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3.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theme/theme4.xml" ContentType="application/vnd.openxmlformats-officedocument.theme+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theme/theme5.xml" ContentType="application/vnd.openxmlformats-officedocument.theme+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theme/theme6.xml" ContentType="application/vnd.openxmlformats-officedocument.theme+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theme/theme7.xml" ContentType="application/vnd.openxmlformats-officedocument.theme+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theme/themeOverride1.xml" ContentType="application/vnd.openxmlformats-officedocument.themeOverr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89" r:id="rId3"/>
    <p:sldMasterId id="2147483718" r:id="rId4"/>
    <p:sldMasterId id="2147483738" r:id="rId5"/>
    <p:sldMasterId id="2147483756" r:id="rId6"/>
    <p:sldMasterId id="2147483776" r:id="rId7"/>
    <p:sldMasterId id="2147483793" r:id="rId8"/>
  </p:sldMasterIdLst>
  <p:notesMasterIdLst>
    <p:notesMasterId r:id="rId56"/>
  </p:notesMasterIdLst>
  <p:sldIdLst>
    <p:sldId id="1720" r:id="rId9"/>
    <p:sldId id="1845" r:id="rId10"/>
    <p:sldId id="1851" r:id="rId11"/>
    <p:sldId id="2485" r:id="rId12"/>
    <p:sldId id="1670" r:id="rId13"/>
    <p:sldId id="1853" r:id="rId14"/>
    <p:sldId id="2486" r:id="rId15"/>
    <p:sldId id="2500" r:id="rId16"/>
    <p:sldId id="4439" r:id="rId17"/>
    <p:sldId id="2501" r:id="rId18"/>
    <p:sldId id="4438" r:id="rId19"/>
    <p:sldId id="2502" r:id="rId20"/>
    <p:sldId id="2506" r:id="rId21"/>
    <p:sldId id="2508" r:id="rId22"/>
    <p:sldId id="2510" r:id="rId23"/>
    <p:sldId id="2509" r:id="rId24"/>
    <p:sldId id="2445" r:id="rId25"/>
    <p:sldId id="2471" r:id="rId26"/>
    <p:sldId id="2411" r:id="rId27"/>
    <p:sldId id="2435" r:id="rId28"/>
    <p:sldId id="705" r:id="rId29"/>
    <p:sldId id="770" r:id="rId30"/>
    <p:sldId id="677" r:id="rId31"/>
    <p:sldId id="1870" r:id="rId32"/>
    <p:sldId id="4431" r:id="rId33"/>
    <p:sldId id="4432" r:id="rId34"/>
    <p:sldId id="4433" r:id="rId35"/>
    <p:sldId id="4434" r:id="rId36"/>
    <p:sldId id="1886" r:id="rId37"/>
    <p:sldId id="2507" r:id="rId38"/>
    <p:sldId id="4435" r:id="rId39"/>
    <p:sldId id="4436" r:id="rId40"/>
    <p:sldId id="4416" r:id="rId41"/>
    <p:sldId id="2436" r:id="rId42"/>
    <p:sldId id="257" r:id="rId43"/>
    <p:sldId id="2420" r:id="rId44"/>
    <p:sldId id="2364" r:id="rId45"/>
    <p:sldId id="2389" r:id="rId46"/>
    <p:sldId id="2390" r:id="rId47"/>
    <p:sldId id="2418" r:id="rId48"/>
    <p:sldId id="2417" r:id="rId49"/>
    <p:sldId id="2365" r:id="rId50"/>
    <p:sldId id="2377" r:id="rId51"/>
    <p:sldId id="2462" r:id="rId52"/>
    <p:sldId id="276" r:id="rId53"/>
    <p:sldId id="4437" r:id="rId54"/>
    <p:sldId id="2497" r:id="rId5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1316" autoAdjust="0"/>
  </p:normalViewPr>
  <p:slideViewPr>
    <p:cSldViewPr snapToGrid="0">
      <p:cViewPr varScale="1">
        <p:scale>
          <a:sx n="85" d="100"/>
          <a:sy n="85" d="100"/>
        </p:scale>
        <p:origin x="154"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slide" Target="slides/slide31.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slide" Target="slides/slide34.xml"/><Relationship Id="rId47" Type="http://schemas.openxmlformats.org/officeDocument/2006/relationships/slide" Target="slides/slide39.xml"/><Relationship Id="rId50" Type="http://schemas.openxmlformats.org/officeDocument/2006/relationships/slide" Target="slides/slide42.xml"/><Relationship Id="rId55" Type="http://schemas.openxmlformats.org/officeDocument/2006/relationships/slide" Target="slides/slide47.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8.xml"/><Relationship Id="rId29" Type="http://schemas.openxmlformats.org/officeDocument/2006/relationships/slide" Target="slides/slide21.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slide" Target="slides/slide37.xml"/><Relationship Id="rId53" Type="http://schemas.openxmlformats.org/officeDocument/2006/relationships/slide" Target="slides/slide45.xml"/><Relationship Id="rId58" Type="http://schemas.openxmlformats.org/officeDocument/2006/relationships/viewProps" Target="viewProps.xml"/><Relationship Id="rId5" Type="http://schemas.openxmlformats.org/officeDocument/2006/relationships/slideMaster" Target="slideMasters/slideMaster5.xml"/><Relationship Id="rId19" Type="http://schemas.openxmlformats.org/officeDocument/2006/relationships/slide" Target="slides/slide11.xml"/><Relationship Id="rId4" Type="http://schemas.openxmlformats.org/officeDocument/2006/relationships/slideMaster" Target="slideMasters/slideMaster4.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slide" Target="slides/slide40.xml"/><Relationship Id="rId56" Type="http://schemas.openxmlformats.org/officeDocument/2006/relationships/notesMaster" Target="notesMasters/notesMaster1.xml"/><Relationship Id="rId8" Type="http://schemas.openxmlformats.org/officeDocument/2006/relationships/slideMaster" Target="slideMasters/slideMaster8.xml"/><Relationship Id="rId51" Type="http://schemas.openxmlformats.org/officeDocument/2006/relationships/slide" Target="slides/slide43.xml"/><Relationship Id="rId3" Type="http://schemas.openxmlformats.org/officeDocument/2006/relationships/slideMaster" Target="slideMasters/slideMaster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59" Type="http://schemas.openxmlformats.org/officeDocument/2006/relationships/theme" Target="theme/theme1.xml"/><Relationship Id="rId20" Type="http://schemas.openxmlformats.org/officeDocument/2006/relationships/slide" Target="slides/slide12.xml"/><Relationship Id="rId41" Type="http://schemas.openxmlformats.org/officeDocument/2006/relationships/slide" Target="slides/slide33.xml"/><Relationship Id="rId54" Type="http://schemas.openxmlformats.org/officeDocument/2006/relationships/slide" Target="slides/slide46.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openxmlformats.org/officeDocument/2006/relationships/presProps" Target="presProps.xml"/><Relationship Id="rId10" Type="http://schemas.openxmlformats.org/officeDocument/2006/relationships/slide" Target="slides/slide2.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slide" Target="slides/slide44.xml"/><Relationship Id="rId6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6301ED2-8D8C-453D-B7D5-5E6267BB4A98}" type="datetimeFigureOut">
              <a:rPr lang="en-US" smtClean="0"/>
              <a:t>3/27/2021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58D9110-2DD6-4C10-B54C-8C65C363155D}" type="slidenum">
              <a:rPr lang="en-US" smtClean="0"/>
              <a:t>‹#›</a:t>
            </a:fld>
            <a:endParaRPr lang="en-US"/>
          </a:p>
        </p:txBody>
      </p:sp>
    </p:spTree>
    <p:extLst>
      <p:ext uri="{BB962C8B-B14F-4D97-AF65-F5344CB8AC3E}">
        <p14:creationId xmlns:p14="http://schemas.microsoft.com/office/powerpoint/2010/main" val="8212634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en.wikipedia.org/wiki/Jump_server"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3/27/2021 6:39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561069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latin typeface="Consolas" panose="020B0609020204030204" pitchFamily="49" charset="0"/>
              </a:rPr>
              <a:t>Although the VNet is referred to as a “Hub”, it is no different than any other VNet, “Hub” is just a distinction for how we intend to use the VNet later.</a:t>
            </a:r>
            <a:endParaRPr lang="en-US" dirty="0"/>
          </a:p>
        </p:txBody>
      </p:sp>
      <p:sp>
        <p:nvSpPr>
          <p:cNvPr id="4" name="Slide Number Placeholder 3"/>
          <p:cNvSpPr>
            <a:spLocks noGrp="1"/>
          </p:cNvSpPr>
          <p:nvPr>
            <p:ph type="sldNum" sz="quarter" idx="5"/>
          </p:nvPr>
        </p:nvSpPr>
        <p:spPr/>
        <p:txBody>
          <a:bodyPr/>
          <a:lstStyle/>
          <a:p>
            <a:fld id="{558D9110-2DD6-4C10-B54C-8C65C363155D}" type="slidenum">
              <a:rPr lang="en-US" smtClean="0"/>
              <a:t>11</a:t>
            </a:fld>
            <a:endParaRPr lang="en-US"/>
          </a:p>
        </p:txBody>
      </p:sp>
    </p:spTree>
    <p:extLst>
      <p:ext uri="{BB962C8B-B14F-4D97-AF65-F5344CB8AC3E}">
        <p14:creationId xmlns:p14="http://schemas.microsoft.com/office/powerpoint/2010/main" val="6249808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Jump VM refers to how we intent to use the VM, </a:t>
            </a:r>
            <a:r>
              <a:rPr lang="en-US" dirty="0">
                <a:hlinkClick r:id="rId3"/>
              </a:rPr>
              <a:t>Jump server – Wikipedia</a:t>
            </a:r>
            <a:r>
              <a:rPr lang="en-US" dirty="0"/>
              <a:t>. While we won’t use this as an actual Jump VM today, we will show how connectivity is cut off from the Internet once the Firewall is deployed.</a:t>
            </a:r>
          </a:p>
        </p:txBody>
      </p:sp>
      <p:sp>
        <p:nvSpPr>
          <p:cNvPr id="4" name="Slide Number Placeholder 3"/>
          <p:cNvSpPr>
            <a:spLocks noGrp="1"/>
          </p:cNvSpPr>
          <p:nvPr>
            <p:ph type="sldNum" sz="quarter" idx="5"/>
          </p:nvPr>
        </p:nvSpPr>
        <p:spPr/>
        <p:txBody>
          <a:bodyPr/>
          <a:lstStyle/>
          <a:p>
            <a:fld id="{558D9110-2DD6-4C10-B54C-8C65C363155D}" type="slidenum">
              <a:rPr lang="en-US" smtClean="0"/>
              <a:t>12</a:t>
            </a:fld>
            <a:endParaRPr lang="en-US"/>
          </a:p>
        </p:txBody>
      </p:sp>
    </p:spTree>
    <p:extLst>
      <p:ext uri="{BB962C8B-B14F-4D97-AF65-F5344CB8AC3E}">
        <p14:creationId xmlns:p14="http://schemas.microsoft.com/office/powerpoint/2010/main" val="42054205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8D9110-2DD6-4C10-B54C-8C65C363155D}" type="slidenum">
              <a:rPr lang="en-US" smtClean="0"/>
              <a:t>15</a:t>
            </a:fld>
            <a:endParaRPr lang="en-US"/>
          </a:p>
        </p:txBody>
      </p:sp>
    </p:spTree>
    <p:extLst>
      <p:ext uri="{BB962C8B-B14F-4D97-AF65-F5344CB8AC3E}">
        <p14:creationId xmlns:p14="http://schemas.microsoft.com/office/powerpoint/2010/main" val="36835498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900">
                <a:solidFill>
                  <a:schemeClr val="accent1"/>
                </a:solidFill>
              </a:rPr>
              <a:t>To learn more go to BRK3294 – 9/26 12:30PM</a:t>
            </a:r>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3/27/2021 6:39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927390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F6266E11-2D6E-47D1-9B0E-710511962C2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705651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200" b="0" i="0" u="none" strike="noStrike" kern="1200" cap="none" spc="0" normalizeH="0" baseline="0" noProof="0">
                <a:ln>
                  <a:noFill/>
                </a:ln>
                <a:solidFill>
                  <a:prstClr val="black"/>
                </a:solidFill>
                <a:effectLst/>
                <a:uLnTx/>
                <a:uFillTx/>
                <a:latin typeface="Calibri" panose="020F0502020204030204"/>
                <a:ea typeface="+mn-ea"/>
                <a:cs typeface="+mn-cs"/>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3CE716-2384-4FFE-8165-CF91EE27F82A}" type="datetime8">
              <a:rPr kumimoji="0" lang="en-US" alt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3/27/2021 6:39 PM</a:t>
            </a:fld>
            <a:endParaRPr kumimoji="0" lang="en-US" alt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864C946-0956-445F-8EF4-C127FA20437F}"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alt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934967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FD94404-AFDF-43D1-9FE0-300080EAC1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909965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3/27/2021 6:39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022042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76991">
                      <a:srgbClr val="D83B01"/>
                    </a:gs>
                    <a:gs pos="62832">
                      <a:srgbClr val="D83B01"/>
                    </a:gs>
                  </a:gsLst>
                  <a:lin ang="5400000" scaled="0"/>
                </a:gradFill>
                <a:effectLst/>
                <a:uLnTx/>
                <a:uFillTx/>
                <a:latin typeface="Segoe UI Semibold"/>
                <a:ea typeface="+mn-ea"/>
                <a:cs typeface="+mn-cs"/>
              </a:rPr>
              <a:t>Easily configure connectivity</a:t>
            </a:r>
            <a:r>
              <a:rPr kumimoji="0" lang="en-US" sz="900" b="0" i="0" u="none" strike="noStrike" kern="1200" cap="none" spc="0" normalizeH="0" noProof="0">
                <a:ln>
                  <a:noFill/>
                </a:ln>
                <a:gradFill>
                  <a:gsLst>
                    <a:gs pos="76991">
                      <a:srgbClr val="D83B01"/>
                    </a:gs>
                    <a:gs pos="62832">
                      <a:srgbClr val="D83B01"/>
                    </a:gs>
                  </a:gsLst>
                  <a:lin ang="5400000" scaled="0"/>
                </a:gradFill>
                <a:effectLst/>
                <a:uLnTx/>
                <a:uFillTx/>
                <a:latin typeface="Segoe UI Semibold"/>
                <a:ea typeface="+mn-ea"/>
                <a:cs typeface="+mn-cs"/>
              </a:rPr>
              <a:t> policies </a:t>
            </a:r>
            <a:r>
              <a:rPr kumimoji="0" lang="en-US" sz="900" b="0" i="0" u="none" strike="noStrike" kern="1200" cap="none" spc="0" normalizeH="0" baseline="0" noProof="0">
                <a:ln>
                  <a:noFill/>
                </a:ln>
                <a:gradFill>
                  <a:gsLst>
                    <a:gs pos="76991">
                      <a:srgbClr val="D83B01"/>
                    </a:gs>
                    <a:gs pos="62832">
                      <a:srgbClr val="D83B01"/>
                    </a:gs>
                  </a:gsLst>
                  <a:lin ang="5400000" scaled="0"/>
                </a:gradFill>
                <a:effectLst/>
                <a:uLnTx/>
                <a:uFillTx/>
                <a:latin typeface="Segoe UI Semibold"/>
                <a:ea typeface="+mn-ea"/>
                <a:cs typeface="+mn-cs"/>
              </a:rPr>
              <a:t>for all your resources </a:t>
            </a:r>
            <a:r>
              <a:rPr lang="en-US" sz="900">
                <a:gradFill>
                  <a:gsLst>
                    <a:gs pos="76991">
                      <a:srgbClr val="D83B01"/>
                    </a:gs>
                    <a:gs pos="62832">
                      <a:srgbClr val="D83B01"/>
                    </a:gs>
                  </a:gsLst>
                  <a:lin ang="5400000" scaled="0"/>
                </a:gradFill>
                <a:latin typeface="Segoe UI Semibold"/>
              </a:rPr>
              <a:t>using network &amp; application (fully qualified domain name filtering) rules</a:t>
            </a:r>
            <a:endParaRPr kumimoji="0" lang="en-US" sz="900" b="0" i="0" u="none" strike="noStrike" kern="1200" cap="none" spc="0" normalizeH="0" baseline="0" noProof="0">
              <a:ln>
                <a:noFill/>
              </a:ln>
              <a:gradFill>
                <a:gsLst>
                  <a:gs pos="76991">
                    <a:srgbClr val="D83B01"/>
                  </a:gs>
                  <a:gs pos="62832">
                    <a:srgbClr val="D83B01"/>
                  </a:gs>
                </a:gsLst>
                <a:lin ang="5400000" scaled="0"/>
              </a:gradFill>
              <a:effectLst/>
              <a:uLnTx/>
              <a:uFillTx/>
              <a:latin typeface="Segoe UI Semibold"/>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t>Both inbound and outbound support and NAT (SNAT and </a:t>
            </a:r>
            <a:r>
              <a:rPr lang="en-US" b="1"/>
              <a:t>DNAT)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a:t>FQDN Tags </a:t>
            </a:r>
            <a:r>
              <a:rPr lang="en-US"/>
              <a:t>support (e.g. Windows Update, ASE) to allow easy rule creation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Deployed in a click; fully integrated with the Azure Platform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endParaRPr lang="en-US"/>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CDF2885-C677-6341-835A-E92F0BF51509}"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908395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8D9110-2DD6-4C10-B54C-8C65C363155D}" type="slidenum">
              <a:rPr lang="en-US" smtClean="0"/>
              <a:t>30</a:t>
            </a:fld>
            <a:endParaRPr lang="en-US"/>
          </a:p>
        </p:txBody>
      </p:sp>
    </p:spTree>
    <p:extLst>
      <p:ext uri="{BB962C8B-B14F-4D97-AF65-F5344CB8AC3E}">
        <p14:creationId xmlns:p14="http://schemas.microsoft.com/office/powerpoint/2010/main" val="21072211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5" name="Date Placeholder 4"/>
          <p:cNvSpPr>
            <a:spLocks noGrp="1"/>
          </p:cNvSpPr>
          <p:nvPr>
            <p:ph type="dt"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F22B3E36-5CE0-4CB7-82DE-38A88C71BFA8}"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3/27/2021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4941362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Mention traffic flow </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3/27/2021 6:39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427168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Branch office connect using </a:t>
            </a:r>
            <a:r>
              <a:rPr lang="en-US" err="1"/>
              <a:t>Ipsec</a:t>
            </a:r>
            <a:r>
              <a:rPr lang="en-US"/>
              <a:t> – see limits of 2 to 4 Gbps</a:t>
            </a:r>
          </a:p>
          <a:p>
            <a:r>
              <a:rPr lang="en-US"/>
              <a:t>For larger offices and DC you may need higher throughput OR locations that don’t have good Internet ExpressRoute is a good option.</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3/27/2021 6:39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5001553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7102" marR="0" lvl="0" indent="0" algn="l" defTabSz="93905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3/27/2021 6:39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7781818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9329">
              <a:spcAft>
                <a:spcPts val="342"/>
              </a:spcAft>
              <a:defRPr/>
            </a:pPr>
            <a:r>
              <a:rPr lang="en-US" sz="900" b="1">
                <a:solidFill>
                  <a:srgbClr val="FFFF00"/>
                </a:solidFill>
                <a:cs typeface="Segoe UI Light" panose="020B0502040204020203" pitchFamily="34" charset="0"/>
              </a:rPr>
              <a:t>Embracing a new era of distributed cloud connectivity</a:t>
            </a:r>
            <a:endParaRPr lang="en-US"/>
          </a:p>
          <a:p>
            <a:endParaRPr lang="en-US"/>
          </a:p>
          <a:p>
            <a:r>
              <a:rPr lang="en-US" i="1"/>
              <a:t>Talking points</a:t>
            </a:r>
          </a:p>
          <a:p>
            <a:r>
              <a:rPr lang="en-US" i="1"/>
              <a:t>We are excited by the partners who are available now with deep integration. In the Virtual WAN session you will learn more about their specific available now integration.</a:t>
            </a:r>
          </a:p>
          <a:p>
            <a:r>
              <a:rPr lang="en-US" i="1"/>
              <a:t>We also have an expanding set of coming soon partners who are working on integration. A top customer ask is when will </a:t>
            </a:r>
            <a:r>
              <a:rPr lang="en-US" i="1" err="1"/>
              <a:t>Velocloud</a:t>
            </a:r>
            <a:r>
              <a:rPr lang="en-US" i="1"/>
              <a:t> by </a:t>
            </a:r>
            <a:r>
              <a:rPr lang="en-US" i="1" err="1"/>
              <a:t>Vmware</a:t>
            </a:r>
            <a:r>
              <a:rPr lang="en-US" i="1"/>
              <a:t> be supported on Virtual WAN?</a:t>
            </a:r>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7102" marR="0" lvl="0" indent="0" algn="l" defTabSz="93905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3/27/2021 6:39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903269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3/27/2021 6:39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2981009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12988" y="527050"/>
            <a:ext cx="4683125" cy="2633663"/>
          </a:xfrm>
          <a:prstGeom prst="rect">
            <a:avLst/>
          </a:prstGeom>
        </p:spPr>
      </p:sp>
      <p:sp>
        <p:nvSpPr>
          <p:cNvPr id="3" name="Notes Placeholder 2"/>
          <p:cNvSpPr>
            <a:spLocks noGrp="1"/>
          </p:cNvSpPr>
          <p:nvPr>
            <p:ph type="body" idx="1"/>
          </p:nvPr>
        </p:nvSpPr>
        <p:spPr>
          <a:xfrm>
            <a:off x="930910" y="3335973"/>
            <a:ext cx="7447280" cy="3160395"/>
          </a:xfrm>
          <a:prstGeom prst="rect">
            <a:avLst/>
          </a:prstGeom>
        </p:spPr>
        <p:txBody>
          <a:bodyPr>
            <a:normAutofit/>
          </a:bodyPr>
          <a:lstStyle/>
          <a:p>
            <a:pPr rtl="0" fontAlgn="base"/>
            <a:endParaRPr lang="en-US" sz="1200" b="0" i="0" kern="1200">
              <a:solidFill>
                <a:schemeClr val="tx1"/>
              </a:solidFill>
              <a:effectLst/>
              <a:latin typeface="+mn-lt"/>
              <a:ea typeface="+mn-ea"/>
              <a:cs typeface="+mn-cs"/>
            </a:endParaRPr>
          </a:p>
        </p:txBody>
      </p:sp>
      <p:sp>
        <p:nvSpPr>
          <p:cNvPr id="4" name="Date Placeholder 3"/>
          <p:cNvSpPr>
            <a:spLocks noGrp="1"/>
          </p:cNvSpPr>
          <p:nvPr>
            <p:ph type="dt" idx="10"/>
          </p:nvPr>
        </p:nvSpPr>
        <p:spPr>
          <a:xfrm>
            <a:off x="5273004" y="0"/>
            <a:ext cx="4033943" cy="351155"/>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CB8296B-8E3A-4B2C-9983-2A2FCC44FCAD}" type="datetime1">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3/27/2021</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a:xfrm>
            <a:off x="0" y="6670726"/>
            <a:ext cx="8378190" cy="35115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Segoe UI Light" pitchFamily="34" charset="0"/>
                <a:ea typeface="+mn-ea"/>
                <a:cs typeface="+mn-cs"/>
              </a:rPr>
              <a:t>© 2013 Microsoft Corporation. All rights reserved. Microsoft, Windows, Windows Vista and other product names are or may be registered trademarks and/or trademarks in the U.S. and/or other countries.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Segoe UI Light" pitchFamily="34" charset="0"/>
                <a:ea typeface="+mn-ea"/>
                <a:cs typeface="+mn-cs"/>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1800" b="0" i="0" u="none" strike="noStrike" kern="0" cap="none" spc="0" normalizeH="0" baseline="0" noProof="0">
                <a:ln>
                  <a:noFill/>
                </a:ln>
                <a:solidFill>
                  <a:srgbClr val="000000"/>
                </a:solidFill>
                <a:effectLst/>
                <a:uLnTx/>
                <a:uFillTx/>
                <a:latin typeface="Segoe UI Light" pitchFamily="34" charset="0"/>
                <a:ea typeface="+mn-ea"/>
                <a:cs typeface="+mn-cs"/>
              </a:rPr>
            </a:br>
            <a:r>
              <a:rPr kumimoji="0" lang="en-US" sz="1800" b="0" i="0" u="none" strike="noStrike" kern="0" cap="none" spc="0" normalizeH="0" baseline="0" noProof="0">
                <a:ln>
                  <a:noFill/>
                </a:ln>
                <a:solidFill>
                  <a:srgbClr val="000000"/>
                </a:solidFill>
                <a:effectLst/>
                <a:uLnTx/>
                <a:uFillTx/>
                <a:latin typeface="Segoe UI Light" pitchFamily="34" charset="0"/>
                <a:ea typeface="+mn-ea"/>
                <a:cs typeface="+mn-cs"/>
              </a:rPr>
              <a:t>MICROSOFT MAKES NO WARRANTIES, EXPRESS, IMPLIED OR STATUTORY, AS TO THE INFORMATION IN THIS PRESENTATION.</a:t>
            </a:r>
          </a:p>
        </p:txBody>
      </p:sp>
      <p:sp>
        <p:nvSpPr>
          <p:cNvPr id="7" name="Slide Number Placeholder 6"/>
          <p:cNvSpPr>
            <a:spLocks noGrp="1"/>
          </p:cNvSpPr>
          <p:nvPr>
            <p:ph type="sldNum" sz="quarter" idx="12"/>
          </p:nvPr>
        </p:nvSpPr>
        <p:spPr>
          <a:xfrm>
            <a:off x="8378189" y="6670726"/>
            <a:ext cx="928756" cy="351155"/>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8" name="Header Placeholder 7"/>
          <p:cNvSpPr>
            <a:spLocks noGrp="1"/>
          </p:cNvSpPr>
          <p:nvPr>
            <p:ph type="hdr" sz="quarter" idx="13"/>
          </p:nvPr>
        </p:nvSpPr>
        <p:spPr>
          <a:xfrm>
            <a:off x="1" y="0"/>
            <a:ext cx="4033943" cy="35115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Calibri" panose="020F0502020204030204"/>
                <a:ea typeface="+mn-ea"/>
                <a:cs typeface="+mn-cs"/>
              </a:rPr>
              <a:t>Microsoft Consumer Channels and Central Marketing Group</a:t>
            </a:r>
          </a:p>
        </p:txBody>
      </p:sp>
    </p:spTree>
    <p:extLst>
      <p:ext uri="{BB962C8B-B14F-4D97-AF65-F5344CB8AC3E}">
        <p14:creationId xmlns:p14="http://schemas.microsoft.com/office/powerpoint/2010/main" val="376839821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CDF2885-C677-6341-835A-E92F0BF51509}"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6800887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Previously, customers couldn’t define the outbound translation explicitly.  It was a result of the inbound load-balancing rule.</a:t>
            </a:r>
          </a:p>
          <a:p>
            <a:r>
              <a:rPr lang="en-US"/>
              <a:t>Now, customers can declare outbound NAT explicitly.  M</a:t>
            </a:r>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CDF2885-C677-6341-835A-E92F0BF51509}"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9787064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3/27/2021 6:39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0474613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3/27/2021 6:39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800188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3/27/2021 6:39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1926893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Add bullet that lands “customer option”, “mix and match” </a:t>
            </a:r>
          </a:p>
          <a:p>
            <a:endParaRPr lang="en-US"/>
          </a:p>
          <a:p>
            <a:r>
              <a:rPr lang="en-US"/>
              <a:t>Add word “family”</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3/27/2021 6:39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0470354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12988" y="527050"/>
            <a:ext cx="4683125" cy="2633663"/>
          </a:xfrm>
          <a:prstGeom prst="rect">
            <a:avLst/>
          </a:prstGeom>
        </p:spPr>
      </p:sp>
      <p:sp>
        <p:nvSpPr>
          <p:cNvPr id="3" name="Notes Placeholder 2"/>
          <p:cNvSpPr>
            <a:spLocks noGrp="1"/>
          </p:cNvSpPr>
          <p:nvPr>
            <p:ph type="body" idx="1"/>
          </p:nvPr>
        </p:nvSpPr>
        <p:spPr>
          <a:xfrm>
            <a:off x="930910" y="3335973"/>
            <a:ext cx="7447280" cy="3160395"/>
          </a:xfrm>
          <a:prstGeom prst="rect">
            <a:avLst/>
          </a:prstGeom>
        </p:spPr>
        <p:txBody>
          <a:bodyPr>
            <a:normAutofit/>
          </a:bodyPr>
          <a:lstStyle/>
          <a:p>
            <a:pPr rtl="0" fontAlgn="base"/>
            <a:endParaRPr lang="en-US" sz="1200" b="0" i="0" kern="1200">
              <a:solidFill>
                <a:schemeClr val="tx1"/>
              </a:solidFill>
              <a:effectLst/>
              <a:latin typeface="+mn-lt"/>
              <a:ea typeface="+mn-ea"/>
              <a:cs typeface="+mn-cs"/>
            </a:endParaRPr>
          </a:p>
        </p:txBody>
      </p:sp>
      <p:sp>
        <p:nvSpPr>
          <p:cNvPr id="4" name="Date Placeholder 3"/>
          <p:cNvSpPr>
            <a:spLocks noGrp="1"/>
          </p:cNvSpPr>
          <p:nvPr>
            <p:ph type="dt" idx="10"/>
          </p:nvPr>
        </p:nvSpPr>
        <p:spPr>
          <a:xfrm>
            <a:off x="5273004" y="0"/>
            <a:ext cx="4033943" cy="351155"/>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CB8296B-8E3A-4B2C-9983-2A2FCC44FCAD}" type="datetime1">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3/27/2021</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a:xfrm>
            <a:off x="0" y="6670726"/>
            <a:ext cx="8378190" cy="35115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Segoe UI Light" pitchFamily="34" charset="0"/>
                <a:ea typeface="+mn-ea"/>
                <a:cs typeface="+mn-cs"/>
              </a:rPr>
              <a:t>© 2013 Microsoft Corporation. All rights reserved. Microsoft, Windows, Windows Vista and other product names are or may be registered trademarks and/or trademarks in the U.S. and/or other countries.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Segoe UI Light" pitchFamily="34" charset="0"/>
                <a:ea typeface="+mn-ea"/>
                <a:cs typeface="+mn-cs"/>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1800" b="0" i="0" u="none" strike="noStrike" kern="0" cap="none" spc="0" normalizeH="0" baseline="0" noProof="0">
                <a:ln>
                  <a:noFill/>
                </a:ln>
                <a:solidFill>
                  <a:srgbClr val="000000"/>
                </a:solidFill>
                <a:effectLst/>
                <a:uLnTx/>
                <a:uFillTx/>
                <a:latin typeface="Segoe UI Light" pitchFamily="34" charset="0"/>
                <a:ea typeface="+mn-ea"/>
                <a:cs typeface="+mn-cs"/>
              </a:rPr>
            </a:br>
            <a:r>
              <a:rPr kumimoji="0" lang="en-US" sz="1800" b="0" i="0" u="none" strike="noStrike" kern="0" cap="none" spc="0" normalizeH="0" baseline="0" noProof="0">
                <a:ln>
                  <a:noFill/>
                </a:ln>
                <a:solidFill>
                  <a:srgbClr val="000000"/>
                </a:solidFill>
                <a:effectLst/>
                <a:uLnTx/>
                <a:uFillTx/>
                <a:latin typeface="Segoe UI Light" pitchFamily="34" charset="0"/>
                <a:ea typeface="+mn-ea"/>
                <a:cs typeface="+mn-cs"/>
              </a:rPr>
              <a:t>MICROSOFT MAKES NO WARRANTIES, EXPRESS, IMPLIED OR STATUTORY, AS TO THE INFORMATION IN THIS PRESENTATION.</a:t>
            </a:r>
          </a:p>
        </p:txBody>
      </p:sp>
      <p:sp>
        <p:nvSpPr>
          <p:cNvPr id="7" name="Slide Number Placeholder 6"/>
          <p:cNvSpPr>
            <a:spLocks noGrp="1"/>
          </p:cNvSpPr>
          <p:nvPr>
            <p:ph type="sldNum" sz="quarter" idx="12"/>
          </p:nvPr>
        </p:nvSpPr>
        <p:spPr>
          <a:xfrm>
            <a:off x="8378189" y="6670726"/>
            <a:ext cx="928756" cy="351155"/>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8" name="Header Placeholder 7"/>
          <p:cNvSpPr>
            <a:spLocks noGrp="1"/>
          </p:cNvSpPr>
          <p:nvPr>
            <p:ph type="hdr" sz="quarter" idx="13"/>
          </p:nvPr>
        </p:nvSpPr>
        <p:spPr>
          <a:xfrm>
            <a:off x="1" y="0"/>
            <a:ext cx="4033943" cy="35115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Calibri" panose="020F0502020204030204"/>
                <a:ea typeface="+mn-ea"/>
                <a:cs typeface="+mn-cs"/>
              </a:rPr>
              <a:t>Microsoft Consumer Channels and Central Marketing Group</a:t>
            </a:r>
          </a:p>
        </p:txBody>
      </p:sp>
    </p:spTree>
    <p:extLst>
      <p:ext uri="{BB962C8B-B14F-4D97-AF65-F5344CB8AC3E}">
        <p14:creationId xmlns:p14="http://schemas.microsoft.com/office/powerpoint/2010/main" val="357266280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5" name="Date Placeholder 4"/>
          <p:cNvSpPr>
            <a:spLocks noGrp="1"/>
          </p:cNvSpPr>
          <p:nvPr>
            <p:ph type="dt"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F22B3E36-5CE0-4CB7-82DE-38A88C71BFA8}"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3/27/2021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065730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3/27/2021 6:39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665993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Take </a:t>
            </a:r>
            <a:r>
              <a:rPr lang="en-US" dirty="0" err="1"/>
              <a:t>Aways</a:t>
            </a:r>
            <a:r>
              <a:rPr lang="en-US" dirty="0"/>
              <a:t>:</a:t>
            </a:r>
          </a:p>
          <a:p>
            <a:pPr marL="171450" indent="-171450">
              <a:buFont typeface="Arial" panose="020B0604020202020204" pitchFamily="34" charset="0"/>
              <a:buChar char="•"/>
            </a:pPr>
            <a:r>
              <a:rPr lang="en-US" dirty="0"/>
              <a:t>Variables in PowerShell always start with $</a:t>
            </a:r>
          </a:p>
          <a:p>
            <a:pPr marL="171450" indent="-171450">
              <a:buFont typeface="Arial" panose="020B0604020202020204" pitchFamily="34" charset="0"/>
              <a:buChar char="•"/>
            </a:pPr>
            <a:r>
              <a:rPr lang="en-US" dirty="0"/>
              <a:t>The top two write-host commands shown here are how I track where I am in the script, helps to see the time between commands sometimes.</a:t>
            </a:r>
          </a:p>
          <a:p>
            <a:pPr marL="171450" indent="-171450">
              <a:buFont typeface="Arial" panose="020B0604020202020204" pitchFamily="34" charset="0"/>
              <a:buChar char="•"/>
            </a:pPr>
            <a:r>
              <a:rPr lang="en-US" dirty="0"/>
              <a:t>The Try/Catch logic ensures the resource is only created once, note the </a:t>
            </a:r>
            <a:r>
              <a:rPr lang="en-US" dirty="0" err="1"/>
              <a:t>ErrorAction</a:t>
            </a:r>
            <a:r>
              <a:rPr lang="en-US" dirty="0"/>
              <a:t> which is required to ensure the Catch statement actually catches the error</a:t>
            </a:r>
          </a:p>
          <a:p>
            <a:pPr marL="171450" indent="-171450">
              <a:buFont typeface="Arial" panose="020B0604020202020204" pitchFamily="34" charset="0"/>
              <a:buChar char="•"/>
            </a:pPr>
            <a:r>
              <a:rPr lang="en-US" dirty="0"/>
              <a:t>The tick (`) at the end of some lines just tells PowerShell to ignore the carriage return and treat the next line as one big continuous line.</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3/27/2021 6:39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585196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3/27/2021 6:39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931716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8D9110-2DD6-4C10-B54C-8C65C363155D}" type="slidenum">
              <a:rPr lang="en-US" smtClean="0"/>
              <a:t>8</a:t>
            </a:fld>
            <a:endParaRPr lang="en-US"/>
          </a:p>
        </p:txBody>
      </p:sp>
    </p:spTree>
    <p:extLst>
      <p:ext uri="{BB962C8B-B14F-4D97-AF65-F5344CB8AC3E}">
        <p14:creationId xmlns:p14="http://schemas.microsoft.com/office/powerpoint/2010/main" val="17057510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8D9110-2DD6-4C10-B54C-8C65C363155D}" type="slidenum">
              <a:rPr lang="en-US" smtClean="0"/>
              <a:t>9</a:t>
            </a:fld>
            <a:endParaRPr lang="en-US"/>
          </a:p>
        </p:txBody>
      </p:sp>
    </p:spTree>
    <p:extLst>
      <p:ext uri="{BB962C8B-B14F-4D97-AF65-F5344CB8AC3E}">
        <p14:creationId xmlns:p14="http://schemas.microsoft.com/office/powerpoint/2010/main" val="18578929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8D9110-2DD6-4C10-B54C-8C65C363155D}" type="slidenum">
              <a:rPr lang="en-US" smtClean="0"/>
              <a:t>10</a:t>
            </a:fld>
            <a:endParaRPr lang="en-US"/>
          </a:p>
        </p:txBody>
      </p:sp>
    </p:spTree>
    <p:extLst>
      <p:ext uri="{BB962C8B-B14F-4D97-AF65-F5344CB8AC3E}">
        <p14:creationId xmlns:p14="http://schemas.microsoft.com/office/powerpoint/2010/main" val="688151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emf"/><Relationship Id="rId1" Type="http://schemas.openxmlformats.org/officeDocument/2006/relationships/slideMaster" Target="../slideMasters/slideMaster6.xml"/><Relationship Id="rId4" Type="http://schemas.openxmlformats.org/officeDocument/2006/relationships/image" Target="../media/image10.svg"/></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emf"/><Relationship Id="rId1" Type="http://schemas.openxmlformats.org/officeDocument/2006/relationships/slideMaster" Target="../slideMasters/slideMaster7.xml"/><Relationship Id="rId5" Type="http://schemas.openxmlformats.org/officeDocument/2006/relationships/image" Target="../media/image12.png"/><Relationship Id="rId4" Type="http://schemas.openxmlformats.org/officeDocument/2006/relationships/image" Target="../media/image10.svg"/></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7.xml"/><Relationship Id="rId5" Type="http://schemas.openxmlformats.org/officeDocument/2006/relationships/image" Target="../media/image6.emf"/><Relationship Id="rId4" Type="http://schemas.openxmlformats.org/officeDocument/2006/relationships/image" Target="../media/image15.png"/></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jpeg"/><Relationship Id="rId1" Type="http://schemas.openxmlformats.org/officeDocument/2006/relationships/slideMaster" Target="../slideMasters/slideMaster2.xml"/><Relationship Id="rId4" Type="http://schemas.openxmlformats.org/officeDocument/2006/relationships/image" Target="../media/image7.png"/></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7.xml"/><Relationship Id="rId4" Type="http://schemas.openxmlformats.org/officeDocument/2006/relationships/image" Target="../media/image18.png"/></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7.xml"/><Relationship Id="rId4" Type="http://schemas.openxmlformats.org/officeDocument/2006/relationships/image" Target="../media/image18.png"/></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7.xml"/><Relationship Id="rId4" Type="http://schemas.openxmlformats.org/officeDocument/2006/relationships/image" Target="../media/image18.png"/></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7.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8.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8.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3.xml"/><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jpeg"/><Relationship Id="rId1" Type="http://schemas.openxmlformats.org/officeDocument/2006/relationships/slideMaster" Target="../slideMasters/slideMaster3.xml"/><Relationship Id="rId4" Type="http://schemas.openxmlformats.org/officeDocument/2006/relationships/image" Target="../media/image7.png"/></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emf"/><Relationship Id="rId1" Type="http://schemas.openxmlformats.org/officeDocument/2006/relationships/slideMaster" Target="../slideMasters/slideMaster4.xml"/><Relationship Id="rId4" Type="http://schemas.openxmlformats.org/officeDocument/2006/relationships/image" Target="../media/image10.svg"/></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emf"/><Relationship Id="rId1" Type="http://schemas.openxmlformats.org/officeDocument/2006/relationships/slideMaster" Target="../slideMasters/slideMaster5.xml"/><Relationship Id="rId4" Type="http://schemas.openxmlformats.org/officeDocument/2006/relationships/image" Target="../media/image10.svg"/></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89BE2-3CE2-4BA9-BF03-FD02816A243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26ED60C-1007-41B9-A791-843A6CE8137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4BAD3C3-E3D7-4BF3-BFA6-CDC2B1EC4FD5}"/>
              </a:ext>
            </a:extLst>
          </p:cNvPr>
          <p:cNvSpPr>
            <a:spLocks noGrp="1"/>
          </p:cNvSpPr>
          <p:nvPr>
            <p:ph type="dt" sz="half" idx="10"/>
          </p:nvPr>
        </p:nvSpPr>
        <p:spPr/>
        <p:txBody>
          <a:bodyPr/>
          <a:lstStyle/>
          <a:p>
            <a:fld id="{F81B18F7-33A7-45BC-9856-88710170B631}" type="datetimeFigureOut">
              <a:rPr lang="en-US" smtClean="0"/>
              <a:t>3/27/2021</a:t>
            </a:fld>
            <a:endParaRPr lang="en-US"/>
          </a:p>
        </p:txBody>
      </p:sp>
      <p:sp>
        <p:nvSpPr>
          <p:cNvPr id="5" name="Footer Placeholder 4">
            <a:extLst>
              <a:ext uri="{FF2B5EF4-FFF2-40B4-BE49-F238E27FC236}">
                <a16:creationId xmlns:a16="http://schemas.microsoft.com/office/drawing/2014/main" id="{E738279C-58D5-4F57-ACBC-1CE3CFC714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C4F5BD2-BC2D-41A8-B5B3-A5C1B4B605B9}"/>
              </a:ext>
            </a:extLst>
          </p:cNvPr>
          <p:cNvSpPr>
            <a:spLocks noGrp="1"/>
          </p:cNvSpPr>
          <p:nvPr>
            <p:ph type="sldNum" sz="quarter" idx="12"/>
          </p:nvPr>
        </p:nvSpPr>
        <p:spPr/>
        <p:txBody>
          <a:bodyPr/>
          <a:lstStyle/>
          <a:p>
            <a:fld id="{9CD3157B-70D7-4298-8FF8-E6BA0B9591C0}" type="slidenum">
              <a:rPr lang="en-US" smtClean="0"/>
              <a:t>‹#›</a:t>
            </a:fld>
            <a:endParaRPr lang="en-US"/>
          </a:p>
        </p:txBody>
      </p:sp>
    </p:spTree>
    <p:extLst>
      <p:ext uri="{BB962C8B-B14F-4D97-AF65-F5344CB8AC3E}">
        <p14:creationId xmlns:p14="http://schemas.microsoft.com/office/powerpoint/2010/main" val="7070259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842CB7-F254-4AC7-95B8-54ED3E100A1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4E48ED8-979B-43EA-B091-22E8F51BC44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E4ED415-FD9D-4D97-8BEA-861895DFD805}"/>
              </a:ext>
            </a:extLst>
          </p:cNvPr>
          <p:cNvSpPr>
            <a:spLocks noGrp="1"/>
          </p:cNvSpPr>
          <p:nvPr>
            <p:ph type="dt" sz="half" idx="10"/>
          </p:nvPr>
        </p:nvSpPr>
        <p:spPr/>
        <p:txBody>
          <a:bodyPr/>
          <a:lstStyle/>
          <a:p>
            <a:fld id="{F81B18F7-33A7-45BC-9856-88710170B631}" type="datetimeFigureOut">
              <a:rPr lang="en-US" smtClean="0"/>
              <a:t>3/27/2021</a:t>
            </a:fld>
            <a:endParaRPr lang="en-US"/>
          </a:p>
        </p:txBody>
      </p:sp>
      <p:sp>
        <p:nvSpPr>
          <p:cNvPr id="5" name="Footer Placeholder 4">
            <a:extLst>
              <a:ext uri="{FF2B5EF4-FFF2-40B4-BE49-F238E27FC236}">
                <a16:creationId xmlns:a16="http://schemas.microsoft.com/office/drawing/2014/main" id="{92772868-7AED-47B1-8BED-EFDF58ACC48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3DF452A-F859-4443-AC94-6EA60A7548EF}"/>
              </a:ext>
            </a:extLst>
          </p:cNvPr>
          <p:cNvSpPr>
            <a:spLocks noGrp="1"/>
          </p:cNvSpPr>
          <p:nvPr>
            <p:ph type="sldNum" sz="quarter" idx="12"/>
          </p:nvPr>
        </p:nvSpPr>
        <p:spPr/>
        <p:txBody>
          <a:bodyPr/>
          <a:lstStyle/>
          <a:p>
            <a:fld id="{9CD3157B-70D7-4298-8FF8-E6BA0B9591C0}" type="slidenum">
              <a:rPr lang="en-US" smtClean="0"/>
              <a:t>‹#›</a:t>
            </a:fld>
            <a:endParaRPr lang="en-US"/>
          </a:p>
        </p:txBody>
      </p:sp>
    </p:spTree>
    <p:extLst>
      <p:ext uri="{BB962C8B-B14F-4D97-AF65-F5344CB8AC3E}">
        <p14:creationId xmlns:p14="http://schemas.microsoft.com/office/powerpoint/2010/main" val="2959752619"/>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6E6E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64290596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64352951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A0B90-C048-0D4C-B7E5-B92D37DD4C9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5A59175-E9F5-6E43-98F8-EBAF14AA8E6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E413B5C-A9FF-7341-A86F-934695C76D8A}"/>
              </a:ext>
            </a:extLst>
          </p:cNvPr>
          <p:cNvSpPr>
            <a:spLocks noGrp="1"/>
          </p:cNvSpPr>
          <p:nvPr>
            <p:ph type="dt" sz="half" idx="10"/>
          </p:nvPr>
        </p:nvSpPr>
        <p:spPr/>
        <p:txBody>
          <a:bodyPr/>
          <a:lstStyle/>
          <a:p>
            <a:fld id="{16012C6B-D4ED-1145-921F-4EE674493C51}" type="datetimeFigureOut">
              <a:rPr lang="en-US" smtClean="0"/>
              <a:t>3/27/2021</a:t>
            </a:fld>
            <a:endParaRPr lang="en-US"/>
          </a:p>
        </p:txBody>
      </p:sp>
      <p:sp>
        <p:nvSpPr>
          <p:cNvPr id="5" name="Footer Placeholder 4">
            <a:extLst>
              <a:ext uri="{FF2B5EF4-FFF2-40B4-BE49-F238E27FC236}">
                <a16:creationId xmlns:a16="http://schemas.microsoft.com/office/drawing/2014/main" id="{B863FF85-C06E-5D4C-B3E7-92697A5C608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9A2A77A-3DE8-774E-AFB9-5FD3FF7655DF}"/>
              </a:ext>
            </a:extLst>
          </p:cNvPr>
          <p:cNvSpPr>
            <a:spLocks noGrp="1"/>
          </p:cNvSpPr>
          <p:nvPr>
            <p:ph type="sldNum" sz="quarter" idx="12"/>
          </p:nvPr>
        </p:nvSpPr>
        <p:spPr/>
        <p:txBody>
          <a:bodyPr/>
          <a:lstStyle/>
          <a:p>
            <a:fld id="{3EE9121E-6E35-5340-B407-37DB9701ECE1}" type="slidenum">
              <a:rPr lang="en-US" smtClean="0"/>
              <a:t>‹#›</a:t>
            </a:fld>
            <a:endParaRPr lang="en-US"/>
          </a:p>
        </p:txBody>
      </p:sp>
    </p:spTree>
    <p:extLst>
      <p:ext uri="{BB962C8B-B14F-4D97-AF65-F5344CB8AC3E}">
        <p14:creationId xmlns:p14="http://schemas.microsoft.com/office/powerpoint/2010/main" val="189386439"/>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6080"/>
            <a:ext cx="1366440" cy="292608"/>
          </a:xfrm>
          <a:prstGeom prst="rect">
            <a:avLst/>
          </a:prstGeom>
        </p:spPr>
      </p:pic>
      <p:sp>
        <p:nvSpPr>
          <p:cNvPr id="30" name="Rectangle 29">
            <a:extLst>
              <a:ext uri="{FF2B5EF4-FFF2-40B4-BE49-F238E27FC236}">
                <a16:creationId xmlns:a16="http://schemas.microsoft.com/office/drawing/2014/main" id="{8B2E4F62-54DC-4435-AA29-18599C177284}"/>
              </a:ext>
            </a:extLst>
          </p:cNvPr>
          <p:cNvSpPr/>
          <p:nvPr userDrawn="1"/>
        </p:nvSpPr>
        <p:spPr bwMode="gray">
          <a:xfrm>
            <a:off x="293044" y="1170431"/>
            <a:ext cx="11604624" cy="5393881"/>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3" name="Group 2">
            <a:extLst>
              <a:ext uri="{FF2B5EF4-FFF2-40B4-BE49-F238E27FC236}">
                <a16:creationId xmlns:a16="http://schemas.microsoft.com/office/drawing/2014/main" id="{56FAD87F-DBF5-4E2F-A61B-3CCEC5C7D0B9}"/>
              </a:ext>
            </a:extLst>
          </p:cNvPr>
          <p:cNvGrpSpPr/>
          <p:nvPr userDrawn="1"/>
        </p:nvGrpSpPr>
        <p:grpSpPr bwMode="ltGray">
          <a:xfrm>
            <a:off x="8710812" y="1771650"/>
            <a:ext cx="3481189" cy="4196081"/>
            <a:chOff x="8710812" y="1771650"/>
            <a:chExt cx="3481189" cy="4196081"/>
          </a:xfrm>
        </p:grpSpPr>
        <p:sp>
          <p:nvSpPr>
            <p:cNvPr id="32" name="Freeform 5">
              <a:extLst>
                <a:ext uri="{FF2B5EF4-FFF2-40B4-BE49-F238E27FC236}">
                  <a16:creationId xmlns:a16="http://schemas.microsoft.com/office/drawing/2014/main" id="{6B0365F1-E7DF-4958-962E-9FFD3A394140}"/>
                </a:ext>
              </a:extLst>
            </p:cNvPr>
            <p:cNvSpPr>
              <a:spLocks/>
            </p:cNvSpPr>
            <p:nvPr userDrawn="1"/>
          </p:nvSpPr>
          <p:spPr bwMode="ltGray">
            <a:xfrm>
              <a:off x="9246854" y="3720628"/>
              <a:ext cx="531187" cy="974975"/>
            </a:xfrm>
            <a:custGeom>
              <a:avLst/>
              <a:gdLst>
                <a:gd name="T0" fmla="*/ 547 w 547"/>
                <a:gd name="T1" fmla="*/ 704 h 1004"/>
                <a:gd name="T2" fmla="*/ 0 w 547"/>
                <a:gd name="T3" fmla="*/ 1004 h 1004"/>
                <a:gd name="T4" fmla="*/ 0 w 547"/>
                <a:gd name="T5" fmla="*/ 300 h 1004"/>
                <a:gd name="T6" fmla="*/ 547 w 547"/>
                <a:gd name="T7" fmla="*/ 0 h 1004"/>
                <a:gd name="T8" fmla="*/ 547 w 547"/>
                <a:gd name="T9" fmla="*/ 704 h 1004"/>
              </a:gdLst>
              <a:ahLst/>
              <a:cxnLst>
                <a:cxn ang="0">
                  <a:pos x="T0" y="T1"/>
                </a:cxn>
                <a:cxn ang="0">
                  <a:pos x="T2" y="T3"/>
                </a:cxn>
                <a:cxn ang="0">
                  <a:pos x="T4" y="T5"/>
                </a:cxn>
                <a:cxn ang="0">
                  <a:pos x="T6" y="T7"/>
                </a:cxn>
                <a:cxn ang="0">
                  <a:pos x="T8" y="T9"/>
                </a:cxn>
              </a:cxnLst>
              <a:rect l="0" t="0" r="r" b="b"/>
              <a:pathLst>
                <a:path w="547" h="1004">
                  <a:moveTo>
                    <a:pt x="547" y="704"/>
                  </a:moveTo>
                  <a:lnTo>
                    <a:pt x="0" y="1004"/>
                  </a:lnTo>
                  <a:lnTo>
                    <a:pt x="0" y="300"/>
                  </a:lnTo>
                  <a:lnTo>
                    <a:pt x="547" y="0"/>
                  </a:lnTo>
                  <a:lnTo>
                    <a:pt x="547" y="704"/>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6">
              <a:extLst>
                <a:ext uri="{FF2B5EF4-FFF2-40B4-BE49-F238E27FC236}">
                  <a16:creationId xmlns:a16="http://schemas.microsoft.com/office/drawing/2014/main" id="{39253E4C-431D-4257-8CC7-C1456CD2F32D}"/>
                </a:ext>
              </a:extLst>
            </p:cNvPr>
            <p:cNvSpPr>
              <a:spLocks/>
            </p:cNvSpPr>
            <p:nvPr userDrawn="1"/>
          </p:nvSpPr>
          <p:spPr bwMode="ltGray">
            <a:xfrm>
              <a:off x="9778040" y="3720628"/>
              <a:ext cx="532157" cy="974975"/>
            </a:xfrm>
            <a:custGeom>
              <a:avLst/>
              <a:gdLst>
                <a:gd name="T0" fmla="*/ 0 w 548"/>
                <a:gd name="T1" fmla="*/ 704 h 1004"/>
                <a:gd name="T2" fmla="*/ 548 w 548"/>
                <a:gd name="T3" fmla="*/ 1004 h 1004"/>
                <a:gd name="T4" fmla="*/ 548 w 548"/>
                <a:gd name="T5" fmla="*/ 300 h 1004"/>
                <a:gd name="T6" fmla="*/ 0 w 548"/>
                <a:gd name="T7" fmla="*/ 0 h 1004"/>
                <a:gd name="T8" fmla="*/ 0 w 548"/>
                <a:gd name="T9" fmla="*/ 704 h 1004"/>
              </a:gdLst>
              <a:ahLst/>
              <a:cxnLst>
                <a:cxn ang="0">
                  <a:pos x="T0" y="T1"/>
                </a:cxn>
                <a:cxn ang="0">
                  <a:pos x="T2" y="T3"/>
                </a:cxn>
                <a:cxn ang="0">
                  <a:pos x="T4" y="T5"/>
                </a:cxn>
                <a:cxn ang="0">
                  <a:pos x="T6" y="T7"/>
                </a:cxn>
                <a:cxn ang="0">
                  <a:pos x="T8" y="T9"/>
                </a:cxn>
              </a:cxnLst>
              <a:rect l="0" t="0" r="r" b="b"/>
              <a:pathLst>
                <a:path w="548" h="1004">
                  <a:moveTo>
                    <a:pt x="0" y="704"/>
                  </a:moveTo>
                  <a:lnTo>
                    <a:pt x="548" y="1004"/>
                  </a:lnTo>
                  <a:lnTo>
                    <a:pt x="548" y="300"/>
                  </a:lnTo>
                  <a:lnTo>
                    <a:pt x="0" y="0"/>
                  </a:lnTo>
                  <a:lnTo>
                    <a:pt x="0" y="704"/>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7">
              <a:extLst>
                <a:ext uri="{FF2B5EF4-FFF2-40B4-BE49-F238E27FC236}">
                  <a16:creationId xmlns:a16="http://schemas.microsoft.com/office/drawing/2014/main" id="{E928826C-9C74-4194-A556-98EC9A96F677}"/>
                </a:ext>
              </a:extLst>
            </p:cNvPr>
            <p:cNvSpPr>
              <a:spLocks/>
            </p:cNvSpPr>
            <p:nvPr userDrawn="1"/>
          </p:nvSpPr>
          <p:spPr bwMode="ltGray">
            <a:xfrm>
              <a:off x="9246854" y="4404276"/>
              <a:ext cx="1063344" cy="586538"/>
            </a:xfrm>
            <a:custGeom>
              <a:avLst/>
              <a:gdLst>
                <a:gd name="T0" fmla="*/ 547 w 1095"/>
                <a:gd name="T1" fmla="*/ 0 h 604"/>
                <a:gd name="T2" fmla="*/ 0 w 1095"/>
                <a:gd name="T3" fmla="*/ 300 h 604"/>
                <a:gd name="T4" fmla="*/ 560 w 1095"/>
                <a:gd name="T5" fmla="*/ 604 h 604"/>
                <a:gd name="T6" fmla="*/ 1095 w 1095"/>
                <a:gd name="T7" fmla="*/ 300 h 604"/>
                <a:gd name="T8" fmla="*/ 547 w 1095"/>
                <a:gd name="T9" fmla="*/ 0 h 604"/>
              </a:gdLst>
              <a:ahLst/>
              <a:cxnLst>
                <a:cxn ang="0">
                  <a:pos x="T0" y="T1"/>
                </a:cxn>
                <a:cxn ang="0">
                  <a:pos x="T2" y="T3"/>
                </a:cxn>
                <a:cxn ang="0">
                  <a:pos x="T4" y="T5"/>
                </a:cxn>
                <a:cxn ang="0">
                  <a:pos x="T6" y="T7"/>
                </a:cxn>
                <a:cxn ang="0">
                  <a:pos x="T8" y="T9"/>
                </a:cxn>
              </a:cxnLst>
              <a:rect l="0" t="0" r="r" b="b"/>
              <a:pathLst>
                <a:path w="1095" h="604">
                  <a:moveTo>
                    <a:pt x="547" y="0"/>
                  </a:moveTo>
                  <a:lnTo>
                    <a:pt x="0" y="300"/>
                  </a:lnTo>
                  <a:lnTo>
                    <a:pt x="560" y="604"/>
                  </a:lnTo>
                  <a:lnTo>
                    <a:pt x="1095" y="300"/>
                  </a:lnTo>
                  <a:lnTo>
                    <a:pt x="547" y="0"/>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8">
              <a:extLst>
                <a:ext uri="{FF2B5EF4-FFF2-40B4-BE49-F238E27FC236}">
                  <a16:creationId xmlns:a16="http://schemas.microsoft.com/office/drawing/2014/main" id="{7ACB5DE1-DAC6-4C99-B2CC-0EB12CE0D5FE}"/>
                </a:ext>
              </a:extLst>
            </p:cNvPr>
            <p:cNvSpPr>
              <a:spLocks/>
            </p:cNvSpPr>
            <p:nvPr userDrawn="1"/>
          </p:nvSpPr>
          <p:spPr bwMode="ltGray">
            <a:xfrm>
              <a:off x="8710812"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9">
              <a:extLst>
                <a:ext uri="{FF2B5EF4-FFF2-40B4-BE49-F238E27FC236}">
                  <a16:creationId xmlns:a16="http://schemas.microsoft.com/office/drawing/2014/main" id="{5D630C8B-3A7C-4321-A3EF-B1D0A698F738}"/>
                </a:ext>
              </a:extLst>
            </p:cNvPr>
            <p:cNvSpPr>
              <a:spLocks/>
            </p:cNvSpPr>
            <p:nvPr userDrawn="1"/>
          </p:nvSpPr>
          <p:spPr bwMode="ltGray">
            <a:xfrm>
              <a:off x="9242969" y="2748567"/>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10">
              <a:extLst>
                <a:ext uri="{FF2B5EF4-FFF2-40B4-BE49-F238E27FC236}">
                  <a16:creationId xmlns:a16="http://schemas.microsoft.com/office/drawing/2014/main" id="{2A590461-2675-4E4A-B9BB-BF5471E89538}"/>
                </a:ext>
              </a:extLst>
            </p:cNvPr>
            <p:cNvSpPr>
              <a:spLocks/>
            </p:cNvSpPr>
            <p:nvPr userDrawn="1"/>
          </p:nvSpPr>
          <p:spPr bwMode="ltGray">
            <a:xfrm>
              <a:off x="8710812" y="3434156"/>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1">
              <a:extLst>
                <a:ext uri="{FF2B5EF4-FFF2-40B4-BE49-F238E27FC236}">
                  <a16:creationId xmlns:a16="http://schemas.microsoft.com/office/drawing/2014/main" id="{48EAECFD-0CA3-492F-BA94-22EF6EB2205B}"/>
                </a:ext>
              </a:extLst>
            </p:cNvPr>
            <p:cNvSpPr>
              <a:spLocks/>
            </p:cNvSpPr>
            <p:nvPr userDrawn="1"/>
          </p:nvSpPr>
          <p:spPr bwMode="ltGray">
            <a:xfrm>
              <a:off x="9773185"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12">
              <a:extLst>
                <a:ext uri="{FF2B5EF4-FFF2-40B4-BE49-F238E27FC236}">
                  <a16:creationId xmlns:a16="http://schemas.microsoft.com/office/drawing/2014/main" id="{62FFEC32-2F2F-43F4-9C21-7F15A26966AC}"/>
                </a:ext>
              </a:extLst>
            </p:cNvPr>
            <p:cNvSpPr>
              <a:spLocks/>
            </p:cNvSpPr>
            <p:nvPr userDrawn="1"/>
          </p:nvSpPr>
          <p:spPr bwMode="ltGray">
            <a:xfrm>
              <a:off x="9773185" y="3434157"/>
              <a:ext cx="1063345"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 name="connsiteX0" fmla="*/ 5005 w 10000"/>
                <a:gd name="connsiteY0" fmla="*/ 0 h 10000"/>
                <a:gd name="connsiteX1" fmla="*/ 0 w 10000"/>
                <a:gd name="connsiteY1" fmla="*/ 4967 h 10000"/>
                <a:gd name="connsiteX2" fmla="*/ 5048 w 10000"/>
                <a:gd name="connsiteY2" fmla="*/ 10000 h 10000"/>
                <a:gd name="connsiteX3" fmla="*/ 10000 w 10000"/>
                <a:gd name="connsiteY3" fmla="*/ 4967 h 10000"/>
                <a:gd name="connsiteX4" fmla="*/ 5005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5005" y="0"/>
                  </a:moveTo>
                  <a:lnTo>
                    <a:pt x="0" y="4967"/>
                  </a:lnTo>
                  <a:lnTo>
                    <a:pt x="5048" y="10000"/>
                  </a:lnTo>
                  <a:lnTo>
                    <a:pt x="10000" y="4967"/>
                  </a:lnTo>
                  <a:lnTo>
                    <a:pt x="5005"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13">
              <a:extLst>
                <a:ext uri="{FF2B5EF4-FFF2-40B4-BE49-F238E27FC236}">
                  <a16:creationId xmlns:a16="http://schemas.microsoft.com/office/drawing/2014/main" id="{647709D2-F4CC-4414-B183-427A6D2A22AB}"/>
                </a:ext>
              </a:extLst>
            </p:cNvPr>
            <p:cNvSpPr>
              <a:spLocks/>
            </p:cNvSpPr>
            <p:nvPr userDrawn="1"/>
          </p:nvSpPr>
          <p:spPr bwMode="ltGray">
            <a:xfrm>
              <a:off x="11361823" y="2748566"/>
              <a:ext cx="534332" cy="982635"/>
            </a:xfrm>
            <a:custGeom>
              <a:avLst/>
              <a:gdLst>
                <a:gd name="T0" fmla="*/ 0 w 548"/>
                <a:gd name="T1" fmla="*/ 706 h 1006"/>
                <a:gd name="T2" fmla="*/ 548 w 548"/>
                <a:gd name="T3" fmla="*/ 1006 h 1006"/>
                <a:gd name="T4" fmla="*/ 548 w 548"/>
                <a:gd name="T5" fmla="*/ 300 h 1006"/>
                <a:gd name="T6" fmla="*/ 0 w 548"/>
                <a:gd name="T7" fmla="*/ 0 h 1006"/>
                <a:gd name="T8" fmla="*/ 0 w 548"/>
                <a:gd name="T9" fmla="*/ 706 h 1006"/>
              </a:gdLst>
              <a:ahLst/>
              <a:cxnLst>
                <a:cxn ang="0">
                  <a:pos x="T0" y="T1"/>
                </a:cxn>
                <a:cxn ang="0">
                  <a:pos x="T2" y="T3"/>
                </a:cxn>
                <a:cxn ang="0">
                  <a:pos x="T4" y="T5"/>
                </a:cxn>
                <a:cxn ang="0">
                  <a:pos x="T6" y="T7"/>
                </a:cxn>
                <a:cxn ang="0">
                  <a:pos x="T8" y="T9"/>
                </a:cxn>
              </a:cxnLst>
              <a:rect l="0" t="0" r="r" b="b"/>
              <a:pathLst>
                <a:path w="548" h="1006">
                  <a:moveTo>
                    <a:pt x="0" y="706"/>
                  </a:moveTo>
                  <a:lnTo>
                    <a:pt x="548" y="1006"/>
                  </a:lnTo>
                  <a:lnTo>
                    <a:pt x="548" y="300"/>
                  </a:lnTo>
                  <a:lnTo>
                    <a:pt x="0" y="0"/>
                  </a:lnTo>
                  <a:lnTo>
                    <a:pt x="0" y="706"/>
                  </a:lnTo>
                  <a:close/>
                </a:path>
              </a:pathLst>
            </a:custGeom>
            <a:solidFill>
              <a:srgbClr val="303030"/>
            </a:solidFill>
            <a:ln w="9525">
              <a:noFill/>
              <a:round/>
              <a:headEnd/>
              <a:tailEnd/>
            </a:ln>
          </p:spPr>
          <p:txBody>
            <a:bodyPr vert="horz" wrap="square" lIns="91440" tIns="45720" rIns="91440" bIns="45720" numCol="1" anchor="t" anchorCtr="0" compatLnSpc="1">
              <a:prstTxWarp prst="textNoShape">
                <a:avLst/>
              </a:prstTxWarp>
            </a:bodyPr>
            <a:lstStyle/>
            <a:p>
              <a:pPr lvl="0"/>
              <a:endParaRPr lang="en-US"/>
            </a:p>
          </p:txBody>
        </p:sp>
        <p:sp>
          <p:nvSpPr>
            <p:cNvPr id="41" name="Freeform 14">
              <a:extLst>
                <a:ext uri="{FF2B5EF4-FFF2-40B4-BE49-F238E27FC236}">
                  <a16:creationId xmlns:a16="http://schemas.microsoft.com/office/drawing/2014/main" id="{72928ABA-DF2E-4C8E-B194-7FA528229810}"/>
                </a:ext>
              </a:extLst>
            </p:cNvPr>
            <p:cNvSpPr>
              <a:spLocks/>
            </p:cNvSpPr>
            <p:nvPr userDrawn="1"/>
          </p:nvSpPr>
          <p:spPr bwMode="ltGray">
            <a:xfrm>
              <a:off x="10833616" y="3434158"/>
              <a:ext cx="1060195" cy="586539"/>
            </a:xfrm>
            <a:custGeom>
              <a:avLst/>
              <a:gdLst>
                <a:gd name="T0" fmla="*/ 548 w 1096"/>
                <a:gd name="T1" fmla="*/ 0 h 604"/>
                <a:gd name="T2" fmla="*/ 0 w 1096"/>
                <a:gd name="T3" fmla="*/ 300 h 604"/>
                <a:gd name="T4" fmla="*/ 560 w 1096"/>
                <a:gd name="T5" fmla="*/ 604 h 604"/>
                <a:gd name="T6" fmla="*/ 1096 w 1096"/>
                <a:gd name="T7" fmla="*/ 300 h 604"/>
                <a:gd name="T8" fmla="*/ 548 w 1096"/>
                <a:gd name="T9" fmla="*/ 0 h 604"/>
                <a:gd name="connsiteX0" fmla="*/ 5000 w 9956"/>
                <a:gd name="connsiteY0" fmla="*/ 0 h 10000"/>
                <a:gd name="connsiteX1" fmla="*/ 0 w 9956"/>
                <a:gd name="connsiteY1" fmla="*/ 4967 h 10000"/>
                <a:gd name="connsiteX2" fmla="*/ 5109 w 9956"/>
                <a:gd name="connsiteY2" fmla="*/ 10000 h 10000"/>
                <a:gd name="connsiteX3" fmla="*/ 9956 w 9956"/>
                <a:gd name="connsiteY3" fmla="*/ 4967 h 10000"/>
                <a:gd name="connsiteX4" fmla="*/ 5000 w 9956"/>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56" h="10000">
                  <a:moveTo>
                    <a:pt x="5000" y="0"/>
                  </a:moveTo>
                  <a:lnTo>
                    <a:pt x="0" y="4967"/>
                  </a:lnTo>
                  <a:lnTo>
                    <a:pt x="5109" y="10000"/>
                  </a:lnTo>
                  <a:lnTo>
                    <a:pt x="9956" y="4967"/>
                  </a:lnTo>
                  <a:lnTo>
                    <a:pt x="5000" y="0"/>
                  </a:lnTo>
                  <a:close/>
                </a:path>
              </a:pathLst>
            </a:custGeom>
            <a:solidFill>
              <a:srgbClr val="303030"/>
            </a:solidFill>
            <a:ln w="9525">
              <a:noFill/>
              <a:round/>
              <a:headEnd/>
              <a:tailEnd/>
            </a:ln>
          </p:spPr>
          <p:txBody>
            <a:bodyPr vert="horz" wrap="square" lIns="91440" tIns="45720" rIns="91440" bIns="45720" numCol="1" anchor="t" anchorCtr="0" compatLnSpc="1">
              <a:prstTxWarp prst="textNoShape">
                <a:avLst/>
              </a:prstTxWarp>
            </a:bodyPr>
            <a:lstStyle/>
            <a:p>
              <a:pPr lvl="0"/>
              <a:endParaRPr lang="en-US"/>
            </a:p>
          </p:txBody>
        </p:sp>
        <p:sp>
          <p:nvSpPr>
            <p:cNvPr id="42" name="Freeform 15">
              <a:extLst>
                <a:ext uri="{FF2B5EF4-FFF2-40B4-BE49-F238E27FC236}">
                  <a16:creationId xmlns:a16="http://schemas.microsoft.com/office/drawing/2014/main" id="{5A52C6C9-8220-4E26-B41D-1AA4F49DF9B8}"/>
                </a:ext>
              </a:extLst>
            </p:cNvPr>
            <p:cNvSpPr>
              <a:spLocks/>
            </p:cNvSpPr>
            <p:nvPr userDrawn="1"/>
          </p:nvSpPr>
          <p:spPr bwMode="ltGray">
            <a:xfrm>
              <a:off x="10299515" y="1771650"/>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16">
              <a:extLst>
                <a:ext uri="{FF2B5EF4-FFF2-40B4-BE49-F238E27FC236}">
                  <a16:creationId xmlns:a16="http://schemas.microsoft.com/office/drawing/2014/main" id="{8548CD94-9B34-4B91-BB2B-8736861E89E1}"/>
                </a:ext>
              </a:extLst>
            </p:cNvPr>
            <p:cNvSpPr>
              <a:spLocks/>
            </p:cNvSpPr>
            <p:nvPr userDrawn="1"/>
          </p:nvSpPr>
          <p:spPr bwMode="ltGray">
            <a:xfrm>
              <a:off x="10831673" y="1771650"/>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7">
              <a:extLst>
                <a:ext uri="{FF2B5EF4-FFF2-40B4-BE49-F238E27FC236}">
                  <a16:creationId xmlns:a16="http://schemas.microsoft.com/office/drawing/2014/main" id="{CFFFDB94-105D-4570-A938-4AD7CE4AE782}"/>
                </a:ext>
              </a:extLst>
            </p:cNvPr>
            <p:cNvSpPr>
              <a:spLocks/>
            </p:cNvSpPr>
            <p:nvPr userDrawn="1"/>
          </p:nvSpPr>
          <p:spPr bwMode="ltGray">
            <a:xfrm>
              <a:off x="10299515" y="2457240"/>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18">
              <a:extLst>
                <a:ext uri="{FF2B5EF4-FFF2-40B4-BE49-F238E27FC236}">
                  <a16:creationId xmlns:a16="http://schemas.microsoft.com/office/drawing/2014/main" id="{AC2A78A9-4071-45DC-BAE8-1C643EDD9B01}"/>
                </a:ext>
              </a:extLst>
            </p:cNvPr>
            <p:cNvSpPr>
              <a:spLocks/>
            </p:cNvSpPr>
            <p:nvPr userDrawn="1"/>
          </p:nvSpPr>
          <p:spPr bwMode="ltGray">
            <a:xfrm>
              <a:off x="11364801" y="1771650"/>
              <a:ext cx="531187" cy="976917"/>
            </a:xfrm>
            <a:custGeom>
              <a:avLst/>
              <a:gdLst>
                <a:gd name="T0" fmla="*/ 547 w 547"/>
                <a:gd name="T1" fmla="*/ 706 h 1006"/>
                <a:gd name="T2" fmla="*/ 0 w 547"/>
                <a:gd name="T3" fmla="*/ 1006 h 1006"/>
                <a:gd name="T4" fmla="*/ 0 w 547"/>
                <a:gd name="T5" fmla="*/ 300 h 1006"/>
                <a:gd name="T6" fmla="*/ 547 w 547"/>
                <a:gd name="T7" fmla="*/ 0 h 1006"/>
                <a:gd name="T8" fmla="*/ 547 w 547"/>
                <a:gd name="T9" fmla="*/ 706 h 1006"/>
              </a:gdLst>
              <a:ahLst/>
              <a:cxnLst>
                <a:cxn ang="0">
                  <a:pos x="T0" y="T1"/>
                </a:cxn>
                <a:cxn ang="0">
                  <a:pos x="T2" y="T3"/>
                </a:cxn>
                <a:cxn ang="0">
                  <a:pos x="T4" y="T5"/>
                </a:cxn>
                <a:cxn ang="0">
                  <a:pos x="T6" y="T7"/>
                </a:cxn>
                <a:cxn ang="0">
                  <a:pos x="T8" y="T9"/>
                </a:cxn>
              </a:cxnLst>
              <a:rect l="0" t="0" r="r" b="b"/>
              <a:pathLst>
                <a:path w="547" h="1006">
                  <a:moveTo>
                    <a:pt x="547" y="706"/>
                  </a:moveTo>
                  <a:lnTo>
                    <a:pt x="0" y="1006"/>
                  </a:lnTo>
                  <a:lnTo>
                    <a:pt x="0" y="300"/>
                  </a:lnTo>
                  <a:lnTo>
                    <a:pt x="547" y="0"/>
                  </a:lnTo>
                  <a:lnTo>
                    <a:pt x="547"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Shape 56">
              <a:extLst>
                <a:ext uri="{FF2B5EF4-FFF2-40B4-BE49-F238E27FC236}">
                  <a16:creationId xmlns:a16="http://schemas.microsoft.com/office/drawing/2014/main" id="{6A0EEF9B-FB8E-409B-A24F-BD7570B88204}"/>
                </a:ext>
              </a:extLst>
            </p:cNvPr>
            <p:cNvSpPr>
              <a:spLocks/>
            </p:cNvSpPr>
            <p:nvPr userDrawn="1"/>
          </p:nvSpPr>
          <p:spPr bwMode="ltGray">
            <a:xfrm>
              <a:off x="11895988" y="1771650"/>
              <a:ext cx="296013" cy="847641"/>
            </a:xfrm>
            <a:custGeom>
              <a:avLst/>
              <a:gdLst>
                <a:gd name="connsiteX0" fmla="*/ 0 w 296013"/>
                <a:gd name="connsiteY0" fmla="*/ 0 h 847641"/>
                <a:gd name="connsiteX1" fmla="*/ 296013 w 296013"/>
                <a:gd name="connsiteY1" fmla="*/ 162051 h 847641"/>
                <a:gd name="connsiteX2" fmla="*/ 296013 w 296013"/>
                <a:gd name="connsiteY2" fmla="*/ 847641 h 847641"/>
                <a:gd name="connsiteX3" fmla="*/ 0 w 296013"/>
                <a:gd name="connsiteY3" fmla="*/ 685590 h 847641"/>
              </a:gdLst>
              <a:ahLst/>
              <a:cxnLst>
                <a:cxn ang="0">
                  <a:pos x="connsiteX0" y="connsiteY0"/>
                </a:cxn>
                <a:cxn ang="0">
                  <a:pos x="connsiteX1" y="connsiteY1"/>
                </a:cxn>
                <a:cxn ang="0">
                  <a:pos x="connsiteX2" y="connsiteY2"/>
                </a:cxn>
                <a:cxn ang="0">
                  <a:pos x="connsiteX3" y="connsiteY3"/>
                </a:cxn>
              </a:cxnLst>
              <a:rect l="l" t="t" r="r" b="b"/>
              <a:pathLst>
                <a:path w="296013" h="847641">
                  <a:moveTo>
                    <a:pt x="0" y="0"/>
                  </a:moveTo>
                  <a:lnTo>
                    <a:pt x="296013" y="162051"/>
                  </a:lnTo>
                  <a:lnTo>
                    <a:pt x="296013" y="847641"/>
                  </a:lnTo>
                  <a:lnTo>
                    <a:pt x="0" y="685590"/>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59" name="Freeform: Shape 58">
              <a:extLst>
                <a:ext uri="{FF2B5EF4-FFF2-40B4-BE49-F238E27FC236}">
                  <a16:creationId xmlns:a16="http://schemas.microsoft.com/office/drawing/2014/main" id="{390FC8DE-C4AD-4BD3-9506-276C17F0C333}"/>
                </a:ext>
              </a:extLst>
            </p:cNvPr>
            <p:cNvSpPr>
              <a:spLocks/>
            </p:cNvSpPr>
            <p:nvPr userDrawn="1"/>
          </p:nvSpPr>
          <p:spPr bwMode="ltGray">
            <a:xfrm>
              <a:off x="11364800" y="2457240"/>
              <a:ext cx="827200" cy="593577"/>
            </a:xfrm>
            <a:custGeom>
              <a:avLst/>
              <a:gdLst>
                <a:gd name="connsiteX0" fmla="*/ 531141 w 827200"/>
                <a:gd name="connsiteY0" fmla="*/ 0 h 593577"/>
                <a:gd name="connsiteX1" fmla="*/ 827200 w 827200"/>
                <a:gd name="connsiteY1" fmla="*/ 162066 h 593577"/>
                <a:gd name="connsiteX2" fmla="*/ 827200 w 827200"/>
                <a:gd name="connsiteY2" fmla="*/ 425095 h 593577"/>
                <a:gd name="connsiteX3" fmla="*/ 529758 w 827200"/>
                <a:gd name="connsiteY3" fmla="*/ 593577 h 593577"/>
                <a:gd name="connsiteX4" fmla="*/ 0 w 827200"/>
                <a:gd name="connsiteY4" fmla="*/ 291334 h 593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7200" h="593577">
                  <a:moveTo>
                    <a:pt x="531141" y="0"/>
                  </a:moveTo>
                  <a:lnTo>
                    <a:pt x="827200" y="162066"/>
                  </a:lnTo>
                  <a:lnTo>
                    <a:pt x="827200" y="425095"/>
                  </a:lnTo>
                  <a:lnTo>
                    <a:pt x="529758" y="593577"/>
                  </a:lnTo>
                  <a:lnTo>
                    <a:pt x="0" y="291334"/>
                  </a:lnTo>
                  <a:close/>
                </a:path>
              </a:pathLst>
            </a:custGeom>
            <a:solidFill>
              <a:srgbClr val="303030"/>
            </a:solidFill>
            <a:ln w="9525">
              <a:solidFill>
                <a:srgbClr val="303030"/>
              </a:solidFill>
              <a:round/>
              <a:headEnd/>
              <a:tailEnd/>
            </a:ln>
          </p:spPr>
          <p:txBody>
            <a:bodyPr vert="horz" wrap="square" lIns="91440" tIns="45720" rIns="91440" bIns="45720" numCol="1" anchor="t" anchorCtr="0" compatLnSpc="1">
              <a:prstTxWarp prst="textNoShape">
                <a:avLst/>
              </a:prstTxWarp>
              <a:noAutofit/>
            </a:bodyPr>
            <a:lstStyle/>
            <a:p>
              <a:pPr lvl="0"/>
              <a:endParaRPr lang="en-US"/>
            </a:p>
          </p:txBody>
        </p:sp>
        <p:sp>
          <p:nvSpPr>
            <p:cNvPr id="48" name="Freeform 21">
              <a:extLst>
                <a:ext uri="{FF2B5EF4-FFF2-40B4-BE49-F238E27FC236}">
                  <a16:creationId xmlns:a16="http://schemas.microsoft.com/office/drawing/2014/main" id="{77297A5A-69AC-4DF4-95F9-A09D48D814E3}"/>
                </a:ext>
              </a:extLst>
            </p:cNvPr>
            <p:cNvSpPr>
              <a:spLocks/>
            </p:cNvSpPr>
            <p:nvPr userDrawn="1"/>
          </p:nvSpPr>
          <p:spPr bwMode="ltGray">
            <a:xfrm>
              <a:off x="10316024" y="4400391"/>
              <a:ext cx="531187" cy="976917"/>
            </a:xfrm>
            <a:custGeom>
              <a:avLst/>
              <a:gdLst>
                <a:gd name="T0" fmla="*/ 547 w 547"/>
                <a:gd name="T1" fmla="*/ 707 h 1006"/>
                <a:gd name="T2" fmla="*/ 0 w 547"/>
                <a:gd name="T3" fmla="*/ 1006 h 1006"/>
                <a:gd name="T4" fmla="*/ 0 w 547"/>
                <a:gd name="T5" fmla="*/ 300 h 1006"/>
                <a:gd name="T6" fmla="*/ 547 w 547"/>
                <a:gd name="T7" fmla="*/ 0 h 1006"/>
                <a:gd name="T8" fmla="*/ 547 w 547"/>
                <a:gd name="T9" fmla="*/ 707 h 1006"/>
              </a:gdLst>
              <a:ahLst/>
              <a:cxnLst>
                <a:cxn ang="0">
                  <a:pos x="T0" y="T1"/>
                </a:cxn>
                <a:cxn ang="0">
                  <a:pos x="T2" y="T3"/>
                </a:cxn>
                <a:cxn ang="0">
                  <a:pos x="T4" y="T5"/>
                </a:cxn>
                <a:cxn ang="0">
                  <a:pos x="T6" y="T7"/>
                </a:cxn>
                <a:cxn ang="0">
                  <a:pos x="T8" y="T9"/>
                </a:cxn>
              </a:cxnLst>
              <a:rect l="0" t="0" r="r" b="b"/>
              <a:pathLst>
                <a:path w="547" h="1006">
                  <a:moveTo>
                    <a:pt x="547" y="707"/>
                  </a:moveTo>
                  <a:lnTo>
                    <a:pt x="0" y="1006"/>
                  </a:lnTo>
                  <a:lnTo>
                    <a:pt x="0" y="300"/>
                  </a:lnTo>
                  <a:lnTo>
                    <a:pt x="547" y="0"/>
                  </a:lnTo>
                  <a:lnTo>
                    <a:pt x="547" y="707"/>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22">
              <a:extLst>
                <a:ext uri="{FF2B5EF4-FFF2-40B4-BE49-F238E27FC236}">
                  <a16:creationId xmlns:a16="http://schemas.microsoft.com/office/drawing/2014/main" id="{E65087DC-7AC8-4AA7-9010-A067ADE1CF79}"/>
                </a:ext>
              </a:extLst>
            </p:cNvPr>
            <p:cNvSpPr>
              <a:spLocks/>
            </p:cNvSpPr>
            <p:nvPr userDrawn="1"/>
          </p:nvSpPr>
          <p:spPr bwMode="ltGray">
            <a:xfrm>
              <a:off x="10847210" y="4400391"/>
              <a:ext cx="532157" cy="976917"/>
            </a:xfrm>
            <a:custGeom>
              <a:avLst/>
              <a:gdLst>
                <a:gd name="T0" fmla="*/ 0 w 548"/>
                <a:gd name="T1" fmla="*/ 707 h 1006"/>
                <a:gd name="T2" fmla="*/ 548 w 548"/>
                <a:gd name="T3" fmla="*/ 1006 h 1006"/>
                <a:gd name="T4" fmla="*/ 548 w 548"/>
                <a:gd name="T5" fmla="*/ 300 h 1006"/>
                <a:gd name="T6" fmla="*/ 0 w 548"/>
                <a:gd name="T7" fmla="*/ 0 h 1006"/>
                <a:gd name="T8" fmla="*/ 0 w 548"/>
                <a:gd name="T9" fmla="*/ 707 h 1006"/>
              </a:gdLst>
              <a:ahLst/>
              <a:cxnLst>
                <a:cxn ang="0">
                  <a:pos x="T0" y="T1"/>
                </a:cxn>
                <a:cxn ang="0">
                  <a:pos x="T2" y="T3"/>
                </a:cxn>
                <a:cxn ang="0">
                  <a:pos x="T4" y="T5"/>
                </a:cxn>
                <a:cxn ang="0">
                  <a:pos x="T6" y="T7"/>
                </a:cxn>
                <a:cxn ang="0">
                  <a:pos x="T8" y="T9"/>
                </a:cxn>
              </a:cxnLst>
              <a:rect l="0" t="0" r="r" b="b"/>
              <a:pathLst>
                <a:path w="548" h="1006">
                  <a:moveTo>
                    <a:pt x="0" y="707"/>
                  </a:moveTo>
                  <a:lnTo>
                    <a:pt x="548" y="1006"/>
                  </a:lnTo>
                  <a:lnTo>
                    <a:pt x="548" y="300"/>
                  </a:lnTo>
                  <a:lnTo>
                    <a:pt x="0" y="0"/>
                  </a:lnTo>
                  <a:lnTo>
                    <a:pt x="0" y="707"/>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23">
              <a:extLst>
                <a:ext uri="{FF2B5EF4-FFF2-40B4-BE49-F238E27FC236}">
                  <a16:creationId xmlns:a16="http://schemas.microsoft.com/office/drawing/2014/main" id="{3B4C2EBB-4C89-4380-A5E7-A7BD40C2B90E}"/>
                </a:ext>
              </a:extLst>
            </p:cNvPr>
            <p:cNvSpPr>
              <a:spLocks/>
            </p:cNvSpPr>
            <p:nvPr userDrawn="1"/>
          </p:nvSpPr>
          <p:spPr bwMode="ltGray">
            <a:xfrm>
              <a:off x="10316024" y="5086952"/>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24">
              <a:extLst>
                <a:ext uri="{FF2B5EF4-FFF2-40B4-BE49-F238E27FC236}">
                  <a16:creationId xmlns:a16="http://schemas.microsoft.com/office/drawing/2014/main" id="{0D7CD4FA-6D18-4E1F-9C7D-91AA2E32B2BC}"/>
                </a:ext>
              </a:extLst>
            </p:cNvPr>
            <p:cNvSpPr>
              <a:spLocks/>
            </p:cNvSpPr>
            <p:nvPr userDrawn="1"/>
          </p:nvSpPr>
          <p:spPr bwMode="ltGray">
            <a:xfrm>
              <a:off x="8720523" y="4697545"/>
              <a:ext cx="531187" cy="974975"/>
            </a:xfrm>
            <a:custGeom>
              <a:avLst/>
              <a:gdLst>
                <a:gd name="T0" fmla="*/ 547 w 547"/>
                <a:gd name="T1" fmla="*/ 705 h 1004"/>
                <a:gd name="T2" fmla="*/ 0 w 547"/>
                <a:gd name="T3" fmla="*/ 1004 h 1004"/>
                <a:gd name="T4" fmla="*/ 0 w 547"/>
                <a:gd name="T5" fmla="*/ 298 h 1004"/>
                <a:gd name="T6" fmla="*/ 547 w 547"/>
                <a:gd name="T7" fmla="*/ 0 h 1004"/>
                <a:gd name="T8" fmla="*/ 547 w 547"/>
                <a:gd name="T9" fmla="*/ 705 h 1004"/>
              </a:gdLst>
              <a:ahLst/>
              <a:cxnLst>
                <a:cxn ang="0">
                  <a:pos x="T0" y="T1"/>
                </a:cxn>
                <a:cxn ang="0">
                  <a:pos x="T2" y="T3"/>
                </a:cxn>
                <a:cxn ang="0">
                  <a:pos x="T4" y="T5"/>
                </a:cxn>
                <a:cxn ang="0">
                  <a:pos x="T6" y="T7"/>
                </a:cxn>
                <a:cxn ang="0">
                  <a:pos x="T8" y="T9"/>
                </a:cxn>
              </a:cxnLst>
              <a:rect l="0" t="0" r="r" b="b"/>
              <a:pathLst>
                <a:path w="547" h="1004">
                  <a:moveTo>
                    <a:pt x="547" y="705"/>
                  </a:moveTo>
                  <a:lnTo>
                    <a:pt x="0" y="1004"/>
                  </a:lnTo>
                  <a:lnTo>
                    <a:pt x="0" y="298"/>
                  </a:lnTo>
                  <a:lnTo>
                    <a:pt x="547" y="0"/>
                  </a:lnTo>
                  <a:lnTo>
                    <a:pt x="547" y="705"/>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25">
              <a:extLst>
                <a:ext uri="{FF2B5EF4-FFF2-40B4-BE49-F238E27FC236}">
                  <a16:creationId xmlns:a16="http://schemas.microsoft.com/office/drawing/2014/main" id="{5D06D6BE-8F81-4F1F-9E44-429E129C1957}"/>
                </a:ext>
              </a:extLst>
            </p:cNvPr>
            <p:cNvSpPr>
              <a:spLocks/>
            </p:cNvSpPr>
            <p:nvPr userDrawn="1"/>
          </p:nvSpPr>
          <p:spPr bwMode="ltGray">
            <a:xfrm>
              <a:off x="9251709" y="4697545"/>
              <a:ext cx="532157" cy="974975"/>
            </a:xfrm>
            <a:custGeom>
              <a:avLst/>
              <a:gdLst>
                <a:gd name="T0" fmla="*/ 0 w 548"/>
                <a:gd name="T1" fmla="*/ 705 h 1004"/>
                <a:gd name="T2" fmla="*/ 548 w 548"/>
                <a:gd name="T3" fmla="*/ 1004 h 1004"/>
                <a:gd name="T4" fmla="*/ 548 w 548"/>
                <a:gd name="T5" fmla="*/ 298 h 1004"/>
                <a:gd name="T6" fmla="*/ 0 w 548"/>
                <a:gd name="T7" fmla="*/ 0 h 1004"/>
                <a:gd name="T8" fmla="*/ 0 w 548"/>
                <a:gd name="T9" fmla="*/ 705 h 1004"/>
              </a:gdLst>
              <a:ahLst/>
              <a:cxnLst>
                <a:cxn ang="0">
                  <a:pos x="T0" y="T1"/>
                </a:cxn>
                <a:cxn ang="0">
                  <a:pos x="T2" y="T3"/>
                </a:cxn>
                <a:cxn ang="0">
                  <a:pos x="T4" y="T5"/>
                </a:cxn>
                <a:cxn ang="0">
                  <a:pos x="T6" y="T7"/>
                </a:cxn>
                <a:cxn ang="0">
                  <a:pos x="T8" y="T9"/>
                </a:cxn>
              </a:cxnLst>
              <a:rect l="0" t="0" r="r" b="b"/>
              <a:pathLst>
                <a:path w="548" h="1004">
                  <a:moveTo>
                    <a:pt x="0" y="705"/>
                  </a:moveTo>
                  <a:lnTo>
                    <a:pt x="548" y="1004"/>
                  </a:lnTo>
                  <a:lnTo>
                    <a:pt x="548" y="298"/>
                  </a:lnTo>
                  <a:lnTo>
                    <a:pt x="0" y="0"/>
                  </a:lnTo>
                  <a:lnTo>
                    <a:pt x="0" y="705"/>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26">
              <a:extLst>
                <a:ext uri="{FF2B5EF4-FFF2-40B4-BE49-F238E27FC236}">
                  <a16:creationId xmlns:a16="http://schemas.microsoft.com/office/drawing/2014/main" id="{3F7CF64D-F067-41E4-8D9F-41FF38972828}"/>
                </a:ext>
              </a:extLst>
            </p:cNvPr>
            <p:cNvSpPr>
              <a:spLocks/>
            </p:cNvSpPr>
            <p:nvPr userDrawn="1"/>
          </p:nvSpPr>
          <p:spPr bwMode="ltGray">
            <a:xfrm>
              <a:off x="8720523" y="5382163"/>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4" name="Rectangle 53">
            <a:extLst>
              <a:ext uri="{FF2B5EF4-FFF2-40B4-BE49-F238E27FC236}">
                <a16:creationId xmlns:a16="http://schemas.microsoft.com/office/drawing/2014/main" id="{4899085C-4B16-41A5-A2CB-5D4798A0322E}"/>
              </a:ext>
            </a:extLst>
          </p:cNvPr>
          <p:cNvSpPr/>
          <p:nvPr userDrawn="1"/>
        </p:nvSpPr>
        <p:spPr bwMode="white">
          <a:xfrm>
            <a:off x="5791479" y="3074916"/>
            <a:ext cx="2321486" cy="1405513"/>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Learn.</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Connect.</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Explore.</a:t>
            </a:r>
          </a:p>
        </p:txBody>
      </p:sp>
      <p:pic>
        <p:nvPicPr>
          <p:cNvPr id="55" name="Graphic 54">
            <a:extLst>
              <a:ext uri="{FF2B5EF4-FFF2-40B4-BE49-F238E27FC236}">
                <a16:creationId xmlns:a16="http://schemas.microsoft.com/office/drawing/2014/main" id="{CF5E403F-D2DC-4030-8392-9E3E0A38A1D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white">
          <a:xfrm>
            <a:off x="1174192" y="3183752"/>
            <a:ext cx="2712307" cy="1367241"/>
          </a:xfrm>
          <a:prstGeom prst="rect">
            <a:avLst/>
          </a:prstGeom>
          <a:effectLst/>
        </p:spPr>
      </p:pic>
    </p:spTree>
    <p:extLst>
      <p:ext uri="{BB962C8B-B14F-4D97-AF65-F5344CB8AC3E}">
        <p14:creationId xmlns:p14="http://schemas.microsoft.com/office/powerpoint/2010/main" val="355072466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lvl1pPr>
          </a:lstStyle>
          <a:p>
            <a:r>
              <a:rPr lang="en-US"/>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276999"/>
          </a:xfrm>
          <a:solidFill>
            <a:srgbClr val="E6E6E6">
              <a:alpha val="75000"/>
            </a:srgbClr>
          </a:solidFill>
        </p:spPr>
        <p:txBody>
          <a:bodyPr/>
          <a:lstStyle>
            <a:lvl1pPr marL="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a:latin typeface="+mj-lt"/>
              </a:rPr>
              <a:t>Session code here</a:t>
            </a:r>
            <a:endParaRPr lang="en-US"/>
          </a:p>
        </p:txBody>
      </p:sp>
      <p:grpSp>
        <p:nvGrpSpPr>
          <p:cNvPr id="9" name="Group 8">
            <a:extLst>
              <a:ext uri="{FF2B5EF4-FFF2-40B4-BE49-F238E27FC236}">
                <a16:creationId xmlns:a16="http://schemas.microsoft.com/office/drawing/2014/main" id="{4DCBAFEF-FDA0-4148-B6F8-D1D9029A0218}"/>
              </a:ext>
            </a:extLst>
          </p:cNvPr>
          <p:cNvGrpSpPr/>
          <p:nvPr userDrawn="1"/>
        </p:nvGrpSpPr>
        <p:grpSpPr bwMode="ltGray">
          <a:xfrm>
            <a:off x="6256117" y="-21839"/>
            <a:ext cx="5932086" cy="6890047"/>
            <a:chOff x="6256117" y="-21839"/>
            <a:chExt cx="5932086" cy="6890047"/>
          </a:xfrm>
        </p:grpSpPr>
        <p:grpSp>
          <p:nvGrpSpPr>
            <p:cNvPr id="30" name="Group 29">
              <a:extLst>
                <a:ext uri="{FF2B5EF4-FFF2-40B4-BE49-F238E27FC236}">
                  <a16:creationId xmlns:a16="http://schemas.microsoft.com/office/drawing/2014/main" id="{89BE868E-A240-4959-BD66-6BC44EE5A4AF}"/>
                </a:ext>
              </a:extLst>
            </p:cNvPr>
            <p:cNvGrpSpPr/>
            <p:nvPr userDrawn="1"/>
          </p:nvGrpSpPr>
          <p:grpSpPr bwMode="ltGray">
            <a:xfrm>
              <a:off x="8507413" y="1457714"/>
              <a:ext cx="3680790" cy="5392441"/>
              <a:chOff x="8507413" y="1457714"/>
              <a:chExt cx="3680790" cy="5392441"/>
            </a:xfrm>
          </p:grpSpPr>
          <p:sp>
            <p:nvSpPr>
              <p:cNvPr id="38" name="Freeform: Shape 37">
                <a:extLst>
                  <a:ext uri="{FF2B5EF4-FFF2-40B4-BE49-F238E27FC236}">
                    <a16:creationId xmlns:a16="http://schemas.microsoft.com/office/drawing/2014/main" id="{1DDB4654-32A2-47CE-B324-C597C756E402}"/>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9" name="Freeform: Shape 38">
                <a:extLst>
                  <a:ext uri="{FF2B5EF4-FFF2-40B4-BE49-F238E27FC236}">
                    <a16:creationId xmlns:a16="http://schemas.microsoft.com/office/drawing/2014/main" id="{218BE353-242E-4429-9D4C-1D50CEEC277C}"/>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0" name="Freeform: Shape 39">
                <a:extLst>
                  <a:ext uri="{FF2B5EF4-FFF2-40B4-BE49-F238E27FC236}">
                    <a16:creationId xmlns:a16="http://schemas.microsoft.com/office/drawing/2014/main" id="{B2B25198-469F-44A8-946B-689A24DC3C72}"/>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1" name="Freeform: Shape 40">
                <a:extLst>
                  <a:ext uri="{FF2B5EF4-FFF2-40B4-BE49-F238E27FC236}">
                    <a16:creationId xmlns:a16="http://schemas.microsoft.com/office/drawing/2014/main" id="{E5460766-0EE4-4C99-BD2E-1BAD7FD9C3AC}"/>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2" name="Freeform: Shape 41">
                <a:extLst>
                  <a:ext uri="{FF2B5EF4-FFF2-40B4-BE49-F238E27FC236}">
                    <a16:creationId xmlns:a16="http://schemas.microsoft.com/office/drawing/2014/main" id="{EFBC909F-DC50-4DDC-91C9-2509E0F5633F}"/>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3" name="Freeform: Shape 42">
                <a:extLst>
                  <a:ext uri="{FF2B5EF4-FFF2-40B4-BE49-F238E27FC236}">
                    <a16:creationId xmlns:a16="http://schemas.microsoft.com/office/drawing/2014/main" id="{E0DC1718-52A4-4705-AE14-45A352ACBC2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4" name="Freeform: Shape 43">
                <a:extLst>
                  <a:ext uri="{FF2B5EF4-FFF2-40B4-BE49-F238E27FC236}">
                    <a16:creationId xmlns:a16="http://schemas.microsoft.com/office/drawing/2014/main" id="{D51C16AF-F6FA-4CD2-B0A5-3663CD02799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5" name="Freeform: Shape 44">
                <a:extLst>
                  <a:ext uri="{FF2B5EF4-FFF2-40B4-BE49-F238E27FC236}">
                    <a16:creationId xmlns:a16="http://schemas.microsoft.com/office/drawing/2014/main" id="{3A105041-F999-49D6-BE4B-7630F1204F6C}"/>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6" name="Freeform: Shape 45">
                <a:extLst>
                  <a:ext uri="{FF2B5EF4-FFF2-40B4-BE49-F238E27FC236}">
                    <a16:creationId xmlns:a16="http://schemas.microsoft.com/office/drawing/2014/main" id="{C190B08C-67D4-4DAD-8158-2B4D4A1318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7" name="Freeform: Shape 46">
                <a:extLst>
                  <a:ext uri="{FF2B5EF4-FFF2-40B4-BE49-F238E27FC236}">
                    <a16:creationId xmlns:a16="http://schemas.microsoft.com/office/drawing/2014/main" id="{743F7B37-FD03-4D73-932B-77D49AB6A515}"/>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8" name="Freeform: Shape 47">
                <a:extLst>
                  <a:ext uri="{FF2B5EF4-FFF2-40B4-BE49-F238E27FC236}">
                    <a16:creationId xmlns:a16="http://schemas.microsoft.com/office/drawing/2014/main" id="{8F01A60D-F904-4399-87EA-23E33C45969F}"/>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9" name="Freeform: Shape 48">
                <a:extLst>
                  <a:ext uri="{FF2B5EF4-FFF2-40B4-BE49-F238E27FC236}">
                    <a16:creationId xmlns:a16="http://schemas.microsoft.com/office/drawing/2014/main" id="{D450C50C-26FC-42C5-BA39-AE97627B772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0" name="Freeform: Shape 49">
                <a:extLst>
                  <a:ext uri="{FF2B5EF4-FFF2-40B4-BE49-F238E27FC236}">
                    <a16:creationId xmlns:a16="http://schemas.microsoft.com/office/drawing/2014/main" id="{B88924B0-E78A-4770-AF30-C78056E7AAAB}"/>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1" name="Freeform: Shape 50">
                <a:extLst>
                  <a:ext uri="{FF2B5EF4-FFF2-40B4-BE49-F238E27FC236}">
                    <a16:creationId xmlns:a16="http://schemas.microsoft.com/office/drawing/2014/main" id="{D8AB0228-AC44-413D-A029-1BBF7B18CBCC}"/>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2" name="Freeform: Shape 51">
                <a:extLst>
                  <a:ext uri="{FF2B5EF4-FFF2-40B4-BE49-F238E27FC236}">
                    <a16:creationId xmlns:a16="http://schemas.microsoft.com/office/drawing/2014/main" id="{89C067BE-7550-4D8F-9A42-B78AB594CD54}"/>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3" name="Freeform: Shape 52">
                <a:extLst>
                  <a:ext uri="{FF2B5EF4-FFF2-40B4-BE49-F238E27FC236}">
                    <a16:creationId xmlns:a16="http://schemas.microsoft.com/office/drawing/2014/main" id="{54D97435-6932-4E2A-A217-DEA06FDA510A}"/>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54" name="Straight Connector 53">
                <a:extLst>
                  <a:ext uri="{FF2B5EF4-FFF2-40B4-BE49-F238E27FC236}">
                    <a16:creationId xmlns:a16="http://schemas.microsoft.com/office/drawing/2014/main" id="{FF9C9FB6-79F2-41F1-872D-2184B91C8E00}"/>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6" name="Group 5">
              <a:extLst>
                <a:ext uri="{FF2B5EF4-FFF2-40B4-BE49-F238E27FC236}">
                  <a16:creationId xmlns:a16="http://schemas.microsoft.com/office/drawing/2014/main" id="{4577AEC4-9502-4D2D-B373-2F1CB4EFF9B8}"/>
                </a:ext>
              </a:extLst>
            </p:cNvPr>
            <p:cNvGrpSpPr/>
            <p:nvPr userDrawn="1"/>
          </p:nvGrpSpPr>
          <p:grpSpPr bwMode="ltGray">
            <a:xfrm>
              <a:off x="7545167" y="-21839"/>
              <a:ext cx="1192433" cy="1098538"/>
              <a:chOff x="7545167" y="-9139"/>
              <a:chExt cx="1192433" cy="1098538"/>
            </a:xfrm>
          </p:grpSpPr>
          <p:sp>
            <p:nvSpPr>
              <p:cNvPr id="59" name="Freeform: Shape 58">
                <a:extLst>
                  <a:ext uri="{FF2B5EF4-FFF2-40B4-BE49-F238E27FC236}">
                    <a16:creationId xmlns:a16="http://schemas.microsoft.com/office/drawing/2014/main" id="{713EA48F-163A-410A-8C97-A08AA1B2EE50}"/>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7" name="Freeform: Shape 56">
                <a:extLst>
                  <a:ext uri="{FF2B5EF4-FFF2-40B4-BE49-F238E27FC236}">
                    <a16:creationId xmlns:a16="http://schemas.microsoft.com/office/drawing/2014/main" id="{3E1E199B-B230-4884-9F60-9B781B11B8FF}"/>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7" name="Freeform: Shape 36">
                <a:extLst>
                  <a:ext uri="{FF2B5EF4-FFF2-40B4-BE49-F238E27FC236}">
                    <a16:creationId xmlns:a16="http://schemas.microsoft.com/office/drawing/2014/main" id="{FB98E4A3-2599-4DEB-8ECC-F004500FBF6A}"/>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8" name="Group 7">
              <a:extLst>
                <a:ext uri="{FF2B5EF4-FFF2-40B4-BE49-F238E27FC236}">
                  <a16:creationId xmlns:a16="http://schemas.microsoft.com/office/drawing/2014/main" id="{D6B74F55-4583-4B26-A4E0-71C00B14AFF6}"/>
                </a:ext>
              </a:extLst>
            </p:cNvPr>
            <p:cNvGrpSpPr/>
            <p:nvPr userDrawn="1"/>
          </p:nvGrpSpPr>
          <p:grpSpPr bwMode="ltGray">
            <a:xfrm>
              <a:off x="6256117" y="5896894"/>
              <a:ext cx="1057910" cy="971314"/>
              <a:chOff x="6256117" y="5896894"/>
              <a:chExt cx="1057910" cy="971314"/>
            </a:xfrm>
          </p:grpSpPr>
          <p:sp>
            <p:nvSpPr>
              <p:cNvPr id="32" name="Freeform: Shape 31">
                <a:extLst>
                  <a:ext uri="{FF2B5EF4-FFF2-40B4-BE49-F238E27FC236}">
                    <a16:creationId xmlns:a16="http://schemas.microsoft.com/office/drawing/2014/main" id="{FC4D1900-D812-4B27-AC50-B2795AD953C3}"/>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483ECFC2-9749-4525-973B-EAA0BC0FC62B}"/>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4" name="Freeform: Shape 33">
                <a:extLst>
                  <a:ext uri="{FF2B5EF4-FFF2-40B4-BE49-F238E27FC236}">
                    <a16:creationId xmlns:a16="http://schemas.microsoft.com/office/drawing/2014/main" id="{0A3ABF7E-B2D4-4B7A-9B6E-0EB3223E4EE4}"/>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3694703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0214622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6401303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0966514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8980510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29383343"/>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AF99728-DCD5-4D9A-BE99-E4ACA5E5ECB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BD344C5-C86D-4C68-9286-0CA26B351B2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701A208-C886-474B-9454-CE6437F7EB76}"/>
              </a:ext>
            </a:extLst>
          </p:cNvPr>
          <p:cNvSpPr>
            <a:spLocks noGrp="1"/>
          </p:cNvSpPr>
          <p:nvPr>
            <p:ph type="dt" sz="half" idx="10"/>
          </p:nvPr>
        </p:nvSpPr>
        <p:spPr/>
        <p:txBody>
          <a:bodyPr/>
          <a:lstStyle/>
          <a:p>
            <a:fld id="{F81B18F7-33A7-45BC-9856-88710170B631}" type="datetimeFigureOut">
              <a:rPr lang="en-US" smtClean="0"/>
              <a:t>3/27/2021</a:t>
            </a:fld>
            <a:endParaRPr lang="en-US"/>
          </a:p>
        </p:txBody>
      </p:sp>
      <p:sp>
        <p:nvSpPr>
          <p:cNvPr id="5" name="Footer Placeholder 4">
            <a:extLst>
              <a:ext uri="{FF2B5EF4-FFF2-40B4-BE49-F238E27FC236}">
                <a16:creationId xmlns:a16="http://schemas.microsoft.com/office/drawing/2014/main" id="{0E44E904-169E-4F6F-AB24-716BAE86840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E2F181-1DDD-4E27-9584-4B9E82937330}"/>
              </a:ext>
            </a:extLst>
          </p:cNvPr>
          <p:cNvSpPr>
            <a:spLocks noGrp="1"/>
          </p:cNvSpPr>
          <p:nvPr>
            <p:ph type="sldNum" sz="quarter" idx="12"/>
          </p:nvPr>
        </p:nvSpPr>
        <p:spPr/>
        <p:txBody>
          <a:bodyPr/>
          <a:lstStyle/>
          <a:p>
            <a:fld id="{9CD3157B-70D7-4298-8FF8-E6BA0B9591C0}" type="slidenum">
              <a:rPr lang="en-US" smtClean="0"/>
              <a:t>‹#›</a:t>
            </a:fld>
            <a:endParaRPr lang="en-US"/>
          </a:p>
        </p:txBody>
      </p:sp>
    </p:spTree>
    <p:extLst>
      <p:ext uri="{BB962C8B-B14F-4D97-AF65-F5344CB8AC3E}">
        <p14:creationId xmlns:p14="http://schemas.microsoft.com/office/powerpoint/2010/main" val="3465867551"/>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0373355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32792894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grpSp>
        <p:nvGrpSpPr>
          <p:cNvPr id="27" name="Group 26">
            <a:extLst>
              <a:ext uri="{FF2B5EF4-FFF2-40B4-BE49-F238E27FC236}">
                <a16:creationId xmlns:a16="http://schemas.microsoft.com/office/drawing/2014/main" id="{43B08910-F1C3-47B2-8C69-1B107282064A}"/>
              </a:ext>
            </a:extLst>
          </p:cNvPr>
          <p:cNvGrpSpPr/>
          <p:nvPr userDrawn="1"/>
        </p:nvGrpSpPr>
        <p:grpSpPr bwMode="ltGray">
          <a:xfrm>
            <a:off x="6256117" y="-21839"/>
            <a:ext cx="5932086" cy="6890047"/>
            <a:chOff x="6256117" y="-21839"/>
            <a:chExt cx="5932086" cy="6890047"/>
          </a:xfrm>
        </p:grpSpPr>
        <p:grpSp>
          <p:nvGrpSpPr>
            <p:cNvPr id="28" name="Group 27">
              <a:extLst>
                <a:ext uri="{FF2B5EF4-FFF2-40B4-BE49-F238E27FC236}">
                  <a16:creationId xmlns:a16="http://schemas.microsoft.com/office/drawing/2014/main" id="{9FE7A031-B4AB-4071-98FF-24E766F9BB5C}"/>
                </a:ext>
              </a:extLst>
            </p:cNvPr>
            <p:cNvGrpSpPr/>
            <p:nvPr userDrawn="1"/>
          </p:nvGrpSpPr>
          <p:grpSpPr bwMode="ltGray">
            <a:xfrm>
              <a:off x="8507413" y="1457714"/>
              <a:ext cx="3680790" cy="5392441"/>
              <a:chOff x="8507413" y="1457714"/>
              <a:chExt cx="3680790" cy="5392441"/>
            </a:xfrm>
          </p:grpSpPr>
          <p:sp>
            <p:nvSpPr>
              <p:cNvPr id="60" name="Freeform: Shape 59">
                <a:extLst>
                  <a:ext uri="{FF2B5EF4-FFF2-40B4-BE49-F238E27FC236}">
                    <a16:creationId xmlns:a16="http://schemas.microsoft.com/office/drawing/2014/main" id="{6DC7067D-3957-4163-9442-C167A0A6216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D9AE235F-4F6C-4565-AADC-752626D64B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EAADF52-7CC0-4715-8BAC-4186C7CE9B0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58AC140A-9DFB-45B7-82C2-CF25166A0D41}"/>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3436FDC7-3DF0-4E6A-B4A8-7EB4FF30AAF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D72FB5AA-3C69-4BB6-9C10-682E95EF1AAE}"/>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20321A7F-C5FC-4514-A3AC-41CC16FA85FD}"/>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B3C4B3CE-95D2-45A5-917E-A5389B118222}"/>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A5270AF0-DA91-4FF8-9B1C-35937E49D88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1B4AB4EC-0302-4902-B797-9B84C91FDE1B}"/>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E941D13F-2DD6-4121-8220-CC08400DD382}"/>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B98F2381-17CE-4672-96D3-D3E4A8C1115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E6A42BAE-DCEA-4A1A-8779-E499D67DA7B9}"/>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8D7995E7-6761-41BA-BE88-30DD0DF70D22}"/>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4D7B6AA-459B-44CF-9930-A05720C41315}"/>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0EBE7D0E-F0D6-4EA3-A151-C26BF3138977}"/>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6" name="Straight Connector 75">
                <a:extLst>
                  <a:ext uri="{FF2B5EF4-FFF2-40B4-BE49-F238E27FC236}">
                    <a16:creationId xmlns:a16="http://schemas.microsoft.com/office/drawing/2014/main" id="{0118A379-1639-4C1C-9E5B-A39F1CD0A9D9}"/>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9" name="Group 28">
              <a:extLst>
                <a:ext uri="{FF2B5EF4-FFF2-40B4-BE49-F238E27FC236}">
                  <a16:creationId xmlns:a16="http://schemas.microsoft.com/office/drawing/2014/main" id="{E8DE972F-9FF1-4743-BF7F-15CC5403A6CF}"/>
                </a:ext>
              </a:extLst>
            </p:cNvPr>
            <p:cNvGrpSpPr/>
            <p:nvPr userDrawn="1"/>
          </p:nvGrpSpPr>
          <p:grpSpPr bwMode="ltGray">
            <a:xfrm>
              <a:off x="7545167" y="-21839"/>
              <a:ext cx="1192433" cy="1098538"/>
              <a:chOff x="7545167" y="-9139"/>
              <a:chExt cx="1192433" cy="1098538"/>
            </a:xfrm>
          </p:grpSpPr>
          <p:sp>
            <p:nvSpPr>
              <p:cNvPr id="34" name="Freeform: Shape 33">
                <a:extLst>
                  <a:ext uri="{FF2B5EF4-FFF2-40B4-BE49-F238E27FC236}">
                    <a16:creationId xmlns:a16="http://schemas.microsoft.com/office/drawing/2014/main" id="{795596FA-D3B2-4953-81FC-9958337AF5DC}"/>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5" name="Freeform: Shape 34">
                <a:extLst>
                  <a:ext uri="{FF2B5EF4-FFF2-40B4-BE49-F238E27FC236}">
                    <a16:creationId xmlns:a16="http://schemas.microsoft.com/office/drawing/2014/main" id="{7D57090A-B887-4CA7-A022-90564F12A9A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6" name="Freeform: Shape 35">
                <a:extLst>
                  <a:ext uri="{FF2B5EF4-FFF2-40B4-BE49-F238E27FC236}">
                    <a16:creationId xmlns:a16="http://schemas.microsoft.com/office/drawing/2014/main" id="{F9749B2E-C284-42A2-A061-B635FBBBD461}"/>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30" name="Group 29">
              <a:extLst>
                <a:ext uri="{FF2B5EF4-FFF2-40B4-BE49-F238E27FC236}">
                  <a16:creationId xmlns:a16="http://schemas.microsoft.com/office/drawing/2014/main" id="{0A74F4CD-889D-4E91-AB27-CCB11E8677AE}"/>
                </a:ext>
              </a:extLst>
            </p:cNvPr>
            <p:cNvGrpSpPr/>
            <p:nvPr userDrawn="1"/>
          </p:nvGrpSpPr>
          <p:grpSpPr bwMode="ltGray">
            <a:xfrm>
              <a:off x="6256117" y="5896894"/>
              <a:ext cx="1057910" cy="971314"/>
              <a:chOff x="6256117" y="5896894"/>
              <a:chExt cx="1057910" cy="971314"/>
            </a:xfrm>
          </p:grpSpPr>
          <p:sp>
            <p:nvSpPr>
              <p:cNvPr id="31" name="Freeform: Shape 30">
                <a:extLst>
                  <a:ext uri="{FF2B5EF4-FFF2-40B4-BE49-F238E27FC236}">
                    <a16:creationId xmlns:a16="http://schemas.microsoft.com/office/drawing/2014/main" id="{6CE97AB5-F3D1-4D1A-8F2F-166F6F85A189}"/>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55281A29-9018-48AF-8B81-EB9F71FE5ABA}"/>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2B1B3F07-773E-4FC0-9A04-73F52683190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2520176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grpSp>
        <p:nvGrpSpPr>
          <p:cNvPr id="26" name="Group 25">
            <a:extLst>
              <a:ext uri="{FF2B5EF4-FFF2-40B4-BE49-F238E27FC236}">
                <a16:creationId xmlns:a16="http://schemas.microsoft.com/office/drawing/2014/main" id="{94867548-8B9A-436D-9AB6-D7EA0AC78267}"/>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E298AA2D-C933-41C0-B3A0-5E1B5429C617}"/>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DE45CCA4-1611-4A15-8D76-0CD4304233D4}"/>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BB20432D-F3B6-4212-B616-45AD62D0A8BA}"/>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5CB285A8-E7EF-4B70-8B71-2D09BE26853D}"/>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D552378-B8A4-40F9-8A64-367F9EC304F0}"/>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6DED4FF8-FEAE-4CC0-8F5B-9FC2B47E570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54DD2AD2-299E-4049-881B-2BC838B6DB02}"/>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430A103C-9EC8-479D-9AEA-2FA30D0B683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FF762A67-8800-4EDC-ACA0-235237807007}"/>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0C1E21E3-4EFA-46DB-B62D-888B912FEC3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5C90FB2C-AED4-45EF-B005-A6F9315E6638}"/>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69EFEACE-63D5-4DE9-AE7A-022D10CBBAD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183FC86B-2504-437F-9155-736D3776FBC0}"/>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4BE281D9-0C46-4685-8A97-79D102C868ED}"/>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0B982782-C326-41A6-88DF-60D0069AAC1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C69C78E5-CDD7-45AD-9FAC-A193057F255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95E678CA-56AB-4822-8F79-1B384711F464}"/>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5" name="Straight Connector 74">
                <a:extLst>
                  <a:ext uri="{FF2B5EF4-FFF2-40B4-BE49-F238E27FC236}">
                    <a16:creationId xmlns:a16="http://schemas.microsoft.com/office/drawing/2014/main" id="{94D454C8-0C5D-4654-B977-447674D5459E}"/>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7FD26513-923A-4E4E-88AB-484CF7F390D1}"/>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75F3DAB6-E46E-498F-AC8D-245DB12E86FA}"/>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4" name="Freeform: Shape 33">
                <a:extLst>
                  <a:ext uri="{FF2B5EF4-FFF2-40B4-BE49-F238E27FC236}">
                    <a16:creationId xmlns:a16="http://schemas.microsoft.com/office/drawing/2014/main" id="{2FF22795-13BD-4A36-8B98-FAE4B2B9567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8" name="Freeform: Shape 57">
                <a:extLst>
                  <a:ext uri="{FF2B5EF4-FFF2-40B4-BE49-F238E27FC236}">
                    <a16:creationId xmlns:a16="http://schemas.microsoft.com/office/drawing/2014/main" id="{26E68192-BBC2-4E66-BC2E-A6F5E839A4EC}"/>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29" name="Group 28">
              <a:extLst>
                <a:ext uri="{FF2B5EF4-FFF2-40B4-BE49-F238E27FC236}">
                  <a16:creationId xmlns:a16="http://schemas.microsoft.com/office/drawing/2014/main" id="{874CE4AB-E3EC-4485-A9DB-D3875DE15509}"/>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18D9197E-BD70-40A3-872D-2F635C47602A}"/>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DA35C218-6C8E-4E07-9EA7-15A37B43AD66}"/>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647F6A62-B1EC-420D-A385-9A9A03966E9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3478066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grpSp>
        <p:nvGrpSpPr>
          <p:cNvPr id="26" name="Group 25">
            <a:extLst>
              <a:ext uri="{FF2B5EF4-FFF2-40B4-BE49-F238E27FC236}">
                <a16:creationId xmlns:a16="http://schemas.microsoft.com/office/drawing/2014/main" id="{2BBF7881-8D09-4F22-B10B-0916A242A2CD}"/>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F5B1D67C-D600-4009-9F96-DBD9F692B67A}"/>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589ED409-83AE-42D1-A29E-F5ACE1D5379C}"/>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A47E83EE-C7AB-4851-AC1F-A2E965DE8A4F}"/>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117874BE-F982-46B6-83B3-569DB8A26C11}"/>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72B84FE-1FBD-4DB0-A1BB-1D393BABFD96}"/>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F0612185-AF46-47F9-B984-65C416463817}"/>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1F4FE628-8992-4D3C-9177-54650A419B37}"/>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9EB1F0C1-51BC-433D-B643-499296AD9EB3}"/>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1F95DA3E-A7A9-4898-8537-3057A04A80B1}"/>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A0885F40-F98C-4749-AF50-8D882201C7B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5DF4BDA5-0196-465B-9592-AD537FCE4B9C}"/>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2C953882-CF21-4072-808A-AFC6C6427081}"/>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24ACD3F6-35BF-4463-9A90-5F5B9025D6D9}"/>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36E0228F-415B-4662-977D-90C5D263A103}"/>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BBA85FE8-C6CE-42AD-9924-C426CEBA2C5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50FBB4D3-1D1C-41F7-856E-89287C5609D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F5EE762-48D4-46D8-8ECD-7595053F7D6E}"/>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5" name="Straight Connector 74">
                <a:extLst>
                  <a:ext uri="{FF2B5EF4-FFF2-40B4-BE49-F238E27FC236}">
                    <a16:creationId xmlns:a16="http://schemas.microsoft.com/office/drawing/2014/main" id="{5602528A-0204-4F83-A3CC-B19E5ED41C75}"/>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570E694A-2FDE-4ED0-B17A-283BAEEEBC3F}"/>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3014F876-92BB-450A-A3A6-EB7B6C2CB558}"/>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4" name="Freeform: Shape 33">
                <a:extLst>
                  <a:ext uri="{FF2B5EF4-FFF2-40B4-BE49-F238E27FC236}">
                    <a16:creationId xmlns:a16="http://schemas.microsoft.com/office/drawing/2014/main" id="{1AFE4E51-6693-4C7C-9EE7-633EA9AAA2AC}"/>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8" name="Freeform: Shape 57">
                <a:extLst>
                  <a:ext uri="{FF2B5EF4-FFF2-40B4-BE49-F238E27FC236}">
                    <a16:creationId xmlns:a16="http://schemas.microsoft.com/office/drawing/2014/main" id="{522550D5-A578-4C33-B405-092D50801565}"/>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29" name="Group 28">
              <a:extLst>
                <a:ext uri="{FF2B5EF4-FFF2-40B4-BE49-F238E27FC236}">
                  <a16:creationId xmlns:a16="http://schemas.microsoft.com/office/drawing/2014/main" id="{6A5C88A0-A89F-42B9-B5E5-623E0E0D7555}"/>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C4AD7328-AEE6-43BE-8744-DE52D5F8CC2E}"/>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90DC1356-0D84-4394-B0FF-A91903B8585E}"/>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5CA4391C-EE34-4D39-AC03-6D3272F213DC}"/>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1667854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0176539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6710501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6E6E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21464929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65659077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userDrawn="1">
  <p:cSld name="One Up">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fld id="{F9EEDEC3-62C2-4363-BB26-E6EA1895165E}" type="slidenum">
              <a:rPr lang="en-GB" smtClean="0"/>
              <a:pPr/>
              <a:t>‹#›</a:t>
            </a:fld>
            <a:endParaRPr lang="en-GB"/>
          </a:p>
        </p:txBody>
      </p:sp>
      <p:sp>
        <p:nvSpPr>
          <p:cNvPr id="9" name="Content Placeholder 8"/>
          <p:cNvSpPr>
            <a:spLocks noGrp="1"/>
          </p:cNvSpPr>
          <p:nvPr>
            <p:ph sz="quarter" idx="12" hasCustomPrompt="1"/>
          </p:nvPr>
        </p:nvSpPr>
        <p:spPr>
          <a:xfrm>
            <a:off x="480000" y="1757325"/>
            <a:ext cx="11232000" cy="4038029"/>
          </a:xfrm>
        </p:spPr>
        <p:txBody>
          <a:bodyPr/>
          <a:lstStyle>
            <a:lvl1pPr>
              <a:defRPr baseline="0">
                <a:solidFill>
                  <a:schemeClr val="accent1"/>
                </a:solidFill>
              </a:defRPr>
            </a:lvl1pPr>
            <a:lvl5pPr>
              <a:defRPr/>
            </a:lvl5pPr>
          </a:lstStyle>
          <a:p>
            <a:pPr lvl="0"/>
            <a:r>
              <a:rPr lang="en-US"/>
              <a:t>Click to add sub-header text. Indent for secondary levels and bullets. Or use buttons to add content, </a:t>
            </a:r>
          </a:p>
          <a:p>
            <a:pPr lvl="1"/>
            <a:r>
              <a:rPr lang="en-US"/>
              <a:t>Indent Level 1—Body copy</a:t>
            </a:r>
          </a:p>
          <a:p>
            <a:pPr lvl="2"/>
            <a:r>
              <a:rPr lang="en-US"/>
              <a:t>Indent Level 2—Bullets start here</a:t>
            </a:r>
          </a:p>
          <a:p>
            <a:pPr lvl="3"/>
            <a:r>
              <a:rPr lang="en-US"/>
              <a:t>Third level</a:t>
            </a:r>
          </a:p>
          <a:p>
            <a:pPr lvl="4"/>
            <a:r>
              <a:rPr lang="en-US"/>
              <a:t>Fourth level</a:t>
            </a:r>
          </a:p>
          <a:p>
            <a:pPr lvl="5"/>
            <a:r>
              <a:rPr lang="en-US"/>
              <a:t>Fifth level</a:t>
            </a:r>
          </a:p>
          <a:p>
            <a:pPr lvl="6"/>
            <a:r>
              <a:rPr lang="en-US"/>
              <a:t>Sixth level</a:t>
            </a:r>
          </a:p>
          <a:p>
            <a:pPr lvl="7"/>
            <a:r>
              <a:rPr lang="en-US"/>
              <a:t>Seventh level</a:t>
            </a:r>
          </a:p>
          <a:p>
            <a:pPr lvl="8"/>
            <a:r>
              <a:rPr lang="en-US"/>
              <a:t>Eighth level</a:t>
            </a:r>
          </a:p>
          <a:p>
            <a:pPr lvl="0"/>
            <a:endParaRPr lang="en-US"/>
          </a:p>
        </p:txBody>
      </p:sp>
      <p:sp>
        <p:nvSpPr>
          <p:cNvPr id="5" name="Title 4"/>
          <p:cNvSpPr>
            <a:spLocks noGrp="1"/>
          </p:cNvSpPr>
          <p:nvPr>
            <p:ph type="title" hasCustomPrompt="1"/>
          </p:nvPr>
        </p:nvSpPr>
        <p:spPr>
          <a:xfrm>
            <a:off x="588263" y="457200"/>
            <a:ext cx="11018520" cy="1107996"/>
          </a:xfrm>
        </p:spPr>
        <p:txBody>
          <a:bodyPr/>
          <a:lstStyle/>
          <a:p>
            <a:r>
              <a:rPr lang="en-US"/>
              <a:t>Click to add page title here, refrain from using more than one line</a:t>
            </a:r>
            <a:endParaRPr lang="en-GB"/>
          </a:p>
        </p:txBody>
      </p:sp>
      <p:sp>
        <p:nvSpPr>
          <p:cNvPr id="39" name="Footer Placeholder 4">
            <a:extLst>
              <a:ext uri="{FF2B5EF4-FFF2-40B4-BE49-F238E27FC236}">
                <a16:creationId xmlns:a16="http://schemas.microsoft.com/office/drawing/2014/main" id="{987FCF32-D214-442E-8F51-15526622319F}"/>
              </a:ext>
            </a:extLst>
          </p:cNvPr>
          <p:cNvSpPr>
            <a:spLocks noGrp="1"/>
          </p:cNvSpPr>
          <p:nvPr>
            <p:ph type="ftr" sz="quarter" idx="3"/>
          </p:nvPr>
        </p:nvSpPr>
        <p:spPr>
          <a:xfrm>
            <a:off x="845612" y="6398091"/>
            <a:ext cx="3860800" cy="120000"/>
          </a:xfrm>
          <a:prstGeom prst="rect">
            <a:avLst/>
          </a:prstGeom>
        </p:spPr>
        <p:txBody>
          <a:bodyPr lIns="0" tIns="0" rIns="0" bIns="0"/>
          <a:lstStyle>
            <a:lvl1pPr>
              <a:defRPr sz="800">
                <a:latin typeface="Arial" panose="020B0604020202020204" pitchFamily="34" charset="0"/>
                <a:cs typeface="Arial" panose="020B0604020202020204" pitchFamily="34" charset="0"/>
              </a:defRPr>
            </a:lvl1pPr>
          </a:lstStyle>
          <a:p>
            <a:r>
              <a:rPr lang="en-GB"/>
              <a:t>© 2017 Kodak Alaris Inc.</a:t>
            </a:r>
          </a:p>
        </p:txBody>
      </p:sp>
    </p:spTree>
    <p:extLst>
      <p:ext uri="{BB962C8B-B14F-4D97-AF65-F5344CB8AC3E}">
        <p14:creationId xmlns:p14="http://schemas.microsoft.com/office/powerpoint/2010/main" val="259648957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Walk-in 1">
    <p:bg>
      <p:bgPr>
        <a:solidFill>
          <a:schemeClr val="accent2"/>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38F91980-4640-4420-B101-C9BEC37A1070}"/>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8" name="TextBox 7">
            <a:extLst>
              <a:ext uri="{FF2B5EF4-FFF2-40B4-BE49-F238E27FC236}">
                <a16:creationId xmlns:a16="http://schemas.microsoft.com/office/drawing/2014/main" id="{29E379F3-BC61-44ED-8F9B-54F8B85025ED}"/>
              </a:ext>
            </a:extLst>
          </p:cNvPr>
          <p:cNvSpPr txBox="1"/>
          <p:nvPr userDrawn="1"/>
        </p:nvSpPr>
        <p:spPr>
          <a:xfrm>
            <a:off x="586581" y="4218495"/>
            <a:ext cx="2427588" cy="615553"/>
          </a:xfrm>
          <a:prstGeom prst="rect">
            <a:avLst/>
          </a:prstGeom>
          <a:noFill/>
        </p:spPr>
        <p:txBody>
          <a:bodyPr wrap="none" lIns="0" tIns="0" rIns="0" bIns="0" rtlCol="0">
            <a:spAutoFit/>
          </a:bodyPr>
          <a:lstStyle/>
          <a:p>
            <a:pPr algn="l"/>
            <a:r>
              <a:rPr lang="en-US" sz="2000" dirty="0">
                <a:gradFill>
                  <a:gsLst>
                    <a:gs pos="80176">
                      <a:schemeClr val="tx1"/>
                    </a:gs>
                    <a:gs pos="68282">
                      <a:schemeClr val="tx1"/>
                    </a:gs>
                  </a:gsLst>
                  <a:lin ang="5400000" scaled="0"/>
                </a:gradFill>
              </a:rPr>
              <a:t>February 11–15, 2019</a:t>
            </a:r>
          </a:p>
          <a:p>
            <a:pPr algn="l"/>
            <a:r>
              <a:rPr lang="en-US" sz="2000" dirty="0">
                <a:gradFill>
                  <a:gsLst>
                    <a:gs pos="80176">
                      <a:schemeClr val="tx1"/>
                    </a:gs>
                    <a:gs pos="68282">
                      <a:schemeClr val="tx1"/>
                    </a:gs>
                  </a:gsLst>
                  <a:lin ang="5400000" scaled="0"/>
                </a:gradFill>
              </a:rPr>
              <a:t>Seattle, WA</a:t>
            </a:r>
          </a:p>
        </p:txBody>
      </p:sp>
      <p:pic>
        <p:nvPicPr>
          <p:cNvPr id="11" name="Picture 10">
            <a:extLst>
              <a:ext uri="{FF2B5EF4-FFF2-40B4-BE49-F238E27FC236}">
                <a16:creationId xmlns:a16="http://schemas.microsoft.com/office/drawing/2014/main" id="{D7ADB113-B00E-4752-81DB-AE332342DDD1}"/>
              </a:ext>
            </a:extLst>
          </p:cNvPr>
          <p:cNvPicPr>
            <a:picLocks noChangeAspect="1"/>
          </p:cNvPicPr>
          <p:nvPr userDrawn="1"/>
        </p:nvPicPr>
        <p:blipFill rotWithShape="1">
          <a:blip r:embed="rId3" cstate="hqprint">
            <a:extLst>
              <a:ext uri="{28A0092B-C50C-407E-A947-70E740481C1C}">
                <a14:useLocalDpi xmlns:a14="http://schemas.microsoft.com/office/drawing/2010/main"/>
              </a:ext>
            </a:extLst>
          </a:blip>
          <a:srcRect/>
          <a:stretch/>
        </p:blipFill>
        <p:spPr bwMode="black">
          <a:xfrm>
            <a:off x="5098119" y="585788"/>
            <a:ext cx="7093880" cy="6272211"/>
          </a:xfrm>
          <a:prstGeom prst="rect">
            <a:avLst/>
          </a:prstGeom>
        </p:spPr>
      </p:pic>
      <p:pic>
        <p:nvPicPr>
          <p:cNvPr id="13" name="Picture 12">
            <a:extLst>
              <a:ext uri="{FF2B5EF4-FFF2-40B4-BE49-F238E27FC236}">
                <a16:creationId xmlns:a16="http://schemas.microsoft.com/office/drawing/2014/main" id="{BEAA312A-DD58-46FD-BCDC-F49B62DD9C5A}"/>
              </a:ext>
            </a:extLst>
          </p:cNvPr>
          <p:cNvPicPr>
            <a:picLocks noChangeAspect="1"/>
          </p:cNvPicPr>
          <p:nvPr userDrawn="1"/>
        </p:nvPicPr>
        <p:blipFill>
          <a:blip r:embed="rId4"/>
          <a:stretch>
            <a:fillRect/>
          </a:stretch>
        </p:blipFill>
        <p:spPr bwMode="black">
          <a:xfrm>
            <a:off x="584200" y="2322537"/>
            <a:ext cx="3012187" cy="1524596"/>
          </a:xfrm>
          <a:prstGeom prst="rect">
            <a:avLst/>
          </a:prstGeom>
        </p:spPr>
      </p:pic>
    </p:spTree>
    <p:extLst>
      <p:ext uri="{BB962C8B-B14F-4D97-AF65-F5344CB8AC3E}">
        <p14:creationId xmlns:p14="http://schemas.microsoft.com/office/powerpoint/2010/main" val="5257988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userDrawn="1">
  <p:cSld name="1_Title">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0" y="0"/>
            <a:ext cx="405819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3">
            <a:extLst>
              <a:ext uri="{FF2B5EF4-FFF2-40B4-BE49-F238E27FC236}">
                <a16:creationId xmlns:a16="http://schemas.microsoft.com/office/drawing/2014/main" id="{CA5CA216-86B9-9348-9379-7E8F2E1B6F3B}"/>
              </a:ext>
            </a:extLst>
          </p:cNvPr>
          <p:cNvSpPr>
            <a:spLocks noGrp="1"/>
          </p:cNvSpPr>
          <p:nvPr>
            <p:ph type="body" sz="quarter" idx="12" hasCustomPrompt="1"/>
          </p:nvPr>
        </p:nvSpPr>
        <p:spPr>
          <a:xfrm>
            <a:off x="365760" y="409302"/>
            <a:ext cx="3274423" cy="1262744"/>
          </a:xfrm>
        </p:spPr>
        <p:txBody>
          <a:bodyPr>
            <a:noAutofit/>
          </a:bodyPr>
          <a:lstStyle>
            <a:lvl1pPr marL="0" indent="0" algn="l">
              <a:buNone/>
              <a:defRPr sz="4000" b="1" i="0" spc="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Slide title goes here</a:t>
            </a:r>
          </a:p>
        </p:txBody>
      </p:sp>
      <p:sp>
        <p:nvSpPr>
          <p:cNvPr id="7" name="Text Placeholder 3">
            <a:extLst>
              <a:ext uri="{FF2B5EF4-FFF2-40B4-BE49-F238E27FC236}">
                <a16:creationId xmlns:a16="http://schemas.microsoft.com/office/drawing/2014/main" id="{B73BACFF-2839-5B48-A4E3-47D34B28E568}"/>
              </a:ext>
            </a:extLst>
          </p:cNvPr>
          <p:cNvSpPr>
            <a:spLocks noGrp="1"/>
          </p:cNvSpPr>
          <p:nvPr>
            <p:ph type="body" sz="quarter" idx="10" hasCustomPrompt="1"/>
          </p:nvPr>
        </p:nvSpPr>
        <p:spPr>
          <a:xfrm>
            <a:off x="4563291" y="856631"/>
            <a:ext cx="7184571" cy="5300329"/>
          </a:xfrm>
        </p:spPr>
        <p:txBody>
          <a:bodyPr>
            <a:normAutofit/>
          </a:bodyPr>
          <a:lstStyle>
            <a:lvl1pPr marL="0" indent="0">
              <a:buNone/>
              <a:defRPr sz="1600">
                <a:solidFill>
                  <a:schemeClr val="accent4"/>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Content goes here</a:t>
            </a:r>
          </a:p>
        </p:txBody>
      </p:sp>
      <p:sp>
        <p:nvSpPr>
          <p:cNvPr id="8" name="Text Placeholder 3">
            <a:extLst>
              <a:ext uri="{FF2B5EF4-FFF2-40B4-BE49-F238E27FC236}">
                <a16:creationId xmlns:a16="http://schemas.microsoft.com/office/drawing/2014/main" id="{77C152B6-635D-A242-99C5-617492527360}"/>
              </a:ext>
            </a:extLst>
          </p:cNvPr>
          <p:cNvSpPr>
            <a:spLocks noGrp="1"/>
          </p:cNvSpPr>
          <p:nvPr>
            <p:ph type="body" sz="quarter" idx="11" hasCustomPrompt="1"/>
          </p:nvPr>
        </p:nvSpPr>
        <p:spPr>
          <a:xfrm>
            <a:off x="4563291" y="409302"/>
            <a:ext cx="7184571" cy="409484"/>
          </a:xfrm>
        </p:spPr>
        <p:txBody>
          <a:bodyPr>
            <a:normAutofit/>
          </a:bodyPr>
          <a:lstStyle>
            <a:lvl1pPr marL="0" indent="0">
              <a:buNone/>
              <a:defRPr sz="2000" b="1" i="0">
                <a:solidFill>
                  <a:schemeClr val="accent3"/>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Content title goes here</a:t>
            </a:r>
          </a:p>
        </p:txBody>
      </p:sp>
      <p:pic>
        <p:nvPicPr>
          <p:cNvPr id="10" name="Picture 9">
            <a:extLst>
              <a:ext uri="{FF2B5EF4-FFF2-40B4-BE49-F238E27FC236}">
                <a16:creationId xmlns:a16="http://schemas.microsoft.com/office/drawing/2014/main" id="{95A2AD60-7EE4-EB4A-8A36-7BC2DCBDEDD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884932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96350943"/>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6C20C272-8E66-429C-A9F7-1C4E612DB65F}"/>
              </a:ext>
            </a:extLst>
          </p:cNvPr>
          <p:cNvCxnSpPr>
            <a:cxnSpLocks/>
          </p:cNvCxnSpPr>
          <p:nvPr userDrawn="1"/>
        </p:nvCxnSpPr>
        <p:spPr>
          <a:xfrm>
            <a:off x="11895763" y="1817370"/>
            <a:ext cx="0" cy="710565"/>
          </a:xfrm>
          <a:prstGeom prst="line">
            <a:avLst/>
          </a:prstGeom>
          <a:ln>
            <a:solidFill>
              <a:srgbClr val="D83B0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6080"/>
            <a:ext cx="1366440" cy="292608"/>
          </a:xfrm>
          <a:prstGeom prst="rect">
            <a:avLst/>
          </a:prstGeom>
        </p:spPr>
      </p:pic>
      <p:sp>
        <p:nvSpPr>
          <p:cNvPr id="30" name="Rectangle 29">
            <a:extLst>
              <a:ext uri="{FF2B5EF4-FFF2-40B4-BE49-F238E27FC236}">
                <a16:creationId xmlns:a16="http://schemas.microsoft.com/office/drawing/2014/main" id="{8B2E4F62-54DC-4435-AA29-18599C177284}"/>
              </a:ext>
            </a:extLst>
          </p:cNvPr>
          <p:cNvSpPr/>
          <p:nvPr userDrawn="1"/>
        </p:nvSpPr>
        <p:spPr bwMode="gray">
          <a:xfrm>
            <a:off x="293044" y="1170431"/>
            <a:ext cx="11604624" cy="5393881"/>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4" name="Rectangle 53">
            <a:extLst>
              <a:ext uri="{FF2B5EF4-FFF2-40B4-BE49-F238E27FC236}">
                <a16:creationId xmlns:a16="http://schemas.microsoft.com/office/drawing/2014/main" id="{4899085C-4B16-41A5-A2CB-5D4798A0322E}"/>
              </a:ext>
            </a:extLst>
          </p:cNvPr>
          <p:cNvSpPr/>
          <p:nvPr userDrawn="1"/>
        </p:nvSpPr>
        <p:spPr bwMode="white">
          <a:xfrm>
            <a:off x="5791479" y="3074916"/>
            <a:ext cx="2321486" cy="1405513"/>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Learn.</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Connect.</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Explore.</a:t>
            </a:r>
          </a:p>
        </p:txBody>
      </p:sp>
      <p:pic>
        <p:nvPicPr>
          <p:cNvPr id="55" name="Graphic 54">
            <a:extLst>
              <a:ext uri="{FF2B5EF4-FFF2-40B4-BE49-F238E27FC236}">
                <a16:creationId xmlns:a16="http://schemas.microsoft.com/office/drawing/2014/main" id="{CF5E403F-D2DC-4030-8392-9E3E0A38A1D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white">
          <a:xfrm>
            <a:off x="1174192" y="3183752"/>
            <a:ext cx="2712307" cy="1367241"/>
          </a:xfrm>
          <a:prstGeom prst="rect">
            <a:avLst/>
          </a:prstGeom>
          <a:effectLst/>
        </p:spPr>
      </p:pic>
      <p:pic>
        <p:nvPicPr>
          <p:cNvPr id="31" name="Picture 30">
            <a:extLst>
              <a:ext uri="{FF2B5EF4-FFF2-40B4-BE49-F238E27FC236}">
                <a16:creationId xmlns:a16="http://schemas.microsoft.com/office/drawing/2014/main" id="{786210CF-A0F8-409C-A4D3-027E8C0B2F2F}"/>
              </a:ext>
            </a:extLst>
          </p:cNvPr>
          <p:cNvPicPr>
            <a:picLocks noChangeAspect="1"/>
          </p:cNvPicPr>
          <p:nvPr userDrawn="1"/>
        </p:nvPicPr>
        <p:blipFill rotWithShape="1">
          <a:blip r:embed="rId5" cstate="screen">
            <a:extLst>
              <a:ext uri="{28A0092B-C50C-407E-A947-70E740481C1C}">
                <a14:useLocalDpi xmlns:a14="http://schemas.microsoft.com/office/drawing/2010/main"/>
              </a:ext>
            </a:extLst>
          </a:blip>
          <a:srcRect/>
          <a:stretch/>
        </p:blipFill>
        <p:spPr>
          <a:xfrm>
            <a:off x="8717519" y="1816159"/>
            <a:ext cx="3474481" cy="4149241"/>
          </a:xfrm>
          <a:prstGeom prst="rect">
            <a:avLst/>
          </a:prstGeom>
        </p:spPr>
      </p:pic>
    </p:spTree>
    <p:extLst>
      <p:ext uri="{BB962C8B-B14F-4D97-AF65-F5344CB8AC3E}">
        <p14:creationId xmlns:p14="http://schemas.microsoft.com/office/powerpoint/2010/main" val="266724318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036EA2AC-FEA2-4901-8495-272A5FA7FC20}"/>
              </a:ext>
            </a:extLst>
          </p:cNvPr>
          <p:cNvGrpSpPr/>
          <p:nvPr userDrawn="1"/>
        </p:nvGrpSpPr>
        <p:grpSpPr>
          <a:xfrm>
            <a:off x="6194603" y="-1"/>
            <a:ext cx="5997398" cy="6858001"/>
            <a:chOff x="6194603" y="-1"/>
            <a:chExt cx="5997398" cy="6858001"/>
          </a:xfrm>
        </p:grpSpPr>
        <p:pic>
          <p:nvPicPr>
            <p:cNvPr id="35" name="Picture 34">
              <a:extLst>
                <a:ext uri="{FF2B5EF4-FFF2-40B4-BE49-F238E27FC236}">
                  <a16:creationId xmlns:a16="http://schemas.microsoft.com/office/drawing/2014/main" id="{A096FE2B-3270-4E2C-AD0E-3AB4FD1B86F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8502819" y="1461694"/>
              <a:ext cx="3689182" cy="5396306"/>
            </a:xfrm>
            <a:prstGeom prst="rect">
              <a:avLst/>
            </a:prstGeom>
          </p:spPr>
        </p:pic>
        <p:pic>
          <p:nvPicPr>
            <p:cNvPr id="36" name="Picture 35">
              <a:extLst>
                <a:ext uri="{FF2B5EF4-FFF2-40B4-BE49-F238E27FC236}">
                  <a16:creationId xmlns:a16="http://schemas.microsoft.com/office/drawing/2014/main" id="{94A5D7CE-1FED-4CEA-810D-4198E992429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7548652" y="-1"/>
              <a:ext cx="1182753" cy="1076699"/>
            </a:xfrm>
            <a:prstGeom prst="rect">
              <a:avLst/>
            </a:prstGeom>
          </p:spPr>
        </p:pic>
        <p:pic>
          <p:nvPicPr>
            <p:cNvPr id="55" name="Picture 54">
              <a:extLst>
                <a:ext uri="{FF2B5EF4-FFF2-40B4-BE49-F238E27FC236}">
                  <a16:creationId xmlns:a16="http://schemas.microsoft.com/office/drawing/2014/main" id="{9BF408BE-3FB0-4FA0-B683-0E647B7E04BF}"/>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6194603" y="5896894"/>
              <a:ext cx="1182753" cy="961106"/>
            </a:xfrm>
            <a:prstGeom prst="rect">
              <a:avLst/>
            </a:prstGeom>
          </p:spPr>
        </p:pic>
      </p:gr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lvl1pPr>
          </a:lstStyle>
          <a:p>
            <a:r>
              <a:rPr lang="en-US"/>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276999"/>
          </a:xfrm>
          <a:solidFill>
            <a:srgbClr val="E6E6E6">
              <a:alpha val="75000"/>
            </a:srgbClr>
          </a:solidFill>
        </p:spPr>
        <p:txBody>
          <a:bodyPr/>
          <a:lstStyle>
            <a:lvl1pPr marL="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a:latin typeface="+mj-lt"/>
              </a:rPr>
              <a:t>Session code here</a:t>
            </a:r>
            <a:endParaRPr lang="en-US"/>
          </a:p>
        </p:txBody>
      </p:sp>
    </p:spTree>
    <p:extLst>
      <p:ext uri="{BB962C8B-B14F-4D97-AF65-F5344CB8AC3E}">
        <p14:creationId xmlns:p14="http://schemas.microsoft.com/office/powerpoint/2010/main" val="2632499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35281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6580235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6897986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1269505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35694575"/>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074782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Walk-in 2">
    <p:bg>
      <p:bgRef idx="1001">
        <a:schemeClr val="bg1"/>
      </p:bgRef>
    </p:bg>
    <p:spTree>
      <p:nvGrpSpPr>
        <p:cNvPr id="1" name=""/>
        <p:cNvGrpSpPr/>
        <p:nvPr/>
      </p:nvGrpSpPr>
      <p:grpSpPr>
        <a:xfrm>
          <a:off x="0" y="0"/>
          <a:ext cx="0" cy="0"/>
          <a:chOff x="0" y="0"/>
          <a:chExt cx="0" cy="0"/>
        </a:xfrm>
      </p:grpSpPr>
      <p:pic>
        <p:nvPicPr>
          <p:cNvPr id="3" name="Picture 2" descr="A group of people sitting in front of a crowd&#10;&#10;Description generated with very high confidence">
            <a:extLst>
              <a:ext uri="{FF2B5EF4-FFF2-40B4-BE49-F238E27FC236}">
                <a16:creationId xmlns:a16="http://schemas.microsoft.com/office/drawing/2014/main" id="{ADC57F9E-658E-424C-9EF1-3587089C95FB}"/>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5333998" y="0"/>
            <a:ext cx="6858001" cy="6858000"/>
          </a:xfrm>
          <a:prstGeom prst="rect">
            <a:avLst/>
          </a:prstGeom>
        </p:spPr>
      </p:pic>
      <p:pic>
        <p:nvPicPr>
          <p:cNvPr id="10" name="MS logo gray - EMF" descr="Microsoft logo, gray text version">
            <a:extLst>
              <a:ext uri="{FF2B5EF4-FFF2-40B4-BE49-F238E27FC236}">
                <a16:creationId xmlns:a16="http://schemas.microsoft.com/office/drawing/2014/main" id="{B802B7FF-9FAE-427A-B679-4364FE2DB5F7}"/>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12" name="TextBox 11">
            <a:extLst>
              <a:ext uri="{FF2B5EF4-FFF2-40B4-BE49-F238E27FC236}">
                <a16:creationId xmlns:a16="http://schemas.microsoft.com/office/drawing/2014/main" id="{4731E8BB-BB76-41F9-856D-368DE9900663}"/>
              </a:ext>
            </a:extLst>
          </p:cNvPr>
          <p:cNvSpPr txBox="1"/>
          <p:nvPr userDrawn="1"/>
        </p:nvSpPr>
        <p:spPr>
          <a:xfrm>
            <a:off x="586581" y="4219064"/>
            <a:ext cx="2427588" cy="615553"/>
          </a:xfrm>
          <a:prstGeom prst="rect">
            <a:avLst/>
          </a:prstGeom>
          <a:noFill/>
        </p:spPr>
        <p:txBody>
          <a:bodyPr wrap="none" lIns="0" tIns="0" rIns="0" bIns="0" rtlCol="0">
            <a:spAutoFit/>
          </a:bodyPr>
          <a:lstStyle/>
          <a:p>
            <a:pPr algn="l"/>
            <a:r>
              <a:rPr lang="en-US" sz="2000" dirty="0">
                <a:gradFill>
                  <a:gsLst>
                    <a:gs pos="82234">
                      <a:schemeClr val="accent2"/>
                    </a:gs>
                    <a:gs pos="68282">
                      <a:schemeClr val="accent2"/>
                    </a:gs>
                  </a:gsLst>
                  <a:lin ang="5400000" scaled="0"/>
                </a:gradFill>
              </a:rPr>
              <a:t>February 11–15, 2019</a:t>
            </a:r>
          </a:p>
          <a:p>
            <a:pPr algn="l"/>
            <a:r>
              <a:rPr lang="en-US" sz="2000" dirty="0">
                <a:gradFill>
                  <a:gsLst>
                    <a:gs pos="82234">
                      <a:schemeClr val="accent2"/>
                    </a:gs>
                    <a:gs pos="68282">
                      <a:schemeClr val="accent2"/>
                    </a:gs>
                  </a:gsLst>
                  <a:lin ang="5400000" scaled="0"/>
                </a:gradFill>
              </a:rPr>
              <a:t>Seattle, WA</a:t>
            </a:r>
          </a:p>
        </p:txBody>
      </p:sp>
      <p:pic>
        <p:nvPicPr>
          <p:cNvPr id="13" name="Picture 12" descr="A close up of a sign&#10;&#10;Description generated with very high confidence">
            <a:extLst>
              <a:ext uri="{FF2B5EF4-FFF2-40B4-BE49-F238E27FC236}">
                <a16:creationId xmlns:a16="http://schemas.microsoft.com/office/drawing/2014/main" id="{29E6D70F-8056-4653-91E4-BE7FAAFEBA52}"/>
              </a:ext>
            </a:extLst>
          </p:cNvPr>
          <p:cNvPicPr>
            <a:picLocks noChangeAspect="1"/>
          </p:cNvPicPr>
          <p:nvPr userDrawn="1"/>
        </p:nvPicPr>
        <p:blipFill>
          <a:blip r:embed="rId4"/>
          <a:stretch>
            <a:fillRect/>
          </a:stretch>
        </p:blipFill>
        <p:spPr>
          <a:xfrm>
            <a:off x="584200" y="2322537"/>
            <a:ext cx="3012188" cy="1524596"/>
          </a:xfrm>
          <a:prstGeom prst="rect">
            <a:avLst/>
          </a:prstGeom>
        </p:spPr>
      </p:pic>
    </p:spTree>
    <p:extLst>
      <p:ext uri="{BB962C8B-B14F-4D97-AF65-F5344CB8AC3E}">
        <p14:creationId xmlns:p14="http://schemas.microsoft.com/office/powerpoint/2010/main" val="18829749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80641073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3765DB89-7B31-44F9-9B76-2E06E7805A5E}"/>
              </a:ext>
            </a:extLst>
          </p:cNvPr>
          <p:cNvGrpSpPr/>
          <p:nvPr userDrawn="1"/>
        </p:nvGrpSpPr>
        <p:grpSpPr>
          <a:xfrm>
            <a:off x="6194603" y="0"/>
            <a:ext cx="5997398" cy="6858001"/>
            <a:chOff x="6194603" y="0"/>
            <a:chExt cx="5997398" cy="6858001"/>
          </a:xfrm>
        </p:grpSpPr>
        <p:pic>
          <p:nvPicPr>
            <p:cNvPr id="38" name="Picture 37">
              <a:extLst>
                <a:ext uri="{FF2B5EF4-FFF2-40B4-BE49-F238E27FC236}">
                  <a16:creationId xmlns:a16="http://schemas.microsoft.com/office/drawing/2014/main" id="{58E8D605-B082-4C02-839C-9C18EA6541D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8501387" y="1460680"/>
              <a:ext cx="3690614" cy="5397320"/>
            </a:xfrm>
            <a:prstGeom prst="rect">
              <a:avLst/>
            </a:prstGeom>
          </p:spPr>
        </p:pic>
        <p:pic>
          <p:nvPicPr>
            <p:cNvPr id="39" name="Picture 38">
              <a:extLst>
                <a:ext uri="{FF2B5EF4-FFF2-40B4-BE49-F238E27FC236}">
                  <a16:creationId xmlns:a16="http://schemas.microsoft.com/office/drawing/2014/main" id="{3E9382F8-B3AE-4F98-8782-19AA597713F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7548652" y="0"/>
              <a:ext cx="1179576" cy="1076231"/>
            </a:xfrm>
            <a:prstGeom prst="rect">
              <a:avLst/>
            </a:prstGeom>
          </p:spPr>
        </p:pic>
        <p:pic>
          <p:nvPicPr>
            <p:cNvPr id="40" name="Picture 39">
              <a:extLst>
                <a:ext uri="{FF2B5EF4-FFF2-40B4-BE49-F238E27FC236}">
                  <a16:creationId xmlns:a16="http://schemas.microsoft.com/office/drawing/2014/main" id="{3D3278C9-22EA-4588-8125-8F64C455E538}"/>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6194603" y="5897361"/>
              <a:ext cx="1179576" cy="960640"/>
            </a:xfrm>
            <a:prstGeom prst="rect">
              <a:avLst/>
            </a:prstGeom>
          </p:spPr>
        </p:pic>
      </p:grpSp>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698574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9ECE3688-F7FF-4D8A-BE15-6CEE4046B621}"/>
              </a:ext>
            </a:extLst>
          </p:cNvPr>
          <p:cNvGrpSpPr/>
          <p:nvPr userDrawn="1"/>
        </p:nvGrpSpPr>
        <p:grpSpPr>
          <a:xfrm>
            <a:off x="6194603" y="0"/>
            <a:ext cx="5997398" cy="6858001"/>
            <a:chOff x="6194603" y="0"/>
            <a:chExt cx="5997398" cy="6858001"/>
          </a:xfrm>
        </p:grpSpPr>
        <p:pic>
          <p:nvPicPr>
            <p:cNvPr id="36" name="Picture 35">
              <a:extLst>
                <a:ext uri="{FF2B5EF4-FFF2-40B4-BE49-F238E27FC236}">
                  <a16:creationId xmlns:a16="http://schemas.microsoft.com/office/drawing/2014/main" id="{CDA126B3-3793-49DF-951A-6BEC5934FFC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8501387" y="1460680"/>
              <a:ext cx="3690614" cy="5397320"/>
            </a:xfrm>
            <a:prstGeom prst="rect">
              <a:avLst/>
            </a:prstGeom>
          </p:spPr>
        </p:pic>
        <p:pic>
          <p:nvPicPr>
            <p:cNvPr id="37" name="Picture 36">
              <a:extLst>
                <a:ext uri="{FF2B5EF4-FFF2-40B4-BE49-F238E27FC236}">
                  <a16:creationId xmlns:a16="http://schemas.microsoft.com/office/drawing/2014/main" id="{7DE8673A-798E-4BFA-88EE-4BCCF0BF217C}"/>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7548652" y="0"/>
              <a:ext cx="1179576" cy="1076231"/>
            </a:xfrm>
            <a:prstGeom prst="rect">
              <a:avLst/>
            </a:prstGeom>
          </p:spPr>
        </p:pic>
        <p:pic>
          <p:nvPicPr>
            <p:cNvPr id="38" name="Picture 37">
              <a:extLst>
                <a:ext uri="{FF2B5EF4-FFF2-40B4-BE49-F238E27FC236}">
                  <a16:creationId xmlns:a16="http://schemas.microsoft.com/office/drawing/2014/main" id="{05970F2A-65AD-4C60-92A1-97326C8B6109}"/>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6194603" y="5897361"/>
              <a:ext cx="1179576" cy="960640"/>
            </a:xfrm>
            <a:prstGeom prst="rect">
              <a:avLst/>
            </a:prstGeom>
          </p:spPr>
        </p:pic>
      </p:grpSp>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692208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A8E8A28C-CBDE-4C67-825F-C47808C9BDD6}"/>
              </a:ext>
            </a:extLst>
          </p:cNvPr>
          <p:cNvGrpSpPr/>
          <p:nvPr userDrawn="1"/>
        </p:nvGrpSpPr>
        <p:grpSpPr>
          <a:xfrm>
            <a:off x="6194603" y="0"/>
            <a:ext cx="5997398" cy="6858001"/>
            <a:chOff x="6194603" y="0"/>
            <a:chExt cx="5997398" cy="6858001"/>
          </a:xfrm>
        </p:grpSpPr>
        <p:pic>
          <p:nvPicPr>
            <p:cNvPr id="36" name="Picture 35">
              <a:extLst>
                <a:ext uri="{FF2B5EF4-FFF2-40B4-BE49-F238E27FC236}">
                  <a16:creationId xmlns:a16="http://schemas.microsoft.com/office/drawing/2014/main" id="{E6ED7E4A-DB81-4ED7-82E1-34B79F3FF4A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8501387" y="1460680"/>
              <a:ext cx="3690614" cy="5397320"/>
            </a:xfrm>
            <a:prstGeom prst="rect">
              <a:avLst/>
            </a:prstGeom>
          </p:spPr>
        </p:pic>
        <p:pic>
          <p:nvPicPr>
            <p:cNvPr id="37" name="Picture 36">
              <a:extLst>
                <a:ext uri="{FF2B5EF4-FFF2-40B4-BE49-F238E27FC236}">
                  <a16:creationId xmlns:a16="http://schemas.microsoft.com/office/drawing/2014/main" id="{11E4BCF2-710C-4869-A4C5-C1345D5F2E6F}"/>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7548652" y="0"/>
              <a:ext cx="1179576" cy="1076231"/>
            </a:xfrm>
            <a:prstGeom prst="rect">
              <a:avLst/>
            </a:prstGeom>
          </p:spPr>
        </p:pic>
        <p:pic>
          <p:nvPicPr>
            <p:cNvPr id="38" name="Picture 37">
              <a:extLst>
                <a:ext uri="{FF2B5EF4-FFF2-40B4-BE49-F238E27FC236}">
                  <a16:creationId xmlns:a16="http://schemas.microsoft.com/office/drawing/2014/main" id="{7B7B7A20-BA31-44FA-9F1C-298649B34CF8}"/>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6194603" y="5897361"/>
              <a:ext cx="1179576" cy="960640"/>
            </a:xfrm>
            <a:prstGeom prst="rect">
              <a:avLst/>
            </a:prstGeom>
          </p:spPr>
        </p:pic>
      </p:grpSp>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6878405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9500570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3381641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6E6E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63620961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72456552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2"/>
            <a:ext cx="8964185" cy="1793104"/>
          </a:xfrm>
          <a:noFill/>
        </p:spPr>
        <p:txBody>
          <a:bodyPr lIns="146304" tIns="91440" rIns="146304" bIns="91440" anchor="b" anchorCtr="0"/>
          <a:lstStyle>
            <a:lvl1pPr>
              <a:defRPr sz="5294" spc="-98"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69302" y="2980725"/>
            <a:ext cx="8964186"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Date</a:t>
            </a:r>
          </a:p>
        </p:txBody>
      </p:sp>
      <p:sp>
        <p:nvSpPr>
          <p:cNvPr id="3" name="Text Placeholder 2"/>
          <p:cNvSpPr>
            <a:spLocks noGrp="1"/>
          </p:cNvSpPr>
          <p:nvPr>
            <p:ph type="body" sz="quarter" idx="13" hasCustomPrompt="1"/>
          </p:nvPr>
        </p:nvSpPr>
        <p:spPr>
          <a:xfrm>
            <a:off x="269240" y="3696656"/>
            <a:ext cx="8964248" cy="452654"/>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a:t>Optional (City, State or venue)</a:t>
            </a:r>
          </a:p>
        </p:txBody>
      </p:sp>
      <p:pic>
        <p:nvPicPr>
          <p:cNvPr id="11" name="Picture 10"/>
          <p:cNvPicPr>
            <a:picLocks noChangeAspect="1"/>
          </p:cNvPicPr>
          <p:nvPr userDrawn="1"/>
        </p:nvPicPr>
        <p:blipFill>
          <a:blip r:embed="rId2"/>
          <a:stretch>
            <a:fillRect/>
          </a:stretch>
        </p:blipFill>
        <p:spPr bwMode="black">
          <a:xfrm>
            <a:off x="448212" y="470067"/>
            <a:ext cx="1454257" cy="304828"/>
          </a:xfrm>
          <a:prstGeom prst="rect">
            <a:avLst/>
          </a:prstGeom>
        </p:spPr>
      </p:pic>
    </p:spTree>
    <p:extLst>
      <p:ext uri="{BB962C8B-B14F-4D97-AF65-F5344CB8AC3E}">
        <p14:creationId xmlns:p14="http://schemas.microsoft.com/office/powerpoint/2010/main" val="36646750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11" name="Picture 10"/>
          <p:cNvPicPr>
            <a:picLocks noChangeAspect="1"/>
          </p:cNvPicPr>
          <p:nvPr userDrawn="1"/>
        </p:nvPicPr>
        <p:blipFill>
          <a:blip r:embed="rId2"/>
          <a:stretch>
            <a:fillRect/>
          </a:stretch>
        </p:blipFill>
        <p:spPr bwMode="black">
          <a:xfrm>
            <a:off x="448212" y="470067"/>
            <a:ext cx="1454257" cy="304828"/>
          </a:xfrm>
          <a:prstGeom prst="rect">
            <a:avLst/>
          </a:prstGeom>
        </p:spPr>
      </p:pic>
    </p:spTree>
    <p:extLst>
      <p:ext uri="{BB962C8B-B14F-4D97-AF65-F5344CB8AC3E}">
        <p14:creationId xmlns:p14="http://schemas.microsoft.com/office/powerpoint/2010/main" val="33786364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5100182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61229264"/>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96167785"/>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Click to edit Master text styles</a:t>
            </a:r>
          </a:p>
          <a:p>
            <a:pPr marL="698746" marR="0" lvl="1" indent="-448193" algn="l" defTabSz="914367" rtl="0" eaLnBrk="1" fontAlgn="auto" latinLnBrk="0" hangingPunct="1">
              <a:lnSpc>
                <a:spcPct val="90000"/>
              </a:lnSpc>
              <a:spcBef>
                <a:spcPct val="20000"/>
              </a:spcBef>
              <a:spcAft>
                <a:spcPts val="0"/>
              </a:spcAft>
              <a:buClrTx/>
              <a:buSzPct val="90000"/>
              <a:tabLst/>
            </a:pPr>
            <a:r>
              <a:rPr lang="en-US"/>
              <a:t>Second level</a:t>
            </a:r>
          </a:p>
          <a:p>
            <a:pPr marL="890161" marR="0" lvl="2" indent="-448193" algn="l" defTabSz="914367" rtl="0" eaLnBrk="1" fontAlgn="auto" latinLnBrk="0" hangingPunct="1">
              <a:lnSpc>
                <a:spcPct val="90000"/>
              </a:lnSpc>
              <a:spcBef>
                <a:spcPct val="20000"/>
              </a:spcBef>
              <a:spcAft>
                <a:spcPts val="0"/>
              </a:spcAft>
              <a:buClrTx/>
              <a:buSzPct val="90000"/>
              <a:tabLst/>
            </a:pPr>
            <a:r>
              <a:rPr lang="en-US"/>
              <a:t>Third level</a:t>
            </a:r>
          </a:p>
          <a:p>
            <a:pPr marL="1087802" marR="0" lvl="3" indent="-448193" algn="l" defTabSz="914367" rtl="0" eaLnBrk="1" fontAlgn="auto" latinLnBrk="0" hangingPunct="1">
              <a:lnSpc>
                <a:spcPct val="90000"/>
              </a:lnSpc>
              <a:spcBef>
                <a:spcPct val="20000"/>
              </a:spcBef>
              <a:spcAft>
                <a:spcPts val="0"/>
              </a:spcAft>
              <a:buClrTx/>
              <a:buSzPct val="90000"/>
              <a:tabLst/>
            </a:pPr>
            <a:r>
              <a:rPr lang="en-US"/>
              <a:t>Fourth level</a:t>
            </a:r>
          </a:p>
          <a:p>
            <a:pPr marL="1285443" marR="0" lvl="4" indent="-448193" algn="l" defTabSz="914367" rtl="0" eaLnBrk="1" fontAlgn="auto" latinLnBrk="0" hangingPunct="1">
              <a:lnSpc>
                <a:spcPct val="90000"/>
              </a:lnSpc>
              <a:spcBef>
                <a:spcPct val="20000"/>
              </a:spcBef>
              <a:spcAft>
                <a:spcPts val="0"/>
              </a:spcAft>
              <a:buClrTx/>
              <a:buSzPct val="90000"/>
              <a:tabLst/>
            </a:pPr>
            <a:r>
              <a:rPr lang="en-US"/>
              <a:t>Fifth level</a:t>
            </a:r>
          </a:p>
        </p:txBody>
      </p:sp>
    </p:spTree>
    <p:extLst>
      <p:ext uri="{BB962C8B-B14F-4D97-AF65-F5344CB8AC3E}">
        <p14:creationId xmlns:p14="http://schemas.microsoft.com/office/powerpoint/2010/main" val="3549978395"/>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Click to edit Master text styles</a:t>
            </a:r>
          </a:p>
          <a:p>
            <a:pPr marL="418625" marR="0" lvl="1" indent="-16807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Second level</a:t>
            </a:r>
          </a:p>
          <a:p>
            <a:pPr marL="627160" marR="0" lvl="2" indent="-185191"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Third level</a:t>
            </a:r>
          </a:p>
          <a:p>
            <a:pPr marL="812350" marR="0" lvl="3" indent="-17274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Fourth level</a:t>
            </a:r>
          </a:p>
          <a:p>
            <a:pPr marL="1003766" marR="0" lvl="4" indent="-16651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3742689665"/>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12168310"/>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4559593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1084011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083618141"/>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1249845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34729972"/>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40097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560396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66271945"/>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48212" y="470067"/>
            <a:ext cx="1454257" cy="304828"/>
          </a:xfrm>
          <a:prstGeom prst="rect">
            <a:avLst/>
          </a:prstGeom>
        </p:spPr>
      </p:pic>
    </p:spTree>
    <p:extLst>
      <p:ext uri="{BB962C8B-B14F-4D97-AF65-F5344CB8AC3E}">
        <p14:creationId xmlns:p14="http://schemas.microsoft.com/office/powerpoint/2010/main" val="22764651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4479208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7917296"/>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78446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74828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796489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211437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74E091-14B3-44A5-AFBD-7558FCEFD68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0800697-B009-45BB-AC83-2D085F5A844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8261446-4DFA-4629-BC5E-8B216D3C1AB5}"/>
              </a:ext>
            </a:extLst>
          </p:cNvPr>
          <p:cNvSpPr>
            <a:spLocks noGrp="1"/>
          </p:cNvSpPr>
          <p:nvPr>
            <p:ph type="dt" sz="half" idx="10"/>
          </p:nvPr>
        </p:nvSpPr>
        <p:spPr/>
        <p:txBody>
          <a:bodyPr/>
          <a:lstStyle/>
          <a:p>
            <a:fld id="{F81B18F7-33A7-45BC-9856-88710170B631}" type="datetimeFigureOut">
              <a:rPr lang="en-US" smtClean="0"/>
              <a:t>3/27/2021</a:t>
            </a:fld>
            <a:endParaRPr lang="en-US"/>
          </a:p>
        </p:txBody>
      </p:sp>
      <p:sp>
        <p:nvSpPr>
          <p:cNvPr id="5" name="Footer Placeholder 4">
            <a:extLst>
              <a:ext uri="{FF2B5EF4-FFF2-40B4-BE49-F238E27FC236}">
                <a16:creationId xmlns:a16="http://schemas.microsoft.com/office/drawing/2014/main" id="{A461D033-EE49-436E-9FD5-A4C2A856F9F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518EC72-DE17-4421-B485-8484D2001B60}"/>
              </a:ext>
            </a:extLst>
          </p:cNvPr>
          <p:cNvSpPr>
            <a:spLocks noGrp="1"/>
          </p:cNvSpPr>
          <p:nvPr>
            <p:ph type="sldNum" sz="quarter" idx="12"/>
          </p:nvPr>
        </p:nvSpPr>
        <p:spPr/>
        <p:txBody>
          <a:bodyPr/>
          <a:lstStyle/>
          <a:p>
            <a:fld id="{9CD3157B-70D7-4298-8FF8-E6BA0B9591C0}" type="slidenum">
              <a:rPr lang="en-US" smtClean="0"/>
              <a:t>‹#›</a:t>
            </a:fld>
            <a:endParaRPr lang="en-US"/>
          </a:p>
        </p:txBody>
      </p:sp>
    </p:spTree>
    <p:extLst>
      <p:ext uri="{BB962C8B-B14F-4D97-AF65-F5344CB8AC3E}">
        <p14:creationId xmlns:p14="http://schemas.microsoft.com/office/powerpoint/2010/main" val="30843349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endParaRPr lang="en-US" dirty="0"/>
          </a:p>
        </p:txBody>
      </p:sp>
    </p:spTree>
    <p:extLst>
      <p:ext uri="{BB962C8B-B14F-4D97-AF65-F5344CB8AC3E}">
        <p14:creationId xmlns:p14="http://schemas.microsoft.com/office/powerpoint/2010/main" val="16009864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632296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629660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6824910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7900566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949351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12648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612648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4" name="Picture 3">
            <a:extLst>
              <a:ext uri="{FF2B5EF4-FFF2-40B4-BE49-F238E27FC236}">
                <a16:creationId xmlns:a16="http://schemas.microsoft.com/office/drawing/2014/main" id="{6557066C-5133-4E22-AE58-F2101DA24DED}"/>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bwMode="invGray">
          <a:xfrm>
            <a:off x="5098119" y="585788"/>
            <a:ext cx="7093880" cy="6272211"/>
          </a:xfrm>
          <a:prstGeom prst="rect">
            <a:avLst/>
          </a:prstGeom>
        </p:spPr>
      </p:pic>
    </p:spTree>
    <p:extLst>
      <p:ext uri="{BB962C8B-B14F-4D97-AF65-F5344CB8AC3E}">
        <p14:creationId xmlns:p14="http://schemas.microsoft.com/office/powerpoint/2010/main" val="27475847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126480" cy="498598"/>
          </a:xfrm>
          <a:noFill/>
        </p:spPr>
        <p:txBody>
          <a:bodyPr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3" name="Picture 2">
            <a:extLst>
              <a:ext uri="{FF2B5EF4-FFF2-40B4-BE49-F238E27FC236}">
                <a16:creationId xmlns:a16="http://schemas.microsoft.com/office/drawing/2014/main" id="{6AC853EF-249B-4DEC-B679-038CCEA0B936}"/>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bwMode="invGray">
          <a:xfrm>
            <a:off x="5098119" y="585788"/>
            <a:ext cx="7093880" cy="6272211"/>
          </a:xfrm>
          <a:prstGeom prst="rect">
            <a:avLst/>
          </a:prstGeom>
        </p:spPr>
      </p:pic>
    </p:spTree>
    <p:extLst>
      <p:ext uri="{BB962C8B-B14F-4D97-AF65-F5344CB8AC3E}">
        <p14:creationId xmlns:p14="http://schemas.microsoft.com/office/powerpoint/2010/main" val="23426363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13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5565705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540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8852748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592108-6E8F-4756-94CF-5270C3E3A23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84B40E1-8DCB-4DF6-86FF-4728EE55EE8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1CFAC69-9047-439E-BD14-DCB0CEA6BE69}"/>
              </a:ext>
            </a:extLst>
          </p:cNvPr>
          <p:cNvSpPr>
            <a:spLocks noGrp="1"/>
          </p:cNvSpPr>
          <p:nvPr>
            <p:ph type="dt" sz="half" idx="10"/>
          </p:nvPr>
        </p:nvSpPr>
        <p:spPr/>
        <p:txBody>
          <a:bodyPr/>
          <a:lstStyle/>
          <a:p>
            <a:fld id="{F81B18F7-33A7-45BC-9856-88710170B631}" type="datetimeFigureOut">
              <a:rPr lang="en-US" smtClean="0"/>
              <a:t>3/27/2021</a:t>
            </a:fld>
            <a:endParaRPr lang="en-US"/>
          </a:p>
        </p:txBody>
      </p:sp>
      <p:sp>
        <p:nvSpPr>
          <p:cNvPr id="5" name="Footer Placeholder 4">
            <a:extLst>
              <a:ext uri="{FF2B5EF4-FFF2-40B4-BE49-F238E27FC236}">
                <a16:creationId xmlns:a16="http://schemas.microsoft.com/office/drawing/2014/main" id="{6E546DD1-482D-407D-A42A-2E14A541953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29B0A2-A6D5-4F64-9687-B3232E3737F6}"/>
              </a:ext>
            </a:extLst>
          </p:cNvPr>
          <p:cNvSpPr>
            <a:spLocks noGrp="1"/>
          </p:cNvSpPr>
          <p:nvPr>
            <p:ph type="sldNum" sz="quarter" idx="12"/>
          </p:nvPr>
        </p:nvSpPr>
        <p:spPr/>
        <p:txBody>
          <a:bodyPr/>
          <a:lstStyle/>
          <a:p>
            <a:fld id="{9CD3157B-70D7-4298-8FF8-E6BA0B9591C0}" type="slidenum">
              <a:rPr lang="en-US" smtClean="0"/>
              <a:t>‹#›</a:t>
            </a:fld>
            <a:endParaRPr lang="en-US"/>
          </a:p>
        </p:txBody>
      </p:sp>
    </p:spTree>
    <p:extLst>
      <p:ext uri="{BB962C8B-B14F-4D97-AF65-F5344CB8AC3E}">
        <p14:creationId xmlns:p14="http://schemas.microsoft.com/office/powerpoint/2010/main" val="383860277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34715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52635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hasCustomPrompt="1"/>
          </p:nvPr>
        </p:nvSpPr>
        <p:spPr/>
        <p:txBody>
          <a:bodyPr/>
          <a:lstStyle>
            <a:lvl1pPr>
              <a:defRPr/>
            </a:lvl1pPr>
          </a:lstStyle>
          <a:p>
            <a:r>
              <a:rPr lang="en-US" dirty="0"/>
              <a:t>Confidentiality slide</a:t>
            </a:r>
          </a:p>
        </p:txBody>
      </p:sp>
      <p:sp>
        <p:nvSpPr>
          <p:cNvPr id="3" name="TextBox 2">
            <a:extLst>
              <a:ext uri="{FF2B5EF4-FFF2-40B4-BE49-F238E27FC236}">
                <a16:creationId xmlns:a16="http://schemas.microsoft.com/office/drawing/2014/main" id="{DBD07666-5C5E-4C40-8C68-86D1F3CAB0C5}"/>
              </a:ext>
            </a:extLst>
          </p:cNvPr>
          <p:cNvSpPr txBox="1"/>
          <p:nvPr userDrawn="1"/>
        </p:nvSpPr>
        <p:spPr>
          <a:xfrm>
            <a:off x="584200" y="4173080"/>
            <a:ext cx="11022584" cy="2095958"/>
          </a:xfrm>
          <a:prstGeom prst="rect">
            <a:avLst/>
          </a:prstGeom>
          <a:noFill/>
        </p:spPr>
        <p:txBody>
          <a:bodyPr wrap="square" lIns="182880" tIns="146304" rIns="182880" bIns="146304" rtlCol="0" anchor="ctr">
            <a:spAutoFit/>
          </a:bodyPr>
          <a:lstStyle/>
          <a:p>
            <a:pPr algn="ctr">
              <a:lnSpc>
                <a:spcPct val="90000"/>
              </a:lnSpc>
              <a:spcBef>
                <a:spcPts val="1200"/>
              </a:spcBef>
              <a:spcAft>
                <a:spcPts val="600"/>
              </a:spcAft>
            </a:pPr>
            <a:r>
              <a:rPr lang="en-US" sz="2000" dirty="0">
                <a:gradFill>
                  <a:gsLst>
                    <a:gs pos="2917">
                      <a:schemeClr val="tx1"/>
                    </a:gs>
                    <a:gs pos="30000">
                      <a:schemeClr val="tx1"/>
                    </a:gs>
                  </a:gsLst>
                  <a:lin ang="5400000" scaled="0"/>
                </a:gradFill>
              </a:rPr>
              <a:t>Microsoft Ready content is </a:t>
            </a:r>
            <a:r>
              <a:rPr lang="en-US" sz="2000"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1200"/>
              </a:spcBef>
              <a:spcAft>
                <a:spcPts val="600"/>
              </a:spcAft>
            </a:pPr>
            <a:r>
              <a:rPr lang="en-US" sz="2000"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dirty="0">
                <a:gradFill>
                  <a:gsLst>
                    <a:gs pos="2917">
                      <a:schemeClr val="tx1"/>
                    </a:gs>
                    <a:gs pos="30000">
                      <a:schemeClr val="tx1"/>
                    </a:gs>
                  </a:gsLst>
                  <a:lin ang="5400000" scaled="0"/>
                </a:gradFill>
              </a:rPr>
              <a:t>post Microsoft Ready content to any blogs or external websites</a:t>
            </a:r>
          </a:p>
          <a:p>
            <a:pPr algn="ctr">
              <a:lnSpc>
                <a:spcPct val="90000"/>
              </a:lnSpc>
              <a:spcBef>
                <a:spcPts val="1200"/>
              </a:spcBef>
              <a:spcAft>
                <a:spcPts val="600"/>
              </a:spcAft>
            </a:pPr>
            <a:r>
              <a:rPr lang="en-US" sz="2000"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dirty="0">
                <a:gradFill>
                  <a:gsLst>
                    <a:gs pos="2917">
                      <a:schemeClr val="tx1"/>
                    </a:gs>
                    <a:gs pos="30000">
                      <a:schemeClr val="tx1"/>
                    </a:gs>
                  </a:gsLst>
                  <a:lin ang="5400000" scaled="0"/>
                </a:gradFill>
              </a:rPr>
              <a:t>take photos or video of sessions or slides throughout the Microsoft Ready event</a:t>
            </a:r>
          </a:p>
          <a:p>
            <a:pPr algn="ctr">
              <a:lnSpc>
                <a:spcPct val="90000"/>
              </a:lnSpc>
              <a:spcBef>
                <a:spcPts val="1200"/>
              </a:spcBef>
              <a:spcAft>
                <a:spcPts val="600"/>
              </a:spcAft>
            </a:pPr>
            <a:r>
              <a:rPr lang="en-US" sz="2000" dirty="0">
                <a:gradFill>
                  <a:gsLst>
                    <a:gs pos="2917">
                      <a:schemeClr val="tx1"/>
                    </a:gs>
                    <a:gs pos="30000">
                      <a:schemeClr val="tx1"/>
                    </a:gs>
                  </a:gsLst>
                  <a:lin ang="5400000" scaled="0"/>
                </a:gradFill>
              </a:rPr>
              <a:t>Content will be available to internal audiences on-demand post-event</a:t>
            </a:r>
          </a:p>
        </p:txBody>
      </p:sp>
      <p:sp>
        <p:nvSpPr>
          <p:cNvPr id="61" name="Oval 60">
            <a:extLst>
              <a:ext uri="{FF2B5EF4-FFF2-40B4-BE49-F238E27FC236}">
                <a16:creationId xmlns:a16="http://schemas.microsoft.com/office/drawing/2014/main" id="{A6B1A30E-72AA-4A8F-A97F-FD4B4989FC97}"/>
              </a:ext>
            </a:extLst>
          </p:cNvPr>
          <p:cNvSpPr/>
          <p:nvPr userDrawn="1"/>
        </p:nvSpPr>
        <p:spPr bwMode="gray">
          <a:xfrm>
            <a:off x="2697102"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4" name="Oval 123">
            <a:extLst>
              <a:ext uri="{FF2B5EF4-FFF2-40B4-BE49-F238E27FC236}">
                <a16:creationId xmlns:a16="http://schemas.microsoft.com/office/drawing/2014/main" id="{86F400F5-9FA0-4CE6-B207-5F2FF50C7927}"/>
              </a:ext>
            </a:extLst>
          </p:cNvPr>
          <p:cNvSpPr/>
          <p:nvPr userDrawn="1"/>
        </p:nvSpPr>
        <p:spPr bwMode="gray">
          <a:xfrm>
            <a:off x="5318069"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ndParaRPr>
          </a:p>
        </p:txBody>
      </p:sp>
      <p:grpSp>
        <p:nvGrpSpPr>
          <p:cNvPr id="123" name="Group 122">
            <a:extLst>
              <a:ext uri="{FF2B5EF4-FFF2-40B4-BE49-F238E27FC236}">
                <a16:creationId xmlns:a16="http://schemas.microsoft.com/office/drawing/2014/main" id="{BA797159-0B2F-4995-81D8-EBFFD05AB617}"/>
              </a:ext>
            </a:extLst>
          </p:cNvPr>
          <p:cNvGrpSpPr/>
          <p:nvPr userDrawn="1"/>
        </p:nvGrpSpPr>
        <p:grpSpPr bwMode="gray">
          <a:xfrm flipH="1">
            <a:off x="5901486" y="2178437"/>
            <a:ext cx="436044" cy="827404"/>
            <a:chOff x="5200650" y="1722438"/>
            <a:chExt cx="1797050" cy="3409950"/>
          </a:xfrm>
        </p:grpSpPr>
        <p:sp>
          <p:nvSpPr>
            <p:cNvPr id="105" name="Freeform 26">
              <a:extLst>
                <a:ext uri="{FF2B5EF4-FFF2-40B4-BE49-F238E27FC236}">
                  <a16:creationId xmlns:a16="http://schemas.microsoft.com/office/drawing/2014/main" id="{D5EE552A-CFE9-4D35-BDE3-A939AA559C23}"/>
                </a:ext>
              </a:extLst>
            </p:cNvPr>
            <p:cNvSpPr>
              <a:spLocks/>
            </p:cNvSpPr>
            <p:nvPr userDrawn="1"/>
          </p:nvSpPr>
          <p:spPr bwMode="gray">
            <a:xfrm>
              <a:off x="5200650" y="1722438"/>
              <a:ext cx="1797050" cy="3409950"/>
            </a:xfrm>
            <a:custGeom>
              <a:avLst/>
              <a:gdLst>
                <a:gd name="T0" fmla="*/ 497 w 543"/>
                <a:gd name="T1" fmla="*/ 0 h 1030"/>
                <a:gd name="T2" fmla="*/ 46 w 543"/>
                <a:gd name="T3" fmla="*/ 0 h 1030"/>
                <a:gd name="T4" fmla="*/ 0 w 543"/>
                <a:gd name="T5" fmla="*/ 46 h 1030"/>
                <a:gd name="T6" fmla="*/ 0 w 543"/>
                <a:gd name="T7" fmla="*/ 983 h 1030"/>
                <a:gd name="T8" fmla="*/ 46 w 543"/>
                <a:gd name="T9" fmla="*/ 1030 h 1030"/>
                <a:gd name="T10" fmla="*/ 497 w 543"/>
                <a:gd name="T11" fmla="*/ 1030 h 1030"/>
                <a:gd name="T12" fmla="*/ 543 w 543"/>
                <a:gd name="T13" fmla="*/ 983 h 1030"/>
                <a:gd name="T14" fmla="*/ 543 w 543"/>
                <a:gd name="T15" fmla="*/ 46 h 1030"/>
                <a:gd name="T16" fmla="*/ 497 w 543"/>
                <a:gd name="T17" fmla="*/ 0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3" h="1030">
                  <a:moveTo>
                    <a:pt x="497" y="0"/>
                  </a:moveTo>
                  <a:cubicBezTo>
                    <a:pt x="46" y="0"/>
                    <a:pt x="46" y="0"/>
                    <a:pt x="46" y="0"/>
                  </a:cubicBezTo>
                  <a:cubicBezTo>
                    <a:pt x="21" y="0"/>
                    <a:pt x="0" y="21"/>
                    <a:pt x="0" y="46"/>
                  </a:cubicBezTo>
                  <a:cubicBezTo>
                    <a:pt x="0" y="983"/>
                    <a:pt x="0" y="983"/>
                    <a:pt x="0" y="983"/>
                  </a:cubicBezTo>
                  <a:cubicBezTo>
                    <a:pt x="0" y="1009"/>
                    <a:pt x="21" y="1030"/>
                    <a:pt x="46" y="1030"/>
                  </a:cubicBezTo>
                  <a:cubicBezTo>
                    <a:pt x="497" y="1030"/>
                    <a:pt x="497" y="1030"/>
                    <a:pt x="497" y="1030"/>
                  </a:cubicBezTo>
                  <a:cubicBezTo>
                    <a:pt x="522" y="1030"/>
                    <a:pt x="543" y="1009"/>
                    <a:pt x="543" y="983"/>
                  </a:cubicBezTo>
                  <a:cubicBezTo>
                    <a:pt x="543" y="46"/>
                    <a:pt x="543" y="46"/>
                    <a:pt x="543" y="46"/>
                  </a:cubicBezTo>
                  <a:cubicBezTo>
                    <a:pt x="543" y="21"/>
                    <a:pt x="522" y="0"/>
                    <a:pt x="497" y="0"/>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6" name="Freeform 27">
              <a:extLst>
                <a:ext uri="{FF2B5EF4-FFF2-40B4-BE49-F238E27FC236}">
                  <a16:creationId xmlns:a16="http://schemas.microsoft.com/office/drawing/2014/main" id="{62561F91-9D8C-4635-B806-AE2D11196147}"/>
                </a:ext>
              </a:extLst>
            </p:cNvPr>
            <p:cNvSpPr>
              <a:spLocks/>
            </p:cNvSpPr>
            <p:nvPr userDrawn="1"/>
          </p:nvSpPr>
          <p:spPr bwMode="gray">
            <a:xfrm>
              <a:off x="5310188" y="2262188"/>
              <a:ext cx="1577975" cy="2433638"/>
            </a:xfrm>
            <a:custGeom>
              <a:avLst/>
              <a:gdLst>
                <a:gd name="T0" fmla="*/ 0 w 994"/>
                <a:gd name="T1" fmla="*/ 1533 h 1533"/>
                <a:gd name="T2" fmla="*/ 994 w 994"/>
                <a:gd name="T3" fmla="*/ 1533 h 1533"/>
                <a:gd name="T4" fmla="*/ 994 w 994"/>
                <a:gd name="T5" fmla="*/ 62 h 1533"/>
                <a:gd name="T6" fmla="*/ 498 w 994"/>
                <a:gd name="T7" fmla="*/ 0 h 1533"/>
                <a:gd name="T8" fmla="*/ 0 w 994"/>
                <a:gd name="T9" fmla="*/ 62 h 1533"/>
                <a:gd name="T10" fmla="*/ 0 w 994"/>
                <a:gd name="T11" fmla="*/ 1533 h 1533"/>
              </a:gdLst>
              <a:ahLst/>
              <a:cxnLst>
                <a:cxn ang="0">
                  <a:pos x="T0" y="T1"/>
                </a:cxn>
                <a:cxn ang="0">
                  <a:pos x="T2" y="T3"/>
                </a:cxn>
                <a:cxn ang="0">
                  <a:pos x="T4" y="T5"/>
                </a:cxn>
                <a:cxn ang="0">
                  <a:pos x="T6" y="T7"/>
                </a:cxn>
                <a:cxn ang="0">
                  <a:pos x="T8" y="T9"/>
                </a:cxn>
                <a:cxn ang="0">
                  <a:pos x="T10" y="T11"/>
                </a:cxn>
              </a:cxnLst>
              <a:rect l="0" t="0" r="r" b="b"/>
              <a:pathLst>
                <a:path w="994" h="1533">
                  <a:moveTo>
                    <a:pt x="0" y="1533"/>
                  </a:moveTo>
                  <a:lnTo>
                    <a:pt x="994" y="1533"/>
                  </a:lnTo>
                  <a:lnTo>
                    <a:pt x="994" y="62"/>
                  </a:lnTo>
                  <a:lnTo>
                    <a:pt x="498" y="0"/>
                  </a:lnTo>
                  <a:lnTo>
                    <a:pt x="0" y="62"/>
                  </a:lnTo>
                  <a:lnTo>
                    <a:pt x="0" y="1533"/>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7" name="Rectangle 28">
              <a:extLst>
                <a:ext uri="{FF2B5EF4-FFF2-40B4-BE49-F238E27FC236}">
                  <a16:creationId xmlns:a16="http://schemas.microsoft.com/office/drawing/2014/main" id="{71C38A4E-A7CA-4FC4-B76A-394814BBAD30}"/>
                </a:ext>
              </a:extLst>
            </p:cNvPr>
            <p:cNvSpPr>
              <a:spLocks noChangeArrowheads="1"/>
            </p:cNvSpPr>
            <p:nvPr userDrawn="1"/>
          </p:nvSpPr>
          <p:spPr bwMode="gray">
            <a:xfrm>
              <a:off x="5310188" y="2006601"/>
              <a:ext cx="1577975" cy="3540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08" name="Rectangle 29">
              <a:extLst>
                <a:ext uri="{FF2B5EF4-FFF2-40B4-BE49-F238E27FC236}">
                  <a16:creationId xmlns:a16="http://schemas.microsoft.com/office/drawing/2014/main" id="{0EB3CFB9-1B4F-40C4-8527-07696A24C42D}"/>
                </a:ext>
              </a:extLst>
            </p:cNvPr>
            <p:cNvSpPr>
              <a:spLocks noChangeArrowheads="1"/>
            </p:cNvSpPr>
            <p:nvPr userDrawn="1"/>
          </p:nvSpPr>
          <p:spPr bwMode="gray">
            <a:xfrm>
              <a:off x="5942013" y="3522663"/>
              <a:ext cx="804863"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9" name="Rectangle 30">
              <a:extLst>
                <a:ext uri="{FF2B5EF4-FFF2-40B4-BE49-F238E27FC236}">
                  <a16:creationId xmlns:a16="http://schemas.microsoft.com/office/drawing/2014/main" id="{A6E51830-661E-42FF-A82A-D30745B76D13}"/>
                </a:ext>
              </a:extLst>
            </p:cNvPr>
            <p:cNvSpPr>
              <a:spLocks noChangeArrowheads="1"/>
            </p:cNvSpPr>
            <p:nvPr userDrawn="1"/>
          </p:nvSpPr>
          <p:spPr bwMode="gray">
            <a:xfrm>
              <a:off x="5419725" y="3689351"/>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0" name="Rectangle 31">
              <a:extLst>
                <a:ext uri="{FF2B5EF4-FFF2-40B4-BE49-F238E27FC236}">
                  <a16:creationId xmlns:a16="http://schemas.microsoft.com/office/drawing/2014/main" id="{95201EB4-D463-4472-9390-C70DD9F565CA}"/>
                </a:ext>
              </a:extLst>
            </p:cNvPr>
            <p:cNvSpPr>
              <a:spLocks noChangeArrowheads="1"/>
            </p:cNvSpPr>
            <p:nvPr userDrawn="1"/>
          </p:nvSpPr>
          <p:spPr bwMode="gray">
            <a:xfrm>
              <a:off x="5419725" y="3851276"/>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1" name="Rectangle 32">
              <a:extLst>
                <a:ext uri="{FF2B5EF4-FFF2-40B4-BE49-F238E27FC236}">
                  <a16:creationId xmlns:a16="http://schemas.microsoft.com/office/drawing/2014/main" id="{B130CDDD-D0C4-4E72-B76C-DB9845238263}"/>
                </a:ext>
              </a:extLst>
            </p:cNvPr>
            <p:cNvSpPr>
              <a:spLocks noChangeArrowheads="1"/>
            </p:cNvSpPr>
            <p:nvPr userDrawn="1"/>
          </p:nvSpPr>
          <p:spPr bwMode="gray">
            <a:xfrm>
              <a:off x="5419725" y="4013201"/>
              <a:ext cx="730250" cy="428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2" name="Rectangle 33">
              <a:extLst>
                <a:ext uri="{FF2B5EF4-FFF2-40B4-BE49-F238E27FC236}">
                  <a16:creationId xmlns:a16="http://schemas.microsoft.com/office/drawing/2014/main" id="{65FB6058-8B32-4371-95BE-A2B310C6B8FB}"/>
                </a:ext>
              </a:extLst>
            </p:cNvPr>
            <p:cNvSpPr>
              <a:spLocks noChangeArrowheads="1"/>
            </p:cNvSpPr>
            <p:nvPr userDrawn="1"/>
          </p:nvSpPr>
          <p:spPr bwMode="gray">
            <a:xfrm>
              <a:off x="5419725" y="4178301"/>
              <a:ext cx="132715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3" name="Rectangle 34">
              <a:extLst>
                <a:ext uri="{FF2B5EF4-FFF2-40B4-BE49-F238E27FC236}">
                  <a16:creationId xmlns:a16="http://schemas.microsoft.com/office/drawing/2014/main" id="{FB2303C7-0661-4CF0-B491-D2E9D47EE15A}"/>
                </a:ext>
              </a:extLst>
            </p:cNvPr>
            <p:cNvSpPr>
              <a:spLocks noChangeArrowheads="1"/>
            </p:cNvSpPr>
            <p:nvPr userDrawn="1"/>
          </p:nvSpPr>
          <p:spPr bwMode="gray">
            <a:xfrm>
              <a:off x="6149975" y="4341813"/>
              <a:ext cx="59690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4" name="Rectangle 35">
              <a:extLst>
                <a:ext uri="{FF2B5EF4-FFF2-40B4-BE49-F238E27FC236}">
                  <a16:creationId xmlns:a16="http://schemas.microsoft.com/office/drawing/2014/main" id="{C3FA6748-9371-4617-9A5E-AEF6112AB5DA}"/>
                </a:ext>
              </a:extLst>
            </p:cNvPr>
            <p:cNvSpPr>
              <a:spLocks noChangeArrowheads="1"/>
            </p:cNvSpPr>
            <p:nvPr userDrawn="1"/>
          </p:nvSpPr>
          <p:spPr bwMode="gray">
            <a:xfrm>
              <a:off x="5932488" y="2509838"/>
              <a:ext cx="836613"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5" name="Rectangle 36">
              <a:extLst>
                <a:ext uri="{FF2B5EF4-FFF2-40B4-BE49-F238E27FC236}">
                  <a16:creationId xmlns:a16="http://schemas.microsoft.com/office/drawing/2014/main" id="{22819134-DC28-4E40-9A2C-B052D6FE6E78}"/>
                </a:ext>
              </a:extLst>
            </p:cNvPr>
            <p:cNvSpPr>
              <a:spLocks noChangeArrowheads="1"/>
            </p:cNvSpPr>
            <p:nvPr userDrawn="1"/>
          </p:nvSpPr>
          <p:spPr bwMode="gray">
            <a:xfrm>
              <a:off x="5429250" y="2509838"/>
              <a:ext cx="171450"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6" name="Rectangle 37">
              <a:extLst>
                <a:ext uri="{FF2B5EF4-FFF2-40B4-BE49-F238E27FC236}">
                  <a16:creationId xmlns:a16="http://schemas.microsoft.com/office/drawing/2014/main" id="{A8AB1BAE-A549-4C2D-90AE-29E7A84F30C2}"/>
                </a:ext>
              </a:extLst>
            </p:cNvPr>
            <p:cNvSpPr>
              <a:spLocks noChangeArrowheads="1"/>
            </p:cNvSpPr>
            <p:nvPr userDrawn="1"/>
          </p:nvSpPr>
          <p:spPr bwMode="gray">
            <a:xfrm>
              <a:off x="5680075" y="2509838"/>
              <a:ext cx="173038"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7" name="Rectangle 38">
              <a:extLst>
                <a:ext uri="{FF2B5EF4-FFF2-40B4-BE49-F238E27FC236}">
                  <a16:creationId xmlns:a16="http://schemas.microsoft.com/office/drawing/2014/main" id="{6BB21AAD-BEBD-464D-9425-DFCE1A810212}"/>
                </a:ext>
              </a:extLst>
            </p:cNvPr>
            <p:cNvSpPr>
              <a:spLocks noChangeArrowheads="1"/>
            </p:cNvSpPr>
            <p:nvPr userDrawn="1"/>
          </p:nvSpPr>
          <p:spPr bwMode="gray">
            <a:xfrm>
              <a:off x="6650038" y="2125663"/>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Rectangle 39">
              <a:extLst>
                <a:ext uri="{FF2B5EF4-FFF2-40B4-BE49-F238E27FC236}">
                  <a16:creationId xmlns:a16="http://schemas.microsoft.com/office/drawing/2014/main" id="{82C133A5-90DA-4452-B1C2-96A28D1B3B2D}"/>
                </a:ext>
              </a:extLst>
            </p:cNvPr>
            <p:cNvSpPr>
              <a:spLocks noChangeArrowheads="1"/>
            </p:cNvSpPr>
            <p:nvPr userDrawn="1"/>
          </p:nvSpPr>
          <p:spPr bwMode="gray">
            <a:xfrm>
              <a:off x="6650038" y="2168526"/>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Rectangle 40">
              <a:extLst>
                <a:ext uri="{FF2B5EF4-FFF2-40B4-BE49-F238E27FC236}">
                  <a16:creationId xmlns:a16="http://schemas.microsoft.com/office/drawing/2014/main" id="{9EC959C0-2ED1-429D-9343-6B03D72EC2DB}"/>
                </a:ext>
              </a:extLst>
            </p:cNvPr>
            <p:cNvSpPr>
              <a:spLocks noChangeArrowheads="1"/>
            </p:cNvSpPr>
            <p:nvPr userDrawn="1"/>
          </p:nvSpPr>
          <p:spPr bwMode="gray">
            <a:xfrm>
              <a:off x="6650038" y="2216151"/>
              <a:ext cx="152400" cy="12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Rectangle 41">
              <a:extLst>
                <a:ext uri="{FF2B5EF4-FFF2-40B4-BE49-F238E27FC236}">
                  <a16:creationId xmlns:a16="http://schemas.microsoft.com/office/drawing/2014/main" id="{27EB350B-78EC-4CE4-9803-6981B8ABF253}"/>
                </a:ext>
              </a:extLst>
            </p:cNvPr>
            <p:cNvSpPr>
              <a:spLocks noChangeArrowheads="1"/>
            </p:cNvSpPr>
            <p:nvPr userDrawn="1"/>
          </p:nvSpPr>
          <p:spPr bwMode="gray">
            <a:xfrm>
              <a:off x="6027738" y="4837113"/>
              <a:ext cx="142875" cy="1460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1" name="Freeform 42">
              <a:extLst>
                <a:ext uri="{FF2B5EF4-FFF2-40B4-BE49-F238E27FC236}">
                  <a16:creationId xmlns:a16="http://schemas.microsoft.com/office/drawing/2014/main" id="{E19CD1BB-BAEF-4D84-8870-955840A2D735}"/>
                </a:ext>
              </a:extLst>
            </p:cNvPr>
            <p:cNvSpPr>
              <a:spLocks/>
            </p:cNvSpPr>
            <p:nvPr userDrawn="1"/>
          </p:nvSpPr>
          <p:spPr bwMode="gray">
            <a:xfrm>
              <a:off x="5783263" y="1841501"/>
              <a:ext cx="631825" cy="36513"/>
            </a:xfrm>
            <a:custGeom>
              <a:avLst/>
              <a:gdLst>
                <a:gd name="T0" fmla="*/ 185 w 191"/>
                <a:gd name="T1" fmla="*/ 11 h 11"/>
                <a:gd name="T2" fmla="*/ 6 w 191"/>
                <a:gd name="T3" fmla="*/ 11 h 11"/>
                <a:gd name="T4" fmla="*/ 0 w 191"/>
                <a:gd name="T5" fmla="*/ 6 h 11"/>
                <a:gd name="T6" fmla="*/ 6 w 191"/>
                <a:gd name="T7" fmla="*/ 0 h 11"/>
                <a:gd name="T8" fmla="*/ 185 w 191"/>
                <a:gd name="T9" fmla="*/ 0 h 11"/>
                <a:gd name="T10" fmla="*/ 191 w 191"/>
                <a:gd name="T11" fmla="*/ 6 h 11"/>
                <a:gd name="T12" fmla="*/ 185 w 191"/>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91" h="11">
                  <a:moveTo>
                    <a:pt x="185" y="11"/>
                  </a:moveTo>
                  <a:cubicBezTo>
                    <a:pt x="6" y="11"/>
                    <a:pt x="6" y="11"/>
                    <a:pt x="6" y="11"/>
                  </a:cubicBezTo>
                  <a:cubicBezTo>
                    <a:pt x="2" y="11"/>
                    <a:pt x="0" y="9"/>
                    <a:pt x="0" y="6"/>
                  </a:cubicBezTo>
                  <a:cubicBezTo>
                    <a:pt x="0" y="2"/>
                    <a:pt x="2" y="0"/>
                    <a:pt x="6" y="0"/>
                  </a:cubicBezTo>
                  <a:cubicBezTo>
                    <a:pt x="185" y="0"/>
                    <a:pt x="185" y="0"/>
                    <a:pt x="185" y="0"/>
                  </a:cubicBezTo>
                  <a:cubicBezTo>
                    <a:pt x="189" y="0"/>
                    <a:pt x="191" y="2"/>
                    <a:pt x="191" y="6"/>
                  </a:cubicBezTo>
                  <a:cubicBezTo>
                    <a:pt x="191" y="9"/>
                    <a:pt x="189" y="11"/>
                    <a:pt x="185" y="11"/>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2" name="Rectangle 43">
              <a:extLst>
                <a:ext uri="{FF2B5EF4-FFF2-40B4-BE49-F238E27FC236}">
                  <a16:creationId xmlns:a16="http://schemas.microsoft.com/office/drawing/2014/main" id="{AB3A5491-F398-47CB-BBBC-35E96F4E414D}"/>
                </a:ext>
              </a:extLst>
            </p:cNvPr>
            <p:cNvSpPr>
              <a:spLocks noChangeArrowheads="1"/>
            </p:cNvSpPr>
            <p:nvPr userDrawn="1"/>
          </p:nvSpPr>
          <p:spPr bwMode="gray">
            <a:xfrm>
              <a:off x="5429250" y="2722563"/>
              <a:ext cx="1339850" cy="6286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grpSp>
      <p:sp>
        <p:nvSpPr>
          <p:cNvPr id="149" name="Oval 148">
            <a:extLst>
              <a:ext uri="{FF2B5EF4-FFF2-40B4-BE49-F238E27FC236}">
                <a16:creationId xmlns:a16="http://schemas.microsoft.com/office/drawing/2014/main" id="{88B05F2C-2F66-43AA-A9E2-803B1F843606}"/>
              </a:ext>
            </a:extLst>
          </p:cNvPr>
          <p:cNvSpPr/>
          <p:nvPr userDrawn="1"/>
        </p:nvSpPr>
        <p:spPr bwMode="gray">
          <a:xfrm>
            <a:off x="7892021"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ndParaRPr>
          </a:p>
        </p:txBody>
      </p:sp>
      <p:grpSp>
        <p:nvGrpSpPr>
          <p:cNvPr id="148" name="Group 147">
            <a:extLst>
              <a:ext uri="{FF2B5EF4-FFF2-40B4-BE49-F238E27FC236}">
                <a16:creationId xmlns:a16="http://schemas.microsoft.com/office/drawing/2014/main" id="{E88D9ECD-A4C6-4CFD-BE83-83D944C0F97B}"/>
              </a:ext>
            </a:extLst>
          </p:cNvPr>
          <p:cNvGrpSpPr/>
          <p:nvPr userDrawn="1"/>
        </p:nvGrpSpPr>
        <p:grpSpPr bwMode="gray">
          <a:xfrm>
            <a:off x="8118306" y="2286842"/>
            <a:ext cx="1150309" cy="610594"/>
            <a:chOff x="6151563" y="1584325"/>
            <a:chExt cx="4276725" cy="2270126"/>
          </a:xfrm>
        </p:grpSpPr>
        <p:sp>
          <p:nvSpPr>
            <p:cNvPr id="129" name="Rectangle 47">
              <a:extLst>
                <a:ext uri="{FF2B5EF4-FFF2-40B4-BE49-F238E27FC236}">
                  <a16:creationId xmlns:a16="http://schemas.microsoft.com/office/drawing/2014/main" id="{26C055B8-93FF-46DA-B415-D8D54497176C}"/>
                </a:ext>
              </a:extLst>
            </p:cNvPr>
            <p:cNvSpPr>
              <a:spLocks noChangeArrowheads="1"/>
            </p:cNvSpPr>
            <p:nvPr userDrawn="1"/>
          </p:nvSpPr>
          <p:spPr bwMode="gray">
            <a:xfrm>
              <a:off x="6630988" y="1584325"/>
              <a:ext cx="3317875" cy="208438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30" name="Rectangle 48">
              <a:extLst>
                <a:ext uri="{FF2B5EF4-FFF2-40B4-BE49-F238E27FC236}">
                  <a16:creationId xmlns:a16="http://schemas.microsoft.com/office/drawing/2014/main" id="{CFE4BDC0-DE0F-4728-875B-177D4395AAE0}"/>
                </a:ext>
              </a:extLst>
            </p:cNvPr>
            <p:cNvSpPr>
              <a:spLocks noChangeArrowheads="1"/>
            </p:cNvSpPr>
            <p:nvPr userDrawn="1"/>
          </p:nvSpPr>
          <p:spPr bwMode="gray">
            <a:xfrm>
              <a:off x="6848476" y="1785938"/>
              <a:ext cx="2879725" cy="17637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49">
              <a:extLst>
                <a:ext uri="{FF2B5EF4-FFF2-40B4-BE49-F238E27FC236}">
                  <a16:creationId xmlns:a16="http://schemas.microsoft.com/office/drawing/2014/main" id="{DF9925D4-DE10-40F0-8BA3-16B00AE6C44D}"/>
                </a:ext>
              </a:extLst>
            </p:cNvPr>
            <p:cNvSpPr>
              <a:spLocks/>
            </p:cNvSpPr>
            <p:nvPr userDrawn="1"/>
          </p:nvSpPr>
          <p:spPr bwMode="gray">
            <a:xfrm>
              <a:off x="6151563" y="3668713"/>
              <a:ext cx="4276725" cy="185738"/>
            </a:xfrm>
            <a:custGeom>
              <a:avLst/>
              <a:gdLst>
                <a:gd name="T0" fmla="*/ 1265 w 1295"/>
                <a:gd name="T1" fmla="*/ 56 h 56"/>
                <a:gd name="T2" fmla="*/ 29 w 1295"/>
                <a:gd name="T3" fmla="*/ 56 h 56"/>
                <a:gd name="T4" fmla="*/ 0 w 1295"/>
                <a:gd name="T5" fmla="*/ 26 h 56"/>
                <a:gd name="T6" fmla="*/ 0 w 1295"/>
                <a:gd name="T7" fmla="*/ 0 h 56"/>
                <a:gd name="T8" fmla="*/ 1295 w 1295"/>
                <a:gd name="T9" fmla="*/ 0 h 56"/>
                <a:gd name="T10" fmla="*/ 1295 w 1295"/>
                <a:gd name="T11" fmla="*/ 26 h 56"/>
                <a:gd name="T12" fmla="*/ 1265 w 1295"/>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1295" h="56">
                  <a:moveTo>
                    <a:pt x="1265" y="56"/>
                  </a:moveTo>
                  <a:cubicBezTo>
                    <a:pt x="29" y="56"/>
                    <a:pt x="29" y="56"/>
                    <a:pt x="29" y="56"/>
                  </a:cubicBezTo>
                  <a:cubicBezTo>
                    <a:pt x="13" y="56"/>
                    <a:pt x="0" y="43"/>
                    <a:pt x="0" y="26"/>
                  </a:cubicBezTo>
                  <a:cubicBezTo>
                    <a:pt x="0" y="0"/>
                    <a:pt x="0" y="0"/>
                    <a:pt x="0" y="0"/>
                  </a:cubicBezTo>
                  <a:cubicBezTo>
                    <a:pt x="1295" y="0"/>
                    <a:pt x="1295" y="0"/>
                    <a:pt x="1295" y="0"/>
                  </a:cubicBezTo>
                  <a:cubicBezTo>
                    <a:pt x="1295" y="26"/>
                    <a:pt x="1295" y="26"/>
                    <a:pt x="1295" y="26"/>
                  </a:cubicBezTo>
                  <a:cubicBezTo>
                    <a:pt x="1295" y="43"/>
                    <a:pt x="1282" y="56"/>
                    <a:pt x="1265" y="5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round/>
                  <a:headEnd/>
                  <a:tailEnd/>
                </a14:hiddenLine>
              </a:ext>
            </a:extLst>
          </p:spPr>
          <p:txBody>
            <a:bodyPr/>
            <a:lstStyle/>
            <a:p>
              <a:pPr lvl="0"/>
              <a:endParaRPr lang="en-US"/>
            </a:p>
          </p:txBody>
        </p:sp>
        <p:sp>
          <p:nvSpPr>
            <p:cNvPr id="132" name="Rectangle 50">
              <a:extLst>
                <a:ext uri="{FF2B5EF4-FFF2-40B4-BE49-F238E27FC236}">
                  <a16:creationId xmlns:a16="http://schemas.microsoft.com/office/drawing/2014/main" id="{E95E9909-20A7-4A13-8FBC-BB76A4AAD529}"/>
                </a:ext>
              </a:extLst>
            </p:cNvPr>
            <p:cNvSpPr>
              <a:spLocks noChangeArrowheads="1"/>
            </p:cNvSpPr>
            <p:nvPr userDrawn="1"/>
          </p:nvSpPr>
          <p:spPr bwMode="gray">
            <a:xfrm>
              <a:off x="7353301" y="2098675"/>
              <a:ext cx="865188" cy="3302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3" name="Rectangle 51">
              <a:extLst>
                <a:ext uri="{FF2B5EF4-FFF2-40B4-BE49-F238E27FC236}">
                  <a16:creationId xmlns:a16="http://schemas.microsoft.com/office/drawing/2014/main" id="{2FD4C439-4658-45FA-AB12-5252FC20915B}"/>
                </a:ext>
              </a:extLst>
            </p:cNvPr>
            <p:cNvSpPr>
              <a:spLocks noChangeArrowheads="1"/>
            </p:cNvSpPr>
            <p:nvPr userDrawn="1"/>
          </p:nvSpPr>
          <p:spPr bwMode="gray">
            <a:xfrm>
              <a:off x="7086601" y="2098675"/>
              <a:ext cx="266700" cy="330200"/>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4" name="Rectangle 52">
              <a:extLst>
                <a:ext uri="{FF2B5EF4-FFF2-40B4-BE49-F238E27FC236}">
                  <a16:creationId xmlns:a16="http://schemas.microsoft.com/office/drawing/2014/main" id="{D9CFF0E1-0AE6-43B7-BC45-CB587EB544AE}"/>
                </a:ext>
              </a:extLst>
            </p:cNvPr>
            <p:cNvSpPr>
              <a:spLocks noChangeArrowheads="1"/>
            </p:cNvSpPr>
            <p:nvPr userDrawn="1"/>
          </p:nvSpPr>
          <p:spPr bwMode="gray">
            <a:xfrm>
              <a:off x="7086601" y="2559050"/>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5" name="Rectangle 53">
              <a:extLst>
                <a:ext uri="{FF2B5EF4-FFF2-40B4-BE49-F238E27FC236}">
                  <a16:creationId xmlns:a16="http://schemas.microsoft.com/office/drawing/2014/main" id="{E57A2468-B3CA-4D73-B693-76A85B0F761F}"/>
                </a:ext>
              </a:extLst>
            </p:cNvPr>
            <p:cNvSpPr>
              <a:spLocks noChangeArrowheads="1"/>
            </p:cNvSpPr>
            <p:nvPr userDrawn="1"/>
          </p:nvSpPr>
          <p:spPr bwMode="gray">
            <a:xfrm>
              <a:off x="7086601" y="2744788"/>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6" name="Rectangle 54">
              <a:extLst>
                <a:ext uri="{FF2B5EF4-FFF2-40B4-BE49-F238E27FC236}">
                  <a16:creationId xmlns:a16="http://schemas.microsoft.com/office/drawing/2014/main" id="{590B34AA-176F-4A9B-8492-C9062CEEB0A2}"/>
                </a:ext>
              </a:extLst>
            </p:cNvPr>
            <p:cNvSpPr>
              <a:spLocks noChangeArrowheads="1"/>
            </p:cNvSpPr>
            <p:nvPr userDrawn="1"/>
          </p:nvSpPr>
          <p:spPr bwMode="gray">
            <a:xfrm>
              <a:off x="7086601" y="2925763"/>
              <a:ext cx="1131888" cy="1063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7" name="Rectangle 55">
              <a:extLst>
                <a:ext uri="{FF2B5EF4-FFF2-40B4-BE49-F238E27FC236}">
                  <a16:creationId xmlns:a16="http://schemas.microsoft.com/office/drawing/2014/main" id="{B478D54E-B6DE-4ACF-B271-59436F9D78D0}"/>
                </a:ext>
              </a:extLst>
            </p:cNvPr>
            <p:cNvSpPr>
              <a:spLocks noChangeArrowheads="1"/>
            </p:cNvSpPr>
            <p:nvPr userDrawn="1"/>
          </p:nvSpPr>
          <p:spPr bwMode="gray">
            <a:xfrm>
              <a:off x="7086601" y="3111500"/>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8" name="Rectangle 56">
              <a:extLst>
                <a:ext uri="{FF2B5EF4-FFF2-40B4-BE49-F238E27FC236}">
                  <a16:creationId xmlns:a16="http://schemas.microsoft.com/office/drawing/2014/main" id="{10E94144-47B6-4CC4-8ACA-8555C206329A}"/>
                </a:ext>
              </a:extLst>
            </p:cNvPr>
            <p:cNvSpPr>
              <a:spLocks noChangeArrowheads="1"/>
            </p:cNvSpPr>
            <p:nvPr userDrawn="1"/>
          </p:nvSpPr>
          <p:spPr bwMode="gray">
            <a:xfrm>
              <a:off x="7086601" y="3297238"/>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9" name="Rectangle 57">
              <a:extLst>
                <a:ext uri="{FF2B5EF4-FFF2-40B4-BE49-F238E27FC236}">
                  <a16:creationId xmlns:a16="http://schemas.microsoft.com/office/drawing/2014/main" id="{884B7082-B3DA-41C6-888E-340C61D061D8}"/>
                </a:ext>
              </a:extLst>
            </p:cNvPr>
            <p:cNvSpPr>
              <a:spLocks noChangeArrowheads="1"/>
            </p:cNvSpPr>
            <p:nvPr userDrawn="1"/>
          </p:nvSpPr>
          <p:spPr bwMode="gray">
            <a:xfrm>
              <a:off x="8337551"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0" name="Rectangle 58">
              <a:extLst>
                <a:ext uri="{FF2B5EF4-FFF2-40B4-BE49-F238E27FC236}">
                  <a16:creationId xmlns:a16="http://schemas.microsoft.com/office/drawing/2014/main" id="{EAB98FDB-F070-4FD8-8674-449941060C9E}"/>
                </a:ext>
              </a:extLst>
            </p:cNvPr>
            <p:cNvSpPr>
              <a:spLocks noChangeArrowheads="1"/>
            </p:cNvSpPr>
            <p:nvPr userDrawn="1"/>
          </p:nvSpPr>
          <p:spPr bwMode="gray">
            <a:xfrm>
              <a:off x="8764588" y="2098675"/>
              <a:ext cx="312738"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1" name="Rectangle 59">
              <a:extLst>
                <a:ext uri="{FF2B5EF4-FFF2-40B4-BE49-F238E27FC236}">
                  <a16:creationId xmlns:a16="http://schemas.microsoft.com/office/drawing/2014/main" id="{B045539F-5CE5-47A9-A17E-1643D4CD9B2A}"/>
                </a:ext>
              </a:extLst>
            </p:cNvPr>
            <p:cNvSpPr>
              <a:spLocks noChangeArrowheads="1"/>
            </p:cNvSpPr>
            <p:nvPr userDrawn="1"/>
          </p:nvSpPr>
          <p:spPr bwMode="gray">
            <a:xfrm>
              <a:off x="9193213"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2" name="Rectangle 60">
              <a:extLst>
                <a:ext uri="{FF2B5EF4-FFF2-40B4-BE49-F238E27FC236}">
                  <a16:creationId xmlns:a16="http://schemas.microsoft.com/office/drawing/2014/main" id="{C0C7BB4D-3B48-4D4F-B494-4C1EE0FD7C1C}"/>
                </a:ext>
              </a:extLst>
            </p:cNvPr>
            <p:cNvSpPr>
              <a:spLocks noChangeArrowheads="1"/>
            </p:cNvSpPr>
            <p:nvPr userDrawn="1"/>
          </p:nvSpPr>
          <p:spPr bwMode="gray">
            <a:xfrm>
              <a:off x="8337551"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3" name="Rectangle 61">
              <a:extLst>
                <a:ext uri="{FF2B5EF4-FFF2-40B4-BE49-F238E27FC236}">
                  <a16:creationId xmlns:a16="http://schemas.microsoft.com/office/drawing/2014/main" id="{0BFA0E04-B61F-491E-8CEE-282132478766}"/>
                </a:ext>
              </a:extLst>
            </p:cNvPr>
            <p:cNvSpPr>
              <a:spLocks noChangeArrowheads="1"/>
            </p:cNvSpPr>
            <p:nvPr userDrawn="1"/>
          </p:nvSpPr>
          <p:spPr bwMode="gray">
            <a:xfrm>
              <a:off x="8764588" y="2581275"/>
              <a:ext cx="312738"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4" name="Rectangle 62">
              <a:extLst>
                <a:ext uri="{FF2B5EF4-FFF2-40B4-BE49-F238E27FC236}">
                  <a16:creationId xmlns:a16="http://schemas.microsoft.com/office/drawing/2014/main" id="{AFB42A0A-BD91-43E7-988D-573EEC534564}"/>
                </a:ext>
              </a:extLst>
            </p:cNvPr>
            <p:cNvSpPr>
              <a:spLocks noChangeArrowheads="1"/>
            </p:cNvSpPr>
            <p:nvPr userDrawn="1"/>
          </p:nvSpPr>
          <p:spPr bwMode="gray">
            <a:xfrm>
              <a:off x="9193213"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5" name="Rectangle 63">
              <a:extLst>
                <a:ext uri="{FF2B5EF4-FFF2-40B4-BE49-F238E27FC236}">
                  <a16:creationId xmlns:a16="http://schemas.microsoft.com/office/drawing/2014/main" id="{BA15039E-DBE6-4F6E-80B1-70B510D54B0F}"/>
                </a:ext>
              </a:extLst>
            </p:cNvPr>
            <p:cNvSpPr>
              <a:spLocks noChangeArrowheads="1"/>
            </p:cNvSpPr>
            <p:nvPr userDrawn="1"/>
          </p:nvSpPr>
          <p:spPr bwMode="gray">
            <a:xfrm>
              <a:off x="8337551"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6" name="Rectangle 64">
              <a:extLst>
                <a:ext uri="{FF2B5EF4-FFF2-40B4-BE49-F238E27FC236}">
                  <a16:creationId xmlns:a16="http://schemas.microsoft.com/office/drawing/2014/main" id="{265A4B65-72CE-4B68-9D58-5199411F4C96}"/>
                </a:ext>
              </a:extLst>
            </p:cNvPr>
            <p:cNvSpPr>
              <a:spLocks noChangeArrowheads="1"/>
            </p:cNvSpPr>
            <p:nvPr userDrawn="1"/>
          </p:nvSpPr>
          <p:spPr bwMode="gray">
            <a:xfrm>
              <a:off x="8764588" y="3062288"/>
              <a:ext cx="312738"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7" name="Rectangle 65">
              <a:extLst>
                <a:ext uri="{FF2B5EF4-FFF2-40B4-BE49-F238E27FC236}">
                  <a16:creationId xmlns:a16="http://schemas.microsoft.com/office/drawing/2014/main" id="{9602881A-C071-4CA3-9947-55E1E8A8C5B1}"/>
                </a:ext>
              </a:extLst>
            </p:cNvPr>
            <p:cNvSpPr>
              <a:spLocks noChangeArrowheads="1"/>
            </p:cNvSpPr>
            <p:nvPr userDrawn="1"/>
          </p:nvSpPr>
          <p:spPr bwMode="gray">
            <a:xfrm>
              <a:off x="9193213"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grpSp>
      <p:sp>
        <p:nvSpPr>
          <p:cNvPr id="205" name="Multiplication Sign 204">
            <a:extLst>
              <a:ext uri="{FF2B5EF4-FFF2-40B4-BE49-F238E27FC236}">
                <a16:creationId xmlns:a16="http://schemas.microsoft.com/office/drawing/2014/main" id="{464A0F58-5D65-499E-8280-34A9DFF27F4A}"/>
              </a:ext>
            </a:extLst>
          </p:cNvPr>
          <p:cNvSpPr/>
          <p:nvPr userDrawn="1"/>
        </p:nvSpPr>
        <p:spPr bwMode="ltGray">
          <a:xfrm>
            <a:off x="3643244"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1" name="Multiplication Sign 210">
            <a:extLst>
              <a:ext uri="{FF2B5EF4-FFF2-40B4-BE49-F238E27FC236}">
                <a16:creationId xmlns:a16="http://schemas.microsoft.com/office/drawing/2014/main" id="{69338860-60E4-44A3-B6C1-0BC1315BA942}"/>
              </a:ext>
            </a:extLst>
          </p:cNvPr>
          <p:cNvSpPr/>
          <p:nvPr userDrawn="1"/>
        </p:nvSpPr>
        <p:spPr bwMode="ltGray">
          <a:xfrm>
            <a:off x="6271892"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4" name="Multiplication Sign 213">
            <a:extLst>
              <a:ext uri="{FF2B5EF4-FFF2-40B4-BE49-F238E27FC236}">
                <a16:creationId xmlns:a16="http://schemas.microsoft.com/office/drawing/2014/main" id="{DFD379AB-2220-4E7F-85FE-EBBE910DB5C2}"/>
              </a:ext>
            </a:extLst>
          </p:cNvPr>
          <p:cNvSpPr/>
          <p:nvPr userDrawn="1"/>
        </p:nvSpPr>
        <p:spPr bwMode="ltGray">
          <a:xfrm>
            <a:off x="8826629"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 name="Group 3">
            <a:extLst>
              <a:ext uri="{FF2B5EF4-FFF2-40B4-BE49-F238E27FC236}">
                <a16:creationId xmlns:a16="http://schemas.microsoft.com/office/drawing/2014/main" id="{8971C9C6-D4A9-4DFA-9E2D-9E501DB092DC}"/>
              </a:ext>
            </a:extLst>
          </p:cNvPr>
          <p:cNvGrpSpPr/>
          <p:nvPr userDrawn="1"/>
        </p:nvGrpSpPr>
        <p:grpSpPr bwMode="gray">
          <a:xfrm>
            <a:off x="3132278" y="2298246"/>
            <a:ext cx="718204" cy="544549"/>
            <a:chOff x="3132278" y="2298246"/>
            <a:chExt cx="718204" cy="544549"/>
          </a:xfrm>
        </p:grpSpPr>
        <p:sp>
          <p:nvSpPr>
            <p:cNvPr id="79" name="Freeform: Shape 78">
              <a:extLst>
                <a:ext uri="{FF2B5EF4-FFF2-40B4-BE49-F238E27FC236}">
                  <a16:creationId xmlns:a16="http://schemas.microsoft.com/office/drawing/2014/main" id="{19123BC5-D4FA-46FE-A2AC-4D6533EA9AB2}"/>
                </a:ext>
              </a:extLst>
            </p:cNvPr>
            <p:cNvSpPr/>
            <p:nvPr/>
          </p:nvSpPr>
          <p:spPr bwMode="gray">
            <a:xfrm>
              <a:off x="3194451" y="2298246"/>
              <a:ext cx="107195" cy="171511"/>
            </a:xfrm>
            <a:custGeom>
              <a:avLst/>
              <a:gdLst/>
              <a:ahLst/>
              <a:cxnLst/>
              <a:rect l="0" t="0" r="0" b="0"/>
              <a:pathLst>
                <a:path w="95250" h="152400">
                  <a:moveTo>
                    <a:pt x="81439" y="147161"/>
                  </a:moveTo>
                  <a:lnTo>
                    <a:pt x="20479" y="147161"/>
                  </a:lnTo>
                  <a:cubicBezTo>
                    <a:pt x="13811" y="147161"/>
                    <a:pt x="7144" y="141446"/>
                    <a:pt x="7144" y="133826"/>
                  </a:cubicBezTo>
                  <a:lnTo>
                    <a:pt x="7144" y="19526"/>
                  </a:lnTo>
                  <a:cubicBezTo>
                    <a:pt x="7144" y="12859"/>
                    <a:pt x="12859" y="7144"/>
                    <a:pt x="20479" y="7144"/>
                  </a:cubicBezTo>
                  <a:lnTo>
                    <a:pt x="81439" y="7144"/>
                  </a:lnTo>
                  <a:cubicBezTo>
                    <a:pt x="88106" y="7144"/>
                    <a:pt x="94774" y="12859"/>
                    <a:pt x="94774" y="20479"/>
                  </a:cubicBezTo>
                  <a:lnTo>
                    <a:pt x="94774" y="134779"/>
                  </a:lnTo>
                  <a:cubicBezTo>
                    <a:pt x="94774" y="141446"/>
                    <a:pt x="88106" y="147161"/>
                    <a:pt x="81439" y="1471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0" name="Freeform: Shape 79">
              <a:extLst>
                <a:ext uri="{FF2B5EF4-FFF2-40B4-BE49-F238E27FC236}">
                  <a16:creationId xmlns:a16="http://schemas.microsoft.com/office/drawing/2014/main" id="{5711D87E-2859-4301-A153-9C62DB528E0B}"/>
                </a:ext>
              </a:extLst>
            </p:cNvPr>
            <p:cNvSpPr/>
            <p:nvPr/>
          </p:nvSpPr>
          <p:spPr bwMode="gray">
            <a:xfrm>
              <a:off x="3293070" y="2417233"/>
              <a:ext cx="557412" cy="407339"/>
            </a:xfrm>
            <a:custGeom>
              <a:avLst/>
              <a:gdLst/>
              <a:ahLst/>
              <a:cxnLst/>
              <a:rect l="0" t="0" r="0" b="0"/>
              <a:pathLst>
                <a:path w="495300" h="361950">
                  <a:moveTo>
                    <a:pt x="488156" y="31909"/>
                  </a:moveTo>
                  <a:lnTo>
                    <a:pt x="439579" y="7144"/>
                  </a:lnTo>
                  <a:lnTo>
                    <a:pt x="7144" y="7144"/>
                  </a:lnTo>
                  <a:lnTo>
                    <a:pt x="7144" y="356711"/>
                  </a:lnTo>
                  <a:lnTo>
                    <a:pt x="433864" y="356711"/>
                  </a:lnTo>
                  <a:lnTo>
                    <a:pt x="488156" y="32813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1" name="Freeform: Shape 80">
              <a:extLst>
                <a:ext uri="{FF2B5EF4-FFF2-40B4-BE49-F238E27FC236}">
                  <a16:creationId xmlns:a16="http://schemas.microsoft.com/office/drawing/2014/main" id="{A4F64010-C37F-4B0B-8C4B-E5CD5398E636}"/>
                </a:ext>
              </a:extLst>
            </p:cNvPr>
            <p:cNvSpPr/>
            <p:nvPr/>
          </p:nvSpPr>
          <p:spPr bwMode="gray">
            <a:xfrm>
              <a:off x="3293070" y="2392577"/>
              <a:ext cx="557412" cy="64317"/>
            </a:xfrm>
            <a:custGeom>
              <a:avLst/>
              <a:gdLst/>
              <a:ahLst/>
              <a:cxnLst/>
              <a:rect l="0" t="0" r="0" b="0"/>
              <a:pathLst>
                <a:path w="495300" h="57150">
                  <a:moveTo>
                    <a:pt x="488156" y="53816"/>
                  </a:moveTo>
                  <a:lnTo>
                    <a:pt x="488156" y="49054"/>
                  </a:lnTo>
                  <a:cubicBezTo>
                    <a:pt x="488156" y="26194"/>
                    <a:pt x="469106" y="7144"/>
                    <a:pt x="446246" y="7144"/>
                  </a:cubicBezTo>
                  <a:lnTo>
                    <a:pt x="7144" y="7144"/>
                  </a:lnTo>
                  <a:lnTo>
                    <a:pt x="7144" y="53816"/>
                  </a:lnTo>
                  <a:lnTo>
                    <a:pt x="488156" y="5381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2" name="Freeform: Shape 81">
              <a:extLst>
                <a:ext uri="{FF2B5EF4-FFF2-40B4-BE49-F238E27FC236}">
                  <a16:creationId xmlns:a16="http://schemas.microsoft.com/office/drawing/2014/main" id="{DF5111A6-FF13-4B86-9A02-4968F86EFDFC}"/>
                </a:ext>
              </a:extLst>
            </p:cNvPr>
            <p:cNvSpPr/>
            <p:nvPr/>
          </p:nvSpPr>
          <p:spPr bwMode="gray">
            <a:xfrm>
              <a:off x="3293070" y="2778478"/>
              <a:ext cx="557412" cy="64317"/>
            </a:xfrm>
            <a:custGeom>
              <a:avLst/>
              <a:gdLst/>
              <a:ahLst/>
              <a:cxnLst/>
              <a:rect l="0" t="0" r="0" b="0"/>
              <a:pathLst>
                <a:path w="495300" h="57150">
                  <a:moveTo>
                    <a:pt x="7144" y="7144"/>
                  </a:moveTo>
                  <a:lnTo>
                    <a:pt x="7144" y="57626"/>
                  </a:lnTo>
                  <a:lnTo>
                    <a:pt x="446246" y="57626"/>
                  </a:lnTo>
                  <a:cubicBezTo>
                    <a:pt x="469106" y="57626"/>
                    <a:pt x="488156" y="38576"/>
                    <a:pt x="488156" y="15716"/>
                  </a:cubicBezTo>
                  <a:lnTo>
                    <a:pt x="488156"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3" name="Freeform: Shape 82">
              <a:extLst>
                <a:ext uri="{FF2B5EF4-FFF2-40B4-BE49-F238E27FC236}">
                  <a16:creationId xmlns:a16="http://schemas.microsoft.com/office/drawing/2014/main" id="{D46C1B4E-7932-4411-ADEE-738D4EB9AB4F}"/>
                </a:ext>
              </a:extLst>
            </p:cNvPr>
            <p:cNvSpPr/>
            <p:nvPr/>
          </p:nvSpPr>
          <p:spPr bwMode="gray">
            <a:xfrm>
              <a:off x="3132278" y="2346484"/>
              <a:ext cx="235828" cy="482376"/>
            </a:xfrm>
            <a:custGeom>
              <a:avLst/>
              <a:gdLst/>
              <a:ahLst/>
              <a:cxnLst/>
              <a:rect l="0" t="0" r="0" b="0"/>
              <a:pathLst>
                <a:path w="209550" h="428625">
                  <a:moveTo>
                    <a:pt x="205264" y="391001"/>
                  </a:moveTo>
                  <a:lnTo>
                    <a:pt x="109061" y="428149"/>
                  </a:lnTo>
                  <a:lnTo>
                    <a:pt x="7144" y="391001"/>
                  </a:lnTo>
                  <a:lnTo>
                    <a:pt x="7144" y="48101"/>
                  </a:lnTo>
                  <a:lnTo>
                    <a:pt x="106204" y="7144"/>
                  </a:lnTo>
                  <a:lnTo>
                    <a:pt x="205264" y="48101"/>
                  </a:ln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4" name="Freeform: Shape 83">
              <a:extLst>
                <a:ext uri="{FF2B5EF4-FFF2-40B4-BE49-F238E27FC236}">
                  <a16:creationId xmlns:a16="http://schemas.microsoft.com/office/drawing/2014/main" id="{403E67C2-61A7-4327-B9AE-EB39024D08C9}"/>
                </a:ext>
              </a:extLst>
            </p:cNvPr>
            <p:cNvSpPr/>
            <p:nvPr/>
          </p:nvSpPr>
          <p:spPr bwMode="gray">
            <a:xfrm>
              <a:off x="3132278" y="2327189"/>
              <a:ext cx="235828" cy="75036"/>
            </a:xfrm>
            <a:custGeom>
              <a:avLst/>
              <a:gdLst/>
              <a:ahLst/>
              <a:cxnLst/>
              <a:rect l="0" t="0" r="0" b="0"/>
              <a:pathLst>
                <a:path w="209550" h="66675">
                  <a:moveTo>
                    <a:pt x="205264" y="65246"/>
                  </a:moveTo>
                  <a:lnTo>
                    <a:pt x="205264" y="44291"/>
                  </a:lnTo>
                  <a:cubicBezTo>
                    <a:pt x="205264" y="23336"/>
                    <a:pt x="188119" y="7144"/>
                    <a:pt x="168116" y="7144"/>
                  </a:cubicBezTo>
                  <a:lnTo>
                    <a:pt x="44291" y="7144"/>
                  </a:lnTo>
                  <a:cubicBezTo>
                    <a:pt x="24289" y="7144"/>
                    <a:pt x="7144" y="24289"/>
                    <a:pt x="7144" y="44291"/>
                  </a:cubicBezTo>
                  <a:lnTo>
                    <a:pt x="7144" y="65246"/>
                  </a:lnTo>
                  <a:lnTo>
                    <a:pt x="205264" y="6524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5" name="Freeform: Shape 84">
              <a:extLst>
                <a:ext uri="{FF2B5EF4-FFF2-40B4-BE49-F238E27FC236}">
                  <a16:creationId xmlns:a16="http://schemas.microsoft.com/office/drawing/2014/main" id="{6D3A9CA2-5D0F-4251-A1DB-C27B4C28C03D}"/>
                </a:ext>
              </a:extLst>
            </p:cNvPr>
            <p:cNvSpPr/>
            <p:nvPr/>
          </p:nvSpPr>
          <p:spPr bwMode="gray">
            <a:xfrm>
              <a:off x="3132278" y="2778478"/>
              <a:ext cx="235828" cy="64317"/>
            </a:xfrm>
            <a:custGeom>
              <a:avLst/>
              <a:gdLst/>
              <a:ahLst/>
              <a:cxnLst/>
              <a:rect l="0" t="0" r="0" b="0"/>
              <a:pathLst>
                <a:path w="209550" h="57150">
                  <a:moveTo>
                    <a:pt x="7144" y="7144"/>
                  </a:moveTo>
                  <a:lnTo>
                    <a:pt x="7144" y="19526"/>
                  </a:lnTo>
                  <a:cubicBezTo>
                    <a:pt x="7144" y="40481"/>
                    <a:pt x="24289" y="56674"/>
                    <a:pt x="44291" y="56674"/>
                  </a:cubicBezTo>
                  <a:lnTo>
                    <a:pt x="167164" y="56674"/>
                  </a:lnTo>
                  <a:cubicBezTo>
                    <a:pt x="188119" y="56674"/>
                    <a:pt x="204311" y="39529"/>
                    <a:pt x="204311" y="19526"/>
                  </a:cubicBezTo>
                  <a:lnTo>
                    <a:pt x="204311"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6" name="Freeform: Shape 85">
              <a:extLst>
                <a:ext uri="{FF2B5EF4-FFF2-40B4-BE49-F238E27FC236}">
                  <a16:creationId xmlns:a16="http://schemas.microsoft.com/office/drawing/2014/main" id="{139DA858-1E17-41E2-A370-09FD78386FD7}"/>
                </a:ext>
              </a:extLst>
            </p:cNvPr>
            <p:cNvSpPr/>
            <p:nvPr/>
          </p:nvSpPr>
          <p:spPr bwMode="gray">
            <a:xfrm>
              <a:off x="3407769" y="2427952"/>
              <a:ext cx="375181" cy="375181"/>
            </a:xfrm>
            <a:custGeom>
              <a:avLst/>
              <a:gdLst/>
              <a:ahLst/>
              <a:cxnLst/>
              <a:rect l="0" t="0" r="0" b="0"/>
              <a:pathLst>
                <a:path w="333375" h="333375">
                  <a:moveTo>
                    <a:pt x="329089" y="168116"/>
                  </a:moveTo>
                  <a:cubicBezTo>
                    <a:pt x="329089" y="257019"/>
                    <a:pt x="257019" y="329089"/>
                    <a:pt x="168116" y="329089"/>
                  </a:cubicBezTo>
                  <a:cubicBezTo>
                    <a:pt x="79214" y="329089"/>
                    <a:pt x="7144" y="257019"/>
                    <a:pt x="7144" y="168116"/>
                  </a:cubicBezTo>
                  <a:cubicBezTo>
                    <a:pt x="7144" y="79214"/>
                    <a:pt x="79214" y="7144"/>
                    <a:pt x="168116" y="7144"/>
                  </a:cubicBezTo>
                  <a:cubicBezTo>
                    <a:pt x="257019" y="7144"/>
                    <a:pt x="329089" y="79214"/>
                    <a:pt x="329089" y="168116"/>
                  </a:cubicBez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7" name="Freeform: Shape 86">
              <a:extLst>
                <a:ext uri="{FF2B5EF4-FFF2-40B4-BE49-F238E27FC236}">
                  <a16:creationId xmlns:a16="http://schemas.microsoft.com/office/drawing/2014/main" id="{B982D7D2-16E2-4E71-A0C9-3E8F510C3D69}"/>
                </a:ext>
              </a:extLst>
            </p:cNvPr>
            <p:cNvSpPr/>
            <p:nvPr/>
          </p:nvSpPr>
          <p:spPr bwMode="gray">
            <a:xfrm>
              <a:off x="3436711" y="2456894"/>
              <a:ext cx="310864" cy="310864"/>
            </a:xfrm>
            <a:custGeom>
              <a:avLst/>
              <a:gdLst/>
              <a:ahLst/>
              <a:cxnLst/>
              <a:rect l="0" t="0" r="0" b="0"/>
              <a:pathLst>
                <a:path w="276225" h="276225">
                  <a:moveTo>
                    <a:pt x="277654" y="142399"/>
                  </a:moveTo>
                  <a:cubicBezTo>
                    <a:pt x="277654" y="217098"/>
                    <a:pt x="217098" y="277654"/>
                    <a:pt x="142399" y="277654"/>
                  </a:cubicBezTo>
                  <a:cubicBezTo>
                    <a:pt x="67699" y="277654"/>
                    <a:pt x="7144" y="217098"/>
                    <a:pt x="7144" y="142399"/>
                  </a:cubicBezTo>
                  <a:cubicBezTo>
                    <a:pt x="7144" y="67699"/>
                    <a:pt x="67699" y="7144"/>
                    <a:pt x="142399" y="7144"/>
                  </a:cubicBezTo>
                  <a:cubicBezTo>
                    <a:pt x="217098" y="7144"/>
                    <a:pt x="277654" y="67699"/>
                    <a:pt x="277654" y="142399"/>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8" name="Freeform: Shape 87">
              <a:extLst>
                <a:ext uri="{FF2B5EF4-FFF2-40B4-BE49-F238E27FC236}">
                  <a16:creationId xmlns:a16="http://schemas.microsoft.com/office/drawing/2014/main" id="{A6D67E79-9064-4B8F-BA3E-B5213A78A1AD}"/>
                </a:ext>
              </a:extLst>
            </p:cNvPr>
            <p:cNvSpPr/>
            <p:nvPr/>
          </p:nvSpPr>
          <p:spPr bwMode="gray">
            <a:xfrm>
              <a:off x="3588927" y="2609110"/>
              <a:ext cx="160792" cy="160792"/>
            </a:xfrm>
            <a:custGeom>
              <a:avLst/>
              <a:gdLst/>
              <a:ahLst/>
              <a:cxnLst/>
              <a:rect l="0" t="0" r="0" b="0"/>
              <a:pathLst>
                <a:path w="142875" h="142875">
                  <a:moveTo>
                    <a:pt x="7144" y="141446"/>
                  </a:moveTo>
                  <a:lnTo>
                    <a:pt x="7144" y="7144"/>
                  </a:lnTo>
                  <a:lnTo>
                    <a:pt x="142399" y="7144"/>
                  </a:lnTo>
                  <a:lnTo>
                    <a:pt x="142399" y="7144"/>
                  </a:lnTo>
                  <a:cubicBezTo>
                    <a:pt x="142399" y="81439"/>
                    <a:pt x="82391" y="141446"/>
                    <a:pt x="7144" y="141446"/>
                  </a:cubicBezTo>
                  <a:lnTo>
                    <a:pt x="7144" y="14144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9" name="Freeform: Shape 88">
              <a:extLst>
                <a:ext uri="{FF2B5EF4-FFF2-40B4-BE49-F238E27FC236}">
                  <a16:creationId xmlns:a16="http://schemas.microsoft.com/office/drawing/2014/main" id="{9881B2B0-E706-40DB-902E-6B6B6D6A4E6C}"/>
                </a:ext>
              </a:extLst>
            </p:cNvPr>
            <p:cNvSpPr/>
            <p:nvPr/>
          </p:nvSpPr>
          <p:spPr bwMode="gray">
            <a:xfrm>
              <a:off x="3497812" y="2517996"/>
              <a:ext cx="192950" cy="192950"/>
            </a:xfrm>
            <a:custGeom>
              <a:avLst/>
              <a:gdLst/>
              <a:ahLst/>
              <a:cxnLst/>
              <a:rect l="0" t="0" r="0" b="0"/>
              <a:pathLst>
                <a:path w="171450" h="171450">
                  <a:moveTo>
                    <a:pt x="169069" y="88106"/>
                  </a:moveTo>
                  <a:cubicBezTo>
                    <a:pt x="169069" y="132821"/>
                    <a:pt x="132821" y="169069"/>
                    <a:pt x="88106" y="169069"/>
                  </a:cubicBezTo>
                  <a:cubicBezTo>
                    <a:pt x="43392" y="169069"/>
                    <a:pt x="7144" y="132821"/>
                    <a:pt x="7144" y="88106"/>
                  </a:cubicBezTo>
                  <a:cubicBezTo>
                    <a:pt x="7144" y="43392"/>
                    <a:pt x="43392" y="7144"/>
                    <a:pt x="88106" y="7144"/>
                  </a:cubicBezTo>
                  <a:cubicBezTo>
                    <a:pt x="132821" y="7144"/>
                    <a:pt x="169069" y="43392"/>
                    <a:pt x="169069" y="8810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0" name="Freeform: Shape 89">
              <a:extLst>
                <a:ext uri="{FF2B5EF4-FFF2-40B4-BE49-F238E27FC236}">
                  <a16:creationId xmlns:a16="http://schemas.microsoft.com/office/drawing/2014/main" id="{A2AA46AB-18A0-4251-B4B2-A28EA46FABC6}"/>
                </a:ext>
              </a:extLst>
            </p:cNvPr>
            <p:cNvSpPr/>
            <p:nvPr/>
          </p:nvSpPr>
          <p:spPr bwMode="gray">
            <a:xfrm>
              <a:off x="3528898" y="2549081"/>
              <a:ext cx="75036" cy="75036"/>
            </a:xfrm>
            <a:custGeom>
              <a:avLst/>
              <a:gdLst/>
              <a:ahLst/>
              <a:cxnLst/>
              <a:rect l="0" t="0" r="0" b="0"/>
              <a:pathLst>
                <a:path w="66675" h="66675">
                  <a:moveTo>
                    <a:pt x="68104" y="37624"/>
                  </a:moveTo>
                  <a:cubicBezTo>
                    <a:pt x="68104" y="54457"/>
                    <a:pt x="54457" y="68104"/>
                    <a:pt x="37624" y="68104"/>
                  </a:cubicBezTo>
                  <a:cubicBezTo>
                    <a:pt x="20790" y="68104"/>
                    <a:pt x="7144" y="54457"/>
                    <a:pt x="7144" y="37624"/>
                  </a:cubicBezTo>
                  <a:cubicBezTo>
                    <a:pt x="7144" y="20790"/>
                    <a:pt x="20790" y="7144"/>
                    <a:pt x="37624" y="7144"/>
                  </a:cubicBezTo>
                  <a:cubicBezTo>
                    <a:pt x="54457" y="7144"/>
                    <a:pt x="68104" y="20790"/>
                    <a:pt x="68104" y="37624"/>
                  </a:cubicBezTo>
                  <a:close/>
                </a:path>
              </a:pathLst>
            </a:custGeom>
            <a:solidFill>
              <a:srgbClr val="FFFFFF"/>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1" name="Freeform: Shape 90">
              <a:extLst>
                <a:ext uri="{FF2B5EF4-FFF2-40B4-BE49-F238E27FC236}">
                  <a16:creationId xmlns:a16="http://schemas.microsoft.com/office/drawing/2014/main" id="{EF43424F-38F4-432B-AE52-7BC0881813F7}"/>
                </a:ext>
              </a:extLst>
            </p:cNvPr>
            <p:cNvSpPr/>
            <p:nvPr/>
          </p:nvSpPr>
          <p:spPr bwMode="gray">
            <a:xfrm>
              <a:off x="3388474" y="2416160"/>
              <a:ext cx="64317" cy="64317"/>
            </a:xfrm>
            <a:custGeom>
              <a:avLst/>
              <a:gdLst/>
              <a:ahLst/>
              <a:cxnLst/>
              <a:rect l="0" t="0" r="0" b="0"/>
              <a:pathLst>
                <a:path w="57150" h="57150">
                  <a:moveTo>
                    <a:pt x="58579" y="32861"/>
                  </a:moveTo>
                  <a:cubicBezTo>
                    <a:pt x="58579" y="47065"/>
                    <a:pt x="47065" y="58579"/>
                    <a:pt x="32861" y="58579"/>
                  </a:cubicBezTo>
                  <a:cubicBezTo>
                    <a:pt x="18658" y="58579"/>
                    <a:pt x="7144" y="47065"/>
                    <a:pt x="7144" y="32861"/>
                  </a:cubicBezTo>
                  <a:cubicBezTo>
                    <a:pt x="7144" y="18658"/>
                    <a:pt x="18658" y="7144"/>
                    <a:pt x="32861" y="7144"/>
                  </a:cubicBezTo>
                  <a:cubicBezTo>
                    <a:pt x="47065" y="7144"/>
                    <a:pt x="58579" y="18658"/>
                    <a:pt x="58579" y="328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92" name="Freeform: Shape 91">
              <a:extLst>
                <a:ext uri="{FF2B5EF4-FFF2-40B4-BE49-F238E27FC236}">
                  <a16:creationId xmlns:a16="http://schemas.microsoft.com/office/drawing/2014/main" id="{CA05F177-6194-465B-BE2A-800E5ED64142}"/>
                </a:ext>
              </a:extLst>
            </p:cNvPr>
            <p:cNvSpPr/>
            <p:nvPr/>
          </p:nvSpPr>
          <p:spPr bwMode="gray">
            <a:xfrm>
              <a:off x="3132278" y="2392577"/>
              <a:ext cx="96475" cy="396620"/>
            </a:xfrm>
            <a:custGeom>
              <a:avLst/>
              <a:gdLst/>
              <a:ahLst/>
              <a:cxnLst/>
              <a:rect l="0" t="0" r="0" b="0"/>
              <a:pathLst>
                <a:path w="85725" h="352425">
                  <a:moveTo>
                    <a:pt x="7144" y="7144"/>
                  </a:moveTo>
                  <a:lnTo>
                    <a:pt x="83344" y="7144"/>
                  </a:lnTo>
                  <a:lnTo>
                    <a:pt x="83344" y="350044"/>
                  </a:lnTo>
                  <a:lnTo>
                    <a:pt x="7144" y="35004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3" name="Freeform: Shape 92">
              <a:extLst>
                <a:ext uri="{FF2B5EF4-FFF2-40B4-BE49-F238E27FC236}">
                  <a16:creationId xmlns:a16="http://schemas.microsoft.com/office/drawing/2014/main" id="{83D552AA-E188-4FE9-820E-7624D3B5EABD}"/>
                </a:ext>
              </a:extLst>
            </p:cNvPr>
            <p:cNvSpPr/>
            <p:nvPr/>
          </p:nvSpPr>
          <p:spPr bwMode="gray">
            <a:xfrm>
              <a:off x="3451718" y="2316470"/>
              <a:ext cx="289425" cy="85756"/>
            </a:xfrm>
            <a:custGeom>
              <a:avLst/>
              <a:gdLst/>
              <a:ahLst/>
              <a:cxnLst/>
              <a:rect l="0" t="0" r="0" b="0"/>
              <a:pathLst>
                <a:path w="257175" h="76200">
                  <a:moveTo>
                    <a:pt x="251936" y="75724"/>
                  </a:moveTo>
                  <a:lnTo>
                    <a:pt x="7144" y="75724"/>
                  </a:lnTo>
                  <a:lnTo>
                    <a:pt x="41434" y="17621"/>
                  </a:lnTo>
                  <a:cubicBezTo>
                    <a:pt x="45244" y="10954"/>
                    <a:pt x="52864" y="7144"/>
                    <a:pt x="60484" y="7144"/>
                  </a:cubicBezTo>
                  <a:lnTo>
                    <a:pt x="198596" y="7144"/>
                  </a:lnTo>
                  <a:cubicBezTo>
                    <a:pt x="206216" y="7144"/>
                    <a:pt x="213836" y="10954"/>
                    <a:pt x="217646" y="17621"/>
                  </a:cubicBezTo>
                  <a:lnTo>
                    <a:pt x="251936" y="7572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grpSp>
    </p:spTree>
    <p:extLst>
      <p:ext uri="{BB962C8B-B14F-4D97-AF65-F5344CB8AC3E}">
        <p14:creationId xmlns:p14="http://schemas.microsoft.com/office/powerpoint/2010/main" val="1478272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457524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7484299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14233830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2_Title Only">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354826"/>
            <a:ext cx="11655840" cy="899665"/>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66043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06614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7CE36-028D-4452-A23F-34CD3A39438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20A4D07-6828-4FCA-BA2D-9F643DA65DCC}"/>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142C4B-B774-48BA-909E-AF2934396576}"/>
              </a:ext>
            </a:extLst>
          </p:cNvPr>
          <p:cNvSpPr>
            <a:spLocks noGrp="1"/>
          </p:cNvSpPr>
          <p:nvPr>
            <p:ph type="dt" sz="half" idx="10"/>
          </p:nvPr>
        </p:nvSpPr>
        <p:spPr/>
        <p:txBody>
          <a:bodyPr/>
          <a:lstStyle/>
          <a:p>
            <a:fld id="{B879A40C-BE12-4695-8F9D-87DE29F79717}" type="datetimeFigureOut">
              <a:rPr lang="en-US" smtClean="0"/>
              <a:t>3/27/2021</a:t>
            </a:fld>
            <a:endParaRPr lang="en-US"/>
          </a:p>
        </p:txBody>
      </p:sp>
      <p:sp>
        <p:nvSpPr>
          <p:cNvPr id="5" name="Footer Placeholder 4">
            <a:extLst>
              <a:ext uri="{FF2B5EF4-FFF2-40B4-BE49-F238E27FC236}">
                <a16:creationId xmlns:a16="http://schemas.microsoft.com/office/drawing/2014/main" id="{C0C0871E-B264-4FAA-9E8B-D9A584C9EBC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FE92677-4B5A-4263-B5D4-518E17F76F65}"/>
              </a:ext>
            </a:extLst>
          </p:cNvPr>
          <p:cNvSpPr>
            <a:spLocks noGrp="1"/>
          </p:cNvSpPr>
          <p:nvPr>
            <p:ph type="sldNum" sz="quarter" idx="12"/>
          </p:nvPr>
        </p:nvSpPr>
        <p:spPr/>
        <p:txBody>
          <a:bodyPr/>
          <a:lstStyle/>
          <a:p>
            <a:fld id="{7616E433-5119-4E82-ADBB-6EFD89CE2F33}" type="slidenum">
              <a:rPr lang="en-US" smtClean="0"/>
              <a:t>‹#›</a:t>
            </a:fld>
            <a:endParaRPr lang="en-US"/>
          </a:p>
        </p:txBody>
      </p:sp>
    </p:spTree>
    <p:extLst>
      <p:ext uri="{BB962C8B-B14F-4D97-AF65-F5344CB8AC3E}">
        <p14:creationId xmlns:p14="http://schemas.microsoft.com/office/powerpoint/2010/main" val="652744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Walk-in 1">
    <p:bg>
      <p:bgPr>
        <a:solidFill>
          <a:schemeClr val="accent2"/>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38F91980-4640-4420-B101-C9BEC37A1070}"/>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8" name="TextBox 7">
            <a:extLst>
              <a:ext uri="{FF2B5EF4-FFF2-40B4-BE49-F238E27FC236}">
                <a16:creationId xmlns:a16="http://schemas.microsoft.com/office/drawing/2014/main" id="{29E379F3-BC61-44ED-8F9B-54F8B85025ED}"/>
              </a:ext>
            </a:extLst>
          </p:cNvPr>
          <p:cNvSpPr txBox="1"/>
          <p:nvPr userDrawn="1"/>
        </p:nvSpPr>
        <p:spPr>
          <a:xfrm>
            <a:off x="586581" y="4218495"/>
            <a:ext cx="2427588" cy="615553"/>
          </a:xfrm>
          <a:prstGeom prst="rect">
            <a:avLst/>
          </a:prstGeom>
          <a:noFill/>
        </p:spPr>
        <p:txBody>
          <a:bodyPr wrap="none" lIns="0" tIns="0" rIns="0" bIns="0" rtlCol="0">
            <a:spAutoFit/>
          </a:bodyPr>
          <a:lstStyle/>
          <a:p>
            <a:pPr algn="l"/>
            <a:r>
              <a:rPr lang="en-US" sz="2000" dirty="0">
                <a:gradFill>
                  <a:gsLst>
                    <a:gs pos="80176">
                      <a:schemeClr val="tx1"/>
                    </a:gs>
                    <a:gs pos="68282">
                      <a:schemeClr val="tx1"/>
                    </a:gs>
                  </a:gsLst>
                  <a:lin ang="5400000" scaled="0"/>
                </a:gradFill>
              </a:rPr>
              <a:t>February 11–15, 2019</a:t>
            </a:r>
          </a:p>
          <a:p>
            <a:pPr algn="l"/>
            <a:r>
              <a:rPr lang="en-US" sz="2000" dirty="0">
                <a:gradFill>
                  <a:gsLst>
                    <a:gs pos="80176">
                      <a:schemeClr val="tx1"/>
                    </a:gs>
                    <a:gs pos="68282">
                      <a:schemeClr val="tx1"/>
                    </a:gs>
                  </a:gsLst>
                  <a:lin ang="5400000" scaled="0"/>
                </a:gradFill>
              </a:rPr>
              <a:t>Seattle, WA</a:t>
            </a:r>
          </a:p>
        </p:txBody>
      </p:sp>
      <p:pic>
        <p:nvPicPr>
          <p:cNvPr id="11" name="Picture 10">
            <a:extLst>
              <a:ext uri="{FF2B5EF4-FFF2-40B4-BE49-F238E27FC236}">
                <a16:creationId xmlns:a16="http://schemas.microsoft.com/office/drawing/2014/main" id="{D7ADB113-B00E-4752-81DB-AE332342DDD1}"/>
              </a:ext>
            </a:extLst>
          </p:cNvPr>
          <p:cNvPicPr>
            <a:picLocks noChangeAspect="1"/>
          </p:cNvPicPr>
          <p:nvPr userDrawn="1"/>
        </p:nvPicPr>
        <p:blipFill rotWithShape="1">
          <a:blip r:embed="rId3" cstate="hqprint">
            <a:extLst>
              <a:ext uri="{28A0092B-C50C-407E-A947-70E740481C1C}">
                <a14:useLocalDpi xmlns:a14="http://schemas.microsoft.com/office/drawing/2010/main"/>
              </a:ext>
            </a:extLst>
          </a:blip>
          <a:srcRect/>
          <a:stretch/>
        </p:blipFill>
        <p:spPr bwMode="black">
          <a:xfrm>
            <a:off x="5098119" y="585788"/>
            <a:ext cx="7093880" cy="6272211"/>
          </a:xfrm>
          <a:prstGeom prst="rect">
            <a:avLst/>
          </a:prstGeom>
        </p:spPr>
      </p:pic>
      <p:pic>
        <p:nvPicPr>
          <p:cNvPr id="13" name="Picture 12">
            <a:extLst>
              <a:ext uri="{FF2B5EF4-FFF2-40B4-BE49-F238E27FC236}">
                <a16:creationId xmlns:a16="http://schemas.microsoft.com/office/drawing/2014/main" id="{BEAA312A-DD58-46FD-BCDC-F49B62DD9C5A}"/>
              </a:ext>
            </a:extLst>
          </p:cNvPr>
          <p:cNvPicPr>
            <a:picLocks noChangeAspect="1"/>
          </p:cNvPicPr>
          <p:nvPr userDrawn="1"/>
        </p:nvPicPr>
        <p:blipFill>
          <a:blip r:embed="rId4"/>
          <a:stretch>
            <a:fillRect/>
          </a:stretch>
        </p:blipFill>
        <p:spPr bwMode="black">
          <a:xfrm>
            <a:off x="584200" y="2322537"/>
            <a:ext cx="3012187" cy="1524596"/>
          </a:xfrm>
          <a:prstGeom prst="rect">
            <a:avLst/>
          </a:prstGeom>
        </p:spPr>
      </p:pic>
    </p:spTree>
    <p:extLst>
      <p:ext uri="{BB962C8B-B14F-4D97-AF65-F5344CB8AC3E}">
        <p14:creationId xmlns:p14="http://schemas.microsoft.com/office/powerpoint/2010/main" val="24355903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285248-C465-4152-8F4F-73D9F7C4590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3EAB5BA-8654-43D5-8FA1-5978D5BE7A9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70B9D46-1610-4F64-B1D6-605A3C6AD6C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7FE4F20-B436-40E2-80FF-16CF07424BE7}"/>
              </a:ext>
            </a:extLst>
          </p:cNvPr>
          <p:cNvSpPr>
            <a:spLocks noGrp="1"/>
          </p:cNvSpPr>
          <p:nvPr>
            <p:ph type="dt" sz="half" idx="10"/>
          </p:nvPr>
        </p:nvSpPr>
        <p:spPr/>
        <p:txBody>
          <a:bodyPr/>
          <a:lstStyle/>
          <a:p>
            <a:fld id="{F81B18F7-33A7-45BC-9856-88710170B631}" type="datetimeFigureOut">
              <a:rPr lang="en-US" smtClean="0"/>
              <a:t>3/27/2021</a:t>
            </a:fld>
            <a:endParaRPr lang="en-US"/>
          </a:p>
        </p:txBody>
      </p:sp>
      <p:sp>
        <p:nvSpPr>
          <p:cNvPr id="6" name="Footer Placeholder 5">
            <a:extLst>
              <a:ext uri="{FF2B5EF4-FFF2-40B4-BE49-F238E27FC236}">
                <a16:creationId xmlns:a16="http://schemas.microsoft.com/office/drawing/2014/main" id="{F3E5DA02-B693-45F9-A3A1-1691BE93887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71A1DA8-E4CF-4872-9309-04E3DDF310F1}"/>
              </a:ext>
            </a:extLst>
          </p:cNvPr>
          <p:cNvSpPr>
            <a:spLocks noGrp="1"/>
          </p:cNvSpPr>
          <p:nvPr>
            <p:ph type="sldNum" sz="quarter" idx="12"/>
          </p:nvPr>
        </p:nvSpPr>
        <p:spPr/>
        <p:txBody>
          <a:bodyPr/>
          <a:lstStyle/>
          <a:p>
            <a:fld id="{9CD3157B-70D7-4298-8FF8-E6BA0B9591C0}" type="slidenum">
              <a:rPr lang="en-US" smtClean="0"/>
              <a:t>‹#›</a:t>
            </a:fld>
            <a:endParaRPr lang="en-US"/>
          </a:p>
        </p:txBody>
      </p:sp>
    </p:spTree>
    <p:extLst>
      <p:ext uri="{BB962C8B-B14F-4D97-AF65-F5344CB8AC3E}">
        <p14:creationId xmlns:p14="http://schemas.microsoft.com/office/powerpoint/2010/main" val="255961642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Walk-in 2">
    <p:bg>
      <p:bgRef idx="1001">
        <a:schemeClr val="bg1"/>
      </p:bgRef>
    </p:bg>
    <p:spTree>
      <p:nvGrpSpPr>
        <p:cNvPr id="1" name=""/>
        <p:cNvGrpSpPr/>
        <p:nvPr/>
      </p:nvGrpSpPr>
      <p:grpSpPr>
        <a:xfrm>
          <a:off x="0" y="0"/>
          <a:ext cx="0" cy="0"/>
          <a:chOff x="0" y="0"/>
          <a:chExt cx="0" cy="0"/>
        </a:xfrm>
      </p:grpSpPr>
      <p:pic>
        <p:nvPicPr>
          <p:cNvPr id="3" name="Picture 2" descr="A group of people sitting in front of a crowd&#10;&#10;Description generated with very high confidence">
            <a:extLst>
              <a:ext uri="{FF2B5EF4-FFF2-40B4-BE49-F238E27FC236}">
                <a16:creationId xmlns:a16="http://schemas.microsoft.com/office/drawing/2014/main" id="{ADC57F9E-658E-424C-9EF1-3587089C95FB}"/>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5333998" y="0"/>
            <a:ext cx="6858001" cy="6858000"/>
          </a:xfrm>
          <a:prstGeom prst="rect">
            <a:avLst/>
          </a:prstGeom>
        </p:spPr>
      </p:pic>
      <p:pic>
        <p:nvPicPr>
          <p:cNvPr id="10" name="MS logo gray - EMF" descr="Microsoft logo, gray text version">
            <a:extLst>
              <a:ext uri="{FF2B5EF4-FFF2-40B4-BE49-F238E27FC236}">
                <a16:creationId xmlns:a16="http://schemas.microsoft.com/office/drawing/2014/main" id="{B802B7FF-9FAE-427A-B679-4364FE2DB5F7}"/>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12" name="TextBox 11">
            <a:extLst>
              <a:ext uri="{FF2B5EF4-FFF2-40B4-BE49-F238E27FC236}">
                <a16:creationId xmlns:a16="http://schemas.microsoft.com/office/drawing/2014/main" id="{4731E8BB-BB76-41F9-856D-368DE9900663}"/>
              </a:ext>
            </a:extLst>
          </p:cNvPr>
          <p:cNvSpPr txBox="1"/>
          <p:nvPr userDrawn="1"/>
        </p:nvSpPr>
        <p:spPr>
          <a:xfrm>
            <a:off x="586581" y="4219064"/>
            <a:ext cx="2427588" cy="615553"/>
          </a:xfrm>
          <a:prstGeom prst="rect">
            <a:avLst/>
          </a:prstGeom>
          <a:noFill/>
        </p:spPr>
        <p:txBody>
          <a:bodyPr wrap="none" lIns="0" tIns="0" rIns="0" bIns="0" rtlCol="0">
            <a:spAutoFit/>
          </a:bodyPr>
          <a:lstStyle/>
          <a:p>
            <a:pPr algn="l"/>
            <a:r>
              <a:rPr lang="en-US" sz="2000" dirty="0">
                <a:gradFill>
                  <a:gsLst>
                    <a:gs pos="82234">
                      <a:schemeClr val="accent2"/>
                    </a:gs>
                    <a:gs pos="68282">
                      <a:schemeClr val="accent2"/>
                    </a:gs>
                  </a:gsLst>
                  <a:lin ang="5400000" scaled="0"/>
                </a:gradFill>
              </a:rPr>
              <a:t>February 11–15, 2019</a:t>
            </a:r>
          </a:p>
          <a:p>
            <a:pPr algn="l"/>
            <a:r>
              <a:rPr lang="en-US" sz="2000" dirty="0">
                <a:gradFill>
                  <a:gsLst>
                    <a:gs pos="82234">
                      <a:schemeClr val="accent2"/>
                    </a:gs>
                    <a:gs pos="68282">
                      <a:schemeClr val="accent2"/>
                    </a:gs>
                  </a:gsLst>
                  <a:lin ang="5400000" scaled="0"/>
                </a:gradFill>
              </a:rPr>
              <a:t>Seattle, WA</a:t>
            </a:r>
          </a:p>
        </p:txBody>
      </p:sp>
      <p:pic>
        <p:nvPicPr>
          <p:cNvPr id="13" name="Picture 12" descr="A close up of a sign&#10;&#10;Description generated with very high confidence">
            <a:extLst>
              <a:ext uri="{FF2B5EF4-FFF2-40B4-BE49-F238E27FC236}">
                <a16:creationId xmlns:a16="http://schemas.microsoft.com/office/drawing/2014/main" id="{29E6D70F-8056-4653-91E4-BE7FAAFEBA52}"/>
              </a:ext>
            </a:extLst>
          </p:cNvPr>
          <p:cNvPicPr>
            <a:picLocks noChangeAspect="1"/>
          </p:cNvPicPr>
          <p:nvPr userDrawn="1"/>
        </p:nvPicPr>
        <p:blipFill>
          <a:blip r:embed="rId4"/>
          <a:stretch>
            <a:fillRect/>
          </a:stretch>
        </p:blipFill>
        <p:spPr>
          <a:xfrm>
            <a:off x="584200" y="2322537"/>
            <a:ext cx="3012188" cy="1524596"/>
          </a:xfrm>
          <a:prstGeom prst="rect">
            <a:avLst/>
          </a:prstGeom>
        </p:spPr>
      </p:pic>
    </p:spTree>
    <p:extLst>
      <p:ext uri="{BB962C8B-B14F-4D97-AF65-F5344CB8AC3E}">
        <p14:creationId xmlns:p14="http://schemas.microsoft.com/office/powerpoint/2010/main" val="22467134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4217463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87105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83687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6806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400486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64580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endParaRPr lang="en-US" dirty="0"/>
          </a:p>
        </p:txBody>
      </p:sp>
    </p:spTree>
    <p:extLst>
      <p:ext uri="{BB962C8B-B14F-4D97-AF65-F5344CB8AC3E}">
        <p14:creationId xmlns:p14="http://schemas.microsoft.com/office/powerpoint/2010/main" val="33418814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044959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014202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7B7D82-D3CA-4CF9-8485-3D14EC13718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C354672-828B-4F47-A918-B2C96642F71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1B131BB-D435-4676-B339-D8D14899C59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009B0B7-9162-4E90-A69F-B99B6FEF6F6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DF6AABD-C397-439E-9CCC-889FC861B30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3E04253-82B4-47BA-847E-91FD5D4667F3}"/>
              </a:ext>
            </a:extLst>
          </p:cNvPr>
          <p:cNvSpPr>
            <a:spLocks noGrp="1"/>
          </p:cNvSpPr>
          <p:nvPr>
            <p:ph type="dt" sz="half" idx="10"/>
          </p:nvPr>
        </p:nvSpPr>
        <p:spPr/>
        <p:txBody>
          <a:bodyPr/>
          <a:lstStyle/>
          <a:p>
            <a:fld id="{F81B18F7-33A7-45BC-9856-88710170B631}" type="datetimeFigureOut">
              <a:rPr lang="en-US" smtClean="0"/>
              <a:t>3/27/2021</a:t>
            </a:fld>
            <a:endParaRPr lang="en-US"/>
          </a:p>
        </p:txBody>
      </p:sp>
      <p:sp>
        <p:nvSpPr>
          <p:cNvPr id="8" name="Footer Placeholder 7">
            <a:extLst>
              <a:ext uri="{FF2B5EF4-FFF2-40B4-BE49-F238E27FC236}">
                <a16:creationId xmlns:a16="http://schemas.microsoft.com/office/drawing/2014/main" id="{B605732E-3D4D-4992-BB96-0F50DECEDA8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B84BE40-3B11-43EE-BB17-A93F456D1EA7}"/>
              </a:ext>
            </a:extLst>
          </p:cNvPr>
          <p:cNvSpPr>
            <a:spLocks noGrp="1"/>
          </p:cNvSpPr>
          <p:nvPr>
            <p:ph type="sldNum" sz="quarter" idx="12"/>
          </p:nvPr>
        </p:nvSpPr>
        <p:spPr/>
        <p:txBody>
          <a:bodyPr/>
          <a:lstStyle/>
          <a:p>
            <a:fld id="{9CD3157B-70D7-4298-8FF8-E6BA0B9591C0}" type="slidenum">
              <a:rPr lang="en-US" smtClean="0"/>
              <a:t>‹#›</a:t>
            </a:fld>
            <a:endParaRPr lang="en-US"/>
          </a:p>
        </p:txBody>
      </p:sp>
    </p:spTree>
    <p:extLst>
      <p:ext uri="{BB962C8B-B14F-4D97-AF65-F5344CB8AC3E}">
        <p14:creationId xmlns:p14="http://schemas.microsoft.com/office/powerpoint/2010/main" val="104880303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3871995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198408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272233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12648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612648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4" name="Picture 3">
            <a:extLst>
              <a:ext uri="{FF2B5EF4-FFF2-40B4-BE49-F238E27FC236}">
                <a16:creationId xmlns:a16="http://schemas.microsoft.com/office/drawing/2014/main" id="{6557066C-5133-4E22-AE58-F2101DA24DED}"/>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bwMode="invGray">
          <a:xfrm>
            <a:off x="5098119" y="585788"/>
            <a:ext cx="7093880" cy="6272211"/>
          </a:xfrm>
          <a:prstGeom prst="rect">
            <a:avLst/>
          </a:prstGeom>
        </p:spPr>
      </p:pic>
    </p:spTree>
    <p:extLst>
      <p:ext uri="{BB962C8B-B14F-4D97-AF65-F5344CB8AC3E}">
        <p14:creationId xmlns:p14="http://schemas.microsoft.com/office/powerpoint/2010/main" val="35793596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126480" cy="498598"/>
          </a:xfrm>
          <a:noFill/>
        </p:spPr>
        <p:txBody>
          <a:bodyPr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3" name="Picture 2">
            <a:extLst>
              <a:ext uri="{FF2B5EF4-FFF2-40B4-BE49-F238E27FC236}">
                <a16:creationId xmlns:a16="http://schemas.microsoft.com/office/drawing/2014/main" id="{6AC853EF-249B-4DEC-B679-038CCEA0B936}"/>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bwMode="invGray">
          <a:xfrm>
            <a:off x="5098119" y="585788"/>
            <a:ext cx="7093880" cy="6272211"/>
          </a:xfrm>
          <a:prstGeom prst="rect">
            <a:avLst/>
          </a:prstGeom>
        </p:spPr>
      </p:pic>
    </p:spTree>
    <p:extLst>
      <p:ext uri="{BB962C8B-B14F-4D97-AF65-F5344CB8AC3E}">
        <p14:creationId xmlns:p14="http://schemas.microsoft.com/office/powerpoint/2010/main" val="13938632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13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5282070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540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9258320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58780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82752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hasCustomPrompt="1"/>
          </p:nvPr>
        </p:nvSpPr>
        <p:spPr/>
        <p:txBody>
          <a:bodyPr/>
          <a:lstStyle>
            <a:lvl1pPr>
              <a:defRPr/>
            </a:lvl1pPr>
          </a:lstStyle>
          <a:p>
            <a:r>
              <a:rPr lang="en-US" dirty="0"/>
              <a:t>Confidentiality slide</a:t>
            </a:r>
          </a:p>
        </p:txBody>
      </p:sp>
      <p:sp>
        <p:nvSpPr>
          <p:cNvPr id="3" name="TextBox 2">
            <a:extLst>
              <a:ext uri="{FF2B5EF4-FFF2-40B4-BE49-F238E27FC236}">
                <a16:creationId xmlns:a16="http://schemas.microsoft.com/office/drawing/2014/main" id="{DBD07666-5C5E-4C40-8C68-86D1F3CAB0C5}"/>
              </a:ext>
            </a:extLst>
          </p:cNvPr>
          <p:cNvSpPr txBox="1"/>
          <p:nvPr userDrawn="1"/>
        </p:nvSpPr>
        <p:spPr>
          <a:xfrm>
            <a:off x="584200" y="4173080"/>
            <a:ext cx="11022584" cy="2095958"/>
          </a:xfrm>
          <a:prstGeom prst="rect">
            <a:avLst/>
          </a:prstGeom>
          <a:noFill/>
        </p:spPr>
        <p:txBody>
          <a:bodyPr wrap="square" lIns="182880" tIns="146304" rIns="182880" bIns="146304" rtlCol="0" anchor="ctr">
            <a:spAutoFit/>
          </a:bodyPr>
          <a:lstStyle/>
          <a:p>
            <a:pPr algn="ctr">
              <a:lnSpc>
                <a:spcPct val="90000"/>
              </a:lnSpc>
              <a:spcBef>
                <a:spcPts val="1200"/>
              </a:spcBef>
              <a:spcAft>
                <a:spcPts val="600"/>
              </a:spcAft>
            </a:pPr>
            <a:r>
              <a:rPr lang="en-US" sz="2000" dirty="0">
                <a:gradFill>
                  <a:gsLst>
                    <a:gs pos="2917">
                      <a:schemeClr val="tx1"/>
                    </a:gs>
                    <a:gs pos="30000">
                      <a:schemeClr val="tx1"/>
                    </a:gs>
                  </a:gsLst>
                  <a:lin ang="5400000" scaled="0"/>
                </a:gradFill>
              </a:rPr>
              <a:t>Microsoft Ready content is </a:t>
            </a:r>
            <a:r>
              <a:rPr lang="en-US" sz="2000"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1200"/>
              </a:spcBef>
              <a:spcAft>
                <a:spcPts val="600"/>
              </a:spcAft>
            </a:pPr>
            <a:r>
              <a:rPr lang="en-US" sz="2000"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dirty="0">
                <a:gradFill>
                  <a:gsLst>
                    <a:gs pos="2917">
                      <a:schemeClr val="tx1"/>
                    </a:gs>
                    <a:gs pos="30000">
                      <a:schemeClr val="tx1"/>
                    </a:gs>
                  </a:gsLst>
                  <a:lin ang="5400000" scaled="0"/>
                </a:gradFill>
              </a:rPr>
              <a:t>post Microsoft Ready content to any blogs or external websites</a:t>
            </a:r>
          </a:p>
          <a:p>
            <a:pPr algn="ctr">
              <a:lnSpc>
                <a:spcPct val="90000"/>
              </a:lnSpc>
              <a:spcBef>
                <a:spcPts val="1200"/>
              </a:spcBef>
              <a:spcAft>
                <a:spcPts val="600"/>
              </a:spcAft>
            </a:pPr>
            <a:r>
              <a:rPr lang="en-US" sz="2000"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dirty="0">
                <a:gradFill>
                  <a:gsLst>
                    <a:gs pos="2917">
                      <a:schemeClr val="tx1"/>
                    </a:gs>
                    <a:gs pos="30000">
                      <a:schemeClr val="tx1"/>
                    </a:gs>
                  </a:gsLst>
                  <a:lin ang="5400000" scaled="0"/>
                </a:gradFill>
              </a:rPr>
              <a:t>take photos or video of sessions or slides throughout the Microsoft Ready event</a:t>
            </a:r>
          </a:p>
          <a:p>
            <a:pPr algn="ctr">
              <a:lnSpc>
                <a:spcPct val="90000"/>
              </a:lnSpc>
              <a:spcBef>
                <a:spcPts val="1200"/>
              </a:spcBef>
              <a:spcAft>
                <a:spcPts val="600"/>
              </a:spcAft>
            </a:pPr>
            <a:r>
              <a:rPr lang="en-US" sz="2000" dirty="0">
                <a:gradFill>
                  <a:gsLst>
                    <a:gs pos="2917">
                      <a:schemeClr val="tx1"/>
                    </a:gs>
                    <a:gs pos="30000">
                      <a:schemeClr val="tx1"/>
                    </a:gs>
                  </a:gsLst>
                  <a:lin ang="5400000" scaled="0"/>
                </a:gradFill>
              </a:rPr>
              <a:t>Content will be available to internal audiences on-demand post-event</a:t>
            </a:r>
          </a:p>
        </p:txBody>
      </p:sp>
      <p:sp>
        <p:nvSpPr>
          <p:cNvPr id="61" name="Oval 60">
            <a:extLst>
              <a:ext uri="{FF2B5EF4-FFF2-40B4-BE49-F238E27FC236}">
                <a16:creationId xmlns:a16="http://schemas.microsoft.com/office/drawing/2014/main" id="{A6B1A30E-72AA-4A8F-A97F-FD4B4989FC97}"/>
              </a:ext>
            </a:extLst>
          </p:cNvPr>
          <p:cNvSpPr/>
          <p:nvPr userDrawn="1"/>
        </p:nvSpPr>
        <p:spPr bwMode="gray">
          <a:xfrm>
            <a:off x="2697102"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4" name="Oval 123">
            <a:extLst>
              <a:ext uri="{FF2B5EF4-FFF2-40B4-BE49-F238E27FC236}">
                <a16:creationId xmlns:a16="http://schemas.microsoft.com/office/drawing/2014/main" id="{86F400F5-9FA0-4CE6-B207-5F2FF50C7927}"/>
              </a:ext>
            </a:extLst>
          </p:cNvPr>
          <p:cNvSpPr/>
          <p:nvPr userDrawn="1"/>
        </p:nvSpPr>
        <p:spPr bwMode="gray">
          <a:xfrm>
            <a:off x="5318069"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ndParaRPr>
          </a:p>
        </p:txBody>
      </p:sp>
      <p:grpSp>
        <p:nvGrpSpPr>
          <p:cNvPr id="123" name="Group 122">
            <a:extLst>
              <a:ext uri="{FF2B5EF4-FFF2-40B4-BE49-F238E27FC236}">
                <a16:creationId xmlns:a16="http://schemas.microsoft.com/office/drawing/2014/main" id="{BA797159-0B2F-4995-81D8-EBFFD05AB617}"/>
              </a:ext>
            </a:extLst>
          </p:cNvPr>
          <p:cNvGrpSpPr/>
          <p:nvPr userDrawn="1"/>
        </p:nvGrpSpPr>
        <p:grpSpPr bwMode="gray">
          <a:xfrm flipH="1">
            <a:off x="5901486" y="2178437"/>
            <a:ext cx="436044" cy="827404"/>
            <a:chOff x="5200650" y="1722438"/>
            <a:chExt cx="1797050" cy="3409950"/>
          </a:xfrm>
        </p:grpSpPr>
        <p:sp>
          <p:nvSpPr>
            <p:cNvPr id="105" name="Freeform 26">
              <a:extLst>
                <a:ext uri="{FF2B5EF4-FFF2-40B4-BE49-F238E27FC236}">
                  <a16:creationId xmlns:a16="http://schemas.microsoft.com/office/drawing/2014/main" id="{D5EE552A-CFE9-4D35-BDE3-A939AA559C23}"/>
                </a:ext>
              </a:extLst>
            </p:cNvPr>
            <p:cNvSpPr>
              <a:spLocks/>
            </p:cNvSpPr>
            <p:nvPr userDrawn="1"/>
          </p:nvSpPr>
          <p:spPr bwMode="gray">
            <a:xfrm>
              <a:off x="5200650" y="1722438"/>
              <a:ext cx="1797050" cy="3409950"/>
            </a:xfrm>
            <a:custGeom>
              <a:avLst/>
              <a:gdLst>
                <a:gd name="T0" fmla="*/ 497 w 543"/>
                <a:gd name="T1" fmla="*/ 0 h 1030"/>
                <a:gd name="T2" fmla="*/ 46 w 543"/>
                <a:gd name="T3" fmla="*/ 0 h 1030"/>
                <a:gd name="T4" fmla="*/ 0 w 543"/>
                <a:gd name="T5" fmla="*/ 46 h 1030"/>
                <a:gd name="T6" fmla="*/ 0 w 543"/>
                <a:gd name="T7" fmla="*/ 983 h 1030"/>
                <a:gd name="T8" fmla="*/ 46 w 543"/>
                <a:gd name="T9" fmla="*/ 1030 h 1030"/>
                <a:gd name="T10" fmla="*/ 497 w 543"/>
                <a:gd name="T11" fmla="*/ 1030 h 1030"/>
                <a:gd name="T12" fmla="*/ 543 w 543"/>
                <a:gd name="T13" fmla="*/ 983 h 1030"/>
                <a:gd name="T14" fmla="*/ 543 w 543"/>
                <a:gd name="T15" fmla="*/ 46 h 1030"/>
                <a:gd name="T16" fmla="*/ 497 w 543"/>
                <a:gd name="T17" fmla="*/ 0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3" h="1030">
                  <a:moveTo>
                    <a:pt x="497" y="0"/>
                  </a:moveTo>
                  <a:cubicBezTo>
                    <a:pt x="46" y="0"/>
                    <a:pt x="46" y="0"/>
                    <a:pt x="46" y="0"/>
                  </a:cubicBezTo>
                  <a:cubicBezTo>
                    <a:pt x="21" y="0"/>
                    <a:pt x="0" y="21"/>
                    <a:pt x="0" y="46"/>
                  </a:cubicBezTo>
                  <a:cubicBezTo>
                    <a:pt x="0" y="983"/>
                    <a:pt x="0" y="983"/>
                    <a:pt x="0" y="983"/>
                  </a:cubicBezTo>
                  <a:cubicBezTo>
                    <a:pt x="0" y="1009"/>
                    <a:pt x="21" y="1030"/>
                    <a:pt x="46" y="1030"/>
                  </a:cubicBezTo>
                  <a:cubicBezTo>
                    <a:pt x="497" y="1030"/>
                    <a:pt x="497" y="1030"/>
                    <a:pt x="497" y="1030"/>
                  </a:cubicBezTo>
                  <a:cubicBezTo>
                    <a:pt x="522" y="1030"/>
                    <a:pt x="543" y="1009"/>
                    <a:pt x="543" y="983"/>
                  </a:cubicBezTo>
                  <a:cubicBezTo>
                    <a:pt x="543" y="46"/>
                    <a:pt x="543" y="46"/>
                    <a:pt x="543" y="46"/>
                  </a:cubicBezTo>
                  <a:cubicBezTo>
                    <a:pt x="543" y="21"/>
                    <a:pt x="522" y="0"/>
                    <a:pt x="497" y="0"/>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6" name="Freeform 27">
              <a:extLst>
                <a:ext uri="{FF2B5EF4-FFF2-40B4-BE49-F238E27FC236}">
                  <a16:creationId xmlns:a16="http://schemas.microsoft.com/office/drawing/2014/main" id="{62561F91-9D8C-4635-B806-AE2D11196147}"/>
                </a:ext>
              </a:extLst>
            </p:cNvPr>
            <p:cNvSpPr>
              <a:spLocks/>
            </p:cNvSpPr>
            <p:nvPr userDrawn="1"/>
          </p:nvSpPr>
          <p:spPr bwMode="gray">
            <a:xfrm>
              <a:off x="5310188" y="2262188"/>
              <a:ext cx="1577975" cy="2433638"/>
            </a:xfrm>
            <a:custGeom>
              <a:avLst/>
              <a:gdLst>
                <a:gd name="T0" fmla="*/ 0 w 994"/>
                <a:gd name="T1" fmla="*/ 1533 h 1533"/>
                <a:gd name="T2" fmla="*/ 994 w 994"/>
                <a:gd name="T3" fmla="*/ 1533 h 1533"/>
                <a:gd name="T4" fmla="*/ 994 w 994"/>
                <a:gd name="T5" fmla="*/ 62 h 1533"/>
                <a:gd name="T6" fmla="*/ 498 w 994"/>
                <a:gd name="T7" fmla="*/ 0 h 1533"/>
                <a:gd name="T8" fmla="*/ 0 w 994"/>
                <a:gd name="T9" fmla="*/ 62 h 1533"/>
                <a:gd name="T10" fmla="*/ 0 w 994"/>
                <a:gd name="T11" fmla="*/ 1533 h 1533"/>
              </a:gdLst>
              <a:ahLst/>
              <a:cxnLst>
                <a:cxn ang="0">
                  <a:pos x="T0" y="T1"/>
                </a:cxn>
                <a:cxn ang="0">
                  <a:pos x="T2" y="T3"/>
                </a:cxn>
                <a:cxn ang="0">
                  <a:pos x="T4" y="T5"/>
                </a:cxn>
                <a:cxn ang="0">
                  <a:pos x="T6" y="T7"/>
                </a:cxn>
                <a:cxn ang="0">
                  <a:pos x="T8" y="T9"/>
                </a:cxn>
                <a:cxn ang="0">
                  <a:pos x="T10" y="T11"/>
                </a:cxn>
              </a:cxnLst>
              <a:rect l="0" t="0" r="r" b="b"/>
              <a:pathLst>
                <a:path w="994" h="1533">
                  <a:moveTo>
                    <a:pt x="0" y="1533"/>
                  </a:moveTo>
                  <a:lnTo>
                    <a:pt x="994" y="1533"/>
                  </a:lnTo>
                  <a:lnTo>
                    <a:pt x="994" y="62"/>
                  </a:lnTo>
                  <a:lnTo>
                    <a:pt x="498" y="0"/>
                  </a:lnTo>
                  <a:lnTo>
                    <a:pt x="0" y="62"/>
                  </a:lnTo>
                  <a:lnTo>
                    <a:pt x="0" y="1533"/>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7" name="Rectangle 28">
              <a:extLst>
                <a:ext uri="{FF2B5EF4-FFF2-40B4-BE49-F238E27FC236}">
                  <a16:creationId xmlns:a16="http://schemas.microsoft.com/office/drawing/2014/main" id="{71C38A4E-A7CA-4FC4-B76A-394814BBAD30}"/>
                </a:ext>
              </a:extLst>
            </p:cNvPr>
            <p:cNvSpPr>
              <a:spLocks noChangeArrowheads="1"/>
            </p:cNvSpPr>
            <p:nvPr userDrawn="1"/>
          </p:nvSpPr>
          <p:spPr bwMode="gray">
            <a:xfrm>
              <a:off x="5310188" y="2006601"/>
              <a:ext cx="1577975" cy="3540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08" name="Rectangle 29">
              <a:extLst>
                <a:ext uri="{FF2B5EF4-FFF2-40B4-BE49-F238E27FC236}">
                  <a16:creationId xmlns:a16="http://schemas.microsoft.com/office/drawing/2014/main" id="{0EB3CFB9-1B4F-40C4-8527-07696A24C42D}"/>
                </a:ext>
              </a:extLst>
            </p:cNvPr>
            <p:cNvSpPr>
              <a:spLocks noChangeArrowheads="1"/>
            </p:cNvSpPr>
            <p:nvPr userDrawn="1"/>
          </p:nvSpPr>
          <p:spPr bwMode="gray">
            <a:xfrm>
              <a:off x="5942013" y="3522663"/>
              <a:ext cx="804863"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9" name="Rectangle 30">
              <a:extLst>
                <a:ext uri="{FF2B5EF4-FFF2-40B4-BE49-F238E27FC236}">
                  <a16:creationId xmlns:a16="http://schemas.microsoft.com/office/drawing/2014/main" id="{A6E51830-661E-42FF-A82A-D30745B76D13}"/>
                </a:ext>
              </a:extLst>
            </p:cNvPr>
            <p:cNvSpPr>
              <a:spLocks noChangeArrowheads="1"/>
            </p:cNvSpPr>
            <p:nvPr userDrawn="1"/>
          </p:nvSpPr>
          <p:spPr bwMode="gray">
            <a:xfrm>
              <a:off x="5419725" y="3689351"/>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0" name="Rectangle 31">
              <a:extLst>
                <a:ext uri="{FF2B5EF4-FFF2-40B4-BE49-F238E27FC236}">
                  <a16:creationId xmlns:a16="http://schemas.microsoft.com/office/drawing/2014/main" id="{95201EB4-D463-4472-9390-C70DD9F565CA}"/>
                </a:ext>
              </a:extLst>
            </p:cNvPr>
            <p:cNvSpPr>
              <a:spLocks noChangeArrowheads="1"/>
            </p:cNvSpPr>
            <p:nvPr userDrawn="1"/>
          </p:nvSpPr>
          <p:spPr bwMode="gray">
            <a:xfrm>
              <a:off x="5419725" y="3851276"/>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1" name="Rectangle 32">
              <a:extLst>
                <a:ext uri="{FF2B5EF4-FFF2-40B4-BE49-F238E27FC236}">
                  <a16:creationId xmlns:a16="http://schemas.microsoft.com/office/drawing/2014/main" id="{B130CDDD-D0C4-4E72-B76C-DB9845238263}"/>
                </a:ext>
              </a:extLst>
            </p:cNvPr>
            <p:cNvSpPr>
              <a:spLocks noChangeArrowheads="1"/>
            </p:cNvSpPr>
            <p:nvPr userDrawn="1"/>
          </p:nvSpPr>
          <p:spPr bwMode="gray">
            <a:xfrm>
              <a:off x="5419725" y="4013201"/>
              <a:ext cx="730250" cy="428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2" name="Rectangle 33">
              <a:extLst>
                <a:ext uri="{FF2B5EF4-FFF2-40B4-BE49-F238E27FC236}">
                  <a16:creationId xmlns:a16="http://schemas.microsoft.com/office/drawing/2014/main" id="{65FB6058-8B32-4371-95BE-A2B310C6B8FB}"/>
                </a:ext>
              </a:extLst>
            </p:cNvPr>
            <p:cNvSpPr>
              <a:spLocks noChangeArrowheads="1"/>
            </p:cNvSpPr>
            <p:nvPr userDrawn="1"/>
          </p:nvSpPr>
          <p:spPr bwMode="gray">
            <a:xfrm>
              <a:off x="5419725" y="4178301"/>
              <a:ext cx="132715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3" name="Rectangle 34">
              <a:extLst>
                <a:ext uri="{FF2B5EF4-FFF2-40B4-BE49-F238E27FC236}">
                  <a16:creationId xmlns:a16="http://schemas.microsoft.com/office/drawing/2014/main" id="{FB2303C7-0661-4CF0-B491-D2E9D47EE15A}"/>
                </a:ext>
              </a:extLst>
            </p:cNvPr>
            <p:cNvSpPr>
              <a:spLocks noChangeArrowheads="1"/>
            </p:cNvSpPr>
            <p:nvPr userDrawn="1"/>
          </p:nvSpPr>
          <p:spPr bwMode="gray">
            <a:xfrm>
              <a:off x="6149975" y="4341813"/>
              <a:ext cx="59690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4" name="Rectangle 35">
              <a:extLst>
                <a:ext uri="{FF2B5EF4-FFF2-40B4-BE49-F238E27FC236}">
                  <a16:creationId xmlns:a16="http://schemas.microsoft.com/office/drawing/2014/main" id="{C3FA6748-9371-4617-9A5E-AEF6112AB5DA}"/>
                </a:ext>
              </a:extLst>
            </p:cNvPr>
            <p:cNvSpPr>
              <a:spLocks noChangeArrowheads="1"/>
            </p:cNvSpPr>
            <p:nvPr userDrawn="1"/>
          </p:nvSpPr>
          <p:spPr bwMode="gray">
            <a:xfrm>
              <a:off x="5932488" y="2509838"/>
              <a:ext cx="836613"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5" name="Rectangle 36">
              <a:extLst>
                <a:ext uri="{FF2B5EF4-FFF2-40B4-BE49-F238E27FC236}">
                  <a16:creationId xmlns:a16="http://schemas.microsoft.com/office/drawing/2014/main" id="{22819134-DC28-4E40-9A2C-B052D6FE6E78}"/>
                </a:ext>
              </a:extLst>
            </p:cNvPr>
            <p:cNvSpPr>
              <a:spLocks noChangeArrowheads="1"/>
            </p:cNvSpPr>
            <p:nvPr userDrawn="1"/>
          </p:nvSpPr>
          <p:spPr bwMode="gray">
            <a:xfrm>
              <a:off x="5429250" y="2509838"/>
              <a:ext cx="171450"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6" name="Rectangle 37">
              <a:extLst>
                <a:ext uri="{FF2B5EF4-FFF2-40B4-BE49-F238E27FC236}">
                  <a16:creationId xmlns:a16="http://schemas.microsoft.com/office/drawing/2014/main" id="{A8AB1BAE-A549-4C2D-90AE-29E7A84F30C2}"/>
                </a:ext>
              </a:extLst>
            </p:cNvPr>
            <p:cNvSpPr>
              <a:spLocks noChangeArrowheads="1"/>
            </p:cNvSpPr>
            <p:nvPr userDrawn="1"/>
          </p:nvSpPr>
          <p:spPr bwMode="gray">
            <a:xfrm>
              <a:off x="5680075" y="2509838"/>
              <a:ext cx="173038"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7" name="Rectangle 38">
              <a:extLst>
                <a:ext uri="{FF2B5EF4-FFF2-40B4-BE49-F238E27FC236}">
                  <a16:creationId xmlns:a16="http://schemas.microsoft.com/office/drawing/2014/main" id="{6BB21AAD-BEBD-464D-9425-DFCE1A810212}"/>
                </a:ext>
              </a:extLst>
            </p:cNvPr>
            <p:cNvSpPr>
              <a:spLocks noChangeArrowheads="1"/>
            </p:cNvSpPr>
            <p:nvPr userDrawn="1"/>
          </p:nvSpPr>
          <p:spPr bwMode="gray">
            <a:xfrm>
              <a:off x="6650038" y="2125663"/>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Rectangle 39">
              <a:extLst>
                <a:ext uri="{FF2B5EF4-FFF2-40B4-BE49-F238E27FC236}">
                  <a16:creationId xmlns:a16="http://schemas.microsoft.com/office/drawing/2014/main" id="{82C133A5-90DA-4452-B1C2-96A28D1B3B2D}"/>
                </a:ext>
              </a:extLst>
            </p:cNvPr>
            <p:cNvSpPr>
              <a:spLocks noChangeArrowheads="1"/>
            </p:cNvSpPr>
            <p:nvPr userDrawn="1"/>
          </p:nvSpPr>
          <p:spPr bwMode="gray">
            <a:xfrm>
              <a:off x="6650038" y="2168526"/>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Rectangle 40">
              <a:extLst>
                <a:ext uri="{FF2B5EF4-FFF2-40B4-BE49-F238E27FC236}">
                  <a16:creationId xmlns:a16="http://schemas.microsoft.com/office/drawing/2014/main" id="{9EC959C0-2ED1-429D-9343-6B03D72EC2DB}"/>
                </a:ext>
              </a:extLst>
            </p:cNvPr>
            <p:cNvSpPr>
              <a:spLocks noChangeArrowheads="1"/>
            </p:cNvSpPr>
            <p:nvPr userDrawn="1"/>
          </p:nvSpPr>
          <p:spPr bwMode="gray">
            <a:xfrm>
              <a:off x="6650038" y="2216151"/>
              <a:ext cx="152400" cy="12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Rectangle 41">
              <a:extLst>
                <a:ext uri="{FF2B5EF4-FFF2-40B4-BE49-F238E27FC236}">
                  <a16:creationId xmlns:a16="http://schemas.microsoft.com/office/drawing/2014/main" id="{27EB350B-78EC-4CE4-9803-6981B8ABF253}"/>
                </a:ext>
              </a:extLst>
            </p:cNvPr>
            <p:cNvSpPr>
              <a:spLocks noChangeArrowheads="1"/>
            </p:cNvSpPr>
            <p:nvPr userDrawn="1"/>
          </p:nvSpPr>
          <p:spPr bwMode="gray">
            <a:xfrm>
              <a:off x="6027738" y="4837113"/>
              <a:ext cx="142875" cy="1460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1" name="Freeform 42">
              <a:extLst>
                <a:ext uri="{FF2B5EF4-FFF2-40B4-BE49-F238E27FC236}">
                  <a16:creationId xmlns:a16="http://schemas.microsoft.com/office/drawing/2014/main" id="{E19CD1BB-BAEF-4D84-8870-955840A2D735}"/>
                </a:ext>
              </a:extLst>
            </p:cNvPr>
            <p:cNvSpPr>
              <a:spLocks/>
            </p:cNvSpPr>
            <p:nvPr userDrawn="1"/>
          </p:nvSpPr>
          <p:spPr bwMode="gray">
            <a:xfrm>
              <a:off x="5783263" y="1841501"/>
              <a:ext cx="631825" cy="36513"/>
            </a:xfrm>
            <a:custGeom>
              <a:avLst/>
              <a:gdLst>
                <a:gd name="T0" fmla="*/ 185 w 191"/>
                <a:gd name="T1" fmla="*/ 11 h 11"/>
                <a:gd name="T2" fmla="*/ 6 w 191"/>
                <a:gd name="T3" fmla="*/ 11 h 11"/>
                <a:gd name="T4" fmla="*/ 0 w 191"/>
                <a:gd name="T5" fmla="*/ 6 h 11"/>
                <a:gd name="T6" fmla="*/ 6 w 191"/>
                <a:gd name="T7" fmla="*/ 0 h 11"/>
                <a:gd name="T8" fmla="*/ 185 w 191"/>
                <a:gd name="T9" fmla="*/ 0 h 11"/>
                <a:gd name="T10" fmla="*/ 191 w 191"/>
                <a:gd name="T11" fmla="*/ 6 h 11"/>
                <a:gd name="T12" fmla="*/ 185 w 191"/>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91" h="11">
                  <a:moveTo>
                    <a:pt x="185" y="11"/>
                  </a:moveTo>
                  <a:cubicBezTo>
                    <a:pt x="6" y="11"/>
                    <a:pt x="6" y="11"/>
                    <a:pt x="6" y="11"/>
                  </a:cubicBezTo>
                  <a:cubicBezTo>
                    <a:pt x="2" y="11"/>
                    <a:pt x="0" y="9"/>
                    <a:pt x="0" y="6"/>
                  </a:cubicBezTo>
                  <a:cubicBezTo>
                    <a:pt x="0" y="2"/>
                    <a:pt x="2" y="0"/>
                    <a:pt x="6" y="0"/>
                  </a:cubicBezTo>
                  <a:cubicBezTo>
                    <a:pt x="185" y="0"/>
                    <a:pt x="185" y="0"/>
                    <a:pt x="185" y="0"/>
                  </a:cubicBezTo>
                  <a:cubicBezTo>
                    <a:pt x="189" y="0"/>
                    <a:pt x="191" y="2"/>
                    <a:pt x="191" y="6"/>
                  </a:cubicBezTo>
                  <a:cubicBezTo>
                    <a:pt x="191" y="9"/>
                    <a:pt x="189" y="11"/>
                    <a:pt x="185" y="11"/>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2" name="Rectangle 43">
              <a:extLst>
                <a:ext uri="{FF2B5EF4-FFF2-40B4-BE49-F238E27FC236}">
                  <a16:creationId xmlns:a16="http://schemas.microsoft.com/office/drawing/2014/main" id="{AB3A5491-F398-47CB-BBBC-35E96F4E414D}"/>
                </a:ext>
              </a:extLst>
            </p:cNvPr>
            <p:cNvSpPr>
              <a:spLocks noChangeArrowheads="1"/>
            </p:cNvSpPr>
            <p:nvPr userDrawn="1"/>
          </p:nvSpPr>
          <p:spPr bwMode="gray">
            <a:xfrm>
              <a:off x="5429250" y="2722563"/>
              <a:ext cx="1339850" cy="6286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grpSp>
      <p:sp>
        <p:nvSpPr>
          <p:cNvPr id="149" name="Oval 148">
            <a:extLst>
              <a:ext uri="{FF2B5EF4-FFF2-40B4-BE49-F238E27FC236}">
                <a16:creationId xmlns:a16="http://schemas.microsoft.com/office/drawing/2014/main" id="{88B05F2C-2F66-43AA-A9E2-803B1F843606}"/>
              </a:ext>
            </a:extLst>
          </p:cNvPr>
          <p:cNvSpPr/>
          <p:nvPr userDrawn="1"/>
        </p:nvSpPr>
        <p:spPr bwMode="gray">
          <a:xfrm>
            <a:off x="7892021"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ndParaRPr>
          </a:p>
        </p:txBody>
      </p:sp>
      <p:grpSp>
        <p:nvGrpSpPr>
          <p:cNvPr id="148" name="Group 147">
            <a:extLst>
              <a:ext uri="{FF2B5EF4-FFF2-40B4-BE49-F238E27FC236}">
                <a16:creationId xmlns:a16="http://schemas.microsoft.com/office/drawing/2014/main" id="{E88D9ECD-A4C6-4CFD-BE83-83D944C0F97B}"/>
              </a:ext>
            </a:extLst>
          </p:cNvPr>
          <p:cNvGrpSpPr/>
          <p:nvPr userDrawn="1"/>
        </p:nvGrpSpPr>
        <p:grpSpPr bwMode="gray">
          <a:xfrm>
            <a:off x="8118306" y="2286842"/>
            <a:ext cx="1150309" cy="610594"/>
            <a:chOff x="6151563" y="1584325"/>
            <a:chExt cx="4276725" cy="2270126"/>
          </a:xfrm>
        </p:grpSpPr>
        <p:sp>
          <p:nvSpPr>
            <p:cNvPr id="129" name="Rectangle 47">
              <a:extLst>
                <a:ext uri="{FF2B5EF4-FFF2-40B4-BE49-F238E27FC236}">
                  <a16:creationId xmlns:a16="http://schemas.microsoft.com/office/drawing/2014/main" id="{26C055B8-93FF-46DA-B415-D8D54497176C}"/>
                </a:ext>
              </a:extLst>
            </p:cNvPr>
            <p:cNvSpPr>
              <a:spLocks noChangeArrowheads="1"/>
            </p:cNvSpPr>
            <p:nvPr userDrawn="1"/>
          </p:nvSpPr>
          <p:spPr bwMode="gray">
            <a:xfrm>
              <a:off x="6630988" y="1584325"/>
              <a:ext cx="3317875" cy="208438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30" name="Rectangle 48">
              <a:extLst>
                <a:ext uri="{FF2B5EF4-FFF2-40B4-BE49-F238E27FC236}">
                  <a16:creationId xmlns:a16="http://schemas.microsoft.com/office/drawing/2014/main" id="{CFE4BDC0-DE0F-4728-875B-177D4395AAE0}"/>
                </a:ext>
              </a:extLst>
            </p:cNvPr>
            <p:cNvSpPr>
              <a:spLocks noChangeArrowheads="1"/>
            </p:cNvSpPr>
            <p:nvPr userDrawn="1"/>
          </p:nvSpPr>
          <p:spPr bwMode="gray">
            <a:xfrm>
              <a:off x="6848476" y="1785938"/>
              <a:ext cx="2879725" cy="17637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49">
              <a:extLst>
                <a:ext uri="{FF2B5EF4-FFF2-40B4-BE49-F238E27FC236}">
                  <a16:creationId xmlns:a16="http://schemas.microsoft.com/office/drawing/2014/main" id="{DF9925D4-DE10-40F0-8BA3-16B00AE6C44D}"/>
                </a:ext>
              </a:extLst>
            </p:cNvPr>
            <p:cNvSpPr>
              <a:spLocks/>
            </p:cNvSpPr>
            <p:nvPr userDrawn="1"/>
          </p:nvSpPr>
          <p:spPr bwMode="gray">
            <a:xfrm>
              <a:off x="6151563" y="3668713"/>
              <a:ext cx="4276725" cy="185738"/>
            </a:xfrm>
            <a:custGeom>
              <a:avLst/>
              <a:gdLst>
                <a:gd name="T0" fmla="*/ 1265 w 1295"/>
                <a:gd name="T1" fmla="*/ 56 h 56"/>
                <a:gd name="T2" fmla="*/ 29 w 1295"/>
                <a:gd name="T3" fmla="*/ 56 h 56"/>
                <a:gd name="T4" fmla="*/ 0 w 1295"/>
                <a:gd name="T5" fmla="*/ 26 h 56"/>
                <a:gd name="T6" fmla="*/ 0 w 1295"/>
                <a:gd name="T7" fmla="*/ 0 h 56"/>
                <a:gd name="T8" fmla="*/ 1295 w 1295"/>
                <a:gd name="T9" fmla="*/ 0 h 56"/>
                <a:gd name="T10" fmla="*/ 1295 w 1295"/>
                <a:gd name="T11" fmla="*/ 26 h 56"/>
                <a:gd name="T12" fmla="*/ 1265 w 1295"/>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1295" h="56">
                  <a:moveTo>
                    <a:pt x="1265" y="56"/>
                  </a:moveTo>
                  <a:cubicBezTo>
                    <a:pt x="29" y="56"/>
                    <a:pt x="29" y="56"/>
                    <a:pt x="29" y="56"/>
                  </a:cubicBezTo>
                  <a:cubicBezTo>
                    <a:pt x="13" y="56"/>
                    <a:pt x="0" y="43"/>
                    <a:pt x="0" y="26"/>
                  </a:cubicBezTo>
                  <a:cubicBezTo>
                    <a:pt x="0" y="0"/>
                    <a:pt x="0" y="0"/>
                    <a:pt x="0" y="0"/>
                  </a:cubicBezTo>
                  <a:cubicBezTo>
                    <a:pt x="1295" y="0"/>
                    <a:pt x="1295" y="0"/>
                    <a:pt x="1295" y="0"/>
                  </a:cubicBezTo>
                  <a:cubicBezTo>
                    <a:pt x="1295" y="26"/>
                    <a:pt x="1295" y="26"/>
                    <a:pt x="1295" y="26"/>
                  </a:cubicBezTo>
                  <a:cubicBezTo>
                    <a:pt x="1295" y="43"/>
                    <a:pt x="1282" y="56"/>
                    <a:pt x="1265" y="5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round/>
                  <a:headEnd/>
                  <a:tailEnd/>
                </a14:hiddenLine>
              </a:ext>
            </a:extLst>
          </p:spPr>
          <p:txBody>
            <a:bodyPr/>
            <a:lstStyle/>
            <a:p>
              <a:pPr lvl="0"/>
              <a:endParaRPr lang="en-US"/>
            </a:p>
          </p:txBody>
        </p:sp>
        <p:sp>
          <p:nvSpPr>
            <p:cNvPr id="132" name="Rectangle 50">
              <a:extLst>
                <a:ext uri="{FF2B5EF4-FFF2-40B4-BE49-F238E27FC236}">
                  <a16:creationId xmlns:a16="http://schemas.microsoft.com/office/drawing/2014/main" id="{E95E9909-20A7-4A13-8FBC-BB76A4AAD529}"/>
                </a:ext>
              </a:extLst>
            </p:cNvPr>
            <p:cNvSpPr>
              <a:spLocks noChangeArrowheads="1"/>
            </p:cNvSpPr>
            <p:nvPr userDrawn="1"/>
          </p:nvSpPr>
          <p:spPr bwMode="gray">
            <a:xfrm>
              <a:off x="7353301" y="2098675"/>
              <a:ext cx="865188" cy="3302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3" name="Rectangle 51">
              <a:extLst>
                <a:ext uri="{FF2B5EF4-FFF2-40B4-BE49-F238E27FC236}">
                  <a16:creationId xmlns:a16="http://schemas.microsoft.com/office/drawing/2014/main" id="{2FD4C439-4658-45FA-AB12-5252FC20915B}"/>
                </a:ext>
              </a:extLst>
            </p:cNvPr>
            <p:cNvSpPr>
              <a:spLocks noChangeArrowheads="1"/>
            </p:cNvSpPr>
            <p:nvPr userDrawn="1"/>
          </p:nvSpPr>
          <p:spPr bwMode="gray">
            <a:xfrm>
              <a:off x="7086601" y="2098675"/>
              <a:ext cx="266700" cy="330200"/>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4" name="Rectangle 52">
              <a:extLst>
                <a:ext uri="{FF2B5EF4-FFF2-40B4-BE49-F238E27FC236}">
                  <a16:creationId xmlns:a16="http://schemas.microsoft.com/office/drawing/2014/main" id="{D9CFF0E1-0AE6-43B7-BC45-CB587EB544AE}"/>
                </a:ext>
              </a:extLst>
            </p:cNvPr>
            <p:cNvSpPr>
              <a:spLocks noChangeArrowheads="1"/>
            </p:cNvSpPr>
            <p:nvPr userDrawn="1"/>
          </p:nvSpPr>
          <p:spPr bwMode="gray">
            <a:xfrm>
              <a:off x="7086601" y="2559050"/>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5" name="Rectangle 53">
              <a:extLst>
                <a:ext uri="{FF2B5EF4-FFF2-40B4-BE49-F238E27FC236}">
                  <a16:creationId xmlns:a16="http://schemas.microsoft.com/office/drawing/2014/main" id="{E57A2468-B3CA-4D73-B693-76A85B0F761F}"/>
                </a:ext>
              </a:extLst>
            </p:cNvPr>
            <p:cNvSpPr>
              <a:spLocks noChangeArrowheads="1"/>
            </p:cNvSpPr>
            <p:nvPr userDrawn="1"/>
          </p:nvSpPr>
          <p:spPr bwMode="gray">
            <a:xfrm>
              <a:off x="7086601" y="2744788"/>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6" name="Rectangle 54">
              <a:extLst>
                <a:ext uri="{FF2B5EF4-FFF2-40B4-BE49-F238E27FC236}">
                  <a16:creationId xmlns:a16="http://schemas.microsoft.com/office/drawing/2014/main" id="{590B34AA-176F-4A9B-8492-C9062CEEB0A2}"/>
                </a:ext>
              </a:extLst>
            </p:cNvPr>
            <p:cNvSpPr>
              <a:spLocks noChangeArrowheads="1"/>
            </p:cNvSpPr>
            <p:nvPr userDrawn="1"/>
          </p:nvSpPr>
          <p:spPr bwMode="gray">
            <a:xfrm>
              <a:off x="7086601" y="2925763"/>
              <a:ext cx="1131888" cy="1063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7" name="Rectangle 55">
              <a:extLst>
                <a:ext uri="{FF2B5EF4-FFF2-40B4-BE49-F238E27FC236}">
                  <a16:creationId xmlns:a16="http://schemas.microsoft.com/office/drawing/2014/main" id="{B478D54E-B6DE-4ACF-B271-59436F9D78D0}"/>
                </a:ext>
              </a:extLst>
            </p:cNvPr>
            <p:cNvSpPr>
              <a:spLocks noChangeArrowheads="1"/>
            </p:cNvSpPr>
            <p:nvPr userDrawn="1"/>
          </p:nvSpPr>
          <p:spPr bwMode="gray">
            <a:xfrm>
              <a:off x="7086601" y="3111500"/>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8" name="Rectangle 56">
              <a:extLst>
                <a:ext uri="{FF2B5EF4-FFF2-40B4-BE49-F238E27FC236}">
                  <a16:creationId xmlns:a16="http://schemas.microsoft.com/office/drawing/2014/main" id="{10E94144-47B6-4CC4-8ACA-8555C206329A}"/>
                </a:ext>
              </a:extLst>
            </p:cNvPr>
            <p:cNvSpPr>
              <a:spLocks noChangeArrowheads="1"/>
            </p:cNvSpPr>
            <p:nvPr userDrawn="1"/>
          </p:nvSpPr>
          <p:spPr bwMode="gray">
            <a:xfrm>
              <a:off x="7086601" y="3297238"/>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9" name="Rectangle 57">
              <a:extLst>
                <a:ext uri="{FF2B5EF4-FFF2-40B4-BE49-F238E27FC236}">
                  <a16:creationId xmlns:a16="http://schemas.microsoft.com/office/drawing/2014/main" id="{884B7082-B3DA-41C6-888E-340C61D061D8}"/>
                </a:ext>
              </a:extLst>
            </p:cNvPr>
            <p:cNvSpPr>
              <a:spLocks noChangeArrowheads="1"/>
            </p:cNvSpPr>
            <p:nvPr userDrawn="1"/>
          </p:nvSpPr>
          <p:spPr bwMode="gray">
            <a:xfrm>
              <a:off x="8337551"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0" name="Rectangle 58">
              <a:extLst>
                <a:ext uri="{FF2B5EF4-FFF2-40B4-BE49-F238E27FC236}">
                  <a16:creationId xmlns:a16="http://schemas.microsoft.com/office/drawing/2014/main" id="{EAB98FDB-F070-4FD8-8674-449941060C9E}"/>
                </a:ext>
              </a:extLst>
            </p:cNvPr>
            <p:cNvSpPr>
              <a:spLocks noChangeArrowheads="1"/>
            </p:cNvSpPr>
            <p:nvPr userDrawn="1"/>
          </p:nvSpPr>
          <p:spPr bwMode="gray">
            <a:xfrm>
              <a:off x="8764588" y="2098675"/>
              <a:ext cx="312738"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1" name="Rectangle 59">
              <a:extLst>
                <a:ext uri="{FF2B5EF4-FFF2-40B4-BE49-F238E27FC236}">
                  <a16:creationId xmlns:a16="http://schemas.microsoft.com/office/drawing/2014/main" id="{B045539F-5CE5-47A9-A17E-1643D4CD9B2A}"/>
                </a:ext>
              </a:extLst>
            </p:cNvPr>
            <p:cNvSpPr>
              <a:spLocks noChangeArrowheads="1"/>
            </p:cNvSpPr>
            <p:nvPr userDrawn="1"/>
          </p:nvSpPr>
          <p:spPr bwMode="gray">
            <a:xfrm>
              <a:off x="9193213"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2" name="Rectangle 60">
              <a:extLst>
                <a:ext uri="{FF2B5EF4-FFF2-40B4-BE49-F238E27FC236}">
                  <a16:creationId xmlns:a16="http://schemas.microsoft.com/office/drawing/2014/main" id="{C0C7BB4D-3B48-4D4F-B494-4C1EE0FD7C1C}"/>
                </a:ext>
              </a:extLst>
            </p:cNvPr>
            <p:cNvSpPr>
              <a:spLocks noChangeArrowheads="1"/>
            </p:cNvSpPr>
            <p:nvPr userDrawn="1"/>
          </p:nvSpPr>
          <p:spPr bwMode="gray">
            <a:xfrm>
              <a:off x="8337551"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3" name="Rectangle 61">
              <a:extLst>
                <a:ext uri="{FF2B5EF4-FFF2-40B4-BE49-F238E27FC236}">
                  <a16:creationId xmlns:a16="http://schemas.microsoft.com/office/drawing/2014/main" id="{0BFA0E04-B61F-491E-8CEE-282132478766}"/>
                </a:ext>
              </a:extLst>
            </p:cNvPr>
            <p:cNvSpPr>
              <a:spLocks noChangeArrowheads="1"/>
            </p:cNvSpPr>
            <p:nvPr userDrawn="1"/>
          </p:nvSpPr>
          <p:spPr bwMode="gray">
            <a:xfrm>
              <a:off x="8764588" y="2581275"/>
              <a:ext cx="312738"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4" name="Rectangle 62">
              <a:extLst>
                <a:ext uri="{FF2B5EF4-FFF2-40B4-BE49-F238E27FC236}">
                  <a16:creationId xmlns:a16="http://schemas.microsoft.com/office/drawing/2014/main" id="{AFB42A0A-BD91-43E7-988D-573EEC534564}"/>
                </a:ext>
              </a:extLst>
            </p:cNvPr>
            <p:cNvSpPr>
              <a:spLocks noChangeArrowheads="1"/>
            </p:cNvSpPr>
            <p:nvPr userDrawn="1"/>
          </p:nvSpPr>
          <p:spPr bwMode="gray">
            <a:xfrm>
              <a:off x="9193213"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5" name="Rectangle 63">
              <a:extLst>
                <a:ext uri="{FF2B5EF4-FFF2-40B4-BE49-F238E27FC236}">
                  <a16:creationId xmlns:a16="http://schemas.microsoft.com/office/drawing/2014/main" id="{BA15039E-DBE6-4F6E-80B1-70B510D54B0F}"/>
                </a:ext>
              </a:extLst>
            </p:cNvPr>
            <p:cNvSpPr>
              <a:spLocks noChangeArrowheads="1"/>
            </p:cNvSpPr>
            <p:nvPr userDrawn="1"/>
          </p:nvSpPr>
          <p:spPr bwMode="gray">
            <a:xfrm>
              <a:off x="8337551"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6" name="Rectangle 64">
              <a:extLst>
                <a:ext uri="{FF2B5EF4-FFF2-40B4-BE49-F238E27FC236}">
                  <a16:creationId xmlns:a16="http://schemas.microsoft.com/office/drawing/2014/main" id="{265A4B65-72CE-4B68-9D58-5199411F4C96}"/>
                </a:ext>
              </a:extLst>
            </p:cNvPr>
            <p:cNvSpPr>
              <a:spLocks noChangeArrowheads="1"/>
            </p:cNvSpPr>
            <p:nvPr userDrawn="1"/>
          </p:nvSpPr>
          <p:spPr bwMode="gray">
            <a:xfrm>
              <a:off x="8764588" y="3062288"/>
              <a:ext cx="312738"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7" name="Rectangle 65">
              <a:extLst>
                <a:ext uri="{FF2B5EF4-FFF2-40B4-BE49-F238E27FC236}">
                  <a16:creationId xmlns:a16="http://schemas.microsoft.com/office/drawing/2014/main" id="{9602881A-C071-4CA3-9947-55E1E8A8C5B1}"/>
                </a:ext>
              </a:extLst>
            </p:cNvPr>
            <p:cNvSpPr>
              <a:spLocks noChangeArrowheads="1"/>
            </p:cNvSpPr>
            <p:nvPr userDrawn="1"/>
          </p:nvSpPr>
          <p:spPr bwMode="gray">
            <a:xfrm>
              <a:off x="9193213"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grpSp>
      <p:sp>
        <p:nvSpPr>
          <p:cNvPr id="205" name="Multiplication Sign 204">
            <a:extLst>
              <a:ext uri="{FF2B5EF4-FFF2-40B4-BE49-F238E27FC236}">
                <a16:creationId xmlns:a16="http://schemas.microsoft.com/office/drawing/2014/main" id="{464A0F58-5D65-499E-8280-34A9DFF27F4A}"/>
              </a:ext>
            </a:extLst>
          </p:cNvPr>
          <p:cNvSpPr/>
          <p:nvPr userDrawn="1"/>
        </p:nvSpPr>
        <p:spPr bwMode="ltGray">
          <a:xfrm>
            <a:off x="3643244"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1" name="Multiplication Sign 210">
            <a:extLst>
              <a:ext uri="{FF2B5EF4-FFF2-40B4-BE49-F238E27FC236}">
                <a16:creationId xmlns:a16="http://schemas.microsoft.com/office/drawing/2014/main" id="{69338860-60E4-44A3-B6C1-0BC1315BA942}"/>
              </a:ext>
            </a:extLst>
          </p:cNvPr>
          <p:cNvSpPr/>
          <p:nvPr userDrawn="1"/>
        </p:nvSpPr>
        <p:spPr bwMode="ltGray">
          <a:xfrm>
            <a:off x="6271892"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4" name="Multiplication Sign 213">
            <a:extLst>
              <a:ext uri="{FF2B5EF4-FFF2-40B4-BE49-F238E27FC236}">
                <a16:creationId xmlns:a16="http://schemas.microsoft.com/office/drawing/2014/main" id="{DFD379AB-2220-4E7F-85FE-EBBE910DB5C2}"/>
              </a:ext>
            </a:extLst>
          </p:cNvPr>
          <p:cNvSpPr/>
          <p:nvPr userDrawn="1"/>
        </p:nvSpPr>
        <p:spPr bwMode="ltGray">
          <a:xfrm>
            <a:off x="8826629"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 name="Group 3">
            <a:extLst>
              <a:ext uri="{FF2B5EF4-FFF2-40B4-BE49-F238E27FC236}">
                <a16:creationId xmlns:a16="http://schemas.microsoft.com/office/drawing/2014/main" id="{8971C9C6-D4A9-4DFA-9E2D-9E501DB092DC}"/>
              </a:ext>
            </a:extLst>
          </p:cNvPr>
          <p:cNvGrpSpPr/>
          <p:nvPr userDrawn="1"/>
        </p:nvGrpSpPr>
        <p:grpSpPr bwMode="gray">
          <a:xfrm>
            <a:off x="3132278" y="2298246"/>
            <a:ext cx="718204" cy="544549"/>
            <a:chOff x="3132278" y="2298246"/>
            <a:chExt cx="718204" cy="544549"/>
          </a:xfrm>
        </p:grpSpPr>
        <p:sp>
          <p:nvSpPr>
            <p:cNvPr id="79" name="Freeform: Shape 78">
              <a:extLst>
                <a:ext uri="{FF2B5EF4-FFF2-40B4-BE49-F238E27FC236}">
                  <a16:creationId xmlns:a16="http://schemas.microsoft.com/office/drawing/2014/main" id="{19123BC5-D4FA-46FE-A2AC-4D6533EA9AB2}"/>
                </a:ext>
              </a:extLst>
            </p:cNvPr>
            <p:cNvSpPr/>
            <p:nvPr/>
          </p:nvSpPr>
          <p:spPr bwMode="gray">
            <a:xfrm>
              <a:off x="3194451" y="2298246"/>
              <a:ext cx="107195" cy="171511"/>
            </a:xfrm>
            <a:custGeom>
              <a:avLst/>
              <a:gdLst/>
              <a:ahLst/>
              <a:cxnLst/>
              <a:rect l="0" t="0" r="0" b="0"/>
              <a:pathLst>
                <a:path w="95250" h="152400">
                  <a:moveTo>
                    <a:pt x="81439" y="147161"/>
                  </a:moveTo>
                  <a:lnTo>
                    <a:pt x="20479" y="147161"/>
                  </a:lnTo>
                  <a:cubicBezTo>
                    <a:pt x="13811" y="147161"/>
                    <a:pt x="7144" y="141446"/>
                    <a:pt x="7144" y="133826"/>
                  </a:cubicBezTo>
                  <a:lnTo>
                    <a:pt x="7144" y="19526"/>
                  </a:lnTo>
                  <a:cubicBezTo>
                    <a:pt x="7144" y="12859"/>
                    <a:pt x="12859" y="7144"/>
                    <a:pt x="20479" y="7144"/>
                  </a:cubicBezTo>
                  <a:lnTo>
                    <a:pt x="81439" y="7144"/>
                  </a:lnTo>
                  <a:cubicBezTo>
                    <a:pt x="88106" y="7144"/>
                    <a:pt x="94774" y="12859"/>
                    <a:pt x="94774" y="20479"/>
                  </a:cubicBezTo>
                  <a:lnTo>
                    <a:pt x="94774" y="134779"/>
                  </a:lnTo>
                  <a:cubicBezTo>
                    <a:pt x="94774" y="141446"/>
                    <a:pt x="88106" y="147161"/>
                    <a:pt x="81439" y="1471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0" name="Freeform: Shape 79">
              <a:extLst>
                <a:ext uri="{FF2B5EF4-FFF2-40B4-BE49-F238E27FC236}">
                  <a16:creationId xmlns:a16="http://schemas.microsoft.com/office/drawing/2014/main" id="{5711D87E-2859-4301-A153-9C62DB528E0B}"/>
                </a:ext>
              </a:extLst>
            </p:cNvPr>
            <p:cNvSpPr/>
            <p:nvPr/>
          </p:nvSpPr>
          <p:spPr bwMode="gray">
            <a:xfrm>
              <a:off x="3293070" y="2417233"/>
              <a:ext cx="557412" cy="407339"/>
            </a:xfrm>
            <a:custGeom>
              <a:avLst/>
              <a:gdLst/>
              <a:ahLst/>
              <a:cxnLst/>
              <a:rect l="0" t="0" r="0" b="0"/>
              <a:pathLst>
                <a:path w="495300" h="361950">
                  <a:moveTo>
                    <a:pt x="488156" y="31909"/>
                  </a:moveTo>
                  <a:lnTo>
                    <a:pt x="439579" y="7144"/>
                  </a:lnTo>
                  <a:lnTo>
                    <a:pt x="7144" y="7144"/>
                  </a:lnTo>
                  <a:lnTo>
                    <a:pt x="7144" y="356711"/>
                  </a:lnTo>
                  <a:lnTo>
                    <a:pt x="433864" y="356711"/>
                  </a:lnTo>
                  <a:lnTo>
                    <a:pt x="488156" y="32813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1" name="Freeform: Shape 80">
              <a:extLst>
                <a:ext uri="{FF2B5EF4-FFF2-40B4-BE49-F238E27FC236}">
                  <a16:creationId xmlns:a16="http://schemas.microsoft.com/office/drawing/2014/main" id="{A4F64010-C37F-4B0B-8C4B-E5CD5398E636}"/>
                </a:ext>
              </a:extLst>
            </p:cNvPr>
            <p:cNvSpPr/>
            <p:nvPr/>
          </p:nvSpPr>
          <p:spPr bwMode="gray">
            <a:xfrm>
              <a:off x="3293070" y="2392577"/>
              <a:ext cx="557412" cy="64317"/>
            </a:xfrm>
            <a:custGeom>
              <a:avLst/>
              <a:gdLst/>
              <a:ahLst/>
              <a:cxnLst/>
              <a:rect l="0" t="0" r="0" b="0"/>
              <a:pathLst>
                <a:path w="495300" h="57150">
                  <a:moveTo>
                    <a:pt x="488156" y="53816"/>
                  </a:moveTo>
                  <a:lnTo>
                    <a:pt x="488156" y="49054"/>
                  </a:lnTo>
                  <a:cubicBezTo>
                    <a:pt x="488156" y="26194"/>
                    <a:pt x="469106" y="7144"/>
                    <a:pt x="446246" y="7144"/>
                  </a:cubicBezTo>
                  <a:lnTo>
                    <a:pt x="7144" y="7144"/>
                  </a:lnTo>
                  <a:lnTo>
                    <a:pt x="7144" y="53816"/>
                  </a:lnTo>
                  <a:lnTo>
                    <a:pt x="488156" y="5381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2" name="Freeform: Shape 81">
              <a:extLst>
                <a:ext uri="{FF2B5EF4-FFF2-40B4-BE49-F238E27FC236}">
                  <a16:creationId xmlns:a16="http://schemas.microsoft.com/office/drawing/2014/main" id="{DF5111A6-FF13-4B86-9A02-4968F86EFDFC}"/>
                </a:ext>
              </a:extLst>
            </p:cNvPr>
            <p:cNvSpPr/>
            <p:nvPr/>
          </p:nvSpPr>
          <p:spPr bwMode="gray">
            <a:xfrm>
              <a:off x="3293070" y="2778478"/>
              <a:ext cx="557412" cy="64317"/>
            </a:xfrm>
            <a:custGeom>
              <a:avLst/>
              <a:gdLst/>
              <a:ahLst/>
              <a:cxnLst/>
              <a:rect l="0" t="0" r="0" b="0"/>
              <a:pathLst>
                <a:path w="495300" h="57150">
                  <a:moveTo>
                    <a:pt x="7144" y="7144"/>
                  </a:moveTo>
                  <a:lnTo>
                    <a:pt x="7144" y="57626"/>
                  </a:lnTo>
                  <a:lnTo>
                    <a:pt x="446246" y="57626"/>
                  </a:lnTo>
                  <a:cubicBezTo>
                    <a:pt x="469106" y="57626"/>
                    <a:pt x="488156" y="38576"/>
                    <a:pt x="488156" y="15716"/>
                  </a:cubicBezTo>
                  <a:lnTo>
                    <a:pt x="488156"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3" name="Freeform: Shape 82">
              <a:extLst>
                <a:ext uri="{FF2B5EF4-FFF2-40B4-BE49-F238E27FC236}">
                  <a16:creationId xmlns:a16="http://schemas.microsoft.com/office/drawing/2014/main" id="{D46C1B4E-7932-4411-ADEE-738D4EB9AB4F}"/>
                </a:ext>
              </a:extLst>
            </p:cNvPr>
            <p:cNvSpPr/>
            <p:nvPr/>
          </p:nvSpPr>
          <p:spPr bwMode="gray">
            <a:xfrm>
              <a:off x="3132278" y="2346484"/>
              <a:ext cx="235828" cy="482376"/>
            </a:xfrm>
            <a:custGeom>
              <a:avLst/>
              <a:gdLst/>
              <a:ahLst/>
              <a:cxnLst/>
              <a:rect l="0" t="0" r="0" b="0"/>
              <a:pathLst>
                <a:path w="209550" h="428625">
                  <a:moveTo>
                    <a:pt x="205264" y="391001"/>
                  </a:moveTo>
                  <a:lnTo>
                    <a:pt x="109061" y="428149"/>
                  </a:lnTo>
                  <a:lnTo>
                    <a:pt x="7144" y="391001"/>
                  </a:lnTo>
                  <a:lnTo>
                    <a:pt x="7144" y="48101"/>
                  </a:lnTo>
                  <a:lnTo>
                    <a:pt x="106204" y="7144"/>
                  </a:lnTo>
                  <a:lnTo>
                    <a:pt x="205264" y="48101"/>
                  </a:ln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4" name="Freeform: Shape 83">
              <a:extLst>
                <a:ext uri="{FF2B5EF4-FFF2-40B4-BE49-F238E27FC236}">
                  <a16:creationId xmlns:a16="http://schemas.microsoft.com/office/drawing/2014/main" id="{403E67C2-61A7-4327-B9AE-EB39024D08C9}"/>
                </a:ext>
              </a:extLst>
            </p:cNvPr>
            <p:cNvSpPr/>
            <p:nvPr/>
          </p:nvSpPr>
          <p:spPr bwMode="gray">
            <a:xfrm>
              <a:off x="3132278" y="2327189"/>
              <a:ext cx="235828" cy="75036"/>
            </a:xfrm>
            <a:custGeom>
              <a:avLst/>
              <a:gdLst/>
              <a:ahLst/>
              <a:cxnLst/>
              <a:rect l="0" t="0" r="0" b="0"/>
              <a:pathLst>
                <a:path w="209550" h="66675">
                  <a:moveTo>
                    <a:pt x="205264" y="65246"/>
                  </a:moveTo>
                  <a:lnTo>
                    <a:pt x="205264" y="44291"/>
                  </a:lnTo>
                  <a:cubicBezTo>
                    <a:pt x="205264" y="23336"/>
                    <a:pt x="188119" y="7144"/>
                    <a:pt x="168116" y="7144"/>
                  </a:cubicBezTo>
                  <a:lnTo>
                    <a:pt x="44291" y="7144"/>
                  </a:lnTo>
                  <a:cubicBezTo>
                    <a:pt x="24289" y="7144"/>
                    <a:pt x="7144" y="24289"/>
                    <a:pt x="7144" y="44291"/>
                  </a:cubicBezTo>
                  <a:lnTo>
                    <a:pt x="7144" y="65246"/>
                  </a:lnTo>
                  <a:lnTo>
                    <a:pt x="205264" y="6524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5" name="Freeform: Shape 84">
              <a:extLst>
                <a:ext uri="{FF2B5EF4-FFF2-40B4-BE49-F238E27FC236}">
                  <a16:creationId xmlns:a16="http://schemas.microsoft.com/office/drawing/2014/main" id="{6D3A9CA2-5D0F-4251-A1DB-C27B4C28C03D}"/>
                </a:ext>
              </a:extLst>
            </p:cNvPr>
            <p:cNvSpPr/>
            <p:nvPr/>
          </p:nvSpPr>
          <p:spPr bwMode="gray">
            <a:xfrm>
              <a:off x="3132278" y="2778478"/>
              <a:ext cx="235828" cy="64317"/>
            </a:xfrm>
            <a:custGeom>
              <a:avLst/>
              <a:gdLst/>
              <a:ahLst/>
              <a:cxnLst/>
              <a:rect l="0" t="0" r="0" b="0"/>
              <a:pathLst>
                <a:path w="209550" h="57150">
                  <a:moveTo>
                    <a:pt x="7144" y="7144"/>
                  </a:moveTo>
                  <a:lnTo>
                    <a:pt x="7144" y="19526"/>
                  </a:lnTo>
                  <a:cubicBezTo>
                    <a:pt x="7144" y="40481"/>
                    <a:pt x="24289" y="56674"/>
                    <a:pt x="44291" y="56674"/>
                  </a:cubicBezTo>
                  <a:lnTo>
                    <a:pt x="167164" y="56674"/>
                  </a:lnTo>
                  <a:cubicBezTo>
                    <a:pt x="188119" y="56674"/>
                    <a:pt x="204311" y="39529"/>
                    <a:pt x="204311" y="19526"/>
                  </a:cubicBezTo>
                  <a:lnTo>
                    <a:pt x="204311"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6" name="Freeform: Shape 85">
              <a:extLst>
                <a:ext uri="{FF2B5EF4-FFF2-40B4-BE49-F238E27FC236}">
                  <a16:creationId xmlns:a16="http://schemas.microsoft.com/office/drawing/2014/main" id="{139DA858-1E17-41E2-A370-09FD78386FD7}"/>
                </a:ext>
              </a:extLst>
            </p:cNvPr>
            <p:cNvSpPr/>
            <p:nvPr/>
          </p:nvSpPr>
          <p:spPr bwMode="gray">
            <a:xfrm>
              <a:off x="3407769" y="2427952"/>
              <a:ext cx="375181" cy="375181"/>
            </a:xfrm>
            <a:custGeom>
              <a:avLst/>
              <a:gdLst/>
              <a:ahLst/>
              <a:cxnLst/>
              <a:rect l="0" t="0" r="0" b="0"/>
              <a:pathLst>
                <a:path w="333375" h="333375">
                  <a:moveTo>
                    <a:pt x="329089" y="168116"/>
                  </a:moveTo>
                  <a:cubicBezTo>
                    <a:pt x="329089" y="257019"/>
                    <a:pt x="257019" y="329089"/>
                    <a:pt x="168116" y="329089"/>
                  </a:cubicBezTo>
                  <a:cubicBezTo>
                    <a:pt x="79214" y="329089"/>
                    <a:pt x="7144" y="257019"/>
                    <a:pt x="7144" y="168116"/>
                  </a:cubicBezTo>
                  <a:cubicBezTo>
                    <a:pt x="7144" y="79214"/>
                    <a:pt x="79214" y="7144"/>
                    <a:pt x="168116" y="7144"/>
                  </a:cubicBezTo>
                  <a:cubicBezTo>
                    <a:pt x="257019" y="7144"/>
                    <a:pt x="329089" y="79214"/>
                    <a:pt x="329089" y="168116"/>
                  </a:cubicBez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7" name="Freeform: Shape 86">
              <a:extLst>
                <a:ext uri="{FF2B5EF4-FFF2-40B4-BE49-F238E27FC236}">
                  <a16:creationId xmlns:a16="http://schemas.microsoft.com/office/drawing/2014/main" id="{B982D7D2-16E2-4E71-A0C9-3E8F510C3D69}"/>
                </a:ext>
              </a:extLst>
            </p:cNvPr>
            <p:cNvSpPr/>
            <p:nvPr/>
          </p:nvSpPr>
          <p:spPr bwMode="gray">
            <a:xfrm>
              <a:off x="3436711" y="2456894"/>
              <a:ext cx="310864" cy="310864"/>
            </a:xfrm>
            <a:custGeom>
              <a:avLst/>
              <a:gdLst/>
              <a:ahLst/>
              <a:cxnLst/>
              <a:rect l="0" t="0" r="0" b="0"/>
              <a:pathLst>
                <a:path w="276225" h="276225">
                  <a:moveTo>
                    <a:pt x="277654" y="142399"/>
                  </a:moveTo>
                  <a:cubicBezTo>
                    <a:pt x="277654" y="217098"/>
                    <a:pt x="217098" y="277654"/>
                    <a:pt x="142399" y="277654"/>
                  </a:cubicBezTo>
                  <a:cubicBezTo>
                    <a:pt x="67699" y="277654"/>
                    <a:pt x="7144" y="217098"/>
                    <a:pt x="7144" y="142399"/>
                  </a:cubicBezTo>
                  <a:cubicBezTo>
                    <a:pt x="7144" y="67699"/>
                    <a:pt x="67699" y="7144"/>
                    <a:pt x="142399" y="7144"/>
                  </a:cubicBezTo>
                  <a:cubicBezTo>
                    <a:pt x="217098" y="7144"/>
                    <a:pt x="277654" y="67699"/>
                    <a:pt x="277654" y="142399"/>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8" name="Freeform: Shape 87">
              <a:extLst>
                <a:ext uri="{FF2B5EF4-FFF2-40B4-BE49-F238E27FC236}">
                  <a16:creationId xmlns:a16="http://schemas.microsoft.com/office/drawing/2014/main" id="{A6D67E79-9064-4B8F-BA3E-B5213A78A1AD}"/>
                </a:ext>
              </a:extLst>
            </p:cNvPr>
            <p:cNvSpPr/>
            <p:nvPr/>
          </p:nvSpPr>
          <p:spPr bwMode="gray">
            <a:xfrm>
              <a:off x="3588927" y="2609110"/>
              <a:ext cx="160792" cy="160792"/>
            </a:xfrm>
            <a:custGeom>
              <a:avLst/>
              <a:gdLst/>
              <a:ahLst/>
              <a:cxnLst/>
              <a:rect l="0" t="0" r="0" b="0"/>
              <a:pathLst>
                <a:path w="142875" h="142875">
                  <a:moveTo>
                    <a:pt x="7144" y="141446"/>
                  </a:moveTo>
                  <a:lnTo>
                    <a:pt x="7144" y="7144"/>
                  </a:lnTo>
                  <a:lnTo>
                    <a:pt x="142399" y="7144"/>
                  </a:lnTo>
                  <a:lnTo>
                    <a:pt x="142399" y="7144"/>
                  </a:lnTo>
                  <a:cubicBezTo>
                    <a:pt x="142399" y="81439"/>
                    <a:pt x="82391" y="141446"/>
                    <a:pt x="7144" y="141446"/>
                  </a:cubicBezTo>
                  <a:lnTo>
                    <a:pt x="7144" y="14144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9" name="Freeform: Shape 88">
              <a:extLst>
                <a:ext uri="{FF2B5EF4-FFF2-40B4-BE49-F238E27FC236}">
                  <a16:creationId xmlns:a16="http://schemas.microsoft.com/office/drawing/2014/main" id="{9881B2B0-E706-40DB-902E-6B6B6D6A4E6C}"/>
                </a:ext>
              </a:extLst>
            </p:cNvPr>
            <p:cNvSpPr/>
            <p:nvPr/>
          </p:nvSpPr>
          <p:spPr bwMode="gray">
            <a:xfrm>
              <a:off x="3497812" y="2517996"/>
              <a:ext cx="192950" cy="192950"/>
            </a:xfrm>
            <a:custGeom>
              <a:avLst/>
              <a:gdLst/>
              <a:ahLst/>
              <a:cxnLst/>
              <a:rect l="0" t="0" r="0" b="0"/>
              <a:pathLst>
                <a:path w="171450" h="171450">
                  <a:moveTo>
                    <a:pt x="169069" y="88106"/>
                  </a:moveTo>
                  <a:cubicBezTo>
                    <a:pt x="169069" y="132821"/>
                    <a:pt x="132821" y="169069"/>
                    <a:pt x="88106" y="169069"/>
                  </a:cubicBezTo>
                  <a:cubicBezTo>
                    <a:pt x="43392" y="169069"/>
                    <a:pt x="7144" y="132821"/>
                    <a:pt x="7144" y="88106"/>
                  </a:cubicBezTo>
                  <a:cubicBezTo>
                    <a:pt x="7144" y="43392"/>
                    <a:pt x="43392" y="7144"/>
                    <a:pt x="88106" y="7144"/>
                  </a:cubicBezTo>
                  <a:cubicBezTo>
                    <a:pt x="132821" y="7144"/>
                    <a:pt x="169069" y="43392"/>
                    <a:pt x="169069" y="8810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0" name="Freeform: Shape 89">
              <a:extLst>
                <a:ext uri="{FF2B5EF4-FFF2-40B4-BE49-F238E27FC236}">
                  <a16:creationId xmlns:a16="http://schemas.microsoft.com/office/drawing/2014/main" id="{A2AA46AB-18A0-4251-B4B2-A28EA46FABC6}"/>
                </a:ext>
              </a:extLst>
            </p:cNvPr>
            <p:cNvSpPr/>
            <p:nvPr/>
          </p:nvSpPr>
          <p:spPr bwMode="gray">
            <a:xfrm>
              <a:off x="3528898" y="2549081"/>
              <a:ext cx="75036" cy="75036"/>
            </a:xfrm>
            <a:custGeom>
              <a:avLst/>
              <a:gdLst/>
              <a:ahLst/>
              <a:cxnLst/>
              <a:rect l="0" t="0" r="0" b="0"/>
              <a:pathLst>
                <a:path w="66675" h="66675">
                  <a:moveTo>
                    <a:pt x="68104" y="37624"/>
                  </a:moveTo>
                  <a:cubicBezTo>
                    <a:pt x="68104" y="54457"/>
                    <a:pt x="54457" y="68104"/>
                    <a:pt x="37624" y="68104"/>
                  </a:cubicBezTo>
                  <a:cubicBezTo>
                    <a:pt x="20790" y="68104"/>
                    <a:pt x="7144" y="54457"/>
                    <a:pt x="7144" y="37624"/>
                  </a:cubicBezTo>
                  <a:cubicBezTo>
                    <a:pt x="7144" y="20790"/>
                    <a:pt x="20790" y="7144"/>
                    <a:pt x="37624" y="7144"/>
                  </a:cubicBezTo>
                  <a:cubicBezTo>
                    <a:pt x="54457" y="7144"/>
                    <a:pt x="68104" y="20790"/>
                    <a:pt x="68104" y="37624"/>
                  </a:cubicBezTo>
                  <a:close/>
                </a:path>
              </a:pathLst>
            </a:custGeom>
            <a:solidFill>
              <a:srgbClr val="FFFFFF"/>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1" name="Freeform: Shape 90">
              <a:extLst>
                <a:ext uri="{FF2B5EF4-FFF2-40B4-BE49-F238E27FC236}">
                  <a16:creationId xmlns:a16="http://schemas.microsoft.com/office/drawing/2014/main" id="{EF43424F-38F4-432B-AE52-7BC0881813F7}"/>
                </a:ext>
              </a:extLst>
            </p:cNvPr>
            <p:cNvSpPr/>
            <p:nvPr/>
          </p:nvSpPr>
          <p:spPr bwMode="gray">
            <a:xfrm>
              <a:off x="3388474" y="2416160"/>
              <a:ext cx="64317" cy="64317"/>
            </a:xfrm>
            <a:custGeom>
              <a:avLst/>
              <a:gdLst/>
              <a:ahLst/>
              <a:cxnLst/>
              <a:rect l="0" t="0" r="0" b="0"/>
              <a:pathLst>
                <a:path w="57150" h="57150">
                  <a:moveTo>
                    <a:pt x="58579" y="32861"/>
                  </a:moveTo>
                  <a:cubicBezTo>
                    <a:pt x="58579" y="47065"/>
                    <a:pt x="47065" y="58579"/>
                    <a:pt x="32861" y="58579"/>
                  </a:cubicBezTo>
                  <a:cubicBezTo>
                    <a:pt x="18658" y="58579"/>
                    <a:pt x="7144" y="47065"/>
                    <a:pt x="7144" y="32861"/>
                  </a:cubicBezTo>
                  <a:cubicBezTo>
                    <a:pt x="7144" y="18658"/>
                    <a:pt x="18658" y="7144"/>
                    <a:pt x="32861" y="7144"/>
                  </a:cubicBezTo>
                  <a:cubicBezTo>
                    <a:pt x="47065" y="7144"/>
                    <a:pt x="58579" y="18658"/>
                    <a:pt x="58579" y="328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92" name="Freeform: Shape 91">
              <a:extLst>
                <a:ext uri="{FF2B5EF4-FFF2-40B4-BE49-F238E27FC236}">
                  <a16:creationId xmlns:a16="http://schemas.microsoft.com/office/drawing/2014/main" id="{CA05F177-6194-465B-BE2A-800E5ED64142}"/>
                </a:ext>
              </a:extLst>
            </p:cNvPr>
            <p:cNvSpPr/>
            <p:nvPr/>
          </p:nvSpPr>
          <p:spPr bwMode="gray">
            <a:xfrm>
              <a:off x="3132278" y="2392577"/>
              <a:ext cx="96475" cy="396620"/>
            </a:xfrm>
            <a:custGeom>
              <a:avLst/>
              <a:gdLst/>
              <a:ahLst/>
              <a:cxnLst/>
              <a:rect l="0" t="0" r="0" b="0"/>
              <a:pathLst>
                <a:path w="85725" h="352425">
                  <a:moveTo>
                    <a:pt x="7144" y="7144"/>
                  </a:moveTo>
                  <a:lnTo>
                    <a:pt x="83344" y="7144"/>
                  </a:lnTo>
                  <a:lnTo>
                    <a:pt x="83344" y="350044"/>
                  </a:lnTo>
                  <a:lnTo>
                    <a:pt x="7144" y="35004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3" name="Freeform: Shape 92">
              <a:extLst>
                <a:ext uri="{FF2B5EF4-FFF2-40B4-BE49-F238E27FC236}">
                  <a16:creationId xmlns:a16="http://schemas.microsoft.com/office/drawing/2014/main" id="{83D552AA-E188-4FE9-820E-7624D3B5EABD}"/>
                </a:ext>
              </a:extLst>
            </p:cNvPr>
            <p:cNvSpPr/>
            <p:nvPr/>
          </p:nvSpPr>
          <p:spPr bwMode="gray">
            <a:xfrm>
              <a:off x="3451718" y="2316470"/>
              <a:ext cx="289425" cy="85756"/>
            </a:xfrm>
            <a:custGeom>
              <a:avLst/>
              <a:gdLst/>
              <a:ahLst/>
              <a:cxnLst/>
              <a:rect l="0" t="0" r="0" b="0"/>
              <a:pathLst>
                <a:path w="257175" h="76200">
                  <a:moveTo>
                    <a:pt x="251936" y="75724"/>
                  </a:moveTo>
                  <a:lnTo>
                    <a:pt x="7144" y="75724"/>
                  </a:lnTo>
                  <a:lnTo>
                    <a:pt x="41434" y="17621"/>
                  </a:lnTo>
                  <a:cubicBezTo>
                    <a:pt x="45244" y="10954"/>
                    <a:pt x="52864" y="7144"/>
                    <a:pt x="60484" y="7144"/>
                  </a:cubicBezTo>
                  <a:lnTo>
                    <a:pt x="198596" y="7144"/>
                  </a:lnTo>
                  <a:cubicBezTo>
                    <a:pt x="206216" y="7144"/>
                    <a:pt x="213836" y="10954"/>
                    <a:pt x="217646" y="17621"/>
                  </a:cubicBezTo>
                  <a:lnTo>
                    <a:pt x="251936" y="7572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grpSp>
    </p:spTree>
    <p:extLst>
      <p:ext uri="{BB962C8B-B14F-4D97-AF65-F5344CB8AC3E}">
        <p14:creationId xmlns:p14="http://schemas.microsoft.com/office/powerpoint/2010/main" val="1362411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0AC62C-BCDC-4261-AF8A-404368B1C91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0A740CC-9D03-44DB-AB72-15CB49B31B89}"/>
              </a:ext>
            </a:extLst>
          </p:cNvPr>
          <p:cNvSpPr>
            <a:spLocks noGrp="1"/>
          </p:cNvSpPr>
          <p:nvPr>
            <p:ph type="dt" sz="half" idx="10"/>
          </p:nvPr>
        </p:nvSpPr>
        <p:spPr/>
        <p:txBody>
          <a:bodyPr/>
          <a:lstStyle/>
          <a:p>
            <a:fld id="{F81B18F7-33A7-45BC-9856-88710170B631}" type="datetimeFigureOut">
              <a:rPr lang="en-US" smtClean="0"/>
              <a:t>3/27/2021</a:t>
            </a:fld>
            <a:endParaRPr lang="en-US"/>
          </a:p>
        </p:txBody>
      </p:sp>
      <p:sp>
        <p:nvSpPr>
          <p:cNvPr id="4" name="Footer Placeholder 3">
            <a:extLst>
              <a:ext uri="{FF2B5EF4-FFF2-40B4-BE49-F238E27FC236}">
                <a16:creationId xmlns:a16="http://schemas.microsoft.com/office/drawing/2014/main" id="{EA6006F6-9F3F-4C0B-A45B-7615D3F3FF0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92DD159-0F1A-4FE3-A040-6F94AE750E02}"/>
              </a:ext>
            </a:extLst>
          </p:cNvPr>
          <p:cNvSpPr>
            <a:spLocks noGrp="1"/>
          </p:cNvSpPr>
          <p:nvPr>
            <p:ph type="sldNum" sz="quarter" idx="12"/>
          </p:nvPr>
        </p:nvSpPr>
        <p:spPr/>
        <p:txBody>
          <a:bodyPr/>
          <a:lstStyle/>
          <a:p>
            <a:fld id="{9CD3157B-70D7-4298-8FF8-E6BA0B9591C0}" type="slidenum">
              <a:rPr lang="en-US" smtClean="0"/>
              <a:t>‹#›</a:t>
            </a:fld>
            <a:endParaRPr lang="en-US"/>
          </a:p>
        </p:txBody>
      </p:sp>
    </p:spTree>
    <p:extLst>
      <p:ext uri="{BB962C8B-B14F-4D97-AF65-F5344CB8AC3E}">
        <p14:creationId xmlns:p14="http://schemas.microsoft.com/office/powerpoint/2010/main" val="2077185811"/>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95599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5174745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10963560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95585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2_Title Only">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354826"/>
            <a:ext cx="11655840" cy="899665"/>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1611527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20034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7CE36-028D-4452-A23F-34CD3A39438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20A4D07-6828-4FCA-BA2D-9F643DA65DCC}"/>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142C4B-B774-48BA-909E-AF2934396576}"/>
              </a:ext>
            </a:extLst>
          </p:cNvPr>
          <p:cNvSpPr>
            <a:spLocks noGrp="1"/>
          </p:cNvSpPr>
          <p:nvPr>
            <p:ph type="dt" sz="half" idx="10"/>
          </p:nvPr>
        </p:nvSpPr>
        <p:spPr/>
        <p:txBody>
          <a:bodyPr/>
          <a:lstStyle/>
          <a:p>
            <a:fld id="{B879A40C-BE12-4695-8F9D-87DE29F79717}" type="datetimeFigureOut">
              <a:rPr lang="en-US" smtClean="0"/>
              <a:t>3/27/2021</a:t>
            </a:fld>
            <a:endParaRPr lang="en-US"/>
          </a:p>
        </p:txBody>
      </p:sp>
      <p:sp>
        <p:nvSpPr>
          <p:cNvPr id="5" name="Footer Placeholder 4">
            <a:extLst>
              <a:ext uri="{FF2B5EF4-FFF2-40B4-BE49-F238E27FC236}">
                <a16:creationId xmlns:a16="http://schemas.microsoft.com/office/drawing/2014/main" id="{C0C0871E-B264-4FAA-9E8B-D9A584C9EBC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FE92677-4B5A-4263-B5D4-518E17F76F65}"/>
              </a:ext>
            </a:extLst>
          </p:cNvPr>
          <p:cNvSpPr>
            <a:spLocks noGrp="1"/>
          </p:cNvSpPr>
          <p:nvPr>
            <p:ph type="sldNum" sz="quarter" idx="12"/>
          </p:nvPr>
        </p:nvSpPr>
        <p:spPr/>
        <p:txBody>
          <a:bodyPr/>
          <a:lstStyle/>
          <a:p>
            <a:fld id="{7616E433-5119-4E82-ADBB-6EFD89CE2F33}" type="slidenum">
              <a:rPr lang="en-US" smtClean="0"/>
              <a:t>‹#›</a:t>
            </a:fld>
            <a:endParaRPr lang="en-US"/>
          </a:p>
        </p:txBody>
      </p:sp>
    </p:spTree>
    <p:extLst>
      <p:ext uri="{BB962C8B-B14F-4D97-AF65-F5344CB8AC3E}">
        <p14:creationId xmlns:p14="http://schemas.microsoft.com/office/powerpoint/2010/main" val="42031822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6080"/>
            <a:ext cx="1366440" cy="292608"/>
          </a:xfrm>
          <a:prstGeom prst="rect">
            <a:avLst/>
          </a:prstGeom>
        </p:spPr>
      </p:pic>
      <p:sp>
        <p:nvSpPr>
          <p:cNvPr id="30" name="Rectangle 29">
            <a:extLst>
              <a:ext uri="{FF2B5EF4-FFF2-40B4-BE49-F238E27FC236}">
                <a16:creationId xmlns:a16="http://schemas.microsoft.com/office/drawing/2014/main" id="{8B2E4F62-54DC-4435-AA29-18599C177284}"/>
              </a:ext>
            </a:extLst>
          </p:cNvPr>
          <p:cNvSpPr/>
          <p:nvPr userDrawn="1"/>
        </p:nvSpPr>
        <p:spPr bwMode="gray">
          <a:xfrm>
            <a:off x="293044" y="1170431"/>
            <a:ext cx="11604624" cy="5393881"/>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3" name="Group 2">
            <a:extLst>
              <a:ext uri="{FF2B5EF4-FFF2-40B4-BE49-F238E27FC236}">
                <a16:creationId xmlns:a16="http://schemas.microsoft.com/office/drawing/2014/main" id="{56FAD87F-DBF5-4E2F-A61B-3CCEC5C7D0B9}"/>
              </a:ext>
            </a:extLst>
          </p:cNvPr>
          <p:cNvGrpSpPr/>
          <p:nvPr userDrawn="1"/>
        </p:nvGrpSpPr>
        <p:grpSpPr bwMode="ltGray">
          <a:xfrm>
            <a:off x="8710812" y="1771650"/>
            <a:ext cx="3481189" cy="4196081"/>
            <a:chOff x="8710812" y="1771650"/>
            <a:chExt cx="3481189" cy="4196081"/>
          </a:xfrm>
        </p:grpSpPr>
        <p:sp>
          <p:nvSpPr>
            <p:cNvPr id="32" name="Freeform 5">
              <a:extLst>
                <a:ext uri="{FF2B5EF4-FFF2-40B4-BE49-F238E27FC236}">
                  <a16:creationId xmlns:a16="http://schemas.microsoft.com/office/drawing/2014/main" id="{6B0365F1-E7DF-4958-962E-9FFD3A394140}"/>
                </a:ext>
              </a:extLst>
            </p:cNvPr>
            <p:cNvSpPr>
              <a:spLocks/>
            </p:cNvSpPr>
            <p:nvPr userDrawn="1"/>
          </p:nvSpPr>
          <p:spPr bwMode="ltGray">
            <a:xfrm>
              <a:off x="9246854" y="3720628"/>
              <a:ext cx="531187" cy="974975"/>
            </a:xfrm>
            <a:custGeom>
              <a:avLst/>
              <a:gdLst>
                <a:gd name="T0" fmla="*/ 547 w 547"/>
                <a:gd name="T1" fmla="*/ 704 h 1004"/>
                <a:gd name="T2" fmla="*/ 0 w 547"/>
                <a:gd name="T3" fmla="*/ 1004 h 1004"/>
                <a:gd name="T4" fmla="*/ 0 w 547"/>
                <a:gd name="T5" fmla="*/ 300 h 1004"/>
                <a:gd name="T6" fmla="*/ 547 w 547"/>
                <a:gd name="T7" fmla="*/ 0 h 1004"/>
                <a:gd name="T8" fmla="*/ 547 w 547"/>
                <a:gd name="T9" fmla="*/ 704 h 1004"/>
              </a:gdLst>
              <a:ahLst/>
              <a:cxnLst>
                <a:cxn ang="0">
                  <a:pos x="T0" y="T1"/>
                </a:cxn>
                <a:cxn ang="0">
                  <a:pos x="T2" y="T3"/>
                </a:cxn>
                <a:cxn ang="0">
                  <a:pos x="T4" y="T5"/>
                </a:cxn>
                <a:cxn ang="0">
                  <a:pos x="T6" y="T7"/>
                </a:cxn>
                <a:cxn ang="0">
                  <a:pos x="T8" y="T9"/>
                </a:cxn>
              </a:cxnLst>
              <a:rect l="0" t="0" r="r" b="b"/>
              <a:pathLst>
                <a:path w="547" h="1004">
                  <a:moveTo>
                    <a:pt x="547" y="704"/>
                  </a:moveTo>
                  <a:lnTo>
                    <a:pt x="0" y="1004"/>
                  </a:lnTo>
                  <a:lnTo>
                    <a:pt x="0" y="300"/>
                  </a:lnTo>
                  <a:lnTo>
                    <a:pt x="547" y="0"/>
                  </a:lnTo>
                  <a:lnTo>
                    <a:pt x="547" y="704"/>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6">
              <a:extLst>
                <a:ext uri="{FF2B5EF4-FFF2-40B4-BE49-F238E27FC236}">
                  <a16:creationId xmlns:a16="http://schemas.microsoft.com/office/drawing/2014/main" id="{39253E4C-431D-4257-8CC7-C1456CD2F32D}"/>
                </a:ext>
              </a:extLst>
            </p:cNvPr>
            <p:cNvSpPr>
              <a:spLocks/>
            </p:cNvSpPr>
            <p:nvPr userDrawn="1"/>
          </p:nvSpPr>
          <p:spPr bwMode="ltGray">
            <a:xfrm>
              <a:off x="9778040" y="3720628"/>
              <a:ext cx="532157" cy="974975"/>
            </a:xfrm>
            <a:custGeom>
              <a:avLst/>
              <a:gdLst>
                <a:gd name="T0" fmla="*/ 0 w 548"/>
                <a:gd name="T1" fmla="*/ 704 h 1004"/>
                <a:gd name="T2" fmla="*/ 548 w 548"/>
                <a:gd name="T3" fmla="*/ 1004 h 1004"/>
                <a:gd name="T4" fmla="*/ 548 w 548"/>
                <a:gd name="T5" fmla="*/ 300 h 1004"/>
                <a:gd name="T6" fmla="*/ 0 w 548"/>
                <a:gd name="T7" fmla="*/ 0 h 1004"/>
                <a:gd name="T8" fmla="*/ 0 w 548"/>
                <a:gd name="T9" fmla="*/ 704 h 1004"/>
              </a:gdLst>
              <a:ahLst/>
              <a:cxnLst>
                <a:cxn ang="0">
                  <a:pos x="T0" y="T1"/>
                </a:cxn>
                <a:cxn ang="0">
                  <a:pos x="T2" y="T3"/>
                </a:cxn>
                <a:cxn ang="0">
                  <a:pos x="T4" y="T5"/>
                </a:cxn>
                <a:cxn ang="0">
                  <a:pos x="T6" y="T7"/>
                </a:cxn>
                <a:cxn ang="0">
                  <a:pos x="T8" y="T9"/>
                </a:cxn>
              </a:cxnLst>
              <a:rect l="0" t="0" r="r" b="b"/>
              <a:pathLst>
                <a:path w="548" h="1004">
                  <a:moveTo>
                    <a:pt x="0" y="704"/>
                  </a:moveTo>
                  <a:lnTo>
                    <a:pt x="548" y="1004"/>
                  </a:lnTo>
                  <a:lnTo>
                    <a:pt x="548" y="300"/>
                  </a:lnTo>
                  <a:lnTo>
                    <a:pt x="0" y="0"/>
                  </a:lnTo>
                  <a:lnTo>
                    <a:pt x="0" y="704"/>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7">
              <a:extLst>
                <a:ext uri="{FF2B5EF4-FFF2-40B4-BE49-F238E27FC236}">
                  <a16:creationId xmlns:a16="http://schemas.microsoft.com/office/drawing/2014/main" id="{E928826C-9C74-4194-A556-98EC9A96F677}"/>
                </a:ext>
              </a:extLst>
            </p:cNvPr>
            <p:cNvSpPr>
              <a:spLocks/>
            </p:cNvSpPr>
            <p:nvPr userDrawn="1"/>
          </p:nvSpPr>
          <p:spPr bwMode="ltGray">
            <a:xfrm>
              <a:off x="9246854" y="4404276"/>
              <a:ext cx="1063344" cy="586538"/>
            </a:xfrm>
            <a:custGeom>
              <a:avLst/>
              <a:gdLst>
                <a:gd name="T0" fmla="*/ 547 w 1095"/>
                <a:gd name="T1" fmla="*/ 0 h 604"/>
                <a:gd name="T2" fmla="*/ 0 w 1095"/>
                <a:gd name="T3" fmla="*/ 300 h 604"/>
                <a:gd name="T4" fmla="*/ 560 w 1095"/>
                <a:gd name="T5" fmla="*/ 604 h 604"/>
                <a:gd name="T6" fmla="*/ 1095 w 1095"/>
                <a:gd name="T7" fmla="*/ 300 h 604"/>
                <a:gd name="T8" fmla="*/ 547 w 1095"/>
                <a:gd name="T9" fmla="*/ 0 h 604"/>
              </a:gdLst>
              <a:ahLst/>
              <a:cxnLst>
                <a:cxn ang="0">
                  <a:pos x="T0" y="T1"/>
                </a:cxn>
                <a:cxn ang="0">
                  <a:pos x="T2" y="T3"/>
                </a:cxn>
                <a:cxn ang="0">
                  <a:pos x="T4" y="T5"/>
                </a:cxn>
                <a:cxn ang="0">
                  <a:pos x="T6" y="T7"/>
                </a:cxn>
                <a:cxn ang="0">
                  <a:pos x="T8" y="T9"/>
                </a:cxn>
              </a:cxnLst>
              <a:rect l="0" t="0" r="r" b="b"/>
              <a:pathLst>
                <a:path w="1095" h="604">
                  <a:moveTo>
                    <a:pt x="547" y="0"/>
                  </a:moveTo>
                  <a:lnTo>
                    <a:pt x="0" y="300"/>
                  </a:lnTo>
                  <a:lnTo>
                    <a:pt x="560" y="604"/>
                  </a:lnTo>
                  <a:lnTo>
                    <a:pt x="1095" y="300"/>
                  </a:lnTo>
                  <a:lnTo>
                    <a:pt x="547" y="0"/>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8">
              <a:extLst>
                <a:ext uri="{FF2B5EF4-FFF2-40B4-BE49-F238E27FC236}">
                  <a16:creationId xmlns:a16="http://schemas.microsoft.com/office/drawing/2014/main" id="{7ACB5DE1-DAC6-4C99-B2CC-0EB12CE0D5FE}"/>
                </a:ext>
              </a:extLst>
            </p:cNvPr>
            <p:cNvSpPr>
              <a:spLocks/>
            </p:cNvSpPr>
            <p:nvPr userDrawn="1"/>
          </p:nvSpPr>
          <p:spPr bwMode="ltGray">
            <a:xfrm>
              <a:off x="8710812"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9">
              <a:extLst>
                <a:ext uri="{FF2B5EF4-FFF2-40B4-BE49-F238E27FC236}">
                  <a16:creationId xmlns:a16="http://schemas.microsoft.com/office/drawing/2014/main" id="{5D630C8B-3A7C-4321-A3EF-B1D0A698F738}"/>
                </a:ext>
              </a:extLst>
            </p:cNvPr>
            <p:cNvSpPr>
              <a:spLocks/>
            </p:cNvSpPr>
            <p:nvPr userDrawn="1"/>
          </p:nvSpPr>
          <p:spPr bwMode="ltGray">
            <a:xfrm>
              <a:off x="9242969" y="2748567"/>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10">
              <a:extLst>
                <a:ext uri="{FF2B5EF4-FFF2-40B4-BE49-F238E27FC236}">
                  <a16:creationId xmlns:a16="http://schemas.microsoft.com/office/drawing/2014/main" id="{2A590461-2675-4E4A-B9BB-BF5471E89538}"/>
                </a:ext>
              </a:extLst>
            </p:cNvPr>
            <p:cNvSpPr>
              <a:spLocks/>
            </p:cNvSpPr>
            <p:nvPr userDrawn="1"/>
          </p:nvSpPr>
          <p:spPr bwMode="ltGray">
            <a:xfrm>
              <a:off x="8710812" y="3434156"/>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1">
              <a:extLst>
                <a:ext uri="{FF2B5EF4-FFF2-40B4-BE49-F238E27FC236}">
                  <a16:creationId xmlns:a16="http://schemas.microsoft.com/office/drawing/2014/main" id="{48EAECFD-0CA3-492F-BA94-22EF6EB2205B}"/>
                </a:ext>
              </a:extLst>
            </p:cNvPr>
            <p:cNvSpPr>
              <a:spLocks/>
            </p:cNvSpPr>
            <p:nvPr userDrawn="1"/>
          </p:nvSpPr>
          <p:spPr bwMode="ltGray">
            <a:xfrm>
              <a:off x="9773185"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12">
              <a:extLst>
                <a:ext uri="{FF2B5EF4-FFF2-40B4-BE49-F238E27FC236}">
                  <a16:creationId xmlns:a16="http://schemas.microsoft.com/office/drawing/2014/main" id="{62FFEC32-2F2F-43F4-9C21-7F15A26966AC}"/>
                </a:ext>
              </a:extLst>
            </p:cNvPr>
            <p:cNvSpPr>
              <a:spLocks/>
            </p:cNvSpPr>
            <p:nvPr userDrawn="1"/>
          </p:nvSpPr>
          <p:spPr bwMode="ltGray">
            <a:xfrm>
              <a:off x="9773185" y="3434157"/>
              <a:ext cx="1063345"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 name="connsiteX0" fmla="*/ 5005 w 10000"/>
                <a:gd name="connsiteY0" fmla="*/ 0 h 10000"/>
                <a:gd name="connsiteX1" fmla="*/ 0 w 10000"/>
                <a:gd name="connsiteY1" fmla="*/ 4967 h 10000"/>
                <a:gd name="connsiteX2" fmla="*/ 5048 w 10000"/>
                <a:gd name="connsiteY2" fmla="*/ 10000 h 10000"/>
                <a:gd name="connsiteX3" fmla="*/ 10000 w 10000"/>
                <a:gd name="connsiteY3" fmla="*/ 4967 h 10000"/>
                <a:gd name="connsiteX4" fmla="*/ 5005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5005" y="0"/>
                  </a:moveTo>
                  <a:lnTo>
                    <a:pt x="0" y="4967"/>
                  </a:lnTo>
                  <a:lnTo>
                    <a:pt x="5048" y="10000"/>
                  </a:lnTo>
                  <a:lnTo>
                    <a:pt x="10000" y="4967"/>
                  </a:lnTo>
                  <a:lnTo>
                    <a:pt x="5005"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13">
              <a:extLst>
                <a:ext uri="{FF2B5EF4-FFF2-40B4-BE49-F238E27FC236}">
                  <a16:creationId xmlns:a16="http://schemas.microsoft.com/office/drawing/2014/main" id="{647709D2-F4CC-4414-B183-427A6D2A22AB}"/>
                </a:ext>
              </a:extLst>
            </p:cNvPr>
            <p:cNvSpPr>
              <a:spLocks/>
            </p:cNvSpPr>
            <p:nvPr userDrawn="1"/>
          </p:nvSpPr>
          <p:spPr bwMode="ltGray">
            <a:xfrm>
              <a:off x="11361823" y="2748566"/>
              <a:ext cx="534332" cy="982635"/>
            </a:xfrm>
            <a:custGeom>
              <a:avLst/>
              <a:gdLst>
                <a:gd name="T0" fmla="*/ 0 w 548"/>
                <a:gd name="T1" fmla="*/ 706 h 1006"/>
                <a:gd name="T2" fmla="*/ 548 w 548"/>
                <a:gd name="T3" fmla="*/ 1006 h 1006"/>
                <a:gd name="T4" fmla="*/ 548 w 548"/>
                <a:gd name="T5" fmla="*/ 300 h 1006"/>
                <a:gd name="T6" fmla="*/ 0 w 548"/>
                <a:gd name="T7" fmla="*/ 0 h 1006"/>
                <a:gd name="T8" fmla="*/ 0 w 548"/>
                <a:gd name="T9" fmla="*/ 706 h 1006"/>
              </a:gdLst>
              <a:ahLst/>
              <a:cxnLst>
                <a:cxn ang="0">
                  <a:pos x="T0" y="T1"/>
                </a:cxn>
                <a:cxn ang="0">
                  <a:pos x="T2" y="T3"/>
                </a:cxn>
                <a:cxn ang="0">
                  <a:pos x="T4" y="T5"/>
                </a:cxn>
                <a:cxn ang="0">
                  <a:pos x="T6" y="T7"/>
                </a:cxn>
                <a:cxn ang="0">
                  <a:pos x="T8" y="T9"/>
                </a:cxn>
              </a:cxnLst>
              <a:rect l="0" t="0" r="r" b="b"/>
              <a:pathLst>
                <a:path w="548" h="1006">
                  <a:moveTo>
                    <a:pt x="0" y="706"/>
                  </a:moveTo>
                  <a:lnTo>
                    <a:pt x="548" y="1006"/>
                  </a:lnTo>
                  <a:lnTo>
                    <a:pt x="548" y="300"/>
                  </a:lnTo>
                  <a:lnTo>
                    <a:pt x="0" y="0"/>
                  </a:lnTo>
                  <a:lnTo>
                    <a:pt x="0" y="706"/>
                  </a:lnTo>
                  <a:close/>
                </a:path>
              </a:pathLst>
            </a:custGeom>
            <a:solidFill>
              <a:srgbClr val="303030"/>
            </a:solidFill>
            <a:ln w="9525">
              <a:noFill/>
              <a:round/>
              <a:headEnd/>
              <a:tailEnd/>
            </a:ln>
          </p:spPr>
          <p:txBody>
            <a:bodyPr vert="horz" wrap="square" lIns="91440" tIns="45720" rIns="91440" bIns="45720" numCol="1" anchor="t" anchorCtr="0" compatLnSpc="1">
              <a:prstTxWarp prst="textNoShape">
                <a:avLst/>
              </a:prstTxWarp>
            </a:bodyPr>
            <a:lstStyle/>
            <a:p>
              <a:pPr lvl="0"/>
              <a:endParaRPr lang="en-US"/>
            </a:p>
          </p:txBody>
        </p:sp>
        <p:sp>
          <p:nvSpPr>
            <p:cNvPr id="41" name="Freeform 14">
              <a:extLst>
                <a:ext uri="{FF2B5EF4-FFF2-40B4-BE49-F238E27FC236}">
                  <a16:creationId xmlns:a16="http://schemas.microsoft.com/office/drawing/2014/main" id="{72928ABA-DF2E-4C8E-B194-7FA528229810}"/>
                </a:ext>
              </a:extLst>
            </p:cNvPr>
            <p:cNvSpPr>
              <a:spLocks/>
            </p:cNvSpPr>
            <p:nvPr userDrawn="1"/>
          </p:nvSpPr>
          <p:spPr bwMode="ltGray">
            <a:xfrm>
              <a:off x="10833616" y="3434158"/>
              <a:ext cx="1060195" cy="586539"/>
            </a:xfrm>
            <a:custGeom>
              <a:avLst/>
              <a:gdLst>
                <a:gd name="T0" fmla="*/ 548 w 1096"/>
                <a:gd name="T1" fmla="*/ 0 h 604"/>
                <a:gd name="T2" fmla="*/ 0 w 1096"/>
                <a:gd name="T3" fmla="*/ 300 h 604"/>
                <a:gd name="T4" fmla="*/ 560 w 1096"/>
                <a:gd name="T5" fmla="*/ 604 h 604"/>
                <a:gd name="T6" fmla="*/ 1096 w 1096"/>
                <a:gd name="T7" fmla="*/ 300 h 604"/>
                <a:gd name="T8" fmla="*/ 548 w 1096"/>
                <a:gd name="T9" fmla="*/ 0 h 604"/>
                <a:gd name="connsiteX0" fmla="*/ 5000 w 9956"/>
                <a:gd name="connsiteY0" fmla="*/ 0 h 10000"/>
                <a:gd name="connsiteX1" fmla="*/ 0 w 9956"/>
                <a:gd name="connsiteY1" fmla="*/ 4967 h 10000"/>
                <a:gd name="connsiteX2" fmla="*/ 5109 w 9956"/>
                <a:gd name="connsiteY2" fmla="*/ 10000 h 10000"/>
                <a:gd name="connsiteX3" fmla="*/ 9956 w 9956"/>
                <a:gd name="connsiteY3" fmla="*/ 4967 h 10000"/>
                <a:gd name="connsiteX4" fmla="*/ 5000 w 9956"/>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56" h="10000">
                  <a:moveTo>
                    <a:pt x="5000" y="0"/>
                  </a:moveTo>
                  <a:lnTo>
                    <a:pt x="0" y="4967"/>
                  </a:lnTo>
                  <a:lnTo>
                    <a:pt x="5109" y="10000"/>
                  </a:lnTo>
                  <a:lnTo>
                    <a:pt x="9956" y="4967"/>
                  </a:lnTo>
                  <a:lnTo>
                    <a:pt x="5000" y="0"/>
                  </a:lnTo>
                  <a:close/>
                </a:path>
              </a:pathLst>
            </a:custGeom>
            <a:solidFill>
              <a:srgbClr val="303030"/>
            </a:solidFill>
            <a:ln w="9525">
              <a:noFill/>
              <a:round/>
              <a:headEnd/>
              <a:tailEnd/>
            </a:ln>
          </p:spPr>
          <p:txBody>
            <a:bodyPr vert="horz" wrap="square" lIns="91440" tIns="45720" rIns="91440" bIns="45720" numCol="1" anchor="t" anchorCtr="0" compatLnSpc="1">
              <a:prstTxWarp prst="textNoShape">
                <a:avLst/>
              </a:prstTxWarp>
            </a:bodyPr>
            <a:lstStyle/>
            <a:p>
              <a:pPr lvl="0"/>
              <a:endParaRPr lang="en-US"/>
            </a:p>
          </p:txBody>
        </p:sp>
        <p:sp>
          <p:nvSpPr>
            <p:cNvPr id="42" name="Freeform 15">
              <a:extLst>
                <a:ext uri="{FF2B5EF4-FFF2-40B4-BE49-F238E27FC236}">
                  <a16:creationId xmlns:a16="http://schemas.microsoft.com/office/drawing/2014/main" id="{5A52C6C9-8220-4E26-B41D-1AA4F49DF9B8}"/>
                </a:ext>
              </a:extLst>
            </p:cNvPr>
            <p:cNvSpPr>
              <a:spLocks/>
            </p:cNvSpPr>
            <p:nvPr userDrawn="1"/>
          </p:nvSpPr>
          <p:spPr bwMode="ltGray">
            <a:xfrm>
              <a:off x="10299515" y="1771650"/>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16">
              <a:extLst>
                <a:ext uri="{FF2B5EF4-FFF2-40B4-BE49-F238E27FC236}">
                  <a16:creationId xmlns:a16="http://schemas.microsoft.com/office/drawing/2014/main" id="{8548CD94-9B34-4B91-BB2B-8736861E89E1}"/>
                </a:ext>
              </a:extLst>
            </p:cNvPr>
            <p:cNvSpPr>
              <a:spLocks/>
            </p:cNvSpPr>
            <p:nvPr userDrawn="1"/>
          </p:nvSpPr>
          <p:spPr bwMode="ltGray">
            <a:xfrm>
              <a:off x="10831673" y="1771650"/>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7">
              <a:extLst>
                <a:ext uri="{FF2B5EF4-FFF2-40B4-BE49-F238E27FC236}">
                  <a16:creationId xmlns:a16="http://schemas.microsoft.com/office/drawing/2014/main" id="{CFFFDB94-105D-4570-A938-4AD7CE4AE782}"/>
                </a:ext>
              </a:extLst>
            </p:cNvPr>
            <p:cNvSpPr>
              <a:spLocks/>
            </p:cNvSpPr>
            <p:nvPr userDrawn="1"/>
          </p:nvSpPr>
          <p:spPr bwMode="ltGray">
            <a:xfrm>
              <a:off x="10299515" y="2457240"/>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18">
              <a:extLst>
                <a:ext uri="{FF2B5EF4-FFF2-40B4-BE49-F238E27FC236}">
                  <a16:creationId xmlns:a16="http://schemas.microsoft.com/office/drawing/2014/main" id="{AC2A78A9-4071-45DC-BAE8-1C643EDD9B01}"/>
                </a:ext>
              </a:extLst>
            </p:cNvPr>
            <p:cNvSpPr>
              <a:spLocks/>
            </p:cNvSpPr>
            <p:nvPr userDrawn="1"/>
          </p:nvSpPr>
          <p:spPr bwMode="ltGray">
            <a:xfrm>
              <a:off x="11364801" y="1771650"/>
              <a:ext cx="531187" cy="976917"/>
            </a:xfrm>
            <a:custGeom>
              <a:avLst/>
              <a:gdLst>
                <a:gd name="T0" fmla="*/ 547 w 547"/>
                <a:gd name="T1" fmla="*/ 706 h 1006"/>
                <a:gd name="T2" fmla="*/ 0 w 547"/>
                <a:gd name="T3" fmla="*/ 1006 h 1006"/>
                <a:gd name="T4" fmla="*/ 0 w 547"/>
                <a:gd name="T5" fmla="*/ 300 h 1006"/>
                <a:gd name="T6" fmla="*/ 547 w 547"/>
                <a:gd name="T7" fmla="*/ 0 h 1006"/>
                <a:gd name="T8" fmla="*/ 547 w 547"/>
                <a:gd name="T9" fmla="*/ 706 h 1006"/>
              </a:gdLst>
              <a:ahLst/>
              <a:cxnLst>
                <a:cxn ang="0">
                  <a:pos x="T0" y="T1"/>
                </a:cxn>
                <a:cxn ang="0">
                  <a:pos x="T2" y="T3"/>
                </a:cxn>
                <a:cxn ang="0">
                  <a:pos x="T4" y="T5"/>
                </a:cxn>
                <a:cxn ang="0">
                  <a:pos x="T6" y="T7"/>
                </a:cxn>
                <a:cxn ang="0">
                  <a:pos x="T8" y="T9"/>
                </a:cxn>
              </a:cxnLst>
              <a:rect l="0" t="0" r="r" b="b"/>
              <a:pathLst>
                <a:path w="547" h="1006">
                  <a:moveTo>
                    <a:pt x="547" y="706"/>
                  </a:moveTo>
                  <a:lnTo>
                    <a:pt x="0" y="1006"/>
                  </a:lnTo>
                  <a:lnTo>
                    <a:pt x="0" y="300"/>
                  </a:lnTo>
                  <a:lnTo>
                    <a:pt x="547" y="0"/>
                  </a:lnTo>
                  <a:lnTo>
                    <a:pt x="547"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Shape 56">
              <a:extLst>
                <a:ext uri="{FF2B5EF4-FFF2-40B4-BE49-F238E27FC236}">
                  <a16:creationId xmlns:a16="http://schemas.microsoft.com/office/drawing/2014/main" id="{6A0EEF9B-FB8E-409B-A24F-BD7570B88204}"/>
                </a:ext>
              </a:extLst>
            </p:cNvPr>
            <p:cNvSpPr>
              <a:spLocks/>
            </p:cNvSpPr>
            <p:nvPr userDrawn="1"/>
          </p:nvSpPr>
          <p:spPr bwMode="ltGray">
            <a:xfrm>
              <a:off x="11895988" y="1771650"/>
              <a:ext cx="296013" cy="847641"/>
            </a:xfrm>
            <a:custGeom>
              <a:avLst/>
              <a:gdLst>
                <a:gd name="connsiteX0" fmla="*/ 0 w 296013"/>
                <a:gd name="connsiteY0" fmla="*/ 0 h 847641"/>
                <a:gd name="connsiteX1" fmla="*/ 296013 w 296013"/>
                <a:gd name="connsiteY1" fmla="*/ 162051 h 847641"/>
                <a:gd name="connsiteX2" fmla="*/ 296013 w 296013"/>
                <a:gd name="connsiteY2" fmla="*/ 847641 h 847641"/>
                <a:gd name="connsiteX3" fmla="*/ 0 w 296013"/>
                <a:gd name="connsiteY3" fmla="*/ 685590 h 847641"/>
              </a:gdLst>
              <a:ahLst/>
              <a:cxnLst>
                <a:cxn ang="0">
                  <a:pos x="connsiteX0" y="connsiteY0"/>
                </a:cxn>
                <a:cxn ang="0">
                  <a:pos x="connsiteX1" y="connsiteY1"/>
                </a:cxn>
                <a:cxn ang="0">
                  <a:pos x="connsiteX2" y="connsiteY2"/>
                </a:cxn>
                <a:cxn ang="0">
                  <a:pos x="connsiteX3" y="connsiteY3"/>
                </a:cxn>
              </a:cxnLst>
              <a:rect l="l" t="t" r="r" b="b"/>
              <a:pathLst>
                <a:path w="296013" h="847641">
                  <a:moveTo>
                    <a:pt x="0" y="0"/>
                  </a:moveTo>
                  <a:lnTo>
                    <a:pt x="296013" y="162051"/>
                  </a:lnTo>
                  <a:lnTo>
                    <a:pt x="296013" y="847641"/>
                  </a:lnTo>
                  <a:lnTo>
                    <a:pt x="0" y="685590"/>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59" name="Freeform: Shape 58">
              <a:extLst>
                <a:ext uri="{FF2B5EF4-FFF2-40B4-BE49-F238E27FC236}">
                  <a16:creationId xmlns:a16="http://schemas.microsoft.com/office/drawing/2014/main" id="{390FC8DE-C4AD-4BD3-9506-276C17F0C333}"/>
                </a:ext>
              </a:extLst>
            </p:cNvPr>
            <p:cNvSpPr>
              <a:spLocks/>
            </p:cNvSpPr>
            <p:nvPr userDrawn="1"/>
          </p:nvSpPr>
          <p:spPr bwMode="ltGray">
            <a:xfrm>
              <a:off x="11364800" y="2457240"/>
              <a:ext cx="827200" cy="593577"/>
            </a:xfrm>
            <a:custGeom>
              <a:avLst/>
              <a:gdLst>
                <a:gd name="connsiteX0" fmla="*/ 531141 w 827200"/>
                <a:gd name="connsiteY0" fmla="*/ 0 h 593577"/>
                <a:gd name="connsiteX1" fmla="*/ 827200 w 827200"/>
                <a:gd name="connsiteY1" fmla="*/ 162066 h 593577"/>
                <a:gd name="connsiteX2" fmla="*/ 827200 w 827200"/>
                <a:gd name="connsiteY2" fmla="*/ 425095 h 593577"/>
                <a:gd name="connsiteX3" fmla="*/ 529758 w 827200"/>
                <a:gd name="connsiteY3" fmla="*/ 593577 h 593577"/>
                <a:gd name="connsiteX4" fmla="*/ 0 w 827200"/>
                <a:gd name="connsiteY4" fmla="*/ 291334 h 593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7200" h="593577">
                  <a:moveTo>
                    <a:pt x="531141" y="0"/>
                  </a:moveTo>
                  <a:lnTo>
                    <a:pt x="827200" y="162066"/>
                  </a:lnTo>
                  <a:lnTo>
                    <a:pt x="827200" y="425095"/>
                  </a:lnTo>
                  <a:lnTo>
                    <a:pt x="529758" y="593577"/>
                  </a:lnTo>
                  <a:lnTo>
                    <a:pt x="0" y="291334"/>
                  </a:lnTo>
                  <a:close/>
                </a:path>
              </a:pathLst>
            </a:custGeom>
            <a:solidFill>
              <a:srgbClr val="303030"/>
            </a:solidFill>
            <a:ln w="9525">
              <a:solidFill>
                <a:srgbClr val="303030"/>
              </a:solidFill>
              <a:round/>
              <a:headEnd/>
              <a:tailEnd/>
            </a:ln>
          </p:spPr>
          <p:txBody>
            <a:bodyPr vert="horz" wrap="square" lIns="91440" tIns="45720" rIns="91440" bIns="45720" numCol="1" anchor="t" anchorCtr="0" compatLnSpc="1">
              <a:prstTxWarp prst="textNoShape">
                <a:avLst/>
              </a:prstTxWarp>
              <a:noAutofit/>
            </a:bodyPr>
            <a:lstStyle/>
            <a:p>
              <a:pPr lvl="0"/>
              <a:endParaRPr lang="en-US"/>
            </a:p>
          </p:txBody>
        </p:sp>
        <p:sp>
          <p:nvSpPr>
            <p:cNvPr id="48" name="Freeform 21">
              <a:extLst>
                <a:ext uri="{FF2B5EF4-FFF2-40B4-BE49-F238E27FC236}">
                  <a16:creationId xmlns:a16="http://schemas.microsoft.com/office/drawing/2014/main" id="{77297A5A-69AC-4DF4-95F9-A09D48D814E3}"/>
                </a:ext>
              </a:extLst>
            </p:cNvPr>
            <p:cNvSpPr>
              <a:spLocks/>
            </p:cNvSpPr>
            <p:nvPr userDrawn="1"/>
          </p:nvSpPr>
          <p:spPr bwMode="ltGray">
            <a:xfrm>
              <a:off x="10316024" y="4400391"/>
              <a:ext cx="531187" cy="976917"/>
            </a:xfrm>
            <a:custGeom>
              <a:avLst/>
              <a:gdLst>
                <a:gd name="T0" fmla="*/ 547 w 547"/>
                <a:gd name="T1" fmla="*/ 707 h 1006"/>
                <a:gd name="T2" fmla="*/ 0 w 547"/>
                <a:gd name="T3" fmla="*/ 1006 h 1006"/>
                <a:gd name="T4" fmla="*/ 0 w 547"/>
                <a:gd name="T5" fmla="*/ 300 h 1006"/>
                <a:gd name="T6" fmla="*/ 547 w 547"/>
                <a:gd name="T7" fmla="*/ 0 h 1006"/>
                <a:gd name="T8" fmla="*/ 547 w 547"/>
                <a:gd name="T9" fmla="*/ 707 h 1006"/>
              </a:gdLst>
              <a:ahLst/>
              <a:cxnLst>
                <a:cxn ang="0">
                  <a:pos x="T0" y="T1"/>
                </a:cxn>
                <a:cxn ang="0">
                  <a:pos x="T2" y="T3"/>
                </a:cxn>
                <a:cxn ang="0">
                  <a:pos x="T4" y="T5"/>
                </a:cxn>
                <a:cxn ang="0">
                  <a:pos x="T6" y="T7"/>
                </a:cxn>
                <a:cxn ang="0">
                  <a:pos x="T8" y="T9"/>
                </a:cxn>
              </a:cxnLst>
              <a:rect l="0" t="0" r="r" b="b"/>
              <a:pathLst>
                <a:path w="547" h="1006">
                  <a:moveTo>
                    <a:pt x="547" y="707"/>
                  </a:moveTo>
                  <a:lnTo>
                    <a:pt x="0" y="1006"/>
                  </a:lnTo>
                  <a:lnTo>
                    <a:pt x="0" y="300"/>
                  </a:lnTo>
                  <a:lnTo>
                    <a:pt x="547" y="0"/>
                  </a:lnTo>
                  <a:lnTo>
                    <a:pt x="547" y="707"/>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22">
              <a:extLst>
                <a:ext uri="{FF2B5EF4-FFF2-40B4-BE49-F238E27FC236}">
                  <a16:creationId xmlns:a16="http://schemas.microsoft.com/office/drawing/2014/main" id="{E65087DC-7AC8-4AA7-9010-A067ADE1CF79}"/>
                </a:ext>
              </a:extLst>
            </p:cNvPr>
            <p:cNvSpPr>
              <a:spLocks/>
            </p:cNvSpPr>
            <p:nvPr userDrawn="1"/>
          </p:nvSpPr>
          <p:spPr bwMode="ltGray">
            <a:xfrm>
              <a:off x="10847210" y="4400391"/>
              <a:ext cx="532157" cy="976917"/>
            </a:xfrm>
            <a:custGeom>
              <a:avLst/>
              <a:gdLst>
                <a:gd name="T0" fmla="*/ 0 w 548"/>
                <a:gd name="T1" fmla="*/ 707 h 1006"/>
                <a:gd name="T2" fmla="*/ 548 w 548"/>
                <a:gd name="T3" fmla="*/ 1006 h 1006"/>
                <a:gd name="T4" fmla="*/ 548 w 548"/>
                <a:gd name="T5" fmla="*/ 300 h 1006"/>
                <a:gd name="T6" fmla="*/ 0 w 548"/>
                <a:gd name="T7" fmla="*/ 0 h 1006"/>
                <a:gd name="T8" fmla="*/ 0 w 548"/>
                <a:gd name="T9" fmla="*/ 707 h 1006"/>
              </a:gdLst>
              <a:ahLst/>
              <a:cxnLst>
                <a:cxn ang="0">
                  <a:pos x="T0" y="T1"/>
                </a:cxn>
                <a:cxn ang="0">
                  <a:pos x="T2" y="T3"/>
                </a:cxn>
                <a:cxn ang="0">
                  <a:pos x="T4" y="T5"/>
                </a:cxn>
                <a:cxn ang="0">
                  <a:pos x="T6" y="T7"/>
                </a:cxn>
                <a:cxn ang="0">
                  <a:pos x="T8" y="T9"/>
                </a:cxn>
              </a:cxnLst>
              <a:rect l="0" t="0" r="r" b="b"/>
              <a:pathLst>
                <a:path w="548" h="1006">
                  <a:moveTo>
                    <a:pt x="0" y="707"/>
                  </a:moveTo>
                  <a:lnTo>
                    <a:pt x="548" y="1006"/>
                  </a:lnTo>
                  <a:lnTo>
                    <a:pt x="548" y="300"/>
                  </a:lnTo>
                  <a:lnTo>
                    <a:pt x="0" y="0"/>
                  </a:lnTo>
                  <a:lnTo>
                    <a:pt x="0" y="707"/>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23">
              <a:extLst>
                <a:ext uri="{FF2B5EF4-FFF2-40B4-BE49-F238E27FC236}">
                  <a16:creationId xmlns:a16="http://schemas.microsoft.com/office/drawing/2014/main" id="{3B4C2EBB-4C89-4380-A5E7-A7BD40C2B90E}"/>
                </a:ext>
              </a:extLst>
            </p:cNvPr>
            <p:cNvSpPr>
              <a:spLocks/>
            </p:cNvSpPr>
            <p:nvPr userDrawn="1"/>
          </p:nvSpPr>
          <p:spPr bwMode="ltGray">
            <a:xfrm>
              <a:off x="10316024" y="5086952"/>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24">
              <a:extLst>
                <a:ext uri="{FF2B5EF4-FFF2-40B4-BE49-F238E27FC236}">
                  <a16:creationId xmlns:a16="http://schemas.microsoft.com/office/drawing/2014/main" id="{0D7CD4FA-6D18-4E1F-9C7D-91AA2E32B2BC}"/>
                </a:ext>
              </a:extLst>
            </p:cNvPr>
            <p:cNvSpPr>
              <a:spLocks/>
            </p:cNvSpPr>
            <p:nvPr userDrawn="1"/>
          </p:nvSpPr>
          <p:spPr bwMode="ltGray">
            <a:xfrm>
              <a:off x="8720523" y="4697545"/>
              <a:ext cx="531187" cy="974975"/>
            </a:xfrm>
            <a:custGeom>
              <a:avLst/>
              <a:gdLst>
                <a:gd name="T0" fmla="*/ 547 w 547"/>
                <a:gd name="T1" fmla="*/ 705 h 1004"/>
                <a:gd name="T2" fmla="*/ 0 w 547"/>
                <a:gd name="T3" fmla="*/ 1004 h 1004"/>
                <a:gd name="T4" fmla="*/ 0 w 547"/>
                <a:gd name="T5" fmla="*/ 298 h 1004"/>
                <a:gd name="T6" fmla="*/ 547 w 547"/>
                <a:gd name="T7" fmla="*/ 0 h 1004"/>
                <a:gd name="T8" fmla="*/ 547 w 547"/>
                <a:gd name="T9" fmla="*/ 705 h 1004"/>
              </a:gdLst>
              <a:ahLst/>
              <a:cxnLst>
                <a:cxn ang="0">
                  <a:pos x="T0" y="T1"/>
                </a:cxn>
                <a:cxn ang="0">
                  <a:pos x="T2" y="T3"/>
                </a:cxn>
                <a:cxn ang="0">
                  <a:pos x="T4" y="T5"/>
                </a:cxn>
                <a:cxn ang="0">
                  <a:pos x="T6" y="T7"/>
                </a:cxn>
                <a:cxn ang="0">
                  <a:pos x="T8" y="T9"/>
                </a:cxn>
              </a:cxnLst>
              <a:rect l="0" t="0" r="r" b="b"/>
              <a:pathLst>
                <a:path w="547" h="1004">
                  <a:moveTo>
                    <a:pt x="547" y="705"/>
                  </a:moveTo>
                  <a:lnTo>
                    <a:pt x="0" y="1004"/>
                  </a:lnTo>
                  <a:lnTo>
                    <a:pt x="0" y="298"/>
                  </a:lnTo>
                  <a:lnTo>
                    <a:pt x="547" y="0"/>
                  </a:lnTo>
                  <a:lnTo>
                    <a:pt x="547" y="705"/>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25">
              <a:extLst>
                <a:ext uri="{FF2B5EF4-FFF2-40B4-BE49-F238E27FC236}">
                  <a16:creationId xmlns:a16="http://schemas.microsoft.com/office/drawing/2014/main" id="{5D06D6BE-8F81-4F1F-9E44-429E129C1957}"/>
                </a:ext>
              </a:extLst>
            </p:cNvPr>
            <p:cNvSpPr>
              <a:spLocks/>
            </p:cNvSpPr>
            <p:nvPr userDrawn="1"/>
          </p:nvSpPr>
          <p:spPr bwMode="ltGray">
            <a:xfrm>
              <a:off x="9251709" y="4697545"/>
              <a:ext cx="532157" cy="974975"/>
            </a:xfrm>
            <a:custGeom>
              <a:avLst/>
              <a:gdLst>
                <a:gd name="T0" fmla="*/ 0 w 548"/>
                <a:gd name="T1" fmla="*/ 705 h 1004"/>
                <a:gd name="T2" fmla="*/ 548 w 548"/>
                <a:gd name="T3" fmla="*/ 1004 h 1004"/>
                <a:gd name="T4" fmla="*/ 548 w 548"/>
                <a:gd name="T5" fmla="*/ 298 h 1004"/>
                <a:gd name="T6" fmla="*/ 0 w 548"/>
                <a:gd name="T7" fmla="*/ 0 h 1004"/>
                <a:gd name="T8" fmla="*/ 0 w 548"/>
                <a:gd name="T9" fmla="*/ 705 h 1004"/>
              </a:gdLst>
              <a:ahLst/>
              <a:cxnLst>
                <a:cxn ang="0">
                  <a:pos x="T0" y="T1"/>
                </a:cxn>
                <a:cxn ang="0">
                  <a:pos x="T2" y="T3"/>
                </a:cxn>
                <a:cxn ang="0">
                  <a:pos x="T4" y="T5"/>
                </a:cxn>
                <a:cxn ang="0">
                  <a:pos x="T6" y="T7"/>
                </a:cxn>
                <a:cxn ang="0">
                  <a:pos x="T8" y="T9"/>
                </a:cxn>
              </a:cxnLst>
              <a:rect l="0" t="0" r="r" b="b"/>
              <a:pathLst>
                <a:path w="548" h="1004">
                  <a:moveTo>
                    <a:pt x="0" y="705"/>
                  </a:moveTo>
                  <a:lnTo>
                    <a:pt x="548" y="1004"/>
                  </a:lnTo>
                  <a:lnTo>
                    <a:pt x="548" y="298"/>
                  </a:lnTo>
                  <a:lnTo>
                    <a:pt x="0" y="0"/>
                  </a:lnTo>
                  <a:lnTo>
                    <a:pt x="0" y="705"/>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26">
              <a:extLst>
                <a:ext uri="{FF2B5EF4-FFF2-40B4-BE49-F238E27FC236}">
                  <a16:creationId xmlns:a16="http://schemas.microsoft.com/office/drawing/2014/main" id="{3F7CF64D-F067-41E4-8D9F-41FF38972828}"/>
                </a:ext>
              </a:extLst>
            </p:cNvPr>
            <p:cNvSpPr>
              <a:spLocks/>
            </p:cNvSpPr>
            <p:nvPr userDrawn="1"/>
          </p:nvSpPr>
          <p:spPr bwMode="ltGray">
            <a:xfrm>
              <a:off x="8720523" y="5382163"/>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4" name="Rectangle 53">
            <a:extLst>
              <a:ext uri="{FF2B5EF4-FFF2-40B4-BE49-F238E27FC236}">
                <a16:creationId xmlns:a16="http://schemas.microsoft.com/office/drawing/2014/main" id="{4899085C-4B16-41A5-A2CB-5D4798A0322E}"/>
              </a:ext>
            </a:extLst>
          </p:cNvPr>
          <p:cNvSpPr/>
          <p:nvPr userDrawn="1"/>
        </p:nvSpPr>
        <p:spPr bwMode="white">
          <a:xfrm>
            <a:off x="5791479" y="3074916"/>
            <a:ext cx="2321486" cy="1405513"/>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Learn.</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Connect.</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Explore.</a:t>
            </a:r>
          </a:p>
        </p:txBody>
      </p:sp>
      <p:pic>
        <p:nvPicPr>
          <p:cNvPr id="55" name="Graphic 54">
            <a:extLst>
              <a:ext uri="{FF2B5EF4-FFF2-40B4-BE49-F238E27FC236}">
                <a16:creationId xmlns:a16="http://schemas.microsoft.com/office/drawing/2014/main" id="{CF5E403F-D2DC-4030-8392-9E3E0A38A1D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white">
          <a:xfrm>
            <a:off x="1174192" y="3183752"/>
            <a:ext cx="2712307" cy="1367241"/>
          </a:xfrm>
          <a:prstGeom prst="rect">
            <a:avLst/>
          </a:prstGeom>
          <a:effectLst/>
        </p:spPr>
      </p:pic>
    </p:spTree>
    <p:extLst>
      <p:ext uri="{BB962C8B-B14F-4D97-AF65-F5344CB8AC3E}">
        <p14:creationId xmlns:p14="http://schemas.microsoft.com/office/powerpoint/2010/main" val="30442280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lvl1pPr>
          </a:lstStyle>
          <a:p>
            <a:r>
              <a:rPr lang="en-US"/>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276999"/>
          </a:xfrm>
          <a:solidFill>
            <a:srgbClr val="E6E6E6">
              <a:alpha val="75000"/>
            </a:srgbClr>
          </a:solidFill>
        </p:spPr>
        <p:txBody>
          <a:bodyPr/>
          <a:lstStyle>
            <a:lvl1pPr marL="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a:latin typeface="+mj-lt"/>
              </a:rPr>
              <a:t>Session code here</a:t>
            </a:r>
            <a:endParaRPr lang="en-US"/>
          </a:p>
        </p:txBody>
      </p:sp>
      <p:grpSp>
        <p:nvGrpSpPr>
          <p:cNvPr id="9" name="Group 8">
            <a:extLst>
              <a:ext uri="{FF2B5EF4-FFF2-40B4-BE49-F238E27FC236}">
                <a16:creationId xmlns:a16="http://schemas.microsoft.com/office/drawing/2014/main" id="{4DCBAFEF-FDA0-4148-B6F8-D1D9029A0218}"/>
              </a:ext>
            </a:extLst>
          </p:cNvPr>
          <p:cNvGrpSpPr/>
          <p:nvPr userDrawn="1"/>
        </p:nvGrpSpPr>
        <p:grpSpPr bwMode="ltGray">
          <a:xfrm>
            <a:off x="6256117" y="-21839"/>
            <a:ext cx="5932086" cy="6890047"/>
            <a:chOff x="6256117" y="-21839"/>
            <a:chExt cx="5932086" cy="6890047"/>
          </a:xfrm>
        </p:grpSpPr>
        <p:grpSp>
          <p:nvGrpSpPr>
            <p:cNvPr id="30" name="Group 29">
              <a:extLst>
                <a:ext uri="{FF2B5EF4-FFF2-40B4-BE49-F238E27FC236}">
                  <a16:creationId xmlns:a16="http://schemas.microsoft.com/office/drawing/2014/main" id="{89BE868E-A240-4959-BD66-6BC44EE5A4AF}"/>
                </a:ext>
              </a:extLst>
            </p:cNvPr>
            <p:cNvGrpSpPr/>
            <p:nvPr userDrawn="1"/>
          </p:nvGrpSpPr>
          <p:grpSpPr bwMode="ltGray">
            <a:xfrm>
              <a:off x="8507413" y="1457714"/>
              <a:ext cx="3680790" cy="5392441"/>
              <a:chOff x="8507413" y="1457714"/>
              <a:chExt cx="3680790" cy="5392441"/>
            </a:xfrm>
          </p:grpSpPr>
          <p:sp>
            <p:nvSpPr>
              <p:cNvPr id="38" name="Freeform: Shape 37">
                <a:extLst>
                  <a:ext uri="{FF2B5EF4-FFF2-40B4-BE49-F238E27FC236}">
                    <a16:creationId xmlns:a16="http://schemas.microsoft.com/office/drawing/2014/main" id="{1DDB4654-32A2-47CE-B324-C597C756E402}"/>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9" name="Freeform: Shape 38">
                <a:extLst>
                  <a:ext uri="{FF2B5EF4-FFF2-40B4-BE49-F238E27FC236}">
                    <a16:creationId xmlns:a16="http://schemas.microsoft.com/office/drawing/2014/main" id="{218BE353-242E-4429-9D4C-1D50CEEC277C}"/>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0" name="Freeform: Shape 39">
                <a:extLst>
                  <a:ext uri="{FF2B5EF4-FFF2-40B4-BE49-F238E27FC236}">
                    <a16:creationId xmlns:a16="http://schemas.microsoft.com/office/drawing/2014/main" id="{B2B25198-469F-44A8-946B-689A24DC3C72}"/>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1" name="Freeform: Shape 40">
                <a:extLst>
                  <a:ext uri="{FF2B5EF4-FFF2-40B4-BE49-F238E27FC236}">
                    <a16:creationId xmlns:a16="http://schemas.microsoft.com/office/drawing/2014/main" id="{E5460766-0EE4-4C99-BD2E-1BAD7FD9C3AC}"/>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2" name="Freeform: Shape 41">
                <a:extLst>
                  <a:ext uri="{FF2B5EF4-FFF2-40B4-BE49-F238E27FC236}">
                    <a16:creationId xmlns:a16="http://schemas.microsoft.com/office/drawing/2014/main" id="{EFBC909F-DC50-4DDC-91C9-2509E0F5633F}"/>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3" name="Freeform: Shape 42">
                <a:extLst>
                  <a:ext uri="{FF2B5EF4-FFF2-40B4-BE49-F238E27FC236}">
                    <a16:creationId xmlns:a16="http://schemas.microsoft.com/office/drawing/2014/main" id="{E0DC1718-52A4-4705-AE14-45A352ACBC2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4" name="Freeform: Shape 43">
                <a:extLst>
                  <a:ext uri="{FF2B5EF4-FFF2-40B4-BE49-F238E27FC236}">
                    <a16:creationId xmlns:a16="http://schemas.microsoft.com/office/drawing/2014/main" id="{D51C16AF-F6FA-4CD2-B0A5-3663CD02799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5" name="Freeform: Shape 44">
                <a:extLst>
                  <a:ext uri="{FF2B5EF4-FFF2-40B4-BE49-F238E27FC236}">
                    <a16:creationId xmlns:a16="http://schemas.microsoft.com/office/drawing/2014/main" id="{3A105041-F999-49D6-BE4B-7630F1204F6C}"/>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6" name="Freeform: Shape 45">
                <a:extLst>
                  <a:ext uri="{FF2B5EF4-FFF2-40B4-BE49-F238E27FC236}">
                    <a16:creationId xmlns:a16="http://schemas.microsoft.com/office/drawing/2014/main" id="{C190B08C-67D4-4DAD-8158-2B4D4A1318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7" name="Freeform: Shape 46">
                <a:extLst>
                  <a:ext uri="{FF2B5EF4-FFF2-40B4-BE49-F238E27FC236}">
                    <a16:creationId xmlns:a16="http://schemas.microsoft.com/office/drawing/2014/main" id="{743F7B37-FD03-4D73-932B-77D49AB6A515}"/>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8" name="Freeform: Shape 47">
                <a:extLst>
                  <a:ext uri="{FF2B5EF4-FFF2-40B4-BE49-F238E27FC236}">
                    <a16:creationId xmlns:a16="http://schemas.microsoft.com/office/drawing/2014/main" id="{8F01A60D-F904-4399-87EA-23E33C45969F}"/>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9" name="Freeform: Shape 48">
                <a:extLst>
                  <a:ext uri="{FF2B5EF4-FFF2-40B4-BE49-F238E27FC236}">
                    <a16:creationId xmlns:a16="http://schemas.microsoft.com/office/drawing/2014/main" id="{D450C50C-26FC-42C5-BA39-AE97627B772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0" name="Freeform: Shape 49">
                <a:extLst>
                  <a:ext uri="{FF2B5EF4-FFF2-40B4-BE49-F238E27FC236}">
                    <a16:creationId xmlns:a16="http://schemas.microsoft.com/office/drawing/2014/main" id="{B88924B0-E78A-4770-AF30-C78056E7AAAB}"/>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1" name="Freeform: Shape 50">
                <a:extLst>
                  <a:ext uri="{FF2B5EF4-FFF2-40B4-BE49-F238E27FC236}">
                    <a16:creationId xmlns:a16="http://schemas.microsoft.com/office/drawing/2014/main" id="{D8AB0228-AC44-413D-A029-1BBF7B18CBCC}"/>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2" name="Freeform: Shape 51">
                <a:extLst>
                  <a:ext uri="{FF2B5EF4-FFF2-40B4-BE49-F238E27FC236}">
                    <a16:creationId xmlns:a16="http://schemas.microsoft.com/office/drawing/2014/main" id="{89C067BE-7550-4D8F-9A42-B78AB594CD54}"/>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3" name="Freeform: Shape 52">
                <a:extLst>
                  <a:ext uri="{FF2B5EF4-FFF2-40B4-BE49-F238E27FC236}">
                    <a16:creationId xmlns:a16="http://schemas.microsoft.com/office/drawing/2014/main" id="{54D97435-6932-4E2A-A217-DEA06FDA510A}"/>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54" name="Straight Connector 53">
                <a:extLst>
                  <a:ext uri="{FF2B5EF4-FFF2-40B4-BE49-F238E27FC236}">
                    <a16:creationId xmlns:a16="http://schemas.microsoft.com/office/drawing/2014/main" id="{FF9C9FB6-79F2-41F1-872D-2184B91C8E00}"/>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6" name="Group 5">
              <a:extLst>
                <a:ext uri="{FF2B5EF4-FFF2-40B4-BE49-F238E27FC236}">
                  <a16:creationId xmlns:a16="http://schemas.microsoft.com/office/drawing/2014/main" id="{4577AEC4-9502-4D2D-B373-2F1CB4EFF9B8}"/>
                </a:ext>
              </a:extLst>
            </p:cNvPr>
            <p:cNvGrpSpPr/>
            <p:nvPr userDrawn="1"/>
          </p:nvGrpSpPr>
          <p:grpSpPr bwMode="ltGray">
            <a:xfrm>
              <a:off x="7545167" y="-21839"/>
              <a:ext cx="1192433" cy="1098538"/>
              <a:chOff x="7545167" y="-9139"/>
              <a:chExt cx="1192433" cy="1098538"/>
            </a:xfrm>
          </p:grpSpPr>
          <p:sp>
            <p:nvSpPr>
              <p:cNvPr id="59" name="Freeform: Shape 58">
                <a:extLst>
                  <a:ext uri="{FF2B5EF4-FFF2-40B4-BE49-F238E27FC236}">
                    <a16:creationId xmlns:a16="http://schemas.microsoft.com/office/drawing/2014/main" id="{713EA48F-163A-410A-8C97-A08AA1B2EE50}"/>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7" name="Freeform: Shape 56">
                <a:extLst>
                  <a:ext uri="{FF2B5EF4-FFF2-40B4-BE49-F238E27FC236}">
                    <a16:creationId xmlns:a16="http://schemas.microsoft.com/office/drawing/2014/main" id="{3E1E199B-B230-4884-9F60-9B781B11B8FF}"/>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7" name="Freeform: Shape 36">
                <a:extLst>
                  <a:ext uri="{FF2B5EF4-FFF2-40B4-BE49-F238E27FC236}">
                    <a16:creationId xmlns:a16="http://schemas.microsoft.com/office/drawing/2014/main" id="{FB98E4A3-2599-4DEB-8ECC-F004500FBF6A}"/>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8" name="Group 7">
              <a:extLst>
                <a:ext uri="{FF2B5EF4-FFF2-40B4-BE49-F238E27FC236}">
                  <a16:creationId xmlns:a16="http://schemas.microsoft.com/office/drawing/2014/main" id="{D6B74F55-4583-4B26-A4E0-71C00B14AFF6}"/>
                </a:ext>
              </a:extLst>
            </p:cNvPr>
            <p:cNvGrpSpPr/>
            <p:nvPr userDrawn="1"/>
          </p:nvGrpSpPr>
          <p:grpSpPr bwMode="ltGray">
            <a:xfrm>
              <a:off x="6256117" y="5896894"/>
              <a:ext cx="1057910" cy="971314"/>
              <a:chOff x="6256117" y="5896894"/>
              <a:chExt cx="1057910" cy="971314"/>
            </a:xfrm>
          </p:grpSpPr>
          <p:sp>
            <p:nvSpPr>
              <p:cNvPr id="32" name="Freeform: Shape 31">
                <a:extLst>
                  <a:ext uri="{FF2B5EF4-FFF2-40B4-BE49-F238E27FC236}">
                    <a16:creationId xmlns:a16="http://schemas.microsoft.com/office/drawing/2014/main" id="{FC4D1900-D812-4B27-AC50-B2795AD953C3}"/>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483ECFC2-9749-4525-973B-EAA0BC0FC62B}"/>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4" name="Freeform: Shape 33">
                <a:extLst>
                  <a:ext uri="{FF2B5EF4-FFF2-40B4-BE49-F238E27FC236}">
                    <a16:creationId xmlns:a16="http://schemas.microsoft.com/office/drawing/2014/main" id="{0A3ABF7E-B2D4-4B7A-9B6E-0EB3223E4EE4}"/>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3660461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0290302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53F179F-791C-4F20-BCED-6D50BAC55CF0}"/>
              </a:ext>
            </a:extLst>
          </p:cNvPr>
          <p:cNvSpPr>
            <a:spLocks noGrp="1"/>
          </p:cNvSpPr>
          <p:nvPr>
            <p:ph type="dt" sz="half" idx="10"/>
          </p:nvPr>
        </p:nvSpPr>
        <p:spPr/>
        <p:txBody>
          <a:bodyPr/>
          <a:lstStyle/>
          <a:p>
            <a:fld id="{F81B18F7-33A7-45BC-9856-88710170B631}" type="datetimeFigureOut">
              <a:rPr lang="en-US" smtClean="0"/>
              <a:t>3/27/2021</a:t>
            </a:fld>
            <a:endParaRPr lang="en-US"/>
          </a:p>
        </p:txBody>
      </p:sp>
      <p:sp>
        <p:nvSpPr>
          <p:cNvPr id="3" name="Footer Placeholder 2">
            <a:extLst>
              <a:ext uri="{FF2B5EF4-FFF2-40B4-BE49-F238E27FC236}">
                <a16:creationId xmlns:a16="http://schemas.microsoft.com/office/drawing/2014/main" id="{880A18ED-6DBF-4520-B874-74A9F99B89E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734B2FF-3683-4BC2-8573-BDCE7331E2FE}"/>
              </a:ext>
            </a:extLst>
          </p:cNvPr>
          <p:cNvSpPr>
            <a:spLocks noGrp="1"/>
          </p:cNvSpPr>
          <p:nvPr>
            <p:ph type="sldNum" sz="quarter" idx="12"/>
          </p:nvPr>
        </p:nvSpPr>
        <p:spPr/>
        <p:txBody>
          <a:bodyPr/>
          <a:lstStyle/>
          <a:p>
            <a:fld id="{9CD3157B-70D7-4298-8FF8-E6BA0B9591C0}" type="slidenum">
              <a:rPr lang="en-US" smtClean="0"/>
              <a:t>‹#›</a:t>
            </a:fld>
            <a:endParaRPr lang="en-US"/>
          </a:p>
        </p:txBody>
      </p:sp>
    </p:spTree>
    <p:extLst>
      <p:ext uri="{BB962C8B-B14F-4D97-AF65-F5344CB8AC3E}">
        <p14:creationId xmlns:p14="http://schemas.microsoft.com/office/powerpoint/2010/main" val="3749994975"/>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0736560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5634699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6401985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82802885"/>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2164560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81479827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grpSp>
        <p:nvGrpSpPr>
          <p:cNvPr id="27" name="Group 26">
            <a:extLst>
              <a:ext uri="{FF2B5EF4-FFF2-40B4-BE49-F238E27FC236}">
                <a16:creationId xmlns:a16="http://schemas.microsoft.com/office/drawing/2014/main" id="{43B08910-F1C3-47B2-8C69-1B107282064A}"/>
              </a:ext>
            </a:extLst>
          </p:cNvPr>
          <p:cNvGrpSpPr/>
          <p:nvPr userDrawn="1"/>
        </p:nvGrpSpPr>
        <p:grpSpPr bwMode="ltGray">
          <a:xfrm>
            <a:off x="6256117" y="-21839"/>
            <a:ext cx="5932086" cy="6890047"/>
            <a:chOff x="6256117" y="-21839"/>
            <a:chExt cx="5932086" cy="6890047"/>
          </a:xfrm>
        </p:grpSpPr>
        <p:grpSp>
          <p:nvGrpSpPr>
            <p:cNvPr id="28" name="Group 27">
              <a:extLst>
                <a:ext uri="{FF2B5EF4-FFF2-40B4-BE49-F238E27FC236}">
                  <a16:creationId xmlns:a16="http://schemas.microsoft.com/office/drawing/2014/main" id="{9FE7A031-B4AB-4071-98FF-24E766F9BB5C}"/>
                </a:ext>
              </a:extLst>
            </p:cNvPr>
            <p:cNvGrpSpPr/>
            <p:nvPr userDrawn="1"/>
          </p:nvGrpSpPr>
          <p:grpSpPr bwMode="ltGray">
            <a:xfrm>
              <a:off x="8507413" y="1457714"/>
              <a:ext cx="3680790" cy="5392441"/>
              <a:chOff x="8507413" y="1457714"/>
              <a:chExt cx="3680790" cy="5392441"/>
            </a:xfrm>
          </p:grpSpPr>
          <p:sp>
            <p:nvSpPr>
              <p:cNvPr id="60" name="Freeform: Shape 59">
                <a:extLst>
                  <a:ext uri="{FF2B5EF4-FFF2-40B4-BE49-F238E27FC236}">
                    <a16:creationId xmlns:a16="http://schemas.microsoft.com/office/drawing/2014/main" id="{6DC7067D-3957-4163-9442-C167A0A6216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D9AE235F-4F6C-4565-AADC-752626D64B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EAADF52-7CC0-4715-8BAC-4186C7CE9B0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58AC140A-9DFB-45B7-82C2-CF25166A0D41}"/>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3436FDC7-3DF0-4E6A-B4A8-7EB4FF30AAF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D72FB5AA-3C69-4BB6-9C10-682E95EF1AAE}"/>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20321A7F-C5FC-4514-A3AC-41CC16FA85FD}"/>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B3C4B3CE-95D2-45A5-917E-A5389B118222}"/>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A5270AF0-DA91-4FF8-9B1C-35937E49D88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1B4AB4EC-0302-4902-B797-9B84C91FDE1B}"/>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E941D13F-2DD6-4121-8220-CC08400DD382}"/>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B98F2381-17CE-4672-96D3-D3E4A8C1115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E6A42BAE-DCEA-4A1A-8779-E499D67DA7B9}"/>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8D7995E7-6761-41BA-BE88-30DD0DF70D22}"/>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4D7B6AA-459B-44CF-9930-A05720C41315}"/>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0EBE7D0E-F0D6-4EA3-A151-C26BF3138977}"/>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6" name="Straight Connector 75">
                <a:extLst>
                  <a:ext uri="{FF2B5EF4-FFF2-40B4-BE49-F238E27FC236}">
                    <a16:creationId xmlns:a16="http://schemas.microsoft.com/office/drawing/2014/main" id="{0118A379-1639-4C1C-9E5B-A39F1CD0A9D9}"/>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9" name="Group 28">
              <a:extLst>
                <a:ext uri="{FF2B5EF4-FFF2-40B4-BE49-F238E27FC236}">
                  <a16:creationId xmlns:a16="http://schemas.microsoft.com/office/drawing/2014/main" id="{E8DE972F-9FF1-4743-BF7F-15CC5403A6CF}"/>
                </a:ext>
              </a:extLst>
            </p:cNvPr>
            <p:cNvGrpSpPr/>
            <p:nvPr userDrawn="1"/>
          </p:nvGrpSpPr>
          <p:grpSpPr bwMode="ltGray">
            <a:xfrm>
              <a:off x="7545167" y="-21839"/>
              <a:ext cx="1192433" cy="1098538"/>
              <a:chOff x="7545167" y="-9139"/>
              <a:chExt cx="1192433" cy="1098538"/>
            </a:xfrm>
          </p:grpSpPr>
          <p:sp>
            <p:nvSpPr>
              <p:cNvPr id="34" name="Freeform: Shape 33">
                <a:extLst>
                  <a:ext uri="{FF2B5EF4-FFF2-40B4-BE49-F238E27FC236}">
                    <a16:creationId xmlns:a16="http://schemas.microsoft.com/office/drawing/2014/main" id="{795596FA-D3B2-4953-81FC-9958337AF5DC}"/>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5" name="Freeform: Shape 34">
                <a:extLst>
                  <a:ext uri="{FF2B5EF4-FFF2-40B4-BE49-F238E27FC236}">
                    <a16:creationId xmlns:a16="http://schemas.microsoft.com/office/drawing/2014/main" id="{7D57090A-B887-4CA7-A022-90564F12A9A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6" name="Freeform: Shape 35">
                <a:extLst>
                  <a:ext uri="{FF2B5EF4-FFF2-40B4-BE49-F238E27FC236}">
                    <a16:creationId xmlns:a16="http://schemas.microsoft.com/office/drawing/2014/main" id="{F9749B2E-C284-42A2-A061-B635FBBBD461}"/>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30" name="Group 29">
              <a:extLst>
                <a:ext uri="{FF2B5EF4-FFF2-40B4-BE49-F238E27FC236}">
                  <a16:creationId xmlns:a16="http://schemas.microsoft.com/office/drawing/2014/main" id="{0A74F4CD-889D-4E91-AB27-CCB11E8677AE}"/>
                </a:ext>
              </a:extLst>
            </p:cNvPr>
            <p:cNvGrpSpPr/>
            <p:nvPr userDrawn="1"/>
          </p:nvGrpSpPr>
          <p:grpSpPr bwMode="ltGray">
            <a:xfrm>
              <a:off x="6256117" y="5896894"/>
              <a:ext cx="1057910" cy="971314"/>
              <a:chOff x="6256117" y="5896894"/>
              <a:chExt cx="1057910" cy="971314"/>
            </a:xfrm>
          </p:grpSpPr>
          <p:sp>
            <p:nvSpPr>
              <p:cNvPr id="31" name="Freeform: Shape 30">
                <a:extLst>
                  <a:ext uri="{FF2B5EF4-FFF2-40B4-BE49-F238E27FC236}">
                    <a16:creationId xmlns:a16="http://schemas.microsoft.com/office/drawing/2014/main" id="{6CE97AB5-F3D1-4D1A-8F2F-166F6F85A189}"/>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55281A29-9018-48AF-8B81-EB9F71FE5ABA}"/>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2B1B3F07-773E-4FC0-9A04-73F52683190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2971615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grpSp>
        <p:nvGrpSpPr>
          <p:cNvPr id="26" name="Group 25">
            <a:extLst>
              <a:ext uri="{FF2B5EF4-FFF2-40B4-BE49-F238E27FC236}">
                <a16:creationId xmlns:a16="http://schemas.microsoft.com/office/drawing/2014/main" id="{94867548-8B9A-436D-9AB6-D7EA0AC78267}"/>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E298AA2D-C933-41C0-B3A0-5E1B5429C617}"/>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DE45CCA4-1611-4A15-8D76-0CD4304233D4}"/>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BB20432D-F3B6-4212-B616-45AD62D0A8BA}"/>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5CB285A8-E7EF-4B70-8B71-2D09BE26853D}"/>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D552378-B8A4-40F9-8A64-367F9EC304F0}"/>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6DED4FF8-FEAE-4CC0-8F5B-9FC2B47E570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54DD2AD2-299E-4049-881B-2BC838B6DB02}"/>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430A103C-9EC8-479D-9AEA-2FA30D0B683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FF762A67-8800-4EDC-ACA0-235237807007}"/>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0C1E21E3-4EFA-46DB-B62D-888B912FEC3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5C90FB2C-AED4-45EF-B005-A6F9315E6638}"/>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69EFEACE-63D5-4DE9-AE7A-022D10CBBAD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183FC86B-2504-437F-9155-736D3776FBC0}"/>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4BE281D9-0C46-4685-8A97-79D102C868ED}"/>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0B982782-C326-41A6-88DF-60D0069AAC1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C69C78E5-CDD7-45AD-9FAC-A193057F255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95E678CA-56AB-4822-8F79-1B384711F464}"/>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5" name="Straight Connector 74">
                <a:extLst>
                  <a:ext uri="{FF2B5EF4-FFF2-40B4-BE49-F238E27FC236}">
                    <a16:creationId xmlns:a16="http://schemas.microsoft.com/office/drawing/2014/main" id="{94D454C8-0C5D-4654-B977-447674D5459E}"/>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7FD26513-923A-4E4E-88AB-484CF7F390D1}"/>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75F3DAB6-E46E-498F-AC8D-245DB12E86FA}"/>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4" name="Freeform: Shape 33">
                <a:extLst>
                  <a:ext uri="{FF2B5EF4-FFF2-40B4-BE49-F238E27FC236}">
                    <a16:creationId xmlns:a16="http://schemas.microsoft.com/office/drawing/2014/main" id="{2FF22795-13BD-4A36-8B98-FAE4B2B9567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8" name="Freeform: Shape 57">
                <a:extLst>
                  <a:ext uri="{FF2B5EF4-FFF2-40B4-BE49-F238E27FC236}">
                    <a16:creationId xmlns:a16="http://schemas.microsoft.com/office/drawing/2014/main" id="{26E68192-BBC2-4E66-BC2E-A6F5E839A4EC}"/>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29" name="Group 28">
              <a:extLst>
                <a:ext uri="{FF2B5EF4-FFF2-40B4-BE49-F238E27FC236}">
                  <a16:creationId xmlns:a16="http://schemas.microsoft.com/office/drawing/2014/main" id="{874CE4AB-E3EC-4485-A9DB-D3875DE15509}"/>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18D9197E-BD70-40A3-872D-2F635C47602A}"/>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DA35C218-6C8E-4E07-9EA7-15A37B43AD66}"/>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647F6A62-B1EC-420D-A385-9A9A03966E9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15875789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grpSp>
        <p:nvGrpSpPr>
          <p:cNvPr id="26" name="Group 25">
            <a:extLst>
              <a:ext uri="{FF2B5EF4-FFF2-40B4-BE49-F238E27FC236}">
                <a16:creationId xmlns:a16="http://schemas.microsoft.com/office/drawing/2014/main" id="{2BBF7881-8D09-4F22-B10B-0916A242A2CD}"/>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F5B1D67C-D600-4009-9F96-DBD9F692B67A}"/>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589ED409-83AE-42D1-A29E-F5ACE1D5379C}"/>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A47E83EE-C7AB-4851-AC1F-A2E965DE8A4F}"/>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117874BE-F982-46B6-83B3-569DB8A26C11}"/>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72B84FE-1FBD-4DB0-A1BB-1D393BABFD96}"/>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F0612185-AF46-47F9-B984-65C416463817}"/>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1F4FE628-8992-4D3C-9177-54650A419B37}"/>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9EB1F0C1-51BC-433D-B643-499296AD9EB3}"/>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1F95DA3E-A7A9-4898-8537-3057A04A80B1}"/>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A0885F40-F98C-4749-AF50-8D882201C7B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5DF4BDA5-0196-465B-9592-AD537FCE4B9C}"/>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2C953882-CF21-4072-808A-AFC6C6427081}"/>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24ACD3F6-35BF-4463-9A90-5F5B9025D6D9}"/>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36E0228F-415B-4662-977D-90C5D263A103}"/>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BBA85FE8-C6CE-42AD-9924-C426CEBA2C5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50FBB4D3-1D1C-41F7-856E-89287C5609D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F5EE762-48D4-46D8-8ECD-7595053F7D6E}"/>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5" name="Straight Connector 74">
                <a:extLst>
                  <a:ext uri="{FF2B5EF4-FFF2-40B4-BE49-F238E27FC236}">
                    <a16:creationId xmlns:a16="http://schemas.microsoft.com/office/drawing/2014/main" id="{5602528A-0204-4F83-A3CC-B19E5ED41C75}"/>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570E694A-2FDE-4ED0-B17A-283BAEEEBC3F}"/>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3014F876-92BB-450A-A3A6-EB7B6C2CB558}"/>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4" name="Freeform: Shape 33">
                <a:extLst>
                  <a:ext uri="{FF2B5EF4-FFF2-40B4-BE49-F238E27FC236}">
                    <a16:creationId xmlns:a16="http://schemas.microsoft.com/office/drawing/2014/main" id="{1AFE4E51-6693-4C7C-9EE7-633EA9AAA2AC}"/>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8" name="Freeform: Shape 57">
                <a:extLst>
                  <a:ext uri="{FF2B5EF4-FFF2-40B4-BE49-F238E27FC236}">
                    <a16:creationId xmlns:a16="http://schemas.microsoft.com/office/drawing/2014/main" id="{522550D5-A578-4C33-B405-092D50801565}"/>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29" name="Group 28">
              <a:extLst>
                <a:ext uri="{FF2B5EF4-FFF2-40B4-BE49-F238E27FC236}">
                  <a16:creationId xmlns:a16="http://schemas.microsoft.com/office/drawing/2014/main" id="{6A5C88A0-A89F-42B9-B5E5-623E0E0D7555}"/>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C4AD7328-AEE6-43BE-8744-DE52D5F8CC2E}"/>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90DC1356-0D84-4394-B0FF-A91903B8585E}"/>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5CA4391C-EE34-4D39-AC03-6D3272F213DC}"/>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4019822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690393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069985-F6F0-4433-A816-20D3279F357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578DF85-A626-4409-9551-73E882618AE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B6C08E6-31A1-4A48-B75E-EE5A46CC706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19F8056-42EE-4D19-9C65-98AD35F4E7D5}"/>
              </a:ext>
            </a:extLst>
          </p:cNvPr>
          <p:cNvSpPr>
            <a:spLocks noGrp="1"/>
          </p:cNvSpPr>
          <p:nvPr>
            <p:ph type="dt" sz="half" idx="10"/>
          </p:nvPr>
        </p:nvSpPr>
        <p:spPr/>
        <p:txBody>
          <a:bodyPr/>
          <a:lstStyle/>
          <a:p>
            <a:fld id="{F81B18F7-33A7-45BC-9856-88710170B631}" type="datetimeFigureOut">
              <a:rPr lang="en-US" smtClean="0"/>
              <a:t>3/27/2021</a:t>
            </a:fld>
            <a:endParaRPr lang="en-US"/>
          </a:p>
        </p:txBody>
      </p:sp>
      <p:sp>
        <p:nvSpPr>
          <p:cNvPr id="6" name="Footer Placeholder 5">
            <a:extLst>
              <a:ext uri="{FF2B5EF4-FFF2-40B4-BE49-F238E27FC236}">
                <a16:creationId xmlns:a16="http://schemas.microsoft.com/office/drawing/2014/main" id="{65091168-D09A-4970-9A51-BC4B5A697C6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367DA19-4604-4CDC-A61C-C782572173AF}"/>
              </a:ext>
            </a:extLst>
          </p:cNvPr>
          <p:cNvSpPr>
            <a:spLocks noGrp="1"/>
          </p:cNvSpPr>
          <p:nvPr>
            <p:ph type="sldNum" sz="quarter" idx="12"/>
          </p:nvPr>
        </p:nvSpPr>
        <p:spPr/>
        <p:txBody>
          <a:bodyPr/>
          <a:lstStyle/>
          <a:p>
            <a:fld id="{9CD3157B-70D7-4298-8FF8-E6BA0B9591C0}" type="slidenum">
              <a:rPr lang="en-US" smtClean="0"/>
              <a:t>‹#›</a:t>
            </a:fld>
            <a:endParaRPr lang="en-US"/>
          </a:p>
        </p:txBody>
      </p:sp>
    </p:spTree>
    <p:extLst>
      <p:ext uri="{BB962C8B-B14F-4D97-AF65-F5344CB8AC3E}">
        <p14:creationId xmlns:p14="http://schemas.microsoft.com/office/powerpoint/2010/main" val="3820164982"/>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0034194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6E6E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47948246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77807756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cSld name="Blank dark">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5094843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A801D4-5FA2-4445-AD1E-D87900807B4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428DB8D-0D56-4510-97E2-8A8AAE14B1A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0B42108-B863-4972-B4C1-8F887A4D709F}"/>
              </a:ext>
            </a:extLst>
          </p:cNvPr>
          <p:cNvSpPr>
            <a:spLocks noGrp="1"/>
          </p:cNvSpPr>
          <p:nvPr>
            <p:ph type="dt" sz="half" idx="10"/>
          </p:nvPr>
        </p:nvSpPr>
        <p:spPr/>
        <p:txBody>
          <a:bodyPr/>
          <a:lstStyle/>
          <a:p>
            <a:fld id="{B879A40C-BE12-4695-8F9D-87DE29F79717}" type="datetimeFigureOut">
              <a:rPr lang="en-US" smtClean="0"/>
              <a:t>3/27/2021</a:t>
            </a:fld>
            <a:endParaRPr lang="en-US"/>
          </a:p>
        </p:txBody>
      </p:sp>
      <p:sp>
        <p:nvSpPr>
          <p:cNvPr id="5" name="Footer Placeholder 4">
            <a:extLst>
              <a:ext uri="{FF2B5EF4-FFF2-40B4-BE49-F238E27FC236}">
                <a16:creationId xmlns:a16="http://schemas.microsoft.com/office/drawing/2014/main" id="{0E1CEC2D-CC2B-470E-B3D3-F994F424BDB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AA3E161-25B5-4899-B358-D5A8A1BBA833}"/>
              </a:ext>
            </a:extLst>
          </p:cNvPr>
          <p:cNvSpPr>
            <a:spLocks noGrp="1"/>
          </p:cNvSpPr>
          <p:nvPr>
            <p:ph type="sldNum" sz="quarter" idx="12"/>
          </p:nvPr>
        </p:nvSpPr>
        <p:spPr/>
        <p:txBody>
          <a:bodyPr/>
          <a:lstStyle/>
          <a:p>
            <a:fld id="{7616E433-5119-4E82-ADBB-6EFD89CE2F33}" type="slidenum">
              <a:rPr lang="en-US" smtClean="0"/>
              <a:t>‹#›</a:t>
            </a:fld>
            <a:endParaRPr lang="en-US"/>
          </a:p>
        </p:txBody>
      </p:sp>
    </p:spTree>
    <p:extLst>
      <p:ext uri="{BB962C8B-B14F-4D97-AF65-F5344CB8AC3E}">
        <p14:creationId xmlns:p14="http://schemas.microsoft.com/office/powerpoint/2010/main" val="3060552967"/>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7CE36-028D-4452-A23F-34CD3A39438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20A4D07-6828-4FCA-BA2D-9F643DA65DCC}"/>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142C4B-B774-48BA-909E-AF2934396576}"/>
              </a:ext>
            </a:extLst>
          </p:cNvPr>
          <p:cNvSpPr>
            <a:spLocks noGrp="1"/>
          </p:cNvSpPr>
          <p:nvPr>
            <p:ph type="dt" sz="half" idx="10"/>
          </p:nvPr>
        </p:nvSpPr>
        <p:spPr/>
        <p:txBody>
          <a:bodyPr/>
          <a:lstStyle/>
          <a:p>
            <a:fld id="{B879A40C-BE12-4695-8F9D-87DE29F79717}" type="datetimeFigureOut">
              <a:rPr lang="en-US" smtClean="0"/>
              <a:t>3/27/2021</a:t>
            </a:fld>
            <a:endParaRPr lang="en-US"/>
          </a:p>
        </p:txBody>
      </p:sp>
      <p:sp>
        <p:nvSpPr>
          <p:cNvPr id="5" name="Footer Placeholder 4">
            <a:extLst>
              <a:ext uri="{FF2B5EF4-FFF2-40B4-BE49-F238E27FC236}">
                <a16:creationId xmlns:a16="http://schemas.microsoft.com/office/drawing/2014/main" id="{C0C0871E-B264-4FAA-9E8B-D9A584C9EBC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FE92677-4B5A-4263-B5D4-518E17F76F65}"/>
              </a:ext>
            </a:extLst>
          </p:cNvPr>
          <p:cNvSpPr>
            <a:spLocks noGrp="1"/>
          </p:cNvSpPr>
          <p:nvPr>
            <p:ph type="sldNum" sz="quarter" idx="12"/>
          </p:nvPr>
        </p:nvSpPr>
        <p:spPr/>
        <p:txBody>
          <a:bodyPr/>
          <a:lstStyle/>
          <a:p>
            <a:fld id="{7616E433-5119-4E82-ADBB-6EFD89CE2F33}" type="slidenum">
              <a:rPr lang="en-US" smtClean="0"/>
              <a:t>‹#›</a:t>
            </a:fld>
            <a:endParaRPr lang="en-US"/>
          </a:p>
        </p:txBody>
      </p:sp>
    </p:spTree>
    <p:extLst>
      <p:ext uri="{BB962C8B-B14F-4D97-AF65-F5344CB8AC3E}">
        <p14:creationId xmlns:p14="http://schemas.microsoft.com/office/powerpoint/2010/main" val="3857991443"/>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6080"/>
            <a:ext cx="1366440" cy="292608"/>
          </a:xfrm>
          <a:prstGeom prst="rect">
            <a:avLst/>
          </a:prstGeom>
        </p:spPr>
      </p:pic>
      <p:sp>
        <p:nvSpPr>
          <p:cNvPr id="30" name="Rectangle 29">
            <a:extLst>
              <a:ext uri="{FF2B5EF4-FFF2-40B4-BE49-F238E27FC236}">
                <a16:creationId xmlns:a16="http://schemas.microsoft.com/office/drawing/2014/main" id="{8B2E4F62-54DC-4435-AA29-18599C177284}"/>
              </a:ext>
            </a:extLst>
          </p:cNvPr>
          <p:cNvSpPr/>
          <p:nvPr userDrawn="1"/>
        </p:nvSpPr>
        <p:spPr bwMode="gray">
          <a:xfrm>
            <a:off x="293044" y="1170431"/>
            <a:ext cx="11604624" cy="5393881"/>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3" name="Group 2">
            <a:extLst>
              <a:ext uri="{FF2B5EF4-FFF2-40B4-BE49-F238E27FC236}">
                <a16:creationId xmlns:a16="http://schemas.microsoft.com/office/drawing/2014/main" id="{56FAD87F-DBF5-4E2F-A61B-3CCEC5C7D0B9}"/>
              </a:ext>
            </a:extLst>
          </p:cNvPr>
          <p:cNvGrpSpPr/>
          <p:nvPr userDrawn="1"/>
        </p:nvGrpSpPr>
        <p:grpSpPr bwMode="ltGray">
          <a:xfrm>
            <a:off x="8710812" y="1771650"/>
            <a:ext cx="3481189" cy="4196081"/>
            <a:chOff x="8710812" y="1771650"/>
            <a:chExt cx="3481189" cy="4196081"/>
          </a:xfrm>
        </p:grpSpPr>
        <p:sp>
          <p:nvSpPr>
            <p:cNvPr id="32" name="Freeform 5">
              <a:extLst>
                <a:ext uri="{FF2B5EF4-FFF2-40B4-BE49-F238E27FC236}">
                  <a16:creationId xmlns:a16="http://schemas.microsoft.com/office/drawing/2014/main" id="{6B0365F1-E7DF-4958-962E-9FFD3A394140}"/>
                </a:ext>
              </a:extLst>
            </p:cNvPr>
            <p:cNvSpPr>
              <a:spLocks/>
            </p:cNvSpPr>
            <p:nvPr userDrawn="1"/>
          </p:nvSpPr>
          <p:spPr bwMode="ltGray">
            <a:xfrm>
              <a:off x="9246854" y="3720628"/>
              <a:ext cx="531187" cy="974975"/>
            </a:xfrm>
            <a:custGeom>
              <a:avLst/>
              <a:gdLst>
                <a:gd name="T0" fmla="*/ 547 w 547"/>
                <a:gd name="T1" fmla="*/ 704 h 1004"/>
                <a:gd name="T2" fmla="*/ 0 w 547"/>
                <a:gd name="T3" fmla="*/ 1004 h 1004"/>
                <a:gd name="T4" fmla="*/ 0 w 547"/>
                <a:gd name="T5" fmla="*/ 300 h 1004"/>
                <a:gd name="T6" fmla="*/ 547 w 547"/>
                <a:gd name="T7" fmla="*/ 0 h 1004"/>
                <a:gd name="T8" fmla="*/ 547 w 547"/>
                <a:gd name="T9" fmla="*/ 704 h 1004"/>
              </a:gdLst>
              <a:ahLst/>
              <a:cxnLst>
                <a:cxn ang="0">
                  <a:pos x="T0" y="T1"/>
                </a:cxn>
                <a:cxn ang="0">
                  <a:pos x="T2" y="T3"/>
                </a:cxn>
                <a:cxn ang="0">
                  <a:pos x="T4" y="T5"/>
                </a:cxn>
                <a:cxn ang="0">
                  <a:pos x="T6" y="T7"/>
                </a:cxn>
                <a:cxn ang="0">
                  <a:pos x="T8" y="T9"/>
                </a:cxn>
              </a:cxnLst>
              <a:rect l="0" t="0" r="r" b="b"/>
              <a:pathLst>
                <a:path w="547" h="1004">
                  <a:moveTo>
                    <a:pt x="547" y="704"/>
                  </a:moveTo>
                  <a:lnTo>
                    <a:pt x="0" y="1004"/>
                  </a:lnTo>
                  <a:lnTo>
                    <a:pt x="0" y="300"/>
                  </a:lnTo>
                  <a:lnTo>
                    <a:pt x="547" y="0"/>
                  </a:lnTo>
                  <a:lnTo>
                    <a:pt x="547" y="704"/>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6">
              <a:extLst>
                <a:ext uri="{FF2B5EF4-FFF2-40B4-BE49-F238E27FC236}">
                  <a16:creationId xmlns:a16="http://schemas.microsoft.com/office/drawing/2014/main" id="{39253E4C-431D-4257-8CC7-C1456CD2F32D}"/>
                </a:ext>
              </a:extLst>
            </p:cNvPr>
            <p:cNvSpPr>
              <a:spLocks/>
            </p:cNvSpPr>
            <p:nvPr userDrawn="1"/>
          </p:nvSpPr>
          <p:spPr bwMode="ltGray">
            <a:xfrm>
              <a:off x="9778040" y="3720628"/>
              <a:ext cx="532157" cy="974975"/>
            </a:xfrm>
            <a:custGeom>
              <a:avLst/>
              <a:gdLst>
                <a:gd name="T0" fmla="*/ 0 w 548"/>
                <a:gd name="T1" fmla="*/ 704 h 1004"/>
                <a:gd name="T2" fmla="*/ 548 w 548"/>
                <a:gd name="T3" fmla="*/ 1004 h 1004"/>
                <a:gd name="T4" fmla="*/ 548 w 548"/>
                <a:gd name="T5" fmla="*/ 300 h 1004"/>
                <a:gd name="T6" fmla="*/ 0 w 548"/>
                <a:gd name="T7" fmla="*/ 0 h 1004"/>
                <a:gd name="T8" fmla="*/ 0 w 548"/>
                <a:gd name="T9" fmla="*/ 704 h 1004"/>
              </a:gdLst>
              <a:ahLst/>
              <a:cxnLst>
                <a:cxn ang="0">
                  <a:pos x="T0" y="T1"/>
                </a:cxn>
                <a:cxn ang="0">
                  <a:pos x="T2" y="T3"/>
                </a:cxn>
                <a:cxn ang="0">
                  <a:pos x="T4" y="T5"/>
                </a:cxn>
                <a:cxn ang="0">
                  <a:pos x="T6" y="T7"/>
                </a:cxn>
                <a:cxn ang="0">
                  <a:pos x="T8" y="T9"/>
                </a:cxn>
              </a:cxnLst>
              <a:rect l="0" t="0" r="r" b="b"/>
              <a:pathLst>
                <a:path w="548" h="1004">
                  <a:moveTo>
                    <a:pt x="0" y="704"/>
                  </a:moveTo>
                  <a:lnTo>
                    <a:pt x="548" y="1004"/>
                  </a:lnTo>
                  <a:lnTo>
                    <a:pt x="548" y="300"/>
                  </a:lnTo>
                  <a:lnTo>
                    <a:pt x="0" y="0"/>
                  </a:lnTo>
                  <a:lnTo>
                    <a:pt x="0" y="704"/>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7">
              <a:extLst>
                <a:ext uri="{FF2B5EF4-FFF2-40B4-BE49-F238E27FC236}">
                  <a16:creationId xmlns:a16="http://schemas.microsoft.com/office/drawing/2014/main" id="{E928826C-9C74-4194-A556-98EC9A96F677}"/>
                </a:ext>
              </a:extLst>
            </p:cNvPr>
            <p:cNvSpPr>
              <a:spLocks/>
            </p:cNvSpPr>
            <p:nvPr userDrawn="1"/>
          </p:nvSpPr>
          <p:spPr bwMode="ltGray">
            <a:xfrm>
              <a:off x="9246854" y="4404276"/>
              <a:ext cx="1063344" cy="586538"/>
            </a:xfrm>
            <a:custGeom>
              <a:avLst/>
              <a:gdLst>
                <a:gd name="T0" fmla="*/ 547 w 1095"/>
                <a:gd name="T1" fmla="*/ 0 h 604"/>
                <a:gd name="T2" fmla="*/ 0 w 1095"/>
                <a:gd name="T3" fmla="*/ 300 h 604"/>
                <a:gd name="T4" fmla="*/ 560 w 1095"/>
                <a:gd name="T5" fmla="*/ 604 h 604"/>
                <a:gd name="T6" fmla="*/ 1095 w 1095"/>
                <a:gd name="T7" fmla="*/ 300 h 604"/>
                <a:gd name="T8" fmla="*/ 547 w 1095"/>
                <a:gd name="T9" fmla="*/ 0 h 604"/>
              </a:gdLst>
              <a:ahLst/>
              <a:cxnLst>
                <a:cxn ang="0">
                  <a:pos x="T0" y="T1"/>
                </a:cxn>
                <a:cxn ang="0">
                  <a:pos x="T2" y="T3"/>
                </a:cxn>
                <a:cxn ang="0">
                  <a:pos x="T4" y="T5"/>
                </a:cxn>
                <a:cxn ang="0">
                  <a:pos x="T6" y="T7"/>
                </a:cxn>
                <a:cxn ang="0">
                  <a:pos x="T8" y="T9"/>
                </a:cxn>
              </a:cxnLst>
              <a:rect l="0" t="0" r="r" b="b"/>
              <a:pathLst>
                <a:path w="1095" h="604">
                  <a:moveTo>
                    <a:pt x="547" y="0"/>
                  </a:moveTo>
                  <a:lnTo>
                    <a:pt x="0" y="300"/>
                  </a:lnTo>
                  <a:lnTo>
                    <a:pt x="560" y="604"/>
                  </a:lnTo>
                  <a:lnTo>
                    <a:pt x="1095" y="300"/>
                  </a:lnTo>
                  <a:lnTo>
                    <a:pt x="547" y="0"/>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8">
              <a:extLst>
                <a:ext uri="{FF2B5EF4-FFF2-40B4-BE49-F238E27FC236}">
                  <a16:creationId xmlns:a16="http://schemas.microsoft.com/office/drawing/2014/main" id="{7ACB5DE1-DAC6-4C99-B2CC-0EB12CE0D5FE}"/>
                </a:ext>
              </a:extLst>
            </p:cNvPr>
            <p:cNvSpPr>
              <a:spLocks/>
            </p:cNvSpPr>
            <p:nvPr userDrawn="1"/>
          </p:nvSpPr>
          <p:spPr bwMode="ltGray">
            <a:xfrm>
              <a:off x="8710812"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9">
              <a:extLst>
                <a:ext uri="{FF2B5EF4-FFF2-40B4-BE49-F238E27FC236}">
                  <a16:creationId xmlns:a16="http://schemas.microsoft.com/office/drawing/2014/main" id="{5D630C8B-3A7C-4321-A3EF-B1D0A698F738}"/>
                </a:ext>
              </a:extLst>
            </p:cNvPr>
            <p:cNvSpPr>
              <a:spLocks/>
            </p:cNvSpPr>
            <p:nvPr userDrawn="1"/>
          </p:nvSpPr>
          <p:spPr bwMode="ltGray">
            <a:xfrm>
              <a:off x="9242969" y="2748567"/>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10">
              <a:extLst>
                <a:ext uri="{FF2B5EF4-FFF2-40B4-BE49-F238E27FC236}">
                  <a16:creationId xmlns:a16="http://schemas.microsoft.com/office/drawing/2014/main" id="{2A590461-2675-4E4A-B9BB-BF5471E89538}"/>
                </a:ext>
              </a:extLst>
            </p:cNvPr>
            <p:cNvSpPr>
              <a:spLocks/>
            </p:cNvSpPr>
            <p:nvPr userDrawn="1"/>
          </p:nvSpPr>
          <p:spPr bwMode="ltGray">
            <a:xfrm>
              <a:off x="8710812" y="3434156"/>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1">
              <a:extLst>
                <a:ext uri="{FF2B5EF4-FFF2-40B4-BE49-F238E27FC236}">
                  <a16:creationId xmlns:a16="http://schemas.microsoft.com/office/drawing/2014/main" id="{48EAECFD-0CA3-492F-BA94-22EF6EB2205B}"/>
                </a:ext>
              </a:extLst>
            </p:cNvPr>
            <p:cNvSpPr>
              <a:spLocks/>
            </p:cNvSpPr>
            <p:nvPr userDrawn="1"/>
          </p:nvSpPr>
          <p:spPr bwMode="ltGray">
            <a:xfrm>
              <a:off x="9773185"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12">
              <a:extLst>
                <a:ext uri="{FF2B5EF4-FFF2-40B4-BE49-F238E27FC236}">
                  <a16:creationId xmlns:a16="http://schemas.microsoft.com/office/drawing/2014/main" id="{62FFEC32-2F2F-43F4-9C21-7F15A26966AC}"/>
                </a:ext>
              </a:extLst>
            </p:cNvPr>
            <p:cNvSpPr>
              <a:spLocks/>
            </p:cNvSpPr>
            <p:nvPr userDrawn="1"/>
          </p:nvSpPr>
          <p:spPr bwMode="ltGray">
            <a:xfrm>
              <a:off x="9773185" y="3434157"/>
              <a:ext cx="1063345"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 name="connsiteX0" fmla="*/ 5005 w 10000"/>
                <a:gd name="connsiteY0" fmla="*/ 0 h 10000"/>
                <a:gd name="connsiteX1" fmla="*/ 0 w 10000"/>
                <a:gd name="connsiteY1" fmla="*/ 4967 h 10000"/>
                <a:gd name="connsiteX2" fmla="*/ 5048 w 10000"/>
                <a:gd name="connsiteY2" fmla="*/ 10000 h 10000"/>
                <a:gd name="connsiteX3" fmla="*/ 10000 w 10000"/>
                <a:gd name="connsiteY3" fmla="*/ 4967 h 10000"/>
                <a:gd name="connsiteX4" fmla="*/ 5005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5005" y="0"/>
                  </a:moveTo>
                  <a:lnTo>
                    <a:pt x="0" y="4967"/>
                  </a:lnTo>
                  <a:lnTo>
                    <a:pt x="5048" y="10000"/>
                  </a:lnTo>
                  <a:lnTo>
                    <a:pt x="10000" y="4967"/>
                  </a:lnTo>
                  <a:lnTo>
                    <a:pt x="5005"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13">
              <a:extLst>
                <a:ext uri="{FF2B5EF4-FFF2-40B4-BE49-F238E27FC236}">
                  <a16:creationId xmlns:a16="http://schemas.microsoft.com/office/drawing/2014/main" id="{647709D2-F4CC-4414-B183-427A6D2A22AB}"/>
                </a:ext>
              </a:extLst>
            </p:cNvPr>
            <p:cNvSpPr>
              <a:spLocks/>
            </p:cNvSpPr>
            <p:nvPr userDrawn="1"/>
          </p:nvSpPr>
          <p:spPr bwMode="ltGray">
            <a:xfrm>
              <a:off x="11361823" y="2748566"/>
              <a:ext cx="534332" cy="982635"/>
            </a:xfrm>
            <a:custGeom>
              <a:avLst/>
              <a:gdLst>
                <a:gd name="T0" fmla="*/ 0 w 548"/>
                <a:gd name="T1" fmla="*/ 706 h 1006"/>
                <a:gd name="T2" fmla="*/ 548 w 548"/>
                <a:gd name="T3" fmla="*/ 1006 h 1006"/>
                <a:gd name="T4" fmla="*/ 548 w 548"/>
                <a:gd name="T5" fmla="*/ 300 h 1006"/>
                <a:gd name="T6" fmla="*/ 0 w 548"/>
                <a:gd name="T7" fmla="*/ 0 h 1006"/>
                <a:gd name="T8" fmla="*/ 0 w 548"/>
                <a:gd name="T9" fmla="*/ 706 h 1006"/>
              </a:gdLst>
              <a:ahLst/>
              <a:cxnLst>
                <a:cxn ang="0">
                  <a:pos x="T0" y="T1"/>
                </a:cxn>
                <a:cxn ang="0">
                  <a:pos x="T2" y="T3"/>
                </a:cxn>
                <a:cxn ang="0">
                  <a:pos x="T4" y="T5"/>
                </a:cxn>
                <a:cxn ang="0">
                  <a:pos x="T6" y="T7"/>
                </a:cxn>
                <a:cxn ang="0">
                  <a:pos x="T8" y="T9"/>
                </a:cxn>
              </a:cxnLst>
              <a:rect l="0" t="0" r="r" b="b"/>
              <a:pathLst>
                <a:path w="548" h="1006">
                  <a:moveTo>
                    <a:pt x="0" y="706"/>
                  </a:moveTo>
                  <a:lnTo>
                    <a:pt x="548" y="1006"/>
                  </a:lnTo>
                  <a:lnTo>
                    <a:pt x="548" y="300"/>
                  </a:lnTo>
                  <a:lnTo>
                    <a:pt x="0" y="0"/>
                  </a:lnTo>
                  <a:lnTo>
                    <a:pt x="0" y="706"/>
                  </a:lnTo>
                  <a:close/>
                </a:path>
              </a:pathLst>
            </a:custGeom>
            <a:solidFill>
              <a:srgbClr val="303030"/>
            </a:solidFill>
            <a:ln w="9525">
              <a:noFill/>
              <a:round/>
              <a:headEnd/>
              <a:tailEnd/>
            </a:ln>
          </p:spPr>
          <p:txBody>
            <a:bodyPr vert="horz" wrap="square" lIns="91440" tIns="45720" rIns="91440" bIns="45720" numCol="1" anchor="t" anchorCtr="0" compatLnSpc="1">
              <a:prstTxWarp prst="textNoShape">
                <a:avLst/>
              </a:prstTxWarp>
            </a:bodyPr>
            <a:lstStyle/>
            <a:p>
              <a:pPr lvl="0"/>
              <a:endParaRPr lang="en-US"/>
            </a:p>
          </p:txBody>
        </p:sp>
        <p:sp>
          <p:nvSpPr>
            <p:cNvPr id="41" name="Freeform 14">
              <a:extLst>
                <a:ext uri="{FF2B5EF4-FFF2-40B4-BE49-F238E27FC236}">
                  <a16:creationId xmlns:a16="http://schemas.microsoft.com/office/drawing/2014/main" id="{72928ABA-DF2E-4C8E-B194-7FA528229810}"/>
                </a:ext>
              </a:extLst>
            </p:cNvPr>
            <p:cNvSpPr>
              <a:spLocks/>
            </p:cNvSpPr>
            <p:nvPr userDrawn="1"/>
          </p:nvSpPr>
          <p:spPr bwMode="ltGray">
            <a:xfrm>
              <a:off x="10833616" y="3434158"/>
              <a:ext cx="1060195" cy="586539"/>
            </a:xfrm>
            <a:custGeom>
              <a:avLst/>
              <a:gdLst>
                <a:gd name="T0" fmla="*/ 548 w 1096"/>
                <a:gd name="T1" fmla="*/ 0 h 604"/>
                <a:gd name="T2" fmla="*/ 0 w 1096"/>
                <a:gd name="T3" fmla="*/ 300 h 604"/>
                <a:gd name="T4" fmla="*/ 560 w 1096"/>
                <a:gd name="T5" fmla="*/ 604 h 604"/>
                <a:gd name="T6" fmla="*/ 1096 w 1096"/>
                <a:gd name="T7" fmla="*/ 300 h 604"/>
                <a:gd name="T8" fmla="*/ 548 w 1096"/>
                <a:gd name="T9" fmla="*/ 0 h 604"/>
                <a:gd name="connsiteX0" fmla="*/ 5000 w 9956"/>
                <a:gd name="connsiteY0" fmla="*/ 0 h 10000"/>
                <a:gd name="connsiteX1" fmla="*/ 0 w 9956"/>
                <a:gd name="connsiteY1" fmla="*/ 4967 h 10000"/>
                <a:gd name="connsiteX2" fmla="*/ 5109 w 9956"/>
                <a:gd name="connsiteY2" fmla="*/ 10000 h 10000"/>
                <a:gd name="connsiteX3" fmla="*/ 9956 w 9956"/>
                <a:gd name="connsiteY3" fmla="*/ 4967 h 10000"/>
                <a:gd name="connsiteX4" fmla="*/ 5000 w 9956"/>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56" h="10000">
                  <a:moveTo>
                    <a:pt x="5000" y="0"/>
                  </a:moveTo>
                  <a:lnTo>
                    <a:pt x="0" y="4967"/>
                  </a:lnTo>
                  <a:lnTo>
                    <a:pt x="5109" y="10000"/>
                  </a:lnTo>
                  <a:lnTo>
                    <a:pt x="9956" y="4967"/>
                  </a:lnTo>
                  <a:lnTo>
                    <a:pt x="5000" y="0"/>
                  </a:lnTo>
                  <a:close/>
                </a:path>
              </a:pathLst>
            </a:custGeom>
            <a:solidFill>
              <a:srgbClr val="303030"/>
            </a:solidFill>
            <a:ln w="9525">
              <a:noFill/>
              <a:round/>
              <a:headEnd/>
              <a:tailEnd/>
            </a:ln>
          </p:spPr>
          <p:txBody>
            <a:bodyPr vert="horz" wrap="square" lIns="91440" tIns="45720" rIns="91440" bIns="45720" numCol="1" anchor="t" anchorCtr="0" compatLnSpc="1">
              <a:prstTxWarp prst="textNoShape">
                <a:avLst/>
              </a:prstTxWarp>
            </a:bodyPr>
            <a:lstStyle/>
            <a:p>
              <a:pPr lvl="0"/>
              <a:endParaRPr lang="en-US"/>
            </a:p>
          </p:txBody>
        </p:sp>
        <p:sp>
          <p:nvSpPr>
            <p:cNvPr id="42" name="Freeform 15">
              <a:extLst>
                <a:ext uri="{FF2B5EF4-FFF2-40B4-BE49-F238E27FC236}">
                  <a16:creationId xmlns:a16="http://schemas.microsoft.com/office/drawing/2014/main" id="{5A52C6C9-8220-4E26-B41D-1AA4F49DF9B8}"/>
                </a:ext>
              </a:extLst>
            </p:cNvPr>
            <p:cNvSpPr>
              <a:spLocks/>
            </p:cNvSpPr>
            <p:nvPr userDrawn="1"/>
          </p:nvSpPr>
          <p:spPr bwMode="ltGray">
            <a:xfrm>
              <a:off x="10299515" y="1771650"/>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16">
              <a:extLst>
                <a:ext uri="{FF2B5EF4-FFF2-40B4-BE49-F238E27FC236}">
                  <a16:creationId xmlns:a16="http://schemas.microsoft.com/office/drawing/2014/main" id="{8548CD94-9B34-4B91-BB2B-8736861E89E1}"/>
                </a:ext>
              </a:extLst>
            </p:cNvPr>
            <p:cNvSpPr>
              <a:spLocks/>
            </p:cNvSpPr>
            <p:nvPr userDrawn="1"/>
          </p:nvSpPr>
          <p:spPr bwMode="ltGray">
            <a:xfrm>
              <a:off x="10831673" y="1771650"/>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7">
              <a:extLst>
                <a:ext uri="{FF2B5EF4-FFF2-40B4-BE49-F238E27FC236}">
                  <a16:creationId xmlns:a16="http://schemas.microsoft.com/office/drawing/2014/main" id="{CFFFDB94-105D-4570-A938-4AD7CE4AE782}"/>
                </a:ext>
              </a:extLst>
            </p:cNvPr>
            <p:cNvSpPr>
              <a:spLocks/>
            </p:cNvSpPr>
            <p:nvPr userDrawn="1"/>
          </p:nvSpPr>
          <p:spPr bwMode="ltGray">
            <a:xfrm>
              <a:off x="10299515" y="2457240"/>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18">
              <a:extLst>
                <a:ext uri="{FF2B5EF4-FFF2-40B4-BE49-F238E27FC236}">
                  <a16:creationId xmlns:a16="http://schemas.microsoft.com/office/drawing/2014/main" id="{AC2A78A9-4071-45DC-BAE8-1C643EDD9B01}"/>
                </a:ext>
              </a:extLst>
            </p:cNvPr>
            <p:cNvSpPr>
              <a:spLocks/>
            </p:cNvSpPr>
            <p:nvPr userDrawn="1"/>
          </p:nvSpPr>
          <p:spPr bwMode="ltGray">
            <a:xfrm>
              <a:off x="11364801" y="1771650"/>
              <a:ext cx="531187" cy="976917"/>
            </a:xfrm>
            <a:custGeom>
              <a:avLst/>
              <a:gdLst>
                <a:gd name="T0" fmla="*/ 547 w 547"/>
                <a:gd name="T1" fmla="*/ 706 h 1006"/>
                <a:gd name="T2" fmla="*/ 0 w 547"/>
                <a:gd name="T3" fmla="*/ 1006 h 1006"/>
                <a:gd name="T4" fmla="*/ 0 w 547"/>
                <a:gd name="T5" fmla="*/ 300 h 1006"/>
                <a:gd name="T6" fmla="*/ 547 w 547"/>
                <a:gd name="T7" fmla="*/ 0 h 1006"/>
                <a:gd name="T8" fmla="*/ 547 w 547"/>
                <a:gd name="T9" fmla="*/ 706 h 1006"/>
              </a:gdLst>
              <a:ahLst/>
              <a:cxnLst>
                <a:cxn ang="0">
                  <a:pos x="T0" y="T1"/>
                </a:cxn>
                <a:cxn ang="0">
                  <a:pos x="T2" y="T3"/>
                </a:cxn>
                <a:cxn ang="0">
                  <a:pos x="T4" y="T5"/>
                </a:cxn>
                <a:cxn ang="0">
                  <a:pos x="T6" y="T7"/>
                </a:cxn>
                <a:cxn ang="0">
                  <a:pos x="T8" y="T9"/>
                </a:cxn>
              </a:cxnLst>
              <a:rect l="0" t="0" r="r" b="b"/>
              <a:pathLst>
                <a:path w="547" h="1006">
                  <a:moveTo>
                    <a:pt x="547" y="706"/>
                  </a:moveTo>
                  <a:lnTo>
                    <a:pt x="0" y="1006"/>
                  </a:lnTo>
                  <a:lnTo>
                    <a:pt x="0" y="300"/>
                  </a:lnTo>
                  <a:lnTo>
                    <a:pt x="547" y="0"/>
                  </a:lnTo>
                  <a:lnTo>
                    <a:pt x="547"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Shape 56">
              <a:extLst>
                <a:ext uri="{FF2B5EF4-FFF2-40B4-BE49-F238E27FC236}">
                  <a16:creationId xmlns:a16="http://schemas.microsoft.com/office/drawing/2014/main" id="{6A0EEF9B-FB8E-409B-A24F-BD7570B88204}"/>
                </a:ext>
              </a:extLst>
            </p:cNvPr>
            <p:cNvSpPr>
              <a:spLocks/>
            </p:cNvSpPr>
            <p:nvPr userDrawn="1"/>
          </p:nvSpPr>
          <p:spPr bwMode="ltGray">
            <a:xfrm>
              <a:off x="11895988" y="1771650"/>
              <a:ext cx="296013" cy="847641"/>
            </a:xfrm>
            <a:custGeom>
              <a:avLst/>
              <a:gdLst>
                <a:gd name="connsiteX0" fmla="*/ 0 w 296013"/>
                <a:gd name="connsiteY0" fmla="*/ 0 h 847641"/>
                <a:gd name="connsiteX1" fmla="*/ 296013 w 296013"/>
                <a:gd name="connsiteY1" fmla="*/ 162051 h 847641"/>
                <a:gd name="connsiteX2" fmla="*/ 296013 w 296013"/>
                <a:gd name="connsiteY2" fmla="*/ 847641 h 847641"/>
                <a:gd name="connsiteX3" fmla="*/ 0 w 296013"/>
                <a:gd name="connsiteY3" fmla="*/ 685590 h 847641"/>
              </a:gdLst>
              <a:ahLst/>
              <a:cxnLst>
                <a:cxn ang="0">
                  <a:pos x="connsiteX0" y="connsiteY0"/>
                </a:cxn>
                <a:cxn ang="0">
                  <a:pos x="connsiteX1" y="connsiteY1"/>
                </a:cxn>
                <a:cxn ang="0">
                  <a:pos x="connsiteX2" y="connsiteY2"/>
                </a:cxn>
                <a:cxn ang="0">
                  <a:pos x="connsiteX3" y="connsiteY3"/>
                </a:cxn>
              </a:cxnLst>
              <a:rect l="l" t="t" r="r" b="b"/>
              <a:pathLst>
                <a:path w="296013" h="847641">
                  <a:moveTo>
                    <a:pt x="0" y="0"/>
                  </a:moveTo>
                  <a:lnTo>
                    <a:pt x="296013" y="162051"/>
                  </a:lnTo>
                  <a:lnTo>
                    <a:pt x="296013" y="847641"/>
                  </a:lnTo>
                  <a:lnTo>
                    <a:pt x="0" y="685590"/>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59" name="Freeform: Shape 58">
              <a:extLst>
                <a:ext uri="{FF2B5EF4-FFF2-40B4-BE49-F238E27FC236}">
                  <a16:creationId xmlns:a16="http://schemas.microsoft.com/office/drawing/2014/main" id="{390FC8DE-C4AD-4BD3-9506-276C17F0C333}"/>
                </a:ext>
              </a:extLst>
            </p:cNvPr>
            <p:cNvSpPr>
              <a:spLocks/>
            </p:cNvSpPr>
            <p:nvPr userDrawn="1"/>
          </p:nvSpPr>
          <p:spPr bwMode="ltGray">
            <a:xfrm>
              <a:off x="11364800" y="2457240"/>
              <a:ext cx="827200" cy="593577"/>
            </a:xfrm>
            <a:custGeom>
              <a:avLst/>
              <a:gdLst>
                <a:gd name="connsiteX0" fmla="*/ 531141 w 827200"/>
                <a:gd name="connsiteY0" fmla="*/ 0 h 593577"/>
                <a:gd name="connsiteX1" fmla="*/ 827200 w 827200"/>
                <a:gd name="connsiteY1" fmla="*/ 162066 h 593577"/>
                <a:gd name="connsiteX2" fmla="*/ 827200 w 827200"/>
                <a:gd name="connsiteY2" fmla="*/ 425095 h 593577"/>
                <a:gd name="connsiteX3" fmla="*/ 529758 w 827200"/>
                <a:gd name="connsiteY3" fmla="*/ 593577 h 593577"/>
                <a:gd name="connsiteX4" fmla="*/ 0 w 827200"/>
                <a:gd name="connsiteY4" fmla="*/ 291334 h 593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7200" h="593577">
                  <a:moveTo>
                    <a:pt x="531141" y="0"/>
                  </a:moveTo>
                  <a:lnTo>
                    <a:pt x="827200" y="162066"/>
                  </a:lnTo>
                  <a:lnTo>
                    <a:pt x="827200" y="425095"/>
                  </a:lnTo>
                  <a:lnTo>
                    <a:pt x="529758" y="593577"/>
                  </a:lnTo>
                  <a:lnTo>
                    <a:pt x="0" y="291334"/>
                  </a:lnTo>
                  <a:close/>
                </a:path>
              </a:pathLst>
            </a:custGeom>
            <a:solidFill>
              <a:srgbClr val="303030"/>
            </a:solidFill>
            <a:ln w="9525">
              <a:solidFill>
                <a:srgbClr val="303030"/>
              </a:solidFill>
              <a:round/>
              <a:headEnd/>
              <a:tailEnd/>
            </a:ln>
          </p:spPr>
          <p:txBody>
            <a:bodyPr vert="horz" wrap="square" lIns="91440" tIns="45720" rIns="91440" bIns="45720" numCol="1" anchor="t" anchorCtr="0" compatLnSpc="1">
              <a:prstTxWarp prst="textNoShape">
                <a:avLst/>
              </a:prstTxWarp>
              <a:noAutofit/>
            </a:bodyPr>
            <a:lstStyle/>
            <a:p>
              <a:pPr lvl="0"/>
              <a:endParaRPr lang="en-US"/>
            </a:p>
          </p:txBody>
        </p:sp>
        <p:sp>
          <p:nvSpPr>
            <p:cNvPr id="48" name="Freeform 21">
              <a:extLst>
                <a:ext uri="{FF2B5EF4-FFF2-40B4-BE49-F238E27FC236}">
                  <a16:creationId xmlns:a16="http://schemas.microsoft.com/office/drawing/2014/main" id="{77297A5A-69AC-4DF4-95F9-A09D48D814E3}"/>
                </a:ext>
              </a:extLst>
            </p:cNvPr>
            <p:cNvSpPr>
              <a:spLocks/>
            </p:cNvSpPr>
            <p:nvPr userDrawn="1"/>
          </p:nvSpPr>
          <p:spPr bwMode="ltGray">
            <a:xfrm>
              <a:off x="10316024" y="4400391"/>
              <a:ext cx="531187" cy="976917"/>
            </a:xfrm>
            <a:custGeom>
              <a:avLst/>
              <a:gdLst>
                <a:gd name="T0" fmla="*/ 547 w 547"/>
                <a:gd name="T1" fmla="*/ 707 h 1006"/>
                <a:gd name="T2" fmla="*/ 0 w 547"/>
                <a:gd name="T3" fmla="*/ 1006 h 1006"/>
                <a:gd name="T4" fmla="*/ 0 w 547"/>
                <a:gd name="T5" fmla="*/ 300 h 1006"/>
                <a:gd name="T6" fmla="*/ 547 w 547"/>
                <a:gd name="T7" fmla="*/ 0 h 1006"/>
                <a:gd name="T8" fmla="*/ 547 w 547"/>
                <a:gd name="T9" fmla="*/ 707 h 1006"/>
              </a:gdLst>
              <a:ahLst/>
              <a:cxnLst>
                <a:cxn ang="0">
                  <a:pos x="T0" y="T1"/>
                </a:cxn>
                <a:cxn ang="0">
                  <a:pos x="T2" y="T3"/>
                </a:cxn>
                <a:cxn ang="0">
                  <a:pos x="T4" y="T5"/>
                </a:cxn>
                <a:cxn ang="0">
                  <a:pos x="T6" y="T7"/>
                </a:cxn>
                <a:cxn ang="0">
                  <a:pos x="T8" y="T9"/>
                </a:cxn>
              </a:cxnLst>
              <a:rect l="0" t="0" r="r" b="b"/>
              <a:pathLst>
                <a:path w="547" h="1006">
                  <a:moveTo>
                    <a:pt x="547" y="707"/>
                  </a:moveTo>
                  <a:lnTo>
                    <a:pt x="0" y="1006"/>
                  </a:lnTo>
                  <a:lnTo>
                    <a:pt x="0" y="300"/>
                  </a:lnTo>
                  <a:lnTo>
                    <a:pt x="547" y="0"/>
                  </a:lnTo>
                  <a:lnTo>
                    <a:pt x="547" y="707"/>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22">
              <a:extLst>
                <a:ext uri="{FF2B5EF4-FFF2-40B4-BE49-F238E27FC236}">
                  <a16:creationId xmlns:a16="http://schemas.microsoft.com/office/drawing/2014/main" id="{E65087DC-7AC8-4AA7-9010-A067ADE1CF79}"/>
                </a:ext>
              </a:extLst>
            </p:cNvPr>
            <p:cNvSpPr>
              <a:spLocks/>
            </p:cNvSpPr>
            <p:nvPr userDrawn="1"/>
          </p:nvSpPr>
          <p:spPr bwMode="ltGray">
            <a:xfrm>
              <a:off x="10847210" y="4400391"/>
              <a:ext cx="532157" cy="976917"/>
            </a:xfrm>
            <a:custGeom>
              <a:avLst/>
              <a:gdLst>
                <a:gd name="T0" fmla="*/ 0 w 548"/>
                <a:gd name="T1" fmla="*/ 707 h 1006"/>
                <a:gd name="T2" fmla="*/ 548 w 548"/>
                <a:gd name="T3" fmla="*/ 1006 h 1006"/>
                <a:gd name="T4" fmla="*/ 548 w 548"/>
                <a:gd name="T5" fmla="*/ 300 h 1006"/>
                <a:gd name="T6" fmla="*/ 0 w 548"/>
                <a:gd name="T7" fmla="*/ 0 h 1006"/>
                <a:gd name="T8" fmla="*/ 0 w 548"/>
                <a:gd name="T9" fmla="*/ 707 h 1006"/>
              </a:gdLst>
              <a:ahLst/>
              <a:cxnLst>
                <a:cxn ang="0">
                  <a:pos x="T0" y="T1"/>
                </a:cxn>
                <a:cxn ang="0">
                  <a:pos x="T2" y="T3"/>
                </a:cxn>
                <a:cxn ang="0">
                  <a:pos x="T4" y="T5"/>
                </a:cxn>
                <a:cxn ang="0">
                  <a:pos x="T6" y="T7"/>
                </a:cxn>
                <a:cxn ang="0">
                  <a:pos x="T8" y="T9"/>
                </a:cxn>
              </a:cxnLst>
              <a:rect l="0" t="0" r="r" b="b"/>
              <a:pathLst>
                <a:path w="548" h="1006">
                  <a:moveTo>
                    <a:pt x="0" y="707"/>
                  </a:moveTo>
                  <a:lnTo>
                    <a:pt x="548" y="1006"/>
                  </a:lnTo>
                  <a:lnTo>
                    <a:pt x="548" y="300"/>
                  </a:lnTo>
                  <a:lnTo>
                    <a:pt x="0" y="0"/>
                  </a:lnTo>
                  <a:lnTo>
                    <a:pt x="0" y="707"/>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23">
              <a:extLst>
                <a:ext uri="{FF2B5EF4-FFF2-40B4-BE49-F238E27FC236}">
                  <a16:creationId xmlns:a16="http://schemas.microsoft.com/office/drawing/2014/main" id="{3B4C2EBB-4C89-4380-A5E7-A7BD40C2B90E}"/>
                </a:ext>
              </a:extLst>
            </p:cNvPr>
            <p:cNvSpPr>
              <a:spLocks/>
            </p:cNvSpPr>
            <p:nvPr userDrawn="1"/>
          </p:nvSpPr>
          <p:spPr bwMode="ltGray">
            <a:xfrm>
              <a:off x="10316024" y="5086952"/>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24">
              <a:extLst>
                <a:ext uri="{FF2B5EF4-FFF2-40B4-BE49-F238E27FC236}">
                  <a16:creationId xmlns:a16="http://schemas.microsoft.com/office/drawing/2014/main" id="{0D7CD4FA-6D18-4E1F-9C7D-91AA2E32B2BC}"/>
                </a:ext>
              </a:extLst>
            </p:cNvPr>
            <p:cNvSpPr>
              <a:spLocks/>
            </p:cNvSpPr>
            <p:nvPr userDrawn="1"/>
          </p:nvSpPr>
          <p:spPr bwMode="ltGray">
            <a:xfrm>
              <a:off x="8720523" y="4697545"/>
              <a:ext cx="531187" cy="974975"/>
            </a:xfrm>
            <a:custGeom>
              <a:avLst/>
              <a:gdLst>
                <a:gd name="T0" fmla="*/ 547 w 547"/>
                <a:gd name="T1" fmla="*/ 705 h 1004"/>
                <a:gd name="T2" fmla="*/ 0 w 547"/>
                <a:gd name="T3" fmla="*/ 1004 h 1004"/>
                <a:gd name="T4" fmla="*/ 0 w 547"/>
                <a:gd name="T5" fmla="*/ 298 h 1004"/>
                <a:gd name="T6" fmla="*/ 547 w 547"/>
                <a:gd name="T7" fmla="*/ 0 h 1004"/>
                <a:gd name="T8" fmla="*/ 547 w 547"/>
                <a:gd name="T9" fmla="*/ 705 h 1004"/>
              </a:gdLst>
              <a:ahLst/>
              <a:cxnLst>
                <a:cxn ang="0">
                  <a:pos x="T0" y="T1"/>
                </a:cxn>
                <a:cxn ang="0">
                  <a:pos x="T2" y="T3"/>
                </a:cxn>
                <a:cxn ang="0">
                  <a:pos x="T4" y="T5"/>
                </a:cxn>
                <a:cxn ang="0">
                  <a:pos x="T6" y="T7"/>
                </a:cxn>
                <a:cxn ang="0">
                  <a:pos x="T8" y="T9"/>
                </a:cxn>
              </a:cxnLst>
              <a:rect l="0" t="0" r="r" b="b"/>
              <a:pathLst>
                <a:path w="547" h="1004">
                  <a:moveTo>
                    <a:pt x="547" y="705"/>
                  </a:moveTo>
                  <a:lnTo>
                    <a:pt x="0" y="1004"/>
                  </a:lnTo>
                  <a:lnTo>
                    <a:pt x="0" y="298"/>
                  </a:lnTo>
                  <a:lnTo>
                    <a:pt x="547" y="0"/>
                  </a:lnTo>
                  <a:lnTo>
                    <a:pt x="547" y="705"/>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25">
              <a:extLst>
                <a:ext uri="{FF2B5EF4-FFF2-40B4-BE49-F238E27FC236}">
                  <a16:creationId xmlns:a16="http://schemas.microsoft.com/office/drawing/2014/main" id="{5D06D6BE-8F81-4F1F-9E44-429E129C1957}"/>
                </a:ext>
              </a:extLst>
            </p:cNvPr>
            <p:cNvSpPr>
              <a:spLocks/>
            </p:cNvSpPr>
            <p:nvPr userDrawn="1"/>
          </p:nvSpPr>
          <p:spPr bwMode="ltGray">
            <a:xfrm>
              <a:off x="9251709" y="4697545"/>
              <a:ext cx="532157" cy="974975"/>
            </a:xfrm>
            <a:custGeom>
              <a:avLst/>
              <a:gdLst>
                <a:gd name="T0" fmla="*/ 0 w 548"/>
                <a:gd name="T1" fmla="*/ 705 h 1004"/>
                <a:gd name="T2" fmla="*/ 548 w 548"/>
                <a:gd name="T3" fmla="*/ 1004 h 1004"/>
                <a:gd name="T4" fmla="*/ 548 w 548"/>
                <a:gd name="T5" fmla="*/ 298 h 1004"/>
                <a:gd name="T6" fmla="*/ 0 w 548"/>
                <a:gd name="T7" fmla="*/ 0 h 1004"/>
                <a:gd name="T8" fmla="*/ 0 w 548"/>
                <a:gd name="T9" fmla="*/ 705 h 1004"/>
              </a:gdLst>
              <a:ahLst/>
              <a:cxnLst>
                <a:cxn ang="0">
                  <a:pos x="T0" y="T1"/>
                </a:cxn>
                <a:cxn ang="0">
                  <a:pos x="T2" y="T3"/>
                </a:cxn>
                <a:cxn ang="0">
                  <a:pos x="T4" y="T5"/>
                </a:cxn>
                <a:cxn ang="0">
                  <a:pos x="T6" y="T7"/>
                </a:cxn>
                <a:cxn ang="0">
                  <a:pos x="T8" y="T9"/>
                </a:cxn>
              </a:cxnLst>
              <a:rect l="0" t="0" r="r" b="b"/>
              <a:pathLst>
                <a:path w="548" h="1004">
                  <a:moveTo>
                    <a:pt x="0" y="705"/>
                  </a:moveTo>
                  <a:lnTo>
                    <a:pt x="548" y="1004"/>
                  </a:lnTo>
                  <a:lnTo>
                    <a:pt x="548" y="298"/>
                  </a:lnTo>
                  <a:lnTo>
                    <a:pt x="0" y="0"/>
                  </a:lnTo>
                  <a:lnTo>
                    <a:pt x="0" y="705"/>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26">
              <a:extLst>
                <a:ext uri="{FF2B5EF4-FFF2-40B4-BE49-F238E27FC236}">
                  <a16:creationId xmlns:a16="http://schemas.microsoft.com/office/drawing/2014/main" id="{3F7CF64D-F067-41E4-8D9F-41FF38972828}"/>
                </a:ext>
              </a:extLst>
            </p:cNvPr>
            <p:cNvSpPr>
              <a:spLocks/>
            </p:cNvSpPr>
            <p:nvPr userDrawn="1"/>
          </p:nvSpPr>
          <p:spPr bwMode="ltGray">
            <a:xfrm>
              <a:off x="8720523" y="5382163"/>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4" name="Rectangle 53">
            <a:extLst>
              <a:ext uri="{FF2B5EF4-FFF2-40B4-BE49-F238E27FC236}">
                <a16:creationId xmlns:a16="http://schemas.microsoft.com/office/drawing/2014/main" id="{4899085C-4B16-41A5-A2CB-5D4798A0322E}"/>
              </a:ext>
            </a:extLst>
          </p:cNvPr>
          <p:cNvSpPr/>
          <p:nvPr userDrawn="1"/>
        </p:nvSpPr>
        <p:spPr bwMode="white">
          <a:xfrm>
            <a:off x="5791479" y="3074916"/>
            <a:ext cx="2321486" cy="1405513"/>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Learn.</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Connect.</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Explore.</a:t>
            </a:r>
          </a:p>
        </p:txBody>
      </p:sp>
      <p:pic>
        <p:nvPicPr>
          <p:cNvPr id="55" name="Graphic 54">
            <a:extLst>
              <a:ext uri="{FF2B5EF4-FFF2-40B4-BE49-F238E27FC236}">
                <a16:creationId xmlns:a16="http://schemas.microsoft.com/office/drawing/2014/main" id="{CF5E403F-D2DC-4030-8392-9E3E0A38A1D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white">
          <a:xfrm>
            <a:off x="1174192" y="3183752"/>
            <a:ext cx="2712307" cy="1367241"/>
          </a:xfrm>
          <a:prstGeom prst="rect">
            <a:avLst/>
          </a:prstGeom>
          <a:effectLst/>
        </p:spPr>
      </p:pic>
    </p:spTree>
    <p:extLst>
      <p:ext uri="{BB962C8B-B14F-4D97-AF65-F5344CB8AC3E}">
        <p14:creationId xmlns:p14="http://schemas.microsoft.com/office/powerpoint/2010/main" val="59084060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lvl1pPr>
          </a:lstStyle>
          <a:p>
            <a:r>
              <a:rPr lang="en-US"/>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276999"/>
          </a:xfrm>
          <a:solidFill>
            <a:srgbClr val="E6E6E6">
              <a:alpha val="75000"/>
            </a:srgbClr>
          </a:solidFill>
        </p:spPr>
        <p:txBody>
          <a:bodyPr/>
          <a:lstStyle>
            <a:lvl1pPr marL="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a:latin typeface="+mj-lt"/>
              </a:rPr>
              <a:t>Session code here</a:t>
            </a:r>
            <a:endParaRPr lang="en-US"/>
          </a:p>
        </p:txBody>
      </p:sp>
      <p:grpSp>
        <p:nvGrpSpPr>
          <p:cNvPr id="9" name="Group 8">
            <a:extLst>
              <a:ext uri="{FF2B5EF4-FFF2-40B4-BE49-F238E27FC236}">
                <a16:creationId xmlns:a16="http://schemas.microsoft.com/office/drawing/2014/main" id="{4DCBAFEF-FDA0-4148-B6F8-D1D9029A0218}"/>
              </a:ext>
            </a:extLst>
          </p:cNvPr>
          <p:cNvGrpSpPr/>
          <p:nvPr userDrawn="1"/>
        </p:nvGrpSpPr>
        <p:grpSpPr bwMode="ltGray">
          <a:xfrm>
            <a:off x="6256117" y="-21839"/>
            <a:ext cx="5932086" cy="6890047"/>
            <a:chOff x="6256117" y="-21839"/>
            <a:chExt cx="5932086" cy="6890047"/>
          </a:xfrm>
        </p:grpSpPr>
        <p:grpSp>
          <p:nvGrpSpPr>
            <p:cNvPr id="30" name="Group 29">
              <a:extLst>
                <a:ext uri="{FF2B5EF4-FFF2-40B4-BE49-F238E27FC236}">
                  <a16:creationId xmlns:a16="http://schemas.microsoft.com/office/drawing/2014/main" id="{89BE868E-A240-4959-BD66-6BC44EE5A4AF}"/>
                </a:ext>
              </a:extLst>
            </p:cNvPr>
            <p:cNvGrpSpPr/>
            <p:nvPr userDrawn="1"/>
          </p:nvGrpSpPr>
          <p:grpSpPr bwMode="ltGray">
            <a:xfrm>
              <a:off x="8507413" y="1457714"/>
              <a:ext cx="3680790" cy="5392441"/>
              <a:chOff x="8507413" y="1457714"/>
              <a:chExt cx="3680790" cy="5392441"/>
            </a:xfrm>
          </p:grpSpPr>
          <p:sp>
            <p:nvSpPr>
              <p:cNvPr id="38" name="Freeform: Shape 37">
                <a:extLst>
                  <a:ext uri="{FF2B5EF4-FFF2-40B4-BE49-F238E27FC236}">
                    <a16:creationId xmlns:a16="http://schemas.microsoft.com/office/drawing/2014/main" id="{1DDB4654-32A2-47CE-B324-C597C756E402}"/>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9" name="Freeform: Shape 38">
                <a:extLst>
                  <a:ext uri="{FF2B5EF4-FFF2-40B4-BE49-F238E27FC236}">
                    <a16:creationId xmlns:a16="http://schemas.microsoft.com/office/drawing/2014/main" id="{218BE353-242E-4429-9D4C-1D50CEEC277C}"/>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0" name="Freeform: Shape 39">
                <a:extLst>
                  <a:ext uri="{FF2B5EF4-FFF2-40B4-BE49-F238E27FC236}">
                    <a16:creationId xmlns:a16="http://schemas.microsoft.com/office/drawing/2014/main" id="{B2B25198-469F-44A8-946B-689A24DC3C72}"/>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1" name="Freeform: Shape 40">
                <a:extLst>
                  <a:ext uri="{FF2B5EF4-FFF2-40B4-BE49-F238E27FC236}">
                    <a16:creationId xmlns:a16="http://schemas.microsoft.com/office/drawing/2014/main" id="{E5460766-0EE4-4C99-BD2E-1BAD7FD9C3AC}"/>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2" name="Freeform: Shape 41">
                <a:extLst>
                  <a:ext uri="{FF2B5EF4-FFF2-40B4-BE49-F238E27FC236}">
                    <a16:creationId xmlns:a16="http://schemas.microsoft.com/office/drawing/2014/main" id="{EFBC909F-DC50-4DDC-91C9-2509E0F5633F}"/>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3" name="Freeform: Shape 42">
                <a:extLst>
                  <a:ext uri="{FF2B5EF4-FFF2-40B4-BE49-F238E27FC236}">
                    <a16:creationId xmlns:a16="http://schemas.microsoft.com/office/drawing/2014/main" id="{E0DC1718-52A4-4705-AE14-45A352ACBC2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4" name="Freeform: Shape 43">
                <a:extLst>
                  <a:ext uri="{FF2B5EF4-FFF2-40B4-BE49-F238E27FC236}">
                    <a16:creationId xmlns:a16="http://schemas.microsoft.com/office/drawing/2014/main" id="{D51C16AF-F6FA-4CD2-B0A5-3663CD02799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5" name="Freeform: Shape 44">
                <a:extLst>
                  <a:ext uri="{FF2B5EF4-FFF2-40B4-BE49-F238E27FC236}">
                    <a16:creationId xmlns:a16="http://schemas.microsoft.com/office/drawing/2014/main" id="{3A105041-F999-49D6-BE4B-7630F1204F6C}"/>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6" name="Freeform: Shape 45">
                <a:extLst>
                  <a:ext uri="{FF2B5EF4-FFF2-40B4-BE49-F238E27FC236}">
                    <a16:creationId xmlns:a16="http://schemas.microsoft.com/office/drawing/2014/main" id="{C190B08C-67D4-4DAD-8158-2B4D4A1318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7" name="Freeform: Shape 46">
                <a:extLst>
                  <a:ext uri="{FF2B5EF4-FFF2-40B4-BE49-F238E27FC236}">
                    <a16:creationId xmlns:a16="http://schemas.microsoft.com/office/drawing/2014/main" id="{743F7B37-FD03-4D73-932B-77D49AB6A515}"/>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8" name="Freeform: Shape 47">
                <a:extLst>
                  <a:ext uri="{FF2B5EF4-FFF2-40B4-BE49-F238E27FC236}">
                    <a16:creationId xmlns:a16="http://schemas.microsoft.com/office/drawing/2014/main" id="{8F01A60D-F904-4399-87EA-23E33C45969F}"/>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9" name="Freeform: Shape 48">
                <a:extLst>
                  <a:ext uri="{FF2B5EF4-FFF2-40B4-BE49-F238E27FC236}">
                    <a16:creationId xmlns:a16="http://schemas.microsoft.com/office/drawing/2014/main" id="{D450C50C-26FC-42C5-BA39-AE97627B772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0" name="Freeform: Shape 49">
                <a:extLst>
                  <a:ext uri="{FF2B5EF4-FFF2-40B4-BE49-F238E27FC236}">
                    <a16:creationId xmlns:a16="http://schemas.microsoft.com/office/drawing/2014/main" id="{B88924B0-E78A-4770-AF30-C78056E7AAAB}"/>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1" name="Freeform: Shape 50">
                <a:extLst>
                  <a:ext uri="{FF2B5EF4-FFF2-40B4-BE49-F238E27FC236}">
                    <a16:creationId xmlns:a16="http://schemas.microsoft.com/office/drawing/2014/main" id="{D8AB0228-AC44-413D-A029-1BBF7B18CBCC}"/>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2" name="Freeform: Shape 51">
                <a:extLst>
                  <a:ext uri="{FF2B5EF4-FFF2-40B4-BE49-F238E27FC236}">
                    <a16:creationId xmlns:a16="http://schemas.microsoft.com/office/drawing/2014/main" id="{89C067BE-7550-4D8F-9A42-B78AB594CD54}"/>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3" name="Freeform: Shape 52">
                <a:extLst>
                  <a:ext uri="{FF2B5EF4-FFF2-40B4-BE49-F238E27FC236}">
                    <a16:creationId xmlns:a16="http://schemas.microsoft.com/office/drawing/2014/main" id="{54D97435-6932-4E2A-A217-DEA06FDA510A}"/>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54" name="Straight Connector 53">
                <a:extLst>
                  <a:ext uri="{FF2B5EF4-FFF2-40B4-BE49-F238E27FC236}">
                    <a16:creationId xmlns:a16="http://schemas.microsoft.com/office/drawing/2014/main" id="{FF9C9FB6-79F2-41F1-872D-2184B91C8E00}"/>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6" name="Group 5">
              <a:extLst>
                <a:ext uri="{FF2B5EF4-FFF2-40B4-BE49-F238E27FC236}">
                  <a16:creationId xmlns:a16="http://schemas.microsoft.com/office/drawing/2014/main" id="{4577AEC4-9502-4D2D-B373-2F1CB4EFF9B8}"/>
                </a:ext>
              </a:extLst>
            </p:cNvPr>
            <p:cNvGrpSpPr/>
            <p:nvPr userDrawn="1"/>
          </p:nvGrpSpPr>
          <p:grpSpPr bwMode="ltGray">
            <a:xfrm>
              <a:off x="7545167" y="-21839"/>
              <a:ext cx="1192433" cy="1098538"/>
              <a:chOff x="7545167" y="-9139"/>
              <a:chExt cx="1192433" cy="1098538"/>
            </a:xfrm>
          </p:grpSpPr>
          <p:sp>
            <p:nvSpPr>
              <p:cNvPr id="59" name="Freeform: Shape 58">
                <a:extLst>
                  <a:ext uri="{FF2B5EF4-FFF2-40B4-BE49-F238E27FC236}">
                    <a16:creationId xmlns:a16="http://schemas.microsoft.com/office/drawing/2014/main" id="{713EA48F-163A-410A-8C97-A08AA1B2EE50}"/>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7" name="Freeform: Shape 56">
                <a:extLst>
                  <a:ext uri="{FF2B5EF4-FFF2-40B4-BE49-F238E27FC236}">
                    <a16:creationId xmlns:a16="http://schemas.microsoft.com/office/drawing/2014/main" id="{3E1E199B-B230-4884-9F60-9B781B11B8FF}"/>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7" name="Freeform: Shape 36">
                <a:extLst>
                  <a:ext uri="{FF2B5EF4-FFF2-40B4-BE49-F238E27FC236}">
                    <a16:creationId xmlns:a16="http://schemas.microsoft.com/office/drawing/2014/main" id="{FB98E4A3-2599-4DEB-8ECC-F004500FBF6A}"/>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8" name="Group 7">
              <a:extLst>
                <a:ext uri="{FF2B5EF4-FFF2-40B4-BE49-F238E27FC236}">
                  <a16:creationId xmlns:a16="http://schemas.microsoft.com/office/drawing/2014/main" id="{D6B74F55-4583-4B26-A4E0-71C00B14AFF6}"/>
                </a:ext>
              </a:extLst>
            </p:cNvPr>
            <p:cNvGrpSpPr/>
            <p:nvPr userDrawn="1"/>
          </p:nvGrpSpPr>
          <p:grpSpPr bwMode="ltGray">
            <a:xfrm>
              <a:off x="6256117" y="5896894"/>
              <a:ext cx="1057910" cy="971314"/>
              <a:chOff x="6256117" y="5896894"/>
              <a:chExt cx="1057910" cy="971314"/>
            </a:xfrm>
          </p:grpSpPr>
          <p:sp>
            <p:nvSpPr>
              <p:cNvPr id="32" name="Freeform: Shape 31">
                <a:extLst>
                  <a:ext uri="{FF2B5EF4-FFF2-40B4-BE49-F238E27FC236}">
                    <a16:creationId xmlns:a16="http://schemas.microsoft.com/office/drawing/2014/main" id="{FC4D1900-D812-4B27-AC50-B2795AD953C3}"/>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483ECFC2-9749-4525-973B-EAA0BC0FC62B}"/>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4" name="Freeform: Shape 33">
                <a:extLst>
                  <a:ext uri="{FF2B5EF4-FFF2-40B4-BE49-F238E27FC236}">
                    <a16:creationId xmlns:a16="http://schemas.microsoft.com/office/drawing/2014/main" id="{0A3ABF7E-B2D4-4B7A-9B6E-0EB3223E4EE4}"/>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2057095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6168416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816775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93E84F-EFB5-4597-BD3B-78C66180C6C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8753B30-0C52-4C06-80B0-9BE7F37EC3D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AEEDCAA-EA2C-411E-8AD1-A473CE0A70B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95D9BCC-C1BF-4C1E-BC9E-0C70BEC936AD}"/>
              </a:ext>
            </a:extLst>
          </p:cNvPr>
          <p:cNvSpPr>
            <a:spLocks noGrp="1"/>
          </p:cNvSpPr>
          <p:nvPr>
            <p:ph type="dt" sz="half" idx="10"/>
          </p:nvPr>
        </p:nvSpPr>
        <p:spPr/>
        <p:txBody>
          <a:bodyPr/>
          <a:lstStyle/>
          <a:p>
            <a:fld id="{F81B18F7-33A7-45BC-9856-88710170B631}" type="datetimeFigureOut">
              <a:rPr lang="en-US" smtClean="0"/>
              <a:t>3/27/2021</a:t>
            </a:fld>
            <a:endParaRPr lang="en-US"/>
          </a:p>
        </p:txBody>
      </p:sp>
      <p:sp>
        <p:nvSpPr>
          <p:cNvPr id="6" name="Footer Placeholder 5">
            <a:extLst>
              <a:ext uri="{FF2B5EF4-FFF2-40B4-BE49-F238E27FC236}">
                <a16:creationId xmlns:a16="http://schemas.microsoft.com/office/drawing/2014/main" id="{985D8DE5-9476-432B-AB97-D5CDBB2AE4B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81514D6-8261-453A-8DCB-14346DBDE4CF}"/>
              </a:ext>
            </a:extLst>
          </p:cNvPr>
          <p:cNvSpPr>
            <a:spLocks noGrp="1"/>
          </p:cNvSpPr>
          <p:nvPr>
            <p:ph type="sldNum" sz="quarter" idx="12"/>
          </p:nvPr>
        </p:nvSpPr>
        <p:spPr/>
        <p:txBody>
          <a:bodyPr/>
          <a:lstStyle/>
          <a:p>
            <a:fld id="{9CD3157B-70D7-4298-8FF8-E6BA0B9591C0}" type="slidenum">
              <a:rPr lang="en-US" smtClean="0"/>
              <a:t>‹#›</a:t>
            </a:fld>
            <a:endParaRPr lang="en-US"/>
          </a:p>
        </p:txBody>
      </p:sp>
    </p:spTree>
    <p:extLst>
      <p:ext uri="{BB962C8B-B14F-4D97-AF65-F5344CB8AC3E}">
        <p14:creationId xmlns:p14="http://schemas.microsoft.com/office/powerpoint/2010/main" val="894156959"/>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0032803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1056951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1073498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1134909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08065249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grpSp>
        <p:nvGrpSpPr>
          <p:cNvPr id="27" name="Group 26">
            <a:extLst>
              <a:ext uri="{FF2B5EF4-FFF2-40B4-BE49-F238E27FC236}">
                <a16:creationId xmlns:a16="http://schemas.microsoft.com/office/drawing/2014/main" id="{43B08910-F1C3-47B2-8C69-1B107282064A}"/>
              </a:ext>
            </a:extLst>
          </p:cNvPr>
          <p:cNvGrpSpPr/>
          <p:nvPr userDrawn="1"/>
        </p:nvGrpSpPr>
        <p:grpSpPr bwMode="ltGray">
          <a:xfrm>
            <a:off x="6256117" y="-21839"/>
            <a:ext cx="5932086" cy="6890047"/>
            <a:chOff x="6256117" y="-21839"/>
            <a:chExt cx="5932086" cy="6890047"/>
          </a:xfrm>
        </p:grpSpPr>
        <p:grpSp>
          <p:nvGrpSpPr>
            <p:cNvPr id="28" name="Group 27">
              <a:extLst>
                <a:ext uri="{FF2B5EF4-FFF2-40B4-BE49-F238E27FC236}">
                  <a16:creationId xmlns:a16="http://schemas.microsoft.com/office/drawing/2014/main" id="{9FE7A031-B4AB-4071-98FF-24E766F9BB5C}"/>
                </a:ext>
              </a:extLst>
            </p:cNvPr>
            <p:cNvGrpSpPr/>
            <p:nvPr userDrawn="1"/>
          </p:nvGrpSpPr>
          <p:grpSpPr bwMode="ltGray">
            <a:xfrm>
              <a:off x="8507413" y="1457714"/>
              <a:ext cx="3680790" cy="5392441"/>
              <a:chOff x="8507413" y="1457714"/>
              <a:chExt cx="3680790" cy="5392441"/>
            </a:xfrm>
          </p:grpSpPr>
          <p:sp>
            <p:nvSpPr>
              <p:cNvPr id="60" name="Freeform: Shape 59">
                <a:extLst>
                  <a:ext uri="{FF2B5EF4-FFF2-40B4-BE49-F238E27FC236}">
                    <a16:creationId xmlns:a16="http://schemas.microsoft.com/office/drawing/2014/main" id="{6DC7067D-3957-4163-9442-C167A0A6216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D9AE235F-4F6C-4565-AADC-752626D64B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EAADF52-7CC0-4715-8BAC-4186C7CE9B0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58AC140A-9DFB-45B7-82C2-CF25166A0D41}"/>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3436FDC7-3DF0-4E6A-B4A8-7EB4FF30AAF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D72FB5AA-3C69-4BB6-9C10-682E95EF1AAE}"/>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20321A7F-C5FC-4514-A3AC-41CC16FA85FD}"/>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B3C4B3CE-95D2-45A5-917E-A5389B118222}"/>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A5270AF0-DA91-4FF8-9B1C-35937E49D88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1B4AB4EC-0302-4902-B797-9B84C91FDE1B}"/>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E941D13F-2DD6-4121-8220-CC08400DD382}"/>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B98F2381-17CE-4672-96D3-D3E4A8C1115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E6A42BAE-DCEA-4A1A-8779-E499D67DA7B9}"/>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8D7995E7-6761-41BA-BE88-30DD0DF70D22}"/>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4D7B6AA-459B-44CF-9930-A05720C41315}"/>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0EBE7D0E-F0D6-4EA3-A151-C26BF3138977}"/>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6" name="Straight Connector 75">
                <a:extLst>
                  <a:ext uri="{FF2B5EF4-FFF2-40B4-BE49-F238E27FC236}">
                    <a16:creationId xmlns:a16="http://schemas.microsoft.com/office/drawing/2014/main" id="{0118A379-1639-4C1C-9E5B-A39F1CD0A9D9}"/>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9" name="Group 28">
              <a:extLst>
                <a:ext uri="{FF2B5EF4-FFF2-40B4-BE49-F238E27FC236}">
                  <a16:creationId xmlns:a16="http://schemas.microsoft.com/office/drawing/2014/main" id="{E8DE972F-9FF1-4743-BF7F-15CC5403A6CF}"/>
                </a:ext>
              </a:extLst>
            </p:cNvPr>
            <p:cNvGrpSpPr/>
            <p:nvPr userDrawn="1"/>
          </p:nvGrpSpPr>
          <p:grpSpPr bwMode="ltGray">
            <a:xfrm>
              <a:off x="7545167" y="-21839"/>
              <a:ext cx="1192433" cy="1098538"/>
              <a:chOff x="7545167" y="-9139"/>
              <a:chExt cx="1192433" cy="1098538"/>
            </a:xfrm>
          </p:grpSpPr>
          <p:sp>
            <p:nvSpPr>
              <p:cNvPr id="34" name="Freeform: Shape 33">
                <a:extLst>
                  <a:ext uri="{FF2B5EF4-FFF2-40B4-BE49-F238E27FC236}">
                    <a16:creationId xmlns:a16="http://schemas.microsoft.com/office/drawing/2014/main" id="{795596FA-D3B2-4953-81FC-9958337AF5DC}"/>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5" name="Freeform: Shape 34">
                <a:extLst>
                  <a:ext uri="{FF2B5EF4-FFF2-40B4-BE49-F238E27FC236}">
                    <a16:creationId xmlns:a16="http://schemas.microsoft.com/office/drawing/2014/main" id="{7D57090A-B887-4CA7-A022-90564F12A9A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6" name="Freeform: Shape 35">
                <a:extLst>
                  <a:ext uri="{FF2B5EF4-FFF2-40B4-BE49-F238E27FC236}">
                    <a16:creationId xmlns:a16="http://schemas.microsoft.com/office/drawing/2014/main" id="{F9749B2E-C284-42A2-A061-B635FBBBD461}"/>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30" name="Group 29">
              <a:extLst>
                <a:ext uri="{FF2B5EF4-FFF2-40B4-BE49-F238E27FC236}">
                  <a16:creationId xmlns:a16="http://schemas.microsoft.com/office/drawing/2014/main" id="{0A74F4CD-889D-4E91-AB27-CCB11E8677AE}"/>
                </a:ext>
              </a:extLst>
            </p:cNvPr>
            <p:cNvGrpSpPr/>
            <p:nvPr userDrawn="1"/>
          </p:nvGrpSpPr>
          <p:grpSpPr bwMode="ltGray">
            <a:xfrm>
              <a:off x="6256117" y="5896894"/>
              <a:ext cx="1057910" cy="971314"/>
              <a:chOff x="6256117" y="5896894"/>
              <a:chExt cx="1057910" cy="971314"/>
            </a:xfrm>
          </p:grpSpPr>
          <p:sp>
            <p:nvSpPr>
              <p:cNvPr id="31" name="Freeform: Shape 30">
                <a:extLst>
                  <a:ext uri="{FF2B5EF4-FFF2-40B4-BE49-F238E27FC236}">
                    <a16:creationId xmlns:a16="http://schemas.microsoft.com/office/drawing/2014/main" id="{6CE97AB5-F3D1-4D1A-8F2F-166F6F85A189}"/>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55281A29-9018-48AF-8B81-EB9F71FE5ABA}"/>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2B1B3F07-773E-4FC0-9A04-73F52683190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652424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grpSp>
        <p:nvGrpSpPr>
          <p:cNvPr id="26" name="Group 25">
            <a:extLst>
              <a:ext uri="{FF2B5EF4-FFF2-40B4-BE49-F238E27FC236}">
                <a16:creationId xmlns:a16="http://schemas.microsoft.com/office/drawing/2014/main" id="{94867548-8B9A-436D-9AB6-D7EA0AC78267}"/>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E298AA2D-C933-41C0-B3A0-5E1B5429C617}"/>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DE45CCA4-1611-4A15-8D76-0CD4304233D4}"/>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BB20432D-F3B6-4212-B616-45AD62D0A8BA}"/>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5CB285A8-E7EF-4B70-8B71-2D09BE26853D}"/>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D552378-B8A4-40F9-8A64-367F9EC304F0}"/>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6DED4FF8-FEAE-4CC0-8F5B-9FC2B47E570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54DD2AD2-299E-4049-881B-2BC838B6DB02}"/>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430A103C-9EC8-479D-9AEA-2FA30D0B683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FF762A67-8800-4EDC-ACA0-235237807007}"/>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0C1E21E3-4EFA-46DB-B62D-888B912FEC3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5C90FB2C-AED4-45EF-B005-A6F9315E6638}"/>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69EFEACE-63D5-4DE9-AE7A-022D10CBBAD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183FC86B-2504-437F-9155-736D3776FBC0}"/>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4BE281D9-0C46-4685-8A97-79D102C868ED}"/>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0B982782-C326-41A6-88DF-60D0069AAC1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C69C78E5-CDD7-45AD-9FAC-A193057F255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95E678CA-56AB-4822-8F79-1B384711F464}"/>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5" name="Straight Connector 74">
                <a:extLst>
                  <a:ext uri="{FF2B5EF4-FFF2-40B4-BE49-F238E27FC236}">
                    <a16:creationId xmlns:a16="http://schemas.microsoft.com/office/drawing/2014/main" id="{94D454C8-0C5D-4654-B977-447674D5459E}"/>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7FD26513-923A-4E4E-88AB-484CF7F390D1}"/>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75F3DAB6-E46E-498F-AC8D-245DB12E86FA}"/>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4" name="Freeform: Shape 33">
                <a:extLst>
                  <a:ext uri="{FF2B5EF4-FFF2-40B4-BE49-F238E27FC236}">
                    <a16:creationId xmlns:a16="http://schemas.microsoft.com/office/drawing/2014/main" id="{2FF22795-13BD-4A36-8B98-FAE4B2B9567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8" name="Freeform: Shape 57">
                <a:extLst>
                  <a:ext uri="{FF2B5EF4-FFF2-40B4-BE49-F238E27FC236}">
                    <a16:creationId xmlns:a16="http://schemas.microsoft.com/office/drawing/2014/main" id="{26E68192-BBC2-4E66-BC2E-A6F5E839A4EC}"/>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29" name="Group 28">
              <a:extLst>
                <a:ext uri="{FF2B5EF4-FFF2-40B4-BE49-F238E27FC236}">
                  <a16:creationId xmlns:a16="http://schemas.microsoft.com/office/drawing/2014/main" id="{874CE4AB-E3EC-4485-A9DB-D3875DE15509}"/>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18D9197E-BD70-40A3-872D-2F635C47602A}"/>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DA35C218-6C8E-4E07-9EA7-15A37B43AD66}"/>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647F6A62-B1EC-420D-A385-9A9A03966E9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1800902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grpSp>
        <p:nvGrpSpPr>
          <p:cNvPr id="26" name="Group 25">
            <a:extLst>
              <a:ext uri="{FF2B5EF4-FFF2-40B4-BE49-F238E27FC236}">
                <a16:creationId xmlns:a16="http://schemas.microsoft.com/office/drawing/2014/main" id="{2BBF7881-8D09-4F22-B10B-0916A242A2CD}"/>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F5B1D67C-D600-4009-9F96-DBD9F692B67A}"/>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589ED409-83AE-42D1-A29E-F5ACE1D5379C}"/>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A47E83EE-C7AB-4851-AC1F-A2E965DE8A4F}"/>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117874BE-F982-46B6-83B3-569DB8A26C11}"/>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72B84FE-1FBD-4DB0-A1BB-1D393BABFD96}"/>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F0612185-AF46-47F9-B984-65C416463817}"/>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1F4FE628-8992-4D3C-9177-54650A419B37}"/>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9EB1F0C1-51BC-433D-B643-499296AD9EB3}"/>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1F95DA3E-A7A9-4898-8537-3057A04A80B1}"/>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A0885F40-F98C-4749-AF50-8D882201C7B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5DF4BDA5-0196-465B-9592-AD537FCE4B9C}"/>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2C953882-CF21-4072-808A-AFC6C6427081}"/>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24ACD3F6-35BF-4463-9A90-5F5B9025D6D9}"/>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36E0228F-415B-4662-977D-90C5D263A103}"/>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BBA85FE8-C6CE-42AD-9924-C426CEBA2C5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50FBB4D3-1D1C-41F7-856E-89287C5609D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F5EE762-48D4-46D8-8ECD-7595053F7D6E}"/>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5" name="Straight Connector 74">
                <a:extLst>
                  <a:ext uri="{FF2B5EF4-FFF2-40B4-BE49-F238E27FC236}">
                    <a16:creationId xmlns:a16="http://schemas.microsoft.com/office/drawing/2014/main" id="{5602528A-0204-4F83-A3CC-B19E5ED41C75}"/>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570E694A-2FDE-4ED0-B17A-283BAEEEBC3F}"/>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3014F876-92BB-450A-A3A6-EB7B6C2CB558}"/>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4" name="Freeform: Shape 33">
                <a:extLst>
                  <a:ext uri="{FF2B5EF4-FFF2-40B4-BE49-F238E27FC236}">
                    <a16:creationId xmlns:a16="http://schemas.microsoft.com/office/drawing/2014/main" id="{1AFE4E51-6693-4C7C-9EE7-633EA9AAA2AC}"/>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8" name="Freeform: Shape 57">
                <a:extLst>
                  <a:ext uri="{FF2B5EF4-FFF2-40B4-BE49-F238E27FC236}">
                    <a16:creationId xmlns:a16="http://schemas.microsoft.com/office/drawing/2014/main" id="{522550D5-A578-4C33-B405-092D50801565}"/>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29" name="Group 28">
              <a:extLst>
                <a:ext uri="{FF2B5EF4-FFF2-40B4-BE49-F238E27FC236}">
                  <a16:creationId xmlns:a16="http://schemas.microsoft.com/office/drawing/2014/main" id="{6A5C88A0-A89F-42B9-B5E5-623E0E0D7555}"/>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C4AD7328-AEE6-43BE-8744-DE52D5F8CC2E}"/>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90DC1356-0D84-4394-B0FF-A91903B8585E}"/>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5CA4391C-EE34-4D39-AC03-6D3272F213DC}"/>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82570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2376607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6335603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29" Type="http://schemas.openxmlformats.org/officeDocument/2006/relationships/image" Target="../media/image1.emf"/><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theme" Target="../theme/theme2.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6.xml"/><Relationship Id="rId13" Type="http://schemas.openxmlformats.org/officeDocument/2006/relationships/slideLayout" Target="../slideLayouts/slideLayout51.xml"/><Relationship Id="rId18" Type="http://schemas.openxmlformats.org/officeDocument/2006/relationships/slideLayout" Target="../slideLayouts/slideLayout56.xml"/><Relationship Id="rId26" Type="http://schemas.openxmlformats.org/officeDocument/2006/relationships/slideLayout" Target="../slideLayouts/slideLayout64.xml"/><Relationship Id="rId3" Type="http://schemas.openxmlformats.org/officeDocument/2006/relationships/slideLayout" Target="../slideLayouts/slideLayout41.xml"/><Relationship Id="rId21" Type="http://schemas.openxmlformats.org/officeDocument/2006/relationships/slideLayout" Target="../slideLayouts/slideLayout59.xml"/><Relationship Id="rId7" Type="http://schemas.openxmlformats.org/officeDocument/2006/relationships/slideLayout" Target="../slideLayouts/slideLayout45.xml"/><Relationship Id="rId12" Type="http://schemas.openxmlformats.org/officeDocument/2006/relationships/slideLayout" Target="../slideLayouts/slideLayout50.xml"/><Relationship Id="rId17" Type="http://schemas.openxmlformats.org/officeDocument/2006/relationships/slideLayout" Target="../slideLayouts/slideLayout55.xml"/><Relationship Id="rId25" Type="http://schemas.openxmlformats.org/officeDocument/2006/relationships/slideLayout" Target="../slideLayouts/slideLayout63.xml"/><Relationship Id="rId2" Type="http://schemas.openxmlformats.org/officeDocument/2006/relationships/slideLayout" Target="../slideLayouts/slideLayout40.xml"/><Relationship Id="rId16" Type="http://schemas.openxmlformats.org/officeDocument/2006/relationships/slideLayout" Target="../slideLayouts/slideLayout54.xml"/><Relationship Id="rId20" Type="http://schemas.openxmlformats.org/officeDocument/2006/relationships/slideLayout" Target="../slideLayouts/slideLayout58.xml"/><Relationship Id="rId29" Type="http://schemas.openxmlformats.org/officeDocument/2006/relationships/theme" Target="../theme/theme3.xml"/><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24" Type="http://schemas.openxmlformats.org/officeDocument/2006/relationships/slideLayout" Target="../slideLayouts/slideLayout62.xml"/><Relationship Id="rId5" Type="http://schemas.openxmlformats.org/officeDocument/2006/relationships/slideLayout" Target="../slideLayouts/slideLayout43.xml"/><Relationship Id="rId15" Type="http://schemas.openxmlformats.org/officeDocument/2006/relationships/slideLayout" Target="../slideLayouts/slideLayout53.xml"/><Relationship Id="rId23" Type="http://schemas.openxmlformats.org/officeDocument/2006/relationships/slideLayout" Target="../slideLayouts/slideLayout61.xml"/><Relationship Id="rId28" Type="http://schemas.openxmlformats.org/officeDocument/2006/relationships/slideLayout" Target="../slideLayouts/slideLayout66.xml"/><Relationship Id="rId10" Type="http://schemas.openxmlformats.org/officeDocument/2006/relationships/slideLayout" Target="../slideLayouts/slideLayout48.xml"/><Relationship Id="rId19" Type="http://schemas.openxmlformats.org/officeDocument/2006/relationships/slideLayout" Target="../slideLayouts/slideLayout57.xml"/><Relationship Id="rId4" Type="http://schemas.openxmlformats.org/officeDocument/2006/relationships/slideLayout" Target="../slideLayouts/slideLayout42.xml"/><Relationship Id="rId9" Type="http://schemas.openxmlformats.org/officeDocument/2006/relationships/slideLayout" Target="../slideLayouts/slideLayout47.xml"/><Relationship Id="rId14" Type="http://schemas.openxmlformats.org/officeDocument/2006/relationships/slideLayout" Target="../slideLayouts/slideLayout52.xml"/><Relationship Id="rId22" Type="http://schemas.openxmlformats.org/officeDocument/2006/relationships/slideLayout" Target="../slideLayouts/slideLayout60.xml"/><Relationship Id="rId27" Type="http://schemas.openxmlformats.org/officeDocument/2006/relationships/slideLayout" Target="../slideLayouts/slideLayout65.xml"/><Relationship Id="rId30" Type="http://schemas.openxmlformats.org/officeDocument/2006/relationships/image" Target="../media/image1.emf"/></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4.xml"/><Relationship Id="rId13" Type="http://schemas.openxmlformats.org/officeDocument/2006/relationships/slideLayout" Target="../slideLayouts/slideLayout79.xml"/><Relationship Id="rId18" Type="http://schemas.openxmlformats.org/officeDocument/2006/relationships/slideLayout" Target="../slideLayouts/slideLayout84.xml"/><Relationship Id="rId3" Type="http://schemas.openxmlformats.org/officeDocument/2006/relationships/slideLayout" Target="../slideLayouts/slideLayout69.xml"/><Relationship Id="rId21" Type="http://schemas.openxmlformats.org/officeDocument/2006/relationships/image" Target="../media/image1.emf"/><Relationship Id="rId7" Type="http://schemas.openxmlformats.org/officeDocument/2006/relationships/slideLayout" Target="../slideLayouts/slideLayout73.xml"/><Relationship Id="rId12" Type="http://schemas.openxmlformats.org/officeDocument/2006/relationships/slideLayout" Target="../slideLayouts/slideLayout78.xml"/><Relationship Id="rId17" Type="http://schemas.openxmlformats.org/officeDocument/2006/relationships/slideLayout" Target="../slideLayouts/slideLayout83.xml"/><Relationship Id="rId2" Type="http://schemas.openxmlformats.org/officeDocument/2006/relationships/slideLayout" Target="../slideLayouts/slideLayout68.xml"/><Relationship Id="rId16" Type="http://schemas.openxmlformats.org/officeDocument/2006/relationships/slideLayout" Target="../slideLayouts/slideLayout82.xml"/><Relationship Id="rId20" Type="http://schemas.openxmlformats.org/officeDocument/2006/relationships/theme" Target="../theme/theme4.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5" Type="http://schemas.openxmlformats.org/officeDocument/2006/relationships/slideLayout" Target="../slideLayouts/slideLayout71.xml"/><Relationship Id="rId15" Type="http://schemas.openxmlformats.org/officeDocument/2006/relationships/slideLayout" Target="../slideLayouts/slideLayout81.xml"/><Relationship Id="rId10" Type="http://schemas.openxmlformats.org/officeDocument/2006/relationships/slideLayout" Target="../slideLayouts/slideLayout76.xml"/><Relationship Id="rId19" Type="http://schemas.openxmlformats.org/officeDocument/2006/relationships/slideLayout" Target="../slideLayouts/slideLayout85.xml"/><Relationship Id="rId4" Type="http://schemas.openxmlformats.org/officeDocument/2006/relationships/slideLayout" Target="../slideLayouts/slideLayout70.xml"/><Relationship Id="rId9" Type="http://schemas.openxmlformats.org/officeDocument/2006/relationships/slideLayout" Target="../slideLayouts/slideLayout75.xml"/><Relationship Id="rId14" Type="http://schemas.openxmlformats.org/officeDocument/2006/relationships/slideLayout" Target="../slideLayouts/slideLayout80.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93.xml"/><Relationship Id="rId13" Type="http://schemas.openxmlformats.org/officeDocument/2006/relationships/slideLayout" Target="../slideLayouts/slideLayout98.xml"/><Relationship Id="rId18" Type="http://schemas.openxmlformats.org/officeDocument/2006/relationships/theme" Target="../theme/theme5.xml"/><Relationship Id="rId3" Type="http://schemas.openxmlformats.org/officeDocument/2006/relationships/slideLayout" Target="../slideLayouts/slideLayout88.xml"/><Relationship Id="rId7" Type="http://schemas.openxmlformats.org/officeDocument/2006/relationships/slideLayout" Target="../slideLayouts/slideLayout92.xml"/><Relationship Id="rId12" Type="http://schemas.openxmlformats.org/officeDocument/2006/relationships/slideLayout" Target="../slideLayouts/slideLayout97.xml"/><Relationship Id="rId17" Type="http://schemas.openxmlformats.org/officeDocument/2006/relationships/slideLayout" Target="../slideLayouts/slideLayout102.xml"/><Relationship Id="rId2" Type="http://schemas.openxmlformats.org/officeDocument/2006/relationships/slideLayout" Target="../slideLayouts/slideLayout87.xml"/><Relationship Id="rId16" Type="http://schemas.openxmlformats.org/officeDocument/2006/relationships/slideLayout" Target="../slideLayouts/slideLayout101.xml"/><Relationship Id="rId1" Type="http://schemas.openxmlformats.org/officeDocument/2006/relationships/slideLayout" Target="../slideLayouts/slideLayout86.xml"/><Relationship Id="rId6" Type="http://schemas.openxmlformats.org/officeDocument/2006/relationships/slideLayout" Target="../slideLayouts/slideLayout91.xml"/><Relationship Id="rId11" Type="http://schemas.openxmlformats.org/officeDocument/2006/relationships/slideLayout" Target="../slideLayouts/slideLayout96.xml"/><Relationship Id="rId5" Type="http://schemas.openxmlformats.org/officeDocument/2006/relationships/slideLayout" Target="../slideLayouts/slideLayout90.xml"/><Relationship Id="rId15" Type="http://schemas.openxmlformats.org/officeDocument/2006/relationships/slideLayout" Target="../slideLayouts/slideLayout100.xml"/><Relationship Id="rId10" Type="http://schemas.openxmlformats.org/officeDocument/2006/relationships/slideLayout" Target="../slideLayouts/slideLayout95.xml"/><Relationship Id="rId19" Type="http://schemas.openxmlformats.org/officeDocument/2006/relationships/image" Target="../media/image1.emf"/><Relationship Id="rId4" Type="http://schemas.openxmlformats.org/officeDocument/2006/relationships/slideLayout" Target="../slideLayouts/slideLayout89.xml"/><Relationship Id="rId9" Type="http://schemas.openxmlformats.org/officeDocument/2006/relationships/slideLayout" Target="../slideLayouts/slideLayout94.xml"/><Relationship Id="rId14" Type="http://schemas.openxmlformats.org/officeDocument/2006/relationships/slideLayout" Target="../slideLayouts/slideLayout99.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10.xml"/><Relationship Id="rId13" Type="http://schemas.openxmlformats.org/officeDocument/2006/relationships/slideLayout" Target="../slideLayouts/slideLayout115.xml"/><Relationship Id="rId18" Type="http://schemas.openxmlformats.org/officeDocument/2006/relationships/slideLayout" Target="../slideLayouts/slideLayout120.xml"/><Relationship Id="rId3" Type="http://schemas.openxmlformats.org/officeDocument/2006/relationships/slideLayout" Target="../slideLayouts/slideLayout105.xml"/><Relationship Id="rId21" Type="http://schemas.openxmlformats.org/officeDocument/2006/relationships/image" Target="../media/image1.emf"/><Relationship Id="rId7" Type="http://schemas.openxmlformats.org/officeDocument/2006/relationships/slideLayout" Target="../slideLayouts/slideLayout109.xml"/><Relationship Id="rId12" Type="http://schemas.openxmlformats.org/officeDocument/2006/relationships/slideLayout" Target="../slideLayouts/slideLayout114.xml"/><Relationship Id="rId17" Type="http://schemas.openxmlformats.org/officeDocument/2006/relationships/slideLayout" Target="../slideLayouts/slideLayout119.xml"/><Relationship Id="rId2" Type="http://schemas.openxmlformats.org/officeDocument/2006/relationships/slideLayout" Target="../slideLayouts/slideLayout104.xml"/><Relationship Id="rId16" Type="http://schemas.openxmlformats.org/officeDocument/2006/relationships/slideLayout" Target="../slideLayouts/slideLayout118.xml"/><Relationship Id="rId20" Type="http://schemas.openxmlformats.org/officeDocument/2006/relationships/theme" Target="../theme/theme6.xml"/><Relationship Id="rId1" Type="http://schemas.openxmlformats.org/officeDocument/2006/relationships/slideLayout" Target="../slideLayouts/slideLayout103.xml"/><Relationship Id="rId6" Type="http://schemas.openxmlformats.org/officeDocument/2006/relationships/slideLayout" Target="../slideLayouts/slideLayout108.xml"/><Relationship Id="rId11" Type="http://schemas.openxmlformats.org/officeDocument/2006/relationships/slideLayout" Target="../slideLayouts/slideLayout113.xml"/><Relationship Id="rId5" Type="http://schemas.openxmlformats.org/officeDocument/2006/relationships/slideLayout" Target="../slideLayouts/slideLayout107.xml"/><Relationship Id="rId15" Type="http://schemas.openxmlformats.org/officeDocument/2006/relationships/slideLayout" Target="../slideLayouts/slideLayout117.xml"/><Relationship Id="rId10" Type="http://schemas.openxmlformats.org/officeDocument/2006/relationships/slideLayout" Target="../slideLayouts/slideLayout112.xml"/><Relationship Id="rId19" Type="http://schemas.openxmlformats.org/officeDocument/2006/relationships/slideLayout" Target="../slideLayouts/slideLayout121.xml"/><Relationship Id="rId4" Type="http://schemas.openxmlformats.org/officeDocument/2006/relationships/slideLayout" Target="../slideLayouts/slideLayout106.xml"/><Relationship Id="rId9" Type="http://schemas.openxmlformats.org/officeDocument/2006/relationships/slideLayout" Target="../slideLayouts/slideLayout111.xml"/><Relationship Id="rId14" Type="http://schemas.openxmlformats.org/officeDocument/2006/relationships/slideLayout" Target="../slideLayouts/slideLayout11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29.xml"/><Relationship Id="rId13" Type="http://schemas.openxmlformats.org/officeDocument/2006/relationships/slideLayout" Target="../slideLayouts/slideLayout134.xml"/><Relationship Id="rId18" Type="http://schemas.openxmlformats.org/officeDocument/2006/relationships/image" Target="../media/image1.emf"/><Relationship Id="rId3" Type="http://schemas.openxmlformats.org/officeDocument/2006/relationships/slideLayout" Target="../slideLayouts/slideLayout124.xml"/><Relationship Id="rId7" Type="http://schemas.openxmlformats.org/officeDocument/2006/relationships/slideLayout" Target="../slideLayouts/slideLayout128.xml"/><Relationship Id="rId12" Type="http://schemas.openxmlformats.org/officeDocument/2006/relationships/slideLayout" Target="../slideLayouts/slideLayout133.xml"/><Relationship Id="rId17" Type="http://schemas.openxmlformats.org/officeDocument/2006/relationships/theme" Target="../theme/theme7.xml"/><Relationship Id="rId2" Type="http://schemas.openxmlformats.org/officeDocument/2006/relationships/slideLayout" Target="../slideLayouts/slideLayout123.xml"/><Relationship Id="rId16" Type="http://schemas.openxmlformats.org/officeDocument/2006/relationships/slideLayout" Target="../slideLayouts/slideLayout137.xml"/><Relationship Id="rId1" Type="http://schemas.openxmlformats.org/officeDocument/2006/relationships/slideLayout" Target="../slideLayouts/slideLayout122.xml"/><Relationship Id="rId6" Type="http://schemas.openxmlformats.org/officeDocument/2006/relationships/slideLayout" Target="../slideLayouts/slideLayout127.xml"/><Relationship Id="rId11" Type="http://schemas.openxmlformats.org/officeDocument/2006/relationships/slideLayout" Target="../slideLayouts/slideLayout132.xml"/><Relationship Id="rId5" Type="http://schemas.openxmlformats.org/officeDocument/2006/relationships/slideLayout" Target="../slideLayouts/slideLayout126.xml"/><Relationship Id="rId15" Type="http://schemas.openxmlformats.org/officeDocument/2006/relationships/slideLayout" Target="../slideLayouts/slideLayout136.xml"/><Relationship Id="rId10" Type="http://schemas.openxmlformats.org/officeDocument/2006/relationships/slideLayout" Target="../slideLayouts/slideLayout131.xml"/><Relationship Id="rId4" Type="http://schemas.openxmlformats.org/officeDocument/2006/relationships/slideLayout" Target="../slideLayouts/slideLayout125.xml"/><Relationship Id="rId9" Type="http://schemas.openxmlformats.org/officeDocument/2006/relationships/slideLayout" Target="../slideLayouts/slideLayout130.xml"/><Relationship Id="rId14" Type="http://schemas.openxmlformats.org/officeDocument/2006/relationships/slideLayout" Target="../slideLayouts/slideLayout135.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45.xml"/><Relationship Id="rId13" Type="http://schemas.openxmlformats.org/officeDocument/2006/relationships/slideLayout" Target="../slideLayouts/slideLayout150.xml"/><Relationship Id="rId18" Type="http://schemas.openxmlformats.org/officeDocument/2006/relationships/theme" Target="../theme/theme8.xml"/><Relationship Id="rId3" Type="http://schemas.openxmlformats.org/officeDocument/2006/relationships/slideLayout" Target="../slideLayouts/slideLayout140.xml"/><Relationship Id="rId7" Type="http://schemas.openxmlformats.org/officeDocument/2006/relationships/slideLayout" Target="../slideLayouts/slideLayout144.xml"/><Relationship Id="rId12" Type="http://schemas.openxmlformats.org/officeDocument/2006/relationships/slideLayout" Target="../slideLayouts/slideLayout149.xml"/><Relationship Id="rId17" Type="http://schemas.openxmlformats.org/officeDocument/2006/relationships/slideLayout" Target="../slideLayouts/slideLayout154.xml"/><Relationship Id="rId2" Type="http://schemas.openxmlformats.org/officeDocument/2006/relationships/slideLayout" Target="../slideLayouts/slideLayout139.xml"/><Relationship Id="rId16" Type="http://schemas.openxmlformats.org/officeDocument/2006/relationships/slideLayout" Target="../slideLayouts/slideLayout153.xml"/><Relationship Id="rId1" Type="http://schemas.openxmlformats.org/officeDocument/2006/relationships/slideLayout" Target="../slideLayouts/slideLayout138.xml"/><Relationship Id="rId6" Type="http://schemas.openxmlformats.org/officeDocument/2006/relationships/slideLayout" Target="../slideLayouts/slideLayout143.xml"/><Relationship Id="rId11" Type="http://schemas.openxmlformats.org/officeDocument/2006/relationships/slideLayout" Target="../slideLayouts/slideLayout148.xml"/><Relationship Id="rId5" Type="http://schemas.openxmlformats.org/officeDocument/2006/relationships/slideLayout" Target="../slideLayouts/slideLayout142.xml"/><Relationship Id="rId15" Type="http://schemas.openxmlformats.org/officeDocument/2006/relationships/slideLayout" Target="../slideLayouts/slideLayout152.xml"/><Relationship Id="rId10" Type="http://schemas.openxmlformats.org/officeDocument/2006/relationships/slideLayout" Target="../slideLayouts/slideLayout147.xml"/><Relationship Id="rId19" Type="http://schemas.openxmlformats.org/officeDocument/2006/relationships/image" Target="../media/image19.emf"/><Relationship Id="rId4" Type="http://schemas.openxmlformats.org/officeDocument/2006/relationships/slideLayout" Target="../slideLayouts/slideLayout141.xml"/><Relationship Id="rId9" Type="http://schemas.openxmlformats.org/officeDocument/2006/relationships/slideLayout" Target="../slideLayouts/slideLayout146.xml"/><Relationship Id="rId14" Type="http://schemas.openxmlformats.org/officeDocument/2006/relationships/slideLayout" Target="../slideLayouts/slideLayout15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EC98C2C-4A4F-497F-A4AC-2452E3FB03F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E0D0F08-F1C3-45BF-8B78-CAB8DC70950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EC19713-0401-4143-9BBE-B902E0F9647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81B18F7-33A7-45BC-9856-88710170B631}" type="datetimeFigureOut">
              <a:rPr lang="en-US" smtClean="0"/>
              <a:t>3/27/2021</a:t>
            </a:fld>
            <a:endParaRPr lang="en-US"/>
          </a:p>
        </p:txBody>
      </p:sp>
      <p:sp>
        <p:nvSpPr>
          <p:cNvPr id="5" name="Footer Placeholder 4">
            <a:extLst>
              <a:ext uri="{FF2B5EF4-FFF2-40B4-BE49-F238E27FC236}">
                <a16:creationId xmlns:a16="http://schemas.microsoft.com/office/drawing/2014/main" id="{44060CEE-438F-457D-B720-A53DF10A56E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05AD1E3-4C63-4C72-B0FB-9205FE8DF28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CD3157B-70D7-4298-8FF8-E6BA0B9591C0}" type="slidenum">
              <a:rPr lang="en-US" smtClean="0"/>
              <a:t>‹#›</a:t>
            </a:fld>
            <a:endParaRPr lang="en-US"/>
          </a:p>
        </p:txBody>
      </p:sp>
    </p:spTree>
    <p:extLst>
      <p:ext uri="{BB962C8B-B14F-4D97-AF65-F5344CB8AC3E}">
        <p14:creationId xmlns:p14="http://schemas.microsoft.com/office/powerpoint/2010/main" val="110576145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9" cstate="hqprint">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68702279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6" r:id="rId25"/>
    <p:sldLayoutId id="2147483687" r:id="rId26"/>
    <p:sldLayoutId id="2147483688" r:id="rId2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0" cstate="hqprint">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286090579"/>
      </p:ext>
    </p:extLst>
  </p:cSld>
  <p:clrMap bg1="lt1" tx1="dk1" bg2="lt2" tx2="dk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 id="2147483701" r:id="rId12"/>
    <p:sldLayoutId id="2147483702" r:id="rId13"/>
    <p:sldLayoutId id="2147483703" r:id="rId14"/>
    <p:sldLayoutId id="2147483704" r:id="rId15"/>
    <p:sldLayoutId id="2147483705" r:id="rId16"/>
    <p:sldLayoutId id="2147483706" r:id="rId17"/>
    <p:sldLayoutId id="2147483707" r:id="rId18"/>
    <p:sldLayoutId id="2147483708" r:id="rId19"/>
    <p:sldLayoutId id="2147483709" r:id="rId20"/>
    <p:sldLayoutId id="2147483710" r:id="rId21"/>
    <p:sldLayoutId id="2147483711" r:id="rId22"/>
    <p:sldLayoutId id="2147483712" r:id="rId23"/>
    <p:sldLayoutId id="2147483713" r:id="rId24"/>
    <p:sldLayoutId id="2147483714" r:id="rId25"/>
    <p:sldLayoutId id="2147483715" r:id="rId26"/>
    <p:sldLayoutId id="2147483716" r:id="rId27"/>
    <p:sldLayoutId id="2147483717" r:id="rId2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1" cstate="screen">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262742791"/>
      </p:ext>
    </p:extLst>
  </p:cSld>
  <p:clrMap bg1="lt1" tx1="dk1" bg2="lt2" tx2="dk2" accent1="accent1" accent2="accent2" accent3="accent3" accent4="accent4" accent5="accent5" accent6="accent6" hlink="hlink" folHlink="folHlink"/>
  <p:sldLayoutIdLst>
    <p:sldLayoutId id="2147483719" r:id="rId1"/>
    <p:sldLayoutId id="2147483720" r:id="rId2"/>
    <p:sldLayoutId id="2147483721" r:id="rId3"/>
    <p:sldLayoutId id="2147483722" r:id="rId4"/>
    <p:sldLayoutId id="2147483723" r:id="rId5"/>
    <p:sldLayoutId id="2147483724" r:id="rId6"/>
    <p:sldLayoutId id="2147483725" r:id="rId7"/>
    <p:sldLayoutId id="2147483726" r:id="rId8"/>
    <p:sldLayoutId id="2147483727" r:id="rId9"/>
    <p:sldLayoutId id="2147483728" r:id="rId10"/>
    <p:sldLayoutId id="2147483729" r:id="rId11"/>
    <p:sldLayoutId id="2147483730" r:id="rId12"/>
    <p:sldLayoutId id="2147483731" r:id="rId13"/>
    <p:sldLayoutId id="2147483732" r:id="rId14"/>
    <p:sldLayoutId id="2147483733" r:id="rId15"/>
    <p:sldLayoutId id="2147483734" r:id="rId16"/>
    <p:sldLayoutId id="2147483735" r:id="rId17"/>
    <p:sldLayoutId id="2147483736" r:id="rId18"/>
    <p:sldLayoutId id="2147483737" r:id="rId19"/>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19" cstate="screen">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609610097"/>
      </p:ext>
    </p:extLst>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 id="2147483750" r:id="rId12"/>
    <p:sldLayoutId id="2147483751" r:id="rId13"/>
    <p:sldLayoutId id="2147483752" r:id="rId14"/>
    <p:sldLayoutId id="2147483753" r:id="rId15"/>
    <p:sldLayoutId id="2147483754" r:id="rId16"/>
    <p:sldLayoutId id="2147483755" r:id="rId17"/>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1" cstate="screen">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021331419"/>
      </p:ext>
    </p:extLst>
  </p:cSld>
  <p:clrMap bg1="lt1" tx1="dk1" bg2="lt2" tx2="dk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 id="2147483768" r:id="rId12"/>
    <p:sldLayoutId id="2147483769" r:id="rId13"/>
    <p:sldLayoutId id="2147483770" r:id="rId14"/>
    <p:sldLayoutId id="2147483771" r:id="rId15"/>
    <p:sldLayoutId id="2147483772" r:id="rId16"/>
    <p:sldLayoutId id="2147483773" r:id="rId17"/>
    <p:sldLayoutId id="2147483774" r:id="rId18"/>
    <p:sldLayoutId id="2147483775" r:id="rId19"/>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18" cstate="screen">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139253405"/>
      </p:ext>
    </p:extLst>
  </p:cSld>
  <p:clrMap bg1="lt1" tx1="dk1" bg2="lt2" tx2="dk2" accent1="accent1" accent2="accent2" accent3="accent3" accent4="accent4" accent5="accent5" accent6="accent6" hlink="hlink" folHlink="folHlink"/>
  <p:sldLayoutIdLst>
    <p:sldLayoutId id="2147483777" r:id="rId1"/>
    <p:sldLayoutId id="2147483778" r:id="rId2"/>
    <p:sldLayoutId id="2147483779" r:id="rId3"/>
    <p:sldLayoutId id="2147483780" r:id="rId4"/>
    <p:sldLayoutId id="2147483781" r:id="rId5"/>
    <p:sldLayoutId id="2147483782" r:id="rId6"/>
    <p:sldLayoutId id="2147483783" r:id="rId7"/>
    <p:sldLayoutId id="2147483784" r:id="rId8"/>
    <p:sldLayoutId id="2147483785" r:id="rId9"/>
    <p:sldLayoutId id="2147483786" r:id="rId10"/>
    <p:sldLayoutId id="2147483787" r:id="rId11"/>
    <p:sldLayoutId id="2147483788" r:id="rId12"/>
    <p:sldLayoutId id="2147483789" r:id="rId13"/>
    <p:sldLayoutId id="2147483790" r:id="rId14"/>
    <p:sldLayoutId id="2147483791" r:id="rId15"/>
    <p:sldLayoutId id="2147483792" r:id="rId16"/>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19" cstate="screen">
            <a:extLst>
              <a:ext uri="{28A0092B-C50C-407E-A947-70E740481C1C}">
                <a14:useLocalDpi xmlns:a14="http://schemas.microsoft.com/office/drawing/2010/main"/>
              </a:ext>
            </a:extLst>
          </a:blip>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78147246"/>
      </p:ext>
    </p:extLst>
  </p:cSld>
  <p:clrMap bg1="lt1" tx1="dk1" bg2="lt2" tx2="dk2" accent1="accent1" accent2="accent2" accent3="accent3" accent4="accent4" accent5="accent5" accent6="accent6" hlink="hlink" folHlink="folHlink"/>
  <p:sldLayoutIdLst>
    <p:sldLayoutId id="2147483794" r:id="rId1"/>
    <p:sldLayoutId id="2147483795" r:id="rId2"/>
    <p:sldLayoutId id="2147483796" r:id="rId3"/>
    <p:sldLayoutId id="2147483797" r:id="rId4"/>
    <p:sldLayoutId id="2147483798" r:id="rId5"/>
    <p:sldLayoutId id="2147483799" r:id="rId6"/>
    <p:sldLayoutId id="2147483800" r:id="rId7"/>
    <p:sldLayoutId id="2147483801" r:id="rId8"/>
    <p:sldLayoutId id="2147483802" r:id="rId9"/>
    <p:sldLayoutId id="2147483803" r:id="rId10"/>
    <p:sldLayoutId id="2147483804" r:id="rId11"/>
    <p:sldLayoutId id="2147483805" r:id="rId12"/>
    <p:sldLayoutId id="2147483806" r:id="rId13"/>
    <p:sldLayoutId id="2147483807" r:id="rId14"/>
    <p:sldLayoutId id="2147483808" r:id="rId15"/>
    <p:sldLayoutId id="2147483809" r:id="rId16"/>
    <p:sldLayoutId id="2147483810" r:id="rId17"/>
  </p:sldLayoutIdLst>
  <p:transition>
    <p:fade/>
  </p:transition>
  <p:txStyles>
    <p:titleStyle>
      <a:lvl1pPr algn="l" defTabSz="914367" rtl="0" eaLnBrk="1" latinLnBrk="0" hangingPunct="1">
        <a:lnSpc>
          <a:spcPct val="90000"/>
        </a:lnSpc>
        <a:spcBef>
          <a:spcPct val="0"/>
        </a:spcBef>
        <a:buNone/>
        <a:defRPr lang="en-US" sz="4117"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9.xml"/><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10.xml"/><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11.xml"/><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12.xml"/><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image" Target="../media/image44.svg"/><Relationship Id="rId3" Type="http://schemas.openxmlformats.org/officeDocument/2006/relationships/image" Target="../media/image34.png"/><Relationship Id="rId7" Type="http://schemas.openxmlformats.org/officeDocument/2006/relationships/image" Target="../media/image38.svg"/><Relationship Id="rId12" Type="http://schemas.openxmlformats.org/officeDocument/2006/relationships/image" Target="../media/image43.png"/><Relationship Id="rId2" Type="http://schemas.openxmlformats.org/officeDocument/2006/relationships/image" Target="../media/image33.jpeg"/><Relationship Id="rId1" Type="http://schemas.openxmlformats.org/officeDocument/2006/relationships/slideLayout" Target="../slideLayouts/slideLayout73.xml"/><Relationship Id="rId6" Type="http://schemas.openxmlformats.org/officeDocument/2006/relationships/image" Target="../media/image37.png"/><Relationship Id="rId11" Type="http://schemas.openxmlformats.org/officeDocument/2006/relationships/image" Target="../media/image42.tiff"/><Relationship Id="rId5" Type="http://schemas.openxmlformats.org/officeDocument/2006/relationships/image" Target="../media/image36.png"/><Relationship Id="rId10" Type="http://schemas.openxmlformats.org/officeDocument/2006/relationships/image" Target="../media/image41.png"/><Relationship Id="rId4" Type="http://schemas.openxmlformats.org/officeDocument/2006/relationships/image" Target="../media/image35.png"/><Relationship Id="rId9" Type="http://schemas.openxmlformats.org/officeDocument/2006/relationships/image" Target="../media/image40.png"/></Relationships>
</file>

<file path=ppt/slides/_rels/slide18.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5.png"/><Relationship Id="rId7" Type="http://schemas.openxmlformats.org/officeDocument/2006/relationships/image" Target="../media/image39.png"/><Relationship Id="rId2" Type="http://schemas.openxmlformats.org/officeDocument/2006/relationships/notesSlide" Target="../notesSlides/notesSlide13.xml"/><Relationship Id="rId1" Type="http://schemas.openxmlformats.org/officeDocument/2006/relationships/slideLayout" Target="../slideLayouts/slideLayout70.xml"/><Relationship Id="rId6" Type="http://schemas.openxmlformats.org/officeDocument/2006/relationships/image" Target="../media/image47.png"/><Relationship Id="rId5" Type="http://schemas.openxmlformats.org/officeDocument/2006/relationships/image" Target="../media/image41.png"/><Relationship Id="rId4" Type="http://schemas.openxmlformats.org/officeDocument/2006/relationships/image" Target="../media/image46.png"/><Relationship Id="rId9" Type="http://schemas.openxmlformats.org/officeDocument/2006/relationships/image" Target="../media/image49.png"/></Relationships>
</file>

<file path=ppt/slides/_rels/slide19.xml.rels><?xml version="1.0" encoding="UTF-8" standalone="yes"?>
<Relationships xmlns="http://schemas.openxmlformats.org/package/2006/relationships"><Relationship Id="rId8" Type="http://schemas.openxmlformats.org/officeDocument/2006/relationships/image" Target="../media/image55.svg"/><Relationship Id="rId13" Type="http://schemas.openxmlformats.org/officeDocument/2006/relationships/image" Target="../media/image37.png"/><Relationship Id="rId3" Type="http://schemas.openxmlformats.org/officeDocument/2006/relationships/image" Target="../media/image51.svg"/><Relationship Id="rId7" Type="http://schemas.openxmlformats.org/officeDocument/2006/relationships/image" Target="../media/image54.png"/><Relationship Id="rId12" Type="http://schemas.openxmlformats.org/officeDocument/2006/relationships/image" Target="../media/image58.png"/><Relationship Id="rId2" Type="http://schemas.openxmlformats.org/officeDocument/2006/relationships/image" Target="../media/image50.png"/><Relationship Id="rId1" Type="http://schemas.openxmlformats.org/officeDocument/2006/relationships/slideLayout" Target="../slideLayouts/slideLayout90.xml"/><Relationship Id="rId6" Type="http://schemas.microsoft.com/office/2007/relationships/hdphoto" Target="../media/hdphoto1.wdp"/><Relationship Id="rId11" Type="http://schemas.openxmlformats.org/officeDocument/2006/relationships/image" Target="../media/image57.png"/><Relationship Id="rId5" Type="http://schemas.openxmlformats.org/officeDocument/2006/relationships/image" Target="../media/image53.png"/><Relationship Id="rId15" Type="http://schemas.openxmlformats.org/officeDocument/2006/relationships/image" Target="../media/image42.tiff"/><Relationship Id="rId10" Type="http://schemas.microsoft.com/office/2007/relationships/hdphoto" Target="../media/hdphoto2.wdp"/><Relationship Id="rId4" Type="http://schemas.openxmlformats.org/officeDocument/2006/relationships/image" Target="../media/image52.png"/><Relationship Id="rId9" Type="http://schemas.openxmlformats.org/officeDocument/2006/relationships/image" Target="../media/image56.png"/><Relationship Id="rId14" Type="http://schemas.openxmlformats.org/officeDocument/2006/relationships/image" Target="../media/image38.sv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4.xml"/><Relationship Id="rId1" Type="http://schemas.openxmlformats.org/officeDocument/2006/relationships/slideLayout" Target="../slideLayouts/slideLayout109.xml"/><Relationship Id="rId5" Type="http://schemas.openxmlformats.org/officeDocument/2006/relationships/image" Target="../media/image61.tiff"/><Relationship Id="rId4" Type="http://schemas.openxmlformats.org/officeDocument/2006/relationships/image" Target="../media/image60.png"/></Relationships>
</file>

<file path=ppt/slides/_rels/slide2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5.xml"/><Relationship Id="rId1" Type="http://schemas.openxmlformats.org/officeDocument/2006/relationships/slideLayout" Target="../slideLayouts/slideLayout151.xml"/></Relationships>
</file>

<file path=ppt/slides/_rels/slide2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6.xml"/><Relationship Id="rId1" Type="http://schemas.openxmlformats.org/officeDocument/2006/relationships/slideLayout" Target="../slideLayouts/slideLayout63.xml"/></Relationships>
</file>

<file path=ppt/slides/_rels/slide2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7.xml"/><Relationship Id="rId1" Type="http://schemas.openxmlformats.org/officeDocument/2006/relationships/slideLayout" Target="../slideLayouts/slideLayout64.xml"/><Relationship Id="rId5" Type="http://schemas.openxmlformats.org/officeDocument/2006/relationships/image" Target="../media/image65.png"/><Relationship Id="rId4" Type="http://schemas.microsoft.com/office/2007/relationships/hdphoto" Target="../media/hdphoto3.wdp"/></Relationships>
</file>

<file path=ppt/slides/_rels/slide2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42.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s>
</file>

<file path=ppt/slides/_rels/slide25.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58.png"/><Relationship Id="rId7" Type="http://schemas.openxmlformats.org/officeDocument/2006/relationships/image" Target="../media/image74.png"/><Relationship Id="rId2" Type="http://schemas.openxmlformats.org/officeDocument/2006/relationships/image" Target="../media/image71.png"/><Relationship Id="rId1" Type="http://schemas.openxmlformats.org/officeDocument/2006/relationships/slideLayout" Target="../slideLayouts/slideLayout75.xml"/><Relationship Id="rId6" Type="http://schemas.openxmlformats.org/officeDocument/2006/relationships/image" Target="../media/image41.png"/><Relationship Id="rId5" Type="http://schemas.openxmlformats.org/officeDocument/2006/relationships/image" Target="../media/image73.png"/><Relationship Id="rId4" Type="http://schemas.openxmlformats.org/officeDocument/2006/relationships/image" Target="../media/image72.png"/><Relationship Id="rId9" Type="http://schemas.openxmlformats.org/officeDocument/2006/relationships/image" Target="../media/image76.tiff"/></Relationships>
</file>

<file path=ppt/slides/_rels/slide26.xml.rels><?xml version="1.0" encoding="UTF-8" standalone="yes"?>
<Relationships xmlns="http://schemas.openxmlformats.org/package/2006/relationships"><Relationship Id="rId26" Type="http://schemas.openxmlformats.org/officeDocument/2006/relationships/image" Target="../media/image101.png"/><Relationship Id="rId21" Type="http://schemas.openxmlformats.org/officeDocument/2006/relationships/image" Target="../media/image96.png"/><Relationship Id="rId42" Type="http://schemas.openxmlformats.org/officeDocument/2006/relationships/image" Target="../media/image117.png"/><Relationship Id="rId47" Type="http://schemas.openxmlformats.org/officeDocument/2006/relationships/image" Target="../media/image122.png"/><Relationship Id="rId63" Type="http://schemas.openxmlformats.org/officeDocument/2006/relationships/image" Target="../media/image138.png"/><Relationship Id="rId68" Type="http://schemas.openxmlformats.org/officeDocument/2006/relationships/image" Target="../media/image143.png"/><Relationship Id="rId84" Type="http://schemas.openxmlformats.org/officeDocument/2006/relationships/image" Target="../media/image159.png"/><Relationship Id="rId89" Type="http://schemas.openxmlformats.org/officeDocument/2006/relationships/image" Target="../media/image164.png"/><Relationship Id="rId16" Type="http://schemas.openxmlformats.org/officeDocument/2006/relationships/image" Target="../media/image91.png"/><Relationship Id="rId107" Type="http://schemas.openxmlformats.org/officeDocument/2006/relationships/image" Target="../media/image182.png"/><Relationship Id="rId11" Type="http://schemas.openxmlformats.org/officeDocument/2006/relationships/image" Target="../media/image86.png"/><Relationship Id="rId32" Type="http://schemas.openxmlformats.org/officeDocument/2006/relationships/image" Target="../media/image107.png"/><Relationship Id="rId37" Type="http://schemas.openxmlformats.org/officeDocument/2006/relationships/image" Target="../media/image112.png"/><Relationship Id="rId53" Type="http://schemas.openxmlformats.org/officeDocument/2006/relationships/image" Target="../media/image128.png"/><Relationship Id="rId58" Type="http://schemas.openxmlformats.org/officeDocument/2006/relationships/image" Target="../media/image133.png"/><Relationship Id="rId74" Type="http://schemas.openxmlformats.org/officeDocument/2006/relationships/image" Target="../media/image149.png"/><Relationship Id="rId79" Type="http://schemas.openxmlformats.org/officeDocument/2006/relationships/image" Target="../media/image154.png"/><Relationship Id="rId102" Type="http://schemas.openxmlformats.org/officeDocument/2006/relationships/image" Target="../media/image177.png"/><Relationship Id="rId5" Type="http://schemas.openxmlformats.org/officeDocument/2006/relationships/image" Target="../media/image80.png"/><Relationship Id="rId90" Type="http://schemas.openxmlformats.org/officeDocument/2006/relationships/image" Target="../media/image165.png"/><Relationship Id="rId95" Type="http://schemas.openxmlformats.org/officeDocument/2006/relationships/image" Target="../media/image170.png"/><Relationship Id="rId22" Type="http://schemas.openxmlformats.org/officeDocument/2006/relationships/image" Target="../media/image97.png"/><Relationship Id="rId27" Type="http://schemas.openxmlformats.org/officeDocument/2006/relationships/image" Target="../media/image102.png"/><Relationship Id="rId43" Type="http://schemas.openxmlformats.org/officeDocument/2006/relationships/image" Target="../media/image118.png"/><Relationship Id="rId48" Type="http://schemas.openxmlformats.org/officeDocument/2006/relationships/image" Target="../media/image123.png"/><Relationship Id="rId64" Type="http://schemas.openxmlformats.org/officeDocument/2006/relationships/image" Target="../media/image139.png"/><Relationship Id="rId69" Type="http://schemas.openxmlformats.org/officeDocument/2006/relationships/image" Target="../media/image144.png"/><Relationship Id="rId80" Type="http://schemas.openxmlformats.org/officeDocument/2006/relationships/image" Target="../media/image155.png"/><Relationship Id="rId85" Type="http://schemas.openxmlformats.org/officeDocument/2006/relationships/image" Target="../media/image160.png"/><Relationship Id="rId12" Type="http://schemas.openxmlformats.org/officeDocument/2006/relationships/image" Target="../media/image87.png"/><Relationship Id="rId17" Type="http://schemas.openxmlformats.org/officeDocument/2006/relationships/image" Target="../media/image92.png"/><Relationship Id="rId33" Type="http://schemas.openxmlformats.org/officeDocument/2006/relationships/image" Target="../media/image108.png"/><Relationship Id="rId38" Type="http://schemas.openxmlformats.org/officeDocument/2006/relationships/image" Target="../media/image113.png"/><Relationship Id="rId59" Type="http://schemas.openxmlformats.org/officeDocument/2006/relationships/image" Target="../media/image134.png"/><Relationship Id="rId103" Type="http://schemas.openxmlformats.org/officeDocument/2006/relationships/image" Target="../media/image178.png"/><Relationship Id="rId108" Type="http://schemas.openxmlformats.org/officeDocument/2006/relationships/image" Target="../media/image183.png"/><Relationship Id="rId20" Type="http://schemas.openxmlformats.org/officeDocument/2006/relationships/image" Target="../media/image95.png"/><Relationship Id="rId41" Type="http://schemas.openxmlformats.org/officeDocument/2006/relationships/image" Target="../media/image116.png"/><Relationship Id="rId54" Type="http://schemas.openxmlformats.org/officeDocument/2006/relationships/image" Target="../media/image129.png"/><Relationship Id="rId62" Type="http://schemas.openxmlformats.org/officeDocument/2006/relationships/image" Target="../media/image137.png"/><Relationship Id="rId70" Type="http://schemas.openxmlformats.org/officeDocument/2006/relationships/image" Target="../media/image145.png"/><Relationship Id="rId75" Type="http://schemas.openxmlformats.org/officeDocument/2006/relationships/image" Target="../media/image150.png"/><Relationship Id="rId83" Type="http://schemas.openxmlformats.org/officeDocument/2006/relationships/image" Target="../media/image158.png"/><Relationship Id="rId88" Type="http://schemas.openxmlformats.org/officeDocument/2006/relationships/image" Target="../media/image163.png"/><Relationship Id="rId91" Type="http://schemas.openxmlformats.org/officeDocument/2006/relationships/image" Target="../media/image166.png"/><Relationship Id="rId96" Type="http://schemas.openxmlformats.org/officeDocument/2006/relationships/image" Target="../media/image171.png"/><Relationship Id="rId1" Type="http://schemas.openxmlformats.org/officeDocument/2006/relationships/slideLayout" Target="../slideLayouts/slideLayout79.xml"/><Relationship Id="rId6" Type="http://schemas.openxmlformats.org/officeDocument/2006/relationships/image" Target="../media/image81.png"/><Relationship Id="rId15" Type="http://schemas.openxmlformats.org/officeDocument/2006/relationships/image" Target="../media/image90.png"/><Relationship Id="rId23" Type="http://schemas.openxmlformats.org/officeDocument/2006/relationships/image" Target="../media/image98.png"/><Relationship Id="rId28" Type="http://schemas.openxmlformats.org/officeDocument/2006/relationships/image" Target="../media/image103.png"/><Relationship Id="rId36" Type="http://schemas.openxmlformats.org/officeDocument/2006/relationships/image" Target="../media/image111.png"/><Relationship Id="rId49" Type="http://schemas.openxmlformats.org/officeDocument/2006/relationships/image" Target="../media/image124.png"/><Relationship Id="rId57" Type="http://schemas.openxmlformats.org/officeDocument/2006/relationships/image" Target="../media/image132.png"/><Relationship Id="rId106" Type="http://schemas.openxmlformats.org/officeDocument/2006/relationships/image" Target="../media/image181.png"/><Relationship Id="rId10" Type="http://schemas.openxmlformats.org/officeDocument/2006/relationships/image" Target="../media/image85.png"/><Relationship Id="rId31" Type="http://schemas.openxmlformats.org/officeDocument/2006/relationships/image" Target="../media/image106.png"/><Relationship Id="rId44" Type="http://schemas.openxmlformats.org/officeDocument/2006/relationships/image" Target="../media/image119.png"/><Relationship Id="rId52" Type="http://schemas.openxmlformats.org/officeDocument/2006/relationships/image" Target="../media/image127.png"/><Relationship Id="rId60" Type="http://schemas.openxmlformats.org/officeDocument/2006/relationships/image" Target="../media/image135.png"/><Relationship Id="rId65" Type="http://schemas.openxmlformats.org/officeDocument/2006/relationships/image" Target="../media/image140.png"/><Relationship Id="rId73" Type="http://schemas.openxmlformats.org/officeDocument/2006/relationships/image" Target="../media/image148.png"/><Relationship Id="rId78" Type="http://schemas.openxmlformats.org/officeDocument/2006/relationships/image" Target="../media/image153.png"/><Relationship Id="rId81" Type="http://schemas.openxmlformats.org/officeDocument/2006/relationships/image" Target="../media/image156.png"/><Relationship Id="rId86" Type="http://schemas.openxmlformats.org/officeDocument/2006/relationships/image" Target="../media/image161.png"/><Relationship Id="rId94" Type="http://schemas.openxmlformats.org/officeDocument/2006/relationships/image" Target="../media/image169.png"/><Relationship Id="rId99" Type="http://schemas.openxmlformats.org/officeDocument/2006/relationships/image" Target="../media/image174.png"/><Relationship Id="rId101" Type="http://schemas.openxmlformats.org/officeDocument/2006/relationships/image" Target="../media/image176.png"/><Relationship Id="rId4" Type="http://schemas.openxmlformats.org/officeDocument/2006/relationships/image" Target="../media/image79.png"/><Relationship Id="rId9" Type="http://schemas.openxmlformats.org/officeDocument/2006/relationships/image" Target="../media/image84.png"/><Relationship Id="rId13" Type="http://schemas.openxmlformats.org/officeDocument/2006/relationships/image" Target="../media/image88.png"/><Relationship Id="rId18" Type="http://schemas.openxmlformats.org/officeDocument/2006/relationships/image" Target="../media/image93.png"/><Relationship Id="rId39" Type="http://schemas.openxmlformats.org/officeDocument/2006/relationships/image" Target="../media/image114.png"/><Relationship Id="rId34" Type="http://schemas.openxmlformats.org/officeDocument/2006/relationships/image" Target="../media/image109.png"/><Relationship Id="rId50" Type="http://schemas.openxmlformats.org/officeDocument/2006/relationships/image" Target="../media/image125.png"/><Relationship Id="rId55" Type="http://schemas.openxmlformats.org/officeDocument/2006/relationships/image" Target="../media/image130.png"/><Relationship Id="rId76" Type="http://schemas.openxmlformats.org/officeDocument/2006/relationships/image" Target="../media/image151.png"/><Relationship Id="rId97" Type="http://schemas.openxmlformats.org/officeDocument/2006/relationships/image" Target="../media/image172.png"/><Relationship Id="rId104" Type="http://schemas.openxmlformats.org/officeDocument/2006/relationships/image" Target="../media/image179.png"/><Relationship Id="rId7" Type="http://schemas.openxmlformats.org/officeDocument/2006/relationships/image" Target="../media/image82.png"/><Relationship Id="rId71" Type="http://schemas.openxmlformats.org/officeDocument/2006/relationships/image" Target="../media/image146.png"/><Relationship Id="rId92" Type="http://schemas.openxmlformats.org/officeDocument/2006/relationships/image" Target="../media/image167.png"/><Relationship Id="rId2" Type="http://schemas.openxmlformats.org/officeDocument/2006/relationships/image" Target="../media/image77.png"/><Relationship Id="rId29" Type="http://schemas.openxmlformats.org/officeDocument/2006/relationships/image" Target="../media/image104.png"/><Relationship Id="rId24" Type="http://schemas.openxmlformats.org/officeDocument/2006/relationships/image" Target="../media/image99.png"/><Relationship Id="rId40" Type="http://schemas.openxmlformats.org/officeDocument/2006/relationships/image" Target="../media/image115.png"/><Relationship Id="rId45" Type="http://schemas.openxmlformats.org/officeDocument/2006/relationships/image" Target="../media/image120.png"/><Relationship Id="rId66" Type="http://schemas.openxmlformats.org/officeDocument/2006/relationships/image" Target="../media/image141.png"/><Relationship Id="rId87" Type="http://schemas.openxmlformats.org/officeDocument/2006/relationships/image" Target="../media/image162.png"/><Relationship Id="rId61" Type="http://schemas.openxmlformats.org/officeDocument/2006/relationships/image" Target="../media/image136.png"/><Relationship Id="rId82" Type="http://schemas.openxmlformats.org/officeDocument/2006/relationships/image" Target="../media/image157.png"/><Relationship Id="rId19" Type="http://schemas.openxmlformats.org/officeDocument/2006/relationships/image" Target="../media/image94.png"/><Relationship Id="rId14" Type="http://schemas.openxmlformats.org/officeDocument/2006/relationships/image" Target="../media/image89.png"/><Relationship Id="rId30" Type="http://schemas.openxmlformats.org/officeDocument/2006/relationships/image" Target="../media/image105.png"/><Relationship Id="rId35" Type="http://schemas.openxmlformats.org/officeDocument/2006/relationships/image" Target="../media/image110.png"/><Relationship Id="rId56" Type="http://schemas.openxmlformats.org/officeDocument/2006/relationships/image" Target="../media/image131.png"/><Relationship Id="rId77" Type="http://schemas.openxmlformats.org/officeDocument/2006/relationships/image" Target="../media/image152.png"/><Relationship Id="rId100" Type="http://schemas.openxmlformats.org/officeDocument/2006/relationships/image" Target="../media/image175.png"/><Relationship Id="rId105" Type="http://schemas.openxmlformats.org/officeDocument/2006/relationships/image" Target="../media/image180.png"/><Relationship Id="rId8" Type="http://schemas.openxmlformats.org/officeDocument/2006/relationships/image" Target="../media/image83.png"/><Relationship Id="rId51" Type="http://schemas.openxmlformats.org/officeDocument/2006/relationships/image" Target="../media/image126.png"/><Relationship Id="rId72" Type="http://schemas.openxmlformats.org/officeDocument/2006/relationships/image" Target="../media/image147.png"/><Relationship Id="rId93" Type="http://schemas.openxmlformats.org/officeDocument/2006/relationships/image" Target="../media/image168.png"/><Relationship Id="rId98" Type="http://schemas.openxmlformats.org/officeDocument/2006/relationships/image" Target="../media/image173.png"/><Relationship Id="rId3" Type="http://schemas.openxmlformats.org/officeDocument/2006/relationships/image" Target="../media/image78.svg"/><Relationship Id="rId25" Type="http://schemas.openxmlformats.org/officeDocument/2006/relationships/image" Target="../media/image100.png"/><Relationship Id="rId46" Type="http://schemas.openxmlformats.org/officeDocument/2006/relationships/image" Target="../media/image121.png"/><Relationship Id="rId67" Type="http://schemas.openxmlformats.org/officeDocument/2006/relationships/image" Target="../media/image142.svg"/></Relationships>
</file>

<file path=ppt/slides/_rels/slide27.xml.rels><?xml version="1.0" encoding="UTF-8" standalone="yes"?>
<Relationships xmlns="http://schemas.openxmlformats.org/package/2006/relationships"><Relationship Id="rId3" Type="http://schemas.openxmlformats.org/officeDocument/2006/relationships/image" Target="../media/image185.tiff"/><Relationship Id="rId2" Type="http://schemas.openxmlformats.org/officeDocument/2006/relationships/image" Target="../media/image184.jpeg"/><Relationship Id="rId1" Type="http://schemas.openxmlformats.org/officeDocument/2006/relationships/slideLayout" Target="../slideLayouts/slideLayout69.xml"/><Relationship Id="rId4" Type="http://schemas.openxmlformats.org/officeDocument/2006/relationships/image" Target="../media/image76.tiff"/></Relationships>
</file>

<file path=ppt/slides/_rels/slide28.xml.rels><?xml version="1.0" encoding="UTF-8" standalone="yes"?>
<Relationships xmlns="http://schemas.openxmlformats.org/package/2006/relationships"><Relationship Id="rId3" Type="http://schemas.openxmlformats.org/officeDocument/2006/relationships/image" Target="../media/image187.svg"/><Relationship Id="rId2" Type="http://schemas.openxmlformats.org/officeDocument/2006/relationships/image" Target="../media/image186.png"/><Relationship Id="rId1" Type="http://schemas.openxmlformats.org/officeDocument/2006/relationships/slideLayout" Target="../slideLayouts/slideLayout91.xml"/><Relationship Id="rId6" Type="http://schemas.openxmlformats.org/officeDocument/2006/relationships/image" Target="../media/image76.tiff"/><Relationship Id="rId5" Type="http://schemas.openxmlformats.org/officeDocument/2006/relationships/image" Target="../media/image189.svg"/><Relationship Id="rId4" Type="http://schemas.openxmlformats.org/officeDocument/2006/relationships/image" Target="../media/image188.png"/></Relationships>
</file>

<file path=ppt/slides/_rels/slide2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8.xml"/><Relationship Id="rId1" Type="http://schemas.openxmlformats.org/officeDocument/2006/relationships/slideLayout" Target="../slideLayouts/slideLayout109.xml"/><Relationship Id="rId4" Type="http://schemas.openxmlformats.org/officeDocument/2006/relationships/image" Target="../media/image44.sv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8.xml"/></Relationships>
</file>

<file path=ppt/slides/_rels/slide30.xml.rels><?xml version="1.0" encoding="UTF-8" standalone="yes"?>
<Relationships xmlns="http://schemas.openxmlformats.org/package/2006/relationships"><Relationship Id="rId3" Type="http://schemas.openxmlformats.org/officeDocument/2006/relationships/image" Target="../media/image190.emf"/><Relationship Id="rId2" Type="http://schemas.openxmlformats.org/officeDocument/2006/relationships/notesSlide" Target="../notesSlides/notesSlide19.xml"/><Relationship Id="rId1" Type="http://schemas.openxmlformats.org/officeDocument/2006/relationships/slideLayout" Target="../slideLayouts/slideLayout19.xml"/><Relationship Id="rId4" Type="http://schemas.openxmlformats.org/officeDocument/2006/relationships/image" Target="../media/image191.emf"/></Relationships>
</file>

<file path=ppt/slides/_rels/slide31.xml.rels><?xml version="1.0" encoding="UTF-8" standalone="yes"?>
<Relationships xmlns="http://schemas.openxmlformats.org/package/2006/relationships"><Relationship Id="rId3" Type="http://schemas.openxmlformats.org/officeDocument/2006/relationships/image" Target="../media/image192.emf"/><Relationship Id="rId2" Type="http://schemas.openxmlformats.org/officeDocument/2006/relationships/notesSlide" Target="../notesSlides/notesSlide20.xml"/><Relationship Id="rId1" Type="http://schemas.openxmlformats.org/officeDocument/2006/relationships/slideLayout" Target="../slideLayouts/slideLayout106.xml"/><Relationship Id="rId5" Type="http://schemas.openxmlformats.org/officeDocument/2006/relationships/image" Target="../media/image194.svg"/><Relationship Id="rId4" Type="http://schemas.openxmlformats.org/officeDocument/2006/relationships/image" Target="../media/image193.png"/></Relationships>
</file>

<file path=ppt/slides/_rels/slide32.xml.rels><?xml version="1.0" encoding="UTF-8" standalone="yes"?>
<Relationships xmlns="http://schemas.openxmlformats.org/package/2006/relationships"><Relationship Id="rId8" Type="http://schemas.openxmlformats.org/officeDocument/2006/relationships/image" Target="../media/image197.png"/><Relationship Id="rId3" Type="http://schemas.openxmlformats.org/officeDocument/2006/relationships/image" Target="../media/image192.emf"/><Relationship Id="rId7" Type="http://schemas.openxmlformats.org/officeDocument/2006/relationships/image" Target="../media/image196.png"/><Relationship Id="rId2" Type="http://schemas.openxmlformats.org/officeDocument/2006/relationships/notesSlide" Target="../notesSlides/notesSlide21.xml"/><Relationship Id="rId1" Type="http://schemas.openxmlformats.org/officeDocument/2006/relationships/slideLayout" Target="../slideLayouts/slideLayout106.xml"/><Relationship Id="rId6" Type="http://schemas.openxmlformats.org/officeDocument/2006/relationships/image" Target="../media/image195.png"/><Relationship Id="rId5" Type="http://schemas.openxmlformats.org/officeDocument/2006/relationships/image" Target="../media/image194.svg"/><Relationship Id="rId10" Type="http://schemas.openxmlformats.org/officeDocument/2006/relationships/image" Target="../media/image199.png"/><Relationship Id="rId4" Type="http://schemas.openxmlformats.org/officeDocument/2006/relationships/image" Target="../media/image193.png"/><Relationship Id="rId9" Type="http://schemas.openxmlformats.org/officeDocument/2006/relationships/image" Target="../media/image198.png"/></Relationships>
</file>

<file path=ppt/slides/_rels/slide33.xml.rels><?xml version="1.0" encoding="UTF-8" standalone="yes"?>
<Relationships xmlns="http://schemas.openxmlformats.org/package/2006/relationships"><Relationship Id="rId8" Type="http://schemas.openxmlformats.org/officeDocument/2006/relationships/image" Target="../media/image204.png"/><Relationship Id="rId3" Type="http://schemas.openxmlformats.org/officeDocument/2006/relationships/image" Target="../media/image200.png"/><Relationship Id="rId7" Type="http://schemas.openxmlformats.org/officeDocument/2006/relationships/image" Target="../media/image203.emf"/><Relationship Id="rId12" Type="http://schemas.openxmlformats.org/officeDocument/2006/relationships/image" Target="../media/image193.png"/><Relationship Id="rId2" Type="http://schemas.openxmlformats.org/officeDocument/2006/relationships/notesSlide" Target="../notesSlides/notesSlide22.xml"/><Relationship Id="rId1" Type="http://schemas.openxmlformats.org/officeDocument/2006/relationships/slideLayout" Target="../slideLayouts/slideLayout105.xml"/><Relationship Id="rId6" Type="http://schemas.openxmlformats.org/officeDocument/2006/relationships/image" Target="../media/image202.png"/><Relationship Id="rId11" Type="http://schemas.openxmlformats.org/officeDocument/2006/relationships/image" Target="../media/image207.png"/><Relationship Id="rId5" Type="http://schemas.openxmlformats.org/officeDocument/2006/relationships/image" Target="../media/image194.svg"/><Relationship Id="rId10" Type="http://schemas.openxmlformats.org/officeDocument/2006/relationships/image" Target="../media/image206.jpeg"/><Relationship Id="rId4" Type="http://schemas.openxmlformats.org/officeDocument/2006/relationships/image" Target="../media/image201.png"/><Relationship Id="rId9" Type="http://schemas.openxmlformats.org/officeDocument/2006/relationships/image" Target="../media/image205.png"/></Relationships>
</file>

<file path=ppt/slides/_rels/slide34.xml.rels><?xml version="1.0" encoding="UTF-8" standalone="yes"?>
<Relationships xmlns="http://schemas.openxmlformats.org/package/2006/relationships"><Relationship Id="rId8" Type="http://schemas.openxmlformats.org/officeDocument/2006/relationships/image" Target="../media/image213.tiff"/><Relationship Id="rId13" Type="http://schemas.openxmlformats.org/officeDocument/2006/relationships/image" Target="../media/image218.tiff"/><Relationship Id="rId3" Type="http://schemas.openxmlformats.org/officeDocument/2006/relationships/image" Target="../media/image208.tiff"/><Relationship Id="rId7" Type="http://schemas.openxmlformats.org/officeDocument/2006/relationships/image" Target="../media/image212.tiff"/><Relationship Id="rId12" Type="http://schemas.openxmlformats.org/officeDocument/2006/relationships/image" Target="../media/image217.tiff"/><Relationship Id="rId2" Type="http://schemas.openxmlformats.org/officeDocument/2006/relationships/notesSlide" Target="../notesSlides/notesSlide23.xml"/><Relationship Id="rId1" Type="http://schemas.openxmlformats.org/officeDocument/2006/relationships/slideLayout" Target="../slideLayouts/slideLayout128.xml"/><Relationship Id="rId6" Type="http://schemas.openxmlformats.org/officeDocument/2006/relationships/image" Target="../media/image211.tiff"/><Relationship Id="rId11" Type="http://schemas.openxmlformats.org/officeDocument/2006/relationships/image" Target="../media/image216.tiff"/><Relationship Id="rId5" Type="http://schemas.openxmlformats.org/officeDocument/2006/relationships/image" Target="../media/image210.tiff"/><Relationship Id="rId10" Type="http://schemas.openxmlformats.org/officeDocument/2006/relationships/image" Target="../media/image215.tiff"/><Relationship Id="rId4" Type="http://schemas.openxmlformats.org/officeDocument/2006/relationships/image" Target="../media/image209.tiff"/><Relationship Id="rId9" Type="http://schemas.openxmlformats.org/officeDocument/2006/relationships/image" Target="../media/image214.jpeg"/><Relationship Id="rId14" Type="http://schemas.openxmlformats.org/officeDocument/2006/relationships/image" Target="../media/image219.emf"/></Relationships>
</file>

<file path=ppt/slides/_rels/slide35.xml.rels><?xml version="1.0" encoding="UTF-8" standalone="yes"?>
<Relationships xmlns="http://schemas.openxmlformats.org/package/2006/relationships"><Relationship Id="rId8" Type="http://schemas.openxmlformats.org/officeDocument/2006/relationships/image" Target="../media/image225.svg"/><Relationship Id="rId3" Type="http://schemas.openxmlformats.org/officeDocument/2006/relationships/image" Target="../media/image220.png"/><Relationship Id="rId7" Type="http://schemas.openxmlformats.org/officeDocument/2006/relationships/image" Target="../media/image224.png"/><Relationship Id="rId2" Type="http://schemas.openxmlformats.org/officeDocument/2006/relationships/notesSlide" Target="../notesSlides/notesSlide24.xml"/><Relationship Id="rId1" Type="http://schemas.openxmlformats.org/officeDocument/2006/relationships/slideLayout" Target="../slideLayouts/slideLayout85.xml"/><Relationship Id="rId6" Type="http://schemas.openxmlformats.org/officeDocument/2006/relationships/image" Target="../media/image223.svg"/><Relationship Id="rId5" Type="http://schemas.openxmlformats.org/officeDocument/2006/relationships/image" Target="../media/image222.png"/><Relationship Id="rId4" Type="http://schemas.openxmlformats.org/officeDocument/2006/relationships/image" Target="../media/image221.svg"/><Relationship Id="rId9" Type="http://schemas.openxmlformats.org/officeDocument/2006/relationships/image" Target="../media/image226.png"/></Relationships>
</file>

<file path=ppt/slides/_rels/slide36.xml.rels><?xml version="1.0" encoding="UTF-8" standalone="yes"?>
<Relationships xmlns="http://schemas.openxmlformats.org/package/2006/relationships"><Relationship Id="rId8" Type="http://schemas.openxmlformats.org/officeDocument/2006/relationships/image" Target="../media/image232.png"/><Relationship Id="rId3" Type="http://schemas.openxmlformats.org/officeDocument/2006/relationships/image" Target="../media/image227.png"/><Relationship Id="rId7" Type="http://schemas.openxmlformats.org/officeDocument/2006/relationships/image" Target="../media/image231.png"/><Relationship Id="rId12" Type="http://schemas.openxmlformats.org/officeDocument/2006/relationships/image" Target="../media/image236.png"/><Relationship Id="rId2" Type="http://schemas.openxmlformats.org/officeDocument/2006/relationships/notesSlide" Target="../notesSlides/notesSlide25.xml"/><Relationship Id="rId1" Type="http://schemas.openxmlformats.org/officeDocument/2006/relationships/slideLayout" Target="../slideLayouts/slideLayout92.xml"/><Relationship Id="rId6" Type="http://schemas.openxmlformats.org/officeDocument/2006/relationships/image" Target="../media/image230.png"/><Relationship Id="rId11" Type="http://schemas.openxmlformats.org/officeDocument/2006/relationships/image" Target="../media/image235.png"/><Relationship Id="rId5" Type="http://schemas.openxmlformats.org/officeDocument/2006/relationships/image" Target="../media/image229.png"/><Relationship Id="rId10" Type="http://schemas.openxmlformats.org/officeDocument/2006/relationships/image" Target="../media/image234.png"/><Relationship Id="rId4" Type="http://schemas.openxmlformats.org/officeDocument/2006/relationships/image" Target="../media/image228.png"/><Relationship Id="rId9" Type="http://schemas.openxmlformats.org/officeDocument/2006/relationships/image" Target="../media/image233.png"/></Relationships>
</file>

<file path=ppt/slides/_rels/slide37.xml.rels><?xml version="1.0" encoding="UTF-8" standalone="yes"?>
<Relationships xmlns="http://schemas.openxmlformats.org/package/2006/relationships"><Relationship Id="rId8" Type="http://schemas.openxmlformats.org/officeDocument/2006/relationships/image" Target="../media/image243.emf"/><Relationship Id="rId13" Type="http://schemas.openxmlformats.org/officeDocument/2006/relationships/image" Target="../media/image226.png"/><Relationship Id="rId18" Type="http://schemas.openxmlformats.org/officeDocument/2006/relationships/image" Target="../media/image250.png"/><Relationship Id="rId3" Type="http://schemas.openxmlformats.org/officeDocument/2006/relationships/image" Target="../media/image238.svg"/><Relationship Id="rId7" Type="http://schemas.openxmlformats.org/officeDocument/2006/relationships/image" Target="../media/image242.emf"/><Relationship Id="rId12" Type="http://schemas.openxmlformats.org/officeDocument/2006/relationships/image" Target="../media/image247.png"/><Relationship Id="rId17" Type="http://schemas.openxmlformats.org/officeDocument/2006/relationships/image" Target="../media/image249.png"/><Relationship Id="rId2" Type="http://schemas.openxmlformats.org/officeDocument/2006/relationships/image" Target="../media/image237.png"/><Relationship Id="rId16" Type="http://schemas.openxmlformats.org/officeDocument/2006/relationships/image" Target="../media/image248.png"/><Relationship Id="rId1" Type="http://schemas.openxmlformats.org/officeDocument/2006/relationships/slideLayout" Target="../slideLayouts/slideLayout69.xml"/><Relationship Id="rId6" Type="http://schemas.openxmlformats.org/officeDocument/2006/relationships/image" Target="../media/image241.emf"/><Relationship Id="rId11" Type="http://schemas.openxmlformats.org/officeDocument/2006/relationships/image" Target="../media/image246.png"/><Relationship Id="rId5" Type="http://schemas.openxmlformats.org/officeDocument/2006/relationships/image" Target="../media/image240.emf"/><Relationship Id="rId15" Type="http://schemas.openxmlformats.org/officeDocument/2006/relationships/image" Target="../media/image46.png"/><Relationship Id="rId10" Type="http://schemas.openxmlformats.org/officeDocument/2006/relationships/image" Target="../media/image245.png"/><Relationship Id="rId19" Type="http://schemas.openxmlformats.org/officeDocument/2006/relationships/image" Target="../media/image251.png"/><Relationship Id="rId4" Type="http://schemas.openxmlformats.org/officeDocument/2006/relationships/image" Target="../media/image239.emf"/><Relationship Id="rId9" Type="http://schemas.openxmlformats.org/officeDocument/2006/relationships/image" Target="../media/image244.emf"/><Relationship Id="rId14" Type="http://schemas.openxmlformats.org/officeDocument/2006/relationships/image" Target="../media/image225.svg"/></Relationships>
</file>

<file path=ppt/slides/_rels/slide38.xml.rels><?xml version="1.0" encoding="UTF-8" standalone="yes"?>
<Relationships xmlns="http://schemas.openxmlformats.org/package/2006/relationships"><Relationship Id="rId8" Type="http://schemas.openxmlformats.org/officeDocument/2006/relationships/image" Target="../media/image256.tiff"/><Relationship Id="rId3" Type="http://schemas.openxmlformats.org/officeDocument/2006/relationships/image" Target="../media/image41.png"/><Relationship Id="rId7" Type="http://schemas.openxmlformats.org/officeDocument/2006/relationships/image" Target="../media/image255.png"/><Relationship Id="rId2" Type="http://schemas.openxmlformats.org/officeDocument/2006/relationships/image" Target="../media/image46.png"/><Relationship Id="rId1" Type="http://schemas.openxmlformats.org/officeDocument/2006/relationships/slideLayout" Target="../slideLayouts/slideLayout89.xml"/><Relationship Id="rId6" Type="http://schemas.openxmlformats.org/officeDocument/2006/relationships/image" Target="../media/image254.svg"/><Relationship Id="rId5" Type="http://schemas.openxmlformats.org/officeDocument/2006/relationships/image" Target="../media/image253.png"/><Relationship Id="rId4" Type="http://schemas.openxmlformats.org/officeDocument/2006/relationships/image" Target="../media/image252.png"/></Relationships>
</file>

<file path=ppt/slides/_rels/slide3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255.png"/><Relationship Id="rId1" Type="http://schemas.openxmlformats.org/officeDocument/2006/relationships/slideLayout" Target="../slideLayouts/slideLayout89.xml"/><Relationship Id="rId4" Type="http://schemas.openxmlformats.org/officeDocument/2006/relationships/image" Target="../media/image256.tiff"/></Relationships>
</file>

<file path=ppt/slides/_rels/slide4.xml.rels><?xml version="1.0" encoding="UTF-8" standalone="yes"?>
<Relationships xmlns="http://schemas.openxmlformats.org/package/2006/relationships"><Relationship Id="rId3" Type="http://schemas.openxmlformats.org/officeDocument/2006/relationships/hyperlink" Target="https://azure.microsoft.com/blog/how-to-migrate-from-azurerm-to-az-in-azure-powershell/" TargetMode="External"/><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40.xml.rels><?xml version="1.0" encoding="UTF-8" standalone="yes"?>
<Relationships xmlns="http://schemas.openxmlformats.org/package/2006/relationships"><Relationship Id="rId3" Type="http://schemas.openxmlformats.org/officeDocument/2006/relationships/image" Target="../media/image257.png"/><Relationship Id="rId7" Type="http://schemas.openxmlformats.org/officeDocument/2006/relationships/image" Target="../media/image261.tiff"/><Relationship Id="rId2" Type="http://schemas.openxmlformats.org/officeDocument/2006/relationships/notesSlide" Target="../notesSlides/notesSlide26.xml"/><Relationship Id="rId1" Type="http://schemas.openxmlformats.org/officeDocument/2006/relationships/slideLayout" Target="../slideLayouts/slideLayout92.xml"/><Relationship Id="rId6" Type="http://schemas.openxmlformats.org/officeDocument/2006/relationships/image" Target="../media/image260.svg"/><Relationship Id="rId5" Type="http://schemas.openxmlformats.org/officeDocument/2006/relationships/image" Target="../media/image259.png"/><Relationship Id="rId4" Type="http://schemas.openxmlformats.org/officeDocument/2006/relationships/image" Target="../media/image258.svg"/></Relationships>
</file>

<file path=ppt/slides/_rels/slide41.xml.rels><?xml version="1.0" encoding="UTF-8" standalone="yes"?>
<Relationships xmlns="http://schemas.openxmlformats.org/package/2006/relationships"><Relationship Id="rId3" Type="http://schemas.openxmlformats.org/officeDocument/2006/relationships/image" Target="../media/image262.png"/><Relationship Id="rId2" Type="http://schemas.openxmlformats.org/officeDocument/2006/relationships/notesSlide" Target="../notesSlides/notesSlide27.xml"/><Relationship Id="rId1" Type="http://schemas.openxmlformats.org/officeDocument/2006/relationships/slideLayout" Target="../slideLayouts/slideLayout92.xml"/><Relationship Id="rId5" Type="http://schemas.openxmlformats.org/officeDocument/2006/relationships/image" Target="../media/image261.tiff"/><Relationship Id="rId4" Type="http://schemas.openxmlformats.org/officeDocument/2006/relationships/image" Target="../media/image263.svg"/></Relationships>
</file>

<file path=ppt/slides/_rels/slide42.xml.rels><?xml version="1.0" encoding="UTF-8" standalone="yes"?>
<Relationships xmlns="http://schemas.openxmlformats.org/package/2006/relationships"><Relationship Id="rId8" Type="http://schemas.openxmlformats.org/officeDocument/2006/relationships/image" Target="../media/image266.emf"/><Relationship Id="rId13" Type="http://schemas.openxmlformats.org/officeDocument/2006/relationships/image" Target="../media/image249.png"/><Relationship Id="rId3" Type="http://schemas.openxmlformats.org/officeDocument/2006/relationships/image" Target="../media/image247.png"/><Relationship Id="rId7" Type="http://schemas.openxmlformats.org/officeDocument/2006/relationships/image" Target="../media/image265.png"/><Relationship Id="rId12" Type="http://schemas.openxmlformats.org/officeDocument/2006/relationships/image" Target="../media/image248.png"/><Relationship Id="rId2" Type="http://schemas.openxmlformats.org/officeDocument/2006/relationships/notesSlide" Target="../notesSlides/notesSlide28.xml"/><Relationship Id="rId16" Type="http://schemas.openxmlformats.org/officeDocument/2006/relationships/image" Target="../media/image251.png"/><Relationship Id="rId1" Type="http://schemas.openxmlformats.org/officeDocument/2006/relationships/slideLayout" Target="../slideLayouts/slideLayout69.xml"/><Relationship Id="rId6" Type="http://schemas.openxmlformats.org/officeDocument/2006/relationships/image" Target="../media/image264.png"/><Relationship Id="rId11" Type="http://schemas.openxmlformats.org/officeDocument/2006/relationships/image" Target="../media/image267.png"/><Relationship Id="rId5" Type="http://schemas.openxmlformats.org/officeDocument/2006/relationships/image" Target="../media/image225.svg"/><Relationship Id="rId15" Type="http://schemas.openxmlformats.org/officeDocument/2006/relationships/image" Target="../media/image269.png"/><Relationship Id="rId10" Type="http://schemas.openxmlformats.org/officeDocument/2006/relationships/image" Target="../media/image244.emf"/><Relationship Id="rId4" Type="http://schemas.openxmlformats.org/officeDocument/2006/relationships/image" Target="../media/image226.png"/><Relationship Id="rId9" Type="http://schemas.openxmlformats.org/officeDocument/2006/relationships/image" Target="../media/image243.emf"/><Relationship Id="rId14" Type="http://schemas.openxmlformats.org/officeDocument/2006/relationships/image" Target="../media/image268.png"/></Relationships>
</file>

<file path=ppt/slides/_rels/slide43.xml.rels><?xml version="1.0" encoding="UTF-8" standalone="yes"?>
<Relationships xmlns="http://schemas.openxmlformats.org/package/2006/relationships"><Relationship Id="rId8" Type="http://schemas.openxmlformats.org/officeDocument/2006/relationships/image" Target="../media/image274.tiff"/><Relationship Id="rId3" Type="http://schemas.openxmlformats.org/officeDocument/2006/relationships/notesSlide" Target="../notesSlides/notesSlide29.xml"/><Relationship Id="rId7" Type="http://schemas.openxmlformats.org/officeDocument/2006/relationships/image" Target="../media/image273.png"/><Relationship Id="rId2" Type="http://schemas.openxmlformats.org/officeDocument/2006/relationships/slideLayout" Target="../slideLayouts/slideLayout85.xml"/><Relationship Id="rId1" Type="http://schemas.openxmlformats.org/officeDocument/2006/relationships/themeOverride" Target="../theme/themeOverride1.xml"/><Relationship Id="rId6" Type="http://schemas.openxmlformats.org/officeDocument/2006/relationships/image" Target="../media/image272.png"/><Relationship Id="rId5" Type="http://schemas.openxmlformats.org/officeDocument/2006/relationships/image" Target="../media/image271.png"/><Relationship Id="rId4" Type="http://schemas.openxmlformats.org/officeDocument/2006/relationships/image" Target="../media/image270.png"/><Relationship Id="rId9" Type="http://schemas.openxmlformats.org/officeDocument/2006/relationships/image" Target="../media/image275.png"/></Relationships>
</file>

<file path=ppt/slides/_rels/slide44.xml.rels><?xml version="1.0" encoding="UTF-8" standalone="yes"?>
<Relationships xmlns="http://schemas.openxmlformats.org/package/2006/relationships"><Relationship Id="rId3" Type="http://schemas.openxmlformats.org/officeDocument/2006/relationships/image" Target="../media/image276.png"/><Relationship Id="rId2" Type="http://schemas.openxmlformats.org/officeDocument/2006/relationships/notesSlide" Target="../notesSlides/notesSlide30.xml"/><Relationship Id="rId1" Type="http://schemas.openxmlformats.org/officeDocument/2006/relationships/slideLayout" Target="../slideLayouts/slideLayout85.xml"/><Relationship Id="rId5" Type="http://schemas.openxmlformats.org/officeDocument/2006/relationships/image" Target="../media/image275.png"/><Relationship Id="rId4" Type="http://schemas.openxmlformats.org/officeDocument/2006/relationships/image" Target="../media/image277.svg"/></Relationships>
</file>

<file path=ppt/slides/_rels/slide45.xml.rels><?xml version="1.0" encoding="UTF-8" standalone="yes"?>
<Relationships xmlns="http://schemas.openxmlformats.org/package/2006/relationships"><Relationship Id="rId3" Type="http://schemas.openxmlformats.org/officeDocument/2006/relationships/image" Target="../media/image278.png"/><Relationship Id="rId7" Type="http://schemas.openxmlformats.org/officeDocument/2006/relationships/image" Target="../media/image282.png"/><Relationship Id="rId2" Type="http://schemas.openxmlformats.org/officeDocument/2006/relationships/notesSlide" Target="../notesSlides/notesSlide31.xml"/><Relationship Id="rId1" Type="http://schemas.openxmlformats.org/officeDocument/2006/relationships/slideLayout" Target="../slideLayouts/slideLayout92.xml"/><Relationship Id="rId6" Type="http://schemas.openxmlformats.org/officeDocument/2006/relationships/image" Target="../media/image281.tiff"/><Relationship Id="rId5" Type="http://schemas.openxmlformats.org/officeDocument/2006/relationships/image" Target="../media/image280.emf"/><Relationship Id="rId4" Type="http://schemas.openxmlformats.org/officeDocument/2006/relationships/image" Target="../media/image279.sv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8.xml"/></Relationships>
</file>

<file path=ppt/slides/_rels/slide7.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3" Type="http://schemas.openxmlformats.org/officeDocument/2006/relationships/hyperlink" Target="https://portal.azure.com/" TargetMode="External"/><Relationship Id="rId2" Type="http://schemas.openxmlformats.org/officeDocument/2006/relationships/notesSlide" Target="../notesSlides/notesSlide7.xml"/><Relationship Id="rId1" Type="http://schemas.openxmlformats.org/officeDocument/2006/relationships/slideLayout" Target="../slideLayouts/slideLayout19.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emf"/></Relationships>
</file>

<file path=ppt/slides/_rels/slide9.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8.xml"/><Relationship Id="rId1" Type="http://schemas.openxmlformats.org/officeDocument/2006/relationships/slideLayout" Target="../slideLayouts/slideLayout19.xml"/><Relationship Id="rId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2"/>
          </p:nvPr>
        </p:nvSpPr>
        <p:spPr>
          <a:xfrm>
            <a:off x="584200" y="3962400"/>
            <a:ext cx="9144000" cy="615553"/>
          </a:xfrm>
        </p:spPr>
        <p:txBody>
          <a:bodyPr/>
          <a:lstStyle/>
          <a:p>
            <a:r>
              <a:rPr lang="en-US" dirty="0"/>
              <a:t>Jon Ormond, Principal PM</a:t>
            </a:r>
          </a:p>
          <a:p>
            <a:r>
              <a:rPr lang="en-US" dirty="0"/>
              <a:t>Azure Networking</a:t>
            </a:r>
          </a:p>
        </p:txBody>
      </p:sp>
      <p:sp>
        <p:nvSpPr>
          <p:cNvPr id="4" name="Title 3"/>
          <p:cNvSpPr>
            <a:spLocks noGrp="1"/>
          </p:cNvSpPr>
          <p:nvPr>
            <p:ph type="title"/>
          </p:nvPr>
        </p:nvSpPr>
        <p:spPr>
          <a:xfrm>
            <a:off x="584200" y="2425780"/>
            <a:ext cx="9144000" cy="1107996"/>
          </a:xfrm>
        </p:spPr>
        <p:txBody>
          <a:bodyPr/>
          <a:lstStyle/>
          <a:p>
            <a:r>
              <a:rPr lang="en-US" dirty="0"/>
              <a:t>Mastering Azure networking concepts –</a:t>
            </a:r>
            <a:br>
              <a:rPr lang="en-US" dirty="0"/>
            </a:br>
            <a:r>
              <a:rPr lang="en-US" dirty="0"/>
              <a:t>ExpressRoute and Azure Firewall</a:t>
            </a:r>
          </a:p>
        </p:txBody>
      </p:sp>
      <p:sp>
        <p:nvSpPr>
          <p:cNvPr id="3" name="Text Placeholder 2">
            <a:extLst>
              <a:ext uri="{FF2B5EF4-FFF2-40B4-BE49-F238E27FC236}">
                <a16:creationId xmlns:a16="http://schemas.microsoft.com/office/drawing/2014/main" id="{CB2FD212-2CBC-4C69-ABAE-DFF157CE9CC7}"/>
              </a:ext>
            </a:extLst>
          </p:cNvPr>
          <p:cNvSpPr>
            <a:spLocks noGrp="1"/>
          </p:cNvSpPr>
          <p:nvPr>
            <p:ph type="body" sz="quarter" idx="13"/>
          </p:nvPr>
        </p:nvSpPr>
        <p:spPr>
          <a:xfrm>
            <a:off x="8408988" y="589607"/>
            <a:ext cx="3200400" cy="307777"/>
          </a:xfrm>
        </p:spPr>
        <p:txBody>
          <a:bodyPr/>
          <a:lstStyle/>
          <a:p>
            <a:endParaRPr lang="en-US" dirty="0"/>
          </a:p>
        </p:txBody>
      </p:sp>
    </p:spTree>
    <p:extLst>
      <p:ext uri="{BB962C8B-B14F-4D97-AF65-F5344CB8AC3E}">
        <p14:creationId xmlns:p14="http://schemas.microsoft.com/office/powerpoint/2010/main" val="31822888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161AA8-FB50-43E3-8FBA-7F107F68B579}"/>
              </a:ext>
            </a:extLst>
          </p:cNvPr>
          <p:cNvSpPr>
            <a:spLocks noGrp="1"/>
          </p:cNvSpPr>
          <p:nvPr>
            <p:ph type="title"/>
          </p:nvPr>
        </p:nvSpPr>
        <p:spPr/>
        <p:txBody>
          <a:bodyPr/>
          <a:lstStyle/>
          <a:p>
            <a:r>
              <a:rPr lang="en-US" dirty="0"/>
              <a:t>Step 1</a:t>
            </a:r>
          </a:p>
        </p:txBody>
      </p:sp>
      <p:sp>
        <p:nvSpPr>
          <p:cNvPr id="6" name="TextBox 5">
            <a:extLst>
              <a:ext uri="{FF2B5EF4-FFF2-40B4-BE49-F238E27FC236}">
                <a16:creationId xmlns:a16="http://schemas.microsoft.com/office/drawing/2014/main" id="{64DC4089-53B8-4A5B-BECC-5CC9BA1FF97B}"/>
              </a:ext>
            </a:extLst>
          </p:cNvPr>
          <p:cNvSpPr txBox="1"/>
          <p:nvPr/>
        </p:nvSpPr>
        <p:spPr>
          <a:xfrm>
            <a:off x="162248" y="1351011"/>
            <a:ext cx="6615069" cy="5539978"/>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Execution:</a:t>
            </a:r>
          </a:p>
          <a:p>
            <a:pPr marL="457200" indent="-457200">
              <a:buFont typeface="+mj-lt"/>
              <a:buAutoNum type="arabicPeriod"/>
            </a:pPr>
            <a:r>
              <a:rPr lang="en-US" sz="2000" dirty="0">
                <a:gradFill>
                  <a:gsLst>
                    <a:gs pos="2917">
                      <a:schemeClr val="tx1"/>
                    </a:gs>
                    <a:gs pos="30000">
                      <a:schemeClr val="tx1"/>
                    </a:gs>
                  </a:gsLst>
                  <a:lin ang="5400000" scaled="0"/>
                </a:gradFill>
              </a:rPr>
              <a:t>Change to the Scripts folder</a:t>
            </a:r>
            <a:br>
              <a:rPr lang="en-US" sz="2000" dirty="0">
                <a:gradFill>
                  <a:gsLst>
                    <a:gs pos="2917">
                      <a:schemeClr val="tx1"/>
                    </a:gs>
                    <a:gs pos="30000">
                      <a:schemeClr val="tx1"/>
                    </a:gs>
                  </a:gsLst>
                  <a:lin ang="5400000" scaled="0"/>
                </a:gradFill>
              </a:rPr>
            </a:br>
            <a:r>
              <a:rPr lang="en-US" sz="2000" dirty="0">
                <a:solidFill>
                  <a:srgbClr val="00B050"/>
                </a:solidFill>
                <a:latin typeface="Consolas" panose="020B0609020204030204" pitchFamily="49" charset="0"/>
              </a:rPr>
              <a:t>cd Scripts</a:t>
            </a:r>
            <a:endParaRPr lang="en-US" sz="2000" dirty="0"/>
          </a:p>
          <a:p>
            <a:pPr marL="457200" indent="-457200" algn="l">
              <a:buFont typeface="+mj-lt"/>
              <a:buAutoNum type="arabicPeriod"/>
            </a:pPr>
            <a:r>
              <a:rPr lang="en-US" sz="2000" dirty="0">
                <a:gradFill>
                  <a:gsLst>
                    <a:gs pos="2917">
                      <a:schemeClr val="tx1"/>
                    </a:gs>
                    <a:gs pos="30000">
                      <a:schemeClr val="tx1"/>
                    </a:gs>
                  </a:gsLst>
                  <a:lin ang="5400000" scaled="0"/>
                </a:gradFill>
              </a:rPr>
              <a:t>(Optional) in the editor pane you can select and view the script before running</a:t>
            </a:r>
          </a:p>
          <a:p>
            <a:pPr marL="457200" indent="-457200" algn="l">
              <a:buFont typeface="+mj-lt"/>
              <a:buAutoNum type="arabicPeriod"/>
            </a:pPr>
            <a:r>
              <a:rPr lang="en-US" sz="2000" dirty="0">
                <a:gradFill>
                  <a:gsLst>
                    <a:gs pos="2917">
                      <a:schemeClr val="tx1"/>
                    </a:gs>
                    <a:gs pos="30000">
                      <a:schemeClr val="tx1"/>
                    </a:gs>
                  </a:gsLst>
                  <a:lin ang="5400000" scaled="0"/>
                </a:gradFill>
              </a:rPr>
              <a:t>Run step 1 with the following:</a:t>
            </a:r>
            <a:br>
              <a:rPr lang="en-US" sz="2000" dirty="0">
                <a:gradFill>
                  <a:gsLst>
                    <a:gs pos="2917">
                      <a:schemeClr val="tx1"/>
                    </a:gs>
                    <a:gs pos="30000">
                      <a:schemeClr val="tx1"/>
                    </a:gs>
                  </a:gsLst>
                  <a:lin ang="5400000" scaled="0"/>
                </a:gradFill>
              </a:rPr>
            </a:br>
            <a:r>
              <a:rPr lang="en-US" sz="2000" dirty="0">
                <a:solidFill>
                  <a:srgbClr val="00B050"/>
                </a:solidFill>
                <a:latin typeface="Consolas" panose="020B0609020204030204" pitchFamily="49" charset="0"/>
              </a:rPr>
              <a:t>./WorkshopStep1.ps1</a:t>
            </a:r>
            <a:endParaRPr lang="en-US" sz="2000" dirty="0"/>
          </a:p>
          <a:p>
            <a:pPr marL="457200" indent="-457200" algn="l">
              <a:buFont typeface="+mj-lt"/>
              <a:buAutoNum type="arabicPeriod"/>
            </a:pPr>
            <a:endParaRPr lang="en-US" sz="2000" dirty="0"/>
          </a:p>
          <a:p>
            <a:pPr marL="457200" indent="-457200" algn="l">
              <a:buFont typeface="+mj-lt"/>
              <a:buAutoNum type="arabicPeriod"/>
            </a:pPr>
            <a:endParaRPr lang="en-US" sz="2000" dirty="0"/>
          </a:p>
          <a:p>
            <a:pPr algn="l"/>
            <a:r>
              <a:rPr lang="en-US" sz="2000" dirty="0"/>
              <a:t>Validation:</a:t>
            </a:r>
          </a:p>
          <a:p>
            <a:pPr marL="457200" indent="-457200" algn="l">
              <a:buFont typeface="+mj-lt"/>
              <a:buAutoNum type="arabicPeriod"/>
            </a:pPr>
            <a:r>
              <a:rPr lang="en-US" sz="2000" dirty="0"/>
              <a:t>Browse to your Resource Group in the Portal</a:t>
            </a:r>
          </a:p>
          <a:p>
            <a:pPr marL="457200" indent="-457200" algn="l">
              <a:buFont typeface="+mj-lt"/>
              <a:buAutoNum type="arabicPeriod"/>
            </a:pPr>
            <a:r>
              <a:rPr lang="en-US" sz="2000" dirty="0"/>
              <a:t>You should see a Key Vault resource</a:t>
            </a:r>
          </a:p>
          <a:p>
            <a:pPr marL="457200" indent="-457200" algn="l">
              <a:buFont typeface="+mj-lt"/>
              <a:buAutoNum type="arabicPeriod"/>
            </a:pPr>
            <a:r>
              <a:rPr lang="en-US" sz="2000" dirty="0"/>
              <a:t>Explore the Key Vault, and the secrets therein</a:t>
            </a:r>
          </a:p>
          <a:p>
            <a:pPr marL="457200" indent="-457200" algn="l">
              <a:buFont typeface="+mj-lt"/>
              <a:buAutoNum type="arabicPeriod"/>
            </a:pPr>
            <a:endParaRPr lang="en-US" sz="2000" dirty="0"/>
          </a:p>
          <a:p>
            <a:pPr marL="457200" indent="-457200" algn="l">
              <a:buFont typeface="+mj-lt"/>
              <a:buAutoNum type="arabicPeriod"/>
            </a:pPr>
            <a:endParaRPr lang="en-US" sz="2000" dirty="0"/>
          </a:p>
          <a:p>
            <a:pPr algn="l"/>
            <a:r>
              <a:rPr lang="en-US" sz="2000" dirty="0"/>
              <a:t>Take Away:</a:t>
            </a:r>
          </a:p>
          <a:p>
            <a:pPr algn="l"/>
            <a:r>
              <a:rPr lang="en-US" sz="2000" dirty="0"/>
              <a:t>You now have a Resource Group in Azure to which you can now deploy resources!</a:t>
            </a:r>
          </a:p>
        </p:txBody>
      </p:sp>
      <p:pic>
        <p:nvPicPr>
          <p:cNvPr id="5" name="Picture 4">
            <a:extLst>
              <a:ext uri="{FF2B5EF4-FFF2-40B4-BE49-F238E27FC236}">
                <a16:creationId xmlns:a16="http://schemas.microsoft.com/office/drawing/2014/main" id="{3D09841A-63B3-4BD9-945A-ABD3F0B02AF3}"/>
              </a:ext>
            </a:extLst>
          </p:cNvPr>
          <p:cNvPicPr>
            <a:picLocks noChangeAspect="1"/>
          </p:cNvPicPr>
          <p:nvPr/>
        </p:nvPicPr>
        <p:blipFill>
          <a:blip r:embed="rId3"/>
          <a:stretch>
            <a:fillRect/>
          </a:stretch>
        </p:blipFill>
        <p:spPr>
          <a:xfrm>
            <a:off x="8193073" y="34290"/>
            <a:ext cx="3192780" cy="6789420"/>
          </a:xfrm>
          <a:prstGeom prst="rect">
            <a:avLst/>
          </a:prstGeom>
        </p:spPr>
      </p:pic>
      <p:sp>
        <p:nvSpPr>
          <p:cNvPr id="7" name="TextBox 6">
            <a:extLst>
              <a:ext uri="{FF2B5EF4-FFF2-40B4-BE49-F238E27FC236}">
                <a16:creationId xmlns:a16="http://schemas.microsoft.com/office/drawing/2014/main" id="{0605AFD7-1B90-42B3-84D1-10937B53DEDC}"/>
              </a:ext>
            </a:extLst>
          </p:cNvPr>
          <p:cNvSpPr txBox="1"/>
          <p:nvPr/>
        </p:nvSpPr>
        <p:spPr>
          <a:xfrm>
            <a:off x="6660776" y="3346724"/>
            <a:ext cx="5244353" cy="923330"/>
          </a:xfrm>
          <a:prstGeom prst="rect">
            <a:avLst/>
          </a:prstGeom>
          <a:solidFill>
            <a:srgbClr val="FFFF00"/>
          </a:solidFill>
        </p:spPr>
        <p:txBody>
          <a:bodyPr wrap="square" lIns="0" tIns="0" rIns="0" bIns="0" rtlCol="0">
            <a:spAutoFit/>
          </a:bodyPr>
          <a:lstStyle/>
          <a:p>
            <a:r>
              <a:rPr lang="en-US" sz="2000" b="1" i="1" u="sng" dirty="0">
                <a:latin typeface="Consolas" panose="020B0609020204030204" pitchFamily="49" charset="0"/>
              </a:rPr>
              <a:t>NOTE</a:t>
            </a:r>
            <a:r>
              <a:rPr lang="en-US" sz="2000" dirty="0">
                <a:latin typeface="Consolas" panose="020B0609020204030204" pitchFamily="49" charset="0"/>
              </a:rPr>
              <a:t>:	The Key Vault secrets contain</a:t>
            </a:r>
          </a:p>
          <a:p>
            <a:r>
              <a:rPr lang="en-US" sz="2000" dirty="0">
                <a:latin typeface="Consolas" panose="020B0609020204030204" pitchFamily="49" charset="0"/>
              </a:rPr>
              <a:t>	the Username and Password for</a:t>
            </a:r>
          </a:p>
          <a:p>
            <a:r>
              <a:rPr lang="en-US" sz="2000" dirty="0">
                <a:latin typeface="Consolas" panose="020B0609020204030204" pitchFamily="49" charset="0"/>
              </a:rPr>
              <a:t>	the VMs we will create today!</a:t>
            </a:r>
          </a:p>
        </p:txBody>
      </p:sp>
    </p:spTree>
    <p:extLst>
      <p:ext uri="{BB962C8B-B14F-4D97-AF65-F5344CB8AC3E}">
        <p14:creationId xmlns:p14="http://schemas.microsoft.com/office/powerpoint/2010/main" val="3676795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161AA8-FB50-43E3-8FBA-7F107F68B579}"/>
              </a:ext>
            </a:extLst>
          </p:cNvPr>
          <p:cNvSpPr>
            <a:spLocks noGrp="1"/>
          </p:cNvSpPr>
          <p:nvPr>
            <p:ph type="title"/>
          </p:nvPr>
        </p:nvSpPr>
        <p:spPr/>
        <p:txBody>
          <a:bodyPr/>
          <a:lstStyle/>
          <a:p>
            <a:r>
              <a:rPr lang="en-US" dirty="0"/>
              <a:t>Step 2</a:t>
            </a:r>
          </a:p>
        </p:txBody>
      </p:sp>
      <p:sp>
        <p:nvSpPr>
          <p:cNvPr id="6" name="TextBox 5">
            <a:extLst>
              <a:ext uri="{FF2B5EF4-FFF2-40B4-BE49-F238E27FC236}">
                <a16:creationId xmlns:a16="http://schemas.microsoft.com/office/drawing/2014/main" id="{64DC4089-53B8-4A5B-BECC-5CC9BA1FF97B}"/>
              </a:ext>
            </a:extLst>
          </p:cNvPr>
          <p:cNvSpPr txBox="1"/>
          <p:nvPr/>
        </p:nvSpPr>
        <p:spPr>
          <a:xfrm>
            <a:off x="162249" y="1351011"/>
            <a:ext cx="9241727" cy="5232202"/>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Execution:</a:t>
            </a:r>
          </a:p>
          <a:p>
            <a:pPr marL="457200" indent="-457200" algn="l">
              <a:buFont typeface="+mj-lt"/>
              <a:buAutoNum type="arabicPeriod"/>
            </a:pPr>
            <a:r>
              <a:rPr lang="en-US" sz="2000" dirty="0">
                <a:gradFill>
                  <a:gsLst>
                    <a:gs pos="2917">
                      <a:schemeClr val="tx1"/>
                    </a:gs>
                    <a:gs pos="30000">
                      <a:schemeClr val="tx1"/>
                    </a:gs>
                  </a:gsLst>
                  <a:lin ang="5400000" scaled="0"/>
                </a:gradFill>
              </a:rPr>
              <a:t>In the Scripts folder run</a:t>
            </a:r>
            <a:br>
              <a:rPr lang="en-US" sz="2000" dirty="0">
                <a:gradFill>
                  <a:gsLst>
                    <a:gs pos="2917">
                      <a:schemeClr val="tx1"/>
                    </a:gs>
                    <a:gs pos="30000">
                      <a:schemeClr val="tx1"/>
                    </a:gs>
                  </a:gsLst>
                  <a:lin ang="5400000" scaled="0"/>
                </a:gradFill>
              </a:rPr>
            </a:br>
            <a:r>
              <a:rPr lang="en-US" sz="2000" dirty="0">
                <a:solidFill>
                  <a:srgbClr val="00B050"/>
                </a:solidFill>
                <a:latin typeface="Consolas" panose="020B0609020204030204" pitchFamily="49" charset="0"/>
              </a:rPr>
              <a:t>./WorkshopStep2.ps1</a:t>
            </a:r>
            <a:endParaRPr lang="en-US" sz="2000" dirty="0"/>
          </a:p>
          <a:p>
            <a:pPr marL="457200" indent="-457200" algn="l">
              <a:buFont typeface="+mj-lt"/>
              <a:buAutoNum type="arabicPeriod"/>
            </a:pPr>
            <a:r>
              <a:rPr lang="en-US" sz="2000" dirty="0">
                <a:gradFill>
                  <a:gsLst>
                    <a:gs pos="2917">
                      <a:schemeClr val="tx1"/>
                    </a:gs>
                    <a:gs pos="30000">
                      <a:schemeClr val="tx1"/>
                    </a:gs>
                  </a:gsLst>
                  <a:lin ang="5400000" scaled="0"/>
                </a:gradFill>
              </a:rPr>
              <a:t>(Optional) in the editor pane you can select and view</a:t>
            </a:r>
            <a:br>
              <a:rPr lang="en-US" sz="2000" dirty="0">
                <a:gradFill>
                  <a:gsLst>
                    <a:gs pos="2917">
                      <a:schemeClr val="tx1"/>
                    </a:gs>
                    <a:gs pos="30000">
                      <a:schemeClr val="tx1"/>
                    </a:gs>
                  </a:gsLst>
                  <a:lin ang="5400000" scaled="0"/>
                </a:gradFill>
              </a:rPr>
            </a:br>
            <a:r>
              <a:rPr lang="en-US" sz="2000" dirty="0">
                <a:gradFill>
                  <a:gsLst>
                    <a:gs pos="2917">
                      <a:schemeClr val="tx1"/>
                    </a:gs>
                    <a:gs pos="30000">
                      <a:schemeClr val="tx1"/>
                    </a:gs>
                  </a:gsLst>
                  <a:lin ang="5400000" scaled="0"/>
                </a:gradFill>
              </a:rPr>
              <a:t>the script before running</a:t>
            </a:r>
            <a:br>
              <a:rPr lang="en-US" sz="2000" dirty="0">
                <a:gradFill>
                  <a:gsLst>
                    <a:gs pos="2917">
                      <a:schemeClr val="tx1"/>
                    </a:gs>
                    <a:gs pos="30000">
                      <a:schemeClr val="tx1"/>
                    </a:gs>
                  </a:gsLst>
                  <a:lin ang="5400000" scaled="0"/>
                </a:gradFill>
              </a:rPr>
            </a:br>
            <a:endParaRPr lang="en-US" sz="2000" dirty="0">
              <a:gradFill>
                <a:gsLst>
                  <a:gs pos="2917">
                    <a:schemeClr val="tx1"/>
                  </a:gs>
                  <a:gs pos="30000">
                    <a:schemeClr val="tx1"/>
                  </a:gs>
                </a:gsLst>
                <a:lin ang="5400000" scaled="0"/>
              </a:gradFill>
            </a:endParaRPr>
          </a:p>
          <a:p>
            <a:pPr algn="l"/>
            <a:endParaRPr lang="en-US" sz="2000" dirty="0">
              <a:gradFill>
                <a:gsLst>
                  <a:gs pos="2917">
                    <a:schemeClr val="tx1"/>
                  </a:gs>
                  <a:gs pos="30000">
                    <a:schemeClr val="tx1"/>
                  </a:gs>
                </a:gsLst>
                <a:lin ang="5400000" scaled="0"/>
              </a:gradFill>
            </a:endParaRPr>
          </a:p>
          <a:p>
            <a:pPr algn="l"/>
            <a:br>
              <a:rPr lang="en-US" sz="2000" dirty="0">
                <a:gradFill>
                  <a:gsLst>
                    <a:gs pos="2917">
                      <a:schemeClr val="tx1"/>
                    </a:gs>
                    <a:gs pos="30000">
                      <a:schemeClr val="tx1"/>
                    </a:gs>
                  </a:gsLst>
                  <a:lin ang="5400000" scaled="0"/>
                </a:gradFill>
              </a:rPr>
            </a:br>
            <a:endParaRPr lang="en-US" sz="2000" dirty="0"/>
          </a:p>
          <a:p>
            <a:pPr algn="l"/>
            <a:r>
              <a:rPr lang="en-US" sz="2000" dirty="0"/>
              <a:t>Validation:</a:t>
            </a:r>
          </a:p>
          <a:p>
            <a:pPr marL="457200" indent="-457200" algn="l">
              <a:buFont typeface="+mj-lt"/>
              <a:buAutoNum type="arabicPeriod"/>
            </a:pPr>
            <a:r>
              <a:rPr lang="en-US" sz="2000" dirty="0"/>
              <a:t>Browse to your VNet in the Portal</a:t>
            </a:r>
          </a:p>
          <a:p>
            <a:pPr marL="457200" indent="-457200" algn="l">
              <a:buFont typeface="+mj-lt"/>
              <a:buAutoNum type="arabicPeriod"/>
            </a:pPr>
            <a:r>
              <a:rPr lang="en-US" sz="2000" dirty="0"/>
              <a:t>Review the subnets</a:t>
            </a:r>
          </a:p>
          <a:p>
            <a:pPr marL="457200" indent="-457200" algn="l">
              <a:buFont typeface="+mj-lt"/>
              <a:buAutoNum type="arabicPeriod"/>
            </a:pPr>
            <a:r>
              <a:rPr lang="en-US" sz="2000" dirty="0"/>
              <a:t>You should see three subnets</a:t>
            </a:r>
          </a:p>
          <a:p>
            <a:pPr algn="l"/>
            <a:endParaRPr lang="en-US" sz="2000" dirty="0"/>
          </a:p>
          <a:p>
            <a:pPr algn="l"/>
            <a:endParaRPr lang="en-US" sz="2000" dirty="0"/>
          </a:p>
          <a:p>
            <a:pPr algn="l"/>
            <a:r>
              <a:rPr lang="en-US" sz="2000" dirty="0"/>
              <a:t>Take Away:</a:t>
            </a:r>
          </a:p>
          <a:p>
            <a:pPr algn="l"/>
            <a:r>
              <a:rPr lang="en-US" sz="2000" dirty="0"/>
              <a:t>You now have a network in Azure to which you can now deploy resources!</a:t>
            </a:r>
          </a:p>
        </p:txBody>
      </p:sp>
      <p:pic>
        <p:nvPicPr>
          <p:cNvPr id="7" name="Picture 6">
            <a:extLst>
              <a:ext uri="{FF2B5EF4-FFF2-40B4-BE49-F238E27FC236}">
                <a16:creationId xmlns:a16="http://schemas.microsoft.com/office/drawing/2014/main" id="{A355E9E3-8C54-4624-B21D-DFBFD2F8CBEE}"/>
              </a:ext>
            </a:extLst>
          </p:cNvPr>
          <p:cNvPicPr>
            <a:picLocks noChangeAspect="1"/>
          </p:cNvPicPr>
          <p:nvPr/>
        </p:nvPicPr>
        <p:blipFill>
          <a:blip r:embed="rId3"/>
          <a:stretch>
            <a:fillRect/>
          </a:stretch>
        </p:blipFill>
        <p:spPr>
          <a:xfrm>
            <a:off x="8193067" y="34290"/>
            <a:ext cx="3192780" cy="6789420"/>
          </a:xfrm>
          <a:prstGeom prst="rect">
            <a:avLst/>
          </a:prstGeom>
        </p:spPr>
      </p:pic>
      <p:sp>
        <p:nvSpPr>
          <p:cNvPr id="9" name="TextBox 8">
            <a:extLst>
              <a:ext uri="{FF2B5EF4-FFF2-40B4-BE49-F238E27FC236}">
                <a16:creationId xmlns:a16="http://schemas.microsoft.com/office/drawing/2014/main" id="{F1380817-3878-47ED-9142-8572F066F76C}"/>
              </a:ext>
            </a:extLst>
          </p:cNvPr>
          <p:cNvSpPr txBox="1"/>
          <p:nvPr/>
        </p:nvSpPr>
        <p:spPr>
          <a:xfrm>
            <a:off x="653750" y="2994124"/>
            <a:ext cx="5809804" cy="923330"/>
          </a:xfrm>
          <a:prstGeom prst="rect">
            <a:avLst/>
          </a:prstGeom>
          <a:solidFill>
            <a:srgbClr val="FFFF00"/>
          </a:solidFill>
        </p:spPr>
        <p:txBody>
          <a:bodyPr wrap="square" lIns="0" tIns="0" rIns="0" bIns="0" rtlCol="0">
            <a:spAutoFit/>
          </a:bodyPr>
          <a:lstStyle/>
          <a:p>
            <a:r>
              <a:rPr lang="en-US" sz="2000" b="1" i="1" u="sng" dirty="0">
                <a:latin typeface="Consolas" panose="020B0609020204030204" pitchFamily="49" charset="0"/>
              </a:rPr>
              <a:t>NOTE</a:t>
            </a:r>
            <a:r>
              <a:rPr lang="en-US" sz="2000" dirty="0">
                <a:latin typeface="Consolas" panose="020B0609020204030204" pitchFamily="49" charset="0"/>
              </a:rPr>
              <a:t>:	</a:t>
            </a:r>
            <a:r>
              <a:rPr lang="en-US" sz="2000" dirty="0">
                <a:gradFill>
                  <a:gsLst>
                    <a:gs pos="2917">
                      <a:schemeClr val="tx1"/>
                    </a:gs>
                    <a:gs pos="30000">
                      <a:schemeClr val="tx1"/>
                    </a:gs>
                  </a:gsLst>
                  <a:lin ang="5400000" scaled="0"/>
                </a:gradFill>
              </a:rPr>
              <a:t>You may see “warnings” from PowerShell</a:t>
            </a:r>
            <a:br>
              <a:rPr lang="en-US" sz="2000" dirty="0">
                <a:gradFill>
                  <a:gsLst>
                    <a:gs pos="2917">
                      <a:schemeClr val="tx1"/>
                    </a:gs>
                    <a:gs pos="30000">
                      <a:schemeClr val="tx1"/>
                    </a:gs>
                  </a:gsLst>
                  <a:lin ang="5400000" scaled="0"/>
                </a:gradFill>
              </a:rPr>
            </a:br>
            <a:r>
              <a:rPr lang="en-US" sz="2000" dirty="0">
                <a:gradFill>
                  <a:gsLst>
                    <a:gs pos="2917">
                      <a:schemeClr val="tx1"/>
                    </a:gs>
                    <a:gs pos="30000">
                      <a:schemeClr val="tx1"/>
                    </a:gs>
                  </a:gsLst>
                  <a:lin ang="5400000" scaled="0"/>
                </a:gradFill>
              </a:rPr>
              <a:t>	about upcoming changes. These warnings</a:t>
            </a:r>
            <a:br>
              <a:rPr lang="en-US" sz="2000" dirty="0">
                <a:gradFill>
                  <a:gsLst>
                    <a:gs pos="2917">
                      <a:schemeClr val="tx1"/>
                    </a:gs>
                    <a:gs pos="30000">
                      <a:schemeClr val="tx1"/>
                    </a:gs>
                  </a:gsLst>
                  <a:lin ang="5400000" scaled="0"/>
                </a:gradFill>
              </a:rPr>
            </a:br>
            <a:r>
              <a:rPr lang="en-US" sz="2000" dirty="0">
                <a:gradFill>
                  <a:gsLst>
                    <a:gs pos="2917">
                      <a:schemeClr val="tx1"/>
                    </a:gs>
                    <a:gs pos="30000">
                      <a:schemeClr val="tx1"/>
                    </a:gs>
                  </a:gsLst>
                  <a:lin ang="5400000" scaled="0"/>
                </a:gradFill>
              </a:rPr>
              <a:t>	do not affect running of the scripts.</a:t>
            </a:r>
          </a:p>
        </p:txBody>
      </p:sp>
    </p:spTree>
    <p:extLst>
      <p:ext uri="{BB962C8B-B14F-4D97-AF65-F5344CB8AC3E}">
        <p14:creationId xmlns:p14="http://schemas.microsoft.com/office/powerpoint/2010/main" val="1471271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161AA8-FB50-43E3-8FBA-7F107F68B579}"/>
              </a:ext>
            </a:extLst>
          </p:cNvPr>
          <p:cNvSpPr>
            <a:spLocks noGrp="1"/>
          </p:cNvSpPr>
          <p:nvPr>
            <p:ph type="title"/>
          </p:nvPr>
        </p:nvSpPr>
        <p:spPr/>
        <p:txBody>
          <a:bodyPr/>
          <a:lstStyle/>
          <a:p>
            <a:r>
              <a:rPr lang="en-US" dirty="0"/>
              <a:t>Step 3</a:t>
            </a:r>
          </a:p>
        </p:txBody>
      </p:sp>
      <p:sp>
        <p:nvSpPr>
          <p:cNvPr id="6" name="TextBox 5">
            <a:extLst>
              <a:ext uri="{FF2B5EF4-FFF2-40B4-BE49-F238E27FC236}">
                <a16:creationId xmlns:a16="http://schemas.microsoft.com/office/drawing/2014/main" id="{97C841C0-F01F-4B69-8086-506AABDD057A}"/>
              </a:ext>
            </a:extLst>
          </p:cNvPr>
          <p:cNvSpPr txBox="1"/>
          <p:nvPr/>
        </p:nvSpPr>
        <p:spPr>
          <a:xfrm>
            <a:off x="162248" y="1351011"/>
            <a:ext cx="6543351" cy="5539978"/>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Execution:</a:t>
            </a:r>
          </a:p>
          <a:p>
            <a:pPr marL="457200" indent="-457200" algn="l">
              <a:buFont typeface="+mj-lt"/>
              <a:buAutoNum type="arabicPeriod"/>
            </a:pPr>
            <a:r>
              <a:rPr lang="en-US" sz="2000" dirty="0">
                <a:gradFill>
                  <a:gsLst>
                    <a:gs pos="2917">
                      <a:schemeClr val="tx1"/>
                    </a:gs>
                    <a:gs pos="30000">
                      <a:schemeClr val="tx1"/>
                    </a:gs>
                  </a:gsLst>
                  <a:lin ang="5400000" scaled="0"/>
                </a:gradFill>
              </a:rPr>
              <a:t>In the Scripts folder run</a:t>
            </a:r>
            <a:br>
              <a:rPr lang="en-US" sz="2000" dirty="0">
                <a:gradFill>
                  <a:gsLst>
                    <a:gs pos="2917">
                      <a:schemeClr val="tx1"/>
                    </a:gs>
                    <a:gs pos="30000">
                      <a:schemeClr val="tx1"/>
                    </a:gs>
                  </a:gsLst>
                  <a:lin ang="5400000" scaled="0"/>
                </a:gradFill>
              </a:rPr>
            </a:br>
            <a:r>
              <a:rPr lang="en-US" sz="2000" dirty="0">
                <a:solidFill>
                  <a:srgbClr val="00B050"/>
                </a:solidFill>
                <a:latin typeface="Consolas" panose="020B0609020204030204" pitchFamily="49" charset="0"/>
              </a:rPr>
              <a:t>./WorkshopStep3.ps1</a:t>
            </a:r>
            <a:endParaRPr lang="en-US" sz="2000" dirty="0"/>
          </a:p>
          <a:p>
            <a:pPr marL="457200" indent="-457200" algn="l">
              <a:buFont typeface="+mj-lt"/>
              <a:buAutoNum type="arabicPeriod"/>
            </a:pPr>
            <a:r>
              <a:rPr lang="en-US" sz="2000" dirty="0">
                <a:gradFill>
                  <a:gsLst>
                    <a:gs pos="2917">
                      <a:schemeClr val="tx1"/>
                    </a:gs>
                    <a:gs pos="30000">
                      <a:schemeClr val="tx1"/>
                    </a:gs>
                  </a:gsLst>
                  <a:lin ang="5400000" scaled="0"/>
                </a:gradFill>
              </a:rPr>
              <a:t>(Optional) in the editor pane you can select and view the script before running</a:t>
            </a:r>
            <a:endParaRPr lang="en-US" sz="2000" dirty="0"/>
          </a:p>
          <a:p>
            <a:pPr marL="457200" indent="-457200" algn="l">
              <a:buFont typeface="+mj-lt"/>
              <a:buAutoNum type="arabicPeriod"/>
            </a:pPr>
            <a:endParaRPr lang="en-US" sz="2000" dirty="0"/>
          </a:p>
          <a:p>
            <a:pPr marL="457200" indent="-457200" algn="l">
              <a:buFont typeface="+mj-lt"/>
              <a:buAutoNum type="arabicPeriod"/>
            </a:pPr>
            <a:endParaRPr lang="en-US" sz="2000" dirty="0"/>
          </a:p>
          <a:p>
            <a:pPr marL="457200" indent="-457200" algn="l">
              <a:buFont typeface="+mj-lt"/>
              <a:buAutoNum type="arabicPeriod"/>
            </a:pPr>
            <a:endParaRPr lang="en-US" sz="2000" dirty="0"/>
          </a:p>
          <a:p>
            <a:pPr marL="457200" indent="-457200" algn="l">
              <a:buFont typeface="+mj-lt"/>
              <a:buAutoNum type="arabicPeriod"/>
            </a:pPr>
            <a:endParaRPr lang="en-US" sz="2000" dirty="0"/>
          </a:p>
          <a:p>
            <a:pPr algn="l"/>
            <a:r>
              <a:rPr lang="en-US" sz="2000" dirty="0"/>
              <a:t>Validation:</a:t>
            </a:r>
          </a:p>
          <a:p>
            <a:pPr marL="457200" indent="-457200" algn="l">
              <a:buFont typeface="+mj-lt"/>
              <a:buAutoNum type="arabicPeriod"/>
            </a:pPr>
            <a:r>
              <a:rPr lang="en-US" sz="2000" dirty="0"/>
              <a:t>Review the VM components</a:t>
            </a:r>
          </a:p>
          <a:p>
            <a:pPr marL="457200" indent="-457200" algn="l">
              <a:buFont typeface="+mj-lt"/>
              <a:buAutoNum type="arabicPeriod"/>
            </a:pPr>
            <a:r>
              <a:rPr lang="en-US" sz="2000" dirty="0"/>
              <a:t>(optional) RDP to the VM’s Public IP using the User01 password from the Key Vault secret</a:t>
            </a:r>
          </a:p>
          <a:p>
            <a:pPr algn="l"/>
            <a:endParaRPr lang="en-US" sz="2000" dirty="0"/>
          </a:p>
          <a:p>
            <a:pPr marL="457200" indent="-457200" algn="l">
              <a:buFont typeface="+mj-lt"/>
              <a:buAutoNum type="arabicPeriod"/>
            </a:pPr>
            <a:endParaRPr lang="en-US" sz="2000" dirty="0"/>
          </a:p>
          <a:p>
            <a:pPr algn="l"/>
            <a:r>
              <a:rPr lang="en-US" sz="2000" dirty="0"/>
              <a:t>Take Away:</a:t>
            </a:r>
          </a:p>
          <a:p>
            <a:pPr algn="l"/>
            <a:r>
              <a:rPr lang="en-US" sz="2000" dirty="0"/>
              <a:t>You now know how to deploy a simple, publicly accessible VM into a VNet in Azure.</a:t>
            </a:r>
          </a:p>
        </p:txBody>
      </p:sp>
      <p:pic>
        <p:nvPicPr>
          <p:cNvPr id="7" name="Picture 6">
            <a:extLst>
              <a:ext uri="{FF2B5EF4-FFF2-40B4-BE49-F238E27FC236}">
                <a16:creationId xmlns:a16="http://schemas.microsoft.com/office/drawing/2014/main" id="{905690BF-6722-457F-B2BD-6E1FE6EF39FF}"/>
              </a:ext>
            </a:extLst>
          </p:cNvPr>
          <p:cNvPicPr>
            <a:picLocks noChangeAspect="1"/>
          </p:cNvPicPr>
          <p:nvPr/>
        </p:nvPicPr>
        <p:blipFill>
          <a:blip r:embed="rId3"/>
          <a:stretch>
            <a:fillRect/>
          </a:stretch>
        </p:blipFill>
        <p:spPr>
          <a:xfrm>
            <a:off x="8193079" y="34290"/>
            <a:ext cx="3192780" cy="6789420"/>
          </a:xfrm>
          <a:prstGeom prst="rect">
            <a:avLst/>
          </a:prstGeom>
        </p:spPr>
      </p:pic>
    </p:spTree>
    <p:extLst>
      <p:ext uri="{BB962C8B-B14F-4D97-AF65-F5344CB8AC3E}">
        <p14:creationId xmlns:p14="http://schemas.microsoft.com/office/powerpoint/2010/main" val="30320883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161AA8-FB50-43E3-8FBA-7F107F68B579}"/>
              </a:ext>
            </a:extLst>
          </p:cNvPr>
          <p:cNvSpPr>
            <a:spLocks noGrp="1"/>
          </p:cNvSpPr>
          <p:nvPr>
            <p:ph type="title"/>
          </p:nvPr>
        </p:nvSpPr>
        <p:spPr>
          <a:xfrm>
            <a:off x="588263" y="457200"/>
            <a:ext cx="11018520" cy="553998"/>
          </a:xfrm>
        </p:spPr>
        <p:txBody>
          <a:bodyPr/>
          <a:lstStyle/>
          <a:p>
            <a:r>
              <a:rPr lang="en-US" dirty="0"/>
              <a:t>Step 4</a:t>
            </a:r>
          </a:p>
        </p:txBody>
      </p:sp>
      <p:sp>
        <p:nvSpPr>
          <p:cNvPr id="6" name="TextBox 5">
            <a:extLst>
              <a:ext uri="{FF2B5EF4-FFF2-40B4-BE49-F238E27FC236}">
                <a16:creationId xmlns:a16="http://schemas.microsoft.com/office/drawing/2014/main" id="{FD5913F3-B939-42B0-95FC-ACD56D1FFA82}"/>
              </a:ext>
            </a:extLst>
          </p:cNvPr>
          <p:cNvSpPr txBox="1"/>
          <p:nvPr/>
        </p:nvSpPr>
        <p:spPr>
          <a:xfrm>
            <a:off x="162248" y="1351011"/>
            <a:ext cx="6615069" cy="5539978"/>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Execution:</a:t>
            </a:r>
          </a:p>
          <a:p>
            <a:pPr marL="457200" indent="-457200" algn="l">
              <a:buFont typeface="+mj-lt"/>
              <a:buAutoNum type="arabicPeriod"/>
            </a:pPr>
            <a:r>
              <a:rPr lang="en-US" sz="2000" dirty="0">
                <a:gradFill>
                  <a:gsLst>
                    <a:gs pos="2917">
                      <a:schemeClr val="tx1"/>
                    </a:gs>
                    <a:gs pos="30000">
                      <a:schemeClr val="tx1"/>
                    </a:gs>
                  </a:gsLst>
                  <a:lin ang="5400000" scaled="0"/>
                </a:gradFill>
              </a:rPr>
              <a:t>In the Scripts folder run</a:t>
            </a:r>
            <a:br>
              <a:rPr lang="en-US" sz="2000" dirty="0">
                <a:gradFill>
                  <a:gsLst>
                    <a:gs pos="2917">
                      <a:schemeClr val="tx1"/>
                    </a:gs>
                    <a:gs pos="30000">
                      <a:schemeClr val="tx1"/>
                    </a:gs>
                  </a:gsLst>
                  <a:lin ang="5400000" scaled="0"/>
                </a:gradFill>
              </a:rPr>
            </a:br>
            <a:r>
              <a:rPr lang="en-US" sz="2000" dirty="0">
                <a:solidFill>
                  <a:srgbClr val="00B050"/>
                </a:solidFill>
                <a:latin typeface="Consolas" panose="020B0609020204030204" pitchFamily="49" charset="0"/>
              </a:rPr>
              <a:t>./WorkshopStep4.ps1</a:t>
            </a:r>
            <a:endParaRPr lang="en-US" sz="2000" dirty="0"/>
          </a:p>
          <a:p>
            <a:pPr marL="457200" indent="-457200" algn="l">
              <a:buFont typeface="+mj-lt"/>
              <a:buAutoNum type="arabicPeriod"/>
            </a:pPr>
            <a:r>
              <a:rPr lang="en-US" sz="2000" dirty="0">
                <a:gradFill>
                  <a:gsLst>
                    <a:gs pos="2917">
                      <a:schemeClr val="tx1"/>
                    </a:gs>
                    <a:gs pos="30000">
                      <a:schemeClr val="tx1"/>
                    </a:gs>
                  </a:gsLst>
                  <a:lin ang="5400000" scaled="0"/>
                </a:gradFill>
              </a:rPr>
              <a:t>(Optional) in the editor pane you can select and view the script before running</a:t>
            </a:r>
            <a:endParaRPr lang="en-US" sz="2000" dirty="0"/>
          </a:p>
          <a:p>
            <a:pPr marL="457200" indent="-457200" algn="l">
              <a:buFont typeface="+mj-lt"/>
              <a:buAutoNum type="arabicPeriod"/>
            </a:pPr>
            <a:endParaRPr lang="en-US" sz="2000" dirty="0"/>
          </a:p>
          <a:p>
            <a:pPr marL="457200" indent="-457200" algn="l">
              <a:buFont typeface="+mj-lt"/>
              <a:buAutoNum type="arabicPeriod"/>
            </a:pPr>
            <a:endParaRPr lang="en-US" sz="2000" dirty="0"/>
          </a:p>
          <a:p>
            <a:pPr marL="457200" indent="-457200" algn="l">
              <a:buFont typeface="+mj-lt"/>
              <a:buAutoNum type="arabicPeriod"/>
            </a:pPr>
            <a:endParaRPr lang="en-US" sz="2000" dirty="0"/>
          </a:p>
          <a:p>
            <a:pPr marL="457200" indent="-457200" algn="l">
              <a:buFont typeface="+mj-lt"/>
              <a:buAutoNum type="arabicPeriod"/>
            </a:pPr>
            <a:endParaRPr lang="en-US" sz="2000" dirty="0"/>
          </a:p>
          <a:p>
            <a:pPr algn="l"/>
            <a:r>
              <a:rPr lang="en-US" sz="2000" dirty="0"/>
              <a:t>Validation:</a:t>
            </a:r>
          </a:p>
          <a:p>
            <a:pPr marL="457200" indent="-457200" algn="l">
              <a:buFont typeface="+mj-lt"/>
              <a:buAutoNum type="arabicPeriod"/>
            </a:pPr>
            <a:r>
              <a:rPr lang="en-US" sz="2000" dirty="0"/>
              <a:t>In the portal, pull up the Firewall</a:t>
            </a:r>
          </a:p>
          <a:p>
            <a:pPr marL="457200" indent="-457200" algn="l">
              <a:buFont typeface="+mj-lt"/>
              <a:buAutoNum type="arabicPeriod"/>
            </a:pPr>
            <a:r>
              <a:rPr lang="en-US" sz="2000" dirty="0"/>
              <a:t>Review the properties, especially the Rules section.</a:t>
            </a:r>
          </a:p>
          <a:p>
            <a:pPr marL="457200" indent="-457200" algn="l">
              <a:buFont typeface="+mj-lt"/>
              <a:buAutoNum type="arabicPeriod"/>
            </a:pPr>
            <a:r>
              <a:rPr lang="en-US" sz="2000" dirty="0"/>
              <a:t>Try </a:t>
            </a:r>
            <a:r>
              <a:rPr lang="en-US" sz="2000" dirty="0" err="1"/>
              <a:t>RDPing</a:t>
            </a:r>
            <a:r>
              <a:rPr lang="en-US" sz="2000" dirty="0"/>
              <a:t> to your Azure VMs public IP, because we don’t have a rule for that, it will fail.</a:t>
            </a:r>
          </a:p>
          <a:p>
            <a:pPr algn="l"/>
            <a:endParaRPr lang="en-US" sz="2000" dirty="0"/>
          </a:p>
          <a:p>
            <a:pPr algn="l"/>
            <a:endParaRPr lang="en-US" sz="2000" dirty="0"/>
          </a:p>
          <a:p>
            <a:pPr algn="l"/>
            <a:r>
              <a:rPr lang="en-US" sz="2000" dirty="0"/>
              <a:t>Take Away:</a:t>
            </a:r>
          </a:p>
          <a:p>
            <a:pPr algn="l"/>
            <a:r>
              <a:rPr lang="en-US" sz="2000" dirty="0"/>
              <a:t>You just protected your resources from the Internet.</a:t>
            </a:r>
          </a:p>
        </p:txBody>
      </p:sp>
      <p:pic>
        <p:nvPicPr>
          <p:cNvPr id="5" name="Picture 4">
            <a:extLst>
              <a:ext uri="{FF2B5EF4-FFF2-40B4-BE49-F238E27FC236}">
                <a16:creationId xmlns:a16="http://schemas.microsoft.com/office/drawing/2014/main" id="{01DC7079-137E-417A-B5F6-D14B15500BA4}"/>
              </a:ext>
            </a:extLst>
          </p:cNvPr>
          <p:cNvPicPr>
            <a:picLocks noChangeAspect="1"/>
          </p:cNvPicPr>
          <p:nvPr/>
        </p:nvPicPr>
        <p:blipFill>
          <a:blip r:embed="rId2"/>
          <a:stretch>
            <a:fillRect/>
          </a:stretch>
        </p:blipFill>
        <p:spPr>
          <a:xfrm>
            <a:off x="8193076" y="34290"/>
            <a:ext cx="3192780" cy="6789420"/>
          </a:xfrm>
          <a:prstGeom prst="rect">
            <a:avLst/>
          </a:prstGeom>
        </p:spPr>
      </p:pic>
    </p:spTree>
    <p:extLst>
      <p:ext uri="{BB962C8B-B14F-4D97-AF65-F5344CB8AC3E}">
        <p14:creationId xmlns:p14="http://schemas.microsoft.com/office/powerpoint/2010/main" val="2547859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161AA8-FB50-43E3-8FBA-7F107F68B579}"/>
              </a:ext>
            </a:extLst>
          </p:cNvPr>
          <p:cNvSpPr>
            <a:spLocks noGrp="1"/>
          </p:cNvSpPr>
          <p:nvPr>
            <p:ph type="title"/>
          </p:nvPr>
        </p:nvSpPr>
        <p:spPr>
          <a:xfrm>
            <a:off x="588263" y="457200"/>
            <a:ext cx="11018520" cy="553998"/>
          </a:xfrm>
        </p:spPr>
        <p:txBody>
          <a:bodyPr/>
          <a:lstStyle/>
          <a:p>
            <a:r>
              <a:rPr lang="en-US" dirty="0"/>
              <a:t>Step 5</a:t>
            </a:r>
          </a:p>
        </p:txBody>
      </p:sp>
      <p:sp>
        <p:nvSpPr>
          <p:cNvPr id="6" name="TextBox 5">
            <a:extLst>
              <a:ext uri="{FF2B5EF4-FFF2-40B4-BE49-F238E27FC236}">
                <a16:creationId xmlns:a16="http://schemas.microsoft.com/office/drawing/2014/main" id="{423847B8-FBBE-44CF-ACCE-D693E38EB4E4}"/>
              </a:ext>
            </a:extLst>
          </p:cNvPr>
          <p:cNvSpPr txBox="1"/>
          <p:nvPr/>
        </p:nvSpPr>
        <p:spPr>
          <a:xfrm>
            <a:off x="162248" y="1351011"/>
            <a:ext cx="6668857" cy="4001095"/>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Execution:</a:t>
            </a:r>
          </a:p>
          <a:p>
            <a:pPr marL="457200" indent="-457200" algn="l">
              <a:buFont typeface="+mj-lt"/>
              <a:buAutoNum type="arabicPeriod"/>
            </a:pPr>
            <a:r>
              <a:rPr lang="en-US" sz="2000" dirty="0">
                <a:gradFill>
                  <a:gsLst>
                    <a:gs pos="2917">
                      <a:schemeClr val="tx1"/>
                    </a:gs>
                    <a:gs pos="30000">
                      <a:schemeClr val="tx1"/>
                    </a:gs>
                  </a:gsLst>
                  <a:lin ang="5400000" scaled="0"/>
                </a:gradFill>
              </a:rPr>
              <a:t>In the Scripts folder run</a:t>
            </a:r>
            <a:br>
              <a:rPr lang="en-US" sz="2000" dirty="0">
                <a:gradFill>
                  <a:gsLst>
                    <a:gs pos="2917">
                      <a:schemeClr val="tx1"/>
                    </a:gs>
                    <a:gs pos="30000">
                      <a:schemeClr val="tx1"/>
                    </a:gs>
                  </a:gsLst>
                  <a:lin ang="5400000" scaled="0"/>
                </a:gradFill>
              </a:rPr>
            </a:br>
            <a:r>
              <a:rPr lang="en-US" sz="2000" dirty="0">
                <a:solidFill>
                  <a:srgbClr val="00B050"/>
                </a:solidFill>
                <a:latin typeface="Consolas" panose="020B0609020204030204" pitchFamily="49" charset="0"/>
              </a:rPr>
              <a:t>./WorkshopStep5.ps1</a:t>
            </a:r>
            <a:endParaRPr lang="en-US" sz="2000" dirty="0"/>
          </a:p>
          <a:p>
            <a:pPr marL="457200" indent="-457200" algn="l">
              <a:buFont typeface="+mj-lt"/>
              <a:buAutoNum type="arabicPeriod"/>
            </a:pPr>
            <a:r>
              <a:rPr lang="en-US" sz="2000" dirty="0">
                <a:gradFill>
                  <a:gsLst>
                    <a:gs pos="2917">
                      <a:schemeClr val="tx1"/>
                    </a:gs>
                    <a:gs pos="30000">
                      <a:schemeClr val="tx1"/>
                    </a:gs>
                  </a:gsLst>
                  <a:lin ang="5400000" scaled="0"/>
                </a:gradFill>
              </a:rPr>
              <a:t>(Optional) in the editor pane you can select and view the script before running</a:t>
            </a:r>
            <a:endParaRPr lang="en-US" sz="2000" dirty="0"/>
          </a:p>
          <a:p>
            <a:pPr marL="457200" indent="-457200" algn="l">
              <a:buFont typeface="+mj-lt"/>
              <a:buAutoNum type="arabicPeriod"/>
            </a:pPr>
            <a:endParaRPr lang="en-US" sz="2000" dirty="0"/>
          </a:p>
          <a:p>
            <a:pPr algn="l"/>
            <a:r>
              <a:rPr lang="en-US" sz="2000" dirty="0"/>
              <a:t>Validation:</a:t>
            </a:r>
          </a:p>
          <a:p>
            <a:pPr marL="457200" indent="-457200" algn="l">
              <a:buFont typeface="+mj-lt"/>
              <a:buAutoNum type="arabicPeriod"/>
            </a:pPr>
            <a:r>
              <a:rPr lang="en-US" sz="2000" dirty="0"/>
              <a:t>In the portal, pull up the Firewall</a:t>
            </a:r>
          </a:p>
          <a:p>
            <a:pPr marL="457200" indent="-457200" algn="l">
              <a:buFont typeface="+mj-lt"/>
              <a:buAutoNum type="arabicPeriod"/>
            </a:pPr>
            <a:r>
              <a:rPr lang="en-US" sz="2000" dirty="0"/>
              <a:t>Review the Rules section.</a:t>
            </a:r>
          </a:p>
          <a:p>
            <a:pPr marL="457200" indent="-457200" algn="l">
              <a:buFont typeface="+mj-lt"/>
              <a:buAutoNum type="arabicPeriod"/>
            </a:pPr>
            <a:r>
              <a:rPr lang="en-US" sz="2000" dirty="0"/>
              <a:t>From a browser hit the public IP of the firewall (it will NAT to the IIS server and provide a web page)</a:t>
            </a:r>
          </a:p>
          <a:p>
            <a:pPr marL="457200" indent="-457200" algn="l">
              <a:buFont typeface="+mj-lt"/>
              <a:buAutoNum type="arabicPeriod"/>
            </a:pPr>
            <a:r>
              <a:rPr lang="en-US" sz="2000" dirty="0"/>
              <a:t>Hit the private IP of the IIS server (the firewall network rules should allow the page to be visible)</a:t>
            </a:r>
          </a:p>
        </p:txBody>
      </p:sp>
      <p:sp>
        <p:nvSpPr>
          <p:cNvPr id="4" name="Rectangle 3">
            <a:extLst>
              <a:ext uri="{FF2B5EF4-FFF2-40B4-BE49-F238E27FC236}">
                <a16:creationId xmlns:a16="http://schemas.microsoft.com/office/drawing/2014/main" id="{FC803C19-1060-4672-BEC1-9459DA375F2E}"/>
              </a:ext>
            </a:extLst>
          </p:cNvPr>
          <p:cNvSpPr/>
          <p:nvPr/>
        </p:nvSpPr>
        <p:spPr>
          <a:xfrm>
            <a:off x="162249" y="6047286"/>
            <a:ext cx="6096000" cy="707886"/>
          </a:xfrm>
          <a:prstGeom prst="rect">
            <a:avLst/>
          </a:prstGeom>
        </p:spPr>
        <p:txBody>
          <a:bodyPr>
            <a:spAutoFit/>
          </a:bodyPr>
          <a:lstStyle/>
          <a:p>
            <a:r>
              <a:rPr lang="en-US" sz="2000" dirty="0"/>
              <a:t>Take Away:</a:t>
            </a:r>
          </a:p>
          <a:p>
            <a:r>
              <a:rPr lang="en-US" sz="2000" dirty="0"/>
              <a:t>You just deployed your company’s first web site!</a:t>
            </a:r>
          </a:p>
        </p:txBody>
      </p:sp>
      <p:sp>
        <p:nvSpPr>
          <p:cNvPr id="7" name="TextBox 6">
            <a:extLst>
              <a:ext uri="{FF2B5EF4-FFF2-40B4-BE49-F238E27FC236}">
                <a16:creationId xmlns:a16="http://schemas.microsoft.com/office/drawing/2014/main" id="{A58DDEDC-B60B-41A3-ADBE-34A0673D1BF8}"/>
              </a:ext>
            </a:extLst>
          </p:cNvPr>
          <p:cNvSpPr txBox="1"/>
          <p:nvPr/>
        </p:nvSpPr>
        <p:spPr>
          <a:xfrm>
            <a:off x="4317169" y="170541"/>
            <a:ext cx="3882159" cy="1538883"/>
          </a:xfrm>
          <a:prstGeom prst="rect">
            <a:avLst/>
          </a:prstGeom>
          <a:solidFill>
            <a:srgbClr val="FFFF00"/>
          </a:solidFill>
        </p:spPr>
        <p:txBody>
          <a:bodyPr wrap="square" lIns="0" tIns="0" rIns="0" bIns="0" rtlCol="0">
            <a:spAutoFit/>
          </a:bodyPr>
          <a:lstStyle/>
          <a:p>
            <a:r>
              <a:rPr lang="en-US" sz="2000" b="1" i="1" u="sng" dirty="0">
                <a:latin typeface="Consolas" panose="020B0609020204030204" pitchFamily="49" charset="0"/>
              </a:rPr>
              <a:t>NOTE</a:t>
            </a:r>
            <a:r>
              <a:rPr lang="en-US" sz="2000" dirty="0">
                <a:latin typeface="Consolas" panose="020B0609020204030204" pitchFamily="49" charset="0"/>
              </a:rPr>
              <a:t>:	When browsing today</a:t>
            </a:r>
          </a:p>
          <a:p>
            <a:r>
              <a:rPr lang="en-US" sz="2000" dirty="0">
                <a:latin typeface="Consolas" panose="020B0609020204030204" pitchFamily="49" charset="0"/>
              </a:rPr>
              <a:t>	be sure to use HTTP,</a:t>
            </a:r>
          </a:p>
          <a:p>
            <a:r>
              <a:rPr lang="en-US" sz="2000" dirty="0">
                <a:latin typeface="Consolas" panose="020B0609020204030204" pitchFamily="49" charset="0"/>
              </a:rPr>
              <a:t>	not https. I’m too</a:t>
            </a:r>
          </a:p>
          <a:p>
            <a:r>
              <a:rPr lang="en-US" sz="2000" dirty="0">
                <a:latin typeface="Consolas" panose="020B0609020204030204" pitchFamily="49" charset="0"/>
              </a:rPr>
              <a:t>	lazy to create certs.</a:t>
            </a:r>
          </a:p>
          <a:p>
            <a:r>
              <a:rPr lang="en-US" sz="2000" dirty="0">
                <a:latin typeface="Consolas" panose="020B0609020204030204" pitchFamily="49" charset="0"/>
              </a:rPr>
              <a:t>		</a:t>
            </a:r>
            <a:r>
              <a:rPr lang="en-US" sz="2000" dirty="0">
                <a:latin typeface="Consolas" panose="020B0609020204030204" pitchFamily="49" charset="0"/>
                <a:sym typeface="Wingdings" panose="05000000000000000000" pitchFamily="2" charset="2"/>
              </a:rPr>
              <a:t></a:t>
            </a:r>
            <a:endParaRPr lang="en-US" sz="2000" dirty="0">
              <a:latin typeface="Consolas" panose="020B0609020204030204" pitchFamily="49" charset="0"/>
            </a:endParaRPr>
          </a:p>
        </p:txBody>
      </p:sp>
      <p:pic>
        <p:nvPicPr>
          <p:cNvPr id="8" name="Picture 7">
            <a:extLst>
              <a:ext uri="{FF2B5EF4-FFF2-40B4-BE49-F238E27FC236}">
                <a16:creationId xmlns:a16="http://schemas.microsoft.com/office/drawing/2014/main" id="{394C6BA6-4E83-4725-A69B-72D69C4EBEF8}"/>
              </a:ext>
            </a:extLst>
          </p:cNvPr>
          <p:cNvPicPr>
            <a:picLocks noChangeAspect="1"/>
          </p:cNvPicPr>
          <p:nvPr/>
        </p:nvPicPr>
        <p:blipFill>
          <a:blip r:embed="rId2"/>
          <a:stretch>
            <a:fillRect/>
          </a:stretch>
        </p:blipFill>
        <p:spPr>
          <a:xfrm>
            <a:off x="8193070" y="34290"/>
            <a:ext cx="3192780" cy="6789420"/>
          </a:xfrm>
          <a:prstGeom prst="rect">
            <a:avLst/>
          </a:prstGeom>
        </p:spPr>
      </p:pic>
    </p:spTree>
    <p:extLst>
      <p:ext uri="{BB962C8B-B14F-4D97-AF65-F5344CB8AC3E}">
        <p14:creationId xmlns:p14="http://schemas.microsoft.com/office/powerpoint/2010/main" val="2136221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161AA8-FB50-43E3-8FBA-7F107F68B579}"/>
              </a:ext>
            </a:extLst>
          </p:cNvPr>
          <p:cNvSpPr>
            <a:spLocks noGrp="1"/>
          </p:cNvSpPr>
          <p:nvPr>
            <p:ph type="title"/>
          </p:nvPr>
        </p:nvSpPr>
        <p:spPr>
          <a:xfrm>
            <a:off x="588263" y="457200"/>
            <a:ext cx="11018520" cy="553998"/>
          </a:xfrm>
        </p:spPr>
        <p:txBody>
          <a:bodyPr/>
          <a:lstStyle/>
          <a:p>
            <a:r>
              <a:rPr lang="en-US" dirty="0"/>
              <a:t>Step 5 (</a:t>
            </a:r>
            <a:r>
              <a:rPr lang="en-US" dirty="0" err="1"/>
              <a:t>cont</a:t>
            </a:r>
            <a:r>
              <a:rPr lang="en-US" dirty="0"/>
              <a:t>)</a:t>
            </a:r>
          </a:p>
        </p:txBody>
      </p:sp>
      <p:sp>
        <p:nvSpPr>
          <p:cNvPr id="6" name="TextBox 5">
            <a:extLst>
              <a:ext uri="{FF2B5EF4-FFF2-40B4-BE49-F238E27FC236}">
                <a16:creationId xmlns:a16="http://schemas.microsoft.com/office/drawing/2014/main" id="{423847B8-FBBE-44CF-ACCE-D693E38EB4E4}"/>
              </a:ext>
            </a:extLst>
          </p:cNvPr>
          <p:cNvSpPr txBox="1"/>
          <p:nvPr/>
        </p:nvSpPr>
        <p:spPr>
          <a:xfrm>
            <a:off x="162249" y="1351011"/>
            <a:ext cx="4584412" cy="4924425"/>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Execution:</a:t>
            </a:r>
          </a:p>
          <a:p>
            <a:pPr algn="l"/>
            <a:r>
              <a:rPr lang="en-US" sz="2000" dirty="0">
                <a:gradFill>
                  <a:gsLst>
                    <a:gs pos="2917">
                      <a:schemeClr val="tx1"/>
                    </a:gs>
                    <a:gs pos="30000">
                      <a:schemeClr val="tx1"/>
                    </a:gs>
                  </a:gsLst>
                  <a:lin ang="5400000" scaled="0"/>
                </a:gradFill>
              </a:rPr>
              <a:t>Turn on and review monitoring</a:t>
            </a:r>
          </a:p>
          <a:p>
            <a:pPr marL="457200" indent="-457200" algn="l">
              <a:buFont typeface="+mj-lt"/>
              <a:buAutoNum type="arabicPeriod"/>
            </a:pPr>
            <a:r>
              <a:rPr lang="en-US" sz="2000" dirty="0">
                <a:gradFill>
                  <a:gsLst>
                    <a:gs pos="2917">
                      <a:schemeClr val="tx1"/>
                    </a:gs>
                    <a:gs pos="30000">
                      <a:schemeClr val="tx1"/>
                    </a:gs>
                  </a:gsLst>
                  <a:lin ang="5400000" scaled="0"/>
                </a:gradFill>
              </a:rPr>
              <a:t>In the portal open the firewall</a:t>
            </a:r>
          </a:p>
          <a:p>
            <a:pPr marL="457200" indent="-457200" algn="l">
              <a:buFont typeface="+mj-lt"/>
              <a:buAutoNum type="arabicPeriod"/>
            </a:pPr>
            <a:r>
              <a:rPr lang="en-US" sz="2000" dirty="0">
                <a:gradFill>
                  <a:gsLst>
                    <a:gs pos="2917">
                      <a:schemeClr val="tx1"/>
                    </a:gs>
                    <a:gs pos="30000">
                      <a:schemeClr val="tx1"/>
                    </a:gs>
                  </a:gsLst>
                  <a:lin ang="5400000" scaled="0"/>
                </a:gradFill>
              </a:rPr>
              <a:t>Click the “Diagnostic settings” tab</a:t>
            </a:r>
          </a:p>
          <a:p>
            <a:pPr marL="457200" indent="-457200" algn="l">
              <a:buFont typeface="+mj-lt"/>
              <a:buAutoNum type="arabicPeriod"/>
            </a:pPr>
            <a:r>
              <a:rPr lang="en-US" sz="2000" dirty="0">
                <a:gradFill>
                  <a:gsLst>
                    <a:gs pos="2917">
                      <a:schemeClr val="tx1"/>
                    </a:gs>
                    <a:gs pos="30000">
                      <a:schemeClr val="tx1"/>
                    </a:gs>
                  </a:gsLst>
                  <a:lin ang="5400000" scaled="0"/>
                </a:gradFill>
              </a:rPr>
              <a:t>Click the “Turn on diagnostic” link</a:t>
            </a:r>
          </a:p>
          <a:p>
            <a:pPr marL="457200" indent="-457200" algn="l">
              <a:buFont typeface="+mj-lt"/>
              <a:buAutoNum type="arabicPeriod"/>
            </a:pPr>
            <a:r>
              <a:rPr lang="en-US" sz="2000" dirty="0">
                <a:gradFill>
                  <a:gsLst>
                    <a:gs pos="2917">
                      <a:schemeClr val="tx1"/>
                    </a:gs>
                    <a:gs pos="30000">
                      <a:schemeClr val="tx1"/>
                    </a:gs>
                  </a:gsLst>
                  <a:lin ang="5400000" scaled="0"/>
                </a:gradFill>
              </a:rPr>
              <a:t>Name your setting “Firewall-Logs”</a:t>
            </a:r>
          </a:p>
          <a:p>
            <a:pPr marL="457200" indent="-457200" algn="l">
              <a:buFont typeface="+mj-lt"/>
              <a:buAutoNum type="arabicPeriod"/>
            </a:pPr>
            <a:r>
              <a:rPr lang="en-US" sz="2000" dirty="0">
                <a:gradFill>
                  <a:gsLst>
                    <a:gs pos="2917">
                      <a:schemeClr val="tx1"/>
                    </a:gs>
                    <a:gs pos="30000">
                      <a:schemeClr val="tx1"/>
                    </a:gs>
                  </a:gsLst>
                  <a:lin ang="5400000" scaled="0"/>
                </a:gradFill>
              </a:rPr>
              <a:t>Check “Send to Log Analytics”</a:t>
            </a:r>
          </a:p>
          <a:p>
            <a:pPr marL="457200" indent="-457200" algn="l">
              <a:buFont typeface="+mj-lt"/>
              <a:buAutoNum type="arabicPeriod"/>
            </a:pPr>
            <a:r>
              <a:rPr lang="en-US" sz="2000" dirty="0">
                <a:gradFill>
                  <a:gsLst>
                    <a:gs pos="2917">
                      <a:schemeClr val="tx1"/>
                    </a:gs>
                    <a:gs pos="30000">
                      <a:schemeClr val="tx1"/>
                    </a:gs>
                  </a:gsLst>
                  <a:lin ang="5400000" scaled="0"/>
                </a:gradFill>
              </a:rPr>
              <a:t>Select your Company’s workspace</a:t>
            </a:r>
          </a:p>
          <a:p>
            <a:pPr marL="457200" indent="-457200" algn="l">
              <a:buFont typeface="+mj-lt"/>
              <a:buAutoNum type="arabicPeriod"/>
            </a:pPr>
            <a:r>
              <a:rPr lang="en-US" sz="2000" dirty="0">
                <a:gradFill>
                  <a:gsLst>
                    <a:gs pos="2917">
                      <a:schemeClr val="tx1"/>
                    </a:gs>
                    <a:gs pos="30000">
                      <a:schemeClr val="tx1"/>
                    </a:gs>
                  </a:gsLst>
                  <a:lin ang="5400000" scaled="0"/>
                </a:gradFill>
              </a:rPr>
              <a:t>Check both log types and save</a:t>
            </a:r>
          </a:p>
          <a:p>
            <a:pPr algn="l"/>
            <a:endParaRPr lang="en-US" sz="2000" dirty="0"/>
          </a:p>
          <a:p>
            <a:pPr algn="l"/>
            <a:r>
              <a:rPr lang="en-US" sz="2000" dirty="0"/>
              <a:t>Validation:</a:t>
            </a:r>
          </a:p>
          <a:p>
            <a:pPr marL="457200" indent="-457200" algn="l">
              <a:buFont typeface="+mj-lt"/>
              <a:buAutoNum type="arabicPeriod"/>
            </a:pPr>
            <a:r>
              <a:rPr lang="en-US" sz="2000" dirty="0"/>
              <a:t>In your Resource Group open your “Log Analytics workspace”</a:t>
            </a:r>
          </a:p>
          <a:p>
            <a:pPr marL="457200" indent="-457200" algn="l">
              <a:buFont typeface="+mj-lt"/>
              <a:buAutoNum type="arabicPeriod"/>
            </a:pPr>
            <a:r>
              <a:rPr lang="en-US" sz="2000" dirty="0"/>
              <a:t>Open the “Logs” tab</a:t>
            </a:r>
          </a:p>
          <a:p>
            <a:pPr marL="457200" indent="-457200" algn="l">
              <a:buFont typeface="+mj-lt"/>
              <a:buAutoNum type="arabicPeriod"/>
            </a:pPr>
            <a:r>
              <a:rPr lang="en-US" sz="2000" dirty="0"/>
              <a:t>Review the slide notes below to see some example queries</a:t>
            </a:r>
          </a:p>
        </p:txBody>
      </p:sp>
      <p:sp>
        <p:nvSpPr>
          <p:cNvPr id="8" name="TextBox 7">
            <a:extLst>
              <a:ext uri="{FF2B5EF4-FFF2-40B4-BE49-F238E27FC236}">
                <a16:creationId xmlns:a16="http://schemas.microsoft.com/office/drawing/2014/main" id="{14616FBC-2AC6-4601-92FA-18F2F28E6D83}"/>
              </a:ext>
            </a:extLst>
          </p:cNvPr>
          <p:cNvSpPr txBox="1"/>
          <p:nvPr/>
        </p:nvSpPr>
        <p:spPr>
          <a:xfrm>
            <a:off x="5402439" y="4330164"/>
            <a:ext cx="3882159" cy="1231106"/>
          </a:xfrm>
          <a:prstGeom prst="rect">
            <a:avLst/>
          </a:prstGeom>
          <a:solidFill>
            <a:srgbClr val="FFFF00"/>
          </a:solidFill>
        </p:spPr>
        <p:txBody>
          <a:bodyPr wrap="square" lIns="0" tIns="0" rIns="0" bIns="0" rtlCol="0">
            <a:spAutoFit/>
          </a:bodyPr>
          <a:lstStyle/>
          <a:p>
            <a:r>
              <a:rPr lang="en-US" sz="2000" b="1" i="1" u="sng" dirty="0">
                <a:latin typeface="Consolas" panose="020B0609020204030204" pitchFamily="49" charset="0"/>
              </a:rPr>
              <a:t>NOTE</a:t>
            </a:r>
            <a:r>
              <a:rPr lang="en-US" sz="2000" dirty="0">
                <a:latin typeface="Consolas" panose="020B0609020204030204" pitchFamily="49" charset="0"/>
              </a:rPr>
              <a:t>:	It may take up to 10</a:t>
            </a:r>
          </a:p>
          <a:p>
            <a:r>
              <a:rPr lang="en-US" sz="2000" dirty="0">
                <a:latin typeface="Consolas" panose="020B0609020204030204" pitchFamily="49" charset="0"/>
              </a:rPr>
              <a:t>	minutes for logs to</a:t>
            </a:r>
          </a:p>
          <a:p>
            <a:r>
              <a:rPr lang="en-US" sz="2000" dirty="0">
                <a:latin typeface="Consolas" panose="020B0609020204030204" pitchFamily="49" charset="0"/>
              </a:rPr>
              <a:t>	begin flowing into</a:t>
            </a:r>
          </a:p>
          <a:p>
            <a:r>
              <a:rPr lang="en-US" sz="2000" dirty="0">
                <a:latin typeface="Consolas" panose="020B0609020204030204" pitchFamily="49" charset="0"/>
              </a:rPr>
              <a:t>	the log workspace.</a:t>
            </a:r>
          </a:p>
        </p:txBody>
      </p:sp>
      <p:pic>
        <p:nvPicPr>
          <p:cNvPr id="5" name="Picture 4">
            <a:extLst>
              <a:ext uri="{FF2B5EF4-FFF2-40B4-BE49-F238E27FC236}">
                <a16:creationId xmlns:a16="http://schemas.microsoft.com/office/drawing/2014/main" id="{4BB5BC7F-1CE1-46A3-9994-12A39FC10987}"/>
              </a:ext>
            </a:extLst>
          </p:cNvPr>
          <p:cNvPicPr>
            <a:picLocks noChangeAspect="1"/>
          </p:cNvPicPr>
          <p:nvPr/>
        </p:nvPicPr>
        <p:blipFill>
          <a:blip r:embed="rId3"/>
          <a:stretch>
            <a:fillRect/>
          </a:stretch>
        </p:blipFill>
        <p:spPr>
          <a:xfrm>
            <a:off x="8193076" y="34290"/>
            <a:ext cx="3192780" cy="6789420"/>
          </a:xfrm>
          <a:prstGeom prst="rect">
            <a:avLst/>
          </a:prstGeom>
        </p:spPr>
      </p:pic>
    </p:spTree>
    <p:extLst>
      <p:ext uri="{BB962C8B-B14F-4D97-AF65-F5344CB8AC3E}">
        <p14:creationId xmlns:p14="http://schemas.microsoft.com/office/powerpoint/2010/main" val="159746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161AA8-FB50-43E3-8FBA-7F107F68B579}"/>
              </a:ext>
            </a:extLst>
          </p:cNvPr>
          <p:cNvSpPr>
            <a:spLocks noGrp="1"/>
          </p:cNvSpPr>
          <p:nvPr>
            <p:ph type="title"/>
          </p:nvPr>
        </p:nvSpPr>
        <p:spPr>
          <a:xfrm>
            <a:off x="588263" y="457200"/>
            <a:ext cx="11018520" cy="553998"/>
          </a:xfrm>
        </p:spPr>
        <p:txBody>
          <a:bodyPr/>
          <a:lstStyle/>
          <a:p>
            <a:r>
              <a:rPr lang="en-US" dirty="0"/>
              <a:t>Final</a:t>
            </a:r>
          </a:p>
        </p:txBody>
      </p:sp>
      <p:sp>
        <p:nvSpPr>
          <p:cNvPr id="7" name="TextBox 6">
            <a:extLst>
              <a:ext uri="{FF2B5EF4-FFF2-40B4-BE49-F238E27FC236}">
                <a16:creationId xmlns:a16="http://schemas.microsoft.com/office/drawing/2014/main" id="{F25E35FF-D825-41C6-87FD-0C3F24A727F5}"/>
              </a:ext>
            </a:extLst>
          </p:cNvPr>
          <p:cNvSpPr txBox="1"/>
          <p:nvPr/>
        </p:nvSpPr>
        <p:spPr>
          <a:xfrm>
            <a:off x="162249" y="1351011"/>
            <a:ext cx="4584412" cy="4001095"/>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Review these additional features in this deck:</a:t>
            </a:r>
          </a:p>
          <a:p>
            <a:pPr algn="l"/>
            <a:endParaRPr lang="en-US" sz="2000" dirty="0">
              <a:gradFill>
                <a:gsLst>
                  <a:gs pos="2917">
                    <a:schemeClr val="tx1"/>
                  </a:gs>
                  <a:gs pos="30000">
                    <a:schemeClr val="tx1"/>
                  </a:gs>
                </a:gsLst>
                <a:lin ang="5400000" scaled="0"/>
              </a:gradFill>
            </a:endParaRPr>
          </a:p>
          <a:p>
            <a:pPr marL="342900" indent="-342900">
              <a:buFont typeface="Arial" panose="020B0604020202020204" pitchFamily="34" charset="0"/>
              <a:buChar char="•"/>
            </a:pPr>
            <a:r>
              <a:rPr lang="en-US" sz="2000" dirty="0">
                <a:gradFill>
                  <a:gsLst>
                    <a:gs pos="2917">
                      <a:schemeClr val="tx1"/>
                    </a:gs>
                    <a:gs pos="30000">
                      <a:schemeClr val="tx1"/>
                    </a:gs>
                  </a:gsLst>
                  <a:lin ang="5400000" scaled="0"/>
                </a:gradFill>
              </a:rPr>
              <a:t>Virtual WAN</a:t>
            </a:r>
          </a:p>
          <a:p>
            <a:pPr marL="342900" indent="-342900" algn="l">
              <a:buFont typeface="Arial" panose="020B0604020202020204" pitchFamily="34" charset="0"/>
              <a:buChar char="•"/>
            </a:pPr>
            <a:endParaRPr lang="en-US" sz="2000" dirty="0">
              <a:gradFill>
                <a:gsLst>
                  <a:gs pos="2917">
                    <a:schemeClr val="tx1"/>
                  </a:gs>
                  <a:gs pos="30000">
                    <a:schemeClr val="tx1"/>
                  </a:gs>
                </a:gsLst>
                <a:lin ang="5400000" scaled="0"/>
              </a:gradFill>
            </a:endParaRPr>
          </a:p>
          <a:p>
            <a:pPr marL="342900" indent="-342900" algn="l">
              <a:buFont typeface="Arial" panose="020B0604020202020204" pitchFamily="34" charset="0"/>
              <a:buChar char="•"/>
            </a:pPr>
            <a:r>
              <a:rPr lang="en-US" sz="2000" dirty="0">
                <a:gradFill>
                  <a:gsLst>
                    <a:gs pos="2917">
                      <a:schemeClr val="tx1"/>
                    </a:gs>
                    <a:gs pos="30000">
                      <a:schemeClr val="tx1"/>
                    </a:gs>
                  </a:gsLst>
                  <a:lin ang="5400000" scaled="0"/>
                </a:gradFill>
              </a:rPr>
              <a:t>Load Balancing Overview</a:t>
            </a:r>
          </a:p>
          <a:p>
            <a:pPr marL="342900" indent="-342900" algn="l">
              <a:buFont typeface="Arial" panose="020B0604020202020204" pitchFamily="34" charset="0"/>
              <a:buChar char="•"/>
            </a:pPr>
            <a:r>
              <a:rPr lang="en-US" sz="2000" dirty="0">
                <a:gradFill>
                  <a:gsLst>
                    <a:gs pos="2917">
                      <a:schemeClr val="tx1"/>
                    </a:gs>
                    <a:gs pos="30000">
                      <a:schemeClr val="tx1"/>
                    </a:gs>
                  </a:gsLst>
                  <a:lin ang="5400000" scaled="0"/>
                </a:gradFill>
              </a:rPr>
              <a:t>Global: Azure Front Door</a:t>
            </a:r>
          </a:p>
          <a:p>
            <a:pPr marL="342900" indent="-342900" algn="l">
              <a:buFont typeface="Arial" panose="020B0604020202020204" pitchFamily="34" charset="0"/>
              <a:buChar char="•"/>
            </a:pPr>
            <a:r>
              <a:rPr lang="en-US" sz="2000" dirty="0">
                <a:gradFill>
                  <a:gsLst>
                    <a:gs pos="2917">
                      <a:schemeClr val="tx1"/>
                    </a:gs>
                    <a:gs pos="30000">
                      <a:schemeClr val="tx1"/>
                    </a:gs>
                  </a:gsLst>
                  <a:lin ang="5400000" scaled="0"/>
                </a:gradFill>
              </a:rPr>
              <a:t>Global: Traffic Manager</a:t>
            </a:r>
          </a:p>
          <a:p>
            <a:pPr marL="342900" indent="-342900">
              <a:buFont typeface="Arial" panose="020B0604020202020204" pitchFamily="34" charset="0"/>
              <a:buChar char="•"/>
            </a:pPr>
            <a:r>
              <a:rPr lang="en-US" sz="2000" dirty="0">
                <a:gradFill>
                  <a:gsLst>
                    <a:gs pos="2917">
                      <a:schemeClr val="tx1"/>
                    </a:gs>
                    <a:gs pos="30000">
                      <a:schemeClr val="tx1"/>
                    </a:gs>
                  </a:gsLst>
                  <a:lin ang="5400000" scaled="0"/>
                </a:gradFill>
              </a:rPr>
              <a:t>Regional: Application Gateway</a:t>
            </a:r>
          </a:p>
          <a:p>
            <a:pPr marL="342900" indent="-342900" algn="l">
              <a:buFont typeface="Arial" panose="020B0604020202020204" pitchFamily="34" charset="0"/>
              <a:buChar char="•"/>
            </a:pPr>
            <a:r>
              <a:rPr lang="en-US" sz="2000" dirty="0">
                <a:gradFill>
                  <a:gsLst>
                    <a:gs pos="2917">
                      <a:schemeClr val="tx1"/>
                    </a:gs>
                    <a:gs pos="30000">
                      <a:schemeClr val="tx1"/>
                    </a:gs>
                  </a:gsLst>
                  <a:lin ang="5400000" scaled="0"/>
                </a:gradFill>
              </a:rPr>
              <a:t>Regional/Local: Azure Load Balancers</a:t>
            </a:r>
          </a:p>
          <a:p>
            <a:pPr marL="342900" indent="-342900" algn="l">
              <a:buFont typeface="Arial" panose="020B0604020202020204" pitchFamily="34" charset="0"/>
              <a:buChar char="•"/>
            </a:pPr>
            <a:endParaRPr lang="en-US" sz="2000" dirty="0">
              <a:gradFill>
                <a:gsLst>
                  <a:gs pos="2917">
                    <a:schemeClr val="tx1"/>
                  </a:gs>
                  <a:gs pos="30000">
                    <a:schemeClr val="tx1"/>
                  </a:gs>
                </a:gsLst>
                <a:lin ang="5400000" scaled="0"/>
              </a:gradFill>
            </a:endParaRPr>
          </a:p>
          <a:p>
            <a:pPr marL="342900" indent="-342900" algn="l">
              <a:buFont typeface="Arial" panose="020B0604020202020204" pitchFamily="34" charset="0"/>
              <a:buChar char="•"/>
            </a:pPr>
            <a:r>
              <a:rPr lang="en-US" sz="2000" dirty="0">
                <a:gradFill>
                  <a:gsLst>
                    <a:gs pos="2917">
                      <a:schemeClr val="tx1"/>
                    </a:gs>
                    <a:gs pos="30000">
                      <a:schemeClr val="tx1"/>
                    </a:gs>
                  </a:gsLst>
                  <a:lin ang="5400000" scaled="0"/>
                </a:gradFill>
              </a:rPr>
              <a:t>Azure DNS</a:t>
            </a:r>
          </a:p>
          <a:p>
            <a:pPr marL="342900" indent="-342900" algn="l">
              <a:buFont typeface="Arial" panose="020B0604020202020204" pitchFamily="34" charset="0"/>
              <a:buChar char="•"/>
            </a:pPr>
            <a:endParaRPr lang="en-US" sz="2000" dirty="0">
              <a:gradFill>
                <a:gsLst>
                  <a:gs pos="2917">
                    <a:schemeClr val="tx1"/>
                  </a:gs>
                  <a:gs pos="30000">
                    <a:schemeClr val="tx1"/>
                  </a:gs>
                </a:gsLst>
                <a:lin ang="5400000" scaled="0"/>
              </a:gradFill>
            </a:endParaRPr>
          </a:p>
        </p:txBody>
      </p:sp>
      <p:pic>
        <p:nvPicPr>
          <p:cNvPr id="12" name="Picture 11">
            <a:extLst>
              <a:ext uri="{FF2B5EF4-FFF2-40B4-BE49-F238E27FC236}">
                <a16:creationId xmlns:a16="http://schemas.microsoft.com/office/drawing/2014/main" id="{A3E551F2-96D7-412A-ACDC-ACA1106E5690}"/>
              </a:ext>
            </a:extLst>
          </p:cNvPr>
          <p:cNvPicPr>
            <a:picLocks noChangeAspect="1"/>
          </p:cNvPicPr>
          <p:nvPr/>
        </p:nvPicPr>
        <p:blipFill>
          <a:blip r:embed="rId2"/>
          <a:stretch>
            <a:fillRect/>
          </a:stretch>
        </p:blipFill>
        <p:spPr>
          <a:xfrm>
            <a:off x="4623776" y="34290"/>
            <a:ext cx="7444740" cy="6789420"/>
          </a:xfrm>
          <a:prstGeom prst="rect">
            <a:avLst/>
          </a:prstGeom>
        </p:spPr>
      </p:pic>
    </p:spTree>
    <p:extLst>
      <p:ext uri="{BB962C8B-B14F-4D97-AF65-F5344CB8AC3E}">
        <p14:creationId xmlns:p14="http://schemas.microsoft.com/office/powerpoint/2010/main" val="2372142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8" name="Rectangle 67">
            <a:extLst>
              <a:ext uri="{FF2B5EF4-FFF2-40B4-BE49-F238E27FC236}">
                <a16:creationId xmlns:a16="http://schemas.microsoft.com/office/drawing/2014/main" id="{B7349871-A95D-488E-B6D3-2FCDC3671896}"/>
              </a:ext>
            </a:extLst>
          </p:cNvPr>
          <p:cNvSpPr/>
          <p:nvPr/>
        </p:nvSpPr>
        <p:spPr bwMode="auto">
          <a:xfrm>
            <a:off x="5351720" y="1483424"/>
            <a:ext cx="6840279" cy="5374576"/>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 name="Title 1">
            <a:extLst>
              <a:ext uri="{FF2B5EF4-FFF2-40B4-BE49-F238E27FC236}">
                <a16:creationId xmlns:a16="http://schemas.microsoft.com/office/drawing/2014/main" id="{958DB064-A300-4CFC-9FB3-5BCB91187392}"/>
              </a:ext>
            </a:extLst>
          </p:cNvPr>
          <p:cNvSpPr>
            <a:spLocks noGrp="1"/>
          </p:cNvSpPr>
          <p:nvPr>
            <p:ph type="title"/>
          </p:nvPr>
        </p:nvSpPr>
        <p:spPr>
          <a:xfrm>
            <a:off x="1283011" y="249305"/>
            <a:ext cx="4021014" cy="553998"/>
          </a:xfrm>
        </p:spPr>
        <p:txBody>
          <a:bodyPr/>
          <a:lstStyle/>
          <a:p>
            <a:r>
              <a:rPr lang="en-US"/>
              <a:t>Virtual Networks</a:t>
            </a:r>
          </a:p>
        </p:txBody>
      </p:sp>
      <p:sp>
        <p:nvSpPr>
          <p:cNvPr id="35" name="TextBox 34">
            <a:extLst>
              <a:ext uri="{FF2B5EF4-FFF2-40B4-BE49-F238E27FC236}">
                <a16:creationId xmlns:a16="http://schemas.microsoft.com/office/drawing/2014/main" id="{1C485D5A-AF6C-4094-8544-99C9FB6B5542}"/>
              </a:ext>
            </a:extLst>
          </p:cNvPr>
          <p:cNvSpPr txBox="1"/>
          <p:nvPr/>
        </p:nvSpPr>
        <p:spPr>
          <a:xfrm>
            <a:off x="11054161" y="3378796"/>
            <a:ext cx="1037884" cy="184666"/>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On-premises</a:t>
            </a:r>
          </a:p>
        </p:txBody>
      </p:sp>
      <p:grpSp>
        <p:nvGrpSpPr>
          <p:cNvPr id="77" name="Group 76">
            <a:extLst>
              <a:ext uri="{FF2B5EF4-FFF2-40B4-BE49-F238E27FC236}">
                <a16:creationId xmlns:a16="http://schemas.microsoft.com/office/drawing/2014/main" id="{F7B84101-8A98-45D8-80DB-62558119A56A}"/>
              </a:ext>
            </a:extLst>
          </p:cNvPr>
          <p:cNvGrpSpPr/>
          <p:nvPr/>
        </p:nvGrpSpPr>
        <p:grpSpPr>
          <a:xfrm>
            <a:off x="5426120" y="1640264"/>
            <a:ext cx="6485446" cy="3734312"/>
            <a:chOff x="5473774" y="1941922"/>
            <a:chExt cx="6485446" cy="3734312"/>
          </a:xfrm>
        </p:grpSpPr>
        <p:sp>
          <p:nvSpPr>
            <p:cNvPr id="3" name="Rectangle 2">
              <a:extLst>
                <a:ext uri="{FF2B5EF4-FFF2-40B4-BE49-F238E27FC236}">
                  <a16:creationId xmlns:a16="http://schemas.microsoft.com/office/drawing/2014/main" id="{03F8D4B4-81BD-43D6-8CC4-6589612A6BF8}"/>
                </a:ext>
              </a:extLst>
            </p:cNvPr>
            <p:cNvSpPr/>
            <p:nvPr/>
          </p:nvSpPr>
          <p:spPr bwMode="auto">
            <a:xfrm>
              <a:off x="7092049" y="2194583"/>
              <a:ext cx="3268192" cy="1977922"/>
            </a:xfrm>
            <a:prstGeom prst="rect">
              <a:avLst/>
            </a:prstGeom>
            <a:noFill/>
            <a:ln w="19050" cap="flat" cmpd="sng" algn="ctr">
              <a:solidFill>
                <a:schemeClr val="accent1"/>
              </a:solidFill>
              <a:prstDash val="dash"/>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400" b="0" i="0" u="none" strike="noStrike" kern="0" cap="none" spc="0" normalizeH="0" baseline="0" noProof="0">
                <a:ln>
                  <a:noFill/>
                </a:ln>
                <a:solidFill>
                  <a:srgbClr val="2F2F2F"/>
                </a:solidFill>
                <a:effectLst/>
                <a:uLnTx/>
                <a:uFillTx/>
                <a:latin typeface="Segoe UI Semibold" panose="020B0702040204020203" pitchFamily="34" charset="0"/>
                <a:ea typeface="+mn-ea"/>
                <a:cs typeface="Segoe UI Semibold" panose="020B0702040204020203" pitchFamily="34" charset="0"/>
              </a:endParaRPr>
            </a:p>
          </p:txBody>
        </p:sp>
        <p:sp>
          <p:nvSpPr>
            <p:cNvPr id="4" name="building_5">
              <a:extLst>
                <a:ext uri="{FF2B5EF4-FFF2-40B4-BE49-F238E27FC236}">
                  <a16:creationId xmlns:a16="http://schemas.microsoft.com/office/drawing/2014/main" id="{CF4F6F56-1D44-4DD3-9977-DD2AC4FC4281}"/>
                </a:ext>
              </a:extLst>
            </p:cNvPr>
            <p:cNvSpPr>
              <a:spLocks noChangeAspect="1" noEditPoints="1"/>
            </p:cNvSpPr>
            <p:nvPr/>
          </p:nvSpPr>
          <p:spPr bwMode="auto">
            <a:xfrm>
              <a:off x="11119508" y="2615121"/>
              <a:ext cx="839712" cy="911992"/>
            </a:xfrm>
            <a:custGeom>
              <a:avLst/>
              <a:gdLst>
                <a:gd name="T0" fmla="*/ 299 w 395"/>
                <a:gd name="T1" fmla="*/ 151 h 429"/>
                <a:gd name="T2" fmla="*/ 299 w 395"/>
                <a:gd name="T3" fmla="*/ 429 h 429"/>
                <a:gd name="T4" fmla="*/ 242 w 395"/>
                <a:gd name="T5" fmla="*/ 429 h 429"/>
                <a:gd name="T6" fmla="*/ 242 w 395"/>
                <a:gd name="T7" fmla="*/ 333 h 429"/>
                <a:gd name="T8" fmla="*/ 181 w 395"/>
                <a:gd name="T9" fmla="*/ 333 h 429"/>
                <a:gd name="T10" fmla="*/ 181 w 395"/>
                <a:gd name="T11" fmla="*/ 429 h 429"/>
                <a:gd name="T12" fmla="*/ 121 w 395"/>
                <a:gd name="T13" fmla="*/ 429 h 429"/>
                <a:gd name="T14" fmla="*/ 121 w 395"/>
                <a:gd name="T15" fmla="*/ 151 h 429"/>
                <a:gd name="T16" fmla="*/ 211 w 395"/>
                <a:gd name="T17" fmla="*/ 151 h 429"/>
                <a:gd name="T18" fmla="*/ 299 w 395"/>
                <a:gd name="T19" fmla="*/ 151 h 429"/>
                <a:gd name="T20" fmla="*/ 211 w 395"/>
                <a:gd name="T21" fmla="*/ 151 h 429"/>
                <a:gd name="T22" fmla="*/ 211 w 395"/>
                <a:gd name="T23" fmla="*/ 92 h 429"/>
                <a:gd name="T24" fmla="*/ 0 w 395"/>
                <a:gd name="T25" fmla="*/ 92 h 429"/>
                <a:gd name="T26" fmla="*/ 0 w 395"/>
                <a:gd name="T27" fmla="*/ 429 h 429"/>
                <a:gd name="T28" fmla="*/ 395 w 395"/>
                <a:gd name="T29" fmla="*/ 429 h 429"/>
                <a:gd name="T30" fmla="*/ 395 w 395"/>
                <a:gd name="T31" fmla="*/ 123 h 429"/>
                <a:gd name="T32" fmla="*/ 268 w 395"/>
                <a:gd name="T33" fmla="*/ 0 h 429"/>
                <a:gd name="T34" fmla="*/ 268 w 395"/>
                <a:gd name="T35" fmla="*/ 151 h 429"/>
                <a:gd name="T36" fmla="*/ 62 w 395"/>
                <a:gd name="T37" fmla="*/ 151 h 429"/>
                <a:gd name="T38" fmla="*/ 56 w 395"/>
                <a:gd name="T39" fmla="*/ 151 h 429"/>
                <a:gd name="T40" fmla="*/ 56 w 395"/>
                <a:gd name="T41" fmla="*/ 155 h 429"/>
                <a:gd name="T42" fmla="*/ 62 w 395"/>
                <a:gd name="T43" fmla="*/ 155 h 429"/>
                <a:gd name="T44" fmla="*/ 62 w 395"/>
                <a:gd name="T45" fmla="*/ 151 h 429"/>
                <a:gd name="T46" fmla="*/ 62 w 395"/>
                <a:gd name="T47" fmla="*/ 211 h 429"/>
                <a:gd name="T48" fmla="*/ 56 w 395"/>
                <a:gd name="T49" fmla="*/ 211 h 429"/>
                <a:gd name="T50" fmla="*/ 56 w 395"/>
                <a:gd name="T51" fmla="*/ 217 h 429"/>
                <a:gd name="T52" fmla="*/ 62 w 395"/>
                <a:gd name="T53" fmla="*/ 217 h 429"/>
                <a:gd name="T54" fmla="*/ 62 w 395"/>
                <a:gd name="T55" fmla="*/ 211 h 429"/>
                <a:gd name="T56" fmla="*/ 62 w 395"/>
                <a:gd name="T57" fmla="*/ 271 h 429"/>
                <a:gd name="T58" fmla="*/ 56 w 395"/>
                <a:gd name="T59" fmla="*/ 271 h 429"/>
                <a:gd name="T60" fmla="*/ 56 w 395"/>
                <a:gd name="T61" fmla="*/ 277 h 429"/>
                <a:gd name="T62" fmla="*/ 62 w 395"/>
                <a:gd name="T63" fmla="*/ 277 h 429"/>
                <a:gd name="T64" fmla="*/ 62 w 395"/>
                <a:gd name="T65" fmla="*/ 271 h 429"/>
                <a:gd name="T66" fmla="*/ 62 w 395"/>
                <a:gd name="T67" fmla="*/ 332 h 429"/>
                <a:gd name="T68" fmla="*/ 56 w 395"/>
                <a:gd name="T69" fmla="*/ 332 h 429"/>
                <a:gd name="T70" fmla="*/ 56 w 395"/>
                <a:gd name="T71" fmla="*/ 337 h 429"/>
                <a:gd name="T72" fmla="*/ 62 w 395"/>
                <a:gd name="T73" fmla="*/ 337 h 429"/>
                <a:gd name="T74" fmla="*/ 62 w 395"/>
                <a:gd name="T75" fmla="*/ 332 h 429"/>
                <a:gd name="T76" fmla="*/ 62 w 395"/>
                <a:gd name="T77" fmla="*/ 392 h 429"/>
                <a:gd name="T78" fmla="*/ 56 w 395"/>
                <a:gd name="T79" fmla="*/ 392 h 429"/>
                <a:gd name="T80" fmla="*/ 56 w 395"/>
                <a:gd name="T81" fmla="*/ 397 h 429"/>
                <a:gd name="T82" fmla="*/ 62 w 395"/>
                <a:gd name="T83" fmla="*/ 397 h 429"/>
                <a:gd name="T84" fmla="*/ 62 w 395"/>
                <a:gd name="T85" fmla="*/ 392 h 429"/>
                <a:gd name="T86" fmla="*/ 182 w 395"/>
                <a:gd name="T87" fmla="*/ 211 h 429"/>
                <a:gd name="T88" fmla="*/ 177 w 395"/>
                <a:gd name="T89" fmla="*/ 211 h 429"/>
                <a:gd name="T90" fmla="*/ 177 w 395"/>
                <a:gd name="T91" fmla="*/ 217 h 429"/>
                <a:gd name="T92" fmla="*/ 182 w 395"/>
                <a:gd name="T93" fmla="*/ 217 h 429"/>
                <a:gd name="T94" fmla="*/ 182 w 395"/>
                <a:gd name="T95" fmla="*/ 211 h 429"/>
                <a:gd name="T96" fmla="*/ 182 w 395"/>
                <a:gd name="T97" fmla="*/ 273 h 429"/>
                <a:gd name="T98" fmla="*/ 177 w 395"/>
                <a:gd name="T99" fmla="*/ 273 h 429"/>
                <a:gd name="T100" fmla="*/ 177 w 395"/>
                <a:gd name="T101" fmla="*/ 277 h 429"/>
                <a:gd name="T102" fmla="*/ 182 w 395"/>
                <a:gd name="T103" fmla="*/ 277 h 429"/>
                <a:gd name="T104" fmla="*/ 182 w 395"/>
                <a:gd name="T105" fmla="*/ 273 h 429"/>
                <a:gd name="T106" fmla="*/ 243 w 395"/>
                <a:gd name="T107" fmla="*/ 211 h 429"/>
                <a:gd name="T108" fmla="*/ 237 w 395"/>
                <a:gd name="T109" fmla="*/ 211 h 429"/>
                <a:gd name="T110" fmla="*/ 237 w 395"/>
                <a:gd name="T111" fmla="*/ 217 h 429"/>
                <a:gd name="T112" fmla="*/ 243 w 395"/>
                <a:gd name="T113" fmla="*/ 217 h 429"/>
                <a:gd name="T114" fmla="*/ 243 w 395"/>
                <a:gd name="T115" fmla="*/ 211 h 429"/>
                <a:gd name="T116" fmla="*/ 243 w 395"/>
                <a:gd name="T117" fmla="*/ 273 h 429"/>
                <a:gd name="T118" fmla="*/ 237 w 395"/>
                <a:gd name="T119" fmla="*/ 273 h 429"/>
                <a:gd name="T120" fmla="*/ 237 w 395"/>
                <a:gd name="T121" fmla="*/ 277 h 429"/>
                <a:gd name="T122" fmla="*/ 243 w 395"/>
                <a:gd name="T123" fmla="*/ 277 h 429"/>
                <a:gd name="T124" fmla="*/ 243 w 395"/>
                <a:gd name="T125" fmla="*/ 273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95" h="429">
                  <a:moveTo>
                    <a:pt x="299" y="151"/>
                  </a:moveTo>
                  <a:lnTo>
                    <a:pt x="299" y="429"/>
                  </a:lnTo>
                  <a:lnTo>
                    <a:pt x="242" y="429"/>
                  </a:lnTo>
                  <a:lnTo>
                    <a:pt x="242" y="333"/>
                  </a:lnTo>
                  <a:lnTo>
                    <a:pt x="181" y="333"/>
                  </a:lnTo>
                  <a:lnTo>
                    <a:pt x="181" y="429"/>
                  </a:lnTo>
                  <a:lnTo>
                    <a:pt x="121" y="429"/>
                  </a:lnTo>
                  <a:lnTo>
                    <a:pt x="121" y="151"/>
                  </a:lnTo>
                  <a:lnTo>
                    <a:pt x="211" y="151"/>
                  </a:lnTo>
                  <a:lnTo>
                    <a:pt x="299" y="151"/>
                  </a:lnTo>
                  <a:moveTo>
                    <a:pt x="211" y="151"/>
                  </a:moveTo>
                  <a:lnTo>
                    <a:pt x="211" y="92"/>
                  </a:lnTo>
                  <a:lnTo>
                    <a:pt x="0" y="92"/>
                  </a:lnTo>
                  <a:lnTo>
                    <a:pt x="0" y="429"/>
                  </a:lnTo>
                  <a:moveTo>
                    <a:pt x="395" y="429"/>
                  </a:moveTo>
                  <a:lnTo>
                    <a:pt x="395" y="123"/>
                  </a:lnTo>
                  <a:lnTo>
                    <a:pt x="268" y="0"/>
                  </a:lnTo>
                  <a:lnTo>
                    <a:pt x="268" y="151"/>
                  </a:lnTo>
                  <a:moveTo>
                    <a:pt x="62" y="151"/>
                  </a:moveTo>
                  <a:lnTo>
                    <a:pt x="56" y="151"/>
                  </a:lnTo>
                  <a:lnTo>
                    <a:pt x="56" y="155"/>
                  </a:lnTo>
                  <a:lnTo>
                    <a:pt x="62" y="155"/>
                  </a:lnTo>
                  <a:lnTo>
                    <a:pt x="62" y="151"/>
                  </a:lnTo>
                  <a:moveTo>
                    <a:pt x="62" y="211"/>
                  </a:moveTo>
                  <a:lnTo>
                    <a:pt x="56" y="211"/>
                  </a:lnTo>
                  <a:lnTo>
                    <a:pt x="56" y="217"/>
                  </a:lnTo>
                  <a:lnTo>
                    <a:pt x="62" y="217"/>
                  </a:lnTo>
                  <a:lnTo>
                    <a:pt x="62" y="211"/>
                  </a:lnTo>
                  <a:moveTo>
                    <a:pt x="62" y="271"/>
                  </a:moveTo>
                  <a:lnTo>
                    <a:pt x="56" y="271"/>
                  </a:lnTo>
                  <a:lnTo>
                    <a:pt x="56" y="277"/>
                  </a:lnTo>
                  <a:lnTo>
                    <a:pt x="62" y="277"/>
                  </a:lnTo>
                  <a:lnTo>
                    <a:pt x="62" y="271"/>
                  </a:lnTo>
                  <a:moveTo>
                    <a:pt x="62" y="332"/>
                  </a:moveTo>
                  <a:lnTo>
                    <a:pt x="56" y="332"/>
                  </a:lnTo>
                  <a:lnTo>
                    <a:pt x="56" y="337"/>
                  </a:lnTo>
                  <a:lnTo>
                    <a:pt x="62" y="337"/>
                  </a:lnTo>
                  <a:lnTo>
                    <a:pt x="62" y="332"/>
                  </a:lnTo>
                  <a:moveTo>
                    <a:pt x="62" y="392"/>
                  </a:moveTo>
                  <a:lnTo>
                    <a:pt x="56" y="392"/>
                  </a:lnTo>
                  <a:lnTo>
                    <a:pt x="56" y="397"/>
                  </a:lnTo>
                  <a:lnTo>
                    <a:pt x="62" y="397"/>
                  </a:lnTo>
                  <a:lnTo>
                    <a:pt x="62" y="392"/>
                  </a:lnTo>
                  <a:moveTo>
                    <a:pt x="182" y="211"/>
                  </a:moveTo>
                  <a:lnTo>
                    <a:pt x="177" y="211"/>
                  </a:lnTo>
                  <a:lnTo>
                    <a:pt x="177" y="217"/>
                  </a:lnTo>
                  <a:lnTo>
                    <a:pt x="182" y="217"/>
                  </a:lnTo>
                  <a:lnTo>
                    <a:pt x="182" y="211"/>
                  </a:lnTo>
                  <a:moveTo>
                    <a:pt x="182" y="273"/>
                  </a:moveTo>
                  <a:lnTo>
                    <a:pt x="177" y="273"/>
                  </a:lnTo>
                  <a:lnTo>
                    <a:pt x="177" y="277"/>
                  </a:lnTo>
                  <a:lnTo>
                    <a:pt x="182" y="277"/>
                  </a:lnTo>
                  <a:lnTo>
                    <a:pt x="182" y="273"/>
                  </a:lnTo>
                  <a:moveTo>
                    <a:pt x="243" y="211"/>
                  </a:moveTo>
                  <a:lnTo>
                    <a:pt x="237" y="211"/>
                  </a:lnTo>
                  <a:lnTo>
                    <a:pt x="237" y="217"/>
                  </a:lnTo>
                  <a:lnTo>
                    <a:pt x="243" y="217"/>
                  </a:lnTo>
                  <a:lnTo>
                    <a:pt x="243" y="211"/>
                  </a:lnTo>
                  <a:moveTo>
                    <a:pt x="243" y="273"/>
                  </a:moveTo>
                  <a:lnTo>
                    <a:pt x="237" y="273"/>
                  </a:lnTo>
                  <a:lnTo>
                    <a:pt x="237" y="277"/>
                  </a:lnTo>
                  <a:lnTo>
                    <a:pt x="243" y="277"/>
                  </a:lnTo>
                  <a:lnTo>
                    <a:pt x="243" y="273"/>
                  </a:lnTo>
                </a:path>
              </a:pathLst>
            </a:custGeom>
            <a:noFill/>
            <a:ln w="2222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endParaRPr>
            </a:p>
          </p:txBody>
        </p:sp>
        <p:grpSp>
          <p:nvGrpSpPr>
            <p:cNvPr id="5" name="Group 4">
              <a:extLst>
                <a:ext uri="{FF2B5EF4-FFF2-40B4-BE49-F238E27FC236}">
                  <a16:creationId xmlns:a16="http://schemas.microsoft.com/office/drawing/2014/main" id="{132F4728-B697-486C-A9B9-53FEEA9BA429}"/>
                </a:ext>
              </a:extLst>
            </p:cNvPr>
            <p:cNvGrpSpPr/>
            <p:nvPr/>
          </p:nvGrpSpPr>
          <p:grpSpPr>
            <a:xfrm>
              <a:off x="5473774" y="2756900"/>
              <a:ext cx="770213" cy="770213"/>
              <a:chOff x="3379883" y="1211263"/>
              <a:chExt cx="2246098" cy="2246098"/>
            </a:xfrm>
          </p:grpSpPr>
          <p:sp>
            <p:nvSpPr>
              <p:cNvPr id="6" name="Oval 5">
                <a:extLst>
                  <a:ext uri="{FF2B5EF4-FFF2-40B4-BE49-F238E27FC236}">
                    <a16:creationId xmlns:a16="http://schemas.microsoft.com/office/drawing/2014/main" id="{0C7FFBBD-2631-47E3-B473-B55DA90A7FB0}"/>
                  </a:ext>
                </a:extLst>
              </p:cNvPr>
              <p:cNvSpPr/>
              <p:nvPr/>
            </p:nvSpPr>
            <p:spPr bwMode="auto">
              <a:xfrm>
                <a:off x="3379883" y="1211263"/>
                <a:ext cx="2246098" cy="2246098"/>
              </a:xfrm>
              <a:prstGeom prst="ellipse">
                <a:avLst/>
              </a:prstGeom>
              <a:noFill/>
              <a:ln w="1270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37" tIns="143389" rIns="179237" bIns="143389" numCol="1" spcCol="0" rtlCol="0" fromWordArt="0" anchor="t" anchorCtr="0" forceAA="0" compatLnSpc="1">
                <a:prstTxWarp prst="textNoShape">
                  <a:avLst/>
                </a:prstTxWarp>
                <a:noAutofit/>
              </a:bodyPr>
              <a:lstStyle/>
              <a:p>
                <a:pPr marL="0" marR="0" lvl="0" indent="0" algn="l" defTabSz="895943"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49"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endParaRPr>
              </a:p>
            </p:txBody>
          </p:sp>
          <p:grpSp>
            <p:nvGrpSpPr>
              <p:cNvPr id="7" name="Group 740">
                <a:extLst>
                  <a:ext uri="{FF2B5EF4-FFF2-40B4-BE49-F238E27FC236}">
                    <a16:creationId xmlns:a16="http://schemas.microsoft.com/office/drawing/2014/main" id="{4B36168B-8487-4DDA-981E-A3CA2AF328F8}"/>
                  </a:ext>
                </a:extLst>
              </p:cNvPr>
              <p:cNvGrpSpPr>
                <a:grpSpLocks noChangeAspect="1"/>
              </p:cNvGrpSpPr>
              <p:nvPr/>
            </p:nvGrpSpPr>
            <p:grpSpPr bwMode="auto">
              <a:xfrm>
                <a:off x="3688882" y="1636025"/>
                <a:ext cx="1628108" cy="1396574"/>
                <a:chOff x="7349" y="-2816"/>
                <a:chExt cx="661" cy="567"/>
              </a:xfrm>
              <a:solidFill>
                <a:schemeClr val="bg1">
                  <a:lumMod val="50000"/>
                </a:schemeClr>
              </a:solidFill>
            </p:grpSpPr>
            <p:sp>
              <p:nvSpPr>
                <p:cNvPr id="8" name="Freeform 741">
                  <a:extLst>
                    <a:ext uri="{FF2B5EF4-FFF2-40B4-BE49-F238E27FC236}">
                      <a16:creationId xmlns:a16="http://schemas.microsoft.com/office/drawing/2014/main" id="{D85F2E1D-E37B-44B4-AA25-2C6DE3D42774}"/>
                    </a:ext>
                  </a:extLst>
                </p:cNvPr>
                <p:cNvSpPr>
                  <a:spLocks/>
                </p:cNvSpPr>
                <p:nvPr/>
              </p:nvSpPr>
              <p:spPr bwMode="auto">
                <a:xfrm>
                  <a:off x="7573" y="-2676"/>
                  <a:ext cx="213" cy="427"/>
                </a:xfrm>
                <a:custGeom>
                  <a:avLst/>
                  <a:gdLst>
                    <a:gd name="T0" fmla="*/ 73 w 90"/>
                    <a:gd name="T1" fmla="*/ 0 h 181"/>
                    <a:gd name="T2" fmla="*/ 17 w 90"/>
                    <a:gd name="T3" fmla="*/ 0 h 181"/>
                    <a:gd name="T4" fmla="*/ 0 w 90"/>
                    <a:gd name="T5" fmla="*/ 17 h 181"/>
                    <a:gd name="T6" fmla="*/ 0 w 90"/>
                    <a:gd name="T7" fmla="*/ 93 h 181"/>
                    <a:gd name="T8" fmla="*/ 17 w 90"/>
                    <a:gd name="T9" fmla="*/ 110 h 181"/>
                    <a:gd name="T10" fmla="*/ 17 w 90"/>
                    <a:gd name="T11" fmla="*/ 110 h 181"/>
                    <a:gd name="T12" fmla="*/ 17 w 90"/>
                    <a:gd name="T13" fmla="*/ 164 h 181"/>
                    <a:gd name="T14" fmla="*/ 33 w 90"/>
                    <a:gd name="T15" fmla="*/ 181 h 181"/>
                    <a:gd name="T16" fmla="*/ 57 w 90"/>
                    <a:gd name="T17" fmla="*/ 181 h 181"/>
                    <a:gd name="T18" fmla="*/ 73 w 90"/>
                    <a:gd name="T19" fmla="*/ 164 h 181"/>
                    <a:gd name="T20" fmla="*/ 73 w 90"/>
                    <a:gd name="T21" fmla="*/ 110 h 181"/>
                    <a:gd name="T22" fmla="*/ 73 w 90"/>
                    <a:gd name="T23" fmla="*/ 110 h 181"/>
                    <a:gd name="T24" fmla="*/ 90 w 90"/>
                    <a:gd name="T25" fmla="*/ 93 h 181"/>
                    <a:gd name="T26" fmla="*/ 90 w 90"/>
                    <a:gd name="T27" fmla="*/ 17 h 181"/>
                    <a:gd name="T28" fmla="*/ 73 w 90"/>
                    <a:gd name="T29" fmla="*/ 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0" h="181">
                      <a:moveTo>
                        <a:pt x="73" y="0"/>
                      </a:moveTo>
                      <a:cubicBezTo>
                        <a:pt x="17" y="0"/>
                        <a:pt x="17" y="0"/>
                        <a:pt x="17" y="0"/>
                      </a:cubicBezTo>
                      <a:cubicBezTo>
                        <a:pt x="8" y="0"/>
                        <a:pt x="0" y="8"/>
                        <a:pt x="0" y="17"/>
                      </a:cubicBezTo>
                      <a:cubicBezTo>
                        <a:pt x="0" y="93"/>
                        <a:pt x="0" y="93"/>
                        <a:pt x="0" y="93"/>
                      </a:cubicBezTo>
                      <a:cubicBezTo>
                        <a:pt x="0" y="102"/>
                        <a:pt x="8" y="110"/>
                        <a:pt x="17" y="110"/>
                      </a:cubicBezTo>
                      <a:cubicBezTo>
                        <a:pt x="17" y="110"/>
                        <a:pt x="17" y="110"/>
                        <a:pt x="17" y="110"/>
                      </a:cubicBezTo>
                      <a:cubicBezTo>
                        <a:pt x="17" y="164"/>
                        <a:pt x="17" y="164"/>
                        <a:pt x="17" y="164"/>
                      </a:cubicBezTo>
                      <a:cubicBezTo>
                        <a:pt x="17" y="173"/>
                        <a:pt x="24" y="181"/>
                        <a:pt x="33" y="181"/>
                      </a:cubicBezTo>
                      <a:cubicBezTo>
                        <a:pt x="57" y="181"/>
                        <a:pt x="57" y="181"/>
                        <a:pt x="57" y="181"/>
                      </a:cubicBezTo>
                      <a:cubicBezTo>
                        <a:pt x="66" y="181"/>
                        <a:pt x="73" y="173"/>
                        <a:pt x="73" y="164"/>
                      </a:cubicBezTo>
                      <a:cubicBezTo>
                        <a:pt x="73" y="110"/>
                        <a:pt x="73" y="110"/>
                        <a:pt x="73" y="110"/>
                      </a:cubicBezTo>
                      <a:cubicBezTo>
                        <a:pt x="73" y="110"/>
                        <a:pt x="73" y="110"/>
                        <a:pt x="73" y="110"/>
                      </a:cubicBezTo>
                      <a:cubicBezTo>
                        <a:pt x="82" y="110"/>
                        <a:pt x="90" y="102"/>
                        <a:pt x="90" y="93"/>
                      </a:cubicBezTo>
                      <a:cubicBezTo>
                        <a:pt x="90" y="17"/>
                        <a:pt x="90" y="17"/>
                        <a:pt x="90" y="17"/>
                      </a:cubicBezTo>
                      <a:cubicBezTo>
                        <a:pt x="90" y="8"/>
                        <a:pt x="82" y="0"/>
                        <a:pt x="73" y="0"/>
                      </a:cubicBezTo>
                      <a:close/>
                    </a:path>
                  </a:pathLst>
                </a:custGeom>
                <a:solidFill>
                  <a:schemeClr val="accent1"/>
                </a:solidFill>
                <a:ln w="12700">
                  <a:solidFill>
                    <a:srgbClr val="F2F2F2"/>
                  </a:solidFill>
                  <a:round/>
                  <a:headEnd/>
                  <a:tailEnd/>
                </a:ln>
              </p:spPr>
              <p:txBody>
                <a:bodyPr vert="horz" wrap="square" lIns="89618" tIns="44809" rIns="89618" bIns="44809" numCol="1" anchor="t" anchorCtr="0" compatLnSpc="1">
                  <a:prstTxWarp prst="textNoShape">
                    <a:avLst/>
                  </a:prstTxWarp>
                </a:bodyPr>
                <a:lstStyle/>
                <a:p>
                  <a:pPr marL="0" marR="0" lvl="0" indent="0" algn="l" defTabSz="89620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endParaRPr>
                </a:p>
              </p:txBody>
            </p:sp>
            <p:sp>
              <p:nvSpPr>
                <p:cNvPr id="9" name="Oval 742">
                  <a:extLst>
                    <a:ext uri="{FF2B5EF4-FFF2-40B4-BE49-F238E27FC236}">
                      <a16:creationId xmlns:a16="http://schemas.microsoft.com/office/drawing/2014/main" id="{8A77BF28-5C06-4DB4-83A4-5E9E47BA8D1E}"/>
                    </a:ext>
                  </a:extLst>
                </p:cNvPr>
                <p:cNvSpPr>
                  <a:spLocks noChangeArrowheads="1"/>
                </p:cNvSpPr>
                <p:nvPr/>
              </p:nvSpPr>
              <p:spPr bwMode="auto">
                <a:xfrm>
                  <a:off x="7616" y="-2816"/>
                  <a:ext cx="127" cy="128"/>
                </a:xfrm>
                <a:prstGeom prst="ellipse">
                  <a:avLst/>
                </a:prstGeom>
                <a:solidFill>
                  <a:schemeClr val="accent1"/>
                </a:solidFill>
                <a:ln w="12700">
                  <a:solidFill>
                    <a:srgbClr val="F2F2F2"/>
                  </a:solidFill>
                  <a:round/>
                  <a:headEnd/>
                  <a:tailEnd/>
                </a:ln>
              </p:spPr>
              <p:txBody>
                <a:bodyPr vert="horz" wrap="square" lIns="89618" tIns="44809" rIns="89618" bIns="44809" numCol="1" anchor="t" anchorCtr="0" compatLnSpc="1">
                  <a:prstTxWarp prst="textNoShape">
                    <a:avLst/>
                  </a:prstTxWarp>
                </a:bodyPr>
                <a:lstStyle/>
                <a:p>
                  <a:pPr marL="0" marR="0" lvl="0" indent="0" algn="l" defTabSz="89620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endParaRPr>
                </a:p>
              </p:txBody>
            </p:sp>
            <p:sp>
              <p:nvSpPr>
                <p:cNvPr id="10" name="Freeform 743">
                  <a:extLst>
                    <a:ext uri="{FF2B5EF4-FFF2-40B4-BE49-F238E27FC236}">
                      <a16:creationId xmlns:a16="http://schemas.microsoft.com/office/drawing/2014/main" id="{22458614-7AAE-4841-9511-4A03F276254D}"/>
                    </a:ext>
                  </a:extLst>
                </p:cNvPr>
                <p:cNvSpPr>
                  <a:spLocks/>
                </p:cNvSpPr>
                <p:nvPr/>
              </p:nvSpPr>
              <p:spPr bwMode="auto">
                <a:xfrm>
                  <a:off x="7831" y="-2660"/>
                  <a:ext cx="179" cy="364"/>
                </a:xfrm>
                <a:custGeom>
                  <a:avLst/>
                  <a:gdLst>
                    <a:gd name="T0" fmla="*/ 62 w 76"/>
                    <a:gd name="T1" fmla="*/ 0 h 154"/>
                    <a:gd name="T2" fmla="*/ 14 w 76"/>
                    <a:gd name="T3" fmla="*/ 0 h 154"/>
                    <a:gd name="T4" fmla="*/ 0 w 76"/>
                    <a:gd name="T5" fmla="*/ 14 h 154"/>
                    <a:gd name="T6" fmla="*/ 0 w 76"/>
                    <a:gd name="T7" fmla="*/ 79 h 154"/>
                    <a:gd name="T8" fmla="*/ 14 w 76"/>
                    <a:gd name="T9" fmla="*/ 93 h 154"/>
                    <a:gd name="T10" fmla="*/ 14 w 76"/>
                    <a:gd name="T11" fmla="*/ 93 h 154"/>
                    <a:gd name="T12" fmla="*/ 14 w 76"/>
                    <a:gd name="T13" fmla="*/ 140 h 154"/>
                    <a:gd name="T14" fmla="*/ 27 w 76"/>
                    <a:gd name="T15" fmla="*/ 154 h 154"/>
                    <a:gd name="T16" fmla="*/ 48 w 76"/>
                    <a:gd name="T17" fmla="*/ 154 h 154"/>
                    <a:gd name="T18" fmla="*/ 62 w 76"/>
                    <a:gd name="T19" fmla="*/ 140 h 154"/>
                    <a:gd name="T20" fmla="*/ 62 w 76"/>
                    <a:gd name="T21" fmla="*/ 93 h 154"/>
                    <a:gd name="T22" fmla="*/ 62 w 76"/>
                    <a:gd name="T23" fmla="*/ 93 h 154"/>
                    <a:gd name="T24" fmla="*/ 76 w 76"/>
                    <a:gd name="T25" fmla="*/ 79 h 154"/>
                    <a:gd name="T26" fmla="*/ 76 w 76"/>
                    <a:gd name="T27" fmla="*/ 14 h 154"/>
                    <a:gd name="T28" fmla="*/ 62 w 76"/>
                    <a:gd name="T29"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154">
                      <a:moveTo>
                        <a:pt x="62" y="0"/>
                      </a:moveTo>
                      <a:cubicBezTo>
                        <a:pt x="14" y="0"/>
                        <a:pt x="14" y="0"/>
                        <a:pt x="14" y="0"/>
                      </a:cubicBezTo>
                      <a:cubicBezTo>
                        <a:pt x="6" y="0"/>
                        <a:pt x="0" y="6"/>
                        <a:pt x="0" y="14"/>
                      </a:cubicBezTo>
                      <a:cubicBezTo>
                        <a:pt x="0" y="79"/>
                        <a:pt x="0" y="79"/>
                        <a:pt x="0" y="79"/>
                      </a:cubicBezTo>
                      <a:cubicBezTo>
                        <a:pt x="0" y="87"/>
                        <a:pt x="6" y="93"/>
                        <a:pt x="14" y="93"/>
                      </a:cubicBezTo>
                      <a:cubicBezTo>
                        <a:pt x="14" y="93"/>
                        <a:pt x="14" y="93"/>
                        <a:pt x="14" y="93"/>
                      </a:cubicBezTo>
                      <a:cubicBezTo>
                        <a:pt x="14" y="140"/>
                        <a:pt x="14" y="140"/>
                        <a:pt x="14" y="140"/>
                      </a:cubicBezTo>
                      <a:cubicBezTo>
                        <a:pt x="14" y="148"/>
                        <a:pt x="20" y="154"/>
                        <a:pt x="27" y="154"/>
                      </a:cubicBezTo>
                      <a:cubicBezTo>
                        <a:pt x="48" y="154"/>
                        <a:pt x="48" y="154"/>
                        <a:pt x="48" y="154"/>
                      </a:cubicBezTo>
                      <a:cubicBezTo>
                        <a:pt x="56" y="154"/>
                        <a:pt x="62" y="148"/>
                        <a:pt x="62" y="140"/>
                      </a:cubicBezTo>
                      <a:cubicBezTo>
                        <a:pt x="62" y="93"/>
                        <a:pt x="62" y="93"/>
                        <a:pt x="62" y="93"/>
                      </a:cubicBezTo>
                      <a:cubicBezTo>
                        <a:pt x="62" y="93"/>
                        <a:pt x="62" y="93"/>
                        <a:pt x="62" y="93"/>
                      </a:cubicBezTo>
                      <a:cubicBezTo>
                        <a:pt x="70" y="93"/>
                        <a:pt x="76" y="87"/>
                        <a:pt x="76" y="79"/>
                      </a:cubicBezTo>
                      <a:cubicBezTo>
                        <a:pt x="76" y="14"/>
                        <a:pt x="76" y="14"/>
                        <a:pt x="76" y="14"/>
                      </a:cubicBezTo>
                      <a:cubicBezTo>
                        <a:pt x="76" y="6"/>
                        <a:pt x="70" y="0"/>
                        <a:pt x="62" y="0"/>
                      </a:cubicBezTo>
                      <a:close/>
                    </a:path>
                  </a:pathLst>
                </a:custGeom>
                <a:solidFill>
                  <a:schemeClr val="accent1"/>
                </a:solidFill>
                <a:ln w="12700">
                  <a:solidFill>
                    <a:srgbClr val="F2F2F2"/>
                  </a:solidFill>
                  <a:round/>
                  <a:headEnd/>
                  <a:tailEnd/>
                </a:ln>
              </p:spPr>
              <p:txBody>
                <a:bodyPr vert="horz" wrap="square" lIns="89618" tIns="44809" rIns="89618" bIns="44809" numCol="1" anchor="t" anchorCtr="0" compatLnSpc="1">
                  <a:prstTxWarp prst="textNoShape">
                    <a:avLst/>
                  </a:prstTxWarp>
                </a:bodyPr>
                <a:lstStyle/>
                <a:p>
                  <a:pPr marL="0" marR="0" lvl="0" indent="0" algn="l" defTabSz="89620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endParaRPr>
                </a:p>
              </p:txBody>
            </p:sp>
            <p:sp>
              <p:nvSpPr>
                <p:cNvPr id="11" name="Oval 744">
                  <a:extLst>
                    <a:ext uri="{FF2B5EF4-FFF2-40B4-BE49-F238E27FC236}">
                      <a16:creationId xmlns:a16="http://schemas.microsoft.com/office/drawing/2014/main" id="{94C1561D-6699-443C-938C-7BA0A00D0518}"/>
                    </a:ext>
                  </a:extLst>
                </p:cNvPr>
                <p:cNvSpPr>
                  <a:spLocks noChangeArrowheads="1"/>
                </p:cNvSpPr>
                <p:nvPr/>
              </p:nvSpPr>
              <p:spPr bwMode="auto">
                <a:xfrm>
                  <a:off x="7866" y="-2780"/>
                  <a:ext cx="109" cy="108"/>
                </a:xfrm>
                <a:prstGeom prst="ellipse">
                  <a:avLst/>
                </a:prstGeom>
                <a:solidFill>
                  <a:schemeClr val="accent1"/>
                </a:solidFill>
                <a:ln w="12700">
                  <a:solidFill>
                    <a:srgbClr val="F2F2F2"/>
                  </a:solidFill>
                  <a:round/>
                  <a:headEnd/>
                  <a:tailEnd/>
                </a:ln>
              </p:spPr>
              <p:txBody>
                <a:bodyPr vert="horz" wrap="square" lIns="89618" tIns="44809" rIns="89618" bIns="44809" numCol="1" anchor="t" anchorCtr="0" compatLnSpc="1">
                  <a:prstTxWarp prst="textNoShape">
                    <a:avLst/>
                  </a:prstTxWarp>
                </a:bodyPr>
                <a:lstStyle/>
                <a:p>
                  <a:pPr marL="0" marR="0" lvl="0" indent="0" algn="l" defTabSz="89620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endParaRPr>
                </a:p>
              </p:txBody>
            </p:sp>
            <p:sp>
              <p:nvSpPr>
                <p:cNvPr id="12" name="Freeform 745">
                  <a:extLst>
                    <a:ext uri="{FF2B5EF4-FFF2-40B4-BE49-F238E27FC236}">
                      <a16:creationId xmlns:a16="http://schemas.microsoft.com/office/drawing/2014/main" id="{65BDD582-9D18-406C-9515-674FC8569318}"/>
                    </a:ext>
                  </a:extLst>
                </p:cNvPr>
                <p:cNvSpPr>
                  <a:spLocks/>
                </p:cNvSpPr>
                <p:nvPr/>
              </p:nvSpPr>
              <p:spPr bwMode="auto">
                <a:xfrm>
                  <a:off x="7349" y="-2660"/>
                  <a:ext cx="179" cy="364"/>
                </a:xfrm>
                <a:custGeom>
                  <a:avLst/>
                  <a:gdLst>
                    <a:gd name="T0" fmla="*/ 62 w 76"/>
                    <a:gd name="T1" fmla="*/ 0 h 154"/>
                    <a:gd name="T2" fmla="*/ 14 w 76"/>
                    <a:gd name="T3" fmla="*/ 0 h 154"/>
                    <a:gd name="T4" fmla="*/ 0 w 76"/>
                    <a:gd name="T5" fmla="*/ 14 h 154"/>
                    <a:gd name="T6" fmla="*/ 0 w 76"/>
                    <a:gd name="T7" fmla="*/ 79 h 154"/>
                    <a:gd name="T8" fmla="*/ 14 w 76"/>
                    <a:gd name="T9" fmla="*/ 93 h 154"/>
                    <a:gd name="T10" fmla="*/ 14 w 76"/>
                    <a:gd name="T11" fmla="*/ 93 h 154"/>
                    <a:gd name="T12" fmla="*/ 14 w 76"/>
                    <a:gd name="T13" fmla="*/ 140 h 154"/>
                    <a:gd name="T14" fmla="*/ 28 w 76"/>
                    <a:gd name="T15" fmla="*/ 154 h 154"/>
                    <a:gd name="T16" fmla="*/ 49 w 76"/>
                    <a:gd name="T17" fmla="*/ 154 h 154"/>
                    <a:gd name="T18" fmla="*/ 62 w 76"/>
                    <a:gd name="T19" fmla="*/ 140 h 154"/>
                    <a:gd name="T20" fmla="*/ 62 w 76"/>
                    <a:gd name="T21" fmla="*/ 93 h 154"/>
                    <a:gd name="T22" fmla="*/ 62 w 76"/>
                    <a:gd name="T23" fmla="*/ 93 h 154"/>
                    <a:gd name="T24" fmla="*/ 76 w 76"/>
                    <a:gd name="T25" fmla="*/ 79 h 154"/>
                    <a:gd name="T26" fmla="*/ 76 w 76"/>
                    <a:gd name="T27" fmla="*/ 14 h 154"/>
                    <a:gd name="T28" fmla="*/ 62 w 76"/>
                    <a:gd name="T29"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154">
                      <a:moveTo>
                        <a:pt x="62" y="0"/>
                      </a:moveTo>
                      <a:cubicBezTo>
                        <a:pt x="14" y="0"/>
                        <a:pt x="14" y="0"/>
                        <a:pt x="14" y="0"/>
                      </a:cubicBezTo>
                      <a:cubicBezTo>
                        <a:pt x="6" y="0"/>
                        <a:pt x="0" y="6"/>
                        <a:pt x="0" y="14"/>
                      </a:cubicBezTo>
                      <a:cubicBezTo>
                        <a:pt x="0" y="79"/>
                        <a:pt x="0" y="79"/>
                        <a:pt x="0" y="79"/>
                      </a:cubicBezTo>
                      <a:cubicBezTo>
                        <a:pt x="0" y="87"/>
                        <a:pt x="6" y="93"/>
                        <a:pt x="14" y="93"/>
                      </a:cubicBezTo>
                      <a:cubicBezTo>
                        <a:pt x="14" y="93"/>
                        <a:pt x="14" y="93"/>
                        <a:pt x="14" y="93"/>
                      </a:cubicBezTo>
                      <a:cubicBezTo>
                        <a:pt x="14" y="140"/>
                        <a:pt x="14" y="140"/>
                        <a:pt x="14" y="140"/>
                      </a:cubicBezTo>
                      <a:cubicBezTo>
                        <a:pt x="14" y="148"/>
                        <a:pt x="20" y="154"/>
                        <a:pt x="28" y="154"/>
                      </a:cubicBezTo>
                      <a:cubicBezTo>
                        <a:pt x="49" y="154"/>
                        <a:pt x="49" y="154"/>
                        <a:pt x="49" y="154"/>
                      </a:cubicBezTo>
                      <a:cubicBezTo>
                        <a:pt x="56" y="154"/>
                        <a:pt x="62" y="148"/>
                        <a:pt x="62" y="140"/>
                      </a:cubicBezTo>
                      <a:cubicBezTo>
                        <a:pt x="62" y="93"/>
                        <a:pt x="62" y="93"/>
                        <a:pt x="62" y="93"/>
                      </a:cubicBezTo>
                      <a:cubicBezTo>
                        <a:pt x="62" y="93"/>
                        <a:pt x="62" y="93"/>
                        <a:pt x="62" y="93"/>
                      </a:cubicBezTo>
                      <a:cubicBezTo>
                        <a:pt x="70" y="93"/>
                        <a:pt x="76" y="87"/>
                        <a:pt x="76" y="79"/>
                      </a:cubicBezTo>
                      <a:cubicBezTo>
                        <a:pt x="76" y="14"/>
                        <a:pt x="76" y="14"/>
                        <a:pt x="76" y="14"/>
                      </a:cubicBezTo>
                      <a:cubicBezTo>
                        <a:pt x="76" y="6"/>
                        <a:pt x="70" y="0"/>
                        <a:pt x="62" y="0"/>
                      </a:cubicBezTo>
                      <a:close/>
                    </a:path>
                  </a:pathLst>
                </a:custGeom>
                <a:solidFill>
                  <a:schemeClr val="accent1"/>
                </a:solidFill>
                <a:ln w="12700">
                  <a:solidFill>
                    <a:srgbClr val="F2F2F2"/>
                  </a:solidFill>
                  <a:round/>
                  <a:headEnd/>
                  <a:tailEnd/>
                </a:ln>
              </p:spPr>
              <p:txBody>
                <a:bodyPr vert="horz" wrap="square" lIns="89618" tIns="44809" rIns="89618" bIns="44809" numCol="1" anchor="t" anchorCtr="0" compatLnSpc="1">
                  <a:prstTxWarp prst="textNoShape">
                    <a:avLst/>
                  </a:prstTxWarp>
                </a:bodyPr>
                <a:lstStyle/>
                <a:p>
                  <a:pPr marL="0" marR="0" lvl="0" indent="0" algn="l" defTabSz="89620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endParaRPr>
                </a:p>
              </p:txBody>
            </p:sp>
            <p:sp>
              <p:nvSpPr>
                <p:cNvPr id="13" name="Oval 746">
                  <a:extLst>
                    <a:ext uri="{FF2B5EF4-FFF2-40B4-BE49-F238E27FC236}">
                      <a16:creationId xmlns:a16="http://schemas.microsoft.com/office/drawing/2014/main" id="{046CF653-DDE0-4045-9372-28F8AC412DCB}"/>
                    </a:ext>
                  </a:extLst>
                </p:cNvPr>
                <p:cNvSpPr>
                  <a:spLocks noChangeArrowheads="1"/>
                </p:cNvSpPr>
                <p:nvPr/>
              </p:nvSpPr>
              <p:spPr bwMode="auto">
                <a:xfrm>
                  <a:off x="7384" y="-2780"/>
                  <a:ext cx="109" cy="108"/>
                </a:xfrm>
                <a:prstGeom prst="ellipse">
                  <a:avLst/>
                </a:prstGeom>
                <a:solidFill>
                  <a:schemeClr val="accent1"/>
                </a:solidFill>
                <a:ln w="12700">
                  <a:solidFill>
                    <a:srgbClr val="F2F2F2"/>
                  </a:solidFill>
                  <a:round/>
                  <a:headEnd/>
                  <a:tailEnd/>
                </a:ln>
              </p:spPr>
              <p:txBody>
                <a:bodyPr vert="horz" wrap="square" lIns="89618" tIns="44809" rIns="89618" bIns="44809" numCol="1" anchor="t" anchorCtr="0" compatLnSpc="1">
                  <a:prstTxWarp prst="textNoShape">
                    <a:avLst/>
                  </a:prstTxWarp>
                </a:bodyPr>
                <a:lstStyle/>
                <a:p>
                  <a:pPr marL="0" marR="0" lvl="0" indent="0" algn="l" defTabSz="89620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endParaRPr>
                </a:p>
              </p:txBody>
            </p:sp>
          </p:grpSp>
        </p:grpSp>
        <p:pic>
          <p:nvPicPr>
            <p:cNvPr id="19" name="Picture 18" descr="A screenshot of a cell phone&#10;&#10;Description generated with high confidence">
              <a:extLst>
                <a:ext uri="{FF2B5EF4-FFF2-40B4-BE49-F238E27FC236}">
                  <a16:creationId xmlns:a16="http://schemas.microsoft.com/office/drawing/2014/main" id="{8466D00B-2681-4435-A3E3-4E3D67200C48}"/>
                </a:ext>
              </a:extLst>
            </p:cNvPr>
            <p:cNvPicPr>
              <a:picLocks noChangeAspect="1"/>
            </p:cNvPicPr>
            <p:nvPr/>
          </p:nvPicPr>
          <p:blipFill rotWithShape="1">
            <a:blip r:embed="rId2" cstate="screen">
              <a:duotone>
                <a:prstClr val="black"/>
                <a:schemeClr val="accent6">
                  <a:tint val="45000"/>
                  <a:satMod val="400000"/>
                </a:schemeClr>
              </a:duotone>
              <a:extLst>
                <a:ext uri="{28A0092B-C50C-407E-A947-70E740481C1C}">
                  <a14:useLocalDpi xmlns:a14="http://schemas.microsoft.com/office/drawing/2010/main"/>
                </a:ext>
              </a:extLst>
            </a:blip>
            <a:srcRect/>
            <a:stretch/>
          </p:blipFill>
          <p:spPr>
            <a:xfrm>
              <a:off x="7864786" y="4941114"/>
              <a:ext cx="489227" cy="503833"/>
            </a:xfrm>
            <a:prstGeom prst="rect">
              <a:avLst/>
            </a:prstGeom>
          </p:spPr>
        </p:pic>
        <p:pic>
          <p:nvPicPr>
            <p:cNvPr id="22" name="Picture 21" descr="A close up of a sign&#10;&#10;Description generated with high confidence">
              <a:extLst>
                <a:ext uri="{FF2B5EF4-FFF2-40B4-BE49-F238E27FC236}">
                  <a16:creationId xmlns:a16="http://schemas.microsoft.com/office/drawing/2014/main" id="{0E0491A6-F7EF-4D65-8D20-551D2BA51EAF}"/>
                </a:ext>
              </a:extLst>
            </p:cNvPr>
            <p:cNvPicPr>
              <a:picLocks noChangeAspect="1"/>
            </p:cNvPicPr>
            <p:nvPr/>
          </p:nvPicPr>
          <p:blipFill>
            <a:blip r:embed="rId3"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8520007" y="4953041"/>
              <a:ext cx="412275" cy="412275"/>
            </a:xfrm>
            <a:prstGeom prst="rect">
              <a:avLst/>
            </a:prstGeom>
          </p:spPr>
        </p:pic>
        <p:pic>
          <p:nvPicPr>
            <p:cNvPr id="24" name="Picture 23">
              <a:extLst>
                <a:ext uri="{FF2B5EF4-FFF2-40B4-BE49-F238E27FC236}">
                  <a16:creationId xmlns:a16="http://schemas.microsoft.com/office/drawing/2014/main" id="{C38A46DF-3807-4611-BBFE-B25F437B8F59}"/>
                </a:ext>
              </a:extLst>
            </p:cNvPr>
            <p:cNvPicPr>
              <a:picLocks noChangeAspect="1"/>
            </p:cNvPicPr>
            <p:nvPr/>
          </p:nvPicPr>
          <p:blipFill>
            <a:blip r:embed="rId4"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9164962" y="4943615"/>
              <a:ext cx="489227" cy="489227"/>
            </a:xfrm>
            <a:prstGeom prst="rect">
              <a:avLst/>
            </a:prstGeom>
          </p:spPr>
        </p:pic>
        <p:cxnSp>
          <p:nvCxnSpPr>
            <p:cNvPr id="26" name="Straight Arrow Connector 25">
              <a:extLst>
                <a:ext uri="{FF2B5EF4-FFF2-40B4-BE49-F238E27FC236}">
                  <a16:creationId xmlns:a16="http://schemas.microsoft.com/office/drawing/2014/main" id="{571BD6BB-782A-47D4-8E3D-94FC0DDD09FE}"/>
                </a:ext>
              </a:extLst>
            </p:cNvPr>
            <p:cNvCxnSpPr/>
            <p:nvPr/>
          </p:nvCxnSpPr>
          <p:spPr>
            <a:xfrm>
              <a:off x="6381549" y="3142006"/>
              <a:ext cx="567891" cy="0"/>
            </a:xfrm>
            <a:prstGeom prst="straightConnector1">
              <a:avLst/>
            </a:prstGeom>
            <a:ln>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85A993F0-3DC3-461A-AA38-63FA7296E4F1}"/>
                </a:ext>
              </a:extLst>
            </p:cNvPr>
            <p:cNvCxnSpPr/>
            <p:nvPr/>
          </p:nvCxnSpPr>
          <p:spPr>
            <a:xfrm>
              <a:off x="10451431" y="3183544"/>
              <a:ext cx="567891" cy="0"/>
            </a:xfrm>
            <a:prstGeom prst="straightConnector1">
              <a:avLst/>
            </a:prstGeom>
            <a:ln>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AD58B7AD-BFB3-4B3F-AE3D-3F0B2CE28793}"/>
                </a:ext>
              </a:extLst>
            </p:cNvPr>
            <p:cNvCxnSpPr/>
            <p:nvPr/>
          </p:nvCxnSpPr>
          <p:spPr>
            <a:xfrm>
              <a:off x="8726144" y="4326903"/>
              <a:ext cx="0" cy="490194"/>
            </a:xfrm>
            <a:prstGeom prst="straightConnector1">
              <a:avLst/>
            </a:prstGeom>
            <a:ln>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EB9E2EA6-82D9-430B-BF3B-3779945E1DF0}"/>
                </a:ext>
              </a:extLst>
            </p:cNvPr>
            <p:cNvSpPr txBox="1"/>
            <p:nvPr/>
          </p:nvSpPr>
          <p:spPr>
            <a:xfrm>
              <a:off x="5606233" y="3604266"/>
              <a:ext cx="1037884" cy="184666"/>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Internet</a:t>
              </a:r>
            </a:p>
          </p:txBody>
        </p:sp>
        <p:sp>
          <p:nvSpPr>
            <p:cNvPr id="36" name="TextBox 35">
              <a:extLst>
                <a:ext uri="{FF2B5EF4-FFF2-40B4-BE49-F238E27FC236}">
                  <a16:creationId xmlns:a16="http://schemas.microsoft.com/office/drawing/2014/main" id="{48D43B5D-BA81-4025-8F0A-311532D8038E}"/>
                </a:ext>
              </a:extLst>
            </p:cNvPr>
            <p:cNvSpPr txBox="1"/>
            <p:nvPr/>
          </p:nvSpPr>
          <p:spPr>
            <a:xfrm>
              <a:off x="8265109" y="5491568"/>
              <a:ext cx="1037884" cy="184666"/>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Azure Services</a:t>
              </a:r>
            </a:p>
          </p:txBody>
        </p:sp>
        <p:pic>
          <p:nvPicPr>
            <p:cNvPr id="39" name="Picture 38" descr="image016">
              <a:extLst>
                <a:ext uri="{FF2B5EF4-FFF2-40B4-BE49-F238E27FC236}">
                  <a16:creationId xmlns:a16="http://schemas.microsoft.com/office/drawing/2014/main" id="{F596052B-1D45-4B6F-ADF4-C7BD047AFEF0}"/>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7096861" y="3179878"/>
              <a:ext cx="547262" cy="586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 name="Graphic 39">
              <a:extLst>
                <a:ext uri="{FF2B5EF4-FFF2-40B4-BE49-F238E27FC236}">
                  <a16:creationId xmlns:a16="http://schemas.microsoft.com/office/drawing/2014/main" id="{26402F16-2003-4A37-9C30-0B7775AA0A58}"/>
                </a:ext>
              </a:extLst>
            </p:cNvPr>
            <p:cNvPicPr>
              <a:picLocks noChangeAspect="1"/>
            </p:cNvPicPr>
            <p:nvPr/>
          </p:nvPicPr>
          <p:blipFill>
            <a:blip r:embed="rId6" cstate="screen">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8602482" y="3933987"/>
              <a:ext cx="247323" cy="210478"/>
            </a:xfrm>
            <a:prstGeom prst="rect">
              <a:avLst/>
            </a:prstGeom>
          </p:spPr>
        </p:pic>
        <p:pic>
          <p:nvPicPr>
            <p:cNvPr id="43" name="Picture 42" descr="A close up of a sign&#10;&#10;Description generated with very high confidence">
              <a:extLst>
                <a:ext uri="{FF2B5EF4-FFF2-40B4-BE49-F238E27FC236}">
                  <a16:creationId xmlns:a16="http://schemas.microsoft.com/office/drawing/2014/main" id="{0C589A21-6E25-428F-B239-0EDA7E2407DB}"/>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10070364" y="2222283"/>
              <a:ext cx="289877" cy="289877"/>
            </a:xfrm>
            <a:prstGeom prst="rect">
              <a:avLst/>
            </a:prstGeom>
          </p:spPr>
        </p:pic>
        <p:pic>
          <p:nvPicPr>
            <p:cNvPr id="44" name="Picture 43">
              <a:extLst>
                <a:ext uri="{FF2B5EF4-FFF2-40B4-BE49-F238E27FC236}">
                  <a16:creationId xmlns:a16="http://schemas.microsoft.com/office/drawing/2014/main" id="{262544B2-D488-4D96-8A4F-910A2E6A11A7}"/>
                </a:ext>
              </a:extLst>
            </p:cNvPr>
            <p:cNvPicPr>
              <a:picLocks noChangeAspect="1"/>
            </p:cNvPicPr>
            <p:nvPr/>
          </p:nvPicPr>
          <p:blipFill rotWithShape="1">
            <a:blip r:embed="rId9" cstate="screen">
              <a:extLst>
                <a:ext uri="{28A0092B-C50C-407E-A947-70E740481C1C}">
                  <a14:useLocalDpi xmlns:a14="http://schemas.microsoft.com/office/drawing/2010/main"/>
                </a:ext>
              </a:extLst>
            </a:blip>
            <a:srcRect/>
            <a:stretch/>
          </p:blipFill>
          <p:spPr>
            <a:xfrm>
              <a:off x="9838142" y="3041030"/>
              <a:ext cx="464444" cy="325120"/>
            </a:xfrm>
            <a:prstGeom prst="rect">
              <a:avLst/>
            </a:prstGeom>
          </p:spPr>
        </p:pic>
        <p:grpSp>
          <p:nvGrpSpPr>
            <p:cNvPr id="45" name="Group 44">
              <a:extLst>
                <a:ext uri="{FF2B5EF4-FFF2-40B4-BE49-F238E27FC236}">
                  <a16:creationId xmlns:a16="http://schemas.microsoft.com/office/drawing/2014/main" id="{963B4453-848C-41C0-A794-7A94B14D9543}"/>
                </a:ext>
              </a:extLst>
            </p:cNvPr>
            <p:cNvGrpSpPr/>
            <p:nvPr/>
          </p:nvGrpSpPr>
          <p:grpSpPr>
            <a:xfrm>
              <a:off x="8317037" y="3275402"/>
              <a:ext cx="484351" cy="472539"/>
              <a:chOff x="1402715" y="2370026"/>
              <a:chExt cx="735762" cy="833523"/>
            </a:xfrm>
          </p:grpSpPr>
          <p:grpSp>
            <p:nvGrpSpPr>
              <p:cNvPr id="46" name="Group 45">
                <a:extLst>
                  <a:ext uri="{FF2B5EF4-FFF2-40B4-BE49-F238E27FC236}">
                    <a16:creationId xmlns:a16="http://schemas.microsoft.com/office/drawing/2014/main" id="{607B8C37-5C3E-427A-B638-CB65336AB18C}"/>
                  </a:ext>
                </a:extLst>
              </p:cNvPr>
              <p:cNvGrpSpPr/>
              <p:nvPr/>
            </p:nvGrpSpPr>
            <p:grpSpPr>
              <a:xfrm>
                <a:off x="1402715" y="2370026"/>
                <a:ext cx="561506" cy="561500"/>
                <a:chOff x="1576972" y="2642049"/>
                <a:chExt cx="561506" cy="561500"/>
              </a:xfrm>
            </p:grpSpPr>
            <p:sp>
              <p:nvSpPr>
                <p:cNvPr id="53" name="Rectangle 52">
                  <a:extLst>
                    <a:ext uri="{FF2B5EF4-FFF2-40B4-BE49-F238E27FC236}">
                      <a16:creationId xmlns:a16="http://schemas.microsoft.com/office/drawing/2014/main" id="{7A8BAAA4-826C-418D-8A83-BC26553825FD}"/>
                    </a:ext>
                  </a:extLst>
                </p:cNvPr>
                <p:cNvSpPr/>
                <p:nvPr/>
              </p:nvSpPr>
              <p:spPr bwMode="auto">
                <a:xfrm>
                  <a:off x="1604072" y="2686050"/>
                  <a:ext cx="507313" cy="354013"/>
                </a:xfrm>
                <a:prstGeom prst="rect">
                  <a:avLst/>
                </a:prstGeom>
                <a:solidFill>
                  <a:srgbClr val="D9D9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54" name="Picture 53">
                  <a:extLst>
                    <a:ext uri="{FF2B5EF4-FFF2-40B4-BE49-F238E27FC236}">
                      <a16:creationId xmlns:a16="http://schemas.microsoft.com/office/drawing/2014/main" id="{076042E3-FDA4-4042-AC74-1DCDCE81C810}"/>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1576972" y="2642049"/>
                  <a:ext cx="561506" cy="561500"/>
                </a:xfrm>
                <a:prstGeom prst="rect">
                  <a:avLst/>
                </a:prstGeom>
              </p:spPr>
            </p:pic>
          </p:grpSp>
          <p:grpSp>
            <p:nvGrpSpPr>
              <p:cNvPr id="47" name="Group 46">
                <a:extLst>
                  <a:ext uri="{FF2B5EF4-FFF2-40B4-BE49-F238E27FC236}">
                    <a16:creationId xmlns:a16="http://schemas.microsoft.com/office/drawing/2014/main" id="{4E7EF212-EBF2-4E5F-8EE4-5492A7883645}"/>
                  </a:ext>
                </a:extLst>
              </p:cNvPr>
              <p:cNvGrpSpPr/>
              <p:nvPr/>
            </p:nvGrpSpPr>
            <p:grpSpPr>
              <a:xfrm>
                <a:off x="1489843" y="2506037"/>
                <a:ext cx="561506" cy="561500"/>
                <a:chOff x="1576971" y="2642049"/>
                <a:chExt cx="561506" cy="561500"/>
              </a:xfrm>
            </p:grpSpPr>
            <p:sp>
              <p:nvSpPr>
                <p:cNvPr id="51" name="Rectangle 50">
                  <a:extLst>
                    <a:ext uri="{FF2B5EF4-FFF2-40B4-BE49-F238E27FC236}">
                      <a16:creationId xmlns:a16="http://schemas.microsoft.com/office/drawing/2014/main" id="{CDF11FB9-5F28-4644-9263-11270E56964B}"/>
                    </a:ext>
                  </a:extLst>
                </p:cNvPr>
                <p:cNvSpPr/>
                <p:nvPr/>
              </p:nvSpPr>
              <p:spPr bwMode="auto">
                <a:xfrm>
                  <a:off x="1604072" y="2686050"/>
                  <a:ext cx="507313" cy="354013"/>
                </a:xfrm>
                <a:prstGeom prst="rect">
                  <a:avLst/>
                </a:prstGeom>
                <a:solidFill>
                  <a:srgbClr val="D9D9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52" name="Picture 51">
                  <a:extLst>
                    <a:ext uri="{FF2B5EF4-FFF2-40B4-BE49-F238E27FC236}">
                      <a16:creationId xmlns:a16="http://schemas.microsoft.com/office/drawing/2014/main" id="{B5479398-FC62-49DB-AD1D-91EEF8914A4F}"/>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1576971" y="2642049"/>
                  <a:ext cx="561506" cy="561500"/>
                </a:xfrm>
                <a:prstGeom prst="rect">
                  <a:avLst/>
                </a:prstGeom>
              </p:spPr>
            </p:pic>
          </p:grpSp>
          <p:grpSp>
            <p:nvGrpSpPr>
              <p:cNvPr id="48" name="Group 47">
                <a:extLst>
                  <a:ext uri="{FF2B5EF4-FFF2-40B4-BE49-F238E27FC236}">
                    <a16:creationId xmlns:a16="http://schemas.microsoft.com/office/drawing/2014/main" id="{8C79D950-A4CA-4DAA-B9A4-CA5B4B9C426C}"/>
                  </a:ext>
                </a:extLst>
              </p:cNvPr>
              <p:cNvGrpSpPr/>
              <p:nvPr/>
            </p:nvGrpSpPr>
            <p:grpSpPr>
              <a:xfrm>
                <a:off x="1576971" y="2642049"/>
                <a:ext cx="561506" cy="561500"/>
                <a:chOff x="1576971" y="2642049"/>
                <a:chExt cx="561506" cy="561500"/>
              </a:xfrm>
            </p:grpSpPr>
            <p:sp>
              <p:nvSpPr>
                <p:cNvPr id="49" name="Rectangle 48">
                  <a:extLst>
                    <a:ext uri="{FF2B5EF4-FFF2-40B4-BE49-F238E27FC236}">
                      <a16:creationId xmlns:a16="http://schemas.microsoft.com/office/drawing/2014/main" id="{7D1FB0BE-420A-40CB-8DE2-54DD559E75CD}"/>
                    </a:ext>
                  </a:extLst>
                </p:cNvPr>
                <p:cNvSpPr/>
                <p:nvPr/>
              </p:nvSpPr>
              <p:spPr bwMode="auto">
                <a:xfrm>
                  <a:off x="1604072" y="2686050"/>
                  <a:ext cx="507313" cy="354013"/>
                </a:xfrm>
                <a:prstGeom prst="rect">
                  <a:avLst/>
                </a:prstGeom>
                <a:solidFill>
                  <a:srgbClr val="D9D9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50" name="Picture 49">
                  <a:extLst>
                    <a:ext uri="{FF2B5EF4-FFF2-40B4-BE49-F238E27FC236}">
                      <a16:creationId xmlns:a16="http://schemas.microsoft.com/office/drawing/2014/main" id="{B9006661-8EB8-4F7F-9B8A-8F0615891D32}"/>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1576971" y="2642049"/>
                  <a:ext cx="561506" cy="561500"/>
                </a:xfrm>
                <a:prstGeom prst="rect">
                  <a:avLst/>
                </a:prstGeom>
              </p:spPr>
            </p:pic>
          </p:grpSp>
        </p:grpSp>
        <p:grpSp>
          <p:nvGrpSpPr>
            <p:cNvPr id="55" name="Group 54">
              <a:extLst>
                <a:ext uri="{FF2B5EF4-FFF2-40B4-BE49-F238E27FC236}">
                  <a16:creationId xmlns:a16="http://schemas.microsoft.com/office/drawing/2014/main" id="{6709CB0D-6FC4-4D83-BF05-F8CDF76E658E}"/>
                </a:ext>
              </a:extLst>
            </p:cNvPr>
            <p:cNvGrpSpPr/>
            <p:nvPr/>
          </p:nvGrpSpPr>
          <p:grpSpPr>
            <a:xfrm>
              <a:off x="8840905" y="3285023"/>
              <a:ext cx="484351" cy="472539"/>
              <a:chOff x="1402715" y="2370026"/>
              <a:chExt cx="735762" cy="833523"/>
            </a:xfrm>
          </p:grpSpPr>
          <p:grpSp>
            <p:nvGrpSpPr>
              <p:cNvPr id="56" name="Group 55">
                <a:extLst>
                  <a:ext uri="{FF2B5EF4-FFF2-40B4-BE49-F238E27FC236}">
                    <a16:creationId xmlns:a16="http://schemas.microsoft.com/office/drawing/2014/main" id="{2525DC06-7F65-46EE-BCDC-F88482B2409B}"/>
                  </a:ext>
                </a:extLst>
              </p:cNvPr>
              <p:cNvGrpSpPr/>
              <p:nvPr/>
            </p:nvGrpSpPr>
            <p:grpSpPr>
              <a:xfrm>
                <a:off x="1402715" y="2370026"/>
                <a:ext cx="561506" cy="561500"/>
                <a:chOff x="1576972" y="2642049"/>
                <a:chExt cx="561506" cy="561500"/>
              </a:xfrm>
            </p:grpSpPr>
            <p:sp>
              <p:nvSpPr>
                <p:cNvPr id="63" name="Rectangle 62">
                  <a:extLst>
                    <a:ext uri="{FF2B5EF4-FFF2-40B4-BE49-F238E27FC236}">
                      <a16:creationId xmlns:a16="http://schemas.microsoft.com/office/drawing/2014/main" id="{EBE70F1A-D6EE-4BC8-BA51-05115679F066}"/>
                    </a:ext>
                  </a:extLst>
                </p:cNvPr>
                <p:cNvSpPr/>
                <p:nvPr/>
              </p:nvSpPr>
              <p:spPr bwMode="auto">
                <a:xfrm>
                  <a:off x="1604072" y="2686050"/>
                  <a:ext cx="507313" cy="354013"/>
                </a:xfrm>
                <a:prstGeom prst="rect">
                  <a:avLst/>
                </a:prstGeom>
                <a:solidFill>
                  <a:srgbClr val="D9D9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64" name="Picture 63">
                  <a:extLst>
                    <a:ext uri="{FF2B5EF4-FFF2-40B4-BE49-F238E27FC236}">
                      <a16:creationId xmlns:a16="http://schemas.microsoft.com/office/drawing/2014/main" id="{AECBF106-5A69-44E7-807B-92A0A0E52C80}"/>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1576972" y="2642049"/>
                  <a:ext cx="561506" cy="561500"/>
                </a:xfrm>
                <a:prstGeom prst="rect">
                  <a:avLst/>
                </a:prstGeom>
              </p:spPr>
            </p:pic>
          </p:grpSp>
          <p:grpSp>
            <p:nvGrpSpPr>
              <p:cNvPr id="57" name="Group 56">
                <a:extLst>
                  <a:ext uri="{FF2B5EF4-FFF2-40B4-BE49-F238E27FC236}">
                    <a16:creationId xmlns:a16="http://schemas.microsoft.com/office/drawing/2014/main" id="{6F2EEED0-A71A-4A94-B06E-F31BEDC6CBCB}"/>
                  </a:ext>
                </a:extLst>
              </p:cNvPr>
              <p:cNvGrpSpPr/>
              <p:nvPr/>
            </p:nvGrpSpPr>
            <p:grpSpPr>
              <a:xfrm>
                <a:off x="1489843" y="2506037"/>
                <a:ext cx="561506" cy="561500"/>
                <a:chOff x="1576971" y="2642049"/>
                <a:chExt cx="561506" cy="561500"/>
              </a:xfrm>
            </p:grpSpPr>
            <p:sp>
              <p:nvSpPr>
                <p:cNvPr id="61" name="Rectangle 60">
                  <a:extLst>
                    <a:ext uri="{FF2B5EF4-FFF2-40B4-BE49-F238E27FC236}">
                      <a16:creationId xmlns:a16="http://schemas.microsoft.com/office/drawing/2014/main" id="{F6399FE2-0FE1-4AD9-BC2F-F64FB1270237}"/>
                    </a:ext>
                  </a:extLst>
                </p:cNvPr>
                <p:cNvSpPr/>
                <p:nvPr/>
              </p:nvSpPr>
              <p:spPr bwMode="auto">
                <a:xfrm>
                  <a:off x="1604072" y="2686050"/>
                  <a:ext cx="507313" cy="354013"/>
                </a:xfrm>
                <a:prstGeom prst="rect">
                  <a:avLst/>
                </a:prstGeom>
                <a:solidFill>
                  <a:srgbClr val="D9D9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62" name="Picture 61">
                  <a:extLst>
                    <a:ext uri="{FF2B5EF4-FFF2-40B4-BE49-F238E27FC236}">
                      <a16:creationId xmlns:a16="http://schemas.microsoft.com/office/drawing/2014/main" id="{CB107720-7199-4565-9963-BE306775C755}"/>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1576971" y="2642049"/>
                  <a:ext cx="561506" cy="561500"/>
                </a:xfrm>
                <a:prstGeom prst="rect">
                  <a:avLst/>
                </a:prstGeom>
              </p:spPr>
            </p:pic>
          </p:grpSp>
          <p:grpSp>
            <p:nvGrpSpPr>
              <p:cNvPr id="58" name="Group 57">
                <a:extLst>
                  <a:ext uri="{FF2B5EF4-FFF2-40B4-BE49-F238E27FC236}">
                    <a16:creationId xmlns:a16="http://schemas.microsoft.com/office/drawing/2014/main" id="{42349955-2209-42B3-8F7F-F4E969098EEE}"/>
                  </a:ext>
                </a:extLst>
              </p:cNvPr>
              <p:cNvGrpSpPr/>
              <p:nvPr/>
            </p:nvGrpSpPr>
            <p:grpSpPr>
              <a:xfrm>
                <a:off x="1576971" y="2642049"/>
                <a:ext cx="561506" cy="561500"/>
                <a:chOff x="1576971" y="2642049"/>
                <a:chExt cx="561506" cy="561500"/>
              </a:xfrm>
            </p:grpSpPr>
            <p:sp>
              <p:nvSpPr>
                <p:cNvPr id="59" name="Rectangle 58">
                  <a:extLst>
                    <a:ext uri="{FF2B5EF4-FFF2-40B4-BE49-F238E27FC236}">
                      <a16:creationId xmlns:a16="http://schemas.microsoft.com/office/drawing/2014/main" id="{D46CC8DB-A709-4BA4-BF4A-458E49C30C43}"/>
                    </a:ext>
                  </a:extLst>
                </p:cNvPr>
                <p:cNvSpPr/>
                <p:nvPr/>
              </p:nvSpPr>
              <p:spPr bwMode="auto">
                <a:xfrm>
                  <a:off x="1604072" y="2686050"/>
                  <a:ext cx="507313" cy="354013"/>
                </a:xfrm>
                <a:prstGeom prst="rect">
                  <a:avLst/>
                </a:prstGeom>
                <a:solidFill>
                  <a:srgbClr val="D9D9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60" name="Picture 59">
                  <a:extLst>
                    <a:ext uri="{FF2B5EF4-FFF2-40B4-BE49-F238E27FC236}">
                      <a16:creationId xmlns:a16="http://schemas.microsoft.com/office/drawing/2014/main" id="{CCE0DCB3-B532-4572-AEDD-AC51860BC9CF}"/>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1576971" y="2642049"/>
                  <a:ext cx="561506" cy="561500"/>
                </a:xfrm>
                <a:prstGeom prst="rect">
                  <a:avLst/>
                </a:prstGeom>
              </p:spPr>
            </p:pic>
          </p:grpSp>
        </p:grpSp>
        <p:sp>
          <p:nvSpPr>
            <p:cNvPr id="65" name="Rectangle 64">
              <a:extLst>
                <a:ext uri="{FF2B5EF4-FFF2-40B4-BE49-F238E27FC236}">
                  <a16:creationId xmlns:a16="http://schemas.microsoft.com/office/drawing/2014/main" id="{D4AA8B94-A293-45D2-95C4-0E98E5542E79}"/>
                </a:ext>
              </a:extLst>
            </p:cNvPr>
            <p:cNvSpPr/>
            <p:nvPr/>
          </p:nvSpPr>
          <p:spPr bwMode="auto">
            <a:xfrm>
              <a:off x="8214046" y="3135667"/>
              <a:ext cx="1217171" cy="675796"/>
            </a:xfrm>
            <a:prstGeom prst="rect">
              <a:avLst/>
            </a:prstGeom>
            <a:noFill/>
            <a:ln w="1270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67" name="Rectangle 66">
              <a:extLst>
                <a:ext uri="{FF2B5EF4-FFF2-40B4-BE49-F238E27FC236}">
                  <a16:creationId xmlns:a16="http://schemas.microsoft.com/office/drawing/2014/main" id="{FB78DF03-7B15-4870-A27F-D4FE57606684}"/>
                </a:ext>
              </a:extLst>
            </p:cNvPr>
            <p:cNvSpPr/>
            <p:nvPr/>
          </p:nvSpPr>
          <p:spPr bwMode="auto">
            <a:xfrm>
              <a:off x="8135519" y="2737130"/>
              <a:ext cx="484352" cy="188717"/>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rPr>
                <a:t>UDR</a:t>
              </a:r>
            </a:p>
          </p:txBody>
        </p:sp>
        <p:cxnSp>
          <p:nvCxnSpPr>
            <p:cNvPr id="69" name="Connector: Elbow 68">
              <a:extLst>
                <a:ext uri="{FF2B5EF4-FFF2-40B4-BE49-F238E27FC236}">
                  <a16:creationId xmlns:a16="http://schemas.microsoft.com/office/drawing/2014/main" id="{CB0077F0-CE81-4DE2-991C-70CE2F425CE4}"/>
                </a:ext>
              </a:extLst>
            </p:cNvPr>
            <p:cNvCxnSpPr>
              <a:stCxn id="65" idx="0"/>
              <a:endCxn id="67" idx="3"/>
            </p:cNvCxnSpPr>
            <p:nvPr/>
          </p:nvCxnSpPr>
          <p:spPr>
            <a:xfrm rot="16200000" flipV="1">
              <a:off x="8569163" y="2882197"/>
              <a:ext cx="304178" cy="202761"/>
            </a:xfrm>
            <a:prstGeom prst="bentConnector2">
              <a:avLst/>
            </a:prstGeom>
            <a:ln>
              <a:solidFill>
                <a:schemeClr val="tx1"/>
              </a:solidFill>
              <a:headEnd type="none" w="lg" len="med"/>
              <a:tailEnd type="non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BF6A8AB5-0341-4227-B74D-F28886E6E6B5}"/>
                </a:ext>
              </a:extLst>
            </p:cNvPr>
            <p:cNvCxnSpPr>
              <a:cxnSpLocks/>
            </p:cNvCxnSpPr>
            <p:nvPr/>
          </p:nvCxnSpPr>
          <p:spPr>
            <a:xfrm flipH="1" flipV="1">
              <a:off x="7807121" y="2831488"/>
              <a:ext cx="328398" cy="1"/>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6AFED378-C2BB-4049-BAE5-EFD708E3C419}"/>
                </a:ext>
              </a:extLst>
            </p:cNvPr>
            <p:cNvSpPr txBox="1"/>
            <p:nvPr/>
          </p:nvSpPr>
          <p:spPr>
            <a:xfrm>
              <a:off x="9539926" y="1941922"/>
              <a:ext cx="820315" cy="184666"/>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10.1.0.0/16</a:t>
              </a:r>
            </a:p>
          </p:txBody>
        </p:sp>
      </p:grpSp>
      <p:sp>
        <p:nvSpPr>
          <p:cNvPr id="74" name="Rectangle 73">
            <a:extLst>
              <a:ext uri="{FF2B5EF4-FFF2-40B4-BE49-F238E27FC236}">
                <a16:creationId xmlns:a16="http://schemas.microsoft.com/office/drawing/2014/main" id="{E8FCC0F2-6CA3-4C2F-9D45-302E0583DE22}"/>
              </a:ext>
            </a:extLst>
          </p:cNvPr>
          <p:cNvSpPr/>
          <p:nvPr/>
        </p:nvSpPr>
        <p:spPr>
          <a:xfrm>
            <a:off x="57036" y="841256"/>
            <a:ext cx="7419723" cy="584775"/>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srgbClr val="F37521"/>
                </a:solidFill>
                <a:effectLst/>
                <a:uLnTx/>
                <a:uFillTx/>
                <a:latin typeface="Segoe UI"/>
                <a:ea typeface="+mn-ea"/>
                <a:cs typeface="+mn-cs"/>
              </a:rPr>
              <a:t>Your virtual private network in the cloud</a:t>
            </a:r>
          </a:p>
        </p:txBody>
      </p:sp>
      <p:sp>
        <p:nvSpPr>
          <p:cNvPr id="75" name="TextBox 74">
            <a:extLst>
              <a:ext uri="{FF2B5EF4-FFF2-40B4-BE49-F238E27FC236}">
                <a16:creationId xmlns:a16="http://schemas.microsoft.com/office/drawing/2014/main" id="{DEF57A8E-6737-4BD7-8936-203FF7D6FF83}"/>
              </a:ext>
            </a:extLst>
          </p:cNvPr>
          <p:cNvSpPr txBox="1"/>
          <p:nvPr/>
        </p:nvSpPr>
        <p:spPr>
          <a:xfrm>
            <a:off x="163751" y="1798893"/>
            <a:ext cx="5150599" cy="4801314"/>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Private isolated logical network</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Supports Network ACLs and IP Management</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User defined routing for network virtual appliances </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Extends on-premises network to the cloud</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Provides secure connectivity to Azure services</a:t>
            </a:r>
          </a:p>
        </p:txBody>
      </p:sp>
      <p:pic>
        <p:nvPicPr>
          <p:cNvPr id="14" name="Picture 13">
            <a:extLst>
              <a:ext uri="{FF2B5EF4-FFF2-40B4-BE49-F238E27FC236}">
                <a16:creationId xmlns:a16="http://schemas.microsoft.com/office/drawing/2014/main" id="{E7CA1DE9-5896-6E4A-81D5-756F66D68BAA}"/>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111889" y="321545"/>
            <a:ext cx="1011861" cy="510530"/>
          </a:xfrm>
          <a:prstGeom prst="rect">
            <a:avLst/>
          </a:prstGeom>
        </p:spPr>
      </p:pic>
      <p:sp>
        <p:nvSpPr>
          <p:cNvPr id="15" name="TextBox 14">
            <a:extLst>
              <a:ext uri="{FF2B5EF4-FFF2-40B4-BE49-F238E27FC236}">
                <a16:creationId xmlns:a16="http://schemas.microsoft.com/office/drawing/2014/main" id="{09453B44-02AF-4F36-B86D-C6DDE4B0DA17}"/>
              </a:ext>
            </a:extLst>
          </p:cNvPr>
          <p:cNvSpPr txBox="1"/>
          <p:nvPr/>
        </p:nvSpPr>
        <p:spPr>
          <a:xfrm>
            <a:off x="5426119" y="5436467"/>
            <a:ext cx="6610843" cy="825611"/>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0" i="1" u="none" strike="noStrike" kern="1200" cap="none" spc="0" normalizeH="0" baseline="0" noProof="0">
                <a:ln>
                  <a:noFill/>
                </a:ln>
                <a:solidFill>
                  <a:srgbClr val="1A1A1A"/>
                </a:solidFill>
                <a:effectLst/>
                <a:uLnTx/>
                <a:uFillTx/>
                <a:latin typeface="Segoe UI"/>
                <a:ea typeface="+mn-ea"/>
                <a:cs typeface="+mn-cs"/>
              </a:rPr>
              <a:t>“</a:t>
            </a:r>
            <a:r>
              <a:rPr kumimoji="0" lang="en-US" sz="1200" b="0" i="1" u="none" strike="noStrike" kern="1200" cap="none" spc="0" normalizeH="0" baseline="0" noProof="0">
                <a:ln>
                  <a:noFill/>
                </a:ln>
                <a:solidFill>
                  <a:srgbClr val="1A1A1A"/>
                </a:solidFill>
                <a:effectLst/>
                <a:uLnTx/>
                <a:uFillTx/>
                <a:latin typeface="Segoe UI"/>
                <a:ea typeface="+mn-ea"/>
                <a:cs typeface="+mn-cs"/>
              </a:rPr>
              <a:t>User Defined Routing (UDR) allows customers to easily secure their lift-n-shift and cloud-native applications in Azure using next-generation firewalls like VM-Series.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a:ln>
                  <a:noFill/>
                </a:ln>
                <a:solidFill>
                  <a:srgbClr val="1A1A1A"/>
                </a:solidFill>
                <a:effectLst/>
                <a:uLnTx/>
                <a:uFillTx/>
                <a:latin typeface="Segoe UI"/>
                <a:ea typeface="+mn-ea"/>
                <a:cs typeface="+mn-cs"/>
              </a:rPr>
              <a:t>This includes micro-segmentation in an Azure VNET and securing Azure applications at scale with VM-Series instances behind the Azure Standard Load Balancer.”</a:t>
            </a:r>
          </a:p>
        </p:txBody>
      </p:sp>
      <p:sp>
        <p:nvSpPr>
          <p:cNvPr id="17" name="TextBox 16">
            <a:extLst>
              <a:ext uri="{FF2B5EF4-FFF2-40B4-BE49-F238E27FC236}">
                <a16:creationId xmlns:a16="http://schemas.microsoft.com/office/drawing/2014/main" id="{8152D942-1333-FF46-8B5E-CF2584A2AA0F}"/>
              </a:ext>
            </a:extLst>
          </p:cNvPr>
          <p:cNvSpPr txBox="1"/>
          <p:nvPr/>
        </p:nvSpPr>
        <p:spPr>
          <a:xfrm>
            <a:off x="5411277" y="6331955"/>
            <a:ext cx="4160590" cy="738664"/>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mn-cs"/>
              </a:rPr>
              <a:t> </a:t>
            </a:r>
            <a:r>
              <a:rPr kumimoji="0" lang="en-US" sz="1400" b="1" i="0" u="none" strike="noStrike" kern="1200" cap="none" spc="0" normalizeH="0" baseline="0" noProof="0">
                <a:ln>
                  <a:noFill/>
                </a:ln>
                <a:solidFill>
                  <a:srgbClr val="1A1A1A"/>
                </a:solidFill>
                <a:effectLst/>
                <a:uLnTx/>
                <a:uFillTx/>
                <a:latin typeface="Segoe UI"/>
                <a:ea typeface="+mn-ea"/>
                <a:cs typeface="+mn-cs"/>
              </a:rPr>
              <a:t>Jigar Shah</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1A1A1A"/>
                </a:solidFill>
                <a:effectLst/>
                <a:uLnTx/>
                <a:uFillTx/>
                <a:latin typeface="Segoe UI"/>
                <a:ea typeface="+mn-ea"/>
                <a:cs typeface="+mn-cs"/>
              </a:rPr>
              <a:t> Product Line Manager, Palo Alto Networks</a:t>
            </a:r>
            <a:endParaRPr kumimoji="0" lang="en-US" sz="14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p:txBody>
      </p:sp>
      <p:pic>
        <p:nvPicPr>
          <p:cNvPr id="66" name="Graphic 65">
            <a:extLst>
              <a:ext uri="{FF2B5EF4-FFF2-40B4-BE49-F238E27FC236}">
                <a16:creationId xmlns:a16="http://schemas.microsoft.com/office/drawing/2014/main" id="{A41F9CDC-1CD5-474F-8ED7-19436E9BCDEF}"/>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224954" y="2176988"/>
            <a:ext cx="499201" cy="499201"/>
          </a:xfrm>
          <a:prstGeom prst="rect">
            <a:avLst/>
          </a:prstGeom>
        </p:spPr>
      </p:pic>
    </p:spTree>
    <p:extLst>
      <p:ext uri="{BB962C8B-B14F-4D97-AF65-F5344CB8AC3E}">
        <p14:creationId xmlns:p14="http://schemas.microsoft.com/office/powerpoint/2010/main" val="2936838035"/>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0" name="Rectangle 59">
            <a:extLst>
              <a:ext uri="{FF2B5EF4-FFF2-40B4-BE49-F238E27FC236}">
                <a16:creationId xmlns:a16="http://schemas.microsoft.com/office/drawing/2014/main" id="{D68D4171-1B05-4395-B52B-61D422160E83}"/>
              </a:ext>
            </a:extLst>
          </p:cNvPr>
          <p:cNvSpPr/>
          <p:nvPr/>
        </p:nvSpPr>
        <p:spPr bwMode="auto">
          <a:xfrm>
            <a:off x="6778032" y="4"/>
            <a:ext cx="5413967" cy="6857996"/>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 name="Title 1">
            <a:extLst>
              <a:ext uri="{FF2B5EF4-FFF2-40B4-BE49-F238E27FC236}">
                <a16:creationId xmlns:a16="http://schemas.microsoft.com/office/drawing/2014/main" id="{D2B1EAE6-E35B-4F4F-B3E1-1FC77B0D633C}"/>
              </a:ext>
            </a:extLst>
          </p:cNvPr>
          <p:cNvSpPr>
            <a:spLocks noGrp="1"/>
          </p:cNvSpPr>
          <p:nvPr>
            <p:ph type="title"/>
          </p:nvPr>
        </p:nvSpPr>
        <p:spPr>
          <a:xfrm>
            <a:off x="140303" y="213575"/>
            <a:ext cx="11018520" cy="553998"/>
          </a:xfrm>
        </p:spPr>
        <p:txBody>
          <a:bodyPr/>
          <a:lstStyle/>
          <a:p>
            <a:r>
              <a:rPr lang="en-US"/>
              <a:t>Extending </a:t>
            </a:r>
            <a:r>
              <a:rPr lang="en-US" err="1"/>
              <a:t>VNets</a:t>
            </a:r>
            <a:r>
              <a:rPr lang="en-US"/>
              <a:t> to Containers </a:t>
            </a:r>
          </a:p>
        </p:txBody>
      </p:sp>
      <p:sp>
        <p:nvSpPr>
          <p:cNvPr id="3" name="Text Placeholder 2">
            <a:extLst>
              <a:ext uri="{FF2B5EF4-FFF2-40B4-BE49-F238E27FC236}">
                <a16:creationId xmlns:a16="http://schemas.microsoft.com/office/drawing/2014/main" id="{9E62449C-D7FF-40CA-9D84-368ABAFBC4FC}"/>
              </a:ext>
            </a:extLst>
          </p:cNvPr>
          <p:cNvSpPr>
            <a:spLocks noGrp="1"/>
          </p:cNvSpPr>
          <p:nvPr>
            <p:ph type="body" sz="quarter" idx="10"/>
          </p:nvPr>
        </p:nvSpPr>
        <p:spPr>
          <a:xfrm>
            <a:off x="254726" y="1795670"/>
            <a:ext cx="6343154" cy="4616648"/>
          </a:xfrm>
        </p:spPr>
        <p:txBody>
          <a:bodyPr vert="horz" wrap="square" lIns="0" tIns="0" rIns="0" bIns="0" rtlCol="0" anchor="t">
            <a:spAutoFit/>
          </a:bodyPr>
          <a:lstStyle/>
          <a:p>
            <a:pPr marL="0" indent="0">
              <a:spcBef>
                <a:spcPts val="1200"/>
              </a:spcBef>
              <a:buNone/>
            </a:pPr>
            <a:r>
              <a:rPr lang="en-US" sz="2400" dirty="0">
                <a:latin typeface="Segoe UI "/>
              </a:rPr>
              <a:t>Deploy containers into your </a:t>
            </a:r>
            <a:r>
              <a:rPr lang="en-US" sz="2400" dirty="0" err="1">
                <a:latin typeface="Segoe UI "/>
              </a:rPr>
              <a:t>VNet</a:t>
            </a:r>
            <a:r>
              <a:rPr lang="en-US" sz="2400" dirty="0">
                <a:latin typeface="Segoe UI "/>
              </a:rPr>
              <a:t> using Azure CNI plugin</a:t>
            </a:r>
          </a:p>
          <a:p>
            <a:pPr marL="0" indent="0">
              <a:spcBef>
                <a:spcPts val="1200"/>
              </a:spcBef>
              <a:buNone/>
            </a:pPr>
            <a:endParaRPr lang="en-US" sz="2400" dirty="0">
              <a:latin typeface="Segoe UI "/>
            </a:endParaRPr>
          </a:p>
          <a:p>
            <a:pPr marL="0" indent="0">
              <a:spcBef>
                <a:spcPts val="1200"/>
              </a:spcBef>
              <a:buNone/>
            </a:pPr>
            <a:r>
              <a:rPr lang="en-US" sz="2400" dirty="0">
                <a:latin typeface="Segoe UI "/>
              </a:rPr>
              <a:t>All </a:t>
            </a:r>
            <a:r>
              <a:rPr lang="en-US" sz="2400" dirty="0" err="1">
                <a:latin typeface="Segoe UI "/>
              </a:rPr>
              <a:t>VNet</a:t>
            </a:r>
            <a:r>
              <a:rPr lang="en-US" sz="2400" dirty="0">
                <a:latin typeface="Segoe UI "/>
              </a:rPr>
              <a:t> and security policies apply to containers (like VMs)</a:t>
            </a:r>
          </a:p>
          <a:p>
            <a:pPr marL="0" indent="0">
              <a:spcBef>
                <a:spcPts val="1200"/>
              </a:spcBef>
              <a:buNone/>
            </a:pPr>
            <a:endParaRPr lang="en-US" sz="2400" dirty="0">
              <a:latin typeface="Segoe UI "/>
            </a:endParaRPr>
          </a:p>
          <a:p>
            <a:pPr marL="0" indent="0">
              <a:spcBef>
                <a:spcPts val="1200"/>
              </a:spcBef>
              <a:buNone/>
            </a:pPr>
            <a:r>
              <a:rPr lang="en-US" sz="2400" dirty="0">
                <a:latin typeface="Segoe UI "/>
              </a:rPr>
              <a:t>Azure Kubernetes Service (AKS)</a:t>
            </a:r>
          </a:p>
          <a:p>
            <a:pPr marL="0" indent="0">
              <a:spcBef>
                <a:spcPts val="1200"/>
              </a:spcBef>
              <a:buNone/>
            </a:pPr>
            <a:endParaRPr lang="en-US" sz="2400" dirty="0">
              <a:latin typeface="Segoe UI "/>
            </a:endParaRPr>
          </a:p>
          <a:p>
            <a:pPr marL="0" indent="0">
              <a:spcBef>
                <a:spcPts val="1200"/>
              </a:spcBef>
              <a:buNone/>
            </a:pPr>
            <a:r>
              <a:rPr lang="en-US" sz="2400" dirty="0">
                <a:latin typeface="Segoe UI "/>
              </a:rPr>
              <a:t>Azure Container Instances (ACI) can now be deployed into your </a:t>
            </a:r>
            <a:r>
              <a:rPr lang="en-US" sz="2400" dirty="0" err="1">
                <a:latin typeface="Segoe UI "/>
              </a:rPr>
              <a:t>VNet</a:t>
            </a:r>
            <a:r>
              <a:rPr lang="en-US" sz="2400" dirty="0">
                <a:latin typeface="Segoe UI "/>
              </a:rPr>
              <a:t> (Preview)</a:t>
            </a:r>
          </a:p>
        </p:txBody>
      </p:sp>
      <p:grpSp>
        <p:nvGrpSpPr>
          <p:cNvPr id="11" name="Group 10">
            <a:extLst>
              <a:ext uri="{FF2B5EF4-FFF2-40B4-BE49-F238E27FC236}">
                <a16:creationId xmlns:a16="http://schemas.microsoft.com/office/drawing/2014/main" id="{40B1940D-E412-46A4-A902-805EAD53FAFE}"/>
              </a:ext>
            </a:extLst>
          </p:cNvPr>
          <p:cNvGrpSpPr/>
          <p:nvPr/>
        </p:nvGrpSpPr>
        <p:grpSpPr>
          <a:xfrm>
            <a:off x="6801383" y="4736985"/>
            <a:ext cx="5274381" cy="1901932"/>
            <a:chOff x="-1377686" y="4314204"/>
            <a:chExt cx="5251789" cy="1901932"/>
          </a:xfrm>
        </p:grpSpPr>
        <p:pic>
          <p:nvPicPr>
            <p:cNvPr id="45" name="Picture 6" descr="A picture containing clipart&#10;&#10;Description generated with very high confidence">
              <a:extLst>
                <a:ext uri="{FF2B5EF4-FFF2-40B4-BE49-F238E27FC236}">
                  <a16:creationId xmlns:a16="http://schemas.microsoft.com/office/drawing/2014/main" id="{BE63932D-DE7F-46FB-97AF-8CDF49537F4F}"/>
                </a:ext>
              </a:extLst>
            </p:cNvPr>
            <p:cNvPicPr>
              <a:picLocks noChangeAspect="1"/>
            </p:cNvPicPr>
            <p:nvPr/>
          </p:nvPicPr>
          <p:blipFill>
            <a:blip r:embed="rId3"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327235" y="4314204"/>
              <a:ext cx="1799791" cy="303886"/>
            </a:xfrm>
            <a:prstGeom prst="rect">
              <a:avLst/>
            </a:prstGeom>
          </p:spPr>
        </p:pic>
        <p:cxnSp>
          <p:nvCxnSpPr>
            <p:cNvPr id="7" name="Straight Connector 6">
              <a:extLst>
                <a:ext uri="{FF2B5EF4-FFF2-40B4-BE49-F238E27FC236}">
                  <a16:creationId xmlns:a16="http://schemas.microsoft.com/office/drawing/2014/main" id="{00EB1E6A-CF98-4CFF-987D-C9D22C3CAFE0}"/>
                </a:ext>
              </a:extLst>
            </p:cNvPr>
            <p:cNvCxnSpPr>
              <a:cxnSpLocks/>
            </p:cNvCxnSpPr>
            <p:nvPr/>
          </p:nvCxnSpPr>
          <p:spPr>
            <a:xfrm>
              <a:off x="-1327235" y="4755897"/>
              <a:ext cx="5201338" cy="0"/>
            </a:xfrm>
            <a:prstGeom prst="line">
              <a:avLst/>
            </a:prstGeom>
            <a:ln w="12700" cmpd="dbl">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12B85B45-0D8B-46A6-A65B-5EEA9A299597}"/>
                </a:ext>
              </a:extLst>
            </p:cNvPr>
            <p:cNvSpPr/>
            <p:nvPr/>
          </p:nvSpPr>
          <p:spPr>
            <a:xfrm>
              <a:off x="-1377686" y="4861919"/>
              <a:ext cx="5128768" cy="1354217"/>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“AccuWeather’s decision to utilize </a:t>
              </a:r>
              <a:r>
                <a:rPr kumimoji="0" lang="en-US" sz="1200" b="1" i="1"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Azure CNI</a:t>
              </a:r>
              <a:r>
                <a:rPr kumimoji="0" lang="en-US" sz="1200" b="0" i="1"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 was around the </a:t>
              </a:r>
              <a:r>
                <a:rPr kumimoji="0" lang="en-US" sz="1200" b="1" i="1"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ease of connecting our AKS Clusters in various regions </a:t>
              </a:r>
              <a:r>
                <a:rPr kumimoji="0" lang="en-US" sz="1200" b="0" i="1"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using </a:t>
              </a:r>
              <a:r>
                <a:rPr kumimoji="0" lang="en-US" sz="1200" b="1" i="1" u="none" strike="noStrike" kern="1200" cap="none" spc="0" normalizeH="0" baseline="0" noProof="0" dirty="0" err="1">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VNet</a:t>
              </a:r>
              <a:r>
                <a:rPr kumimoji="0" lang="en-US" sz="1200" b="1" i="1"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 peering</a:t>
              </a:r>
              <a:r>
                <a:rPr kumimoji="0" lang="en-US" sz="1200" b="0" i="1"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 This also provided the option to use </a:t>
              </a:r>
              <a:r>
                <a:rPr kumimoji="0" lang="en-US" sz="1200" b="1" i="1"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ExpressRoute</a:t>
              </a:r>
              <a:r>
                <a:rPr kumimoji="0" lang="en-US" sz="1200" b="0" i="1"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 to facilitate </a:t>
              </a:r>
              <a:r>
                <a:rPr kumimoji="0" lang="en-US" sz="1200" b="1" i="1"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local network connection” </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1" i="1"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Doug </a:t>
              </a:r>
              <a:r>
                <a:rPr kumimoji="0" lang="en-US" sz="1200" b="1" i="0" u="none" strike="noStrike" kern="1200" cap="none" spc="0" normalizeH="0" baseline="0" noProof="0" dirty="0" err="1">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Honikel</a:t>
              </a:r>
              <a:endParaRPr kumimoji="0" lang="en-US" sz="12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Vice President, Software Development</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endParaRPr>
            </a:p>
          </p:txBody>
        </p:sp>
      </p:grpSp>
      <p:grpSp>
        <p:nvGrpSpPr>
          <p:cNvPr id="10" name="Group 9">
            <a:extLst>
              <a:ext uri="{FF2B5EF4-FFF2-40B4-BE49-F238E27FC236}">
                <a16:creationId xmlns:a16="http://schemas.microsoft.com/office/drawing/2014/main" id="{004AFBAE-DF3E-43F2-8B6E-CD419A0B6F30}"/>
              </a:ext>
            </a:extLst>
          </p:cNvPr>
          <p:cNvGrpSpPr/>
          <p:nvPr/>
        </p:nvGrpSpPr>
        <p:grpSpPr>
          <a:xfrm>
            <a:off x="6955186" y="-76480"/>
            <a:ext cx="4982616" cy="4768900"/>
            <a:chOff x="7451617" y="1135714"/>
            <a:chExt cx="4296572" cy="4184487"/>
          </a:xfrm>
        </p:grpSpPr>
        <p:sp>
          <p:nvSpPr>
            <p:cNvPr id="50" name="Rectangle 49">
              <a:extLst>
                <a:ext uri="{FF2B5EF4-FFF2-40B4-BE49-F238E27FC236}">
                  <a16:creationId xmlns:a16="http://schemas.microsoft.com/office/drawing/2014/main" id="{872537C7-5DF0-4E5F-8EFC-66252A1DF95F}"/>
                </a:ext>
              </a:extLst>
            </p:cNvPr>
            <p:cNvSpPr/>
            <p:nvPr/>
          </p:nvSpPr>
          <p:spPr bwMode="auto">
            <a:xfrm>
              <a:off x="7451617" y="1521733"/>
              <a:ext cx="4296572" cy="3762181"/>
            </a:xfrm>
            <a:prstGeom prst="rect">
              <a:avLst/>
            </a:prstGeom>
            <a:solidFill>
              <a:schemeClr val="bg1">
                <a:lumMod val="85000"/>
              </a:schemeClr>
            </a:solidFill>
            <a:ln w="28575">
              <a:solidFill>
                <a:schemeClr val="bg1">
                  <a:lumMod val="65000"/>
                </a:schemeClr>
              </a:solidFill>
              <a:prstDash val="sysDash"/>
            </a:ln>
          </p:spPr>
          <p:txBody>
            <a:bodyPr lIns="179285" tIns="143428" rIns="179285" bIns="143428" anchor="t" anchorCtr="0"/>
            <a:lstStyle/>
            <a:p>
              <a:pPr marL="0" marR="0" lvl="0" indent="0" algn="ctr" defTabSz="932052"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gradFill>
                  <a:gsLst>
                    <a:gs pos="1250">
                      <a:srgbClr val="353535"/>
                    </a:gs>
                    <a:gs pos="100000">
                      <a:srgbClr val="353535"/>
                    </a:gs>
                  </a:gsLst>
                  <a:lin ang="5400000" scaled="0"/>
                </a:gradFill>
                <a:effectLst/>
                <a:uLnTx/>
                <a:uFillTx/>
                <a:latin typeface="Segoe UI Semilight"/>
                <a:ea typeface="MS PGothic" pitchFamily="34" charset="-128"/>
                <a:cs typeface="+mn-cs"/>
              </a:endParaRPr>
            </a:p>
          </p:txBody>
        </p:sp>
        <p:pic>
          <p:nvPicPr>
            <p:cNvPr id="52" name="Picture 51">
              <a:extLst>
                <a:ext uri="{FF2B5EF4-FFF2-40B4-BE49-F238E27FC236}">
                  <a16:creationId xmlns:a16="http://schemas.microsoft.com/office/drawing/2014/main" id="{95290AE8-C7DB-4097-9391-D25BB8E3CAB0}"/>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1403935" y="5023987"/>
              <a:ext cx="344254" cy="296214"/>
            </a:xfrm>
            <a:prstGeom prst="rect">
              <a:avLst/>
            </a:prstGeom>
            <a:ln>
              <a:noFill/>
              <a:prstDash val="sysDash"/>
            </a:ln>
          </p:spPr>
        </p:pic>
        <p:grpSp>
          <p:nvGrpSpPr>
            <p:cNvPr id="65" name="Group 64">
              <a:extLst>
                <a:ext uri="{FF2B5EF4-FFF2-40B4-BE49-F238E27FC236}">
                  <a16:creationId xmlns:a16="http://schemas.microsoft.com/office/drawing/2014/main" id="{3266CBA0-3A39-4DFB-A3B3-69373B9B4780}"/>
                </a:ext>
              </a:extLst>
            </p:cNvPr>
            <p:cNvGrpSpPr/>
            <p:nvPr/>
          </p:nvGrpSpPr>
          <p:grpSpPr>
            <a:xfrm>
              <a:off x="7727961" y="4379898"/>
              <a:ext cx="501072" cy="491378"/>
              <a:chOff x="1402715" y="2370026"/>
              <a:chExt cx="708670" cy="757508"/>
            </a:xfrm>
          </p:grpSpPr>
          <p:grpSp>
            <p:nvGrpSpPr>
              <p:cNvPr id="70" name="Group 69">
                <a:extLst>
                  <a:ext uri="{FF2B5EF4-FFF2-40B4-BE49-F238E27FC236}">
                    <a16:creationId xmlns:a16="http://schemas.microsoft.com/office/drawing/2014/main" id="{3FD1786E-D864-464F-92B9-12C1ABDD2BD5}"/>
                  </a:ext>
                </a:extLst>
              </p:cNvPr>
              <p:cNvGrpSpPr/>
              <p:nvPr/>
            </p:nvGrpSpPr>
            <p:grpSpPr>
              <a:xfrm>
                <a:off x="1402715" y="2370026"/>
                <a:ext cx="534413" cy="485485"/>
                <a:chOff x="1576972" y="2642049"/>
                <a:chExt cx="534413" cy="485485"/>
              </a:xfrm>
            </p:grpSpPr>
            <p:sp>
              <p:nvSpPr>
                <p:cNvPr id="77" name="Rectangle 76">
                  <a:extLst>
                    <a:ext uri="{FF2B5EF4-FFF2-40B4-BE49-F238E27FC236}">
                      <a16:creationId xmlns:a16="http://schemas.microsoft.com/office/drawing/2014/main" id="{A6A3D8DC-EB71-465D-A557-E8CD8A964E04}"/>
                    </a:ext>
                  </a:extLst>
                </p:cNvPr>
                <p:cNvSpPr/>
                <p:nvPr/>
              </p:nvSpPr>
              <p:spPr bwMode="auto">
                <a:xfrm>
                  <a:off x="1604072" y="2686050"/>
                  <a:ext cx="507313" cy="354013"/>
                </a:xfrm>
                <a:prstGeom prst="rect">
                  <a:avLst/>
                </a:prstGeom>
                <a:solidFill>
                  <a:srgbClr val="D9D9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78" name="Picture 77">
                  <a:extLst>
                    <a:ext uri="{FF2B5EF4-FFF2-40B4-BE49-F238E27FC236}">
                      <a16:creationId xmlns:a16="http://schemas.microsoft.com/office/drawing/2014/main" id="{754CAD6F-3D9D-423C-9EF1-5F6131024A89}"/>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576972" y="2642049"/>
                  <a:ext cx="485490" cy="485485"/>
                </a:xfrm>
                <a:prstGeom prst="rect">
                  <a:avLst/>
                </a:prstGeom>
              </p:spPr>
            </p:pic>
          </p:grpSp>
          <p:grpSp>
            <p:nvGrpSpPr>
              <p:cNvPr id="71" name="Group 70">
                <a:extLst>
                  <a:ext uri="{FF2B5EF4-FFF2-40B4-BE49-F238E27FC236}">
                    <a16:creationId xmlns:a16="http://schemas.microsoft.com/office/drawing/2014/main" id="{2068FCB8-557B-45A2-854B-74AF9B037461}"/>
                  </a:ext>
                </a:extLst>
              </p:cNvPr>
              <p:cNvGrpSpPr/>
              <p:nvPr/>
            </p:nvGrpSpPr>
            <p:grpSpPr>
              <a:xfrm>
                <a:off x="1489845" y="2506038"/>
                <a:ext cx="534412" cy="485485"/>
                <a:chOff x="1576973" y="2642050"/>
                <a:chExt cx="534412" cy="485485"/>
              </a:xfrm>
            </p:grpSpPr>
            <p:sp>
              <p:nvSpPr>
                <p:cNvPr id="75" name="Rectangle 74">
                  <a:extLst>
                    <a:ext uri="{FF2B5EF4-FFF2-40B4-BE49-F238E27FC236}">
                      <a16:creationId xmlns:a16="http://schemas.microsoft.com/office/drawing/2014/main" id="{3789CF77-4757-4521-B491-3A08839C57FA}"/>
                    </a:ext>
                  </a:extLst>
                </p:cNvPr>
                <p:cNvSpPr/>
                <p:nvPr/>
              </p:nvSpPr>
              <p:spPr bwMode="auto">
                <a:xfrm>
                  <a:off x="1604072" y="2686050"/>
                  <a:ext cx="507313" cy="354013"/>
                </a:xfrm>
                <a:prstGeom prst="rect">
                  <a:avLst/>
                </a:prstGeom>
                <a:solidFill>
                  <a:srgbClr val="D9D9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76" name="Picture 75">
                  <a:extLst>
                    <a:ext uri="{FF2B5EF4-FFF2-40B4-BE49-F238E27FC236}">
                      <a16:creationId xmlns:a16="http://schemas.microsoft.com/office/drawing/2014/main" id="{D6DFF35D-3B87-4F6D-AD52-BB1D47AA35AA}"/>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576973" y="2642050"/>
                  <a:ext cx="485490" cy="485485"/>
                </a:xfrm>
                <a:prstGeom prst="rect">
                  <a:avLst/>
                </a:prstGeom>
              </p:spPr>
            </p:pic>
          </p:grpSp>
          <p:grpSp>
            <p:nvGrpSpPr>
              <p:cNvPr id="72" name="Group 71">
                <a:extLst>
                  <a:ext uri="{FF2B5EF4-FFF2-40B4-BE49-F238E27FC236}">
                    <a16:creationId xmlns:a16="http://schemas.microsoft.com/office/drawing/2014/main" id="{EB8A683B-B12D-4B36-87B7-75D9694F89C3}"/>
                  </a:ext>
                </a:extLst>
              </p:cNvPr>
              <p:cNvGrpSpPr/>
              <p:nvPr/>
            </p:nvGrpSpPr>
            <p:grpSpPr>
              <a:xfrm>
                <a:off x="1576971" y="2642049"/>
                <a:ext cx="534414" cy="485485"/>
                <a:chOff x="1576971" y="2642049"/>
                <a:chExt cx="534414" cy="485485"/>
              </a:xfrm>
            </p:grpSpPr>
            <p:sp>
              <p:nvSpPr>
                <p:cNvPr id="73" name="Rectangle 72">
                  <a:extLst>
                    <a:ext uri="{FF2B5EF4-FFF2-40B4-BE49-F238E27FC236}">
                      <a16:creationId xmlns:a16="http://schemas.microsoft.com/office/drawing/2014/main" id="{A6651ECB-90A9-4708-988E-329896F48F9E}"/>
                    </a:ext>
                  </a:extLst>
                </p:cNvPr>
                <p:cNvSpPr/>
                <p:nvPr/>
              </p:nvSpPr>
              <p:spPr bwMode="auto">
                <a:xfrm>
                  <a:off x="1604072" y="2686050"/>
                  <a:ext cx="507313" cy="354013"/>
                </a:xfrm>
                <a:prstGeom prst="rect">
                  <a:avLst/>
                </a:prstGeom>
                <a:solidFill>
                  <a:srgbClr val="D9D9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74" name="Picture 73">
                  <a:extLst>
                    <a:ext uri="{FF2B5EF4-FFF2-40B4-BE49-F238E27FC236}">
                      <a16:creationId xmlns:a16="http://schemas.microsoft.com/office/drawing/2014/main" id="{D33A801B-D5B2-4F0E-A393-A31A021AB5E8}"/>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576971" y="2642049"/>
                  <a:ext cx="485490" cy="485485"/>
                </a:xfrm>
                <a:prstGeom prst="rect">
                  <a:avLst/>
                </a:prstGeom>
              </p:spPr>
            </p:pic>
          </p:grpSp>
        </p:grpSp>
        <p:sp>
          <p:nvSpPr>
            <p:cNvPr id="66" name="TextBox 65">
              <a:extLst>
                <a:ext uri="{FF2B5EF4-FFF2-40B4-BE49-F238E27FC236}">
                  <a16:creationId xmlns:a16="http://schemas.microsoft.com/office/drawing/2014/main" id="{F98A7C3D-F61A-4ADE-86C5-C18E78F5277D}"/>
                </a:ext>
              </a:extLst>
            </p:cNvPr>
            <p:cNvSpPr txBox="1"/>
            <p:nvPr/>
          </p:nvSpPr>
          <p:spPr>
            <a:xfrm>
              <a:off x="10143650" y="1135714"/>
              <a:ext cx="1604539" cy="429395"/>
            </a:xfrm>
            <a:prstGeom prst="rect">
              <a:avLst/>
            </a:prstGeom>
            <a:noFill/>
          </p:spPr>
          <p:txBody>
            <a:bodyPr wrap="square" lIns="182880" tIns="146304" rIns="182880" bIns="146304" rtlCol="0">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400" b="1" i="0" u="none" strike="noStrike" kern="1200" cap="none" spc="0" normalizeH="0" baseline="0" noProof="0" err="1">
                  <a:ln>
                    <a:noFill/>
                  </a:ln>
                  <a:gradFill>
                    <a:gsLst>
                      <a:gs pos="0">
                        <a:srgbClr val="1A1A1A"/>
                      </a:gs>
                      <a:gs pos="100000">
                        <a:srgbClr val="1A1A1A"/>
                      </a:gs>
                    </a:gsLst>
                    <a:lin ang="5400000" scaled="0"/>
                  </a:gradFill>
                  <a:effectLst/>
                  <a:uLnTx/>
                  <a:uFillTx/>
                  <a:latin typeface="Segoe UI"/>
                  <a:ea typeface="+mn-ea"/>
                  <a:cs typeface="+mn-cs"/>
                </a:rPr>
                <a:t>VNet</a:t>
              </a:r>
              <a:r>
                <a:rPr kumimoji="0" lang="en-US" sz="1400" b="1" i="0" u="none" strike="noStrike" kern="1200" cap="none" spc="0" normalizeH="0" baseline="0" noProof="0">
                  <a:ln>
                    <a:noFill/>
                  </a:ln>
                  <a:gradFill>
                    <a:gsLst>
                      <a:gs pos="0">
                        <a:srgbClr val="1A1A1A"/>
                      </a:gs>
                      <a:gs pos="100000">
                        <a:srgbClr val="1A1A1A"/>
                      </a:gs>
                    </a:gsLst>
                    <a:lin ang="5400000" scaled="0"/>
                  </a:gradFill>
                  <a:effectLst/>
                  <a:uLnTx/>
                  <a:uFillTx/>
                  <a:latin typeface="Segoe UI"/>
                  <a:ea typeface="+mn-ea"/>
                  <a:cs typeface="+mn-cs"/>
                </a:rPr>
                <a:t> 10.1.0.0/16</a:t>
              </a:r>
            </a:p>
          </p:txBody>
        </p:sp>
        <p:sp>
          <p:nvSpPr>
            <p:cNvPr id="69" name="TextBox 68">
              <a:extLst>
                <a:ext uri="{FF2B5EF4-FFF2-40B4-BE49-F238E27FC236}">
                  <a16:creationId xmlns:a16="http://schemas.microsoft.com/office/drawing/2014/main" id="{9A157B4E-F4FD-4F1F-8C75-7171A43E37C8}"/>
                </a:ext>
              </a:extLst>
            </p:cNvPr>
            <p:cNvSpPr txBox="1"/>
            <p:nvPr/>
          </p:nvSpPr>
          <p:spPr>
            <a:xfrm>
              <a:off x="7685982" y="1827662"/>
              <a:ext cx="3303210" cy="517065"/>
            </a:xfrm>
            <a:prstGeom prst="rect">
              <a:avLst/>
            </a:prstGeom>
            <a:noFill/>
          </p:spPr>
          <p:txBody>
            <a:bodyPr wrap="square" lIns="182880" tIns="146304" rIns="182880" bIns="146304"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gradFill>
                    <a:gsLst>
                      <a:gs pos="0">
                        <a:srgbClr val="1A1A1A"/>
                      </a:gs>
                      <a:gs pos="100000">
                        <a:srgbClr val="1A1A1A"/>
                      </a:gs>
                    </a:gsLst>
                    <a:lin ang="5400000" scaled="0"/>
                  </a:gradFill>
                  <a:effectLst/>
                  <a:uLnTx/>
                  <a:uFillTx/>
                  <a:latin typeface="Segoe UI"/>
                  <a:ea typeface="+mn-ea"/>
                  <a:cs typeface="+mn-cs"/>
                </a:rPr>
                <a:t>AKS subnet</a:t>
              </a:r>
            </a:p>
          </p:txBody>
        </p:sp>
        <p:sp>
          <p:nvSpPr>
            <p:cNvPr id="51" name="Rectangle 50">
              <a:extLst>
                <a:ext uri="{FF2B5EF4-FFF2-40B4-BE49-F238E27FC236}">
                  <a16:creationId xmlns:a16="http://schemas.microsoft.com/office/drawing/2014/main" id="{7F40F15F-F586-4FFE-8C53-CB68ECBAFC33}"/>
                </a:ext>
              </a:extLst>
            </p:cNvPr>
            <p:cNvSpPr/>
            <p:nvPr/>
          </p:nvSpPr>
          <p:spPr bwMode="auto">
            <a:xfrm>
              <a:off x="7815032" y="2221206"/>
              <a:ext cx="3220887" cy="1718554"/>
            </a:xfrm>
            <a:prstGeom prst="rect">
              <a:avLst/>
            </a:prstGeom>
            <a:solidFill>
              <a:schemeClr val="accent5">
                <a:lumMod val="20000"/>
                <a:lumOff val="80000"/>
              </a:schemeClr>
            </a:solidFill>
            <a:ln w="25400">
              <a:solidFill>
                <a:srgbClr val="0070C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nvGrpSpPr>
            <p:cNvPr id="38" name="Group 37">
              <a:extLst>
                <a:ext uri="{FF2B5EF4-FFF2-40B4-BE49-F238E27FC236}">
                  <a16:creationId xmlns:a16="http://schemas.microsoft.com/office/drawing/2014/main" id="{527CF570-5B8B-421B-B548-6B6BC4E37BAF}"/>
                </a:ext>
              </a:extLst>
            </p:cNvPr>
            <p:cNvGrpSpPr/>
            <p:nvPr/>
          </p:nvGrpSpPr>
          <p:grpSpPr>
            <a:xfrm>
              <a:off x="8078465" y="2712306"/>
              <a:ext cx="553070" cy="514821"/>
              <a:chOff x="10312429" y="41955"/>
              <a:chExt cx="464878" cy="431282"/>
            </a:xfrm>
          </p:grpSpPr>
          <p:pic>
            <p:nvPicPr>
              <p:cNvPr id="129" name="Picture 128">
                <a:extLst>
                  <a:ext uri="{FF2B5EF4-FFF2-40B4-BE49-F238E27FC236}">
                    <a16:creationId xmlns:a16="http://schemas.microsoft.com/office/drawing/2014/main" id="{556D19D8-4AC1-4616-8509-6E94FA6154A5}"/>
                  </a:ext>
                </a:extLst>
              </p:cNvPr>
              <p:cNvPicPr>
                <a:picLocks noChangeAspect="1"/>
              </p:cNvPicPr>
              <p:nvPr/>
            </p:nvPicPr>
            <p:blipFill>
              <a:blip r:embed="rId6"/>
              <a:stretch>
                <a:fillRect/>
              </a:stretch>
            </p:blipFill>
            <p:spPr>
              <a:xfrm>
                <a:off x="10328941" y="41955"/>
                <a:ext cx="429448" cy="431282"/>
              </a:xfrm>
              <a:prstGeom prst="rect">
                <a:avLst/>
              </a:prstGeom>
              <a:ln w="15875">
                <a:solidFill>
                  <a:schemeClr val="accent2">
                    <a:lumMod val="75000"/>
                    <a:lumOff val="25000"/>
                  </a:schemeClr>
                </a:solidFill>
              </a:ln>
            </p:spPr>
          </p:pic>
          <p:sp>
            <p:nvSpPr>
              <p:cNvPr id="130" name="TextBox 129">
                <a:extLst>
                  <a:ext uri="{FF2B5EF4-FFF2-40B4-BE49-F238E27FC236}">
                    <a16:creationId xmlns:a16="http://schemas.microsoft.com/office/drawing/2014/main" id="{E3A0C62E-2AE6-42DE-9AB5-0AF78079EE19}"/>
                  </a:ext>
                </a:extLst>
              </p:cNvPr>
              <p:cNvSpPr txBox="1"/>
              <p:nvPr/>
            </p:nvSpPr>
            <p:spPr>
              <a:xfrm>
                <a:off x="10312429" y="155004"/>
                <a:ext cx="464878" cy="249299"/>
              </a:xfrm>
              <a:prstGeom prst="rect">
                <a:avLst/>
              </a:prstGeom>
              <a:noFill/>
            </p:spPr>
            <p:txBody>
              <a:bodyPr wrap="square" lIns="0" tIns="0" rIns="0" bIns="0" rtlCol="0">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gradFill>
                      <a:gsLst>
                        <a:gs pos="0">
                          <a:srgbClr val="1A1A1A"/>
                        </a:gs>
                        <a:gs pos="100000">
                          <a:srgbClr val="1A1A1A"/>
                        </a:gs>
                      </a:gsLst>
                      <a:lin ang="5400000" scaled="0"/>
                    </a:gradFill>
                    <a:effectLst/>
                    <a:uLnTx/>
                    <a:uFillTx/>
                    <a:latin typeface="Segoe UI"/>
                    <a:ea typeface="+mn-ea"/>
                    <a:cs typeface="+mn-cs"/>
                  </a:rPr>
                  <a:t>C1</a:t>
                </a:r>
              </a:p>
            </p:txBody>
          </p:sp>
        </p:grpSp>
        <p:grpSp>
          <p:nvGrpSpPr>
            <p:cNvPr id="136" name="Group 135">
              <a:extLst>
                <a:ext uri="{FF2B5EF4-FFF2-40B4-BE49-F238E27FC236}">
                  <a16:creationId xmlns:a16="http://schemas.microsoft.com/office/drawing/2014/main" id="{129BBAEF-572E-4C7D-A3C8-70AB477A7DAB}"/>
                </a:ext>
              </a:extLst>
            </p:cNvPr>
            <p:cNvGrpSpPr/>
            <p:nvPr/>
          </p:nvGrpSpPr>
          <p:grpSpPr>
            <a:xfrm>
              <a:off x="8703052" y="2713194"/>
              <a:ext cx="553070" cy="514821"/>
              <a:chOff x="10312429" y="41955"/>
              <a:chExt cx="464878" cy="431282"/>
            </a:xfrm>
          </p:grpSpPr>
          <p:pic>
            <p:nvPicPr>
              <p:cNvPr id="137" name="Picture 136">
                <a:extLst>
                  <a:ext uri="{FF2B5EF4-FFF2-40B4-BE49-F238E27FC236}">
                    <a16:creationId xmlns:a16="http://schemas.microsoft.com/office/drawing/2014/main" id="{AB03FE77-E85A-4AEA-8A04-CCB70F3ED1B7}"/>
                  </a:ext>
                </a:extLst>
              </p:cNvPr>
              <p:cNvPicPr>
                <a:picLocks noChangeAspect="1"/>
              </p:cNvPicPr>
              <p:nvPr/>
            </p:nvPicPr>
            <p:blipFill>
              <a:blip r:embed="rId6"/>
              <a:stretch>
                <a:fillRect/>
              </a:stretch>
            </p:blipFill>
            <p:spPr>
              <a:xfrm>
                <a:off x="10328941" y="41955"/>
                <a:ext cx="429448" cy="431282"/>
              </a:xfrm>
              <a:prstGeom prst="rect">
                <a:avLst/>
              </a:prstGeom>
              <a:ln w="15875">
                <a:solidFill>
                  <a:schemeClr val="accent2">
                    <a:lumMod val="75000"/>
                    <a:lumOff val="25000"/>
                  </a:schemeClr>
                </a:solidFill>
              </a:ln>
            </p:spPr>
          </p:pic>
          <p:sp>
            <p:nvSpPr>
              <p:cNvPr id="138" name="TextBox 137">
                <a:extLst>
                  <a:ext uri="{FF2B5EF4-FFF2-40B4-BE49-F238E27FC236}">
                    <a16:creationId xmlns:a16="http://schemas.microsoft.com/office/drawing/2014/main" id="{18878EDD-B2AF-4CEE-9DFA-D3B441253436}"/>
                  </a:ext>
                </a:extLst>
              </p:cNvPr>
              <p:cNvSpPr txBox="1"/>
              <p:nvPr/>
            </p:nvSpPr>
            <p:spPr>
              <a:xfrm>
                <a:off x="10312429" y="155004"/>
                <a:ext cx="464878" cy="208846"/>
              </a:xfrm>
              <a:prstGeom prst="rect">
                <a:avLst/>
              </a:prstGeom>
              <a:noFill/>
            </p:spPr>
            <p:txBody>
              <a:bodyPr wrap="square" lIns="0" tIns="0" rIns="0" bIns="0" rtlCol="0">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gradFill>
                      <a:gsLst>
                        <a:gs pos="0">
                          <a:srgbClr val="1A1A1A"/>
                        </a:gs>
                        <a:gs pos="100000">
                          <a:srgbClr val="1A1A1A"/>
                        </a:gs>
                      </a:gsLst>
                      <a:lin ang="5400000" scaled="0"/>
                    </a:gradFill>
                    <a:effectLst/>
                    <a:uLnTx/>
                    <a:uFillTx/>
                    <a:latin typeface="Segoe UI"/>
                    <a:ea typeface="+mn-ea"/>
                    <a:cs typeface="+mn-cs"/>
                  </a:rPr>
                  <a:t>C2</a:t>
                </a:r>
              </a:p>
            </p:txBody>
          </p:sp>
        </p:grpSp>
        <p:grpSp>
          <p:nvGrpSpPr>
            <p:cNvPr id="139" name="Group 138">
              <a:extLst>
                <a:ext uri="{FF2B5EF4-FFF2-40B4-BE49-F238E27FC236}">
                  <a16:creationId xmlns:a16="http://schemas.microsoft.com/office/drawing/2014/main" id="{A4E78BB6-B65D-4963-BAFB-44B107C21C7E}"/>
                </a:ext>
              </a:extLst>
            </p:cNvPr>
            <p:cNvGrpSpPr/>
            <p:nvPr/>
          </p:nvGrpSpPr>
          <p:grpSpPr>
            <a:xfrm>
              <a:off x="9324777" y="2712306"/>
              <a:ext cx="553070" cy="514821"/>
              <a:chOff x="10312429" y="41955"/>
              <a:chExt cx="464878" cy="431282"/>
            </a:xfrm>
          </p:grpSpPr>
          <p:pic>
            <p:nvPicPr>
              <p:cNvPr id="140" name="Picture 139">
                <a:extLst>
                  <a:ext uri="{FF2B5EF4-FFF2-40B4-BE49-F238E27FC236}">
                    <a16:creationId xmlns:a16="http://schemas.microsoft.com/office/drawing/2014/main" id="{1730DF91-06CF-48EB-B3D3-AC486B8D97E8}"/>
                  </a:ext>
                </a:extLst>
              </p:cNvPr>
              <p:cNvPicPr>
                <a:picLocks noChangeAspect="1"/>
              </p:cNvPicPr>
              <p:nvPr/>
            </p:nvPicPr>
            <p:blipFill>
              <a:blip r:embed="rId6"/>
              <a:stretch>
                <a:fillRect/>
              </a:stretch>
            </p:blipFill>
            <p:spPr>
              <a:xfrm>
                <a:off x="10328941" y="41955"/>
                <a:ext cx="429448" cy="431282"/>
              </a:xfrm>
              <a:prstGeom prst="rect">
                <a:avLst/>
              </a:prstGeom>
              <a:ln w="15875">
                <a:solidFill>
                  <a:schemeClr val="accent2">
                    <a:lumMod val="75000"/>
                    <a:lumOff val="25000"/>
                  </a:schemeClr>
                </a:solidFill>
              </a:ln>
            </p:spPr>
          </p:pic>
          <p:sp>
            <p:nvSpPr>
              <p:cNvPr id="141" name="TextBox 140">
                <a:extLst>
                  <a:ext uri="{FF2B5EF4-FFF2-40B4-BE49-F238E27FC236}">
                    <a16:creationId xmlns:a16="http://schemas.microsoft.com/office/drawing/2014/main" id="{F4C22F76-E941-48AB-9793-0ED9C740122D}"/>
                  </a:ext>
                </a:extLst>
              </p:cNvPr>
              <p:cNvSpPr txBox="1"/>
              <p:nvPr/>
            </p:nvSpPr>
            <p:spPr>
              <a:xfrm>
                <a:off x="10312429" y="155004"/>
                <a:ext cx="464878" cy="208846"/>
              </a:xfrm>
              <a:prstGeom prst="rect">
                <a:avLst/>
              </a:prstGeom>
              <a:noFill/>
            </p:spPr>
            <p:txBody>
              <a:bodyPr wrap="square" lIns="0" tIns="0" rIns="0" bIns="0" rtlCol="0">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gradFill>
                      <a:gsLst>
                        <a:gs pos="0">
                          <a:srgbClr val="1A1A1A"/>
                        </a:gs>
                        <a:gs pos="100000">
                          <a:srgbClr val="1A1A1A"/>
                        </a:gs>
                      </a:gsLst>
                      <a:lin ang="5400000" scaled="0"/>
                    </a:gradFill>
                    <a:effectLst/>
                    <a:uLnTx/>
                    <a:uFillTx/>
                    <a:latin typeface="Segoe UI"/>
                    <a:ea typeface="+mn-ea"/>
                    <a:cs typeface="+mn-cs"/>
                  </a:rPr>
                  <a:t>C3</a:t>
                </a:r>
              </a:p>
            </p:txBody>
          </p:sp>
        </p:grpSp>
        <p:grpSp>
          <p:nvGrpSpPr>
            <p:cNvPr id="12" name="Group 11">
              <a:extLst>
                <a:ext uri="{FF2B5EF4-FFF2-40B4-BE49-F238E27FC236}">
                  <a16:creationId xmlns:a16="http://schemas.microsoft.com/office/drawing/2014/main" id="{9CB507A4-457B-43F2-B2F3-E3EAF17932D8}"/>
                </a:ext>
              </a:extLst>
            </p:cNvPr>
            <p:cNvGrpSpPr/>
            <p:nvPr/>
          </p:nvGrpSpPr>
          <p:grpSpPr>
            <a:xfrm>
              <a:off x="8334912" y="3235810"/>
              <a:ext cx="80345" cy="313184"/>
              <a:chOff x="8298189" y="4689879"/>
              <a:chExt cx="80345" cy="313184"/>
            </a:xfrm>
          </p:grpSpPr>
          <p:cxnSp>
            <p:nvCxnSpPr>
              <p:cNvPr id="6" name="Straight Connector 5">
                <a:extLst>
                  <a:ext uri="{FF2B5EF4-FFF2-40B4-BE49-F238E27FC236}">
                    <a16:creationId xmlns:a16="http://schemas.microsoft.com/office/drawing/2014/main" id="{0034DCB7-875C-43DB-A5EB-4A93F9726067}"/>
                  </a:ext>
                </a:extLst>
              </p:cNvPr>
              <p:cNvCxnSpPr>
                <a:cxnSpLocks/>
              </p:cNvCxnSpPr>
              <p:nvPr/>
            </p:nvCxnSpPr>
            <p:spPr>
              <a:xfrm flipH="1">
                <a:off x="8325365" y="4689879"/>
                <a:ext cx="1" cy="238712"/>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5BC5EF30-C855-4381-9C3D-937A70AD0D4F}"/>
                  </a:ext>
                </a:extLst>
              </p:cNvPr>
              <p:cNvSpPr/>
              <p:nvPr/>
            </p:nvSpPr>
            <p:spPr bwMode="auto">
              <a:xfrm>
                <a:off x="8298189" y="4931403"/>
                <a:ext cx="80345" cy="71660"/>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grpSp>
          <p:nvGrpSpPr>
            <p:cNvPr id="54" name="Group 53">
              <a:extLst>
                <a:ext uri="{FF2B5EF4-FFF2-40B4-BE49-F238E27FC236}">
                  <a16:creationId xmlns:a16="http://schemas.microsoft.com/office/drawing/2014/main" id="{F5773D82-8D10-41DE-9B58-9A844F84CEA6}"/>
                </a:ext>
              </a:extLst>
            </p:cNvPr>
            <p:cNvGrpSpPr/>
            <p:nvPr/>
          </p:nvGrpSpPr>
          <p:grpSpPr>
            <a:xfrm>
              <a:off x="9574775" y="3248442"/>
              <a:ext cx="80345" cy="313184"/>
              <a:chOff x="8298189" y="4689879"/>
              <a:chExt cx="80345" cy="313184"/>
            </a:xfrm>
          </p:grpSpPr>
          <p:cxnSp>
            <p:nvCxnSpPr>
              <p:cNvPr id="55" name="Straight Connector 54">
                <a:extLst>
                  <a:ext uri="{FF2B5EF4-FFF2-40B4-BE49-F238E27FC236}">
                    <a16:creationId xmlns:a16="http://schemas.microsoft.com/office/drawing/2014/main" id="{32E49566-70D6-40A2-BD80-FCAE4068B3EF}"/>
                  </a:ext>
                </a:extLst>
              </p:cNvPr>
              <p:cNvCxnSpPr>
                <a:cxnSpLocks/>
              </p:cNvCxnSpPr>
              <p:nvPr/>
            </p:nvCxnSpPr>
            <p:spPr>
              <a:xfrm flipH="1">
                <a:off x="8325365" y="4689879"/>
                <a:ext cx="1" cy="238712"/>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6" name="Oval 55">
                <a:extLst>
                  <a:ext uri="{FF2B5EF4-FFF2-40B4-BE49-F238E27FC236}">
                    <a16:creationId xmlns:a16="http://schemas.microsoft.com/office/drawing/2014/main" id="{C12F90B6-3555-48B8-AA49-6D1D83E7748E}"/>
                  </a:ext>
                </a:extLst>
              </p:cNvPr>
              <p:cNvSpPr/>
              <p:nvPr/>
            </p:nvSpPr>
            <p:spPr bwMode="auto">
              <a:xfrm>
                <a:off x="8298189" y="4931403"/>
                <a:ext cx="80345" cy="71660"/>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grpSp>
          <p:nvGrpSpPr>
            <p:cNvPr id="62" name="Group 61">
              <a:extLst>
                <a:ext uri="{FF2B5EF4-FFF2-40B4-BE49-F238E27FC236}">
                  <a16:creationId xmlns:a16="http://schemas.microsoft.com/office/drawing/2014/main" id="{8270CDEA-66D8-455B-9465-0CB4B39697B2}"/>
                </a:ext>
              </a:extLst>
            </p:cNvPr>
            <p:cNvGrpSpPr/>
            <p:nvPr/>
          </p:nvGrpSpPr>
          <p:grpSpPr>
            <a:xfrm>
              <a:off x="8958555" y="3241427"/>
              <a:ext cx="80345" cy="313184"/>
              <a:chOff x="8298189" y="4689879"/>
              <a:chExt cx="80345" cy="313184"/>
            </a:xfrm>
          </p:grpSpPr>
          <p:cxnSp>
            <p:nvCxnSpPr>
              <p:cNvPr id="63" name="Straight Connector 62">
                <a:extLst>
                  <a:ext uri="{FF2B5EF4-FFF2-40B4-BE49-F238E27FC236}">
                    <a16:creationId xmlns:a16="http://schemas.microsoft.com/office/drawing/2014/main" id="{78E07F43-5741-438A-8413-2C87FD060E38}"/>
                  </a:ext>
                </a:extLst>
              </p:cNvPr>
              <p:cNvCxnSpPr>
                <a:cxnSpLocks/>
              </p:cNvCxnSpPr>
              <p:nvPr/>
            </p:nvCxnSpPr>
            <p:spPr>
              <a:xfrm flipH="1">
                <a:off x="8325365" y="4689879"/>
                <a:ext cx="1" cy="238712"/>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7" name="Oval 66">
                <a:extLst>
                  <a:ext uri="{FF2B5EF4-FFF2-40B4-BE49-F238E27FC236}">
                    <a16:creationId xmlns:a16="http://schemas.microsoft.com/office/drawing/2014/main" id="{AC7BC904-B2E8-4903-ACAD-0896E8C9F9D5}"/>
                  </a:ext>
                </a:extLst>
              </p:cNvPr>
              <p:cNvSpPr/>
              <p:nvPr/>
            </p:nvSpPr>
            <p:spPr bwMode="auto">
              <a:xfrm>
                <a:off x="8298189" y="4931403"/>
                <a:ext cx="80345" cy="71660"/>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sp>
          <p:nvSpPr>
            <p:cNvPr id="127" name="TextBox 126">
              <a:extLst>
                <a:ext uri="{FF2B5EF4-FFF2-40B4-BE49-F238E27FC236}">
                  <a16:creationId xmlns:a16="http://schemas.microsoft.com/office/drawing/2014/main" id="{2E4B5671-D7B2-413F-9954-126BF910678E}"/>
                </a:ext>
              </a:extLst>
            </p:cNvPr>
            <p:cNvSpPr txBox="1"/>
            <p:nvPr/>
          </p:nvSpPr>
          <p:spPr>
            <a:xfrm>
              <a:off x="7927593" y="2433869"/>
              <a:ext cx="1362915" cy="193899"/>
            </a:xfrm>
            <a:prstGeom prst="rect">
              <a:avLst/>
            </a:prstGeom>
            <a:noFill/>
          </p:spPr>
          <p:txBody>
            <a:bodyPr wrap="square" lIns="0" tIns="0" rIns="0" bIns="0" rtlCol="0">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0">
                        <a:srgbClr val="1A1A1A"/>
                      </a:gs>
                      <a:gs pos="100000">
                        <a:srgbClr val="1A1A1A"/>
                      </a:gs>
                    </a:gsLst>
                    <a:lin ang="5400000" scaled="0"/>
                  </a:gradFill>
                  <a:effectLst/>
                  <a:uLnTx/>
                  <a:uFillTx/>
                  <a:latin typeface="Segoe UI"/>
                  <a:ea typeface="+mn-ea"/>
                  <a:cs typeface="+mn-cs"/>
                </a:rPr>
                <a:t>Containers .. </a:t>
              </a:r>
            </a:p>
          </p:txBody>
        </p:sp>
        <p:sp>
          <p:nvSpPr>
            <p:cNvPr id="14" name="TextBox 13">
              <a:extLst>
                <a:ext uri="{FF2B5EF4-FFF2-40B4-BE49-F238E27FC236}">
                  <a16:creationId xmlns:a16="http://schemas.microsoft.com/office/drawing/2014/main" id="{EF6729D9-4413-4C7D-BC97-6FA6A4A77C30}"/>
                </a:ext>
              </a:extLst>
            </p:cNvPr>
            <p:cNvSpPr txBox="1"/>
            <p:nvPr/>
          </p:nvSpPr>
          <p:spPr>
            <a:xfrm>
              <a:off x="8109854" y="3584983"/>
              <a:ext cx="553071" cy="184666"/>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10.1.1.4</a:t>
              </a:r>
            </a:p>
          </p:txBody>
        </p:sp>
        <p:sp>
          <p:nvSpPr>
            <p:cNvPr id="68" name="TextBox 67">
              <a:extLst>
                <a:ext uri="{FF2B5EF4-FFF2-40B4-BE49-F238E27FC236}">
                  <a16:creationId xmlns:a16="http://schemas.microsoft.com/office/drawing/2014/main" id="{B8EA943A-8B9E-44C4-A635-2C7E44A4C74D}"/>
                </a:ext>
              </a:extLst>
            </p:cNvPr>
            <p:cNvSpPr txBox="1"/>
            <p:nvPr/>
          </p:nvSpPr>
          <p:spPr>
            <a:xfrm>
              <a:off x="8743554" y="3572750"/>
              <a:ext cx="553071" cy="184666"/>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10.1.1.5</a:t>
              </a:r>
            </a:p>
          </p:txBody>
        </p:sp>
        <p:sp>
          <p:nvSpPr>
            <p:cNvPr id="81" name="TextBox 80">
              <a:extLst>
                <a:ext uri="{FF2B5EF4-FFF2-40B4-BE49-F238E27FC236}">
                  <a16:creationId xmlns:a16="http://schemas.microsoft.com/office/drawing/2014/main" id="{D8149740-D712-424D-AAB8-FDB8671760D4}"/>
                </a:ext>
              </a:extLst>
            </p:cNvPr>
            <p:cNvSpPr txBox="1"/>
            <p:nvPr/>
          </p:nvSpPr>
          <p:spPr>
            <a:xfrm>
              <a:off x="9378584" y="3569643"/>
              <a:ext cx="553071" cy="184666"/>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10.1.1.6</a:t>
              </a:r>
            </a:p>
          </p:txBody>
        </p:sp>
        <p:pic>
          <p:nvPicPr>
            <p:cNvPr id="82" name="Picture 81" descr="A close up of a sign&#10;&#10;Description generated with very high confidence">
              <a:extLst>
                <a:ext uri="{FF2B5EF4-FFF2-40B4-BE49-F238E27FC236}">
                  <a16:creationId xmlns:a16="http://schemas.microsoft.com/office/drawing/2014/main" id="{412A0AA9-243B-4D4D-BDCF-E5CE092377B2}"/>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0757376" y="2230542"/>
              <a:ext cx="289877" cy="289877"/>
            </a:xfrm>
            <a:prstGeom prst="rect">
              <a:avLst/>
            </a:prstGeom>
          </p:spPr>
        </p:pic>
        <p:pic>
          <p:nvPicPr>
            <p:cNvPr id="83" name="Picture 82">
              <a:extLst>
                <a:ext uri="{FF2B5EF4-FFF2-40B4-BE49-F238E27FC236}">
                  <a16:creationId xmlns:a16="http://schemas.microsoft.com/office/drawing/2014/main" id="{A3C80932-53E8-425D-9893-A1DB69205B40}"/>
                </a:ext>
              </a:extLst>
            </p:cNvPr>
            <p:cNvPicPr>
              <a:picLocks noChangeAspect="1"/>
            </p:cNvPicPr>
            <p:nvPr/>
          </p:nvPicPr>
          <p:blipFill rotWithShape="1">
            <a:blip r:embed="rId8" cstate="hqprint">
              <a:extLst>
                <a:ext uri="{28A0092B-C50C-407E-A947-70E740481C1C}">
                  <a14:useLocalDpi xmlns:a14="http://schemas.microsoft.com/office/drawing/2010/main"/>
                </a:ext>
              </a:extLst>
            </a:blip>
            <a:srcRect/>
            <a:stretch/>
          </p:blipFill>
          <p:spPr>
            <a:xfrm>
              <a:off x="8381564" y="4405966"/>
              <a:ext cx="542241" cy="379579"/>
            </a:xfrm>
            <a:prstGeom prst="rect">
              <a:avLst/>
            </a:prstGeom>
          </p:spPr>
        </p:pic>
        <p:sp>
          <p:nvSpPr>
            <p:cNvPr id="86" name="Rectangle 85">
              <a:extLst>
                <a:ext uri="{FF2B5EF4-FFF2-40B4-BE49-F238E27FC236}">
                  <a16:creationId xmlns:a16="http://schemas.microsoft.com/office/drawing/2014/main" id="{4CCB8A1A-1B37-4FA9-ABA0-0B717EBACC53}"/>
                </a:ext>
              </a:extLst>
            </p:cNvPr>
            <p:cNvSpPr/>
            <p:nvPr/>
          </p:nvSpPr>
          <p:spPr bwMode="auto">
            <a:xfrm>
              <a:off x="9161648" y="4370222"/>
              <a:ext cx="2249152" cy="638481"/>
            </a:xfrm>
            <a:prstGeom prst="rect">
              <a:avLst/>
            </a:prstGeom>
            <a:solidFill>
              <a:schemeClr val="accent5">
                <a:lumMod val="20000"/>
                <a:lumOff val="80000"/>
              </a:schemeClr>
            </a:solidFill>
            <a:ln w="25400">
              <a:solidFill>
                <a:srgbClr val="0070C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06" name="TextBox 105">
              <a:extLst>
                <a:ext uri="{FF2B5EF4-FFF2-40B4-BE49-F238E27FC236}">
                  <a16:creationId xmlns:a16="http://schemas.microsoft.com/office/drawing/2014/main" id="{4EEB2B63-609D-49FF-B9B3-C01FA72663D7}"/>
                </a:ext>
              </a:extLst>
            </p:cNvPr>
            <p:cNvSpPr txBox="1"/>
            <p:nvPr/>
          </p:nvSpPr>
          <p:spPr>
            <a:xfrm>
              <a:off x="8996390" y="3979607"/>
              <a:ext cx="1590361" cy="517065"/>
            </a:xfrm>
            <a:prstGeom prst="rect">
              <a:avLst/>
            </a:prstGeom>
            <a:noFill/>
          </p:spPr>
          <p:txBody>
            <a:bodyPr wrap="square" lIns="182880" tIns="146304" rIns="182880" bIns="146304"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gradFill>
                    <a:gsLst>
                      <a:gs pos="0">
                        <a:srgbClr val="1A1A1A"/>
                      </a:gs>
                      <a:gs pos="100000">
                        <a:srgbClr val="1A1A1A"/>
                      </a:gs>
                    </a:gsLst>
                    <a:lin ang="5400000" scaled="0"/>
                  </a:gradFill>
                  <a:effectLst/>
                  <a:uLnTx/>
                  <a:uFillTx/>
                  <a:latin typeface="Segoe UI"/>
                  <a:ea typeface="+mn-ea"/>
                  <a:cs typeface="+mn-cs"/>
                </a:rPr>
                <a:t>ACI subnet</a:t>
              </a:r>
            </a:p>
          </p:txBody>
        </p:sp>
        <p:pic>
          <p:nvPicPr>
            <p:cNvPr id="17" name="Picture 16">
              <a:extLst>
                <a:ext uri="{FF2B5EF4-FFF2-40B4-BE49-F238E27FC236}">
                  <a16:creationId xmlns:a16="http://schemas.microsoft.com/office/drawing/2014/main" id="{17F052A8-012B-4341-A7DA-B397CD27C630}"/>
                </a:ext>
              </a:extLst>
            </p:cNvPr>
            <p:cNvPicPr>
              <a:picLocks noChangeAspect="1"/>
            </p:cNvPicPr>
            <p:nvPr/>
          </p:nvPicPr>
          <p:blipFill>
            <a:blip r:embed="rId9" cstate="screen">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9233638" y="4475757"/>
              <a:ext cx="516202" cy="271422"/>
            </a:xfrm>
            <a:prstGeom prst="rect">
              <a:avLst/>
            </a:prstGeom>
          </p:spPr>
        </p:pic>
        <p:pic>
          <p:nvPicPr>
            <p:cNvPr id="110" name="Picture 109">
              <a:extLst>
                <a:ext uri="{FF2B5EF4-FFF2-40B4-BE49-F238E27FC236}">
                  <a16:creationId xmlns:a16="http://schemas.microsoft.com/office/drawing/2014/main" id="{6E1131F4-25D5-4277-9031-2A4507B48A3A}"/>
                </a:ext>
              </a:extLst>
            </p:cNvPr>
            <p:cNvPicPr>
              <a:picLocks noChangeAspect="1"/>
            </p:cNvPicPr>
            <p:nvPr/>
          </p:nvPicPr>
          <p:blipFill>
            <a:blip r:embed="rId9" cstate="screen">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10040389" y="4486210"/>
              <a:ext cx="516202" cy="271422"/>
            </a:xfrm>
            <a:prstGeom prst="rect">
              <a:avLst/>
            </a:prstGeom>
          </p:spPr>
        </p:pic>
        <p:sp>
          <p:nvSpPr>
            <p:cNvPr id="113" name="TextBox 112">
              <a:extLst>
                <a:ext uri="{FF2B5EF4-FFF2-40B4-BE49-F238E27FC236}">
                  <a16:creationId xmlns:a16="http://schemas.microsoft.com/office/drawing/2014/main" id="{68F7CFA3-C6B0-4AE0-973C-C908D181317E}"/>
                </a:ext>
              </a:extLst>
            </p:cNvPr>
            <p:cNvSpPr txBox="1"/>
            <p:nvPr/>
          </p:nvSpPr>
          <p:spPr>
            <a:xfrm>
              <a:off x="9241276" y="4815056"/>
              <a:ext cx="553071" cy="184666"/>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10.1.2.4</a:t>
              </a:r>
            </a:p>
          </p:txBody>
        </p:sp>
        <p:sp>
          <p:nvSpPr>
            <p:cNvPr id="114" name="TextBox 113">
              <a:extLst>
                <a:ext uri="{FF2B5EF4-FFF2-40B4-BE49-F238E27FC236}">
                  <a16:creationId xmlns:a16="http://schemas.microsoft.com/office/drawing/2014/main" id="{828B935F-5F40-428E-9CA1-18D97B576357}"/>
                </a:ext>
              </a:extLst>
            </p:cNvPr>
            <p:cNvSpPr txBox="1"/>
            <p:nvPr/>
          </p:nvSpPr>
          <p:spPr>
            <a:xfrm>
              <a:off x="10049502" y="4803885"/>
              <a:ext cx="553071" cy="184666"/>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10.1.2.5</a:t>
              </a:r>
            </a:p>
          </p:txBody>
        </p:sp>
        <p:sp>
          <p:nvSpPr>
            <p:cNvPr id="18" name="Rectangle 17">
              <a:extLst>
                <a:ext uri="{FF2B5EF4-FFF2-40B4-BE49-F238E27FC236}">
                  <a16:creationId xmlns:a16="http://schemas.microsoft.com/office/drawing/2014/main" id="{8C0E5A8C-BBCB-484F-951B-362167E644F1}"/>
                </a:ext>
              </a:extLst>
            </p:cNvPr>
            <p:cNvSpPr/>
            <p:nvPr/>
          </p:nvSpPr>
          <p:spPr bwMode="auto">
            <a:xfrm>
              <a:off x="10675093" y="4536205"/>
              <a:ext cx="622274" cy="278336"/>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rPr>
                <a:t>Azure CNI</a:t>
              </a:r>
            </a:p>
          </p:txBody>
        </p:sp>
        <p:sp>
          <p:nvSpPr>
            <p:cNvPr id="115" name="Rectangle 114">
              <a:extLst>
                <a:ext uri="{FF2B5EF4-FFF2-40B4-BE49-F238E27FC236}">
                  <a16:creationId xmlns:a16="http://schemas.microsoft.com/office/drawing/2014/main" id="{8C80647B-31DB-4E61-B3F4-A5105B25C255}"/>
                </a:ext>
              </a:extLst>
            </p:cNvPr>
            <p:cNvSpPr/>
            <p:nvPr/>
          </p:nvSpPr>
          <p:spPr bwMode="auto">
            <a:xfrm>
              <a:off x="10143650" y="2820490"/>
              <a:ext cx="622274" cy="278336"/>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rPr>
                <a:t>Azure CNI</a:t>
              </a:r>
            </a:p>
          </p:txBody>
        </p:sp>
        <p:sp>
          <p:nvSpPr>
            <p:cNvPr id="25" name="TextBox 24">
              <a:extLst>
                <a:ext uri="{FF2B5EF4-FFF2-40B4-BE49-F238E27FC236}">
                  <a16:creationId xmlns:a16="http://schemas.microsoft.com/office/drawing/2014/main" id="{49AFBDE1-E47C-4A66-A1B5-8FBAC3F9BDD7}"/>
                </a:ext>
              </a:extLst>
            </p:cNvPr>
            <p:cNvSpPr txBox="1"/>
            <p:nvPr/>
          </p:nvSpPr>
          <p:spPr>
            <a:xfrm>
              <a:off x="11002215" y="4137883"/>
              <a:ext cx="673744" cy="246221"/>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D83B01"/>
                  </a:solidFill>
                  <a:effectLst/>
                  <a:uLnTx/>
                  <a:uFillTx/>
                  <a:latin typeface="Chiller" panose="04020404031007020602" pitchFamily="82" charset="0"/>
                  <a:ea typeface="+mn-ea"/>
                  <a:cs typeface="+mn-cs"/>
                </a:rPr>
                <a:t>NEW</a:t>
              </a:r>
              <a:r>
                <a:rPr kumimoji="0" lang="en-US" sz="1600" b="1" i="0" u="none" strike="noStrike" kern="1200" cap="none" spc="0" normalizeH="0" baseline="0" noProof="0">
                  <a:ln>
                    <a:noFill/>
                  </a:ln>
                  <a:solidFill>
                    <a:srgbClr val="D83B01"/>
                  </a:solidFill>
                  <a:effectLst/>
                  <a:uLnTx/>
                  <a:uFillTx/>
                  <a:latin typeface="Brush Script MT" panose="03060802040406070304" pitchFamily="66" charset="0"/>
                  <a:ea typeface="+mn-ea"/>
                  <a:cs typeface="+mn-cs"/>
                </a:rPr>
                <a:t>!</a:t>
              </a:r>
            </a:p>
          </p:txBody>
        </p:sp>
      </p:grpSp>
      <p:sp>
        <p:nvSpPr>
          <p:cNvPr id="61" name="Rectangle 60">
            <a:extLst>
              <a:ext uri="{FF2B5EF4-FFF2-40B4-BE49-F238E27FC236}">
                <a16:creationId xmlns:a16="http://schemas.microsoft.com/office/drawing/2014/main" id="{0D951890-59F1-470E-A0C7-1857CBCE159F}"/>
              </a:ext>
            </a:extLst>
          </p:cNvPr>
          <p:cNvSpPr/>
          <p:nvPr/>
        </p:nvSpPr>
        <p:spPr>
          <a:xfrm>
            <a:off x="140302" y="862501"/>
            <a:ext cx="7893317" cy="584775"/>
          </a:xfrm>
          <a:prstGeom prst="rect">
            <a:avLst/>
          </a:prstGeom>
        </p:spPr>
        <p:txBody>
          <a:bodyPr wrap="square">
            <a:spAutoFit/>
          </a:bodyPr>
          <a:lstStyle/>
          <a:p>
            <a:pPr marL="0" marR="0" lvl="0" indent="0" algn="l" defTabSz="914367" rtl="0" eaLnBrk="1" fontAlgn="auto" latinLnBrk="0" hangingPunct="1">
              <a:lnSpc>
                <a:spcPct val="100000"/>
              </a:lnSpc>
              <a:spcBef>
                <a:spcPts val="1200"/>
              </a:spcBef>
              <a:spcAft>
                <a:spcPts val="0"/>
              </a:spcAft>
              <a:buClrTx/>
              <a:buSzTx/>
              <a:buFontTx/>
              <a:buNone/>
              <a:tabLst/>
              <a:defRPr/>
            </a:pPr>
            <a:r>
              <a:rPr kumimoji="0" lang="en-US" sz="3200" b="0" i="0" u="none" strike="noStrike" kern="1200" cap="none" spc="0" normalizeH="0" baseline="0" noProof="0" dirty="0">
                <a:ln>
                  <a:noFill/>
                </a:ln>
                <a:solidFill>
                  <a:srgbClr val="F37521"/>
                </a:solidFill>
                <a:effectLst/>
                <a:uLnTx/>
                <a:uFillTx/>
                <a:latin typeface="Segoe UI"/>
                <a:ea typeface="+mn-ea"/>
                <a:cs typeface="+mn-cs"/>
              </a:rPr>
              <a:t>Containers are first class citizens</a:t>
            </a:r>
          </a:p>
        </p:txBody>
      </p:sp>
    </p:spTree>
    <p:extLst>
      <p:ext uri="{BB962C8B-B14F-4D97-AF65-F5344CB8AC3E}">
        <p14:creationId xmlns:p14="http://schemas.microsoft.com/office/powerpoint/2010/main" val="121718833"/>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1BA310-4ABA-4258-BB5E-47C47C369893}"/>
              </a:ext>
            </a:extLst>
          </p:cNvPr>
          <p:cNvSpPr>
            <a:spLocks noGrp="1"/>
          </p:cNvSpPr>
          <p:nvPr>
            <p:ph type="title"/>
          </p:nvPr>
        </p:nvSpPr>
        <p:spPr>
          <a:xfrm>
            <a:off x="1216531" y="268084"/>
            <a:ext cx="11018520" cy="553998"/>
          </a:xfrm>
        </p:spPr>
        <p:txBody>
          <a:bodyPr/>
          <a:lstStyle/>
          <a:p>
            <a:r>
              <a:rPr lang="en-US"/>
              <a:t>Virtual Network</a:t>
            </a:r>
          </a:p>
        </p:txBody>
      </p:sp>
      <p:sp>
        <p:nvSpPr>
          <p:cNvPr id="4" name="Text Placeholder 3">
            <a:extLst>
              <a:ext uri="{FF2B5EF4-FFF2-40B4-BE49-F238E27FC236}">
                <a16:creationId xmlns:a16="http://schemas.microsoft.com/office/drawing/2014/main" id="{B48FC028-EAFD-47A2-B4A2-71043FF4FCF7}"/>
              </a:ext>
            </a:extLst>
          </p:cNvPr>
          <p:cNvSpPr>
            <a:spLocks noGrp="1"/>
          </p:cNvSpPr>
          <p:nvPr>
            <p:ph type="body" sz="quarter" idx="10"/>
          </p:nvPr>
        </p:nvSpPr>
        <p:spPr>
          <a:xfrm>
            <a:off x="432822" y="1434123"/>
            <a:ext cx="5212080" cy="492443"/>
          </a:xfrm>
        </p:spPr>
        <p:txBody>
          <a:bodyPr vert="horz" wrap="square" lIns="0" tIns="0" rIns="0" bIns="0" rtlCol="0" anchor="t">
            <a:spAutoFit/>
          </a:bodyPr>
          <a:lstStyle/>
          <a:p>
            <a:r>
              <a:rPr lang="en-US" sz="3200" b="1"/>
              <a:t>Public IP Prefix</a:t>
            </a:r>
          </a:p>
        </p:txBody>
      </p:sp>
      <p:sp>
        <p:nvSpPr>
          <p:cNvPr id="5" name="Text Placeholder 4">
            <a:extLst>
              <a:ext uri="{FF2B5EF4-FFF2-40B4-BE49-F238E27FC236}">
                <a16:creationId xmlns:a16="http://schemas.microsoft.com/office/drawing/2014/main" id="{583F73C2-07AC-40AC-A39B-3C5F9E99A9DC}"/>
              </a:ext>
            </a:extLst>
          </p:cNvPr>
          <p:cNvSpPr>
            <a:spLocks noGrp="1"/>
          </p:cNvSpPr>
          <p:nvPr>
            <p:ph type="body" sz="quarter" idx="12"/>
          </p:nvPr>
        </p:nvSpPr>
        <p:spPr>
          <a:xfrm>
            <a:off x="6348238" y="1431017"/>
            <a:ext cx="5212080" cy="492443"/>
          </a:xfrm>
        </p:spPr>
        <p:txBody>
          <a:bodyPr/>
          <a:lstStyle/>
          <a:p>
            <a:r>
              <a:rPr lang="en-US" sz="3200" b="1"/>
              <a:t>Service Endpoint Policies</a:t>
            </a:r>
          </a:p>
        </p:txBody>
      </p:sp>
      <p:sp>
        <p:nvSpPr>
          <p:cNvPr id="6" name="Rectangle 5">
            <a:extLst>
              <a:ext uri="{FF2B5EF4-FFF2-40B4-BE49-F238E27FC236}">
                <a16:creationId xmlns:a16="http://schemas.microsoft.com/office/drawing/2014/main" id="{321FF927-B98C-48A9-9126-5FF402C7F559}"/>
              </a:ext>
            </a:extLst>
          </p:cNvPr>
          <p:cNvSpPr/>
          <p:nvPr/>
        </p:nvSpPr>
        <p:spPr>
          <a:xfrm>
            <a:off x="316941" y="1990683"/>
            <a:ext cx="5585823" cy="2215991"/>
          </a:xfrm>
          <a:prstGeom prst="rect">
            <a:avLst/>
          </a:prstGeom>
        </p:spPr>
        <p:txBody>
          <a:bodyPr wrap="square" anchor="t">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37521"/>
                </a:solidFill>
                <a:effectLst/>
                <a:uLnTx/>
                <a:uFillTx/>
                <a:latin typeface="Segoe UI"/>
                <a:ea typeface="+mn-ea"/>
                <a:cs typeface="+mn-cs"/>
              </a:rPr>
              <a:t>A reserved IP range for your public endpoints in Azure</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a:p>
            <a:pPr marL="285750" marR="0" lvl="0" indent="-2857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1A1A1A"/>
                </a:solidFill>
                <a:effectLst/>
                <a:uLnTx/>
                <a:uFillTx/>
                <a:latin typeface="Segoe UI"/>
                <a:ea typeface="+mn-ea"/>
                <a:cs typeface="+mn-cs"/>
              </a:rPr>
              <a:t>Simplify IP address management</a:t>
            </a:r>
            <a:endParaRPr kumimoji="0" lang="en-US" sz="1800" b="0" i="0" u="none" strike="noStrike" kern="1200" cap="none" spc="0" normalizeH="0" baseline="0" noProof="0" dirty="0">
              <a:ln>
                <a:noFill/>
              </a:ln>
              <a:solidFill>
                <a:srgbClr val="1A1A1A"/>
              </a:solidFill>
              <a:effectLst/>
              <a:uLnTx/>
              <a:uFillTx/>
              <a:latin typeface="Segoe UI"/>
              <a:ea typeface="+mn-ea"/>
              <a:cs typeface="Segoe UI"/>
            </a:endParaRPr>
          </a:p>
          <a:p>
            <a:pPr marL="285750" marR="0" lvl="0" indent="-2857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1A1A1A"/>
                </a:solidFill>
                <a:effectLst/>
                <a:uLnTx/>
                <a:uFillTx/>
                <a:latin typeface="Segoe UI"/>
                <a:ea typeface="+mn-ea"/>
                <a:cs typeface="+mn-cs"/>
              </a:rPr>
              <a:t>Predictable, contiguous public IP addresses</a:t>
            </a:r>
          </a:p>
          <a:p>
            <a:pPr marL="285750" marR="0" lvl="0" indent="-2857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1A1A1A"/>
                </a:solidFill>
                <a:effectLst/>
                <a:uLnTx/>
                <a:uFillTx/>
                <a:latin typeface="Segoe UI"/>
                <a:ea typeface="+mn-ea"/>
                <a:cs typeface="+mn-cs"/>
              </a:rPr>
              <a:t>One CIDR block to give your customers for whitelisting</a:t>
            </a:r>
            <a:endParaRPr kumimoji="0" lang="en-US" sz="1800" b="0" i="0" u="none" strike="noStrike" kern="1200" cap="none" spc="0" normalizeH="0" baseline="0" noProof="0" dirty="0">
              <a:ln>
                <a:noFill/>
              </a:ln>
              <a:solidFill>
                <a:srgbClr val="1A1A1A"/>
              </a:solidFill>
              <a:effectLst/>
              <a:uLnTx/>
              <a:uFillTx/>
              <a:latin typeface="Segoe UI"/>
              <a:ea typeface="+mn-ea"/>
              <a:cs typeface="Segoe UI"/>
            </a:endParaRPr>
          </a:p>
        </p:txBody>
      </p:sp>
      <p:sp>
        <p:nvSpPr>
          <p:cNvPr id="54" name="Rectangle 53">
            <a:extLst>
              <a:ext uri="{FF2B5EF4-FFF2-40B4-BE49-F238E27FC236}">
                <a16:creationId xmlns:a16="http://schemas.microsoft.com/office/drawing/2014/main" id="{78E51585-239F-4428-BC28-1D70F215E354}"/>
              </a:ext>
            </a:extLst>
          </p:cNvPr>
          <p:cNvSpPr/>
          <p:nvPr/>
        </p:nvSpPr>
        <p:spPr>
          <a:xfrm>
            <a:off x="6270060" y="2006893"/>
            <a:ext cx="5921940" cy="1979003"/>
          </a:xfrm>
          <a:prstGeom prst="rect">
            <a:avLst/>
          </a:prstGeom>
        </p:spPr>
        <p:txBody>
          <a:bodyPr wrap="square">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2400" b="0" i="0" u="none" strike="noStrike" kern="1200" cap="none" spc="0" normalizeH="0" baseline="0" noProof="0">
                <a:ln>
                  <a:noFill/>
                </a:ln>
                <a:solidFill>
                  <a:srgbClr val="F37521"/>
                </a:solidFill>
                <a:effectLst/>
                <a:uLnTx/>
                <a:uFillTx/>
                <a:latin typeface="Segoe UI"/>
                <a:ea typeface="+mn-ea"/>
                <a:cs typeface="+mn-cs"/>
              </a:rPr>
              <a:t>Enhanced </a:t>
            </a:r>
            <a:r>
              <a:rPr kumimoji="0" lang="en-US" sz="2400" b="0" i="0" u="none" strike="noStrike" kern="1200" cap="none" spc="0" normalizeH="0" baseline="0" noProof="0" err="1">
                <a:ln>
                  <a:noFill/>
                </a:ln>
                <a:solidFill>
                  <a:srgbClr val="F37521"/>
                </a:solidFill>
                <a:effectLst/>
                <a:uLnTx/>
                <a:uFillTx/>
                <a:latin typeface="Segoe UI"/>
                <a:ea typeface="+mn-ea"/>
                <a:cs typeface="+mn-cs"/>
              </a:rPr>
              <a:t>VNet</a:t>
            </a:r>
            <a:r>
              <a:rPr kumimoji="0" lang="en-US" sz="2400" b="0" i="0" u="none" strike="noStrike" kern="1200" cap="none" spc="0" normalizeH="0" baseline="0" noProof="0">
                <a:ln>
                  <a:noFill/>
                </a:ln>
                <a:solidFill>
                  <a:srgbClr val="F37521"/>
                </a:solidFill>
                <a:effectLst/>
                <a:uLnTx/>
                <a:uFillTx/>
                <a:latin typeface="Segoe UI"/>
                <a:ea typeface="+mn-ea"/>
                <a:cs typeface="+mn-cs"/>
              </a:rPr>
              <a:t> security for Azure services</a:t>
            </a:r>
          </a:p>
          <a:p>
            <a:pPr marL="0" marR="0" lvl="0" indent="0" algn="l" defTabSz="914367" rtl="0" eaLnBrk="1" fontAlgn="auto" latinLnBrk="0" hangingPunct="1">
              <a:lnSpc>
                <a:spcPct val="90000"/>
              </a:lnSpc>
              <a:spcBef>
                <a:spcPts val="0"/>
              </a:spcBef>
              <a:spcAft>
                <a:spcPts val="588"/>
              </a:spcAft>
              <a:buClrTx/>
              <a:buSzTx/>
              <a:buFontTx/>
              <a:buNone/>
              <a:tabLst/>
              <a:defRPr/>
            </a:pPr>
            <a:endParaRPr kumimoji="0" lang="en-US" sz="18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a:p>
            <a:pPr marL="336145" marR="0" lvl="0" indent="-336145" algn="l" defTabSz="914367" rtl="0" eaLnBrk="1" fontAlgn="auto" latinLnBrk="0" hangingPunct="1">
              <a:lnSpc>
                <a:spcPct val="90000"/>
              </a:lnSpc>
              <a:spcBef>
                <a:spcPts val="0"/>
              </a:spcBef>
              <a:spcAft>
                <a:spcPts val="588"/>
              </a:spcAft>
              <a:buClrTx/>
              <a:buSzTx/>
              <a:buFont typeface="Arial" panose="020B0604020202020204" pitchFamily="34" charset="0"/>
              <a:buChar char="•"/>
              <a:tabLst/>
              <a:defRPr/>
            </a:pPr>
            <a:r>
              <a:rPr kumimoji="0" lang="en-US" sz="18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Prevent access of unauthorized Storage accounts from </a:t>
            </a:r>
            <a:r>
              <a:rPr kumimoji="0" lang="en-US" sz="1800" b="0" i="0" u="none" strike="noStrike" kern="1200" cap="none" spc="0" normalizeH="0" baseline="0" noProof="0" err="1">
                <a:ln>
                  <a:noFill/>
                </a:ln>
                <a:gradFill>
                  <a:gsLst>
                    <a:gs pos="2917">
                      <a:srgbClr val="1A1A1A"/>
                    </a:gs>
                    <a:gs pos="30000">
                      <a:srgbClr val="1A1A1A"/>
                    </a:gs>
                  </a:gsLst>
                  <a:lin ang="5400000" scaled="0"/>
                </a:gradFill>
                <a:effectLst/>
                <a:uLnTx/>
                <a:uFillTx/>
                <a:latin typeface="Segoe UI"/>
                <a:ea typeface="+mn-ea"/>
                <a:cs typeface="+mn-cs"/>
              </a:rPr>
              <a:t>VNet</a:t>
            </a:r>
            <a:endParaRPr kumimoji="0" lang="en-US" sz="18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a:p>
            <a:pPr marL="336145" marR="0" lvl="0" indent="-336145" algn="l" defTabSz="914367" rtl="0" eaLnBrk="1" fontAlgn="auto" latinLnBrk="0" hangingPunct="1">
              <a:lnSpc>
                <a:spcPct val="90000"/>
              </a:lnSpc>
              <a:spcBef>
                <a:spcPts val="0"/>
              </a:spcBef>
              <a:spcAft>
                <a:spcPts val="588"/>
              </a:spcAft>
              <a:buClrTx/>
              <a:buSzTx/>
              <a:buFont typeface="Arial" panose="020B0604020202020204" pitchFamily="34" charset="0"/>
              <a:buChar char="•"/>
              <a:tabLst/>
              <a:defRPr/>
            </a:pPr>
            <a:r>
              <a:rPr kumimoji="0" lang="en-US" sz="18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Restrict </a:t>
            </a:r>
            <a:r>
              <a:rPr kumimoji="0" lang="en-US" sz="1800" b="0" i="0" u="none" strike="noStrike" kern="1200" cap="none" spc="0" normalizeH="0" baseline="0" noProof="0" err="1">
                <a:ln>
                  <a:noFill/>
                </a:ln>
                <a:gradFill>
                  <a:gsLst>
                    <a:gs pos="2917">
                      <a:srgbClr val="1A1A1A"/>
                    </a:gs>
                    <a:gs pos="30000">
                      <a:srgbClr val="1A1A1A"/>
                    </a:gs>
                  </a:gsLst>
                  <a:lin ang="5400000" scaled="0"/>
                </a:gradFill>
                <a:effectLst/>
                <a:uLnTx/>
                <a:uFillTx/>
                <a:latin typeface="Segoe UI"/>
                <a:ea typeface="+mn-ea"/>
                <a:cs typeface="+mn-cs"/>
              </a:rPr>
              <a:t>Vnet</a:t>
            </a:r>
            <a:r>
              <a:rPr kumimoji="0" lang="en-US" sz="18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 access to specific Storage Accounts</a:t>
            </a:r>
          </a:p>
          <a:p>
            <a:pPr marL="336145" marR="0" lvl="0" indent="-336145" algn="l" defTabSz="914367" rtl="0" eaLnBrk="1" fontAlgn="auto" latinLnBrk="0" hangingPunct="1">
              <a:lnSpc>
                <a:spcPct val="90000"/>
              </a:lnSpc>
              <a:spcBef>
                <a:spcPts val="0"/>
              </a:spcBef>
              <a:spcAft>
                <a:spcPts val="588"/>
              </a:spcAft>
              <a:buClrTx/>
              <a:buSzTx/>
              <a:buFont typeface="Arial" panose="020B0604020202020204" pitchFamily="34" charset="0"/>
              <a:buChar char="•"/>
              <a:tabLst/>
              <a:defRPr/>
            </a:pPr>
            <a:r>
              <a:rPr kumimoji="0" lang="en-US" sz="18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Granular access control</a:t>
            </a:r>
          </a:p>
        </p:txBody>
      </p:sp>
      <p:grpSp>
        <p:nvGrpSpPr>
          <p:cNvPr id="60" name="Group 59">
            <a:extLst>
              <a:ext uri="{FF2B5EF4-FFF2-40B4-BE49-F238E27FC236}">
                <a16:creationId xmlns:a16="http://schemas.microsoft.com/office/drawing/2014/main" id="{C1D9DF0A-2BB4-4F7D-BE05-FE704D9548CD}"/>
              </a:ext>
            </a:extLst>
          </p:cNvPr>
          <p:cNvGrpSpPr/>
          <p:nvPr/>
        </p:nvGrpSpPr>
        <p:grpSpPr>
          <a:xfrm>
            <a:off x="67319" y="3875287"/>
            <a:ext cx="5921944" cy="2923891"/>
            <a:chOff x="135704" y="3778749"/>
            <a:chExt cx="5921944" cy="2923891"/>
          </a:xfrm>
        </p:grpSpPr>
        <p:grpSp>
          <p:nvGrpSpPr>
            <p:cNvPr id="7" name="Group 6">
              <a:extLst>
                <a:ext uri="{FF2B5EF4-FFF2-40B4-BE49-F238E27FC236}">
                  <a16:creationId xmlns:a16="http://schemas.microsoft.com/office/drawing/2014/main" id="{16C459D5-5B7E-42AC-843F-47C0072B22F3}"/>
                </a:ext>
              </a:extLst>
            </p:cNvPr>
            <p:cNvGrpSpPr/>
            <p:nvPr/>
          </p:nvGrpSpPr>
          <p:grpSpPr>
            <a:xfrm>
              <a:off x="135704" y="3778749"/>
              <a:ext cx="5921944" cy="2923885"/>
              <a:chOff x="5244738" y="2528320"/>
              <a:chExt cx="6439733" cy="3190601"/>
            </a:xfrm>
          </p:grpSpPr>
          <p:cxnSp>
            <p:nvCxnSpPr>
              <p:cNvPr id="8" name="Straight Connector 7">
                <a:extLst>
                  <a:ext uri="{FF2B5EF4-FFF2-40B4-BE49-F238E27FC236}">
                    <a16:creationId xmlns:a16="http://schemas.microsoft.com/office/drawing/2014/main" id="{6F2626A5-8C33-42C1-AC88-F5CC5F711585}"/>
                  </a:ext>
                </a:extLst>
              </p:cNvPr>
              <p:cNvCxnSpPr>
                <a:cxnSpLocks/>
                <a:stCxn id="26" idx="1"/>
              </p:cNvCxnSpPr>
              <p:nvPr/>
            </p:nvCxnSpPr>
            <p:spPr>
              <a:xfrm flipH="1" flipV="1">
                <a:off x="6716793" y="3483199"/>
                <a:ext cx="960792" cy="257528"/>
              </a:xfrm>
              <a:prstGeom prst="line">
                <a:avLst/>
              </a:prstGeom>
              <a:ln>
                <a:solidFill>
                  <a:srgbClr val="BDBDBD"/>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9" name="Rectangle: Rounded Corners 8">
                <a:extLst>
                  <a:ext uri="{FF2B5EF4-FFF2-40B4-BE49-F238E27FC236}">
                    <a16:creationId xmlns:a16="http://schemas.microsoft.com/office/drawing/2014/main" id="{D97DCD67-6581-44CA-B41D-7F8A2B85D26A}"/>
                  </a:ext>
                </a:extLst>
              </p:cNvPr>
              <p:cNvSpPr/>
              <p:nvPr/>
            </p:nvSpPr>
            <p:spPr bwMode="auto">
              <a:xfrm>
                <a:off x="7457598" y="3102814"/>
                <a:ext cx="1185666" cy="435042"/>
              </a:xfrm>
              <a:prstGeom prst="roundRect">
                <a:avLst>
                  <a:gd name="adj" fmla="val 36667"/>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pic>
            <p:nvPicPr>
              <p:cNvPr id="10" name="Graphic 9">
                <a:extLst>
                  <a:ext uri="{FF2B5EF4-FFF2-40B4-BE49-F238E27FC236}">
                    <a16:creationId xmlns:a16="http://schemas.microsoft.com/office/drawing/2014/main" id="{282B82F1-3B14-4AA2-8842-13EDBFC84BB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494430" y="5106767"/>
                <a:ext cx="612154" cy="612154"/>
              </a:xfrm>
              <a:prstGeom prst="rect">
                <a:avLst/>
              </a:prstGeom>
            </p:spPr>
          </p:pic>
          <p:sp>
            <p:nvSpPr>
              <p:cNvPr id="11" name="TextBox 10">
                <a:extLst>
                  <a:ext uri="{FF2B5EF4-FFF2-40B4-BE49-F238E27FC236}">
                    <a16:creationId xmlns:a16="http://schemas.microsoft.com/office/drawing/2014/main" id="{6DE92EBB-7FCC-494A-8507-212BDE8C6CAD}"/>
                  </a:ext>
                </a:extLst>
              </p:cNvPr>
              <p:cNvSpPr txBox="1"/>
              <p:nvPr/>
            </p:nvSpPr>
            <p:spPr>
              <a:xfrm>
                <a:off x="7554887" y="3239749"/>
                <a:ext cx="960792" cy="153888"/>
              </a:xfrm>
              <a:prstGeom prst="rect">
                <a:avLst/>
              </a:prstGeom>
              <a:noFill/>
            </p:spPr>
            <p:txBody>
              <a:bodyPr wrap="square" lIns="0" tIns="0" rIns="0" bIns="0" rtlCol="0" anchor="ctr">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a:ea typeface="+mn-ea"/>
                    <a:cs typeface="+mn-cs"/>
                  </a:rPr>
                  <a:t>Public IP Prefix</a:t>
                </a:r>
              </a:p>
            </p:txBody>
          </p:sp>
          <p:pic>
            <p:nvPicPr>
              <p:cNvPr id="12" name="Picture 11">
                <a:extLst>
                  <a:ext uri="{FF2B5EF4-FFF2-40B4-BE49-F238E27FC236}">
                    <a16:creationId xmlns:a16="http://schemas.microsoft.com/office/drawing/2014/main" id="{263FCDF8-8C3F-4666-A6CC-D140343A08D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332973" y="3456352"/>
                <a:ext cx="858319" cy="858319"/>
              </a:xfrm>
              <a:prstGeom prst="rect">
                <a:avLst/>
              </a:prstGeom>
              <a:effectLst>
                <a:outerShdw blurRad="50800" dist="50800" dir="5400000" algn="ctr" rotWithShape="0">
                  <a:srgbClr val="BDBDBD"/>
                </a:outerShdw>
              </a:effectLst>
            </p:spPr>
          </p:pic>
          <p:pic>
            <p:nvPicPr>
              <p:cNvPr id="13" name="Picture 12">
                <a:extLst>
                  <a:ext uri="{FF2B5EF4-FFF2-40B4-BE49-F238E27FC236}">
                    <a16:creationId xmlns:a16="http://schemas.microsoft.com/office/drawing/2014/main" id="{B294B75A-4B4D-4271-AC86-A8A4670151BA}"/>
                  </a:ext>
                </a:extLst>
              </p:cNvPr>
              <p:cNvPicPr>
                <a:picLocks noChangeAspect="1"/>
              </p:cNvPicPr>
              <p:nvPr/>
            </p:nvPicPr>
            <p:blipFill>
              <a:blip r:embed="rId5" cstate="screen">
                <a:extLst>
                  <a:ext uri="{BEBA8EAE-BF5A-486C-A8C5-ECC9F3942E4B}">
                    <a14:imgProps xmlns:a14="http://schemas.microsoft.com/office/drawing/2010/main">
                      <a14:imgLayer r:embed="rId6">
                        <a14:imgEffect>
                          <a14:artisticMarker/>
                        </a14:imgEffect>
                      </a14:imgLayer>
                    </a14:imgProps>
                  </a:ext>
                  <a:ext uri="{28A0092B-C50C-407E-A947-70E740481C1C}">
                    <a14:useLocalDpi xmlns:a14="http://schemas.microsoft.com/office/drawing/2010/main"/>
                  </a:ext>
                </a:extLst>
              </a:blip>
              <a:stretch>
                <a:fillRect/>
              </a:stretch>
            </p:blipFill>
            <p:spPr>
              <a:xfrm>
                <a:off x="9106406" y="4310907"/>
                <a:ext cx="632047" cy="632047"/>
              </a:xfrm>
              <a:prstGeom prst="rect">
                <a:avLst/>
              </a:prstGeom>
              <a:effectLst>
                <a:outerShdw blurRad="50800" dist="38100" dir="2700000" algn="tl" rotWithShape="0">
                  <a:srgbClr val="C00000">
                    <a:alpha val="40000"/>
                  </a:srgbClr>
                </a:outerShdw>
              </a:effectLst>
            </p:spPr>
          </p:pic>
          <p:pic>
            <p:nvPicPr>
              <p:cNvPr id="14" name="Graphic 13">
                <a:extLst>
                  <a:ext uri="{FF2B5EF4-FFF2-40B4-BE49-F238E27FC236}">
                    <a16:creationId xmlns:a16="http://schemas.microsoft.com/office/drawing/2014/main" id="{73CB4CF8-FB09-4D2D-BF38-B94DC23A3EF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595010" y="4383698"/>
                <a:ext cx="643376" cy="643376"/>
              </a:xfrm>
              <a:prstGeom prst="rect">
                <a:avLst/>
              </a:prstGeom>
              <a:effectLst>
                <a:outerShdw blurRad="50800" dist="38100" dir="2700000" algn="tl" rotWithShape="0">
                  <a:prstClr val="black">
                    <a:alpha val="40000"/>
                  </a:prstClr>
                </a:outerShdw>
              </a:effectLst>
            </p:spPr>
          </p:pic>
          <p:sp>
            <p:nvSpPr>
              <p:cNvPr id="15" name="Rectangle: Rounded Corners 14">
                <a:extLst>
                  <a:ext uri="{FF2B5EF4-FFF2-40B4-BE49-F238E27FC236}">
                    <a16:creationId xmlns:a16="http://schemas.microsoft.com/office/drawing/2014/main" id="{DBEB0FCB-9453-47CB-80BA-1E3F82AB7666}"/>
                  </a:ext>
                </a:extLst>
              </p:cNvPr>
              <p:cNvSpPr/>
              <p:nvPr/>
            </p:nvSpPr>
            <p:spPr bwMode="auto">
              <a:xfrm rot="16200000">
                <a:off x="7080912" y="4018620"/>
                <a:ext cx="2012257" cy="1112445"/>
              </a:xfrm>
              <a:prstGeom prst="roundRect">
                <a:avLst/>
              </a:prstGeom>
              <a:no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6" name="Rectangle: Rounded Corners 15">
                <a:extLst>
                  <a:ext uri="{FF2B5EF4-FFF2-40B4-BE49-F238E27FC236}">
                    <a16:creationId xmlns:a16="http://schemas.microsoft.com/office/drawing/2014/main" id="{ABD5EB7C-A416-498D-A88F-C98FC0C70F9B}"/>
                  </a:ext>
                </a:extLst>
              </p:cNvPr>
              <p:cNvSpPr/>
              <p:nvPr/>
            </p:nvSpPr>
            <p:spPr bwMode="auto">
              <a:xfrm>
                <a:off x="7686294" y="4122932"/>
                <a:ext cx="798513" cy="159751"/>
              </a:xfrm>
              <a:prstGeom prst="roundRect">
                <a:avLst/>
              </a:prstGeom>
              <a:noFill/>
              <a:ln>
                <a:solidFill>
                  <a:srgbClr val="BDBDBD"/>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cxnSp>
            <p:nvCxnSpPr>
              <p:cNvPr id="17" name="Straight Connector 16">
                <a:extLst>
                  <a:ext uri="{FF2B5EF4-FFF2-40B4-BE49-F238E27FC236}">
                    <a16:creationId xmlns:a16="http://schemas.microsoft.com/office/drawing/2014/main" id="{AC505365-050E-46CD-935F-DBA1B618A1AE}"/>
                  </a:ext>
                </a:extLst>
              </p:cNvPr>
              <p:cNvCxnSpPr>
                <a:cxnSpLocks/>
                <a:stCxn id="34" idx="1"/>
                <a:endCxn id="12" idx="3"/>
              </p:cNvCxnSpPr>
              <p:nvPr/>
            </p:nvCxnSpPr>
            <p:spPr>
              <a:xfrm flipH="1" flipV="1">
                <a:off x="7191292" y="3885512"/>
                <a:ext cx="487845" cy="82790"/>
              </a:xfrm>
              <a:prstGeom prst="line">
                <a:avLst/>
              </a:prstGeom>
              <a:ln>
                <a:solidFill>
                  <a:srgbClr val="BDBDBD"/>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539400FC-4529-4D32-A4FB-DEEC089E2F53}"/>
                  </a:ext>
                </a:extLst>
              </p:cNvPr>
              <p:cNvCxnSpPr>
                <a:cxnSpLocks/>
                <a:stCxn id="14" idx="3"/>
                <a:endCxn id="24" idx="1"/>
              </p:cNvCxnSpPr>
              <p:nvPr/>
            </p:nvCxnSpPr>
            <p:spPr>
              <a:xfrm flipV="1">
                <a:off x="7238386" y="4486447"/>
                <a:ext cx="471022" cy="218939"/>
              </a:xfrm>
              <a:prstGeom prst="line">
                <a:avLst/>
              </a:prstGeom>
              <a:ln>
                <a:solidFill>
                  <a:srgbClr val="BDBDBD"/>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C8D065BC-61C9-44FE-A7CB-9F944F2C9CB1}"/>
                  </a:ext>
                </a:extLst>
              </p:cNvPr>
              <p:cNvCxnSpPr>
                <a:cxnSpLocks/>
                <a:stCxn id="25" idx="1"/>
                <a:endCxn id="10" idx="3"/>
              </p:cNvCxnSpPr>
              <p:nvPr/>
            </p:nvCxnSpPr>
            <p:spPr>
              <a:xfrm flipH="1">
                <a:off x="7106584" y="5330015"/>
                <a:ext cx="589971" cy="82829"/>
              </a:xfrm>
              <a:prstGeom prst="line">
                <a:avLst/>
              </a:prstGeom>
              <a:ln>
                <a:solidFill>
                  <a:srgbClr val="BDBDBD"/>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0" name="Rectangle: Rounded Corners 19">
                <a:extLst>
                  <a:ext uri="{FF2B5EF4-FFF2-40B4-BE49-F238E27FC236}">
                    <a16:creationId xmlns:a16="http://schemas.microsoft.com/office/drawing/2014/main" id="{E9787A44-8137-47A3-A2D0-1B86A0FFDC07}"/>
                  </a:ext>
                </a:extLst>
              </p:cNvPr>
              <p:cNvSpPr/>
              <p:nvPr/>
            </p:nvSpPr>
            <p:spPr bwMode="auto">
              <a:xfrm>
                <a:off x="9852483" y="3466533"/>
                <a:ext cx="1248047" cy="678973"/>
              </a:xfrm>
              <a:prstGeom prst="roundRect">
                <a:avLst/>
              </a:prstGeom>
              <a:solidFill>
                <a:srgbClr val="BDBDBD"/>
              </a:solidFill>
              <a:ln>
                <a:solidFill>
                  <a:srgbClr val="BDBDBD"/>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cxnSp>
            <p:nvCxnSpPr>
              <p:cNvPr id="21" name="Straight Connector 20">
                <a:extLst>
                  <a:ext uri="{FF2B5EF4-FFF2-40B4-BE49-F238E27FC236}">
                    <a16:creationId xmlns:a16="http://schemas.microsoft.com/office/drawing/2014/main" id="{898A44BA-6F3B-4BAA-A050-60316D341D66}"/>
                  </a:ext>
                </a:extLst>
              </p:cNvPr>
              <p:cNvCxnSpPr>
                <a:cxnSpLocks/>
                <a:stCxn id="13" idx="3"/>
                <a:endCxn id="20" idx="1"/>
              </p:cNvCxnSpPr>
              <p:nvPr/>
            </p:nvCxnSpPr>
            <p:spPr>
              <a:xfrm flipV="1">
                <a:off x="9738453" y="3806020"/>
                <a:ext cx="114030" cy="820911"/>
              </a:xfrm>
              <a:prstGeom prst="line">
                <a:avLst/>
              </a:prstGeom>
              <a:ln>
                <a:solidFill>
                  <a:srgbClr val="BDBDBD"/>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47C21B8B-D7FF-4271-B8CA-23E55181D973}"/>
                  </a:ext>
                </a:extLst>
              </p:cNvPr>
              <p:cNvCxnSpPr>
                <a:cxnSpLocks/>
                <a:stCxn id="13" idx="3"/>
              </p:cNvCxnSpPr>
              <p:nvPr/>
            </p:nvCxnSpPr>
            <p:spPr>
              <a:xfrm flipV="1">
                <a:off x="9738453" y="4249535"/>
                <a:ext cx="1406128" cy="377396"/>
              </a:xfrm>
              <a:prstGeom prst="line">
                <a:avLst/>
              </a:prstGeom>
              <a:ln>
                <a:solidFill>
                  <a:srgbClr val="BDBDBD"/>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772BF38C-F644-4E32-9E01-995ECCE33394}"/>
                  </a:ext>
                </a:extLst>
              </p:cNvPr>
              <p:cNvSpPr txBox="1"/>
              <p:nvPr/>
            </p:nvSpPr>
            <p:spPr>
              <a:xfrm>
                <a:off x="9920678" y="3565525"/>
                <a:ext cx="979556" cy="123111"/>
              </a:xfrm>
              <a:prstGeom prst="rect">
                <a:avLst/>
              </a:prstGeom>
              <a:noFill/>
              <a:ln>
                <a:solidFill>
                  <a:schemeClr val="accent6">
                    <a:lumMod val="75000"/>
                  </a:schemeClr>
                </a:solidFill>
              </a:ln>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78D4"/>
                    </a:solidFill>
                    <a:effectLst/>
                    <a:uLnTx/>
                    <a:uFillTx/>
                    <a:latin typeface="Segoe UI"/>
                    <a:ea typeface="+mn-ea"/>
                    <a:cs typeface="+mn-cs"/>
                  </a:rPr>
                  <a:t>X.X.X.X/27</a:t>
                </a:r>
                <a:r>
                  <a:rPr kumimoji="0" lang="en-US" sz="800" b="0" i="0" u="none" strike="noStrike" kern="1200" cap="none" spc="0" normalizeH="0" baseline="0" noProof="0">
                    <a:ln>
                      <a:noFill/>
                    </a:ln>
                    <a:solidFill>
                      <a:srgbClr val="FFFFFF"/>
                    </a:solidFill>
                    <a:effectLst/>
                    <a:uLnTx/>
                    <a:uFillTx/>
                    <a:latin typeface="Segoe UI"/>
                    <a:ea typeface="+mn-ea"/>
                    <a:cs typeface="+mn-cs"/>
                  </a:rPr>
                  <a:t>   </a:t>
                </a:r>
                <a:r>
                  <a:rPr kumimoji="0" lang="en-US" sz="800" b="0" i="0" u="none" strike="noStrike" kern="1200" cap="none" spc="0" normalizeH="0" baseline="0" noProof="0">
                    <a:ln>
                      <a:noFill/>
                    </a:ln>
                    <a:solidFill>
                      <a:srgbClr val="00B050"/>
                    </a:solidFill>
                    <a:effectLst/>
                    <a:uLnTx/>
                    <a:uFillTx/>
                    <a:latin typeface="Segoe UI"/>
                    <a:ea typeface="+mn-ea"/>
                    <a:cs typeface="+mn-cs"/>
                  </a:rPr>
                  <a:t>Allow</a:t>
                </a:r>
              </a:p>
            </p:txBody>
          </p:sp>
          <p:sp>
            <p:nvSpPr>
              <p:cNvPr id="24" name="Rectangle: Rounded Corners 23">
                <a:extLst>
                  <a:ext uri="{FF2B5EF4-FFF2-40B4-BE49-F238E27FC236}">
                    <a16:creationId xmlns:a16="http://schemas.microsoft.com/office/drawing/2014/main" id="{A3D9C190-F0B1-4D7B-A8B9-ED743BBE206C}"/>
                  </a:ext>
                </a:extLst>
              </p:cNvPr>
              <p:cNvSpPr/>
              <p:nvPr/>
            </p:nvSpPr>
            <p:spPr bwMode="auto">
              <a:xfrm>
                <a:off x="7709408" y="4360762"/>
                <a:ext cx="775400" cy="251371"/>
              </a:xfrm>
              <a:prstGeom prst="roundRect">
                <a:avLst/>
              </a:prstGeom>
              <a:noFill/>
              <a:ln>
                <a:solidFill>
                  <a:srgbClr val="92D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5" name="Rectangle: Rounded Corners 24">
                <a:extLst>
                  <a:ext uri="{FF2B5EF4-FFF2-40B4-BE49-F238E27FC236}">
                    <a16:creationId xmlns:a16="http://schemas.microsoft.com/office/drawing/2014/main" id="{55D11CB3-3360-45FA-825D-9D68B992D0DD}"/>
                  </a:ext>
                </a:extLst>
              </p:cNvPr>
              <p:cNvSpPr/>
              <p:nvPr/>
            </p:nvSpPr>
            <p:spPr bwMode="auto">
              <a:xfrm>
                <a:off x="7696555" y="5204329"/>
                <a:ext cx="798513" cy="251371"/>
              </a:xfrm>
              <a:prstGeom prst="roundRect">
                <a:avLst/>
              </a:prstGeom>
              <a:noFill/>
              <a:ln>
                <a:solidFill>
                  <a:srgbClr val="BDBDBD"/>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6" name="Rectangle: Rounded Corners 25">
                <a:extLst>
                  <a:ext uri="{FF2B5EF4-FFF2-40B4-BE49-F238E27FC236}">
                    <a16:creationId xmlns:a16="http://schemas.microsoft.com/office/drawing/2014/main" id="{2C055F87-0893-42E2-852B-CCF181DA8242}"/>
                  </a:ext>
                </a:extLst>
              </p:cNvPr>
              <p:cNvSpPr/>
              <p:nvPr/>
            </p:nvSpPr>
            <p:spPr bwMode="auto">
              <a:xfrm>
                <a:off x="7677585" y="3676308"/>
                <a:ext cx="798513" cy="128837"/>
              </a:xfrm>
              <a:prstGeom prst="roundRect">
                <a:avLst/>
              </a:prstGeom>
              <a:noFill/>
              <a:ln>
                <a:solidFill>
                  <a:srgbClr val="BDBDBD"/>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7" name="Rectangle 26">
                <a:extLst>
                  <a:ext uri="{FF2B5EF4-FFF2-40B4-BE49-F238E27FC236}">
                    <a16:creationId xmlns:a16="http://schemas.microsoft.com/office/drawing/2014/main" id="{27C9D146-4A26-4F1E-8285-F38D06C95DCD}"/>
                  </a:ext>
                </a:extLst>
              </p:cNvPr>
              <p:cNvSpPr/>
              <p:nvPr/>
            </p:nvSpPr>
            <p:spPr>
              <a:xfrm>
                <a:off x="7748834" y="3652067"/>
                <a:ext cx="490840" cy="215444"/>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78D4"/>
                    </a:solidFill>
                    <a:effectLst/>
                    <a:uLnTx/>
                    <a:uFillTx/>
                    <a:latin typeface="Segoe UI"/>
                    <a:ea typeface="+mn-ea"/>
                    <a:cs typeface="+mn-cs"/>
                  </a:rPr>
                  <a:t>X.X.X.1</a:t>
                </a:r>
              </a:p>
            </p:txBody>
          </p:sp>
          <p:sp>
            <p:nvSpPr>
              <p:cNvPr id="28" name="Rectangle 27">
                <a:extLst>
                  <a:ext uri="{FF2B5EF4-FFF2-40B4-BE49-F238E27FC236}">
                    <a16:creationId xmlns:a16="http://schemas.microsoft.com/office/drawing/2014/main" id="{BFBFAB0F-ACC3-44DF-AB62-6DE7277B39A8}"/>
                  </a:ext>
                </a:extLst>
              </p:cNvPr>
              <p:cNvSpPr/>
              <p:nvPr/>
            </p:nvSpPr>
            <p:spPr>
              <a:xfrm>
                <a:off x="7749171" y="4103909"/>
                <a:ext cx="490840" cy="215444"/>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78D4"/>
                    </a:solidFill>
                    <a:effectLst/>
                    <a:uLnTx/>
                    <a:uFillTx/>
                    <a:latin typeface="Segoe UI"/>
                    <a:ea typeface="+mn-ea"/>
                    <a:cs typeface="+mn-cs"/>
                  </a:rPr>
                  <a:t>X.X.X.3</a:t>
                </a:r>
              </a:p>
            </p:txBody>
          </p:sp>
          <p:sp>
            <p:nvSpPr>
              <p:cNvPr id="29" name="Rectangle 28">
                <a:extLst>
                  <a:ext uri="{FF2B5EF4-FFF2-40B4-BE49-F238E27FC236}">
                    <a16:creationId xmlns:a16="http://schemas.microsoft.com/office/drawing/2014/main" id="{3D1A0DCC-5864-4D5B-8AE6-1EA1ED614CAB}"/>
                  </a:ext>
                </a:extLst>
              </p:cNvPr>
              <p:cNvSpPr/>
              <p:nvPr/>
            </p:nvSpPr>
            <p:spPr>
              <a:xfrm>
                <a:off x="7760563" y="4340074"/>
                <a:ext cx="490840" cy="215444"/>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78D4"/>
                    </a:solidFill>
                    <a:effectLst/>
                    <a:uLnTx/>
                    <a:uFillTx/>
                    <a:latin typeface="Segoe UI"/>
                    <a:ea typeface="+mn-ea"/>
                    <a:cs typeface="+mn-cs"/>
                  </a:rPr>
                  <a:t>X.X.X.4</a:t>
                </a:r>
              </a:p>
            </p:txBody>
          </p:sp>
          <p:sp>
            <p:nvSpPr>
              <p:cNvPr id="30" name="Rectangle 29">
                <a:extLst>
                  <a:ext uri="{FF2B5EF4-FFF2-40B4-BE49-F238E27FC236}">
                    <a16:creationId xmlns:a16="http://schemas.microsoft.com/office/drawing/2014/main" id="{BC217392-F9CD-4898-9CD7-A5959D0E2931}"/>
                  </a:ext>
                </a:extLst>
              </p:cNvPr>
              <p:cNvSpPr/>
              <p:nvPr/>
            </p:nvSpPr>
            <p:spPr>
              <a:xfrm>
                <a:off x="7760563" y="5171032"/>
                <a:ext cx="490840" cy="215444"/>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78D4"/>
                    </a:solidFill>
                    <a:effectLst/>
                    <a:uLnTx/>
                    <a:uFillTx/>
                    <a:latin typeface="Segoe UI"/>
                    <a:ea typeface="+mn-ea"/>
                    <a:cs typeface="+mn-cs"/>
                  </a:rPr>
                  <a:t>X.X.X.5</a:t>
                </a:r>
              </a:p>
            </p:txBody>
          </p:sp>
          <p:sp>
            <p:nvSpPr>
              <p:cNvPr id="31" name="Freeform 18">
                <a:extLst>
                  <a:ext uri="{FF2B5EF4-FFF2-40B4-BE49-F238E27FC236}">
                    <a16:creationId xmlns:a16="http://schemas.microsoft.com/office/drawing/2014/main" id="{7C369C1E-791E-4FBE-B2C3-2C11D2DDB487}"/>
                  </a:ext>
                </a:extLst>
              </p:cNvPr>
              <p:cNvSpPr>
                <a:spLocks noEditPoints="1"/>
              </p:cNvSpPr>
              <p:nvPr/>
            </p:nvSpPr>
            <p:spPr bwMode="auto">
              <a:xfrm>
                <a:off x="11087256" y="4399722"/>
                <a:ext cx="374813" cy="651485"/>
              </a:xfrm>
              <a:custGeom>
                <a:avLst/>
                <a:gdLst>
                  <a:gd name="T0" fmla="*/ 0 w 1395"/>
                  <a:gd name="T1" fmla="*/ 0 h 1715"/>
                  <a:gd name="T2" fmla="*/ 0 w 1395"/>
                  <a:gd name="T3" fmla="*/ 1715 h 1715"/>
                  <a:gd name="T4" fmla="*/ 452 w 1395"/>
                  <a:gd name="T5" fmla="*/ 1715 h 1715"/>
                  <a:gd name="T6" fmla="*/ 452 w 1395"/>
                  <a:gd name="T7" fmla="*/ 1364 h 1715"/>
                  <a:gd name="T8" fmla="*/ 635 w 1395"/>
                  <a:gd name="T9" fmla="*/ 1364 h 1715"/>
                  <a:gd name="T10" fmla="*/ 635 w 1395"/>
                  <a:gd name="T11" fmla="*/ 1715 h 1715"/>
                  <a:gd name="T12" fmla="*/ 768 w 1395"/>
                  <a:gd name="T13" fmla="*/ 1715 h 1715"/>
                  <a:gd name="T14" fmla="*/ 768 w 1395"/>
                  <a:gd name="T15" fmla="*/ 1364 h 1715"/>
                  <a:gd name="T16" fmla="*/ 950 w 1395"/>
                  <a:gd name="T17" fmla="*/ 1364 h 1715"/>
                  <a:gd name="T18" fmla="*/ 950 w 1395"/>
                  <a:gd name="T19" fmla="*/ 1715 h 1715"/>
                  <a:gd name="T20" fmla="*/ 1395 w 1395"/>
                  <a:gd name="T21" fmla="*/ 1715 h 1715"/>
                  <a:gd name="T22" fmla="*/ 1395 w 1395"/>
                  <a:gd name="T23" fmla="*/ 0 h 1715"/>
                  <a:gd name="T24" fmla="*/ 0 w 1395"/>
                  <a:gd name="T25" fmla="*/ 0 h 1715"/>
                  <a:gd name="T26" fmla="*/ 1263 w 1395"/>
                  <a:gd name="T27" fmla="*/ 1253 h 1715"/>
                  <a:gd name="T28" fmla="*/ 137 w 1395"/>
                  <a:gd name="T29" fmla="*/ 1253 h 1715"/>
                  <a:gd name="T30" fmla="*/ 137 w 1395"/>
                  <a:gd name="T31" fmla="*/ 1070 h 1715"/>
                  <a:gd name="T32" fmla="*/ 1263 w 1395"/>
                  <a:gd name="T33" fmla="*/ 1070 h 1715"/>
                  <a:gd name="T34" fmla="*/ 1263 w 1395"/>
                  <a:gd name="T35" fmla="*/ 1253 h 1715"/>
                  <a:gd name="T36" fmla="*/ 1263 w 1395"/>
                  <a:gd name="T37" fmla="*/ 940 h 1715"/>
                  <a:gd name="T38" fmla="*/ 137 w 1395"/>
                  <a:gd name="T39" fmla="*/ 940 h 1715"/>
                  <a:gd name="T40" fmla="*/ 137 w 1395"/>
                  <a:gd name="T41" fmla="*/ 758 h 1715"/>
                  <a:gd name="T42" fmla="*/ 1263 w 1395"/>
                  <a:gd name="T43" fmla="*/ 758 h 1715"/>
                  <a:gd name="T44" fmla="*/ 1263 w 1395"/>
                  <a:gd name="T45" fmla="*/ 940 h 1715"/>
                  <a:gd name="T46" fmla="*/ 1263 w 1395"/>
                  <a:gd name="T47" fmla="*/ 627 h 1715"/>
                  <a:gd name="T48" fmla="*/ 137 w 1395"/>
                  <a:gd name="T49" fmla="*/ 627 h 1715"/>
                  <a:gd name="T50" fmla="*/ 137 w 1395"/>
                  <a:gd name="T51" fmla="*/ 445 h 1715"/>
                  <a:gd name="T52" fmla="*/ 1263 w 1395"/>
                  <a:gd name="T53" fmla="*/ 445 h 1715"/>
                  <a:gd name="T54" fmla="*/ 1263 w 1395"/>
                  <a:gd name="T55" fmla="*/ 627 h 1715"/>
                  <a:gd name="T56" fmla="*/ 1263 w 1395"/>
                  <a:gd name="T57" fmla="*/ 315 h 1715"/>
                  <a:gd name="T58" fmla="*/ 137 w 1395"/>
                  <a:gd name="T59" fmla="*/ 315 h 1715"/>
                  <a:gd name="T60" fmla="*/ 137 w 1395"/>
                  <a:gd name="T61" fmla="*/ 133 h 1715"/>
                  <a:gd name="T62" fmla="*/ 1263 w 1395"/>
                  <a:gd name="T63" fmla="*/ 133 h 1715"/>
                  <a:gd name="T64" fmla="*/ 1263 w 1395"/>
                  <a:gd name="T65" fmla="*/ 315 h 17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5" h="1715">
                    <a:moveTo>
                      <a:pt x="0" y="0"/>
                    </a:moveTo>
                    <a:lnTo>
                      <a:pt x="0" y="1715"/>
                    </a:lnTo>
                    <a:lnTo>
                      <a:pt x="452" y="1715"/>
                    </a:lnTo>
                    <a:lnTo>
                      <a:pt x="452" y="1364"/>
                    </a:lnTo>
                    <a:lnTo>
                      <a:pt x="635" y="1364"/>
                    </a:lnTo>
                    <a:lnTo>
                      <a:pt x="635" y="1715"/>
                    </a:lnTo>
                    <a:lnTo>
                      <a:pt x="768" y="1715"/>
                    </a:lnTo>
                    <a:lnTo>
                      <a:pt x="768" y="1364"/>
                    </a:lnTo>
                    <a:lnTo>
                      <a:pt x="950" y="1364"/>
                    </a:lnTo>
                    <a:lnTo>
                      <a:pt x="950" y="1715"/>
                    </a:lnTo>
                    <a:lnTo>
                      <a:pt x="1395" y="1715"/>
                    </a:lnTo>
                    <a:lnTo>
                      <a:pt x="1395" y="0"/>
                    </a:lnTo>
                    <a:lnTo>
                      <a:pt x="0" y="0"/>
                    </a:lnTo>
                    <a:close/>
                    <a:moveTo>
                      <a:pt x="1263" y="1253"/>
                    </a:moveTo>
                    <a:lnTo>
                      <a:pt x="137" y="1253"/>
                    </a:lnTo>
                    <a:lnTo>
                      <a:pt x="137" y="1070"/>
                    </a:lnTo>
                    <a:lnTo>
                      <a:pt x="1263" y="1070"/>
                    </a:lnTo>
                    <a:lnTo>
                      <a:pt x="1263" y="1253"/>
                    </a:lnTo>
                    <a:close/>
                    <a:moveTo>
                      <a:pt x="1263" y="940"/>
                    </a:moveTo>
                    <a:lnTo>
                      <a:pt x="137" y="940"/>
                    </a:lnTo>
                    <a:lnTo>
                      <a:pt x="137" y="758"/>
                    </a:lnTo>
                    <a:lnTo>
                      <a:pt x="1263" y="758"/>
                    </a:lnTo>
                    <a:lnTo>
                      <a:pt x="1263" y="940"/>
                    </a:lnTo>
                    <a:close/>
                    <a:moveTo>
                      <a:pt x="1263" y="627"/>
                    </a:moveTo>
                    <a:lnTo>
                      <a:pt x="137" y="627"/>
                    </a:lnTo>
                    <a:lnTo>
                      <a:pt x="137" y="445"/>
                    </a:lnTo>
                    <a:lnTo>
                      <a:pt x="1263" y="445"/>
                    </a:lnTo>
                    <a:lnTo>
                      <a:pt x="1263" y="627"/>
                    </a:lnTo>
                    <a:close/>
                    <a:moveTo>
                      <a:pt x="1263" y="315"/>
                    </a:moveTo>
                    <a:lnTo>
                      <a:pt x="137" y="315"/>
                    </a:lnTo>
                    <a:lnTo>
                      <a:pt x="137" y="133"/>
                    </a:lnTo>
                    <a:lnTo>
                      <a:pt x="1263" y="133"/>
                    </a:lnTo>
                    <a:lnTo>
                      <a:pt x="1263" y="315"/>
                    </a:lnTo>
                    <a:close/>
                  </a:path>
                </a:pathLst>
              </a:custGeom>
              <a:solidFill>
                <a:schemeClr val="tx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FFFFFF"/>
                  </a:solidFill>
                  <a:effectLst/>
                  <a:uLnTx/>
                  <a:uFillTx/>
                  <a:latin typeface="Segoe UI"/>
                  <a:ea typeface="+mn-ea"/>
                  <a:cs typeface="+mn-cs"/>
                </a:endParaRPr>
              </a:p>
            </p:txBody>
          </p:sp>
          <p:sp>
            <p:nvSpPr>
              <p:cNvPr id="32" name="Freeform 19">
                <a:extLst>
                  <a:ext uri="{FF2B5EF4-FFF2-40B4-BE49-F238E27FC236}">
                    <a16:creationId xmlns:a16="http://schemas.microsoft.com/office/drawing/2014/main" id="{A3F4B739-F4EA-46FA-8F12-3A6313D2D179}"/>
                  </a:ext>
                </a:extLst>
              </p:cNvPr>
              <p:cNvSpPr>
                <a:spLocks noEditPoints="1"/>
              </p:cNvSpPr>
              <p:nvPr/>
            </p:nvSpPr>
            <p:spPr bwMode="auto">
              <a:xfrm>
                <a:off x="11310195" y="3924546"/>
                <a:ext cx="374276" cy="1127467"/>
              </a:xfrm>
              <a:custGeom>
                <a:avLst/>
                <a:gdLst>
                  <a:gd name="T0" fmla="*/ 0 w 1393"/>
                  <a:gd name="T1" fmla="*/ 0 h 2968"/>
                  <a:gd name="T2" fmla="*/ 0 w 1393"/>
                  <a:gd name="T3" fmla="*/ 1158 h 2968"/>
                  <a:gd name="T4" fmla="*/ 137 w 1393"/>
                  <a:gd name="T5" fmla="*/ 1158 h 2968"/>
                  <a:gd name="T6" fmla="*/ 137 w 1393"/>
                  <a:gd name="T7" fmla="*/ 1073 h 2968"/>
                  <a:gd name="T8" fmla="*/ 1263 w 1393"/>
                  <a:gd name="T9" fmla="*/ 1073 h 2968"/>
                  <a:gd name="T10" fmla="*/ 1263 w 1393"/>
                  <a:gd name="T11" fmla="*/ 1253 h 2968"/>
                  <a:gd name="T12" fmla="*/ 696 w 1393"/>
                  <a:gd name="T13" fmla="*/ 1253 h 2968"/>
                  <a:gd name="T14" fmla="*/ 696 w 1393"/>
                  <a:gd name="T15" fmla="*/ 1386 h 2968"/>
                  <a:gd name="T16" fmla="*/ 1263 w 1393"/>
                  <a:gd name="T17" fmla="*/ 1386 h 2968"/>
                  <a:gd name="T18" fmla="*/ 1263 w 1393"/>
                  <a:gd name="T19" fmla="*/ 1568 h 2968"/>
                  <a:gd name="T20" fmla="*/ 696 w 1393"/>
                  <a:gd name="T21" fmla="*/ 1568 h 2968"/>
                  <a:gd name="T22" fmla="*/ 696 w 1393"/>
                  <a:gd name="T23" fmla="*/ 1698 h 2968"/>
                  <a:gd name="T24" fmla="*/ 1263 w 1393"/>
                  <a:gd name="T25" fmla="*/ 1698 h 2968"/>
                  <a:gd name="T26" fmla="*/ 1263 w 1393"/>
                  <a:gd name="T27" fmla="*/ 1880 h 2968"/>
                  <a:gd name="T28" fmla="*/ 696 w 1393"/>
                  <a:gd name="T29" fmla="*/ 1880 h 2968"/>
                  <a:gd name="T30" fmla="*/ 696 w 1393"/>
                  <a:gd name="T31" fmla="*/ 2011 h 2968"/>
                  <a:gd name="T32" fmla="*/ 1263 w 1393"/>
                  <a:gd name="T33" fmla="*/ 2011 h 2968"/>
                  <a:gd name="T34" fmla="*/ 1263 w 1393"/>
                  <a:gd name="T35" fmla="*/ 2193 h 2968"/>
                  <a:gd name="T36" fmla="*/ 696 w 1393"/>
                  <a:gd name="T37" fmla="*/ 2193 h 2968"/>
                  <a:gd name="T38" fmla="*/ 696 w 1393"/>
                  <a:gd name="T39" fmla="*/ 2323 h 2968"/>
                  <a:gd name="T40" fmla="*/ 1263 w 1393"/>
                  <a:gd name="T41" fmla="*/ 2323 h 2968"/>
                  <a:gd name="T42" fmla="*/ 1263 w 1393"/>
                  <a:gd name="T43" fmla="*/ 2506 h 2968"/>
                  <a:gd name="T44" fmla="*/ 696 w 1393"/>
                  <a:gd name="T45" fmla="*/ 2506 h 2968"/>
                  <a:gd name="T46" fmla="*/ 696 w 1393"/>
                  <a:gd name="T47" fmla="*/ 2968 h 2968"/>
                  <a:gd name="T48" fmla="*/ 767 w 1393"/>
                  <a:gd name="T49" fmla="*/ 2968 h 2968"/>
                  <a:gd name="T50" fmla="*/ 767 w 1393"/>
                  <a:gd name="T51" fmla="*/ 2617 h 2968"/>
                  <a:gd name="T52" fmla="*/ 947 w 1393"/>
                  <a:gd name="T53" fmla="*/ 2617 h 2968"/>
                  <a:gd name="T54" fmla="*/ 947 w 1393"/>
                  <a:gd name="T55" fmla="*/ 2968 h 2968"/>
                  <a:gd name="T56" fmla="*/ 1393 w 1393"/>
                  <a:gd name="T57" fmla="*/ 2968 h 2968"/>
                  <a:gd name="T58" fmla="*/ 1393 w 1393"/>
                  <a:gd name="T59" fmla="*/ 0 h 2968"/>
                  <a:gd name="T60" fmla="*/ 0 w 1393"/>
                  <a:gd name="T61" fmla="*/ 0 h 2968"/>
                  <a:gd name="T62" fmla="*/ 1263 w 1393"/>
                  <a:gd name="T63" fmla="*/ 940 h 2968"/>
                  <a:gd name="T64" fmla="*/ 137 w 1393"/>
                  <a:gd name="T65" fmla="*/ 940 h 2968"/>
                  <a:gd name="T66" fmla="*/ 137 w 1393"/>
                  <a:gd name="T67" fmla="*/ 760 h 2968"/>
                  <a:gd name="T68" fmla="*/ 1263 w 1393"/>
                  <a:gd name="T69" fmla="*/ 760 h 2968"/>
                  <a:gd name="T70" fmla="*/ 1263 w 1393"/>
                  <a:gd name="T71" fmla="*/ 940 h 2968"/>
                  <a:gd name="T72" fmla="*/ 1263 w 1393"/>
                  <a:gd name="T73" fmla="*/ 632 h 2968"/>
                  <a:gd name="T74" fmla="*/ 137 w 1393"/>
                  <a:gd name="T75" fmla="*/ 632 h 2968"/>
                  <a:gd name="T76" fmla="*/ 137 w 1393"/>
                  <a:gd name="T77" fmla="*/ 450 h 2968"/>
                  <a:gd name="T78" fmla="*/ 1263 w 1393"/>
                  <a:gd name="T79" fmla="*/ 450 h 2968"/>
                  <a:gd name="T80" fmla="*/ 1263 w 1393"/>
                  <a:gd name="T81" fmla="*/ 632 h 2968"/>
                  <a:gd name="T82" fmla="*/ 1263 w 1393"/>
                  <a:gd name="T83" fmla="*/ 320 h 2968"/>
                  <a:gd name="T84" fmla="*/ 137 w 1393"/>
                  <a:gd name="T85" fmla="*/ 320 h 2968"/>
                  <a:gd name="T86" fmla="*/ 137 w 1393"/>
                  <a:gd name="T87" fmla="*/ 137 h 2968"/>
                  <a:gd name="T88" fmla="*/ 1263 w 1393"/>
                  <a:gd name="T89" fmla="*/ 137 h 2968"/>
                  <a:gd name="T90" fmla="*/ 1263 w 1393"/>
                  <a:gd name="T91" fmla="*/ 320 h 2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93" h="2968">
                    <a:moveTo>
                      <a:pt x="0" y="0"/>
                    </a:moveTo>
                    <a:lnTo>
                      <a:pt x="0" y="1158"/>
                    </a:lnTo>
                    <a:lnTo>
                      <a:pt x="137" y="1158"/>
                    </a:lnTo>
                    <a:lnTo>
                      <a:pt x="137" y="1073"/>
                    </a:lnTo>
                    <a:lnTo>
                      <a:pt x="1263" y="1073"/>
                    </a:lnTo>
                    <a:lnTo>
                      <a:pt x="1263" y="1253"/>
                    </a:lnTo>
                    <a:lnTo>
                      <a:pt x="696" y="1253"/>
                    </a:lnTo>
                    <a:lnTo>
                      <a:pt x="696" y="1386"/>
                    </a:lnTo>
                    <a:lnTo>
                      <a:pt x="1263" y="1386"/>
                    </a:lnTo>
                    <a:lnTo>
                      <a:pt x="1263" y="1568"/>
                    </a:lnTo>
                    <a:lnTo>
                      <a:pt x="696" y="1568"/>
                    </a:lnTo>
                    <a:lnTo>
                      <a:pt x="696" y="1698"/>
                    </a:lnTo>
                    <a:lnTo>
                      <a:pt x="1263" y="1698"/>
                    </a:lnTo>
                    <a:lnTo>
                      <a:pt x="1263" y="1880"/>
                    </a:lnTo>
                    <a:lnTo>
                      <a:pt x="696" y="1880"/>
                    </a:lnTo>
                    <a:lnTo>
                      <a:pt x="696" y="2011"/>
                    </a:lnTo>
                    <a:lnTo>
                      <a:pt x="1263" y="2011"/>
                    </a:lnTo>
                    <a:lnTo>
                      <a:pt x="1263" y="2193"/>
                    </a:lnTo>
                    <a:lnTo>
                      <a:pt x="696" y="2193"/>
                    </a:lnTo>
                    <a:lnTo>
                      <a:pt x="696" y="2323"/>
                    </a:lnTo>
                    <a:lnTo>
                      <a:pt x="1263" y="2323"/>
                    </a:lnTo>
                    <a:lnTo>
                      <a:pt x="1263" y="2506"/>
                    </a:lnTo>
                    <a:lnTo>
                      <a:pt x="696" y="2506"/>
                    </a:lnTo>
                    <a:lnTo>
                      <a:pt x="696" y="2968"/>
                    </a:lnTo>
                    <a:lnTo>
                      <a:pt x="767" y="2968"/>
                    </a:lnTo>
                    <a:lnTo>
                      <a:pt x="767" y="2617"/>
                    </a:lnTo>
                    <a:lnTo>
                      <a:pt x="947" y="2617"/>
                    </a:lnTo>
                    <a:lnTo>
                      <a:pt x="947" y="2968"/>
                    </a:lnTo>
                    <a:lnTo>
                      <a:pt x="1393" y="2968"/>
                    </a:lnTo>
                    <a:lnTo>
                      <a:pt x="1393" y="0"/>
                    </a:lnTo>
                    <a:lnTo>
                      <a:pt x="0" y="0"/>
                    </a:lnTo>
                    <a:close/>
                    <a:moveTo>
                      <a:pt x="1263" y="940"/>
                    </a:moveTo>
                    <a:lnTo>
                      <a:pt x="137" y="940"/>
                    </a:lnTo>
                    <a:lnTo>
                      <a:pt x="137" y="760"/>
                    </a:lnTo>
                    <a:lnTo>
                      <a:pt x="1263" y="760"/>
                    </a:lnTo>
                    <a:lnTo>
                      <a:pt x="1263" y="940"/>
                    </a:lnTo>
                    <a:close/>
                    <a:moveTo>
                      <a:pt x="1263" y="632"/>
                    </a:moveTo>
                    <a:lnTo>
                      <a:pt x="137" y="632"/>
                    </a:lnTo>
                    <a:lnTo>
                      <a:pt x="137" y="450"/>
                    </a:lnTo>
                    <a:lnTo>
                      <a:pt x="1263" y="450"/>
                    </a:lnTo>
                    <a:lnTo>
                      <a:pt x="1263" y="632"/>
                    </a:lnTo>
                    <a:close/>
                    <a:moveTo>
                      <a:pt x="1263" y="320"/>
                    </a:moveTo>
                    <a:lnTo>
                      <a:pt x="137" y="320"/>
                    </a:lnTo>
                    <a:lnTo>
                      <a:pt x="137" y="137"/>
                    </a:lnTo>
                    <a:lnTo>
                      <a:pt x="1263" y="137"/>
                    </a:lnTo>
                    <a:lnTo>
                      <a:pt x="1263" y="320"/>
                    </a:lnTo>
                    <a:close/>
                  </a:path>
                </a:pathLst>
              </a:custGeom>
              <a:solidFill>
                <a:schemeClr val="tx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FFFFFF"/>
                  </a:solidFill>
                  <a:effectLst/>
                  <a:uLnTx/>
                  <a:uFillTx/>
                  <a:latin typeface="Segoe UI"/>
                  <a:ea typeface="+mn-ea"/>
                  <a:cs typeface="+mn-cs"/>
                </a:endParaRPr>
              </a:p>
            </p:txBody>
          </p:sp>
          <p:cxnSp>
            <p:nvCxnSpPr>
              <p:cNvPr id="33" name="Straight Connector 32">
                <a:extLst>
                  <a:ext uri="{FF2B5EF4-FFF2-40B4-BE49-F238E27FC236}">
                    <a16:creationId xmlns:a16="http://schemas.microsoft.com/office/drawing/2014/main" id="{BCEBC4E0-849A-49A8-9C2D-4D2CEDBCDAC3}"/>
                  </a:ext>
                </a:extLst>
              </p:cNvPr>
              <p:cNvCxnSpPr>
                <a:cxnSpLocks/>
                <a:stCxn id="16" idx="1"/>
              </p:cNvCxnSpPr>
              <p:nvPr/>
            </p:nvCxnSpPr>
            <p:spPr>
              <a:xfrm flipH="1" flipV="1">
                <a:off x="6922524" y="3820100"/>
                <a:ext cx="763770" cy="382708"/>
              </a:xfrm>
              <a:prstGeom prst="line">
                <a:avLst/>
              </a:prstGeom>
              <a:ln>
                <a:solidFill>
                  <a:srgbClr val="BDBDBD"/>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9ED5B4B7-CDB6-4A68-B60B-F43C02867FAD}"/>
                  </a:ext>
                </a:extLst>
              </p:cNvPr>
              <p:cNvSpPr/>
              <p:nvPr/>
            </p:nvSpPr>
            <p:spPr bwMode="auto">
              <a:xfrm>
                <a:off x="7679137" y="3884951"/>
                <a:ext cx="798513" cy="166701"/>
              </a:xfrm>
              <a:prstGeom prst="roundRect">
                <a:avLst/>
              </a:prstGeom>
              <a:noFill/>
              <a:ln>
                <a:solidFill>
                  <a:srgbClr val="BDBDBD"/>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35" name="Rectangle 34">
                <a:extLst>
                  <a:ext uri="{FF2B5EF4-FFF2-40B4-BE49-F238E27FC236}">
                    <a16:creationId xmlns:a16="http://schemas.microsoft.com/office/drawing/2014/main" id="{35C832DC-1219-4791-92D3-76E565A322BF}"/>
                  </a:ext>
                </a:extLst>
              </p:cNvPr>
              <p:cNvSpPr/>
              <p:nvPr/>
            </p:nvSpPr>
            <p:spPr>
              <a:xfrm>
                <a:off x="7725726" y="3851655"/>
                <a:ext cx="490840" cy="215444"/>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78D4"/>
                    </a:solidFill>
                    <a:effectLst/>
                    <a:uLnTx/>
                    <a:uFillTx/>
                    <a:latin typeface="Segoe UI"/>
                    <a:ea typeface="+mn-ea"/>
                    <a:cs typeface="+mn-cs"/>
                  </a:rPr>
                  <a:t>X.X.X.2</a:t>
                </a:r>
              </a:p>
            </p:txBody>
          </p:sp>
          <p:pic>
            <p:nvPicPr>
              <p:cNvPr id="36" name="Graphic 35">
                <a:extLst>
                  <a:ext uri="{FF2B5EF4-FFF2-40B4-BE49-F238E27FC236}">
                    <a16:creationId xmlns:a16="http://schemas.microsoft.com/office/drawing/2014/main" id="{C2D20867-5F18-4340-B5E7-00F583756FF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414220" y="4230849"/>
                <a:ext cx="474785" cy="474785"/>
              </a:xfrm>
              <a:prstGeom prst="rect">
                <a:avLst/>
              </a:prstGeom>
            </p:spPr>
          </p:pic>
          <p:pic>
            <p:nvPicPr>
              <p:cNvPr id="37" name="Graphic 36">
                <a:extLst>
                  <a:ext uri="{FF2B5EF4-FFF2-40B4-BE49-F238E27FC236}">
                    <a16:creationId xmlns:a16="http://schemas.microsoft.com/office/drawing/2014/main" id="{9C2BA8FC-3AEB-4062-9D89-73AE44D74C1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414219" y="4705386"/>
                <a:ext cx="474785" cy="474785"/>
              </a:xfrm>
              <a:prstGeom prst="rect">
                <a:avLst/>
              </a:prstGeom>
            </p:spPr>
          </p:pic>
          <p:sp>
            <p:nvSpPr>
              <p:cNvPr id="38" name="Rectangle: Rounded Corners 37">
                <a:extLst>
                  <a:ext uri="{FF2B5EF4-FFF2-40B4-BE49-F238E27FC236}">
                    <a16:creationId xmlns:a16="http://schemas.microsoft.com/office/drawing/2014/main" id="{AA05A800-5A62-4CCE-BA08-E3D4B0E856AC}"/>
                  </a:ext>
                </a:extLst>
              </p:cNvPr>
              <p:cNvSpPr/>
              <p:nvPr/>
            </p:nvSpPr>
            <p:spPr bwMode="auto">
              <a:xfrm>
                <a:off x="5244738" y="4103608"/>
                <a:ext cx="821928" cy="1219725"/>
              </a:xfrm>
              <a:prstGeom prst="roundRect">
                <a:avLst/>
              </a:prstGeom>
              <a:noFill/>
              <a:ln w="28575">
                <a:solidFill>
                  <a:srgbClr val="BDBDBD"/>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cxnSp>
            <p:nvCxnSpPr>
              <p:cNvPr id="39" name="Straight Connector 38">
                <a:extLst>
                  <a:ext uri="{FF2B5EF4-FFF2-40B4-BE49-F238E27FC236}">
                    <a16:creationId xmlns:a16="http://schemas.microsoft.com/office/drawing/2014/main" id="{62135954-2C7E-4AE1-88E6-5CAE286E601C}"/>
                  </a:ext>
                </a:extLst>
              </p:cNvPr>
              <p:cNvCxnSpPr>
                <a:cxnSpLocks/>
              </p:cNvCxnSpPr>
              <p:nvPr/>
            </p:nvCxnSpPr>
            <p:spPr>
              <a:xfrm>
                <a:off x="6066666" y="4397449"/>
                <a:ext cx="562776" cy="171260"/>
              </a:xfrm>
              <a:prstGeom prst="line">
                <a:avLst/>
              </a:prstGeom>
              <a:ln>
                <a:solidFill>
                  <a:srgbClr val="92D05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19569714-5CE1-4B10-91C9-89BA4B85F5FE}"/>
                  </a:ext>
                </a:extLst>
              </p:cNvPr>
              <p:cNvCxnSpPr>
                <a:cxnSpLocks/>
              </p:cNvCxnSpPr>
              <p:nvPr/>
            </p:nvCxnSpPr>
            <p:spPr>
              <a:xfrm flipV="1">
                <a:off x="6066235" y="4880946"/>
                <a:ext cx="571173" cy="153195"/>
              </a:xfrm>
              <a:prstGeom prst="line">
                <a:avLst/>
              </a:prstGeom>
              <a:ln>
                <a:solidFill>
                  <a:srgbClr val="92D05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41" name="Group 40">
                <a:extLst>
                  <a:ext uri="{FF2B5EF4-FFF2-40B4-BE49-F238E27FC236}">
                    <a16:creationId xmlns:a16="http://schemas.microsoft.com/office/drawing/2014/main" id="{1D7B6C44-8BFD-4D86-AADA-2EAE4BF90473}"/>
                  </a:ext>
                </a:extLst>
              </p:cNvPr>
              <p:cNvGrpSpPr/>
              <p:nvPr/>
            </p:nvGrpSpPr>
            <p:grpSpPr>
              <a:xfrm>
                <a:off x="9224613" y="2920875"/>
                <a:ext cx="559335" cy="588861"/>
                <a:chOff x="7997429" y="2760064"/>
                <a:chExt cx="1015942" cy="1015942"/>
              </a:xfrm>
            </p:grpSpPr>
            <p:sp>
              <p:nvSpPr>
                <p:cNvPr id="46" name="Oval 45">
                  <a:extLst>
                    <a:ext uri="{FF2B5EF4-FFF2-40B4-BE49-F238E27FC236}">
                      <a16:creationId xmlns:a16="http://schemas.microsoft.com/office/drawing/2014/main" id="{B0247129-3CBD-468D-B473-5D88BDD8BD61}"/>
                    </a:ext>
                  </a:extLst>
                </p:cNvPr>
                <p:cNvSpPr/>
                <p:nvPr/>
              </p:nvSpPr>
              <p:spPr bwMode="auto">
                <a:xfrm>
                  <a:off x="7997429" y="2760064"/>
                  <a:ext cx="1015942" cy="1015942"/>
                </a:xfrm>
                <a:prstGeom prst="ellipse">
                  <a:avLst/>
                </a:prstGeom>
                <a:solidFill>
                  <a:schemeClr val="bg1">
                    <a:lumMod val="85000"/>
                  </a:schemeClr>
                </a:solidFill>
                <a:ln w="28575">
                  <a:solidFill>
                    <a:schemeClr val="bg1">
                      <a:lumMod val="65000"/>
                    </a:schemeClr>
                  </a:solidFill>
                  <a:prstDash val="solid"/>
                </a:ln>
              </p:spPr>
              <p:txBody>
                <a:bodyPr lIns="179285" tIns="143428" rIns="179285" bIns="143428" anchor="t" anchorCtr="0"/>
                <a:lstStyle/>
                <a:p>
                  <a:pPr marL="0" marR="0" lvl="0" indent="0" algn="ctr" defTabSz="93205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err="1">
                    <a:ln>
                      <a:noFill/>
                    </a:ln>
                    <a:gradFill>
                      <a:gsLst>
                        <a:gs pos="1250">
                          <a:srgbClr val="353535"/>
                        </a:gs>
                        <a:gs pos="100000">
                          <a:srgbClr val="353535"/>
                        </a:gs>
                      </a:gsLst>
                      <a:lin ang="5400000" scaled="0"/>
                    </a:gradFill>
                    <a:effectLst/>
                    <a:uLnTx/>
                    <a:uFillTx/>
                    <a:latin typeface="Segoe UI"/>
                    <a:ea typeface="MS PGothic" pitchFamily="34" charset="-128"/>
                    <a:cs typeface="+mn-cs"/>
                  </a:endParaRPr>
                </a:p>
              </p:txBody>
            </p:sp>
            <p:sp>
              <p:nvSpPr>
                <p:cNvPr id="47" name="globe_2">
                  <a:extLst>
                    <a:ext uri="{FF2B5EF4-FFF2-40B4-BE49-F238E27FC236}">
                      <a16:creationId xmlns:a16="http://schemas.microsoft.com/office/drawing/2014/main" id="{9C731AA2-2F5E-4580-96AF-1F733B2889C9}"/>
                    </a:ext>
                  </a:extLst>
                </p:cNvPr>
                <p:cNvSpPr>
                  <a:spLocks noChangeAspect="1" noEditPoints="1"/>
                </p:cNvSpPr>
                <p:nvPr/>
              </p:nvSpPr>
              <p:spPr bwMode="auto">
                <a:xfrm>
                  <a:off x="8239015" y="3001651"/>
                  <a:ext cx="532763" cy="532764"/>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22225" cap="flat">
                  <a:solidFill>
                    <a:srgbClr val="5C2D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sp>
            <p:nvSpPr>
              <p:cNvPr id="42" name="TextBox 41">
                <a:extLst>
                  <a:ext uri="{FF2B5EF4-FFF2-40B4-BE49-F238E27FC236}">
                    <a16:creationId xmlns:a16="http://schemas.microsoft.com/office/drawing/2014/main" id="{3DCFCEE4-DB74-4662-9E29-2DF2E2FF5474}"/>
                  </a:ext>
                </a:extLst>
              </p:cNvPr>
              <p:cNvSpPr txBox="1"/>
              <p:nvPr/>
            </p:nvSpPr>
            <p:spPr>
              <a:xfrm>
                <a:off x="9035974" y="2528320"/>
                <a:ext cx="1402671" cy="261610"/>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1A1A1A"/>
                    </a:solidFill>
                    <a:effectLst/>
                    <a:uLnTx/>
                    <a:uFillTx/>
                    <a:latin typeface="Segoe UI Semibold"/>
                    <a:ea typeface="+mn-ea"/>
                    <a:cs typeface="+mn-cs"/>
                  </a:rPr>
                  <a:t>Internet</a:t>
                </a:r>
              </a:p>
            </p:txBody>
          </p:sp>
          <p:sp>
            <p:nvSpPr>
              <p:cNvPr id="43" name="TextBox 42">
                <a:extLst>
                  <a:ext uri="{FF2B5EF4-FFF2-40B4-BE49-F238E27FC236}">
                    <a16:creationId xmlns:a16="http://schemas.microsoft.com/office/drawing/2014/main" id="{090B4701-7DB0-4997-83C6-7C2998D72F20}"/>
                  </a:ext>
                </a:extLst>
              </p:cNvPr>
              <p:cNvSpPr txBox="1"/>
              <p:nvPr/>
            </p:nvSpPr>
            <p:spPr>
              <a:xfrm>
                <a:off x="9933733" y="3813725"/>
                <a:ext cx="966501" cy="123111"/>
              </a:xfrm>
              <a:prstGeom prst="rect">
                <a:avLst/>
              </a:prstGeom>
              <a:noFill/>
              <a:ln>
                <a:solidFill>
                  <a:schemeClr val="accent6">
                    <a:lumMod val="75000"/>
                  </a:schemeClr>
                </a:solidFill>
              </a:ln>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1A1A1A"/>
                    </a:solidFill>
                    <a:effectLst/>
                    <a:uLnTx/>
                    <a:uFillTx/>
                    <a:latin typeface="Segoe UI"/>
                    <a:ea typeface="+mn-ea"/>
                    <a:cs typeface="+mn-cs"/>
                  </a:rPr>
                  <a:t>Internet</a:t>
                </a:r>
                <a:r>
                  <a:rPr kumimoji="0" lang="en-US" sz="800" b="0" i="0" u="none" strike="noStrike" kern="1200" cap="none" spc="0" normalizeH="0" baseline="0" noProof="0">
                    <a:ln>
                      <a:noFill/>
                    </a:ln>
                    <a:solidFill>
                      <a:srgbClr val="FFFFFF"/>
                    </a:solidFill>
                    <a:effectLst/>
                    <a:uLnTx/>
                    <a:uFillTx/>
                    <a:latin typeface="Segoe UI"/>
                    <a:ea typeface="+mn-ea"/>
                    <a:cs typeface="+mn-cs"/>
                  </a:rPr>
                  <a:t>   </a:t>
                </a:r>
                <a:r>
                  <a:rPr kumimoji="0" lang="en-US" sz="800" b="0" i="0" u="none" strike="noStrike" kern="1200" cap="none" spc="0" normalizeH="0" baseline="0" noProof="0">
                    <a:ln>
                      <a:noFill/>
                    </a:ln>
                    <a:solidFill>
                      <a:srgbClr val="C00000"/>
                    </a:solidFill>
                    <a:effectLst/>
                    <a:uLnTx/>
                    <a:uFillTx/>
                    <a:latin typeface="Segoe UI"/>
                    <a:ea typeface="+mn-ea"/>
                    <a:cs typeface="+mn-cs"/>
                  </a:rPr>
                  <a:t>Deny</a:t>
                </a:r>
              </a:p>
            </p:txBody>
          </p:sp>
          <p:sp>
            <p:nvSpPr>
              <p:cNvPr id="44" name="Freeform 18">
                <a:extLst>
                  <a:ext uri="{FF2B5EF4-FFF2-40B4-BE49-F238E27FC236}">
                    <a16:creationId xmlns:a16="http://schemas.microsoft.com/office/drawing/2014/main" id="{7F0C6FE5-BA5C-4986-84B9-EF7122B6DF90}"/>
                  </a:ext>
                </a:extLst>
              </p:cNvPr>
              <p:cNvSpPr>
                <a:spLocks noEditPoints="1"/>
              </p:cNvSpPr>
              <p:nvPr/>
            </p:nvSpPr>
            <p:spPr bwMode="auto">
              <a:xfrm>
                <a:off x="11274662" y="2775856"/>
                <a:ext cx="374813" cy="651485"/>
              </a:xfrm>
              <a:custGeom>
                <a:avLst/>
                <a:gdLst>
                  <a:gd name="T0" fmla="*/ 0 w 1395"/>
                  <a:gd name="T1" fmla="*/ 0 h 1715"/>
                  <a:gd name="T2" fmla="*/ 0 w 1395"/>
                  <a:gd name="T3" fmla="*/ 1715 h 1715"/>
                  <a:gd name="T4" fmla="*/ 452 w 1395"/>
                  <a:gd name="T5" fmla="*/ 1715 h 1715"/>
                  <a:gd name="T6" fmla="*/ 452 w 1395"/>
                  <a:gd name="T7" fmla="*/ 1364 h 1715"/>
                  <a:gd name="T8" fmla="*/ 635 w 1395"/>
                  <a:gd name="T9" fmla="*/ 1364 h 1715"/>
                  <a:gd name="T10" fmla="*/ 635 w 1395"/>
                  <a:gd name="T11" fmla="*/ 1715 h 1715"/>
                  <a:gd name="T12" fmla="*/ 768 w 1395"/>
                  <a:gd name="T13" fmla="*/ 1715 h 1715"/>
                  <a:gd name="T14" fmla="*/ 768 w 1395"/>
                  <a:gd name="T15" fmla="*/ 1364 h 1715"/>
                  <a:gd name="T16" fmla="*/ 950 w 1395"/>
                  <a:gd name="T17" fmla="*/ 1364 h 1715"/>
                  <a:gd name="T18" fmla="*/ 950 w 1395"/>
                  <a:gd name="T19" fmla="*/ 1715 h 1715"/>
                  <a:gd name="T20" fmla="*/ 1395 w 1395"/>
                  <a:gd name="T21" fmla="*/ 1715 h 1715"/>
                  <a:gd name="T22" fmla="*/ 1395 w 1395"/>
                  <a:gd name="T23" fmla="*/ 0 h 1715"/>
                  <a:gd name="T24" fmla="*/ 0 w 1395"/>
                  <a:gd name="T25" fmla="*/ 0 h 1715"/>
                  <a:gd name="T26" fmla="*/ 1263 w 1395"/>
                  <a:gd name="T27" fmla="*/ 1253 h 1715"/>
                  <a:gd name="T28" fmla="*/ 137 w 1395"/>
                  <a:gd name="T29" fmla="*/ 1253 h 1715"/>
                  <a:gd name="T30" fmla="*/ 137 w 1395"/>
                  <a:gd name="T31" fmla="*/ 1070 h 1715"/>
                  <a:gd name="T32" fmla="*/ 1263 w 1395"/>
                  <a:gd name="T33" fmla="*/ 1070 h 1715"/>
                  <a:gd name="T34" fmla="*/ 1263 w 1395"/>
                  <a:gd name="T35" fmla="*/ 1253 h 1715"/>
                  <a:gd name="T36" fmla="*/ 1263 w 1395"/>
                  <a:gd name="T37" fmla="*/ 940 h 1715"/>
                  <a:gd name="T38" fmla="*/ 137 w 1395"/>
                  <a:gd name="T39" fmla="*/ 940 h 1715"/>
                  <a:gd name="T40" fmla="*/ 137 w 1395"/>
                  <a:gd name="T41" fmla="*/ 758 h 1715"/>
                  <a:gd name="T42" fmla="*/ 1263 w 1395"/>
                  <a:gd name="T43" fmla="*/ 758 h 1715"/>
                  <a:gd name="T44" fmla="*/ 1263 w 1395"/>
                  <a:gd name="T45" fmla="*/ 940 h 1715"/>
                  <a:gd name="T46" fmla="*/ 1263 w 1395"/>
                  <a:gd name="T47" fmla="*/ 627 h 1715"/>
                  <a:gd name="T48" fmla="*/ 137 w 1395"/>
                  <a:gd name="T49" fmla="*/ 627 h 1715"/>
                  <a:gd name="T50" fmla="*/ 137 w 1395"/>
                  <a:gd name="T51" fmla="*/ 445 h 1715"/>
                  <a:gd name="T52" fmla="*/ 1263 w 1395"/>
                  <a:gd name="T53" fmla="*/ 445 h 1715"/>
                  <a:gd name="T54" fmla="*/ 1263 w 1395"/>
                  <a:gd name="T55" fmla="*/ 627 h 1715"/>
                  <a:gd name="T56" fmla="*/ 1263 w 1395"/>
                  <a:gd name="T57" fmla="*/ 315 h 1715"/>
                  <a:gd name="T58" fmla="*/ 137 w 1395"/>
                  <a:gd name="T59" fmla="*/ 315 h 1715"/>
                  <a:gd name="T60" fmla="*/ 137 w 1395"/>
                  <a:gd name="T61" fmla="*/ 133 h 1715"/>
                  <a:gd name="T62" fmla="*/ 1263 w 1395"/>
                  <a:gd name="T63" fmla="*/ 133 h 1715"/>
                  <a:gd name="T64" fmla="*/ 1263 w 1395"/>
                  <a:gd name="T65" fmla="*/ 315 h 17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5" h="1715">
                    <a:moveTo>
                      <a:pt x="0" y="0"/>
                    </a:moveTo>
                    <a:lnTo>
                      <a:pt x="0" y="1715"/>
                    </a:lnTo>
                    <a:lnTo>
                      <a:pt x="452" y="1715"/>
                    </a:lnTo>
                    <a:lnTo>
                      <a:pt x="452" y="1364"/>
                    </a:lnTo>
                    <a:lnTo>
                      <a:pt x="635" y="1364"/>
                    </a:lnTo>
                    <a:lnTo>
                      <a:pt x="635" y="1715"/>
                    </a:lnTo>
                    <a:lnTo>
                      <a:pt x="768" y="1715"/>
                    </a:lnTo>
                    <a:lnTo>
                      <a:pt x="768" y="1364"/>
                    </a:lnTo>
                    <a:lnTo>
                      <a:pt x="950" y="1364"/>
                    </a:lnTo>
                    <a:lnTo>
                      <a:pt x="950" y="1715"/>
                    </a:lnTo>
                    <a:lnTo>
                      <a:pt x="1395" y="1715"/>
                    </a:lnTo>
                    <a:lnTo>
                      <a:pt x="1395" y="0"/>
                    </a:lnTo>
                    <a:lnTo>
                      <a:pt x="0" y="0"/>
                    </a:lnTo>
                    <a:close/>
                    <a:moveTo>
                      <a:pt x="1263" y="1253"/>
                    </a:moveTo>
                    <a:lnTo>
                      <a:pt x="137" y="1253"/>
                    </a:lnTo>
                    <a:lnTo>
                      <a:pt x="137" y="1070"/>
                    </a:lnTo>
                    <a:lnTo>
                      <a:pt x="1263" y="1070"/>
                    </a:lnTo>
                    <a:lnTo>
                      <a:pt x="1263" y="1253"/>
                    </a:lnTo>
                    <a:close/>
                    <a:moveTo>
                      <a:pt x="1263" y="940"/>
                    </a:moveTo>
                    <a:lnTo>
                      <a:pt x="137" y="940"/>
                    </a:lnTo>
                    <a:lnTo>
                      <a:pt x="137" y="758"/>
                    </a:lnTo>
                    <a:lnTo>
                      <a:pt x="1263" y="758"/>
                    </a:lnTo>
                    <a:lnTo>
                      <a:pt x="1263" y="940"/>
                    </a:lnTo>
                    <a:close/>
                    <a:moveTo>
                      <a:pt x="1263" y="627"/>
                    </a:moveTo>
                    <a:lnTo>
                      <a:pt x="137" y="627"/>
                    </a:lnTo>
                    <a:lnTo>
                      <a:pt x="137" y="445"/>
                    </a:lnTo>
                    <a:lnTo>
                      <a:pt x="1263" y="445"/>
                    </a:lnTo>
                    <a:lnTo>
                      <a:pt x="1263" y="627"/>
                    </a:lnTo>
                    <a:close/>
                    <a:moveTo>
                      <a:pt x="1263" y="315"/>
                    </a:moveTo>
                    <a:lnTo>
                      <a:pt x="137" y="315"/>
                    </a:lnTo>
                    <a:lnTo>
                      <a:pt x="137" y="133"/>
                    </a:lnTo>
                    <a:lnTo>
                      <a:pt x="1263" y="133"/>
                    </a:lnTo>
                    <a:lnTo>
                      <a:pt x="1263" y="315"/>
                    </a:lnTo>
                    <a:close/>
                  </a:path>
                </a:pathLst>
              </a:custGeom>
              <a:solidFill>
                <a:schemeClr val="tx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FFFFFF"/>
                  </a:solidFill>
                  <a:effectLst/>
                  <a:uLnTx/>
                  <a:uFillTx/>
                  <a:latin typeface="Segoe UI"/>
                  <a:ea typeface="+mn-ea"/>
                  <a:cs typeface="+mn-cs"/>
                </a:endParaRPr>
              </a:p>
            </p:txBody>
          </p:sp>
          <p:sp>
            <p:nvSpPr>
              <p:cNvPr id="45" name="TextBox 44">
                <a:extLst>
                  <a:ext uri="{FF2B5EF4-FFF2-40B4-BE49-F238E27FC236}">
                    <a16:creationId xmlns:a16="http://schemas.microsoft.com/office/drawing/2014/main" id="{595653D5-51AD-4F1C-9676-4D3043CCC2EE}"/>
                  </a:ext>
                </a:extLst>
              </p:cNvPr>
              <p:cNvSpPr txBox="1"/>
              <p:nvPr/>
            </p:nvSpPr>
            <p:spPr>
              <a:xfrm>
                <a:off x="8310283" y="2581709"/>
                <a:ext cx="699247" cy="161583"/>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1A1A1A"/>
                    </a:solidFill>
                    <a:effectLst/>
                    <a:uLnTx/>
                    <a:uFillTx/>
                    <a:latin typeface="Segoe UI Semibold"/>
                    <a:ea typeface="+mn-ea"/>
                    <a:cs typeface="Segoe UI Semibold"/>
                  </a:rPr>
                  <a:t>Azure</a:t>
                </a:r>
              </a:p>
            </p:txBody>
          </p:sp>
        </p:grpSp>
        <p:cxnSp>
          <p:nvCxnSpPr>
            <p:cNvPr id="55" name="Straight Connector 54">
              <a:extLst>
                <a:ext uri="{FF2B5EF4-FFF2-40B4-BE49-F238E27FC236}">
                  <a16:creationId xmlns:a16="http://schemas.microsoft.com/office/drawing/2014/main" id="{252A20AB-7FE4-467C-8840-8DFD358EEA87}"/>
                </a:ext>
              </a:extLst>
            </p:cNvPr>
            <p:cNvCxnSpPr>
              <a:cxnSpLocks/>
            </p:cNvCxnSpPr>
            <p:nvPr/>
          </p:nvCxnSpPr>
          <p:spPr>
            <a:xfrm>
              <a:off x="3466011" y="4138492"/>
              <a:ext cx="0" cy="2564148"/>
            </a:xfrm>
            <a:prstGeom prst="line">
              <a:avLst/>
            </a:prstGeom>
            <a:ln w="19050">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61" name="Group 60">
            <a:extLst>
              <a:ext uri="{FF2B5EF4-FFF2-40B4-BE49-F238E27FC236}">
                <a16:creationId xmlns:a16="http://schemas.microsoft.com/office/drawing/2014/main" id="{32FBFAC9-8CBC-44B4-BDAE-C5545B55105B}"/>
              </a:ext>
            </a:extLst>
          </p:cNvPr>
          <p:cNvGrpSpPr/>
          <p:nvPr/>
        </p:nvGrpSpPr>
        <p:grpSpPr>
          <a:xfrm>
            <a:off x="6834379" y="3731816"/>
            <a:ext cx="5066062" cy="3057876"/>
            <a:chOff x="6177090" y="1786330"/>
            <a:chExt cx="5775583" cy="3977926"/>
          </a:xfrm>
        </p:grpSpPr>
        <p:grpSp>
          <p:nvGrpSpPr>
            <p:cNvPr id="62" name="Group 61">
              <a:extLst>
                <a:ext uri="{FF2B5EF4-FFF2-40B4-BE49-F238E27FC236}">
                  <a16:creationId xmlns:a16="http://schemas.microsoft.com/office/drawing/2014/main" id="{CA1BA6F4-4AE4-419B-811A-7E385DC1695D}"/>
                </a:ext>
              </a:extLst>
            </p:cNvPr>
            <p:cNvGrpSpPr/>
            <p:nvPr/>
          </p:nvGrpSpPr>
          <p:grpSpPr>
            <a:xfrm>
              <a:off x="6430331" y="1786330"/>
              <a:ext cx="5522342" cy="3977926"/>
              <a:chOff x="5962570" y="2161743"/>
              <a:chExt cx="6072402" cy="3602278"/>
            </a:xfrm>
          </p:grpSpPr>
          <p:pic>
            <p:nvPicPr>
              <p:cNvPr id="64" name="Picture 63">
                <a:extLst>
                  <a:ext uri="{FF2B5EF4-FFF2-40B4-BE49-F238E27FC236}">
                    <a16:creationId xmlns:a16="http://schemas.microsoft.com/office/drawing/2014/main" id="{6ACBA53E-BDC4-4410-B2D2-6CA1AC34FD97}"/>
                  </a:ext>
                </a:extLst>
              </p:cNvPr>
              <p:cNvPicPr>
                <a:picLocks noChangeAspect="1"/>
              </p:cNvPicPr>
              <p:nvPr/>
            </p:nvPicPr>
            <p:blipFill>
              <a:blip r:embed="rId9" cstate="screen">
                <a:extLst>
                  <a:ext uri="{BEBA8EAE-BF5A-486C-A8C5-ECC9F3942E4B}">
                    <a14:imgProps xmlns:a14="http://schemas.microsoft.com/office/drawing/2010/main">
                      <a14:imgLayer r:embed="rId10">
                        <a14:imgEffect>
                          <a14:colorTemperature colorTemp="5300"/>
                        </a14:imgEffect>
                      </a14:imgLayer>
                    </a14:imgProps>
                  </a:ext>
                  <a:ext uri="{28A0092B-C50C-407E-A947-70E740481C1C}">
                    <a14:useLocalDpi xmlns:a14="http://schemas.microsoft.com/office/drawing/2010/main"/>
                  </a:ext>
                </a:extLst>
              </a:blip>
              <a:stretch>
                <a:fillRect/>
              </a:stretch>
            </p:blipFill>
            <p:spPr>
              <a:xfrm>
                <a:off x="5962570" y="3402792"/>
                <a:ext cx="1002793" cy="982883"/>
              </a:xfrm>
              <a:prstGeom prst="rect">
                <a:avLst/>
              </a:prstGeom>
            </p:spPr>
          </p:pic>
          <p:sp>
            <p:nvSpPr>
              <p:cNvPr id="65" name="TextBox 64">
                <a:extLst>
                  <a:ext uri="{FF2B5EF4-FFF2-40B4-BE49-F238E27FC236}">
                    <a16:creationId xmlns:a16="http://schemas.microsoft.com/office/drawing/2014/main" id="{B2B85FFC-29F9-4D3B-8933-98D4AB5FBFB9}"/>
                  </a:ext>
                </a:extLst>
              </p:cNvPr>
              <p:cNvSpPr txBox="1"/>
              <p:nvPr/>
            </p:nvSpPr>
            <p:spPr>
              <a:xfrm>
                <a:off x="5962570" y="3146270"/>
                <a:ext cx="1610178" cy="326314"/>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1A1A1A"/>
                    </a:solidFill>
                    <a:effectLst/>
                    <a:uLnTx/>
                    <a:uFillTx/>
                    <a:latin typeface="Segoe UI"/>
                    <a:ea typeface="+mn-ea"/>
                    <a:cs typeface="+mn-cs"/>
                  </a:rPr>
                  <a:t>VNet 1</a:t>
                </a:r>
              </a:p>
            </p:txBody>
          </p:sp>
          <p:pic>
            <p:nvPicPr>
              <p:cNvPr id="66" name="Picture 65">
                <a:extLst>
                  <a:ext uri="{FF2B5EF4-FFF2-40B4-BE49-F238E27FC236}">
                    <a16:creationId xmlns:a16="http://schemas.microsoft.com/office/drawing/2014/main" id="{BBAC714B-ABBB-4A9C-A0C7-0DAE45507573}"/>
                  </a:ext>
                </a:extLst>
              </p:cNvPr>
              <p:cNvPicPr>
                <a:picLocks noChangeAspect="1"/>
              </p:cNvPicPr>
              <p:nvPr/>
            </p:nvPicPr>
            <p:blipFill>
              <a:blip r:embed="rId11"/>
              <a:stretch>
                <a:fillRect/>
              </a:stretch>
            </p:blipFill>
            <p:spPr>
              <a:xfrm>
                <a:off x="6402257" y="4102536"/>
                <a:ext cx="670132" cy="833816"/>
              </a:xfrm>
              <a:prstGeom prst="rect">
                <a:avLst/>
              </a:prstGeom>
            </p:spPr>
          </p:pic>
          <p:pic>
            <p:nvPicPr>
              <p:cNvPr id="67" name="Picture 66">
                <a:extLst>
                  <a:ext uri="{FF2B5EF4-FFF2-40B4-BE49-F238E27FC236}">
                    <a16:creationId xmlns:a16="http://schemas.microsoft.com/office/drawing/2014/main" id="{24C0822E-6CD7-4946-8A83-07018FD86DFD}"/>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10625454" y="2161743"/>
                <a:ext cx="894640" cy="933665"/>
              </a:xfrm>
              <a:prstGeom prst="rect">
                <a:avLst/>
              </a:prstGeom>
              <a:ln>
                <a:tailEnd type="triangle"/>
              </a:ln>
            </p:spPr>
          </p:pic>
          <p:sp>
            <p:nvSpPr>
              <p:cNvPr id="68" name="TextBox 67">
                <a:extLst>
                  <a:ext uri="{FF2B5EF4-FFF2-40B4-BE49-F238E27FC236}">
                    <a16:creationId xmlns:a16="http://schemas.microsoft.com/office/drawing/2014/main" id="{204A1AFD-DAAB-486C-B1C8-E3FEABFD5082}"/>
                  </a:ext>
                </a:extLst>
              </p:cNvPr>
              <p:cNvSpPr txBox="1"/>
              <p:nvPr/>
            </p:nvSpPr>
            <p:spPr>
              <a:xfrm>
                <a:off x="10478132" y="3127723"/>
                <a:ext cx="1508848" cy="308185"/>
              </a:xfrm>
              <a:prstGeom prst="rect">
                <a:avLst/>
              </a:prstGeom>
              <a:noFill/>
              <a:ln w="9525">
                <a:solidFill>
                  <a:schemeClr val="tx1"/>
                </a:solidFill>
              </a:ln>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w="0"/>
                    <a:solidFill>
                      <a:srgbClr val="0078D4"/>
                    </a:solidFill>
                    <a:effectLst>
                      <a:outerShdw blurRad="38100" dist="25400" dir="5400000" algn="ctr" rotWithShape="0">
                        <a:srgbClr val="6E747A">
                          <a:alpha val="43000"/>
                        </a:srgbClr>
                      </a:outerShdw>
                    </a:effectLst>
                    <a:uLnTx/>
                    <a:uFillTx/>
                    <a:latin typeface="Segoe UI"/>
                    <a:ea typeface="+mn-ea"/>
                    <a:cs typeface="+mn-cs"/>
                  </a:rPr>
                  <a:t> Account A</a:t>
                </a:r>
              </a:p>
            </p:txBody>
          </p:sp>
          <p:sp>
            <p:nvSpPr>
              <p:cNvPr id="69" name="TextBox 68">
                <a:extLst>
                  <a:ext uri="{FF2B5EF4-FFF2-40B4-BE49-F238E27FC236}">
                    <a16:creationId xmlns:a16="http://schemas.microsoft.com/office/drawing/2014/main" id="{39087455-234F-41D0-A94F-F9BA0D1191C4}"/>
                  </a:ext>
                </a:extLst>
              </p:cNvPr>
              <p:cNvSpPr txBox="1"/>
              <p:nvPr/>
            </p:nvSpPr>
            <p:spPr>
              <a:xfrm>
                <a:off x="7106934" y="3537208"/>
                <a:ext cx="2111942" cy="308185"/>
              </a:xfrm>
              <a:prstGeom prst="rect">
                <a:avLst/>
              </a:prstGeom>
              <a:noFill/>
              <a:ln>
                <a:solidFill>
                  <a:schemeClr val="accent4">
                    <a:lumMod val="20000"/>
                    <a:lumOff val="80000"/>
                  </a:schemeClr>
                </a:solidFill>
              </a:ln>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737373"/>
                    </a:solidFill>
                    <a:effectLst/>
                    <a:uLnTx/>
                    <a:uFillTx/>
                    <a:latin typeface="Segoe UI"/>
                    <a:ea typeface="+mn-ea"/>
                    <a:cs typeface="+mn-cs"/>
                  </a:rPr>
                  <a:t>  </a:t>
                </a:r>
                <a:r>
                  <a:rPr kumimoji="0" lang="en-US" sz="900" b="1" i="0" u="none" strike="noStrike" kern="1200" cap="none" spc="0" normalizeH="0" baseline="0" noProof="0">
                    <a:ln>
                      <a:noFill/>
                    </a:ln>
                    <a:solidFill>
                      <a:srgbClr val="737373"/>
                    </a:solidFill>
                    <a:effectLst/>
                    <a:uLnTx/>
                    <a:uFillTx/>
                    <a:latin typeface="Segoe UI"/>
                    <a:ea typeface="+mn-ea"/>
                    <a:cs typeface="+mn-cs"/>
                  </a:rPr>
                  <a:t>SERVICE ENDPOINT</a:t>
                </a:r>
                <a:endParaRPr kumimoji="0" lang="en-US" sz="1050" b="1" i="0" u="none" strike="noStrike" kern="1200" cap="none" spc="0" normalizeH="0" baseline="0" noProof="0">
                  <a:ln>
                    <a:noFill/>
                  </a:ln>
                  <a:solidFill>
                    <a:srgbClr val="737373"/>
                  </a:solidFill>
                  <a:effectLst/>
                  <a:uLnTx/>
                  <a:uFillTx/>
                  <a:latin typeface="Segoe UI"/>
                  <a:ea typeface="+mn-ea"/>
                  <a:cs typeface="+mn-cs"/>
                </a:endParaRPr>
              </a:p>
            </p:txBody>
          </p:sp>
          <p:pic>
            <p:nvPicPr>
              <p:cNvPr id="70" name="Picture 69">
                <a:extLst>
                  <a:ext uri="{FF2B5EF4-FFF2-40B4-BE49-F238E27FC236}">
                    <a16:creationId xmlns:a16="http://schemas.microsoft.com/office/drawing/2014/main" id="{19B2A32A-F887-4029-87A3-DBC54E6B942C}"/>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10477023" y="4732205"/>
                <a:ext cx="645177" cy="673321"/>
              </a:xfrm>
              <a:prstGeom prst="rect">
                <a:avLst/>
              </a:prstGeom>
              <a:ln>
                <a:tailEnd type="triangle"/>
              </a:ln>
            </p:spPr>
          </p:pic>
          <p:sp>
            <p:nvSpPr>
              <p:cNvPr id="71" name="TextBox 70">
                <a:extLst>
                  <a:ext uri="{FF2B5EF4-FFF2-40B4-BE49-F238E27FC236}">
                    <a16:creationId xmlns:a16="http://schemas.microsoft.com/office/drawing/2014/main" id="{A125F23F-1CD0-4C96-BA3B-35C2AC7C55AB}"/>
                  </a:ext>
                </a:extLst>
              </p:cNvPr>
              <p:cNvSpPr txBox="1"/>
              <p:nvPr/>
            </p:nvSpPr>
            <p:spPr>
              <a:xfrm>
                <a:off x="10464902" y="5415944"/>
                <a:ext cx="1570070" cy="308185"/>
              </a:xfrm>
              <a:prstGeom prst="rect">
                <a:avLst/>
              </a:prstGeom>
              <a:noFill/>
              <a:ln w="12700">
                <a:solidFill>
                  <a:srgbClr val="303030"/>
                </a:solidFill>
              </a:ln>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FFFFFF"/>
                    </a:solidFill>
                    <a:effectLst/>
                    <a:uLnTx/>
                    <a:uFillTx/>
                    <a:latin typeface="Segoe UI"/>
                    <a:ea typeface="+mn-ea"/>
                    <a:cs typeface="+mn-cs"/>
                  </a:rPr>
                  <a:t> </a:t>
                </a:r>
                <a:r>
                  <a:rPr kumimoji="0" lang="en-US" sz="1050" b="0" i="0" u="none" strike="noStrike" kern="1200" cap="none" spc="0" normalizeH="0" baseline="0" noProof="0">
                    <a:ln w="0"/>
                    <a:solidFill>
                      <a:srgbClr val="0078D4"/>
                    </a:solidFill>
                    <a:effectLst>
                      <a:outerShdw blurRad="38100" dist="25400" dir="5400000" algn="ctr" rotWithShape="0">
                        <a:srgbClr val="6E747A">
                          <a:alpha val="43000"/>
                        </a:srgbClr>
                      </a:outerShdw>
                    </a:effectLst>
                    <a:uLnTx/>
                    <a:uFillTx/>
                    <a:latin typeface="Segoe UI"/>
                    <a:ea typeface="+mn-ea"/>
                    <a:cs typeface="+mn-cs"/>
                  </a:rPr>
                  <a:t>Account B, …</a:t>
                </a:r>
              </a:p>
            </p:txBody>
          </p:sp>
          <p:sp>
            <p:nvSpPr>
              <p:cNvPr id="72" name="TextBox 71">
                <a:extLst>
                  <a:ext uri="{FF2B5EF4-FFF2-40B4-BE49-F238E27FC236}">
                    <a16:creationId xmlns:a16="http://schemas.microsoft.com/office/drawing/2014/main" id="{FE081352-DB64-49A7-AB3E-4F235597B807}"/>
                  </a:ext>
                </a:extLst>
              </p:cNvPr>
              <p:cNvSpPr txBox="1"/>
              <p:nvPr/>
            </p:nvSpPr>
            <p:spPr>
              <a:xfrm>
                <a:off x="7099215" y="4497461"/>
                <a:ext cx="2072067" cy="308185"/>
              </a:xfrm>
              <a:prstGeom prst="rect">
                <a:avLst/>
              </a:prstGeom>
              <a:solidFill>
                <a:srgbClr val="FFB900"/>
              </a:solidFill>
              <a:ln w="12700">
                <a:solidFill>
                  <a:schemeClr val="accent1"/>
                </a:solidFill>
              </a:ln>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1A1A1A"/>
                    </a:solidFill>
                    <a:effectLst/>
                    <a:uLnTx/>
                    <a:uFillTx/>
                    <a:latin typeface="Segoe UI"/>
                    <a:ea typeface="+mn-ea"/>
                    <a:cs typeface="+mn-cs"/>
                  </a:rPr>
                  <a:t>Allow Account A </a:t>
                </a:r>
              </a:p>
            </p:txBody>
          </p:sp>
          <p:cxnSp>
            <p:nvCxnSpPr>
              <p:cNvPr id="73" name="Connector: Elbow 72">
                <a:extLst>
                  <a:ext uri="{FF2B5EF4-FFF2-40B4-BE49-F238E27FC236}">
                    <a16:creationId xmlns:a16="http://schemas.microsoft.com/office/drawing/2014/main" id="{B8791FD5-A5DF-4C26-B605-47915742EC42}"/>
                  </a:ext>
                </a:extLst>
              </p:cNvPr>
              <p:cNvCxnSpPr>
                <a:cxnSpLocks/>
              </p:cNvCxnSpPr>
              <p:nvPr/>
            </p:nvCxnSpPr>
            <p:spPr>
              <a:xfrm flipV="1">
                <a:off x="9403836" y="2628576"/>
                <a:ext cx="1032207" cy="1252671"/>
              </a:xfrm>
              <a:prstGeom prst="bentConnector3">
                <a:avLst>
                  <a:gd name="adj1" fmla="val 50000"/>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4" name="Connector: Elbow 73">
                <a:extLst>
                  <a:ext uri="{FF2B5EF4-FFF2-40B4-BE49-F238E27FC236}">
                    <a16:creationId xmlns:a16="http://schemas.microsoft.com/office/drawing/2014/main" id="{3E1DAE31-C005-47AF-B191-0F72AB1EE0F0}"/>
                  </a:ext>
                </a:extLst>
              </p:cNvPr>
              <p:cNvCxnSpPr>
                <a:cxnSpLocks/>
              </p:cNvCxnSpPr>
              <p:nvPr/>
            </p:nvCxnSpPr>
            <p:spPr>
              <a:xfrm rot="16200000" flipH="1">
                <a:off x="9348685" y="4447511"/>
                <a:ext cx="1675082" cy="542553"/>
              </a:xfrm>
              <a:prstGeom prst="bentConnector3">
                <a:avLst>
                  <a:gd name="adj1" fmla="val 9846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75" name="Freeform 6">
                <a:extLst>
                  <a:ext uri="{FF2B5EF4-FFF2-40B4-BE49-F238E27FC236}">
                    <a16:creationId xmlns:a16="http://schemas.microsoft.com/office/drawing/2014/main" id="{A1CA5759-5C94-4E91-83F7-E2EB8A829D20}"/>
                  </a:ext>
                </a:extLst>
              </p:cNvPr>
              <p:cNvSpPr>
                <a:spLocks/>
              </p:cNvSpPr>
              <p:nvPr/>
            </p:nvSpPr>
            <p:spPr bwMode="auto">
              <a:xfrm>
                <a:off x="9651779" y="2381066"/>
                <a:ext cx="532778" cy="463801"/>
              </a:xfrm>
              <a:custGeom>
                <a:avLst/>
                <a:gdLst>
                  <a:gd name="T0" fmla="*/ 983 w 1123"/>
                  <a:gd name="T1" fmla="*/ 48 h 972"/>
                  <a:gd name="T2" fmla="*/ 884 w 1123"/>
                  <a:gd name="T3" fmla="*/ 36 h 972"/>
                  <a:gd name="T4" fmla="*/ 409 w 1123"/>
                  <a:gd name="T5" fmla="*/ 515 h 972"/>
                  <a:gd name="T6" fmla="*/ 251 w 1123"/>
                  <a:gd name="T7" fmla="*/ 357 h 972"/>
                  <a:gd name="T8" fmla="*/ 107 w 1123"/>
                  <a:gd name="T9" fmla="*/ 369 h 972"/>
                  <a:gd name="T10" fmla="*/ 42 w 1123"/>
                  <a:gd name="T11" fmla="*/ 446 h 972"/>
                  <a:gd name="T12" fmla="*/ 41 w 1123"/>
                  <a:gd name="T13" fmla="*/ 534 h 972"/>
                  <a:gd name="T14" fmla="*/ 356 w 1123"/>
                  <a:gd name="T15" fmla="*/ 871 h 972"/>
                  <a:gd name="T16" fmla="*/ 500 w 1123"/>
                  <a:gd name="T17" fmla="*/ 872 h 972"/>
                  <a:gd name="T18" fmla="*/ 1058 w 1123"/>
                  <a:gd name="T19" fmla="*/ 267 h 972"/>
                  <a:gd name="T20" fmla="*/ 1065 w 1123"/>
                  <a:gd name="T21" fmla="*/ 154 h 972"/>
                  <a:gd name="T22" fmla="*/ 983 w 1123"/>
                  <a:gd name="T23" fmla="*/ 48 h 9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23" h="972">
                    <a:moveTo>
                      <a:pt x="983" y="48"/>
                    </a:moveTo>
                    <a:cubicBezTo>
                      <a:pt x="983" y="48"/>
                      <a:pt x="952" y="0"/>
                      <a:pt x="884" y="36"/>
                    </a:cubicBezTo>
                    <a:cubicBezTo>
                      <a:pt x="774" y="95"/>
                      <a:pt x="533" y="321"/>
                      <a:pt x="409" y="515"/>
                    </a:cubicBezTo>
                    <a:cubicBezTo>
                      <a:pt x="409" y="515"/>
                      <a:pt x="320" y="412"/>
                      <a:pt x="251" y="357"/>
                    </a:cubicBezTo>
                    <a:cubicBezTo>
                      <a:pt x="183" y="302"/>
                      <a:pt x="170" y="309"/>
                      <a:pt x="107" y="369"/>
                    </a:cubicBezTo>
                    <a:cubicBezTo>
                      <a:pt x="66" y="408"/>
                      <a:pt x="42" y="446"/>
                      <a:pt x="42" y="446"/>
                    </a:cubicBezTo>
                    <a:cubicBezTo>
                      <a:pt x="42" y="446"/>
                      <a:pt x="0" y="490"/>
                      <a:pt x="41" y="534"/>
                    </a:cubicBezTo>
                    <a:cubicBezTo>
                      <a:pt x="93" y="589"/>
                      <a:pt x="283" y="776"/>
                      <a:pt x="356" y="871"/>
                    </a:cubicBezTo>
                    <a:cubicBezTo>
                      <a:pt x="432" y="972"/>
                      <a:pt x="500" y="872"/>
                      <a:pt x="500" y="872"/>
                    </a:cubicBezTo>
                    <a:cubicBezTo>
                      <a:pt x="500" y="872"/>
                      <a:pt x="734" y="489"/>
                      <a:pt x="1058" y="267"/>
                    </a:cubicBezTo>
                    <a:cubicBezTo>
                      <a:pt x="1058" y="267"/>
                      <a:pt x="1123" y="229"/>
                      <a:pt x="1065" y="154"/>
                    </a:cubicBezTo>
                    <a:cubicBezTo>
                      <a:pt x="1007" y="79"/>
                      <a:pt x="983" y="48"/>
                      <a:pt x="983" y="48"/>
                    </a:cubicBezTo>
                    <a:close/>
                  </a:path>
                </a:pathLst>
              </a:custGeom>
              <a:solidFill>
                <a:srgbClr val="92D050"/>
              </a:solidFill>
              <a:ln>
                <a:noFill/>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6" name="Multiply 28">
                <a:extLst>
                  <a:ext uri="{FF2B5EF4-FFF2-40B4-BE49-F238E27FC236}">
                    <a16:creationId xmlns:a16="http://schemas.microsoft.com/office/drawing/2014/main" id="{04EB958A-1421-4693-BCDC-8120D1CF6D4F}"/>
                  </a:ext>
                </a:extLst>
              </p:cNvPr>
              <p:cNvSpPr/>
              <p:nvPr/>
            </p:nvSpPr>
            <p:spPr bwMode="auto">
              <a:xfrm>
                <a:off x="9572840" y="5152767"/>
                <a:ext cx="636736" cy="611254"/>
              </a:xfrm>
              <a:prstGeom prst="mathMultiply">
                <a:avLst/>
              </a:prstGeom>
              <a:solidFill>
                <a:srgbClr val="FF00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pic>
            <p:nvPicPr>
              <p:cNvPr id="77" name="Picture 76">
                <a:extLst>
                  <a:ext uri="{FF2B5EF4-FFF2-40B4-BE49-F238E27FC236}">
                    <a16:creationId xmlns:a16="http://schemas.microsoft.com/office/drawing/2014/main" id="{37A43BAC-5DED-465C-9F4F-E4EC2704FA9B}"/>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10963413" y="4364681"/>
                <a:ext cx="645177" cy="673321"/>
              </a:xfrm>
              <a:prstGeom prst="rect">
                <a:avLst/>
              </a:prstGeom>
              <a:ln>
                <a:tailEnd type="triangle"/>
              </a:ln>
            </p:spPr>
          </p:pic>
          <p:pic>
            <p:nvPicPr>
              <p:cNvPr id="78" name="Graphic 77">
                <a:extLst>
                  <a:ext uri="{FF2B5EF4-FFF2-40B4-BE49-F238E27FC236}">
                    <a16:creationId xmlns:a16="http://schemas.microsoft.com/office/drawing/2014/main" id="{329ACEFB-A4EB-44BE-8CD1-61DE356BAE64}"/>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925219" y="3312517"/>
                <a:ext cx="476250" cy="476250"/>
              </a:xfrm>
              <a:prstGeom prst="rect">
                <a:avLst/>
              </a:prstGeom>
            </p:spPr>
          </p:pic>
          <p:sp>
            <p:nvSpPr>
              <p:cNvPr id="79" name="Cylinder 78">
                <a:extLst>
                  <a:ext uri="{FF2B5EF4-FFF2-40B4-BE49-F238E27FC236}">
                    <a16:creationId xmlns:a16="http://schemas.microsoft.com/office/drawing/2014/main" id="{075152E6-0555-48CF-96D6-62CAFC0B70DA}"/>
                  </a:ext>
                </a:extLst>
              </p:cNvPr>
              <p:cNvSpPr/>
              <p:nvPr/>
            </p:nvSpPr>
            <p:spPr bwMode="auto">
              <a:xfrm rot="5400000">
                <a:off x="8115895" y="2641846"/>
                <a:ext cx="139999" cy="2478802"/>
              </a:xfrm>
              <a:prstGeom prst="can">
                <a:avLst/>
              </a:prstGeom>
              <a:solidFill>
                <a:schemeClr val="accent6">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80" name="Straight Connector 79">
                <a:extLst>
                  <a:ext uri="{FF2B5EF4-FFF2-40B4-BE49-F238E27FC236}">
                    <a16:creationId xmlns:a16="http://schemas.microsoft.com/office/drawing/2014/main" id="{C5CF5480-1803-4347-A573-C72299AB1655}"/>
                  </a:ext>
                </a:extLst>
              </p:cNvPr>
              <p:cNvCxnSpPr>
                <a:stCxn id="79" idx="3"/>
              </p:cNvCxnSpPr>
              <p:nvPr/>
            </p:nvCxnSpPr>
            <p:spPr>
              <a:xfrm flipV="1">
                <a:off x="6946494" y="3881026"/>
                <a:ext cx="2548153" cy="222"/>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81" name="Picture 80">
                <a:extLst>
                  <a:ext uri="{FF2B5EF4-FFF2-40B4-BE49-F238E27FC236}">
                    <a16:creationId xmlns:a16="http://schemas.microsoft.com/office/drawing/2014/main" id="{132C9C38-B9B6-4B39-AC6A-45A5F6F83861}"/>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10457503" y="4044025"/>
                <a:ext cx="645177" cy="673321"/>
              </a:xfrm>
              <a:prstGeom prst="rect">
                <a:avLst/>
              </a:prstGeom>
              <a:ln>
                <a:tailEnd type="triangle"/>
              </a:ln>
            </p:spPr>
          </p:pic>
        </p:grpSp>
        <p:sp>
          <p:nvSpPr>
            <p:cNvPr id="63" name="TextBox 62">
              <a:extLst>
                <a:ext uri="{FF2B5EF4-FFF2-40B4-BE49-F238E27FC236}">
                  <a16:creationId xmlns:a16="http://schemas.microsoft.com/office/drawing/2014/main" id="{62225D53-CEAF-43E4-9952-0703DABAB46A}"/>
                </a:ext>
              </a:extLst>
            </p:cNvPr>
            <p:cNvSpPr txBox="1"/>
            <p:nvPr/>
          </p:nvSpPr>
          <p:spPr>
            <a:xfrm>
              <a:off x="6177090" y="4868758"/>
              <a:ext cx="2254262" cy="330314"/>
            </a:xfrm>
            <a:prstGeom prst="rect">
              <a:avLst/>
            </a:prstGeom>
            <a:noFill/>
            <a:ln>
              <a:solidFill>
                <a:schemeClr val="accent4">
                  <a:lumMod val="20000"/>
                  <a:lumOff val="80000"/>
                </a:schemeClr>
              </a:solidFill>
            </a:ln>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737373"/>
                  </a:solidFill>
                  <a:effectLst/>
                  <a:uLnTx/>
                  <a:uFillTx/>
                  <a:latin typeface="Segoe UI"/>
                  <a:ea typeface="+mn-ea"/>
                  <a:cs typeface="+mn-cs"/>
                </a:rPr>
                <a:t>SERVICE ENDPOINT POLICY</a:t>
              </a:r>
            </a:p>
          </p:txBody>
        </p:sp>
      </p:grpSp>
      <p:pic>
        <p:nvPicPr>
          <p:cNvPr id="82" name="Picture 81">
            <a:extLst>
              <a:ext uri="{FF2B5EF4-FFF2-40B4-BE49-F238E27FC236}">
                <a16:creationId xmlns:a16="http://schemas.microsoft.com/office/drawing/2014/main" id="{5968FB97-A2E4-D84C-98A5-C1CD48E0780C}"/>
              </a:ext>
            </a:extLst>
          </p:cNvPr>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111889" y="321545"/>
            <a:ext cx="1011861" cy="510530"/>
          </a:xfrm>
          <a:prstGeom prst="rect">
            <a:avLst/>
          </a:prstGeom>
        </p:spPr>
      </p:pic>
      <p:sp>
        <p:nvSpPr>
          <p:cNvPr id="3" name="TextBox 2">
            <a:extLst>
              <a:ext uri="{FF2B5EF4-FFF2-40B4-BE49-F238E27FC236}">
                <a16:creationId xmlns:a16="http://schemas.microsoft.com/office/drawing/2014/main" id="{62644DD2-DEA2-CB43-BF96-87B05C5C8785}"/>
              </a:ext>
            </a:extLst>
          </p:cNvPr>
          <p:cNvSpPr txBox="1"/>
          <p:nvPr/>
        </p:nvSpPr>
        <p:spPr>
          <a:xfrm>
            <a:off x="1268586" y="770433"/>
            <a:ext cx="2850652" cy="49244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srgbClr val="F37521"/>
                </a:solidFill>
                <a:effectLst/>
                <a:uLnTx/>
                <a:uFillTx/>
                <a:latin typeface="Segoe UI"/>
                <a:ea typeface="+mn-ea"/>
                <a:cs typeface="+mn-cs"/>
              </a:rPr>
              <a:t>What’s new</a:t>
            </a:r>
          </a:p>
        </p:txBody>
      </p:sp>
    </p:spTree>
    <p:extLst>
      <p:ext uri="{BB962C8B-B14F-4D97-AF65-F5344CB8AC3E}">
        <p14:creationId xmlns:p14="http://schemas.microsoft.com/office/powerpoint/2010/main" val="3762271627"/>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Session learning objectives</a:t>
            </a:r>
          </a:p>
        </p:txBody>
      </p:sp>
      <p:sp>
        <p:nvSpPr>
          <p:cNvPr id="5" name="Text Placeholder 4"/>
          <p:cNvSpPr>
            <a:spLocks noGrp="1"/>
          </p:cNvSpPr>
          <p:nvPr>
            <p:ph type="body" sz="quarter" idx="10"/>
          </p:nvPr>
        </p:nvSpPr>
        <p:spPr>
          <a:xfrm>
            <a:off x="584200" y="1435497"/>
            <a:ext cx="11018520" cy="5210400"/>
          </a:xfrm>
        </p:spPr>
        <p:txBody>
          <a:bodyPr>
            <a:normAutofit/>
          </a:bodyPr>
          <a:lstStyle/>
          <a:p>
            <a:pPr marL="0" indent="0">
              <a:buNone/>
            </a:pPr>
            <a:r>
              <a:rPr lang="en-US" sz="2000" dirty="0">
                <a:latin typeface="+mn-lt"/>
              </a:rPr>
              <a:t>Business Problem:</a:t>
            </a:r>
          </a:p>
          <a:p>
            <a:r>
              <a:rPr lang="en-US" sz="2000" dirty="0">
                <a:latin typeface="+mn-lt"/>
              </a:rPr>
              <a:t>Contoso wants to host a web site in Azure but is concerned about.</a:t>
            </a:r>
          </a:p>
          <a:p>
            <a:pPr marL="0" indent="0">
              <a:buNone/>
            </a:pPr>
            <a:endParaRPr lang="en-US" sz="2000" dirty="0">
              <a:latin typeface="+mn-lt"/>
            </a:endParaRPr>
          </a:p>
          <a:p>
            <a:pPr marL="0" indent="0">
              <a:buNone/>
            </a:pPr>
            <a:r>
              <a:rPr lang="en-US" sz="2000" dirty="0">
                <a:latin typeface="+mn-lt"/>
              </a:rPr>
              <a:t>At the end of this session, you should be better able to…</a:t>
            </a:r>
          </a:p>
          <a:p>
            <a:r>
              <a:rPr lang="en-US" sz="2000" dirty="0">
                <a:latin typeface="+mn-lt"/>
              </a:rPr>
              <a:t>discuss Azure Networking options in general</a:t>
            </a:r>
          </a:p>
          <a:p>
            <a:r>
              <a:rPr lang="en-US" sz="2000" dirty="0">
                <a:latin typeface="+mn-lt"/>
              </a:rPr>
              <a:t>describe how virtual networks can be used, including VNet Peering</a:t>
            </a:r>
          </a:p>
          <a:p>
            <a:r>
              <a:rPr lang="en-US" sz="2000" dirty="0">
                <a:latin typeface="+mn-lt"/>
              </a:rPr>
              <a:t>describe connectivity options from on-premises to Azure</a:t>
            </a:r>
          </a:p>
          <a:p>
            <a:r>
              <a:rPr lang="en-US" sz="2000" dirty="0">
                <a:latin typeface="+mn-lt"/>
              </a:rPr>
              <a:t>know how to implement and configure Azure Firewall</a:t>
            </a:r>
          </a:p>
          <a:p>
            <a:r>
              <a:rPr lang="en-US" sz="2000" dirty="0">
                <a:latin typeface="+mn-lt"/>
              </a:rPr>
              <a:t>understand and describe the three rule types associated with Azure Firewall</a:t>
            </a:r>
          </a:p>
          <a:p>
            <a:r>
              <a:rPr lang="en-US" sz="2000" dirty="0">
                <a:latin typeface="+mn-lt"/>
              </a:rPr>
              <a:t>understand how to monitor and track events on the Azure Firewall </a:t>
            </a:r>
          </a:p>
        </p:txBody>
      </p:sp>
    </p:spTree>
    <p:extLst>
      <p:ext uri="{BB962C8B-B14F-4D97-AF65-F5344CB8AC3E}">
        <p14:creationId xmlns:p14="http://schemas.microsoft.com/office/powerpoint/2010/main" val="2892219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Rounded Rectangle 5">
            <a:extLst>
              <a:ext uri="{FF2B5EF4-FFF2-40B4-BE49-F238E27FC236}">
                <a16:creationId xmlns:a16="http://schemas.microsoft.com/office/drawing/2014/main" id="{A3DAF7F4-AE15-094A-B698-A2ECB3C4F74B}"/>
              </a:ext>
            </a:extLst>
          </p:cNvPr>
          <p:cNvSpPr/>
          <p:nvPr/>
        </p:nvSpPr>
        <p:spPr bwMode="auto">
          <a:xfrm>
            <a:off x="94892" y="1176527"/>
            <a:ext cx="6252896" cy="2012065"/>
          </a:xfrm>
          <a:prstGeom prst="roundRect">
            <a:avLst>
              <a:gd name="adj" fmla="val 10410"/>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 name="Title 1">
            <a:extLst>
              <a:ext uri="{FF2B5EF4-FFF2-40B4-BE49-F238E27FC236}">
                <a16:creationId xmlns:a16="http://schemas.microsoft.com/office/drawing/2014/main" id="{3C3A19A1-6E92-4B0F-AA12-3586517F3560}"/>
              </a:ext>
            </a:extLst>
          </p:cNvPr>
          <p:cNvSpPr>
            <a:spLocks noGrp="1"/>
          </p:cNvSpPr>
          <p:nvPr>
            <p:ph type="title"/>
          </p:nvPr>
        </p:nvSpPr>
        <p:spPr>
          <a:xfrm>
            <a:off x="1209810" y="136769"/>
            <a:ext cx="6222263" cy="553998"/>
          </a:xfrm>
        </p:spPr>
        <p:txBody>
          <a:bodyPr/>
          <a:lstStyle/>
          <a:p>
            <a:r>
              <a:rPr lang="en-US" dirty="0"/>
              <a:t>Azure DDoS Protection</a:t>
            </a:r>
          </a:p>
        </p:txBody>
      </p:sp>
      <p:sp>
        <p:nvSpPr>
          <p:cNvPr id="35" name="TextBox 34">
            <a:extLst>
              <a:ext uri="{FF2B5EF4-FFF2-40B4-BE49-F238E27FC236}">
                <a16:creationId xmlns:a16="http://schemas.microsoft.com/office/drawing/2014/main" id="{838BE02A-C520-469E-BFF2-C38ACABC5A2D}"/>
              </a:ext>
            </a:extLst>
          </p:cNvPr>
          <p:cNvSpPr txBox="1"/>
          <p:nvPr/>
        </p:nvSpPr>
        <p:spPr>
          <a:xfrm>
            <a:off x="94894" y="1237088"/>
            <a:ext cx="6252897" cy="5491081"/>
          </a:xfrm>
          <a:prstGeom prst="rect">
            <a:avLst/>
          </a:prstGeom>
          <a:noFill/>
        </p:spPr>
        <p:txBody>
          <a:bodyPr wrap="square" lIns="179285" tIns="143428" rIns="179285" bIns="143428" rtlCol="0">
            <a:spAutoFit/>
          </a:bodyPr>
          <a:lstStyle/>
          <a:p>
            <a:pPr marL="0" marR="0" lvl="0" indent="0" algn="l" defTabSz="932742" rtl="0" eaLnBrk="1" fontAlgn="auto" latinLnBrk="0" hangingPunct="1">
              <a:lnSpc>
                <a:spcPct val="100000"/>
              </a:lnSpc>
              <a:spcBef>
                <a:spcPts val="600"/>
              </a:spcBef>
              <a:spcAft>
                <a:spcPts val="0"/>
              </a:spcAft>
              <a:buClrTx/>
              <a:buSzPct val="90000"/>
              <a:buFontTx/>
              <a:buNone/>
              <a:tabLst/>
              <a:defRPr/>
            </a:pPr>
            <a:r>
              <a:rPr kumimoji="0" lang="en-US" sz="1800" b="1" i="0" u="none" strike="noStrike" kern="1200" cap="none" spc="0" normalizeH="0" baseline="0" noProof="0" dirty="0">
                <a:ln>
                  <a:noFill/>
                </a:ln>
                <a:solidFill>
                  <a:srgbClr val="1A1A1A"/>
                </a:solidFill>
                <a:effectLst/>
                <a:uLnTx/>
                <a:uFillTx/>
                <a:latin typeface="Segoe UI"/>
                <a:ea typeface="+mn-ea"/>
                <a:cs typeface="+mn-cs"/>
              </a:rPr>
              <a:t>Simple to provision </a:t>
            </a:r>
            <a:r>
              <a:rPr kumimoji="0" lang="en-US" sz="1600" b="0" i="0" u="none" strike="noStrike" kern="1200" cap="none" spc="0" normalizeH="0" baseline="0" noProof="0" dirty="0">
                <a:ln>
                  <a:noFill/>
                </a:ln>
                <a:solidFill>
                  <a:srgbClr val="1A1A1A"/>
                </a:solidFill>
                <a:effectLst/>
                <a:uLnTx/>
                <a:uFillTx/>
                <a:latin typeface="Segoe UI"/>
                <a:ea typeface="+mn-ea"/>
                <a:cs typeface="+mn-cs"/>
              </a:rPr>
              <a:t>for all your virtual network resources</a:t>
            </a:r>
            <a:endParaRPr kumimoji="0" lang="en-US" sz="1600" b="1" i="0" u="none" strike="noStrike" kern="1200" cap="none" spc="0" normalizeH="0" baseline="0" noProof="0" dirty="0">
              <a:ln>
                <a:noFill/>
              </a:ln>
              <a:solidFill>
                <a:srgbClr val="1A1A1A"/>
              </a:solidFill>
              <a:effectLst/>
              <a:uLnTx/>
              <a:uFillTx/>
              <a:latin typeface="Segoe UI"/>
              <a:ea typeface="+mn-ea"/>
              <a:cs typeface="+mn-cs"/>
            </a:endParaRPr>
          </a:p>
          <a:p>
            <a:pPr marL="0" marR="0" lvl="0" indent="0" algn="l" defTabSz="932742" rtl="0" eaLnBrk="1" fontAlgn="auto" latinLnBrk="0" hangingPunct="1">
              <a:lnSpc>
                <a:spcPct val="100000"/>
              </a:lnSpc>
              <a:spcBef>
                <a:spcPts val="600"/>
              </a:spcBef>
              <a:spcAft>
                <a:spcPts val="0"/>
              </a:spcAft>
              <a:buClrTx/>
              <a:buSzPct val="90000"/>
              <a:buFontTx/>
              <a:buNone/>
              <a:tabLst/>
              <a:defRPr/>
            </a:pPr>
            <a:r>
              <a:rPr kumimoji="0" lang="en-US" sz="1800" b="1" i="0" u="none" strike="noStrike" kern="1200" cap="none" spc="0" normalizeH="0" baseline="0" noProof="0" dirty="0">
                <a:ln>
                  <a:noFill/>
                </a:ln>
                <a:solidFill>
                  <a:srgbClr val="1A1A1A"/>
                </a:solidFill>
                <a:effectLst/>
                <a:uLnTx/>
                <a:uFillTx/>
                <a:latin typeface="Segoe UI"/>
                <a:ea typeface="+mn-ea"/>
                <a:cs typeface="+mn-cs"/>
              </a:rPr>
              <a:t>Always on monitoring </a:t>
            </a:r>
            <a:r>
              <a:rPr kumimoji="0" lang="en-US" sz="1600" b="0" i="0" u="none" strike="noStrike" kern="1200" cap="none" spc="0" normalizeH="0" baseline="0" noProof="0" dirty="0">
                <a:ln>
                  <a:noFill/>
                </a:ln>
                <a:solidFill>
                  <a:srgbClr val="1A1A1A"/>
                </a:solidFill>
                <a:effectLst/>
                <a:uLnTx/>
                <a:uFillTx/>
                <a:latin typeface="Segoe UI"/>
                <a:ea typeface="+mn-ea"/>
                <a:cs typeface="+mn-cs"/>
              </a:rPr>
              <a:t>with near real time telemetry and alerting </a:t>
            </a:r>
          </a:p>
          <a:p>
            <a:pPr marL="0" marR="0" lvl="0" indent="0" algn="l" defTabSz="932742" rtl="0" eaLnBrk="1" fontAlgn="auto" latinLnBrk="0" hangingPunct="1">
              <a:lnSpc>
                <a:spcPct val="100000"/>
              </a:lnSpc>
              <a:spcBef>
                <a:spcPts val="600"/>
              </a:spcBef>
              <a:spcAft>
                <a:spcPts val="0"/>
              </a:spcAft>
              <a:buClrTx/>
              <a:buSzPct val="90000"/>
              <a:buFontTx/>
              <a:buNone/>
              <a:tabLst/>
              <a:defRPr/>
            </a:pPr>
            <a:r>
              <a:rPr kumimoji="0" lang="en-US" sz="1800" b="1" i="0" u="none" strike="noStrike" kern="1200" cap="none" spc="0" normalizeH="0" baseline="0" noProof="0" dirty="0">
                <a:ln>
                  <a:noFill/>
                </a:ln>
                <a:solidFill>
                  <a:srgbClr val="1A1A1A"/>
                </a:solidFill>
                <a:effectLst/>
                <a:uLnTx/>
                <a:uFillTx/>
                <a:latin typeface="Segoe UI"/>
                <a:ea typeface="+mn-ea"/>
                <a:cs typeface="+mn-cs"/>
              </a:rPr>
              <a:t>Automatic</a:t>
            </a:r>
            <a:r>
              <a:rPr kumimoji="0" lang="en-US" sz="1600" b="0" i="0" u="none" strike="noStrike" kern="1200" cap="none" spc="0" normalizeH="0" baseline="0" noProof="0" dirty="0">
                <a:ln>
                  <a:noFill/>
                </a:ln>
                <a:solidFill>
                  <a:srgbClr val="1A1A1A"/>
                </a:solidFill>
                <a:effectLst/>
                <a:uLnTx/>
                <a:uFillTx/>
                <a:latin typeface="Segoe UI"/>
                <a:ea typeface="+mn-ea"/>
                <a:cs typeface="+mn-cs"/>
              </a:rPr>
              <a:t> network layer attack </a:t>
            </a:r>
            <a:r>
              <a:rPr kumimoji="0" lang="en-US" sz="16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mitigation</a:t>
            </a:r>
          </a:p>
          <a:p>
            <a:pPr marL="0" marR="0" lvl="0" indent="0" algn="l" defTabSz="932742" rtl="0" eaLnBrk="1" fontAlgn="auto" latinLnBrk="0" hangingPunct="1">
              <a:lnSpc>
                <a:spcPct val="100000"/>
              </a:lnSpc>
              <a:spcBef>
                <a:spcPts val="600"/>
              </a:spcBef>
              <a:spcAft>
                <a:spcPts val="0"/>
              </a:spcAft>
              <a:buClrTx/>
              <a:buSzPct val="90000"/>
              <a:buFontTx/>
              <a:buNone/>
              <a:tabLst/>
              <a:defRPr/>
            </a:pPr>
            <a:r>
              <a:rPr kumimoji="0" lang="en-US" sz="18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Protection policies </a:t>
            </a:r>
            <a:r>
              <a:rPr kumimoji="0" lang="en-US" sz="16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tuned to your application’s traffic profile</a:t>
            </a:r>
            <a:br>
              <a:rPr kumimoji="0" lang="en-US" sz="16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br>
            <a:endParaRPr kumimoji="0" lang="en-US" sz="16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endParaRPr>
          </a:p>
          <a:p>
            <a:pPr marL="0" marR="0" lvl="0" indent="0" algn="l" defTabSz="932742" rtl="0" eaLnBrk="1" fontAlgn="auto" latinLnBrk="0" hangingPunct="1">
              <a:lnSpc>
                <a:spcPct val="100000"/>
              </a:lnSpc>
              <a:spcBef>
                <a:spcPts val="600"/>
              </a:spcBef>
              <a:spcAft>
                <a:spcPts val="0"/>
              </a:spcAft>
              <a:buClrTx/>
              <a:buSzPct val="90000"/>
              <a:buFontTx/>
              <a:buNone/>
              <a:tabLst/>
              <a:defRPr/>
            </a:pPr>
            <a:r>
              <a:rPr kumimoji="0" lang="en-US" sz="2400" b="1" i="0" u="none" strike="noStrike" kern="1200" cap="none" spc="0" normalizeH="0" baseline="0" noProof="0" dirty="0">
                <a:ln>
                  <a:noFill/>
                </a:ln>
                <a:solidFill>
                  <a:srgbClr val="F37521"/>
                </a:solidFill>
                <a:effectLst/>
                <a:uLnTx/>
                <a:uFillTx/>
                <a:latin typeface="Segoe UI"/>
                <a:ea typeface="+mn-ea"/>
                <a:cs typeface="Segoe UI Semilight" panose="020B0402040204020203" pitchFamily="34" charset="0"/>
              </a:rPr>
              <a:t>What’s new</a:t>
            </a:r>
          </a:p>
          <a:p>
            <a:pPr marL="0" marR="0" lvl="0" indent="0" algn="l" defTabSz="932742" rtl="0" eaLnBrk="1" fontAlgn="auto" latinLnBrk="0" hangingPunct="1">
              <a:lnSpc>
                <a:spcPct val="100000"/>
              </a:lnSpc>
              <a:spcBef>
                <a:spcPts val="600"/>
              </a:spcBef>
              <a:spcAft>
                <a:spcPts val="0"/>
              </a:spcAft>
              <a:buClrTx/>
              <a:buSzPct val="90000"/>
              <a:buFontTx/>
              <a:buNone/>
              <a:tabLst/>
              <a:defRPr/>
            </a:pPr>
            <a:r>
              <a:rPr kumimoji="0" lang="en-US" sz="1800" b="0" i="0" u="none" strike="noStrike" kern="1200" cap="none" spc="0" normalizeH="0" baseline="0" noProof="0" dirty="0">
                <a:ln>
                  <a:noFill/>
                </a:ln>
                <a:solidFill>
                  <a:srgbClr val="0070C0"/>
                </a:solidFill>
                <a:effectLst/>
                <a:uLnTx/>
                <a:uFillTx/>
                <a:latin typeface="Segoe UI Semibold"/>
                <a:ea typeface="+mn-ea"/>
                <a:cs typeface="+mn-cs"/>
              </a:rPr>
              <a:t>DDoS Attack Analytics </a:t>
            </a:r>
          </a:p>
          <a:p>
            <a:pPr marL="457183" marR="0" lvl="1" indent="0" algn="l" defTabSz="932742" rtl="0" eaLnBrk="1" fontAlgn="auto" latinLnBrk="0" hangingPunct="1">
              <a:lnSpc>
                <a:spcPct val="100000"/>
              </a:lnSpc>
              <a:spcBef>
                <a:spcPts val="600"/>
              </a:spcBef>
              <a:spcAft>
                <a:spcPts val="0"/>
              </a:spcAft>
              <a:buClrTx/>
              <a:buSzPct val="90000"/>
              <a:buFontTx/>
              <a:buNone/>
              <a:tabLst/>
              <a:defRPr/>
            </a:pPr>
            <a:r>
              <a:rPr kumimoji="0" lang="en-US" sz="16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Near real time network attack mitigation flow logs</a:t>
            </a:r>
          </a:p>
          <a:p>
            <a:pPr marL="457183" marR="0" lvl="1" indent="0" algn="l" defTabSz="932742" rtl="0" eaLnBrk="1" fontAlgn="auto" latinLnBrk="0" hangingPunct="1">
              <a:lnSpc>
                <a:spcPct val="100000"/>
              </a:lnSpc>
              <a:spcBef>
                <a:spcPts val="600"/>
              </a:spcBef>
              <a:spcAft>
                <a:spcPts val="0"/>
              </a:spcAft>
              <a:buClrTx/>
              <a:buSzPct val="90000"/>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Attack data snapshots and full post attack summary </a:t>
            </a:r>
            <a:r>
              <a:rPr kumimoji="0" lang="en-US" sz="16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 </a:t>
            </a:r>
          </a:p>
          <a:p>
            <a:pPr marL="0" marR="0" lvl="0" indent="0" algn="l" defTabSz="932742" rtl="0" eaLnBrk="1" fontAlgn="auto" latinLnBrk="0" hangingPunct="1">
              <a:lnSpc>
                <a:spcPct val="100000"/>
              </a:lnSpc>
              <a:spcBef>
                <a:spcPts val="600"/>
              </a:spcBef>
              <a:spcAft>
                <a:spcPts val="0"/>
              </a:spcAft>
              <a:buClrTx/>
              <a:buSzPct val="90000"/>
              <a:buFontTx/>
              <a:buNone/>
              <a:tabLst/>
              <a:defRPr/>
            </a:pPr>
            <a:r>
              <a:rPr kumimoji="0" lang="en-US" sz="1800" b="0" i="0" u="none" strike="noStrike" kern="1200" cap="none" spc="0" normalizeH="0" baseline="0" noProof="0" dirty="0">
                <a:ln>
                  <a:noFill/>
                </a:ln>
                <a:solidFill>
                  <a:srgbClr val="0070C0"/>
                </a:solidFill>
                <a:effectLst/>
                <a:uLnTx/>
                <a:uFillTx/>
                <a:latin typeface="Segoe UI Semibold"/>
                <a:ea typeface="+mn-ea"/>
                <a:cs typeface="+mn-cs"/>
              </a:rPr>
              <a:t>DDoS Rapid Response</a:t>
            </a:r>
          </a:p>
          <a:p>
            <a:pPr marL="457183" marR="0" lvl="1" indent="0" algn="l" defTabSz="932742" rtl="0" eaLnBrk="1" fontAlgn="auto" latinLnBrk="0" hangingPunct="1">
              <a:lnSpc>
                <a:spcPct val="100000"/>
              </a:lnSpc>
              <a:spcBef>
                <a:spcPts val="600"/>
              </a:spcBef>
              <a:spcAft>
                <a:spcPts val="0"/>
              </a:spcAft>
              <a:buClrTx/>
              <a:buSzPct val="90000"/>
              <a:buFontTx/>
              <a:buNone/>
              <a:tabLst/>
              <a:defRPr/>
            </a:pPr>
            <a:r>
              <a:rPr kumimoji="0" lang="en-US" sz="16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Specialized Rapid Response team support during active attacks</a:t>
            </a:r>
          </a:p>
          <a:p>
            <a:pPr marL="457183" marR="0" lvl="1" indent="0" algn="l" defTabSz="932742" rtl="0" eaLnBrk="1" fontAlgn="auto" latinLnBrk="0" hangingPunct="1">
              <a:lnSpc>
                <a:spcPct val="100000"/>
              </a:lnSpc>
              <a:spcBef>
                <a:spcPts val="600"/>
              </a:spcBef>
              <a:spcAft>
                <a:spcPts val="0"/>
              </a:spcAft>
              <a:buClrTx/>
              <a:buSzPct val="90000"/>
              <a:buFontTx/>
              <a:buNone/>
              <a:tabLst/>
              <a:defRPr/>
            </a:pPr>
            <a:r>
              <a:rPr kumimoji="0" lang="en-US" sz="16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Custom mitigation policy configuration</a:t>
            </a:r>
          </a:p>
          <a:p>
            <a:pPr marL="0" marR="0" lvl="0" indent="0" algn="l" defTabSz="932742" rtl="0" eaLnBrk="1" fontAlgn="auto" latinLnBrk="0" hangingPunct="1">
              <a:lnSpc>
                <a:spcPct val="100000"/>
              </a:lnSpc>
              <a:spcBef>
                <a:spcPts val="600"/>
              </a:spcBef>
              <a:spcAft>
                <a:spcPts val="0"/>
              </a:spcAft>
              <a:buClrTx/>
              <a:buSzPct val="90000"/>
              <a:buFontTx/>
              <a:buNone/>
              <a:tabLst/>
              <a:defRPr/>
            </a:pPr>
            <a:r>
              <a:rPr kumimoji="0" lang="en-US" sz="1800" b="0" i="0" u="none" strike="noStrike" kern="1200" cap="none" spc="0" normalizeH="0" baseline="0" noProof="0" dirty="0">
                <a:ln>
                  <a:noFill/>
                </a:ln>
                <a:solidFill>
                  <a:srgbClr val="0070C0"/>
                </a:solidFill>
                <a:effectLst/>
                <a:uLnTx/>
                <a:uFillTx/>
                <a:latin typeface="Segoe UI Semibold"/>
                <a:ea typeface="+mn-ea"/>
                <a:cs typeface="+mn-cs"/>
              </a:rPr>
              <a:t>Azure Security Center integration</a:t>
            </a:r>
          </a:p>
          <a:p>
            <a:pPr marL="457183" marR="0" lvl="1" indent="0" algn="l" defTabSz="932742" rtl="0" eaLnBrk="1" fontAlgn="auto" latinLnBrk="0" hangingPunct="1">
              <a:lnSpc>
                <a:spcPct val="100000"/>
              </a:lnSpc>
              <a:spcBef>
                <a:spcPts val="600"/>
              </a:spcBef>
              <a:spcAft>
                <a:spcPts val="0"/>
              </a:spcAft>
              <a:buClrTx/>
              <a:buSzPct val="90000"/>
              <a:buFontTx/>
              <a:buNone/>
              <a:tabLst/>
              <a:defRPr/>
            </a:pPr>
            <a:r>
              <a:rPr kumimoji="0" lang="en-US" sz="16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Intelligent DDoS Protection virtual network recommendation</a:t>
            </a:r>
            <a:endParaRPr kumimoji="0" lang="en-US" sz="20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endParaRPr>
          </a:p>
        </p:txBody>
      </p:sp>
      <p:sp>
        <p:nvSpPr>
          <p:cNvPr id="3" name="Rectangle 2">
            <a:extLst>
              <a:ext uri="{FF2B5EF4-FFF2-40B4-BE49-F238E27FC236}">
                <a16:creationId xmlns:a16="http://schemas.microsoft.com/office/drawing/2014/main" id="{CFD4B366-E6FD-45FD-9B24-02189214EA28}"/>
              </a:ext>
            </a:extLst>
          </p:cNvPr>
          <p:cNvSpPr/>
          <p:nvPr/>
        </p:nvSpPr>
        <p:spPr>
          <a:xfrm>
            <a:off x="1088579" y="596380"/>
            <a:ext cx="9699643" cy="584775"/>
          </a:xfrm>
          <a:prstGeom prst="rect">
            <a:avLst/>
          </a:prstGeom>
        </p:spPr>
        <p:txBody>
          <a:bodyPr wrap="none">
            <a:spAutoFit/>
          </a:bodyPr>
          <a:lstStyle/>
          <a:p>
            <a:pPr marL="0" marR="0" lvl="0" indent="0" algn="l" defTabSz="932742" rtl="0" eaLnBrk="1" fontAlgn="auto" latinLnBrk="0" hangingPunct="1">
              <a:lnSpc>
                <a:spcPct val="100000"/>
              </a:lnSpc>
              <a:spcBef>
                <a:spcPts val="600"/>
              </a:spcBef>
              <a:spcAft>
                <a:spcPts val="0"/>
              </a:spcAft>
              <a:buClrTx/>
              <a:buSzPct val="90000"/>
              <a:buFontTx/>
              <a:buNone/>
              <a:tabLst/>
              <a:defRPr/>
            </a:pPr>
            <a:r>
              <a:rPr kumimoji="0" lang="en-US" sz="3200" b="0" i="0" u="none" strike="noStrike" kern="1200" cap="none" spc="0" normalizeH="0" baseline="0" noProof="0" dirty="0">
                <a:ln>
                  <a:noFill/>
                </a:ln>
                <a:solidFill>
                  <a:srgbClr val="F37521"/>
                </a:solidFill>
                <a:effectLst/>
                <a:uLnTx/>
                <a:uFillTx/>
                <a:latin typeface="Segoe UI Semibold"/>
                <a:ea typeface="+mn-ea"/>
                <a:cs typeface="Segoe UI Semilight" panose="020B0402040204020203" pitchFamily="34" charset="0"/>
              </a:rPr>
              <a:t>Cloud scale DDoS protection tuned to applications </a:t>
            </a:r>
          </a:p>
        </p:txBody>
      </p:sp>
      <p:grpSp>
        <p:nvGrpSpPr>
          <p:cNvPr id="18" name="Group 17">
            <a:extLst>
              <a:ext uri="{FF2B5EF4-FFF2-40B4-BE49-F238E27FC236}">
                <a16:creationId xmlns:a16="http://schemas.microsoft.com/office/drawing/2014/main" id="{BB3C9177-9882-4A95-8A1B-6B5E4DA439B3}"/>
              </a:ext>
            </a:extLst>
          </p:cNvPr>
          <p:cNvGrpSpPr/>
          <p:nvPr/>
        </p:nvGrpSpPr>
        <p:grpSpPr>
          <a:xfrm>
            <a:off x="6472147" y="1938997"/>
            <a:ext cx="5705874" cy="3582525"/>
            <a:chOff x="7273498" y="1566560"/>
            <a:chExt cx="4427763" cy="2638391"/>
          </a:xfrm>
          <a:effectLst>
            <a:outerShdw blurRad="50800" dist="38100" dir="8100000" algn="tr" rotWithShape="0">
              <a:prstClr val="black">
                <a:alpha val="40000"/>
              </a:prstClr>
            </a:outerShdw>
          </a:effectLst>
        </p:grpSpPr>
        <p:pic>
          <p:nvPicPr>
            <p:cNvPr id="19" name="Picture 18">
              <a:extLst>
                <a:ext uri="{FF2B5EF4-FFF2-40B4-BE49-F238E27FC236}">
                  <a16:creationId xmlns:a16="http://schemas.microsoft.com/office/drawing/2014/main" id="{97288B76-BBFE-4534-855C-C3405BF49BEA}"/>
                </a:ext>
              </a:extLst>
            </p:cNvPr>
            <p:cNvPicPr>
              <a:picLocks noChangeAspect="1"/>
            </p:cNvPicPr>
            <p:nvPr/>
          </p:nvPicPr>
          <p:blipFill>
            <a:blip r:embed="rId3"/>
            <a:stretch>
              <a:fillRect/>
            </a:stretch>
          </p:blipFill>
          <p:spPr>
            <a:xfrm>
              <a:off x="7273498" y="1566560"/>
              <a:ext cx="2127398" cy="2638391"/>
            </a:xfrm>
            <a:prstGeom prst="rect">
              <a:avLst/>
            </a:prstGeom>
          </p:spPr>
        </p:pic>
        <p:pic>
          <p:nvPicPr>
            <p:cNvPr id="20" name="Picture 19">
              <a:extLst>
                <a:ext uri="{FF2B5EF4-FFF2-40B4-BE49-F238E27FC236}">
                  <a16:creationId xmlns:a16="http://schemas.microsoft.com/office/drawing/2014/main" id="{B83F44BC-4427-43C9-B66C-1FC9E48647C6}"/>
                </a:ext>
              </a:extLst>
            </p:cNvPr>
            <p:cNvPicPr>
              <a:picLocks noChangeAspect="1"/>
            </p:cNvPicPr>
            <p:nvPr/>
          </p:nvPicPr>
          <p:blipFill>
            <a:blip r:embed="rId4"/>
            <a:stretch>
              <a:fillRect/>
            </a:stretch>
          </p:blipFill>
          <p:spPr>
            <a:xfrm>
              <a:off x="9400897" y="1566560"/>
              <a:ext cx="2300364" cy="2628987"/>
            </a:xfrm>
            <a:prstGeom prst="rect">
              <a:avLst/>
            </a:prstGeom>
          </p:spPr>
        </p:pic>
      </p:grpSp>
      <p:sp>
        <p:nvSpPr>
          <p:cNvPr id="4" name="TextBox 3">
            <a:extLst>
              <a:ext uri="{FF2B5EF4-FFF2-40B4-BE49-F238E27FC236}">
                <a16:creationId xmlns:a16="http://schemas.microsoft.com/office/drawing/2014/main" id="{D9A3FCD4-4F44-4F8B-8030-2650EBED3EAC}"/>
              </a:ext>
            </a:extLst>
          </p:cNvPr>
          <p:cNvSpPr txBox="1"/>
          <p:nvPr/>
        </p:nvSpPr>
        <p:spPr>
          <a:xfrm>
            <a:off x="8138340" y="5635882"/>
            <a:ext cx="2871343" cy="1692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1"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 Attack flow logs Azure Log Analytics view</a:t>
            </a:r>
          </a:p>
        </p:txBody>
      </p:sp>
      <p:sp>
        <p:nvSpPr>
          <p:cNvPr id="16" name="TextBox 15">
            <a:extLst>
              <a:ext uri="{FF2B5EF4-FFF2-40B4-BE49-F238E27FC236}">
                <a16:creationId xmlns:a16="http://schemas.microsoft.com/office/drawing/2014/main" id="{DB73D078-B4CF-D640-A3EC-28AB007C5C49}"/>
              </a:ext>
            </a:extLst>
          </p:cNvPr>
          <p:cNvSpPr txBox="1"/>
          <p:nvPr/>
        </p:nvSpPr>
        <p:spPr>
          <a:xfrm rot="2835131">
            <a:off x="10944876" y="265262"/>
            <a:ext cx="1594261" cy="369332"/>
          </a:xfrm>
          <a:prstGeom prst="rect">
            <a:avLst/>
          </a:prstGeom>
          <a:solidFill>
            <a:srgbClr val="006600"/>
          </a:solid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FFFFFF"/>
                </a:solidFill>
                <a:effectLst/>
                <a:uLnTx/>
                <a:uFillTx/>
                <a:latin typeface="Segoe UI"/>
                <a:ea typeface="+mn-ea"/>
                <a:cs typeface="+mn-cs"/>
              </a:rPr>
              <a:t>GA</a:t>
            </a:r>
          </a:p>
        </p:txBody>
      </p:sp>
      <p:pic>
        <p:nvPicPr>
          <p:cNvPr id="5" name="Picture 4">
            <a:extLst>
              <a:ext uri="{FF2B5EF4-FFF2-40B4-BE49-F238E27FC236}">
                <a16:creationId xmlns:a16="http://schemas.microsoft.com/office/drawing/2014/main" id="{6D0592A3-4D69-854B-8222-31CCB253DBE6}"/>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46530" y="142401"/>
            <a:ext cx="1799665" cy="941825"/>
          </a:xfrm>
          <a:prstGeom prst="rect">
            <a:avLst/>
          </a:prstGeom>
        </p:spPr>
      </p:pic>
    </p:spTree>
    <p:extLst>
      <p:ext uri="{BB962C8B-B14F-4D97-AF65-F5344CB8AC3E}">
        <p14:creationId xmlns:p14="http://schemas.microsoft.com/office/powerpoint/2010/main" val="3308774130"/>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84523" y="1486747"/>
            <a:ext cx="10822956" cy="4934478"/>
          </a:xfrm>
          <a:prstGeom prst="rect">
            <a:avLst/>
          </a:prstGeom>
          <a:noFill/>
          <a:ln>
            <a:noFill/>
          </a:ln>
        </p:spPr>
      </p:pic>
      <p:sp>
        <p:nvSpPr>
          <p:cNvPr id="3" name="Title 2"/>
          <p:cNvSpPr>
            <a:spLocks noGrp="1"/>
          </p:cNvSpPr>
          <p:nvPr>
            <p:ph type="title"/>
          </p:nvPr>
        </p:nvSpPr>
        <p:spPr/>
        <p:txBody>
          <a:bodyPr/>
          <a:lstStyle/>
          <a:p>
            <a:r>
              <a:rPr lang="en-US" dirty="0"/>
              <a:t>Visualizing layers of security</a:t>
            </a:r>
          </a:p>
        </p:txBody>
      </p:sp>
    </p:spTree>
    <p:extLst>
      <p:ext uri="{BB962C8B-B14F-4D97-AF65-F5344CB8AC3E}">
        <p14:creationId xmlns:p14="http://schemas.microsoft.com/office/powerpoint/2010/main" val="181072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19D4CF8-623F-461F-85ED-A404A5DBF003}"/>
              </a:ext>
            </a:extLst>
          </p:cNvPr>
          <p:cNvPicPr>
            <a:picLocks noChangeAspect="1"/>
          </p:cNvPicPr>
          <p:nvPr/>
        </p:nvPicPr>
        <p:blipFill>
          <a:blip r:embed="rId3"/>
          <a:stretch>
            <a:fillRect/>
          </a:stretch>
        </p:blipFill>
        <p:spPr>
          <a:xfrm>
            <a:off x="865" y="421170"/>
            <a:ext cx="12190271" cy="6201166"/>
          </a:xfrm>
          <a:prstGeom prst="rect">
            <a:avLst/>
          </a:prstGeom>
        </p:spPr>
      </p:pic>
      <p:sp>
        <p:nvSpPr>
          <p:cNvPr id="3" name="Rectangle 2">
            <a:extLst>
              <a:ext uri="{FF2B5EF4-FFF2-40B4-BE49-F238E27FC236}">
                <a16:creationId xmlns:a16="http://schemas.microsoft.com/office/drawing/2014/main" id="{F4F1A4EF-E3FC-4B74-BD92-CA26507C7046}"/>
              </a:ext>
            </a:extLst>
          </p:cNvPr>
          <p:cNvSpPr/>
          <p:nvPr/>
        </p:nvSpPr>
        <p:spPr bwMode="auto">
          <a:xfrm>
            <a:off x="866" y="488"/>
            <a:ext cx="12263147" cy="543261"/>
          </a:xfrm>
          <a:prstGeom prst="rect">
            <a:avLst/>
          </a:prstGeom>
          <a:solidFill>
            <a:srgbClr val="DEDED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 name="Rectangle 3">
            <a:extLst>
              <a:ext uri="{FF2B5EF4-FFF2-40B4-BE49-F238E27FC236}">
                <a16:creationId xmlns:a16="http://schemas.microsoft.com/office/drawing/2014/main" id="{0B9E210F-0C8D-4D65-8AC8-B5C3477E1F95}"/>
              </a:ext>
            </a:extLst>
          </p:cNvPr>
          <p:cNvSpPr/>
          <p:nvPr/>
        </p:nvSpPr>
        <p:spPr bwMode="auto">
          <a:xfrm flipH="1" flipV="1">
            <a:off x="119454" y="377457"/>
            <a:ext cx="2306215" cy="517426"/>
          </a:xfrm>
          <a:prstGeom prst="rect">
            <a:avLst/>
          </a:prstGeom>
          <a:solidFill>
            <a:srgbClr val="DEDED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 name="Rectangle 4">
            <a:extLst>
              <a:ext uri="{FF2B5EF4-FFF2-40B4-BE49-F238E27FC236}">
                <a16:creationId xmlns:a16="http://schemas.microsoft.com/office/drawing/2014/main" id="{C6A717B7-D670-47A3-BF90-F972485FB83F}"/>
              </a:ext>
            </a:extLst>
          </p:cNvPr>
          <p:cNvSpPr/>
          <p:nvPr/>
        </p:nvSpPr>
        <p:spPr bwMode="auto">
          <a:xfrm>
            <a:off x="-72011" y="6572632"/>
            <a:ext cx="12402276" cy="331258"/>
          </a:xfrm>
          <a:prstGeom prst="rect">
            <a:avLst/>
          </a:prstGeom>
          <a:solidFill>
            <a:srgbClr val="DEDED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 name="TextBox 5">
            <a:extLst>
              <a:ext uri="{FF2B5EF4-FFF2-40B4-BE49-F238E27FC236}">
                <a16:creationId xmlns:a16="http://schemas.microsoft.com/office/drawing/2014/main" id="{B59AD1E5-4B86-43A9-8F54-3C327FD0D038}"/>
              </a:ext>
            </a:extLst>
          </p:cNvPr>
          <p:cNvSpPr txBox="1"/>
          <p:nvPr/>
        </p:nvSpPr>
        <p:spPr>
          <a:xfrm>
            <a:off x="798425" y="4404798"/>
            <a:ext cx="2231252" cy="2406813"/>
          </a:xfrm>
          <a:prstGeom prst="rect">
            <a:avLst/>
          </a:prstGeom>
          <a:noFill/>
        </p:spPr>
        <p:txBody>
          <a:bodyPr wrap="none" lIns="182880" tIns="146304" rIns="182880" bIns="146304"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1A1A1A">
                    <a:lumMod val="75000"/>
                    <a:lumOff val="25000"/>
                  </a:srgbClr>
                </a:solidFill>
                <a:effectLst/>
                <a:uLnTx/>
                <a:uFillTx/>
                <a:latin typeface="Segoe UI"/>
                <a:ea typeface="+mn-ea"/>
                <a:cs typeface="+mn-cs"/>
              </a:rPr>
              <a:t>Also Announced:</a:t>
            </a:r>
          </a:p>
          <a:p>
            <a:pPr marL="342900" marR="0" lvl="0" indent="-342900" algn="l" defTabSz="914367"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1A1A1A">
                    <a:lumMod val="75000"/>
                    <a:lumOff val="25000"/>
                  </a:srgbClr>
                </a:solidFill>
                <a:effectLst/>
                <a:uLnTx/>
                <a:uFillTx/>
                <a:latin typeface="Segoe UI"/>
                <a:ea typeface="+mn-ea"/>
                <a:cs typeface="+mn-cs"/>
              </a:rPr>
              <a:t>Germany North</a:t>
            </a:r>
          </a:p>
          <a:p>
            <a:pPr marL="342900" marR="0" lvl="0" indent="-342900" algn="l" defTabSz="914367"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1A1A1A">
                    <a:lumMod val="75000"/>
                    <a:lumOff val="25000"/>
                  </a:srgbClr>
                </a:solidFill>
                <a:effectLst/>
                <a:uLnTx/>
                <a:uFillTx/>
                <a:latin typeface="Segoe UI"/>
                <a:ea typeface="+mn-ea"/>
                <a:cs typeface="+mn-cs"/>
              </a:rPr>
              <a:t>Germany West Central</a:t>
            </a:r>
          </a:p>
          <a:p>
            <a:pPr marL="342900" marR="0" lvl="0" indent="-342900" algn="l" defTabSz="914367"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1A1A1A">
                    <a:lumMod val="75000"/>
                    <a:lumOff val="25000"/>
                  </a:srgbClr>
                </a:solidFill>
                <a:effectLst/>
                <a:uLnTx/>
                <a:uFillTx/>
                <a:latin typeface="Segoe UI"/>
                <a:ea typeface="+mn-ea"/>
                <a:cs typeface="+mn-cs"/>
              </a:rPr>
              <a:t>Switzerland North</a:t>
            </a:r>
          </a:p>
          <a:p>
            <a:pPr marL="342900" marR="0" lvl="0" indent="-342900" algn="l" defTabSz="914367"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1A1A1A">
                    <a:lumMod val="75000"/>
                    <a:lumOff val="25000"/>
                  </a:srgbClr>
                </a:solidFill>
                <a:effectLst/>
                <a:uLnTx/>
                <a:uFillTx/>
                <a:latin typeface="Segoe UI"/>
                <a:ea typeface="+mn-ea"/>
                <a:cs typeface="+mn-cs"/>
              </a:rPr>
              <a:t>Switzerland West</a:t>
            </a:r>
          </a:p>
          <a:p>
            <a:pPr marL="342900" marR="0" lvl="0" indent="-342900" algn="l" defTabSz="914367"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1A1A1A">
                    <a:lumMod val="75000"/>
                    <a:lumOff val="25000"/>
                  </a:srgbClr>
                </a:solidFill>
                <a:effectLst/>
                <a:uLnTx/>
                <a:uFillTx/>
                <a:latin typeface="Segoe UI"/>
                <a:ea typeface="+mn-ea"/>
                <a:cs typeface="+mn-cs"/>
              </a:rPr>
              <a:t>Norway East</a:t>
            </a:r>
          </a:p>
          <a:p>
            <a:pPr marL="342900" marR="0" lvl="0" indent="-342900" algn="l" defTabSz="914367"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1A1A1A">
                    <a:lumMod val="75000"/>
                    <a:lumOff val="25000"/>
                  </a:srgbClr>
                </a:solidFill>
                <a:effectLst/>
                <a:uLnTx/>
                <a:uFillTx/>
                <a:latin typeface="Segoe UI"/>
                <a:ea typeface="+mn-ea"/>
                <a:cs typeface="+mn-cs"/>
              </a:rPr>
              <a:t>Norway West</a:t>
            </a:r>
          </a:p>
          <a:p>
            <a:pPr marL="342900" marR="0" lvl="0" indent="-342900" algn="l" defTabSz="914367"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1A1A1A">
                    <a:lumMod val="75000"/>
                    <a:lumOff val="25000"/>
                  </a:srgbClr>
                </a:solidFill>
                <a:effectLst/>
                <a:uLnTx/>
                <a:uFillTx/>
                <a:latin typeface="Segoe UI"/>
                <a:ea typeface="+mn-ea"/>
                <a:cs typeface="+mn-cs"/>
              </a:rPr>
              <a:t>UAE Central</a:t>
            </a:r>
          </a:p>
          <a:p>
            <a:pPr marL="342900" marR="0" lvl="0" indent="-342900" algn="l" defTabSz="914367"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1A1A1A">
                    <a:lumMod val="75000"/>
                    <a:lumOff val="25000"/>
                  </a:srgbClr>
                </a:solidFill>
                <a:effectLst/>
                <a:uLnTx/>
                <a:uFillTx/>
                <a:latin typeface="Segoe UI"/>
                <a:ea typeface="+mn-ea"/>
                <a:cs typeface="+mn-cs"/>
              </a:rPr>
              <a:t>UAE North</a:t>
            </a:r>
          </a:p>
        </p:txBody>
      </p:sp>
    </p:spTree>
    <p:extLst>
      <p:ext uri="{BB962C8B-B14F-4D97-AF65-F5344CB8AC3E}">
        <p14:creationId xmlns:p14="http://schemas.microsoft.com/office/powerpoint/2010/main" val="34358153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B6EB34D3-3C0A-C447-8F4F-0D52D1984080}"/>
              </a:ext>
            </a:extLst>
          </p:cNvPr>
          <p:cNvSpPr/>
          <p:nvPr/>
        </p:nvSpPr>
        <p:spPr bwMode="auto">
          <a:xfrm>
            <a:off x="0" y="0"/>
            <a:ext cx="3429000" cy="685751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1" name="Title 2">
            <a:extLst>
              <a:ext uri="{FF2B5EF4-FFF2-40B4-BE49-F238E27FC236}">
                <a16:creationId xmlns:a16="http://schemas.microsoft.com/office/drawing/2014/main" id="{BBFE7DDB-1CE1-EB49-AB63-355886E80D45}"/>
              </a:ext>
            </a:extLst>
          </p:cNvPr>
          <p:cNvSpPr>
            <a:spLocks noGrp="1"/>
          </p:cNvSpPr>
          <p:nvPr>
            <p:ph type="title"/>
          </p:nvPr>
        </p:nvSpPr>
        <p:spPr>
          <a:xfrm>
            <a:off x="269240" y="354826"/>
            <a:ext cx="3159760" cy="899665"/>
          </a:xfrm>
        </p:spPr>
        <p:txBody>
          <a:bodyPr/>
          <a:lstStyle/>
          <a:p>
            <a:r>
              <a:rPr lang="en-US" sz="4000">
                <a:solidFill>
                  <a:schemeClr val="bg1"/>
                </a:solidFill>
              </a:rPr>
              <a:t>Microsoft Global Network</a:t>
            </a:r>
          </a:p>
        </p:txBody>
      </p:sp>
      <p:sp>
        <p:nvSpPr>
          <p:cNvPr id="2" name="Rectangle 1">
            <a:extLst>
              <a:ext uri="{FF2B5EF4-FFF2-40B4-BE49-F238E27FC236}">
                <a16:creationId xmlns:a16="http://schemas.microsoft.com/office/drawing/2014/main" id="{D46AD1AF-83EA-407A-BA48-B84CCF09C1B6}"/>
              </a:ext>
            </a:extLst>
          </p:cNvPr>
          <p:cNvSpPr/>
          <p:nvPr/>
        </p:nvSpPr>
        <p:spPr>
          <a:xfrm>
            <a:off x="269240" y="2887743"/>
            <a:ext cx="3224212" cy="2800767"/>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One of the largest private</a:t>
            </a:r>
          </a:p>
          <a:p>
            <a:pPr marL="0" marR="0" lvl="0" indent="0" algn="l" defTabSz="914367" rtl="0" eaLnBrk="1" fontAlgn="auto" latinLnBrk="0" hangingPunct="1">
              <a:lnSpc>
                <a:spcPct val="100000"/>
              </a:lnSpc>
              <a:spcBef>
                <a:spcPts val="0"/>
              </a:spcBef>
              <a:spcAft>
                <a:spcPts val="120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networks in the world</a:t>
            </a:r>
          </a:p>
          <a:p>
            <a:pPr marL="223520" marR="0" lvl="0" indent="-223520" algn="l" defTabSz="914367"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rPr>
              <a:t>100K+ miles of lit fiber</a:t>
            </a:r>
          </a:p>
          <a:p>
            <a:pPr marL="223520" marR="0" lvl="0" indent="-223520" algn="l" defTabSz="914367"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rPr>
              <a:t>130+ edge sites</a:t>
            </a:r>
            <a:endParaRPr kumimoji="0" lang="en-US" sz="1400" b="0" i="0" u="none" strike="noStrike" kern="1200" cap="none" spc="0" normalizeH="0" baseline="0" noProof="0" dirty="0">
              <a:ln>
                <a:noFill/>
              </a:ln>
              <a:solidFill>
                <a:srgbClr val="FFFFFF"/>
              </a:solidFill>
              <a:effectLst/>
              <a:uLnTx/>
              <a:uFillTx/>
              <a:latin typeface="Segoe UI"/>
              <a:ea typeface="+mn-ea"/>
              <a:cs typeface="Segoe UI Light"/>
            </a:endParaRPr>
          </a:p>
          <a:p>
            <a:pPr marL="223520" marR="0" lvl="0" indent="-223520" algn="l" defTabSz="914367"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rPr>
              <a:t>8,000+ ISP sessions</a:t>
            </a:r>
            <a:endParaRPr kumimoji="0" lang="en-US" sz="1400" b="0" i="0" u="none" strike="noStrike" kern="1200" cap="none" spc="0" normalizeH="0" baseline="0" noProof="0" dirty="0">
              <a:ln>
                <a:noFill/>
              </a:ln>
              <a:solidFill>
                <a:srgbClr val="FFFFFF"/>
              </a:solidFill>
              <a:effectLst/>
              <a:uLnTx/>
              <a:uFillTx/>
              <a:latin typeface="Segoe UI"/>
              <a:ea typeface="+mn-ea"/>
              <a:cs typeface="Segoe UI Light"/>
            </a:endParaRPr>
          </a:p>
          <a:p>
            <a:pPr marL="223520" marR="0" lvl="0" indent="-223520" algn="l" defTabSz="914367"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rPr>
              <a:t>44 ExpressRoute locations</a:t>
            </a:r>
            <a:endParaRPr kumimoji="0" lang="en-US" sz="1400" b="0" i="0" u="none" strike="noStrike" kern="1200" cap="none" spc="0" normalizeH="0" baseline="0" noProof="0" dirty="0">
              <a:ln>
                <a:noFill/>
              </a:ln>
              <a:solidFill>
                <a:srgbClr val="FFFFFF"/>
              </a:solidFill>
              <a:effectLst/>
              <a:uLnTx/>
              <a:uFillTx/>
              <a:latin typeface="Segoe UI"/>
              <a:ea typeface="+mn-ea"/>
              <a:cs typeface="Segoe UI Light"/>
            </a:endParaRPr>
          </a:p>
          <a:p>
            <a:pPr marL="223520" marR="0" lvl="0" indent="-223520" algn="l" defTabSz="914367"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rPr>
              <a:t>200+ ExpressRoute Partners</a:t>
            </a:r>
            <a:endParaRPr kumimoji="0" lang="en-US" sz="1400" b="0" i="0" u="none" strike="noStrike" kern="1200" cap="none" spc="0" normalizeH="0" baseline="0" noProof="0" dirty="0">
              <a:ln>
                <a:noFill/>
              </a:ln>
              <a:solidFill>
                <a:srgbClr val="FFFFFF"/>
              </a:solidFill>
              <a:effectLst/>
              <a:uLnTx/>
              <a:uFillTx/>
              <a:latin typeface="Segoe UI"/>
              <a:ea typeface="+mn-ea"/>
              <a:cs typeface="Segoe UI Light"/>
            </a:endParaRPr>
          </a:p>
          <a:p>
            <a:pPr marL="223520" marR="0" lvl="0" indent="-223520" algn="l" defTabSz="914367"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Segoe UI Light"/>
              </a:rPr>
              <a:t>SDN Managed (SWAN, OLS)</a:t>
            </a:r>
          </a:p>
        </p:txBody>
      </p:sp>
      <p:sp>
        <p:nvSpPr>
          <p:cNvPr id="26" name="Rectangle 25">
            <a:extLst>
              <a:ext uri="{FF2B5EF4-FFF2-40B4-BE49-F238E27FC236}">
                <a16:creationId xmlns:a16="http://schemas.microsoft.com/office/drawing/2014/main" id="{7944863B-760E-4DB8-A75F-86A866BA42B4}"/>
              </a:ext>
            </a:extLst>
          </p:cNvPr>
          <p:cNvSpPr/>
          <p:nvPr/>
        </p:nvSpPr>
        <p:spPr bwMode="auto">
          <a:xfrm>
            <a:off x="269240" y="6345256"/>
            <a:ext cx="3019759" cy="315835"/>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91414" rIns="91414" bIns="91414" numCol="1" spcCol="0" rtlCol="0" fromWordArt="0" anchor="ctr" anchorCtr="0" forceAA="0" compatLnSpc="1">
            <a:prstTxWarp prst="textNoShape">
              <a:avLst/>
            </a:prstTxWarp>
            <a:noAutofit/>
          </a:bodyPr>
          <a:lstStyle/>
          <a:p>
            <a:pPr marL="0" marR="0" lvl="0" indent="0" algn="l" defTabSz="913748" rtl="0" eaLnBrk="1" fontAlgn="base" latinLnBrk="0" hangingPunct="1">
              <a:lnSpc>
                <a:spcPct val="100000"/>
              </a:lnSpc>
              <a:spcBef>
                <a:spcPct val="0"/>
              </a:spcBef>
              <a:spcAft>
                <a:spcPct val="0"/>
              </a:spcAft>
              <a:buClrTx/>
              <a:buSzTx/>
              <a:buFontTx/>
              <a:buNone/>
              <a:tabLst/>
              <a:defRPr/>
            </a:pPr>
            <a:r>
              <a:rPr kumimoji="0" lang="en-US" sz="1400" b="0" i="1" u="none" strike="noStrike" kern="0" cap="none" spc="0" normalizeH="0" baseline="0" noProof="0">
                <a:ln>
                  <a:noFill/>
                </a:ln>
                <a:solidFill>
                  <a:srgbClr val="FFFFFF"/>
                </a:solidFill>
                <a:effectLst/>
                <a:uLnTx/>
                <a:uFillTx/>
                <a:latin typeface="Segoe UI"/>
                <a:ea typeface="Segoe UI" pitchFamily="34" charset="0"/>
                <a:cs typeface="Segoe UI" pitchFamily="34" charset="0"/>
              </a:rPr>
              <a:t>DCs and Network sites not exhaustive</a:t>
            </a:r>
          </a:p>
        </p:txBody>
      </p:sp>
      <p:grpSp>
        <p:nvGrpSpPr>
          <p:cNvPr id="4" name="Group 3">
            <a:extLst>
              <a:ext uri="{FF2B5EF4-FFF2-40B4-BE49-F238E27FC236}">
                <a16:creationId xmlns:a16="http://schemas.microsoft.com/office/drawing/2014/main" id="{7D4E221C-A46C-40AE-ABE8-F955F082530E}"/>
              </a:ext>
            </a:extLst>
          </p:cNvPr>
          <p:cNvGrpSpPr/>
          <p:nvPr/>
        </p:nvGrpSpPr>
        <p:grpSpPr>
          <a:xfrm>
            <a:off x="3380304" y="1348921"/>
            <a:ext cx="9206915" cy="4473845"/>
            <a:chOff x="3429000" y="1048718"/>
            <a:chExt cx="9206915" cy="4473845"/>
          </a:xfrm>
        </p:grpSpPr>
        <p:grpSp>
          <p:nvGrpSpPr>
            <p:cNvPr id="14" name="Group 13">
              <a:extLst>
                <a:ext uri="{FF2B5EF4-FFF2-40B4-BE49-F238E27FC236}">
                  <a16:creationId xmlns:a16="http://schemas.microsoft.com/office/drawing/2014/main" id="{342000D7-7FB5-48A4-B1C7-50D9A775D2C5}"/>
                </a:ext>
              </a:extLst>
            </p:cNvPr>
            <p:cNvGrpSpPr/>
            <p:nvPr/>
          </p:nvGrpSpPr>
          <p:grpSpPr>
            <a:xfrm>
              <a:off x="3429000" y="1048718"/>
              <a:ext cx="9206915" cy="4473845"/>
              <a:chOff x="3429000" y="1048718"/>
              <a:chExt cx="9206915" cy="4473845"/>
            </a:xfrm>
          </p:grpSpPr>
          <p:grpSp>
            <p:nvGrpSpPr>
              <p:cNvPr id="28" name="Group 27">
                <a:extLst>
                  <a:ext uri="{FF2B5EF4-FFF2-40B4-BE49-F238E27FC236}">
                    <a16:creationId xmlns:a16="http://schemas.microsoft.com/office/drawing/2014/main" id="{7EC1F660-9F18-467B-85A8-6F4B176B4B67}"/>
                  </a:ext>
                </a:extLst>
              </p:cNvPr>
              <p:cNvGrpSpPr/>
              <p:nvPr/>
            </p:nvGrpSpPr>
            <p:grpSpPr>
              <a:xfrm>
                <a:off x="3429000" y="1048718"/>
                <a:ext cx="9206915" cy="4473845"/>
                <a:chOff x="291512" y="1044398"/>
                <a:chExt cx="11730895" cy="5700302"/>
              </a:xfrm>
            </p:grpSpPr>
            <p:grpSp>
              <p:nvGrpSpPr>
                <p:cNvPr id="29" name="Group 28">
                  <a:extLst>
                    <a:ext uri="{FF2B5EF4-FFF2-40B4-BE49-F238E27FC236}">
                      <a16:creationId xmlns:a16="http://schemas.microsoft.com/office/drawing/2014/main" id="{296E00F6-4317-4E4E-AE1B-9256D84E3606}"/>
                    </a:ext>
                  </a:extLst>
                </p:cNvPr>
                <p:cNvGrpSpPr/>
                <p:nvPr/>
              </p:nvGrpSpPr>
              <p:grpSpPr>
                <a:xfrm>
                  <a:off x="291512" y="1044398"/>
                  <a:ext cx="11730895" cy="5416104"/>
                  <a:chOff x="291512" y="1044398"/>
                  <a:chExt cx="11730895" cy="5416104"/>
                </a:xfrm>
              </p:grpSpPr>
              <p:pic>
                <p:nvPicPr>
                  <p:cNvPr id="58" name="Picture 57" descr="world map">
                    <a:extLst>
                      <a:ext uri="{FF2B5EF4-FFF2-40B4-BE49-F238E27FC236}">
                        <a16:creationId xmlns:a16="http://schemas.microsoft.com/office/drawing/2014/main" id="{8D6CB14B-807B-43F6-BACF-E781A61C9AA2}"/>
                      </a:ext>
                    </a:extLst>
                  </p:cNvPr>
                  <p:cNvPicPr>
                    <a:picLocks noChangeAspect="1"/>
                  </p:cNvPicPr>
                  <p:nvPr/>
                </p:nvPicPr>
                <p:blipFill rotWithShape="1">
                  <a:blip r:embed="rId3" cstate="hqprint">
                    <a:lum bright="70000" contrast="-70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a:ext>
                    </a:extLst>
                  </a:blip>
                  <a:srcRect b="11566"/>
                  <a:stretch/>
                </p:blipFill>
                <p:spPr>
                  <a:xfrm>
                    <a:off x="291512" y="1044398"/>
                    <a:ext cx="11730895" cy="5416104"/>
                  </a:xfrm>
                  <a:prstGeom prst="rect">
                    <a:avLst/>
                  </a:prstGeom>
                  <a:ln w="19050">
                    <a:noFill/>
                  </a:ln>
                </p:spPr>
              </p:pic>
              <p:sp>
                <p:nvSpPr>
                  <p:cNvPr id="59" name="Rectangle 58">
                    <a:extLst>
                      <a:ext uri="{FF2B5EF4-FFF2-40B4-BE49-F238E27FC236}">
                        <a16:creationId xmlns:a16="http://schemas.microsoft.com/office/drawing/2014/main" id="{C22FF48A-AB91-47D9-87E1-0B9D44BFBCF1}"/>
                      </a:ext>
                    </a:extLst>
                  </p:cNvPr>
                  <p:cNvSpPr/>
                  <p:nvPr/>
                </p:nvSpPr>
                <p:spPr bwMode="auto">
                  <a:xfrm>
                    <a:off x="2189041" y="3305112"/>
                    <a:ext cx="841328"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GB" sz="686" b="0" i="0" u="none" strike="noStrike" kern="1200" cap="none" spc="0" normalizeH="0" baseline="0" noProof="0">
                        <a:ln>
                          <a:noFill/>
                        </a:ln>
                        <a:solidFill>
                          <a:srgbClr val="1A1A1A"/>
                        </a:solidFill>
                        <a:effectLst/>
                        <a:uLnTx/>
                        <a:uFillTx/>
                        <a:latin typeface="Segoe UI"/>
                        <a:ea typeface="+mn-ea"/>
                        <a:cs typeface="+mn-cs"/>
                      </a:rPr>
                      <a:t>United States</a:t>
                    </a:r>
                    <a:endParaRPr kumimoji="0" lang="en-US" sz="686" b="0" i="0" u="none" strike="noStrike" kern="1200" cap="none" spc="0" normalizeH="0" baseline="0" noProof="0">
                      <a:ln>
                        <a:noFill/>
                      </a:ln>
                      <a:solidFill>
                        <a:srgbClr val="1A1A1A"/>
                      </a:solidFill>
                      <a:effectLst/>
                      <a:uLnTx/>
                      <a:uFillTx/>
                      <a:latin typeface="Segoe UI"/>
                      <a:ea typeface="+mn-ea"/>
                      <a:cs typeface="+mn-cs"/>
                    </a:endParaRPr>
                  </a:p>
                </p:txBody>
              </p:sp>
              <p:sp>
                <p:nvSpPr>
                  <p:cNvPr id="60" name="Freeform 8">
                    <a:extLst>
                      <a:ext uri="{FF2B5EF4-FFF2-40B4-BE49-F238E27FC236}">
                        <a16:creationId xmlns:a16="http://schemas.microsoft.com/office/drawing/2014/main" id="{406E2A47-0937-4325-9A07-8512AE9D68CB}"/>
                      </a:ext>
                    </a:extLst>
                  </p:cNvPr>
                  <p:cNvSpPr>
                    <a:spLocks/>
                  </p:cNvSpPr>
                  <p:nvPr/>
                </p:nvSpPr>
                <p:spPr bwMode="auto">
                  <a:xfrm>
                    <a:off x="2032427" y="3447104"/>
                    <a:ext cx="156919" cy="162047"/>
                  </a:xfrm>
                  <a:custGeom>
                    <a:avLst/>
                    <a:gdLst>
                      <a:gd name="T0" fmla="*/ 29 w 90"/>
                      <a:gd name="T1" fmla="*/ 59 h 62"/>
                      <a:gd name="T2" fmla="*/ 23 w 90"/>
                      <a:gd name="T3" fmla="*/ 56 h 62"/>
                      <a:gd name="T4" fmla="*/ 22 w 90"/>
                      <a:gd name="T5" fmla="*/ 53 h 62"/>
                      <a:gd name="T6" fmla="*/ 17 w 90"/>
                      <a:gd name="T7" fmla="*/ 52 h 62"/>
                      <a:gd name="T8" fmla="*/ 10 w 90"/>
                      <a:gd name="T9" fmla="*/ 47 h 62"/>
                      <a:gd name="T10" fmla="*/ 9 w 90"/>
                      <a:gd name="T11" fmla="*/ 44 h 62"/>
                      <a:gd name="T12" fmla="*/ 7 w 90"/>
                      <a:gd name="T13" fmla="*/ 39 h 62"/>
                      <a:gd name="T14" fmla="*/ 1 w 90"/>
                      <a:gd name="T15" fmla="*/ 28 h 62"/>
                      <a:gd name="T16" fmla="*/ 0 w 90"/>
                      <a:gd name="T17" fmla="*/ 25 h 62"/>
                      <a:gd name="T18" fmla="*/ 4 w 90"/>
                      <a:gd name="T19" fmla="*/ 21 h 62"/>
                      <a:gd name="T20" fmla="*/ 11 w 90"/>
                      <a:gd name="T21" fmla="*/ 20 h 62"/>
                      <a:gd name="T22" fmla="*/ 35 w 90"/>
                      <a:gd name="T23" fmla="*/ 16 h 62"/>
                      <a:gd name="T24" fmla="*/ 43 w 90"/>
                      <a:gd name="T25" fmla="*/ 10 h 62"/>
                      <a:gd name="T26" fmla="*/ 46 w 90"/>
                      <a:gd name="T27" fmla="*/ 5 h 62"/>
                      <a:gd name="T28" fmla="*/ 50 w 90"/>
                      <a:gd name="T29" fmla="*/ 2 h 62"/>
                      <a:gd name="T30" fmla="*/ 61 w 90"/>
                      <a:gd name="T31" fmla="*/ 5 h 62"/>
                      <a:gd name="T32" fmla="*/ 66 w 90"/>
                      <a:gd name="T33" fmla="*/ 3 h 62"/>
                      <a:gd name="T34" fmla="*/ 84 w 90"/>
                      <a:gd name="T35" fmla="*/ 2 h 62"/>
                      <a:gd name="T36" fmla="*/ 89 w 90"/>
                      <a:gd name="T37" fmla="*/ 4 h 62"/>
                      <a:gd name="T38" fmla="*/ 89 w 90"/>
                      <a:gd name="T39" fmla="*/ 9 h 62"/>
                      <a:gd name="T40" fmla="*/ 86 w 90"/>
                      <a:gd name="T41" fmla="*/ 14 h 62"/>
                      <a:gd name="T42" fmla="*/ 85 w 90"/>
                      <a:gd name="T43" fmla="*/ 24 h 62"/>
                      <a:gd name="T44" fmla="*/ 83 w 90"/>
                      <a:gd name="T45" fmla="*/ 29 h 62"/>
                      <a:gd name="T46" fmla="*/ 66 w 90"/>
                      <a:gd name="T47" fmla="*/ 47 h 62"/>
                      <a:gd name="T48" fmla="*/ 59 w 90"/>
                      <a:gd name="T49" fmla="*/ 53 h 62"/>
                      <a:gd name="T50" fmla="*/ 57 w 90"/>
                      <a:gd name="T51" fmla="*/ 56 h 62"/>
                      <a:gd name="T52" fmla="*/ 47 w 90"/>
                      <a:gd name="T53" fmla="*/ 62 h 62"/>
                      <a:gd name="T54" fmla="*/ 38 w 90"/>
                      <a:gd name="T55" fmla="*/ 61 h 62"/>
                      <a:gd name="T56" fmla="*/ 29 w 90"/>
                      <a:gd name="T57" fmla="*/ 59 h 62"/>
                      <a:gd name="connsiteX0" fmla="*/ 3222 w 9972"/>
                      <a:gd name="connsiteY0" fmla="*/ 9355 h 9839"/>
                      <a:gd name="connsiteX1" fmla="*/ 2556 w 9972"/>
                      <a:gd name="connsiteY1" fmla="*/ 8871 h 9839"/>
                      <a:gd name="connsiteX2" fmla="*/ 2444 w 9972"/>
                      <a:gd name="connsiteY2" fmla="*/ 8387 h 9839"/>
                      <a:gd name="connsiteX3" fmla="*/ 1889 w 9972"/>
                      <a:gd name="connsiteY3" fmla="*/ 8226 h 9839"/>
                      <a:gd name="connsiteX4" fmla="*/ 1111 w 9972"/>
                      <a:gd name="connsiteY4" fmla="*/ 7420 h 9839"/>
                      <a:gd name="connsiteX5" fmla="*/ 2282 w 9972"/>
                      <a:gd name="connsiteY5" fmla="*/ 6153 h 9839"/>
                      <a:gd name="connsiteX6" fmla="*/ 778 w 9972"/>
                      <a:gd name="connsiteY6" fmla="*/ 6129 h 9839"/>
                      <a:gd name="connsiteX7" fmla="*/ 111 w 9972"/>
                      <a:gd name="connsiteY7" fmla="*/ 4355 h 9839"/>
                      <a:gd name="connsiteX8" fmla="*/ 0 w 9972"/>
                      <a:gd name="connsiteY8" fmla="*/ 3871 h 9839"/>
                      <a:gd name="connsiteX9" fmla="*/ 444 w 9972"/>
                      <a:gd name="connsiteY9" fmla="*/ 3226 h 9839"/>
                      <a:gd name="connsiteX10" fmla="*/ 1222 w 9972"/>
                      <a:gd name="connsiteY10" fmla="*/ 3065 h 9839"/>
                      <a:gd name="connsiteX11" fmla="*/ 3889 w 9972"/>
                      <a:gd name="connsiteY11" fmla="*/ 2420 h 9839"/>
                      <a:gd name="connsiteX12" fmla="*/ 4778 w 9972"/>
                      <a:gd name="connsiteY12" fmla="*/ 1452 h 9839"/>
                      <a:gd name="connsiteX13" fmla="*/ 5111 w 9972"/>
                      <a:gd name="connsiteY13" fmla="*/ 645 h 9839"/>
                      <a:gd name="connsiteX14" fmla="*/ 5556 w 9972"/>
                      <a:gd name="connsiteY14" fmla="*/ 162 h 9839"/>
                      <a:gd name="connsiteX15" fmla="*/ 6778 w 9972"/>
                      <a:gd name="connsiteY15" fmla="*/ 645 h 9839"/>
                      <a:gd name="connsiteX16" fmla="*/ 7333 w 9972"/>
                      <a:gd name="connsiteY16" fmla="*/ 323 h 9839"/>
                      <a:gd name="connsiteX17" fmla="*/ 9333 w 9972"/>
                      <a:gd name="connsiteY17" fmla="*/ 162 h 9839"/>
                      <a:gd name="connsiteX18" fmla="*/ 9889 w 9972"/>
                      <a:gd name="connsiteY18" fmla="*/ 484 h 9839"/>
                      <a:gd name="connsiteX19" fmla="*/ 9889 w 9972"/>
                      <a:gd name="connsiteY19" fmla="*/ 1291 h 9839"/>
                      <a:gd name="connsiteX20" fmla="*/ 9556 w 9972"/>
                      <a:gd name="connsiteY20" fmla="*/ 2097 h 9839"/>
                      <a:gd name="connsiteX21" fmla="*/ 9444 w 9972"/>
                      <a:gd name="connsiteY21" fmla="*/ 3710 h 9839"/>
                      <a:gd name="connsiteX22" fmla="*/ 9222 w 9972"/>
                      <a:gd name="connsiteY22" fmla="*/ 4516 h 9839"/>
                      <a:gd name="connsiteX23" fmla="*/ 7333 w 9972"/>
                      <a:gd name="connsiteY23" fmla="*/ 7420 h 9839"/>
                      <a:gd name="connsiteX24" fmla="*/ 6556 w 9972"/>
                      <a:gd name="connsiteY24" fmla="*/ 8387 h 9839"/>
                      <a:gd name="connsiteX25" fmla="*/ 6333 w 9972"/>
                      <a:gd name="connsiteY25" fmla="*/ 8871 h 9839"/>
                      <a:gd name="connsiteX26" fmla="*/ 5222 w 9972"/>
                      <a:gd name="connsiteY26" fmla="*/ 9839 h 9839"/>
                      <a:gd name="connsiteX27" fmla="*/ 4222 w 9972"/>
                      <a:gd name="connsiteY27" fmla="*/ 9678 h 9839"/>
                      <a:gd name="connsiteX28" fmla="*/ 3222 w 9972"/>
                      <a:gd name="connsiteY28" fmla="*/ 9355 h 9839"/>
                      <a:gd name="connsiteX0" fmla="*/ 3231 w 10000"/>
                      <a:gd name="connsiteY0" fmla="*/ 9508 h 10000"/>
                      <a:gd name="connsiteX1" fmla="*/ 2563 w 10000"/>
                      <a:gd name="connsiteY1" fmla="*/ 9016 h 10000"/>
                      <a:gd name="connsiteX2" fmla="*/ 2451 w 10000"/>
                      <a:gd name="connsiteY2" fmla="*/ 8524 h 10000"/>
                      <a:gd name="connsiteX3" fmla="*/ 1894 w 10000"/>
                      <a:gd name="connsiteY3" fmla="*/ 8361 h 10000"/>
                      <a:gd name="connsiteX4" fmla="*/ 3440 w 10000"/>
                      <a:gd name="connsiteY4" fmla="*/ 7276 h 10000"/>
                      <a:gd name="connsiteX5" fmla="*/ 2288 w 10000"/>
                      <a:gd name="connsiteY5" fmla="*/ 6254 h 10000"/>
                      <a:gd name="connsiteX6" fmla="*/ 780 w 10000"/>
                      <a:gd name="connsiteY6" fmla="*/ 6229 h 10000"/>
                      <a:gd name="connsiteX7" fmla="*/ 111 w 10000"/>
                      <a:gd name="connsiteY7" fmla="*/ 4426 h 10000"/>
                      <a:gd name="connsiteX8" fmla="*/ 0 w 10000"/>
                      <a:gd name="connsiteY8" fmla="*/ 3934 h 10000"/>
                      <a:gd name="connsiteX9" fmla="*/ 445 w 10000"/>
                      <a:gd name="connsiteY9" fmla="*/ 3279 h 10000"/>
                      <a:gd name="connsiteX10" fmla="*/ 1225 w 10000"/>
                      <a:gd name="connsiteY10" fmla="*/ 3115 h 10000"/>
                      <a:gd name="connsiteX11" fmla="*/ 3900 w 10000"/>
                      <a:gd name="connsiteY11" fmla="*/ 2460 h 10000"/>
                      <a:gd name="connsiteX12" fmla="*/ 4791 w 10000"/>
                      <a:gd name="connsiteY12" fmla="*/ 1476 h 10000"/>
                      <a:gd name="connsiteX13" fmla="*/ 5125 w 10000"/>
                      <a:gd name="connsiteY13" fmla="*/ 656 h 10000"/>
                      <a:gd name="connsiteX14" fmla="*/ 5572 w 10000"/>
                      <a:gd name="connsiteY14" fmla="*/ 165 h 10000"/>
                      <a:gd name="connsiteX15" fmla="*/ 6797 w 10000"/>
                      <a:gd name="connsiteY15" fmla="*/ 656 h 10000"/>
                      <a:gd name="connsiteX16" fmla="*/ 7354 w 10000"/>
                      <a:gd name="connsiteY16" fmla="*/ 328 h 10000"/>
                      <a:gd name="connsiteX17" fmla="*/ 9359 w 10000"/>
                      <a:gd name="connsiteY17" fmla="*/ 165 h 10000"/>
                      <a:gd name="connsiteX18" fmla="*/ 9917 w 10000"/>
                      <a:gd name="connsiteY18" fmla="*/ 492 h 10000"/>
                      <a:gd name="connsiteX19" fmla="*/ 9917 w 10000"/>
                      <a:gd name="connsiteY19" fmla="*/ 1312 h 10000"/>
                      <a:gd name="connsiteX20" fmla="*/ 9583 w 10000"/>
                      <a:gd name="connsiteY20" fmla="*/ 2131 h 10000"/>
                      <a:gd name="connsiteX21" fmla="*/ 9471 w 10000"/>
                      <a:gd name="connsiteY21" fmla="*/ 3771 h 10000"/>
                      <a:gd name="connsiteX22" fmla="*/ 9248 w 10000"/>
                      <a:gd name="connsiteY22" fmla="*/ 4590 h 10000"/>
                      <a:gd name="connsiteX23" fmla="*/ 7354 w 10000"/>
                      <a:gd name="connsiteY23" fmla="*/ 7541 h 10000"/>
                      <a:gd name="connsiteX24" fmla="*/ 6574 w 10000"/>
                      <a:gd name="connsiteY24" fmla="*/ 8524 h 10000"/>
                      <a:gd name="connsiteX25" fmla="*/ 6351 w 10000"/>
                      <a:gd name="connsiteY25" fmla="*/ 9016 h 10000"/>
                      <a:gd name="connsiteX26" fmla="*/ 5237 w 10000"/>
                      <a:gd name="connsiteY26" fmla="*/ 10000 h 10000"/>
                      <a:gd name="connsiteX27" fmla="*/ 4234 w 10000"/>
                      <a:gd name="connsiteY27" fmla="*/ 9836 h 10000"/>
                      <a:gd name="connsiteX28" fmla="*/ 3231 w 10000"/>
                      <a:gd name="connsiteY28" fmla="*/ 9508 h 10000"/>
                      <a:gd name="connsiteX0" fmla="*/ 3231 w 10000"/>
                      <a:gd name="connsiteY0" fmla="*/ 9508 h 10000"/>
                      <a:gd name="connsiteX1" fmla="*/ 2563 w 10000"/>
                      <a:gd name="connsiteY1" fmla="*/ 9016 h 10000"/>
                      <a:gd name="connsiteX2" fmla="*/ 2451 w 10000"/>
                      <a:gd name="connsiteY2" fmla="*/ 8524 h 10000"/>
                      <a:gd name="connsiteX3" fmla="*/ 1894 w 10000"/>
                      <a:gd name="connsiteY3" fmla="*/ 8361 h 10000"/>
                      <a:gd name="connsiteX4" fmla="*/ 3440 w 10000"/>
                      <a:gd name="connsiteY4" fmla="*/ 7276 h 10000"/>
                      <a:gd name="connsiteX5" fmla="*/ 2288 w 10000"/>
                      <a:gd name="connsiteY5" fmla="*/ 6254 h 10000"/>
                      <a:gd name="connsiteX6" fmla="*/ 1698 w 10000"/>
                      <a:gd name="connsiteY6" fmla="*/ 4638 h 10000"/>
                      <a:gd name="connsiteX7" fmla="*/ 111 w 10000"/>
                      <a:gd name="connsiteY7" fmla="*/ 4426 h 10000"/>
                      <a:gd name="connsiteX8" fmla="*/ 0 w 10000"/>
                      <a:gd name="connsiteY8" fmla="*/ 3934 h 10000"/>
                      <a:gd name="connsiteX9" fmla="*/ 445 w 10000"/>
                      <a:gd name="connsiteY9" fmla="*/ 3279 h 10000"/>
                      <a:gd name="connsiteX10" fmla="*/ 1225 w 10000"/>
                      <a:gd name="connsiteY10" fmla="*/ 3115 h 10000"/>
                      <a:gd name="connsiteX11" fmla="*/ 3900 w 10000"/>
                      <a:gd name="connsiteY11" fmla="*/ 2460 h 10000"/>
                      <a:gd name="connsiteX12" fmla="*/ 4791 w 10000"/>
                      <a:gd name="connsiteY12" fmla="*/ 1476 h 10000"/>
                      <a:gd name="connsiteX13" fmla="*/ 5125 w 10000"/>
                      <a:gd name="connsiteY13" fmla="*/ 656 h 10000"/>
                      <a:gd name="connsiteX14" fmla="*/ 5572 w 10000"/>
                      <a:gd name="connsiteY14" fmla="*/ 165 h 10000"/>
                      <a:gd name="connsiteX15" fmla="*/ 6797 w 10000"/>
                      <a:gd name="connsiteY15" fmla="*/ 656 h 10000"/>
                      <a:gd name="connsiteX16" fmla="*/ 7354 w 10000"/>
                      <a:gd name="connsiteY16" fmla="*/ 328 h 10000"/>
                      <a:gd name="connsiteX17" fmla="*/ 9359 w 10000"/>
                      <a:gd name="connsiteY17" fmla="*/ 165 h 10000"/>
                      <a:gd name="connsiteX18" fmla="*/ 9917 w 10000"/>
                      <a:gd name="connsiteY18" fmla="*/ 492 h 10000"/>
                      <a:gd name="connsiteX19" fmla="*/ 9917 w 10000"/>
                      <a:gd name="connsiteY19" fmla="*/ 1312 h 10000"/>
                      <a:gd name="connsiteX20" fmla="*/ 9583 w 10000"/>
                      <a:gd name="connsiteY20" fmla="*/ 2131 h 10000"/>
                      <a:gd name="connsiteX21" fmla="*/ 9471 w 10000"/>
                      <a:gd name="connsiteY21" fmla="*/ 3771 h 10000"/>
                      <a:gd name="connsiteX22" fmla="*/ 9248 w 10000"/>
                      <a:gd name="connsiteY22" fmla="*/ 4590 h 10000"/>
                      <a:gd name="connsiteX23" fmla="*/ 7354 w 10000"/>
                      <a:gd name="connsiteY23" fmla="*/ 7541 h 10000"/>
                      <a:gd name="connsiteX24" fmla="*/ 6574 w 10000"/>
                      <a:gd name="connsiteY24" fmla="*/ 8524 h 10000"/>
                      <a:gd name="connsiteX25" fmla="*/ 6351 w 10000"/>
                      <a:gd name="connsiteY25" fmla="*/ 9016 h 10000"/>
                      <a:gd name="connsiteX26" fmla="*/ 5237 w 10000"/>
                      <a:gd name="connsiteY26" fmla="*/ 10000 h 10000"/>
                      <a:gd name="connsiteX27" fmla="*/ 4234 w 10000"/>
                      <a:gd name="connsiteY27" fmla="*/ 9836 h 10000"/>
                      <a:gd name="connsiteX28" fmla="*/ 3231 w 10000"/>
                      <a:gd name="connsiteY28" fmla="*/ 9508 h 10000"/>
                      <a:gd name="connsiteX0" fmla="*/ 3126 w 9895"/>
                      <a:gd name="connsiteY0" fmla="*/ 9508 h 10000"/>
                      <a:gd name="connsiteX1" fmla="*/ 2458 w 9895"/>
                      <a:gd name="connsiteY1" fmla="*/ 9016 h 10000"/>
                      <a:gd name="connsiteX2" fmla="*/ 2346 w 9895"/>
                      <a:gd name="connsiteY2" fmla="*/ 8524 h 10000"/>
                      <a:gd name="connsiteX3" fmla="*/ 1789 w 9895"/>
                      <a:gd name="connsiteY3" fmla="*/ 8361 h 10000"/>
                      <a:gd name="connsiteX4" fmla="*/ 3335 w 9895"/>
                      <a:gd name="connsiteY4" fmla="*/ 7276 h 10000"/>
                      <a:gd name="connsiteX5" fmla="*/ 2183 w 9895"/>
                      <a:gd name="connsiteY5" fmla="*/ 6254 h 10000"/>
                      <a:gd name="connsiteX6" fmla="*/ 1593 w 9895"/>
                      <a:gd name="connsiteY6" fmla="*/ 4638 h 10000"/>
                      <a:gd name="connsiteX7" fmla="*/ 6 w 9895"/>
                      <a:gd name="connsiteY7" fmla="*/ 4426 h 10000"/>
                      <a:gd name="connsiteX8" fmla="*/ 1364 w 9895"/>
                      <a:gd name="connsiteY8" fmla="*/ 3846 h 10000"/>
                      <a:gd name="connsiteX9" fmla="*/ 340 w 9895"/>
                      <a:gd name="connsiteY9" fmla="*/ 3279 h 10000"/>
                      <a:gd name="connsiteX10" fmla="*/ 1120 w 9895"/>
                      <a:gd name="connsiteY10" fmla="*/ 3115 h 10000"/>
                      <a:gd name="connsiteX11" fmla="*/ 3795 w 9895"/>
                      <a:gd name="connsiteY11" fmla="*/ 2460 h 10000"/>
                      <a:gd name="connsiteX12" fmla="*/ 4686 w 9895"/>
                      <a:gd name="connsiteY12" fmla="*/ 1476 h 10000"/>
                      <a:gd name="connsiteX13" fmla="*/ 5020 w 9895"/>
                      <a:gd name="connsiteY13" fmla="*/ 656 h 10000"/>
                      <a:gd name="connsiteX14" fmla="*/ 5467 w 9895"/>
                      <a:gd name="connsiteY14" fmla="*/ 165 h 10000"/>
                      <a:gd name="connsiteX15" fmla="*/ 6692 w 9895"/>
                      <a:gd name="connsiteY15" fmla="*/ 656 h 10000"/>
                      <a:gd name="connsiteX16" fmla="*/ 7249 w 9895"/>
                      <a:gd name="connsiteY16" fmla="*/ 328 h 10000"/>
                      <a:gd name="connsiteX17" fmla="*/ 9254 w 9895"/>
                      <a:gd name="connsiteY17" fmla="*/ 165 h 10000"/>
                      <a:gd name="connsiteX18" fmla="*/ 9812 w 9895"/>
                      <a:gd name="connsiteY18" fmla="*/ 492 h 10000"/>
                      <a:gd name="connsiteX19" fmla="*/ 9812 w 9895"/>
                      <a:gd name="connsiteY19" fmla="*/ 1312 h 10000"/>
                      <a:gd name="connsiteX20" fmla="*/ 9478 w 9895"/>
                      <a:gd name="connsiteY20" fmla="*/ 2131 h 10000"/>
                      <a:gd name="connsiteX21" fmla="*/ 9366 w 9895"/>
                      <a:gd name="connsiteY21" fmla="*/ 3771 h 10000"/>
                      <a:gd name="connsiteX22" fmla="*/ 9143 w 9895"/>
                      <a:gd name="connsiteY22" fmla="*/ 4590 h 10000"/>
                      <a:gd name="connsiteX23" fmla="*/ 7249 w 9895"/>
                      <a:gd name="connsiteY23" fmla="*/ 7541 h 10000"/>
                      <a:gd name="connsiteX24" fmla="*/ 6469 w 9895"/>
                      <a:gd name="connsiteY24" fmla="*/ 8524 h 10000"/>
                      <a:gd name="connsiteX25" fmla="*/ 6246 w 9895"/>
                      <a:gd name="connsiteY25" fmla="*/ 9016 h 10000"/>
                      <a:gd name="connsiteX26" fmla="*/ 5132 w 9895"/>
                      <a:gd name="connsiteY26" fmla="*/ 10000 h 10000"/>
                      <a:gd name="connsiteX27" fmla="*/ 4129 w 9895"/>
                      <a:gd name="connsiteY27" fmla="*/ 9836 h 10000"/>
                      <a:gd name="connsiteX28" fmla="*/ 3126 w 9895"/>
                      <a:gd name="connsiteY28" fmla="*/ 9508 h 10000"/>
                      <a:gd name="connsiteX0" fmla="*/ 2846 w 9687"/>
                      <a:gd name="connsiteY0" fmla="*/ 9508 h 10000"/>
                      <a:gd name="connsiteX1" fmla="*/ 2171 w 9687"/>
                      <a:gd name="connsiteY1" fmla="*/ 9016 h 10000"/>
                      <a:gd name="connsiteX2" fmla="*/ 2058 w 9687"/>
                      <a:gd name="connsiteY2" fmla="*/ 8524 h 10000"/>
                      <a:gd name="connsiteX3" fmla="*/ 1495 w 9687"/>
                      <a:gd name="connsiteY3" fmla="*/ 8361 h 10000"/>
                      <a:gd name="connsiteX4" fmla="*/ 3057 w 9687"/>
                      <a:gd name="connsiteY4" fmla="*/ 7276 h 10000"/>
                      <a:gd name="connsiteX5" fmla="*/ 1893 w 9687"/>
                      <a:gd name="connsiteY5" fmla="*/ 6254 h 10000"/>
                      <a:gd name="connsiteX6" fmla="*/ 1297 w 9687"/>
                      <a:gd name="connsiteY6" fmla="*/ 4638 h 10000"/>
                      <a:gd name="connsiteX7" fmla="*/ 1054 w 9687"/>
                      <a:gd name="connsiteY7" fmla="*/ 4072 h 10000"/>
                      <a:gd name="connsiteX8" fmla="*/ 1065 w 9687"/>
                      <a:gd name="connsiteY8" fmla="*/ 3846 h 10000"/>
                      <a:gd name="connsiteX9" fmla="*/ 31 w 9687"/>
                      <a:gd name="connsiteY9" fmla="*/ 3279 h 10000"/>
                      <a:gd name="connsiteX10" fmla="*/ 819 w 9687"/>
                      <a:gd name="connsiteY10" fmla="*/ 3115 h 10000"/>
                      <a:gd name="connsiteX11" fmla="*/ 3522 w 9687"/>
                      <a:gd name="connsiteY11" fmla="*/ 2460 h 10000"/>
                      <a:gd name="connsiteX12" fmla="*/ 4423 w 9687"/>
                      <a:gd name="connsiteY12" fmla="*/ 1476 h 10000"/>
                      <a:gd name="connsiteX13" fmla="*/ 4760 w 9687"/>
                      <a:gd name="connsiteY13" fmla="*/ 656 h 10000"/>
                      <a:gd name="connsiteX14" fmla="*/ 5212 w 9687"/>
                      <a:gd name="connsiteY14" fmla="*/ 165 h 10000"/>
                      <a:gd name="connsiteX15" fmla="*/ 6450 w 9687"/>
                      <a:gd name="connsiteY15" fmla="*/ 656 h 10000"/>
                      <a:gd name="connsiteX16" fmla="*/ 7013 w 9687"/>
                      <a:gd name="connsiteY16" fmla="*/ 328 h 10000"/>
                      <a:gd name="connsiteX17" fmla="*/ 9039 w 9687"/>
                      <a:gd name="connsiteY17" fmla="*/ 165 h 10000"/>
                      <a:gd name="connsiteX18" fmla="*/ 9603 w 9687"/>
                      <a:gd name="connsiteY18" fmla="*/ 492 h 10000"/>
                      <a:gd name="connsiteX19" fmla="*/ 9603 w 9687"/>
                      <a:gd name="connsiteY19" fmla="*/ 1312 h 10000"/>
                      <a:gd name="connsiteX20" fmla="*/ 9266 w 9687"/>
                      <a:gd name="connsiteY20" fmla="*/ 2131 h 10000"/>
                      <a:gd name="connsiteX21" fmla="*/ 9152 w 9687"/>
                      <a:gd name="connsiteY21" fmla="*/ 3771 h 10000"/>
                      <a:gd name="connsiteX22" fmla="*/ 8927 w 9687"/>
                      <a:gd name="connsiteY22" fmla="*/ 4590 h 10000"/>
                      <a:gd name="connsiteX23" fmla="*/ 7013 w 9687"/>
                      <a:gd name="connsiteY23" fmla="*/ 7541 h 10000"/>
                      <a:gd name="connsiteX24" fmla="*/ 6225 w 9687"/>
                      <a:gd name="connsiteY24" fmla="*/ 8524 h 10000"/>
                      <a:gd name="connsiteX25" fmla="*/ 5999 w 9687"/>
                      <a:gd name="connsiteY25" fmla="*/ 9016 h 10000"/>
                      <a:gd name="connsiteX26" fmla="*/ 4873 w 9687"/>
                      <a:gd name="connsiteY26" fmla="*/ 10000 h 10000"/>
                      <a:gd name="connsiteX27" fmla="*/ 3860 w 9687"/>
                      <a:gd name="connsiteY27" fmla="*/ 9836 h 10000"/>
                      <a:gd name="connsiteX28" fmla="*/ 2846 w 9687"/>
                      <a:gd name="connsiteY28" fmla="*/ 9508 h 10000"/>
                      <a:gd name="connsiteX0" fmla="*/ 2129 w 9191"/>
                      <a:gd name="connsiteY0" fmla="*/ 9508 h 10000"/>
                      <a:gd name="connsiteX1" fmla="*/ 1432 w 9191"/>
                      <a:gd name="connsiteY1" fmla="*/ 9016 h 10000"/>
                      <a:gd name="connsiteX2" fmla="*/ 1315 w 9191"/>
                      <a:gd name="connsiteY2" fmla="*/ 8524 h 10000"/>
                      <a:gd name="connsiteX3" fmla="*/ 734 w 9191"/>
                      <a:gd name="connsiteY3" fmla="*/ 8361 h 10000"/>
                      <a:gd name="connsiteX4" fmla="*/ 2347 w 9191"/>
                      <a:gd name="connsiteY4" fmla="*/ 7276 h 10000"/>
                      <a:gd name="connsiteX5" fmla="*/ 1145 w 9191"/>
                      <a:gd name="connsiteY5" fmla="*/ 6254 h 10000"/>
                      <a:gd name="connsiteX6" fmla="*/ 530 w 9191"/>
                      <a:gd name="connsiteY6" fmla="*/ 4638 h 10000"/>
                      <a:gd name="connsiteX7" fmla="*/ 279 w 9191"/>
                      <a:gd name="connsiteY7" fmla="*/ 4072 h 10000"/>
                      <a:gd name="connsiteX8" fmla="*/ 290 w 9191"/>
                      <a:gd name="connsiteY8" fmla="*/ 3846 h 10000"/>
                      <a:gd name="connsiteX9" fmla="*/ 564 w 9191"/>
                      <a:gd name="connsiteY9" fmla="*/ 3633 h 10000"/>
                      <a:gd name="connsiteX10" fmla="*/ 36 w 9191"/>
                      <a:gd name="connsiteY10" fmla="*/ 3115 h 10000"/>
                      <a:gd name="connsiteX11" fmla="*/ 2827 w 9191"/>
                      <a:gd name="connsiteY11" fmla="*/ 2460 h 10000"/>
                      <a:gd name="connsiteX12" fmla="*/ 3757 w 9191"/>
                      <a:gd name="connsiteY12" fmla="*/ 1476 h 10000"/>
                      <a:gd name="connsiteX13" fmla="*/ 4105 w 9191"/>
                      <a:gd name="connsiteY13" fmla="*/ 656 h 10000"/>
                      <a:gd name="connsiteX14" fmla="*/ 4571 w 9191"/>
                      <a:gd name="connsiteY14" fmla="*/ 165 h 10000"/>
                      <a:gd name="connsiteX15" fmla="*/ 5849 w 9191"/>
                      <a:gd name="connsiteY15" fmla="*/ 656 h 10000"/>
                      <a:gd name="connsiteX16" fmla="*/ 6431 w 9191"/>
                      <a:gd name="connsiteY16" fmla="*/ 328 h 10000"/>
                      <a:gd name="connsiteX17" fmla="*/ 8522 w 9191"/>
                      <a:gd name="connsiteY17" fmla="*/ 165 h 10000"/>
                      <a:gd name="connsiteX18" fmla="*/ 9104 w 9191"/>
                      <a:gd name="connsiteY18" fmla="*/ 492 h 10000"/>
                      <a:gd name="connsiteX19" fmla="*/ 9104 w 9191"/>
                      <a:gd name="connsiteY19" fmla="*/ 1312 h 10000"/>
                      <a:gd name="connsiteX20" fmla="*/ 8756 w 9191"/>
                      <a:gd name="connsiteY20" fmla="*/ 2131 h 10000"/>
                      <a:gd name="connsiteX21" fmla="*/ 8639 w 9191"/>
                      <a:gd name="connsiteY21" fmla="*/ 3771 h 10000"/>
                      <a:gd name="connsiteX22" fmla="*/ 8406 w 9191"/>
                      <a:gd name="connsiteY22" fmla="*/ 4590 h 10000"/>
                      <a:gd name="connsiteX23" fmla="*/ 6431 w 9191"/>
                      <a:gd name="connsiteY23" fmla="*/ 7541 h 10000"/>
                      <a:gd name="connsiteX24" fmla="*/ 5617 w 9191"/>
                      <a:gd name="connsiteY24" fmla="*/ 8524 h 10000"/>
                      <a:gd name="connsiteX25" fmla="*/ 5384 w 9191"/>
                      <a:gd name="connsiteY25" fmla="*/ 9016 h 10000"/>
                      <a:gd name="connsiteX26" fmla="*/ 4221 w 9191"/>
                      <a:gd name="connsiteY26" fmla="*/ 10000 h 10000"/>
                      <a:gd name="connsiteX27" fmla="*/ 3176 w 9191"/>
                      <a:gd name="connsiteY27" fmla="*/ 9836 h 10000"/>
                      <a:gd name="connsiteX28" fmla="*/ 2129 w 9191"/>
                      <a:gd name="connsiteY28" fmla="*/ 9508 h 10000"/>
                      <a:gd name="connsiteX0" fmla="*/ 2299 w 9983"/>
                      <a:gd name="connsiteY0" fmla="*/ 9508 h 10000"/>
                      <a:gd name="connsiteX1" fmla="*/ 1541 w 9983"/>
                      <a:gd name="connsiteY1" fmla="*/ 9016 h 10000"/>
                      <a:gd name="connsiteX2" fmla="*/ 1414 w 9983"/>
                      <a:gd name="connsiteY2" fmla="*/ 8524 h 10000"/>
                      <a:gd name="connsiteX3" fmla="*/ 782 w 9983"/>
                      <a:gd name="connsiteY3" fmla="*/ 8361 h 10000"/>
                      <a:gd name="connsiteX4" fmla="*/ 2537 w 9983"/>
                      <a:gd name="connsiteY4" fmla="*/ 7276 h 10000"/>
                      <a:gd name="connsiteX5" fmla="*/ 1229 w 9983"/>
                      <a:gd name="connsiteY5" fmla="*/ 6254 h 10000"/>
                      <a:gd name="connsiteX6" fmla="*/ 560 w 9983"/>
                      <a:gd name="connsiteY6" fmla="*/ 4638 h 10000"/>
                      <a:gd name="connsiteX7" fmla="*/ 287 w 9983"/>
                      <a:gd name="connsiteY7" fmla="*/ 4072 h 10000"/>
                      <a:gd name="connsiteX8" fmla="*/ 299 w 9983"/>
                      <a:gd name="connsiteY8" fmla="*/ 3846 h 10000"/>
                      <a:gd name="connsiteX9" fmla="*/ 1570 w 9983"/>
                      <a:gd name="connsiteY9" fmla="*/ 3368 h 10000"/>
                      <a:gd name="connsiteX10" fmla="*/ 22 w 9983"/>
                      <a:gd name="connsiteY10" fmla="*/ 3115 h 10000"/>
                      <a:gd name="connsiteX11" fmla="*/ 3059 w 9983"/>
                      <a:gd name="connsiteY11" fmla="*/ 2460 h 10000"/>
                      <a:gd name="connsiteX12" fmla="*/ 4071 w 9983"/>
                      <a:gd name="connsiteY12" fmla="*/ 1476 h 10000"/>
                      <a:gd name="connsiteX13" fmla="*/ 4449 w 9983"/>
                      <a:gd name="connsiteY13" fmla="*/ 656 h 10000"/>
                      <a:gd name="connsiteX14" fmla="*/ 4956 w 9983"/>
                      <a:gd name="connsiteY14" fmla="*/ 165 h 10000"/>
                      <a:gd name="connsiteX15" fmla="*/ 6347 w 9983"/>
                      <a:gd name="connsiteY15" fmla="*/ 656 h 10000"/>
                      <a:gd name="connsiteX16" fmla="*/ 6980 w 9983"/>
                      <a:gd name="connsiteY16" fmla="*/ 328 h 10000"/>
                      <a:gd name="connsiteX17" fmla="*/ 9255 w 9983"/>
                      <a:gd name="connsiteY17" fmla="*/ 165 h 10000"/>
                      <a:gd name="connsiteX18" fmla="*/ 9888 w 9983"/>
                      <a:gd name="connsiteY18" fmla="*/ 492 h 10000"/>
                      <a:gd name="connsiteX19" fmla="*/ 9888 w 9983"/>
                      <a:gd name="connsiteY19" fmla="*/ 1312 h 10000"/>
                      <a:gd name="connsiteX20" fmla="*/ 9510 w 9983"/>
                      <a:gd name="connsiteY20" fmla="*/ 2131 h 10000"/>
                      <a:gd name="connsiteX21" fmla="*/ 9382 w 9983"/>
                      <a:gd name="connsiteY21" fmla="*/ 3771 h 10000"/>
                      <a:gd name="connsiteX22" fmla="*/ 9129 w 9983"/>
                      <a:gd name="connsiteY22" fmla="*/ 4590 h 10000"/>
                      <a:gd name="connsiteX23" fmla="*/ 6980 w 9983"/>
                      <a:gd name="connsiteY23" fmla="*/ 7541 h 10000"/>
                      <a:gd name="connsiteX24" fmla="*/ 6094 w 9983"/>
                      <a:gd name="connsiteY24" fmla="*/ 8524 h 10000"/>
                      <a:gd name="connsiteX25" fmla="*/ 5841 w 9983"/>
                      <a:gd name="connsiteY25" fmla="*/ 9016 h 10000"/>
                      <a:gd name="connsiteX26" fmla="*/ 4576 w 9983"/>
                      <a:gd name="connsiteY26" fmla="*/ 10000 h 10000"/>
                      <a:gd name="connsiteX27" fmla="*/ 3439 w 9983"/>
                      <a:gd name="connsiteY27" fmla="*/ 9836 h 10000"/>
                      <a:gd name="connsiteX28" fmla="*/ 2299 w 9983"/>
                      <a:gd name="connsiteY28" fmla="*/ 9508 h 10000"/>
                      <a:gd name="connsiteX0" fmla="*/ 2139 w 9836"/>
                      <a:gd name="connsiteY0" fmla="*/ 9508 h 10000"/>
                      <a:gd name="connsiteX1" fmla="*/ 1380 w 9836"/>
                      <a:gd name="connsiteY1" fmla="*/ 9016 h 10000"/>
                      <a:gd name="connsiteX2" fmla="*/ 1252 w 9836"/>
                      <a:gd name="connsiteY2" fmla="*/ 8524 h 10000"/>
                      <a:gd name="connsiteX3" fmla="*/ 619 w 9836"/>
                      <a:gd name="connsiteY3" fmla="*/ 8361 h 10000"/>
                      <a:gd name="connsiteX4" fmla="*/ 2377 w 9836"/>
                      <a:gd name="connsiteY4" fmla="*/ 7276 h 10000"/>
                      <a:gd name="connsiteX5" fmla="*/ 1067 w 9836"/>
                      <a:gd name="connsiteY5" fmla="*/ 6254 h 10000"/>
                      <a:gd name="connsiteX6" fmla="*/ 397 w 9836"/>
                      <a:gd name="connsiteY6" fmla="*/ 4638 h 10000"/>
                      <a:gd name="connsiteX7" fmla="*/ 123 w 9836"/>
                      <a:gd name="connsiteY7" fmla="*/ 4072 h 10000"/>
                      <a:gd name="connsiteX8" fmla="*/ 136 w 9836"/>
                      <a:gd name="connsiteY8" fmla="*/ 3846 h 10000"/>
                      <a:gd name="connsiteX9" fmla="*/ 1409 w 9836"/>
                      <a:gd name="connsiteY9" fmla="*/ 3368 h 10000"/>
                      <a:gd name="connsiteX10" fmla="*/ 1598 w 9836"/>
                      <a:gd name="connsiteY10" fmla="*/ 3557 h 10000"/>
                      <a:gd name="connsiteX11" fmla="*/ 2900 w 9836"/>
                      <a:gd name="connsiteY11" fmla="*/ 2460 h 10000"/>
                      <a:gd name="connsiteX12" fmla="*/ 3914 w 9836"/>
                      <a:gd name="connsiteY12" fmla="*/ 1476 h 10000"/>
                      <a:gd name="connsiteX13" fmla="*/ 4293 w 9836"/>
                      <a:gd name="connsiteY13" fmla="*/ 656 h 10000"/>
                      <a:gd name="connsiteX14" fmla="*/ 4800 w 9836"/>
                      <a:gd name="connsiteY14" fmla="*/ 165 h 10000"/>
                      <a:gd name="connsiteX15" fmla="*/ 6194 w 9836"/>
                      <a:gd name="connsiteY15" fmla="*/ 656 h 10000"/>
                      <a:gd name="connsiteX16" fmla="*/ 6828 w 9836"/>
                      <a:gd name="connsiteY16" fmla="*/ 328 h 10000"/>
                      <a:gd name="connsiteX17" fmla="*/ 9107 w 9836"/>
                      <a:gd name="connsiteY17" fmla="*/ 165 h 10000"/>
                      <a:gd name="connsiteX18" fmla="*/ 9741 w 9836"/>
                      <a:gd name="connsiteY18" fmla="*/ 492 h 10000"/>
                      <a:gd name="connsiteX19" fmla="*/ 9741 w 9836"/>
                      <a:gd name="connsiteY19" fmla="*/ 1312 h 10000"/>
                      <a:gd name="connsiteX20" fmla="*/ 9362 w 9836"/>
                      <a:gd name="connsiteY20" fmla="*/ 2131 h 10000"/>
                      <a:gd name="connsiteX21" fmla="*/ 9234 w 9836"/>
                      <a:gd name="connsiteY21" fmla="*/ 3771 h 10000"/>
                      <a:gd name="connsiteX22" fmla="*/ 8981 w 9836"/>
                      <a:gd name="connsiteY22" fmla="*/ 4590 h 10000"/>
                      <a:gd name="connsiteX23" fmla="*/ 6828 w 9836"/>
                      <a:gd name="connsiteY23" fmla="*/ 7541 h 10000"/>
                      <a:gd name="connsiteX24" fmla="*/ 5940 w 9836"/>
                      <a:gd name="connsiteY24" fmla="*/ 8524 h 10000"/>
                      <a:gd name="connsiteX25" fmla="*/ 5687 w 9836"/>
                      <a:gd name="connsiteY25" fmla="*/ 9016 h 10000"/>
                      <a:gd name="connsiteX26" fmla="*/ 4420 w 9836"/>
                      <a:gd name="connsiteY26" fmla="*/ 10000 h 10000"/>
                      <a:gd name="connsiteX27" fmla="*/ 3281 w 9836"/>
                      <a:gd name="connsiteY27" fmla="*/ 9836 h 10000"/>
                      <a:gd name="connsiteX28" fmla="*/ 2139 w 9836"/>
                      <a:gd name="connsiteY28" fmla="*/ 9508 h 10000"/>
                      <a:gd name="connsiteX0" fmla="*/ 2057 w 9882"/>
                      <a:gd name="connsiteY0" fmla="*/ 9508 h 10000"/>
                      <a:gd name="connsiteX1" fmla="*/ 1285 w 9882"/>
                      <a:gd name="connsiteY1" fmla="*/ 9016 h 10000"/>
                      <a:gd name="connsiteX2" fmla="*/ 1155 w 9882"/>
                      <a:gd name="connsiteY2" fmla="*/ 8524 h 10000"/>
                      <a:gd name="connsiteX3" fmla="*/ 511 w 9882"/>
                      <a:gd name="connsiteY3" fmla="*/ 8361 h 10000"/>
                      <a:gd name="connsiteX4" fmla="*/ 2299 w 9882"/>
                      <a:gd name="connsiteY4" fmla="*/ 7276 h 10000"/>
                      <a:gd name="connsiteX5" fmla="*/ 967 w 9882"/>
                      <a:gd name="connsiteY5" fmla="*/ 6254 h 10000"/>
                      <a:gd name="connsiteX6" fmla="*/ 286 w 9882"/>
                      <a:gd name="connsiteY6" fmla="*/ 4638 h 10000"/>
                      <a:gd name="connsiteX7" fmla="*/ 7 w 9882"/>
                      <a:gd name="connsiteY7" fmla="*/ 4072 h 10000"/>
                      <a:gd name="connsiteX8" fmla="*/ 1930 w 9882"/>
                      <a:gd name="connsiteY8" fmla="*/ 3934 h 10000"/>
                      <a:gd name="connsiteX9" fmla="*/ 1314 w 9882"/>
                      <a:gd name="connsiteY9" fmla="*/ 3368 h 10000"/>
                      <a:gd name="connsiteX10" fmla="*/ 1507 w 9882"/>
                      <a:gd name="connsiteY10" fmla="*/ 3557 h 10000"/>
                      <a:gd name="connsiteX11" fmla="*/ 2830 w 9882"/>
                      <a:gd name="connsiteY11" fmla="*/ 2460 h 10000"/>
                      <a:gd name="connsiteX12" fmla="*/ 3861 w 9882"/>
                      <a:gd name="connsiteY12" fmla="*/ 1476 h 10000"/>
                      <a:gd name="connsiteX13" fmla="*/ 4247 w 9882"/>
                      <a:gd name="connsiteY13" fmla="*/ 656 h 10000"/>
                      <a:gd name="connsiteX14" fmla="*/ 4762 w 9882"/>
                      <a:gd name="connsiteY14" fmla="*/ 165 h 10000"/>
                      <a:gd name="connsiteX15" fmla="*/ 6179 w 9882"/>
                      <a:gd name="connsiteY15" fmla="*/ 656 h 10000"/>
                      <a:gd name="connsiteX16" fmla="*/ 6824 w 9882"/>
                      <a:gd name="connsiteY16" fmla="*/ 328 h 10000"/>
                      <a:gd name="connsiteX17" fmla="*/ 9141 w 9882"/>
                      <a:gd name="connsiteY17" fmla="*/ 165 h 10000"/>
                      <a:gd name="connsiteX18" fmla="*/ 9785 w 9882"/>
                      <a:gd name="connsiteY18" fmla="*/ 492 h 10000"/>
                      <a:gd name="connsiteX19" fmla="*/ 9785 w 9882"/>
                      <a:gd name="connsiteY19" fmla="*/ 1312 h 10000"/>
                      <a:gd name="connsiteX20" fmla="*/ 9400 w 9882"/>
                      <a:gd name="connsiteY20" fmla="*/ 2131 h 10000"/>
                      <a:gd name="connsiteX21" fmla="*/ 9270 w 9882"/>
                      <a:gd name="connsiteY21" fmla="*/ 3771 h 10000"/>
                      <a:gd name="connsiteX22" fmla="*/ 9013 w 9882"/>
                      <a:gd name="connsiteY22" fmla="*/ 4590 h 10000"/>
                      <a:gd name="connsiteX23" fmla="*/ 6824 w 9882"/>
                      <a:gd name="connsiteY23" fmla="*/ 7541 h 10000"/>
                      <a:gd name="connsiteX24" fmla="*/ 5921 w 9882"/>
                      <a:gd name="connsiteY24" fmla="*/ 8524 h 10000"/>
                      <a:gd name="connsiteX25" fmla="*/ 5664 w 9882"/>
                      <a:gd name="connsiteY25" fmla="*/ 9016 h 10000"/>
                      <a:gd name="connsiteX26" fmla="*/ 4376 w 9882"/>
                      <a:gd name="connsiteY26" fmla="*/ 10000 h 10000"/>
                      <a:gd name="connsiteX27" fmla="*/ 3218 w 9882"/>
                      <a:gd name="connsiteY27" fmla="*/ 9836 h 10000"/>
                      <a:gd name="connsiteX28" fmla="*/ 2057 w 9882"/>
                      <a:gd name="connsiteY28" fmla="*/ 9508 h 10000"/>
                      <a:gd name="connsiteX0" fmla="*/ 1813 w 9731"/>
                      <a:gd name="connsiteY0" fmla="*/ 9508 h 10000"/>
                      <a:gd name="connsiteX1" fmla="*/ 1031 w 9731"/>
                      <a:gd name="connsiteY1" fmla="*/ 9016 h 10000"/>
                      <a:gd name="connsiteX2" fmla="*/ 900 w 9731"/>
                      <a:gd name="connsiteY2" fmla="*/ 8524 h 10000"/>
                      <a:gd name="connsiteX3" fmla="*/ 248 w 9731"/>
                      <a:gd name="connsiteY3" fmla="*/ 8361 h 10000"/>
                      <a:gd name="connsiteX4" fmla="*/ 2057 w 9731"/>
                      <a:gd name="connsiteY4" fmla="*/ 7276 h 10000"/>
                      <a:gd name="connsiteX5" fmla="*/ 710 w 9731"/>
                      <a:gd name="connsiteY5" fmla="*/ 6254 h 10000"/>
                      <a:gd name="connsiteX6" fmla="*/ 20 w 9731"/>
                      <a:gd name="connsiteY6" fmla="*/ 4638 h 10000"/>
                      <a:gd name="connsiteX7" fmla="*/ 2101 w 9731"/>
                      <a:gd name="connsiteY7" fmla="*/ 4602 h 10000"/>
                      <a:gd name="connsiteX8" fmla="*/ 1684 w 9731"/>
                      <a:gd name="connsiteY8" fmla="*/ 3934 h 10000"/>
                      <a:gd name="connsiteX9" fmla="*/ 1061 w 9731"/>
                      <a:gd name="connsiteY9" fmla="*/ 3368 h 10000"/>
                      <a:gd name="connsiteX10" fmla="*/ 1256 w 9731"/>
                      <a:gd name="connsiteY10" fmla="*/ 3557 h 10000"/>
                      <a:gd name="connsiteX11" fmla="*/ 2595 w 9731"/>
                      <a:gd name="connsiteY11" fmla="*/ 2460 h 10000"/>
                      <a:gd name="connsiteX12" fmla="*/ 3638 w 9731"/>
                      <a:gd name="connsiteY12" fmla="*/ 1476 h 10000"/>
                      <a:gd name="connsiteX13" fmla="*/ 4029 w 9731"/>
                      <a:gd name="connsiteY13" fmla="*/ 656 h 10000"/>
                      <a:gd name="connsiteX14" fmla="*/ 4550 w 9731"/>
                      <a:gd name="connsiteY14" fmla="*/ 165 h 10000"/>
                      <a:gd name="connsiteX15" fmla="*/ 5984 w 9731"/>
                      <a:gd name="connsiteY15" fmla="*/ 656 h 10000"/>
                      <a:gd name="connsiteX16" fmla="*/ 6636 w 9731"/>
                      <a:gd name="connsiteY16" fmla="*/ 328 h 10000"/>
                      <a:gd name="connsiteX17" fmla="*/ 8981 w 9731"/>
                      <a:gd name="connsiteY17" fmla="*/ 165 h 10000"/>
                      <a:gd name="connsiteX18" fmla="*/ 9633 w 9731"/>
                      <a:gd name="connsiteY18" fmla="*/ 492 h 10000"/>
                      <a:gd name="connsiteX19" fmla="*/ 9633 w 9731"/>
                      <a:gd name="connsiteY19" fmla="*/ 1312 h 10000"/>
                      <a:gd name="connsiteX20" fmla="*/ 9243 w 9731"/>
                      <a:gd name="connsiteY20" fmla="*/ 2131 h 10000"/>
                      <a:gd name="connsiteX21" fmla="*/ 9112 w 9731"/>
                      <a:gd name="connsiteY21" fmla="*/ 3771 h 10000"/>
                      <a:gd name="connsiteX22" fmla="*/ 8852 w 9731"/>
                      <a:gd name="connsiteY22" fmla="*/ 4590 h 10000"/>
                      <a:gd name="connsiteX23" fmla="*/ 6636 w 9731"/>
                      <a:gd name="connsiteY23" fmla="*/ 7541 h 10000"/>
                      <a:gd name="connsiteX24" fmla="*/ 5723 w 9731"/>
                      <a:gd name="connsiteY24" fmla="*/ 8524 h 10000"/>
                      <a:gd name="connsiteX25" fmla="*/ 5463 w 9731"/>
                      <a:gd name="connsiteY25" fmla="*/ 9016 h 10000"/>
                      <a:gd name="connsiteX26" fmla="*/ 4159 w 9731"/>
                      <a:gd name="connsiteY26" fmla="*/ 10000 h 10000"/>
                      <a:gd name="connsiteX27" fmla="*/ 2987 w 9731"/>
                      <a:gd name="connsiteY27" fmla="*/ 9836 h 10000"/>
                      <a:gd name="connsiteX28" fmla="*/ 1813 w 9731"/>
                      <a:gd name="connsiteY28" fmla="*/ 9508 h 10000"/>
                      <a:gd name="connsiteX0" fmla="*/ 1642 w 9779"/>
                      <a:gd name="connsiteY0" fmla="*/ 9508 h 10000"/>
                      <a:gd name="connsiteX1" fmla="*/ 839 w 9779"/>
                      <a:gd name="connsiteY1" fmla="*/ 9016 h 10000"/>
                      <a:gd name="connsiteX2" fmla="*/ 704 w 9779"/>
                      <a:gd name="connsiteY2" fmla="*/ 8524 h 10000"/>
                      <a:gd name="connsiteX3" fmla="*/ 34 w 9779"/>
                      <a:gd name="connsiteY3" fmla="*/ 8361 h 10000"/>
                      <a:gd name="connsiteX4" fmla="*/ 1893 w 9779"/>
                      <a:gd name="connsiteY4" fmla="*/ 7276 h 10000"/>
                      <a:gd name="connsiteX5" fmla="*/ 509 w 9779"/>
                      <a:gd name="connsiteY5" fmla="*/ 6254 h 10000"/>
                      <a:gd name="connsiteX6" fmla="*/ 2670 w 9779"/>
                      <a:gd name="connsiteY6" fmla="*/ 5610 h 10000"/>
                      <a:gd name="connsiteX7" fmla="*/ 1938 w 9779"/>
                      <a:gd name="connsiteY7" fmla="*/ 4602 h 10000"/>
                      <a:gd name="connsiteX8" fmla="*/ 1510 w 9779"/>
                      <a:gd name="connsiteY8" fmla="*/ 3934 h 10000"/>
                      <a:gd name="connsiteX9" fmla="*/ 869 w 9779"/>
                      <a:gd name="connsiteY9" fmla="*/ 3368 h 10000"/>
                      <a:gd name="connsiteX10" fmla="*/ 1070 w 9779"/>
                      <a:gd name="connsiteY10" fmla="*/ 3557 h 10000"/>
                      <a:gd name="connsiteX11" fmla="*/ 2446 w 9779"/>
                      <a:gd name="connsiteY11" fmla="*/ 2460 h 10000"/>
                      <a:gd name="connsiteX12" fmla="*/ 3518 w 9779"/>
                      <a:gd name="connsiteY12" fmla="*/ 1476 h 10000"/>
                      <a:gd name="connsiteX13" fmla="*/ 3919 w 9779"/>
                      <a:gd name="connsiteY13" fmla="*/ 656 h 10000"/>
                      <a:gd name="connsiteX14" fmla="*/ 4455 w 9779"/>
                      <a:gd name="connsiteY14" fmla="*/ 165 h 10000"/>
                      <a:gd name="connsiteX15" fmla="*/ 5928 w 9779"/>
                      <a:gd name="connsiteY15" fmla="*/ 656 h 10000"/>
                      <a:gd name="connsiteX16" fmla="*/ 6598 w 9779"/>
                      <a:gd name="connsiteY16" fmla="*/ 328 h 10000"/>
                      <a:gd name="connsiteX17" fmla="*/ 9008 w 9779"/>
                      <a:gd name="connsiteY17" fmla="*/ 165 h 10000"/>
                      <a:gd name="connsiteX18" fmla="*/ 9678 w 9779"/>
                      <a:gd name="connsiteY18" fmla="*/ 492 h 10000"/>
                      <a:gd name="connsiteX19" fmla="*/ 9678 w 9779"/>
                      <a:gd name="connsiteY19" fmla="*/ 1312 h 10000"/>
                      <a:gd name="connsiteX20" fmla="*/ 9278 w 9779"/>
                      <a:gd name="connsiteY20" fmla="*/ 2131 h 10000"/>
                      <a:gd name="connsiteX21" fmla="*/ 9143 w 9779"/>
                      <a:gd name="connsiteY21" fmla="*/ 3771 h 10000"/>
                      <a:gd name="connsiteX22" fmla="*/ 8876 w 9779"/>
                      <a:gd name="connsiteY22" fmla="*/ 4590 h 10000"/>
                      <a:gd name="connsiteX23" fmla="*/ 6598 w 9779"/>
                      <a:gd name="connsiteY23" fmla="*/ 7541 h 10000"/>
                      <a:gd name="connsiteX24" fmla="*/ 5660 w 9779"/>
                      <a:gd name="connsiteY24" fmla="*/ 8524 h 10000"/>
                      <a:gd name="connsiteX25" fmla="*/ 5393 w 9779"/>
                      <a:gd name="connsiteY25" fmla="*/ 9016 h 10000"/>
                      <a:gd name="connsiteX26" fmla="*/ 4053 w 9779"/>
                      <a:gd name="connsiteY26" fmla="*/ 10000 h 10000"/>
                      <a:gd name="connsiteX27" fmla="*/ 2849 w 9779"/>
                      <a:gd name="connsiteY27" fmla="*/ 9836 h 10000"/>
                      <a:gd name="connsiteX28" fmla="*/ 1642 w 9779"/>
                      <a:gd name="connsiteY28" fmla="*/ 9508 h 10000"/>
                      <a:gd name="connsiteX0" fmla="*/ 1679 w 10000"/>
                      <a:gd name="connsiteY0" fmla="*/ 9508 h 10000"/>
                      <a:gd name="connsiteX1" fmla="*/ 858 w 10000"/>
                      <a:gd name="connsiteY1" fmla="*/ 9016 h 10000"/>
                      <a:gd name="connsiteX2" fmla="*/ 720 w 10000"/>
                      <a:gd name="connsiteY2" fmla="*/ 8524 h 10000"/>
                      <a:gd name="connsiteX3" fmla="*/ 35 w 10000"/>
                      <a:gd name="connsiteY3" fmla="*/ 8361 h 10000"/>
                      <a:gd name="connsiteX4" fmla="*/ 1936 w 10000"/>
                      <a:gd name="connsiteY4" fmla="*/ 7276 h 10000"/>
                      <a:gd name="connsiteX5" fmla="*/ 2854 w 10000"/>
                      <a:gd name="connsiteY5" fmla="*/ 6696 h 10000"/>
                      <a:gd name="connsiteX6" fmla="*/ 2730 w 10000"/>
                      <a:gd name="connsiteY6" fmla="*/ 5610 h 10000"/>
                      <a:gd name="connsiteX7" fmla="*/ 1982 w 10000"/>
                      <a:gd name="connsiteY7" fmla="*/ 4602 h 10000"/>
                      <a:gd name="connsiteX8" fmla="*/ 1544 w 10000"/>
                      <a:gd name="connsiteY8" fmla="*/ 3934 h 10000"/>
                      <a:gd name="connsiteX9" fmla="*/ 889 w 10000"/>
                      <a:gd name="connsiteY9" fmla="*/ 3368 h 10000"/>
                      <a:gd name="connsiteX10" fmla="*/ 1094 w 10000"/>
                      <a:gd name="connsiteY10" fmla="*/ 3557 h 10000"/>
                      <a:gd name="connsiteX11" fmla="*/ 2501 w 10000"/>
                      <a:gd name="connsiteY11" fmla="*/ 2460 h 10000"/>
                      <a:gd name="connsiteX12" fmla="*/ 3598 w 10000"/>
                      <a:gd name="connsiteY12" fmla="*/ 1476 h 10000"/>
                      <a:gd name="connsiteX13" fmla="*/ 4008 w 10000"/>
                      <a:gd name="connsiteY13" fmla="*/ 656 h 10000"/>
                      <a:gd name="connsiteX14" fmla="*/ 4556 w 10000"/>
                      <a:gd name="connsiteY14" fmla="*/ 165 h 10000"/>
                      <a:gd name="connsiteX15" fmla="*/ 6062 w 10000"/>
                      <a:gd name="connsiteY15" fmla="*/ 656 h 10000"/>
                      <a:gd name="connsiteX16" fmla="*/ 6747 w 10000"/>
                      <a:gd name="connsiteY16" fmla="*/ 328 h 10000"/>
                      <a:gd name="connsiteX17" fmla="*/ 9212 w 10000"/>
                      <a:gd name="connsiteY17" fmla="*/ 165 h 10000"/>
                      <a:gd name="connsiteX18" fmla="*/ 9897 w 10000"/>
                      <a:gd name="connsiteY18" fmla="*/ 492 h 10000"/>
                      <a:gd name="connsiteX19" fmla="*/ 9897 w 10000"/>
                      <a:gd name="connsiteY19" fmla="*/ 1312 h 10000"/>
                      <a:gd name="connsiteX20" fmla="*/ 9488 w 10000"/>
                      <a:gd name="connsiteY20" fmla="*/ 2131 h 10000"/>
                      <a:gd name="connsiteX21" fmla="*/ 9350 w 10000"/>
                      <a:gd name="connsiteY21" fmla="*/ 3771 h 10000"/>
                      <a:gd name="connsiteX22" fmla="*/ 9077 w 10000"/>
                      <a:gd name="connsiteY22" fmla="*/ 4590 h 10000"/>
                      <a:gd name="connsiteX23" fmla="*/ 6747 w 10000"/>
                      <a:gd name="connsiteY23" fmla="*/ 7541 h 10000"/>
                      <a:gd name="connsiteX24" fmla="*/ 5788 w 10000"/>
                      <a:gd name="connsiteY24" fmla="*/ 8524 h 10000"/>
                      <a:gd name="connsiteX25" fmla="*/ 5515 w 10000"/>
                      <a:gd name="connsiteY25" fmla="*/ 9016 h 10000"/>
                      <a:gd name="connsiteX26" fmla="*/ 4145 w 10000"/>
                      <a:gd name="connsiteY26" fmla="*/ 10000 h 10000"/>
                      <a:gd name="connsiteX27" fmla="*/ 2913 w 10000"/>
                      <a:gd name="connsiteY27" fmla="*/ 9836 h 10000"/>
                      <a:gd name="connsiteX28" fmla="*/ 1679 w 10000"/>
                      <a:gd name="connsiteY28" fmla="*/ 9508 h 10000"/>
                      <a:gd name="connsiteX0" fmla="*/ 1679 w 10000"/>
                      <a:gd name="connsiteY0" fmla="*/ 9508 h 9860"/>
                      <a:gd name="connsiteX1" fmla="*/ 858 w 10000"/>
                      <a:gd name="connsiteY1" fmla="*/ 9016 h 9860"/>
                      <a:gd name="connsiteX2" fmla="*/ 720 w 10000"/>
                      <a:gd name="connsiteY2" fmla="*/ 8524 h 9860"/>
                      <a:gd name="connsiteX3" fmla="*/ 35 w 10000"/>
                      <a:gd name="connsiteY3" fmla="*/ 8361 h 9860"/>
                      <a:gd name="connsiteX4" fmla="*/ 1936 w 10000"/>
                      <a:gd name="connsiteY4" fmla="*/ 7276 h 9860"/>
                      <a:gd name="connsiteX5" fmla="*/ 2854 w 10000"/>
                      <a:gd name="connsiteY5" fmla="*/ 6696 h 9860"/>
                      <a:gd name="connsiteX6" fmla="*/ 2730 w 10000"/>
                      <a:gd name="connsiteY6" fmla="*/ 5610 h 9860"/>
                      <a:gd name="connsiteX7" fmla="*/ 1982 w 10000"/>
                      <a:gd name="connsiteY7" fmla="*/ 4602 h 9860"/>
                      <a:gd name="connsiteX8" fmla="*/ 1544 w 10000"/>
                      <a:gd name="connsiteY8" fmla="*/ 3934 h 9860"/>
                      <a:gd name="connsiteX9" fmla="*/ 889 w 10000"/>
                      <a:gd name="connsiteY9" fmla="*/ 3368 h 9860"/>
                      <a:gd name="connsiteX10" fmla="*/ 1094 w 10000"/>
                      <a:gd name="connsiteY10" fmla="*/ 3557 h 9860"/>
                      <a:gd name="connsiteX11" fmla="*/ 2501 w 10000"/>
                      <a:gd name="connsiteY11" fmla="*/ 2460 h 9860"/>
                      <a:gd name="connsiteX12" fmla="*/ 3598 w 10000"/>
                      <a:gd name="connsiteY12" fmla="*/ 1476 h 9860"/>
                      <a:gd name="connsiteX13" fmla="*/ 4008 w 10000"/>
                      <a:gd name="connsiteY13" fmla="*/ 656 h 9860"/>
                      <a:gd name="connsiteX14" fmla="*/ 4556 w 10000"/>
                      <a:gd name="connsiteY14" fmla="*/ 165 h 9860"/>
                      <a:gd name="connsiteX15" fmla="*/ 6062 w 10000"/>
                      <a:gd name="connsiteY15" fmla="*/ 656 h 9860"/>
                      <a:gd name="connsiteX16" fmla="*/ 6747 w 10000"/>
                      <a:gd name="connsiteY16" fmla="*/ 328 h 9860"/>
                      <a:gd name="connsiteX17" fmla="*/ 9212 w 10000"/>
                      <a:gd name="connsiteY17" fmla="*/ 165 h 9860"/>
                      <a:gd name="connsiteX18" fmla="*/ 9897 w 10000"/>
                      <a:gd name="connsiteY18" fmla="*/ 492 h 9860"/>
                      <a:gd name="connsiteX19" fmla="*/ 9897 w 10000"/>
                      <a:gd name="connsiteY19" fmla="*/ 1312 h 9860"/>
                      <a:gd name="connsiteX20" fmla="*/ 9488 w 10000"/>
                      <a:gd name="connsiteY20" fmla="*/ 2131 h 9860"/>
                      <a:gd name="connsiteX21" fmla="*/ 9350 w 10000"/>
                      <a:gd name="connsiteY21" fmla="*/ 3771 h 9860"/>
                      <a:gd name="connsiteX22" fmla="*/ 9077 w 10000"/>
                      <a:gd name="connsiteY22" fmla="*/ 4590 h 9860"/>
                      <a:gd name="connsiteX23" fmla="*/ 6747 w 10000"/>
                      <a:gd name="connsiteY23" fmla="*/ 7541 h 9860"/>
                      <a:gd name="connsiteX24" fmla="*/ 5788 w 10000"/>
                      <a:gd name="connsiteY24" fmla="*/ 8524 h 9860"/>
                      <a:gd name="connsiteX25" fmla="*/ 5515 w 10000"/>
                      <a:gd name="connsiteY25" fmla="*/ 9016 h 9860"/>
                      <a:gd name="connsiteX26" fmla="*/ 5349 w 10000"/>
                      <a:gd name="connsiteY26" fmla="*/ 9293 h 9860"/>
                      <a:gd name="connsiteX27" fmla="*/ 2913 w 10000"/>
                      <a:gd name="connsiteY27" fmla="*/ 9836 h 9860"/>
                      <a:gd name="connsiteX28" fmla="*/ 1679 w 10000"/>
                      <a:gd name="connsiteY28" fmla="*/ 9508 h 9860"/>
                      <a:gd name="connsiteX0" fmla="*/ 1679 w 10000"/>
                      <a:gd name="connsiteY0" fmla="*/ 9643 h 9643"/>
                      <a:gd name="connsiteX1" fmla="*/ 858 w 10000"/>
                      <a:gd name="connsiteY1" fmla="*/ 9144 h 9643"/>
                      <a:gd name="connsiteX2" fmla="*/ 720 w 10000"/>
                      <a:gd name="connsiteY2" fmla="*/ 8645 h 9643"/>
                      <a:gd name="connsiteX3" fmla="*/ 35 w 10000"/>
                      <a:gd name="connsiteY3" fmla="*/ 8480 h 9643"/>
                      <a:gd name="connsiteX4" fmla="*/ 1936 w 10000"/>
                      <a:gd name="connsiteY4" fmla="*/ 7379 h 9643"/>
                      <a:gd name="connsiteX5" fmla="*/ 2854 w 10000"/>
                      <a:gd name="connsiteY5" fmla="*/ 6791 h 9643"/>
                      <a:gd name="connsiteX6" fmla="*/ 2730 w 10000"/>
                      <a:gd name="connsiteY6" fmla="*/ 5690 h 9643"/>
                      <a:gd name="connsiteX7" fmla="*/ 1982 w 10000"/>
                      <a:gd name="connsiteY7" fmla="*/ 4667 h 9643"/>
                      <a:gd name="connsiteX8" fmla="*/ 1544 w 10000"/>
                      <a:gd name="connsiteY8" fmla="*/ 3990 h 9643"/>
                      <a:gd name="connsiteX9" fmla="*/ 889 w 10000"/>
                      <a:gd name="connsiteY9" fmla="*/ 3416 h 9643"/>
                      <a:gd name="connsiteX10" fmla="*/ 1094 w 10000"/>
                      <a:gd name="connsiteY10" fmla="*/ 3608 h 9643"/>
                      <a:gd name="connsiteX11" fmla="*/ 2501 w 10000"/>
                      <a:gd name="connsiteY11" fmla="*/ 2495 h 9643"/>
                      <a:gd name="connsiteX12" fmla="*/ 3598 w 10000"/>
                      <a:gd name="connsiteY12" fmla="*/ 1497 h 9643"/>
                      <a:gd name="connsiteX13" fmla="*/ 4008 w 10000"/>
                      <a:gd name="connsiteY13" fmla="*/ 665 h 9643"/>
                      <a:gd name="connsiteX14" fmla="*/ 4556 w 10000"/>
                      <a:gd name="connsiteY14" fmla="*/ 167 h 9643"/>
                      <a:gd name="connsiteX15" fmla="*/ 6062 w 10000"/>
                      <a:gd name="connsiteY15" fmla="*/ 665 h 9643"/>
                      <a:gd name="connsiteX16" fmla="*/ 6747 w 10000"/>
                      <a:gd name="connsiteY16" fmla="*/ 333 h 9643"/>
                      <a:gd name="connsiteX17" fmla="*/ 9212 w 10000"/>
                      <a:gd name="connsiteY17" fmla="*/ 167 h 9643"/>
                      <a:gd name="connsiteX18" fmla="*/ 9897 w 10000"/>
                      <a:gd name="connsiteY18" fmla="*/ 499 h 9643"/>
                      <a:gd name="connsiteX19" fmla="*/ 9897 w 10000"/>
                      <a:gd name="connsiteY19" fmla="*/ 1331 h 9643"/>
                      <a:gd name="connsiteX20" fmla="*/ 9488 w 10000"/>
                      <a:gd name="connsiteY20" fmla="*/ 2161 h 9643"/>
                      <a:gd name="connsiteX21" fmla="*/ 9350 w 10000"/>
                      <a:gd name="connsiteY21" fmla="*/ 3825 h 9643"/>
                      <a:gd name="connsiteX22" fmla="*/ 9077 w 10000"/>
                      <a:gd name="connsiteY22" fmla="*/ 4655 h 9643"/>
                      <a:gd name="connsiteX23" fmla="*/ 6747 w 10000"/>
                      <a:gd name="connsiteY23" fmla="*/ 7648 h 9643"/>
                      <a:gd name="connsiteX24" fmla="*/ 5788 w 10000"/>
                      <a:gd name="connsiteY24" fmla="*/ 8645 h 9643"/>
                      <a:gd name="connsiteX25" fmla="*/ 5515 w 10000"/>
                      <a:gd name="connsiteY25" fmla="*/ 9144 h 9643"/>
                      <a:gd name="connsiteX26" fmla="*/ 5349 w 10000"/>
                      <a:gd name="connsiteY26" fmla="*/ 9425 h 9643"/>
                      <a:gd name="connsiteX27" fmla="*/ 4644 w 10000"/>
                      <a:gd name="connsiteY27" fmla="*/ 9169 h 9643"/>
                      <a:gd name="connsiteX28" fmla="*/ 1679 w 10000"/>
                      <a:gd name="connsiteY28" fmla="*/ 9643 h 9643"/>
                      <a:gd name="connsiteX0" fmla="*/ 2808 w 10000"/>
                      <a:gd name="connsiteY0" fmla="*/ 8699 h 9823"/>
                      <a:gd name="connsiteX1" fmla="*/ 858 w 10000"/>
                      <a:gd name="connsiteY1" fmla="*/ 9483 h 9823"/>
                      <a:gd name="connsiteX2" fmla="*/ 720 w 10000"/>
                      <a:gd name="connsiteY2" fmla="*/ 8965 h 9823"/>
                      <a:gd name="connsiteX3" fmla="*/ 35 w 10000"/>
                      <a:gd name="connsiteY3" fmla="*/ 8794 h 9823"/>
                      <a:gd name="connsiteX4" fmla="*/ 1936 w 10000"/>
                      <a:gd name="connsiteY4" fmla="*/ 7652 h 9823"/>
                      <a:gd name="connsiteX5" fmla="*/ 2854 w 10000"/>
                      <a:gd name="connsiteY5" fmla="*/ 7042 h 9823"/>
                      <a:gd name="connsiteX6" fmla="*/ 2730 w 10000"/>
                      <a:gd name="connsiteY6" fmla="*/ 5901 h 9823"/>
                      <a:gd name="connsiteX7" fmla="*/ 1982 w 10000"/>
                      <a:gd name="connsiteY7" fmla="*/ 4840 h 9823"/>
                      <a:gd name="connsiteX8" fmla="*/ 1544 w 10000"/>
                      <a:gd name="connsiteY8" fmla="*/ 4138 h 9823"/>
                      <a:gd name="connsiteX9" fmla="*/ 889 w 10000"/>
                      <a:gd name="connsiteY9" fmla="*/ 3542 h 9823"/>
                      <a:gd name="connsiteX10" fmla="*/ 1094 w 10000"/>
                      <a:gd name="connsiteY10" fmla="*/ 3742 h 9823"/>
                      <a:gd name="connsiteX11" fmla="*/ 2501 w 10000"/>
                      <a:gd name="connsiteY11" fmla="*/ 2587 h 9823"/>
                      <a:gd name="connsiteX12" fmla="*/ 3598 w 10000"/>
                      <a:gd name="connsiteY12" fmla="*/ 1552 h 9823"/>
                      <a:gd name="connsiteX13" fmla="*/ 4008 w 10000"/>
                      <a:gd name="connsiteY13" fmla="*/ 690 h 9823"/>
                      <a:gd name="connsiteX14" fmla="*/ 4556 w 10000"/>
                      <a:gd name="connsiteY14" fmla="*/ 173 h 9823"/>
                      <a:gd name="connsiteX15" fmla="*/ 6062 w 10000"/>
                      <a:gd name="connsiteY15" fmla="*/ 690 h 9823"/>
                      <a:gd name="connsiteX16" fmla="*/ 6747 w 10000"/>
                      <a:gd name="connsiteY16" fmla="*/ 345 h 9823"/>
                      <a:gd name="connsiteX17" fmla="*/ 9212 w 10000"/>
                      <a:gd name="connsiteY17" fmla="*/ 173 h 9823"/>
                      <a:gd name="connsiteX18" fmla="*/ 9897 w 10000"/>
                      <a:gd name="connsiteY18" fmla="*/ 517 h 9823"/>
                      <a:gd name="connsiteX19" fmla="*/ 9897 w 10000"/>
                      <a:gd name="connsiteY19" fmla="*/ 1380 h 9823"/>
                      <a:gd name="connsiteX20" fmla="*/ 9488 w 10000"/>
                      <a:gd name="connsiteY20" fmla="*/ 2241 h 9823"/>
                      <a:gd name="connsiteX21" fmla="*/ 9350 w 10000"/>
                      <a:gd name="connsiteY21" fmla="*/ 3967 h 9823"/>
                      <a:gd name="connsiteX22" fmla="*/ 9077 w 10000"/>
                      <a:gd name="connsiteY22" fmla="*/ 4827 h 9823"/>
                      <a:gd name="connsiteX23" fmla="*/ 6747 w 10000"/>
                      <a:gd name="connsiteY23" fmla="*/ 7931 h 9823"/>
                      <a:gd name="connsiteX24" fmla="*/ 5788 w 10000"/>
                      <a:gd name="connsiteY24" fmla="*/ 8965 h 9823"/>
                      <a:gd name="connsiteX25" fmla="*/ 5515 w 10000"/>
                      <a:gd name="connsiteY25" fmla="*/ 9483 h 9823"/>
                      <a:gd name="connsiteX26" fmla="*/ 5349 w 10000"/>
                      <a:gd name="connsiteY26" fmla="*/ 9774 h 9823"/>
                      <a:gd name="connsiteX27" fmla="*/ 4644 w 10000"/>
                      <a:gd name="connsiteY27" fmla="*/ 9508 h 9823"/>
                      <a:gd name="connsiteX28" fmla="*/ 2808 w 10000"/>
                      <a:gd name="connsiteY28" fmla="*/ 8699 h 9823"/>
                      <a:gd name="connsiteX0" fmla="*/ 2808 w 10000"/>
                      <a:gd name="connsiteY0" fmla="*/ 8856 h 10000"/>
                      <a:gd name="connsiteX1" fmla="*/ 2189 w 10000"/>
                      <a:gd name="connsiteY1" fmla="*/ 8012 h 10000"/>
                      <a:gd name="connsiteX2" fmla="*/ 858 w 10000"/>
                      <a:gd name="connsiteY2" fmla="*/ 9654 h 10000"/>
                      <a:gd name="connsiteX3" fmla="*/ 720 w 10000"/>
                      <a:gd name="connsiteY3" fmla="*/ 9127 h 10000"/>
                      <a:gd name="connsiteX4" fmla="*/ 35 w 10000"/>
                      <a:gd name="connsiteY4" fmla="*/ 8952 h 10000"/>
                      <a:gd name="connsiteX5" fmla="*/ 1936 w 10000"/>
                      <a:gd name="connsiteY5" fmla="*/ 7790 h 10000"/>
                      <a:gd name="connsiteX6" fmla="*/ 2854 w 10000"/>
                      <a:gd name="connsiteY6" fmla="*/ 7169 h 10000"/>
                      <a:gd name="connsiteX7" fmla="*/ 2730 w 10000"/>
                      <a:gd name="connsiteY7" fmla="*/ 6007 h 10000"/>
                      <a:gd name="connsiteX8" fmla="*/ 1982 w 10000"/>
                      <a:gd name="connsiteY8" fmla="*/ 4927 h 10000"/>
                      <a:gd name="connsiteX9" fmla="*/ 1544 w 10000"/>
                      <a:gd name="connsiteY9" fmla="*/ 4213 h 10000"/>
                      <a:gd name="connsiteX10" fmla="*/ 889 w 10000"/>
                      <a:gd name="connsiteY10" fmla="*/ 3606 h 10000"/>
                      <a:gd name="connsiteX11" fmla="*/ 1094 w 10000"/>
                      <a:gd name="connsiteY11" fmla="*/ 3809 h 10000"/>
                      <a:gd name="connsiteX12" fmla="*/ 2501 w 10000"/>
                      <a:gd name="connsiteY12" fmla="*/ 2634 h 10000"/>
                      <a:gd name="connsiteX13" fmla="*/ 3598 w 10000"/>
                      <a:gd name="connsiteY13" fmla="*/ 1580 h 10000"/>
                      <a:gd name="connsiteX14" fmla="*/ 4008 w 10000"/>
                      <a:gd name="connsiteY14" fmla="*/ 702 h 10000"/>
                      <a:gd name="connsiteX15" fmla="*/ 4556 w 10000"/>
                      <a:gd name="connsiteY15" fmla="*/ 176 h 10000"/>
                      <a:gd name="connsiteX16" fmla="*/ 6062 w 10000"/>
                      <a:gd name="connsiteY16" fmla="*/ 702 h 10000"/>
                      <a:gd name="connsiteX17" fmla="*/ 6747 w 10000"/>
                      <a:gd name="connsiteY17" fmla="*/ 351 h 10000"/>
                      <a:gd name="connsiteX18" fmla="*/ 9212 w 10000"/>
                      <a:gd name="connsiteY18" fmla="*/ 176 h 10000"/>
                      <a:gd name="connsiteX19" fmla="*/ 9897 w 10000"/>
                      <a:gd name="connsiteY19" fmla="*/ 526 h 10000"/>
                      <a:gd name="connsiteX20" fmla="*/ 9897 w 10000"/>
                      <a:gd name="connsiteY20" fmla="*/ 1405 h 10000"/>
                      <a:gd name="connsiteX21" fmla="*/ 9488 w 10000"/>
                      <a:gd name="connsiteY21" fmla="*/ 2281 h 10000"/>
                      <a:gd name="connsiteX22" fmla="*/ 9350 w 10000"/>
                      <a:gd name="connsiteY22" fmla="*/ 4038 h 10000"/>
                      <a:gd name="connsiteX23" fmla="*/ 9077 w 10000"/>
                      <a:gd name="connsiteY23" fmla="*/ 4914 h 10000"/>
                      <a:gd name="connsiteX24" fmla="*/ 6747 w 10000"/>
                      <a:gd name="connsiteY24" fmla="*/ 8074 h 10000"/>
                      <a:gd name="connsiteX25" fmla="*/ 5788 w 10000"/>
                      <a:gd name="connsiteY25" fmla="*/ 9127 h 10000"/>
                      <a:gd name="connsiteX26" fmla="*/ 5515 w 10000"/>
                      <a:gd name="connsiteY26" fmla="*/ 9654 h 10000"/>
                      <a:gd name="connsiteX27" fmla="*/ 5349 w 10000"/>
                      <a:gd name="connsiteY27" fmla="*/ 9950 h 10000"/>
                      <a:gd name="connsiteX28" fmla="*/ 4644 w 10000"/>
                      <a:gd name="connsiteY28" fmla="*/ 9679 h 10000"/>
                      <a:gd name="connsiteX29" fmla="*/ 2808 w 10000"/>
                      <a:gd name="connsiteY29" fmla="*/ 8856 h 10000"/>
                      <a:gd name="connsiteX0" fmla="*/ 720 w 10000"/>
                      <a:gd name="connsiteY0" fmla="*/ 9127 h 12761"/>
                      <a:gd name="connsiteX1" fmla="*/ 35 w 10000"/>
                      <a:gd name="connsiteY1" fmla="*/ 8952 h 12761"/>
                      <a:gd name="connsiteX2" fmla="*/ 1936 w 10000"/>
                      <a:gd name="connsiteY2" fmla="*/ 7790 h 12761"/>
                      <a:gd name="connsiteX3" fmla="*/ 2854 w 10000"/>
                      <a:gd name="connsiteY3" fmla="*/ 7169 h 12761"/>
                      <a:gd name="connsiteX4" fmla="*/ 2730 w 10000"/>
                      <a:gd name="connsiteY4" fmla="*/ 6007 h 12761"/>
                      <a:gd name="connsiteX5" fmla="*/ 1982 w 10000"/>
                      <a:gd name="connsiteY5" fmla="*/ 4927 h 12761"/>
                      <a:gd name="connsiteX6" fmla="*/ 1544 w 10000"/>
                      <a:gd name="connsiteY6" fmla="*/ 4213 h 12761"/>
                      <a:gd name="connsiteX7" fmla="*/ 889 w 10000"/>
                      <a:gd name="connsiteY7" fmla="*/ 3606 h 12761"/>
                      <a:gd name="connsiteX8" fmla="*/ 1094 w 10000"/>
                      <a:gd name="connsiteY8" fmla="*/ 3809 h 12761"/>
                      <a:gd name="connsiteX9" fmla="*/ 2501 w 10000"/>
                      <a:gd name="connsiteY9" fmla="*/ 2634 h 12761"/>
                      <a:gd name="connsiteX10" fmla="*/ 3598 w 10000"/>
                      <a:gd name="connsiteY10" fmla="*/ 1580 h 12761"/>
                      <a:gd name="connsiteX11" fmla="*/ 4008 w 10000"/>
                      <a:gd name="connsiteY11" fmla="*/ 702 h 12761"/>
                      <a:gd name="connsiteX12" fmla="*/ 4556 w 10000"/>
                      <a:gd name="connsiteY12" fmla="*/ 176 h 12761"/>
                      <a:gd name="connsiteX13" fmla="*/ 6062 w 10000"/>
                      <a:gd name="connsiteY13" fmla="*/ 702 h 12761"/>
                      <a:gd name="connsiteX14" fmla="*/ 6747 w 10000"/>
                      <a:gd name="connsiteY14" fmla="*/ 351 h 12761"/>
                      <a:gd name="connsiteX15" fmla="*/ 9212 w 10000"/>
                      <a:gd name="connsiteY15" fmla="*/ 176 h 12761"/>
                      <a:gd name="connsiteX16" fmla="*/ 9897 w 10000"/>
                      <a:gd name="connsiteY16" fmla="*/ 526 h 12761"/>
                      <a:gd name="connsiteX17" fmla="*/ 9897 w 10000"/>
                      <a:gd name="connsiteY17" fmla="*/ 1405 h 12761"/>
                      <a:gd name="connsiteX18" fmla="*/ 9488 w 10000"/>
                      <a:gd name="connsiteY18" fmla="*/ 2281 h 12761"/>
                      <a:gd name="connsiteX19" fmla="*/ 9350 w 10000"/>
                      <a:gd name="connsiteY19" fmla="*/ 4038 h 12761"/>
                      <a:gd name="connsiteX20" fmla="*/ 9077 w 10000"/>
                      <a:gd name="connsiteY20" fmla="*/ 4914 h 12761"/>
                      <a:gd name="connsiteX21" fmla="*/ 6747 w 10000"/>
                      <a:gd name="connsiteY21" fmla="*/ 8074 h 12761"/>
                      <a:gd name="connsiteX22" fmla="*/ 5788 w 10000"/>
                      <a:gd name="connsiteY22" fmla="*/ 9127 h 12761"/>
                      <a:gd name="connsiteX23" fmla="*/ 5515 w 10000"/>
                      <a:gd name="connsiteY23" fmla="*/ 9654 h 12761"/>
                      <a:gd name="connsiteX24" fmla="*/ 5349 w 10000"/>
                      <a:gd name="connsiteY24" fmla="*/ 9950 h 12761"/>
                      <a:gd name="connsiteX25" fmla="*/ 4644 w 10000"/>
                      <a:gd name="connsiteY25" fmla="*/ 9679 h 12761"/>
                      <a:gd name="connsiteX26" fmla="*/ 2808 w 10000"/>
                      <a:gd name="connsiteY26" fmla="*/ 8856 h 12761"/>
                      <a:gd name="connsiteX27" fmla="*/ 2189 w 10000"/>
                      <a:gd name="connsiteY27" fmla="*/ 8012 h 12761"/>
                      <a:gd name="connsiteX28" fmla="*/ 858 w 10000"/>
                      <a:gd name="connsiteY28" fmla="*/ 9654 h 12761"/>
                      <a:gd name="connsiteX29" fmla="*/ 3609 w 10000"/>
                      <a:gd name="connsiteY29" fmla="*/ 12761 h 12761"/>
                      <a:gd name="connsiteX0" fmla="*/ 720 w 10000"/>
                      <a:gd name="connsiteY0" fmla="*/ 9127 h 10000"/>
                      <a:gd name="connsiteX1" fmla="*/ 35 w 10000"/>
                      <a:gd name="connsiteY1" fmla="*/ 8952 h 10000"/>
                      <a:gd name="connsiteX2" fmla="*/ 1936 w 10000"/>
                      <a:gd name="connsiteY2" fmla="*/ 7790 h 10000"/>
                      <a:gd name="connsiteX3" fmla="*/ 2854 w 10000"/>
                      <a:gd name="connsiteY3" fmla="*/ 7169 h 10000"/>
                      <a:gd name="connsiteX4" fmla="*/ 2730 w 10000"/>
                      <a:gd name="connsiteY4" fmla="*/ 6007 h 10000"/>
                      <a:gd name="connsiteX5" fmla="*/ 1982 w 10000"/>
                      <a:gd name="connsiteY5" fmla="*/ 4927 h 10000"/>
                      <a:gd name="connsiteX6" fmla="*/ 1544 w 10000"/>
                      <a:gd name="connsiteY6" fmla="*/ 4213 h 10000"/>
                      <a:gd name="connsiteX7" fmla="*/ 889 w 10000"/>
                      <a:gd name="connsiteY7" fmla="*/ 3606 h 10000"/>
                      <a:gd name="connsiteX8" fmla="*/ 1094 w 10000"/>
                      <a:gd name="connsiteY8" fmla="*/ 3809 h 10000"/>
                      <a:gd name="connsiteX9" fmla="*/ 2501 w 10000"/>
                      <a:gd name="connsiteY9" fmla="*/ 2634 h 10000"/>
                      <a:gd name="connsiteX10" fmla="*/ 3598 w 10000"/>
                      <a:gd name="connsiteY10" fmla="*/ 1580 h 10000"/>
                      <a:gd name="connsiteX11" fmla="*/ 4008 w 10000"/>
                      <a:gd name="connsiteY11" fmla="*/ 702 h 10000"/>
                      <a:gd name="connsiteX12" fmla="*/ 4556 w 10000"/>
                      <a:gd name="connsiteY12" fmla="*/ 176 h 10000"/>
                      <a:gd name="connsiteX13" fmla="*/ 6062 w 10000"/>
                      <a:gd name="connsiteY13" fmla="*/ 702 h 10000"/>
                      <a:gd name="connsiteX14" fmla="*/ 6747 w 10000"/>
                      <a:gd name="connsiteY14" fmla="*/ 351 h 10000"/>
                      <a:gd name="connsiteX15" fmla="*/ 9212 w 10000"/>
                      <a:gd name="connsiteY15" fmla="*/ 176 h 10000"/>
                      <a:gd name="connsiteX16" fmla="*/ 9897 w 10000"/>
                      <a:gd name="connsiteY16" fmla="*/ 526 h 10000"/>
                      <a:gd name="connsiteX17" fmla="*/ 9897 w 10000"/>
                      <a:gd name="connsiteY17" fmla="*/ 1405 h 10000"/>
                      <a:gd name="connsiteX18" fmla="*/ 9488 w 10000"/>
                      <a:gd name="connsiteY18" fmla="*/ 2281 h 10000"/>
                      <a:gd name="connsiteX19" fmla="*/ 9350 w 10000"/>
                      <a:gd name="connsiteY19" fmla="*/ 4038 h 10000"/>
                      <a:gd name="connsiteX20" fmla="*/ 9077 w 10000"/>
                      <a:gd name="connsiteY20" fmla="*/ 4914 h 10000"/>
                      <a:gd name="connsiteX21" fmla="*/ 6747 w 10000"/>
                      <a:gd name="connsiteY21" fmla="*/ 8074 h 10000"/>
                      <a:gd name="connsiteX22" fmla="*/ 5788 w 10000"/>
                      <a:gd name="connsiteY22" fmla="*/ 9127 h 10000"/>
                      <a:gd name="connsiteX23" fmla="*/ 5515 w 10000"/>
                      <a:gd name="connsiteY23" fmla="*/ 9654 h 10000"/>
                      <a:gd name="connsiteX24" fmla="*/ 5349 w 10000"/>
                      <a:gd name="connsiteY24" fmla="*/ 9950 h 10000"/>
                      <a:gd name="connsiteX25" fmla="*/ 4644 w 10000"/>
                      <a:gd name="connsiteY25" fmla="*/ 9679 h 10000"/>
                      <a:gd name="connsiteX26" fmla="*/ 2808 w 10000"/>
                      <a:gd name="connsiteY26" fmla="*/ 8856 h 10000"/>
                      <a:gd name="connsiteX27" fmla="*/ 2189 w 10000"/>
                      <a:gd name="connsiteY27" fmla="*/ 8012 h 10000"/>
                      <a:gd name="connsiteX28" fmla="*/ 858 w 10000"/>
                      <a:gd name="connsiteY28" fmla="*/ 9654 h 10000"/>
                      <a:gd name="connsiteX0" fmla="*/ 720 w 10000"/>
                      <a:gd name="connsiteY0" fmla="*/ 9127 h 10000"/>
                      <a:gd name="connsiteX1" fmla="*/ 35 w 10000"/>
                      <a:gd name="connsiteY1" fmla="*/ 8952 h 10000"/>
                      <a:gd name="connsiteX2" fmla="*/ 1936 w 10000"/>
                      <a:gd name="connsiteY2" fmla="*/ 7790 h 10000"/>
                      <a:gd name="connsiteX3" fmla="*/ 2854 w 10000"/>
                      <a:gd name="connsiteY3" fmla="*/ 7169 h 10000"/>
                      <a:gd name="connsiteX4" fmla="*/ 2730 w 10000"/>
                      <a:gd name="connsiteY4" fmla="*/ 6007 h 10000"/>
                      <a:gd name="connsiteX5" fmla="*/ 1982 w 10000"/>
                      <a:gd name="connsiteY5" fmla="*/ 4927 h 10000"/>
                      <a:gd name="connsiteX6" fmla="*/ 1544 w 10000"/>
                      <a:gd name="connsiteY6" fmla="*/ 4213 h 10000"/>
                      <a:gd name="connsiteX7" fmla="*/ 889 w 10000"/>
                      <a:gd name="connsiteY7" fmla="*/ 3606 h 10000"/>
                      <a:gd name="connsiteX8" fmla="*/ 1094 w 10000"/>
                      <a:gd name="connsiteY8" fmla="*/ 3809 h 10000"/>
                      <a:gd name="connsiteX9" fmla="*/ 2501 w 10000"/>
                      <a:gd name="connsiteY9" fmla="*/ 2634 h 10000"/>
                      <a:gd name="connsiteX10" fmla="*/ 3598 w 10000"/>
                      <a:gd name="connsiteY10" fmla="*/ 1580 h 10000"/>
                      <a:gd name="connsiteX11" fmla="*/ 4008 w 10000"/>
                      <a:gd name="connsiteY11" fmla="*/ 702 h 10000"/>
                      <a:gd name="connsiteX12" fmla="*/ 4556 w 10000"/>
                      <a:gd name="connsiteY12" fmla="*/ 176 h 10000"/>
                      <a:gd name="connsiteX13" fmla="*/ 6062 w 10000"/>
                      <a:gd name="connsiteY13" fmla="*/ 702 h 10000"/>
                      <a:gd name="connsiteX14" fmla="*/ 6747 w 10000"/>
                      <a:gd name="connsiteY14" fmla="*/ 351 h 10000"/>
                      <a:gd name="connsiteX15" fmla="*/ 9212 w 10000"/>
                      <a:gd name="connsiteY15" fmla="*/ 176 h 10000"/>
                      <a:gd name="connsiteX16" fmla="*/ 9897 w 10000"/>
                      <a:gd name="connsiteY16" fmla="*/ 526 h 10000"/>
                      <a:gd name="connsiteX17" fmla="*/ 9897 w 10000"/>
                      <a:gd name="connsiteY17" fmla="*/ 1405 h 10000"/>
                      <a:gd name="connsiteX18" fmla="*/ 9488 w 10000"/>
                      <a:gd name="connsiteY18" fmla="*/ 2281 h 10000"/>
                      <a:gd name="connsiteX19" fmla="*/ 9350 w 10000"/>
                      <a:gd name="connsiteY19" fmla="*/ 4038 h 10000"/>
                      <a:gd name="connsiteX20" fmla="*/ 9077 w 10000"/>
                      <a:gd name="connsiteY20" fmla="*/ 4914 h 10000"/>
                      <a:gd name="connsiteX21" fmla="*/ 6747 w 10000"/>
                      <a:gd name="connsiteY21" fmla="*/ 8074 h 10000"/>
                      <a:gd name="connsiteX22" fmla="*/ 5788 w 10000"/>
                      <a:gd name="connsiteY22" fmla="*/ 9127 h 10000"/>
                      <a:gd name="connsiteX23" fmla="*/ 5515 w 10000"/>
                      <a:gd name="connsiteY23" fmla="*/ 9654 h 10000"/>
                      <a:gd name="connsiteX24" fmla="*/ 5349 w 10000"/>
                      <a:gd name="connsiteY24" fmla="*/ 9950 h 10000"/>
                      <a:gd name="connsiteX25" fmla="*/ 4644 w 10000"/>
                      <a:gd name="connsiteY25" fmla="*/ 9679 h 10000"/>
                      <a:gd name="connsiteX26" fmla="*/ 2808 w 10000"/>
                      <a:gd name="connsiteY26" fmla="*/ 8856 h 10000"/>
                      <a:gd name="connsiteX27" fmla="*/ 2189 w 10000"/>
                      <a:gd name="connsiteY27" fmla="*/ 8012 h 10000"/>
                      <a:gd name="connsiteX0" fmla="*/ 0 w 9280"/>
                      <a:gd name="connsiteY0" fmla="*/ 9127 h 10000"/>
                      <a:gd name="connsiteX1" fmla="*/ 1216 w 9280"/>
                      <a:gd name="connsiteY1" fmla="*/ 7790 h 10000"/>
                      <a:gd name="connsiteX2" fmla="*/ 2134 w 9280"/>
                      <a:gd name="connsiteY2" fmla="*/ 7169 h 10000"/>
                      <a:gd name="connsiteX3" fmla="*/ 2010 w 9280"/>
                      <a:gd name="connsiteY3" fmla="*/ 6007 h 10000"/>
                      <a:gd name="connsiteX4" fmla="*/ 1262 w 9280"/>
                      <a:gd name="connsiteY4" fmla="*/ 4927 h 10000"/>
                      <a:gd name="connsiteX5" fmla="*/ 824 w 9280"/>
                      <a:gd name="connsiteY5" fmla="*/ 4213 h 10000"/>
                      <a:gd name="connsiteX6" fmla="*/ 169 w 9280"/>
                      <a:gd name="connsiteY6" fmla="*/ 3606 h 10000"/>
                      <a:gd name="connsiteX7" fmla="*/ 374 w 9280"/>
                      <a:gd name="connsiteY7" fmla="*/ 3809 h 10000"/>
                      <a:gd name="connsiteX8" fmla="*/ 1781 w 9280"/>
                      <a:gd name="connsiteY8" fmla="*/ 2634 h 10000"/>
                      <a:gd name="connsiteX9" fmla="*/ 2878 w 9280"/>
                      <a:gd name="connsiteY9" fmla="*/ 1580 h 10000"/>
                      <a:gd name="connsiteX10" fmla="*/ 3288 w 9280"/>
                      <a:gd name="connsiteY10" fmla="*/ 702 h 10000"/>
                      <a:gd name="connsiteX11" fmla="*/ 3836 w 9280"/>
                      <a:gd name="connsiteY11" fmla="*/ 176 h 10000"/>
                      <a:gd name="connsiteX12" fmla="*/ 5342 w 9280"/>
                      <a:gd name="connsiteY12" fmla="*/ 702 h 10000"/>
                      <a:gd name="connsiteX13" fmla="*/ 6027 w 9280"/>
                      <a:gd name="connsiteY13" fmla="*/ 351 h 10000"/>
                      <a:gd name="connsiteX14" fmla="*/ 8492 w 9280"/>
                      <a:gd name="connsiteY14" fmla="*/ 176 h 10000"/>
                      <a:gd name="connsiteX15" fmla="*/ 9177 w 9280"/>
                      <a:gd name="connsiteY15" fmla="*/ 526 h 10000"/>
                      <a:gd name="connsiteX16" fmla="*/ 9177 w 9280"/>
                      <a:gd name="connsiteY16" fmla="*/ 1405 h 10000"/>
                      <a:gd name="connsiteX17" fmla="*/ 8768 w 9280"/>
                      <a:gd name="connsiteY17" fmla="*/ 2281 h 10000"/>
                      <a:gd name="connsiteX18" fmla="*/ 8630 w 9280"/>
                      <a:gd name="connsiteY18" fmla="*/ 4038 h 10000"/>
                      <a:gd name="connsiteX19" fmla="*/ 8357 w 9280"/>
                      <a:gd name="connsiteY19" fmla="*/ 4914 h 10000"/>
                      <a:gd name="connsiteX20" fmla="*/ 6027 w 9280"/>
                      <a:gd name="connsiteY20" fmla="*/ 8074 h 10000"/>
                      <a:gd name="connsiteX21" fmla="*/ 5068 w 9280"/>
                      <a:gd name="connsiteY21" fmla="*/ 9127 h 10000"/>
                      <a:gd name="connsiteX22" fmla="*/ 4795 w 9280"/>
                      <a:gd name="connsiteY22" fmla="*/ 9654 h 10000"/>
                      <a:gd name="connsiteX23" fmla="*/ 4629 w 9280"/>
                      <a:gd name="connsiteY23" fmla="*/ 9950 h 10000"/>
                      <a:gd name="connsiteX24" fmla="*/ 3924 w 9280"/>
                      <a:gd name="connsiteY24" fmla="*/ 9679 h 10000"/>
                      <a:gd name="connsiteX25" fmla="*/ 2088 w 9280"/>
                      <a:gd name="connsiteY25" fmla="*/ 8856 h 10000"/>
                      <a:gd name="connsiteX26" fmla="*/ 1469 w 9280"/>
                      <a:gd name="connsiteY26" fmla="*/ 8012 h 10000"/>
                      <a:gd name="connsiteX0" fmla="*/ 1193 w 9883"/>
                      <a:gd name="connsiteY0" fmla="*/ 7790 h 10000"/>
                      <a:gd name="connsiteX1" fmla="*/ 2183 w 9883"/>
                      <a:gd name="connsiteY1" fmla="*/ 7169 h 10000"/>
                      <a:gd name="connsiteX2" fmla="*/ 2049 w 9883"/>
                      <a:gd name="connsiteY2" fmla="*/ 6007 h 10000"/>
                      <a:gd name="connsiteX3" fmla="*/ 1243 w 9883"/>
                      <a:gd name="connsiteY3" fmla="*/ 4927 h 10000"/>
                      <a:gd name="connsiteX4" fmla="*/ 771 w 9883"/>
                      <a:gd name="connsiteY4" fmla="*/ 4213 h 10000"/>
                      <a:gd name="connsiteX5" fmla="*/ 65 w 9883"/>
                      <a:gd name="connsiteY5" fmla="*/ 3606 h 10000"/>
                      <a:gd name="connsiteX6" fmla="*/ 286 w 9883"/>
                      <a:gd name="connsiteY6" fmla="*/ 3809 h 10000"/>
                      <a:gd name="connsiteX7" fmla="*/ 1802 w 9883"/>
                      <a:gd name="connsiteY7" fmla="*/ 2634 h 10000"/>
                      <a:gd name="connsiteX8" fmla="*/ 2984 w 9883"/>
                      <a:gd name="connsiteY8" fmla="*/ 1580 h 10000"/>
                      <a:gd name="connsiteX9" fmla="*/ 3426 w 9883"/>
                      <a:gd name="connsiteY9" fmla="*/ 702 h 10000"/>
                      <a:gd name="connsiteX10" fmla="*/ 4017 w 9883"/>
                      <a:gd name="connsiteY10" fmla="*/ 176 h 10000"/>
                      <a:gd name="connsiteX11" fmla="*/ 5639 w 9883"/>
                      <a:gd name="connsiteY11" fmla="*/ 702 h 10000"/>
                      <a:gd name="connsiteX12" fmla="*/ 6378 w 9883"/>
                      <a:gd name="connsiteY12" fmla="*/ 351 h 10000"/>
                      <a:gd name="connsiteX13" fmla="*/ 9034 w 9883"/>
                      <a:gd name="connsiteY13" fmla="*/ 176 h 10000"/>
                      <a:gd name="connsiteX14" fmla="*/ 9772 w 9883"/>
                      <a:gd name="connsiteY14" fmla="*/ 526 h 10000"/>
                      <a:gd name="connsiteX15" fmla="*/ 9772 w 9883"/>
                      <a:gd name="connsiteY15" fmla="*/ 1405 h 10000"/>
                      <a:gd name="connsiteX16" fmla="*/ 9331 w 9883"/>
                      <a:gd name="connsiteY16" fmla="*/ 2281 h 10000"/>
                      <a:gd name="connsiteX17" fmla="*/ 9183 w 9883"/>
                      <a:gd name="connsiteY17" fmla="*/ 4038 h 10000"/>
                      <a:gd name="connsiteX18" fmla="*/ 8888 w 9883"/>
                      <a:gd name="connsiteY18" fmla="*/ 4914 h 10000"/>
                      <a:gd name="connsiteX19" fmla="*/ 6378 w 9883"/>
                      <a:gd name="connsiteY19" fmla="*/ 8074 h 10000"/>
                      <a:gd name="connsiteX20" fmla="*/ 5344 w 9883"/>
                      <a:gd name="connsiteY20" fmla="*/ 9127 h 10000"/>
                      <a:gd name="connsiteX21" fmla="*/ 5050 w 9883"/>
                      <a:gd name="connsiteY21" fmla="*/ 9654 h 10000"/>
                      <a:gd name="connsiteX22" fmla="*/ 4871 w 9883"/>
                      <a:gd name="connsiteY22" fmla="*/ 9950 h 10000"/>
                      <a:gd name="connsiteX23" fmla="*/ 4111 w 9883"/>
                      <a:gd name="connsiteY23" fmla="*/ 9679 h 10000"/>
                      <a:gd name="connsiteX24" fmla="*/ 2133 w 9883"/>
                      <a:gd name="connsiteY24" fmla="*/ 8856 h 10000"/>
                      <a:gd name="connsiteX25" fmla="*/ 1466 w 9883"/>
                      <a:gd name="connsiteY25" fmla="*/ 8012 h 10000"/>
                      <a:gd name="connsiteX0" fmla="*/ 1207 w 10000"/>
                      <a:gd name="connsiteY0" fmla="*/ 7790 h 10000"/>
                      <a:gd name="connsiteX1" fmla="*/ 2209 w 10000"/>
                      <a:gd name="connsiteY1" fmla="*/ 7169 h 10000"/>
                      <a:gd name="connsiteX2" fmla="*/ 2073 w 10000"/>
                      <a:gd name="connsiteY2" fmla="*/ 6007 h 10000"/>
                      <a:gd name="connsiteX3" fmla="*/ 1258 w 10000"/>
                      <a:gd name="connsiteY3" fmla="*/ 4927 h 10000"/>
                      <a:gd name="connsiteX4" fmla="*/ 780 w 10000"/>
                      <a:gd name="connsiteY4" fmla="*/ 4213 h 10000"/>
                      <a:gd name="connsiteX5" fmla="*/ 66 w 10000"/>
                      <a:gd name="connsiteY5" fmla="*/ 3606 h 10000"/>
                      <a:gd name="connsiteX6" fmla="*/ 289 w 10000"/>
                      <a:gd name="connsiteY6" fmla="*/ 3809 h 10000"/>
                      <a:gd name="connsiteX7" fmla="*/ 1823 w 10000"/>
                      <a:gd name="connsiteY7" fmla="*/ 2634 h 10000"/>
                      <a:gd name="connsiteX8" fmla="*/ 3019 w 10000"/>
                      <a:gd name="connsiteY8" fmla="*/ 1580 h 10000"/>
                      <a:gd name="connsiteX9" fmla="*/ 3467 w 10000"/>
                      <a:gd name="connsiteY9" fmla="*/ 702 h 10000"/>
                      <a:gd name="connsiteX10" fmla="*/ 4065 w 10000"/>
                      <a:gd name="connsiteY10" fmla="*/ 176 h 10000"/>
                      <a:gd name="connsiteX11" fmla="*/ 5706 w 10000"/>
                      <a:gd name="connsiteY11" fmla="*/ 702 h 10000"/>
                      <a:gd name="connsiteX12" fmla="*/ 6454 w 10000"/>
                      <a:gd name="connsiteY12" fmla="*/ 351 h 10000"/>
                      <a:gd name="connsiteX13" fmla="*/ 9141 w 10000"/>
                      <a:gd name="connsiteY13" fmla="*/ 176 h 10000"/>
                      <a:gd name="connsiteX14" fmla="*/ 9888 w 10000"/>
                      <a:gd name="connsiteY14" fmla="*/ 526 h 10000"/>
                      <a:gd name="connsiteX15" fmla="*/ 9888 w 10000"/>
                      <a:gd name="connsiteY15" fmla="*/ 1405 h 10000"/>
                      <a:gd name="connsiteX16" fmla="*/ 9441 w 10000"/>
                      <a:gd name="connsiteY16" fmla="*/ 2281 h 10000"/>
                      <a:gd name="connsiteX17" fmla="*/ 9292 w 10000"/>
                      <a:gd name="connsiteY17" fmla="*/ 4038 h 10000"/>
                      <a:gd name="connsiteX18" fmla="*/ 8993 w 10000"/>
                      <a:gd name="connsiteY18" fmla="*/ 4914 h 10000"/>
                      <a:gd name="connsiteX19" fmla="*/ 6454 w 10000"/>
                      <a:gd name="connsiteY19" fmla="*/ 8074 h 10000"/>
                      <a:gd name="connsiteX20" fmla="*/ 5407 w 10000"/>
                      <a:gd name="connsiteY20" fmla="*/ 9127 h 10000"/>
                      <a:gd name="connsiteX21" fmla="*/ 5110 w 10000"/>
                      <a:gd name="connsiteY21" fmla="*/ 9654 h 10000"/>
                      <a:gd name="connsiteX22" fmla="*/ 4929 w 10000"/>
                      <a:gd name="connsiteY22" fmla="*/ 9950 h 10000"/>
                      <a:gd name="connsiteX23" fmla="*/ 4160 w 10000"/>
                      <a:gd name="connsiteY23" fmla="*/ 9679 h 10000"/>
                      <a:gd name="connsiteX24" fmla="*/ 2158 w 10000"/>
                      <a:gd name="connsiteY24" fmla="*/ 8856 h 10000"/>
                      <a:gd name="connsiteX25" fmla="*/ 1483 w 10000"/>
                      <a:gd name="connsiteY25" fmla="*/ 8012 h 10000"/>
                      <a:gd name="connsiteX26" fmla="*/ 1207 w 10000"/>
                      <a:gd name="connsiteY26" fmla="*/ 7790 h 10000"/>
                      <a:gd name="connsiteX0" fmla="*/ 1207 w 10000"/>
                      <a:gd name="connsiteY0" fmla="*/ 7790 h 10000"/>
                      <a:gd name="connsiteX1" fmla="*/ 2209 w 10000"/>
                      <a:gd name="connsiteY1" fmla="*/ 7169 h 10000"/>
                      <a:gd name="connsiteX2" fmla="*/ 2073 w 10000"/>
                      <a:gd name="connsiteY2" fmla="*/ 6007 h 10000"/>
                      <a:gd name="connsiteX3" fmla="*/ 1258 w 10000"/>
                      <a:gd name="connsiteY3" fmla="*/ 4927 h 10000"/>
                      <a:gd name="connsiteX4" fmla="*/ 780 w 10000"/>
                      <a:gd name="connsiteY4" fmla="*/ 4213 h 10000"/>
                      <a:gd name="connsiteX5" fmla="*/ 66 w 10000"/>
                      <a:gd name="connsiteY5" fmla="*/ 3606 h 10000"/>
                      <a:gd name="connsiteX6" fmla="*/ 289 w 10000"/>
                      <a:gd name="connsiteY6" fmla="*/ 3809 h 10000"/>
                      <a:gd name="connsiteX7" fmla="*/ 3019 w 10000"/>
                      <a:gd name="connsiteY7" fmla="*/ 1580 h 10000"/>
                      <a:gd name="connsiteX8" fmla="*/ 3467 w 10000"/>
                      <a:gd name="connsiteY8" fmla="*/ 702 h 10000"/>
                      <a:gd name="connsiteX9" fmla="*/ 4065 w 10000"/>
                      <a:gd name="connsiteY9" fmla="*/ 176 h 10000"/>
                      <a:gd name="connsiteX10" fmla="*/ 5706 w 10000"/>
                      <a:gd name="connsiteY10" fmla="*/ 702 h 10000"/>
                      <a:gd name="connsiteX11" fmla="*/ 6454 w 10000"/>
                      <a:gd name="connsiteY11" fmla="*/ 351 h 10000"/>
                      <a:gd name="connsiteX12" fmla="*/ 9141 w 10000"/>
                      <a:gd name="connsiteY12" fmla="*/ 176 h 10000"/>
                      <a:gd name="connsiteX13" fmla="*/ 9888 w 10000"/>
                      <a:gd name="connsiteY13" fmla="*/ 526 h 10000"/>
                      <a:gd name="connsiteX14" fmla="*/ 9888 w 10000"/>
                      <a:gd name="connsiteY14" fmla="*/ 1405 h 10000"/>
                      <a:gd name="connsiteX15" fmla="*/ 9441 w 10000"/>
                      <a:gd name="connsiteY15" fmla="*/ 2281 h 10000"/>
                      <a:gd name="connsiteX16" fmla="*/ 9292 w 10000"/>
                      <a:gd name="connsiteY16" fmla="*/ 4038 h 10000"/>
                      <a:gd name="connsiteX17" fmla="*/ 8993 w 10000"/>
                      <a:gd name="connsiteY17" fmla="*/ 4914 h 10000"/>
                      <a:gd name="connsiteX18" fmla="*/ 6454 w 10000"/>
                      <a:gd name="connsiteY18" fmla="*/ 8074 h 10000"/>
                      <a:gd name="connsiteX19" fmla="*/ 5407 w 10000"/>
                      <a:gd name="connsiteY19" fmla="*/ 9127 h 10000"/>
                      <a:gd name="connsiteX20" fmla="*/ 5110 w 10000"/>
                      <a:gd name="connsiteY20" fmla="*/ 9654 h 10000"/>
                      <a:gd name="connsiteX21" fmla="*/ 4929 w 10000"/>
                      <a:gd name="connsiteY21" fmla="*/ 9950 h 10000"/>
                      <a:gd name="connsiteX22" fmla="*/ 4160 w 10000"/>
                      <a:gd name="connsiteY22" fmla="*/ 9679 h 10000"/>
                      <a:gd name="connsiteX23" fmla="*/ 2158 w 10000"/>
                      <a:gd name="connsiteY23" fmla="*/ 8856 h 10000"/>
                      <a:gd name="connsiteX24" fmla="*/ 1483 w 10000"/>
                      <a:gd name="connsiteY24" fmla="*/ 8012 h 10000"/>
                      <a:gd name="connsiteX25" fmla="*/ 1207 w 10000"/>
                      <a:gd name="connsiteY25" fmla="*/ 7790 h 10000"/>
                      <a:gd name="connsiteX0" fmla="*/ 1207 w 10000"/>
                      <a:gd name="connsiteY0" fmla="*/ 7790 h 10000"/>
                      <a:gd name="connsiteX1" fmla="*/ 2209 w 10000"/>
                      <a:gd name="connsiteY1" fmla="*/ 7169 h 10000"/>
                      <a:gd name="connsiteX2" fmla="*/ 2073 w 10000"/>
                      <a:gd name="connsiteY2" fmla="*/ 6007 h 10000"/>
                      <a:gd name="connsiteX3" fmla="*/ 1258 w 10000"/>
                      <a:gd name="connsiteY3" fmla="*/ 4927 h 10000"/>
                      <a:gd name="connsiteX4" fmla="*/ 780 w 10000"/>
                      <a:gd name="connsiteY4" fmla="*/ 4213 h 10000"/>
                      <a:gd name="connsiteX5" fmla="*/ 66 w 10000"/>
                      <a:gd name="connsiteY5" fmla="*/ 3606 h 10000"/>
                      <a:gd name="connsiteX6" fmla="*/ 289 w 10000"/>
                      <a:gd name="connsiteY6" fmla="*/ 3809 h 10000"/>
                      <a:gd name="connsiteX7" fmla="*/ 3467 w 10000"/>
                      <a:gd name="connsiteY7" fmla="*/ 702 h 10000"/>
                      <a:gd name="connsiteX8" fmla="*/ 4065 w 10000"/>
                      <a:gd name="connsiteY8" fmla="*/ 176 h 10000"/>
                      <a:gd name="connsiteX9" fmla="*/ 5706 w 10000"/>
                      <a:gd name="connsiteY9" fmla="*/ 702 h 10000"/>
                      <a:gd name="connsiteX10" fmla="*/ 6454 w 10000"/>
                      <a:gd name="connsiteY10" fmla="*/ 351 h 10000"/>
                      <a:gd name="connsiteX11" fmla="*/ 9141 w 10000"/>
                      <a:gd name="connsiteY11" fmla="*/ 176 h 10000"/>
                      <a:gd name="connsiteX12" fmla="*/ 9888 w 10000"/>
                      <a:gd name="connsiteY12" fmla="*/ 526 h 10000"/>
                      <a:gd name="connsiteX13" fmla="*/ 9888 w 10000"/>
                      <a:gd name="connsiteY13" fmla="*/ 1405 h 10000"/>
                      <a:gd name="connsiteX14" fmla="*/ 9441 w 10000"/>
                      <a:gd name="connsiteY14" fmla="*/ 2281 h 10000"/>
                      <a:gd name="connsiteX15" fmla="*/ 9292 w 10000"/>
                      <a:gd name="connsiteY15" fmla="*/ 4038 h 10000"/>
                      <a:gd name="connsiteX16" fmla="*/ 8993 w 10000"/>
                      <a:gd name="connsiteY16" fmla="*/ 4914 h 10000"/>
                      <a:gd name="connsiteX17" fmla="*/ 6454 w 10000"/>
                      <a:gd name="connsiteY17" fmla="*/ 8074 h 10000"/>
                      <a:gd name="connsiteX18" fmla="*/ 5407 w 10000"/>
                      <a:gd name="connsiteY18" fmla="*/ 9127 h 10000"/>
                      <a:gd name="connsiteX19" fmla="*/ 5110 w 10000"/>
                      <a:gd name="connsiteY19" fmla="*/ 9654 h 10000"/>
                      <a:gd name="connsiteX20" fmla="*/ 4929 w 10000"/>
                      <a:gd name="connsiteY20" fmla="*/ 9950 h 10000"/>
                      <a:gd name="connsiteX21" fmla="*/ 4160 w 10000"/>
                      <a:gd name="connsiteY21" fmla="*/ 9679 h 10000"/>
                      <a:gd name="connsiteX22" fmla="*/ 2158 w 10000"/>
                      <a:gd name="connsiteY22" fmla="*/ 8856 h 10000"/>
                      <a:gd name="connsiteX23" fmla="*/ 1483 w 10000"/>
                      <a:gd name="connsiteY23" fmla="*/ 8012 h 10000"/>
                      <a:gd name="connsiteX24" fmla="*/ 1207 w 10000"/>
                      <a:gd name="connsiteY24" fmla="*/ 7790 h 10000"/>
                      <a:gd name="connsiteX0" fmla="*/ 1207 w 10000"/>
                      <a:gd name="connsiteY0" fmla="*/ 7790 h 10000"/>
                      <a:gd name="connsiteX1" fmla="*/ 2209 w 10000"/>
                      <a:gd name="connsiteY1" fmla="*/ 7169 h 10000"/>
                      <a:gd name="connsiteX2" fmla="*/ 2073 w 10000"/>
                      <a:gd name="connsiteY2" fmla="*/ 6007 h 10000"/>
                      <a:gd name="connsiteX3" fmla="*/ 1258 w 10000"/>
                      <a:gd name="connsiteY3" fmla="*/ 4927 h 10000"/>
                      <a:gd name="connsiteX4" fmla="*/ 780 w 10000"/>
                      <a:gd name="connsiteY4" fmla="*/ 4213 h 10000"/>
                      <a:gd name="connsiteX5" fmla="*/ 66 w 10000"/>
                      <a:gd name="connsiteY5" fmla="*/ 3606 h 10000"/>
                      <a:gd name="connsiteX6" fmla="*/ 289 w 10000"/>
                      <a:gd name="connsiteY6" fmla="*/ 3809 h 10000"/>
                      <a:gd name="connsiteX7" fmla="*/ 3467 w 10000"/>
                      <a:gd name="connsiteY7" fmla="*/ 702 h 10000"/>
                      <a:gd name="connsiteX8" fmla="*/ 4065 w 10000"/>
                      <a:gd name="connsiteY8" fmla="*/ 176 h 10000"/>
                      <a:gd name="connsiteX9" fmla="*/ 6454 w 10000"/>
                      <a:gd name="connsiteY9" fmla="*/ 351 h 10000"/>
                      <a:gd name="connsiteX10" fmla="*/ 9141 w 10000"/>
                      <a:gd name="connsiteY10" fmla="*/ 176 h 10000"/>
                      <a:gd name="connsiteX11" fmla="*/ 9888 w 10000"/>
                      <a:gd name="connsiteY11" fmla="*/ 526 h 10000"/>
                      <a:gd name="connsiteX12" fmla="*/ 9888 w 10000"/>
                      <a:gd name="connsiteY12" fmla="*/ 1405 h 10000"/>
                      <a:gd name="connsiteX13" fmla="*/ 9441 w 10000"/>
                      <a:gd name="connsiteY13" fmla="*/ 2281 h 10000"/>
                      <a:gd name="connsiteX14" fmla="*/ 9292 w 10000"/>
                      <a:gd name="connsiteY14" fmla="*/ 4038 h 10000"/>
                      <a:gd name="connsiteX15" fmla="*/ 8993 w 10000"/>
                      <a:gd name="connsiteY15" fmla="*/ 4914 h 10000"/>
                      <a:gd name="connsiteX16" fmla="*/ 6454 w 10000"/>
                      <a:gd name="connsiteY16" fmla="*/ 8074 h 10000"/>
                      <a:gd name="connsiteX17" fmla="*/ 5407 w 10000"/>
                      <a:gd name="connsiteY17" fmla="*/ 9127 h 10000"/>
                      <a:gd name="connsiteX18" fmla="*/ 5110 w 10000"/>
                      <a:gd name="connsiteY18" fmla="*/ 9654 h 10000"/>
                      <a:gd name="connsiteX19" fmla="*/ 4929 w 10000"/>
                      <a:gd name="connsiteY19" fmla="*/ 9950 h 10000"/>
                      <a:gd name="connsiteX20" fmla="*/ 4160 w 10000"/>
                      <a:gd name="connsiteY20" fmla="*/ 9679 h 10000"/>
                      <a:gd name="connsiteX21" fmla="*/ 2158 w 10000"/>
                      <a:gd name="connsiteY21" fmla="*/ 8856 h 10000"/>
                      <a:gd name="connsiteX22" fmla="*/ 1483 w 10000"/>
                      <a:gd name="connsiteY22" fmla="*/ 8012 h 10000"/>
                      <a:gd name="connsiteX23" fmla="*/ 1207 w 10000"/>
                      <a:gd name="connsiteY23" fmla="*/ 7790 h 10000"/>
                      <a:gd name="connsiteX0" fmla="*/ 1207 w 9892"/>
                      <a:gd name="connsiteY0" fmla="*/ 7790 h 10000"/>
                      <a:gd name="connsiteX1" fmla="*/ 2209 w 9892"/>
                      <a:gd name="connsiteY1" fmla="*/ 7169 h 10000"/>
                      <a:gd name="connsiteX2" fmla="*/ 2073 w 9892"/>
                      <a:gd name="connsiteY2" fmla="*/ 6007 h 10000"/>
                      <a:gd name="connsiteX3" fmla="*/ 1258 w 9892"/>
                      <a:gd name="connsiteY3" fmla="*/ 4927 h 10000"/>
                      <a:gd name="connsiteX4" fmla="*/ 780 w 9892"/>
                      <a:gd name="connsiteY4" fmla="*/ 4213 h 10000"/>
                      <a:gd name="connsiteX5" fmla="*/ 66 w 9892"/>
                      <a:gd name="connsiteY5" fmla="*/ 3606 h 10000"/>
                      <a:gd name="connsiteX6" fmla="*/ 289 w 9892"/>
                      <a:gd name="connsiteY6" fmla="*/ 3809 h 10000"/>
                      <a:gd name="connsiteX7" fmla="*/ 3467 w 9892"/>
                      <a:gd name="connsiteY7" fmla="*/ 702 h 10000"/>
                      <a:gd name="connsiteX8" fmla="*/ 4065 w 9892"/>
                      <a:gd name="connsiteY8" fmla="*/ 176 h 10000"/>
                      <a:gd name="connsiteX9" fmla="*/ 6454 w 9892"/>
                      <a:gd name="connsiteY9" fmla="*/ 351 h 10000"/>
                      <a:gd name="connsiteX10" fmla="*/ 9141 w 9892"/>
                      <a:gd name="connsiteY10" fmla="*/ 176 h 10000"/>
                      <a:gd name="connsiteX11" fmla="*/ 9888 w 9892"/>
                      <a:gd name="connsiteY11" fmla="*/ 526 h 10000"/>
                      <a:gd name="connsiteX12" fmla="*/ 9441 w 9892"/>
                      <a:gd name="connsiteY12" fmla="*/ 2281 h 10000"/>
                      <a:gd name="connsiteX13" fmla="*/ 9292 w 9892"/>
                      <a:gd name="connsiteY13" fmla="*/ 4038 h 10000"/>
                      <a:gd name="connsiteX14" fmla="*/ 8993 w 9892"/>
                      <a:gd name="connsiteY14" fmla="*/ 4914 h 10000"/>
                      <a:gd name="connsiteX15" fmla="*/ 6454 w 9892"/>
                      <a:gd name="connsiteY15" fmla="*/ 8074 h 10000"/>
                      <a:gd name="connsiteX16" fmla="*/ 5407 w 9892"/>
                      <a:gd name="connsiteY16" fmla="*/ 9127 h 10000"/>
                      <a:gd name="connsiteX17" fmla="*/ 5110 w 9892"/>
                      <a:gd name="connsiteY17" fmla="*/ 9654 h 10000"/>
                      <a:gd name="connsiteX18" fmla="*/ 4929 w 9892"/>
                      <a:gd name="connsiteY18" fmla="*/ 9950 h 10000"/>
                      <a:gd name="connsiteX19" fmla="*/ 4160 w 9892"/>
                      <a:gd name="connsiteY19" fmla="*/ 9679 h 10000"/>
                      <a:gd name="connsiteX20" fmla="*/ 2158 w 9892"/>
                      <a:gd name="connsiteY20" fmla="*/ 8856 h 10000"/>
                      <a:gd name="connsiteX21" fmla="*/ 1483 w 9892"/>
                      <a:gd name="connsiteY21" fmla="*/ 8012 h 10000"/>
                      <a:gd name="connsiteX22" fmla="*/ 1207 w 9892"/>
                      <a:gd name="connsiteY22" fmla="*/ 7790 h 10000"/>
                      <a:gd name="connsiteX0" fmla="*/ 1220 w 10000"/>
                      <a:gd name="connsiteY0" fmla="*/ 7790 h 10000"/>
                      <a:gd name="connsiteX1" fmla="*/ 2233 w 10000"/>
                      <a:gd name="connsiteY1" fmla="*/ 7169 h 10000"/>
                      <a:gd name="connsiteX2" fmla="*/ 2096 w 10000"/>
                      <a:gd name="connsiteY2" fmla="*/ 6007 h 10000"/>
                      <a:gd name="connsiteX3" fmla="*/ 1272 w 10000"/>
                      <a:gd name="connsiteY3" fmla="*/ 4927 h 10000"/>
                      <a:gd name="connsiteX4" fmla="*/ 789 w 10000"/>
                      <a:gd name="connsiteY4" fmla="*/ 4213 h 10000"/>
                      <a:gd name="connsiteX5" fmla="*/ 67 w 10000"/>
                      <a:gd name="connsiteY5" fmla="*/ 3606 h 10000"/>
                      <a:gd name="connsiteX6" fmla="*/ 292 w 10000"/>
                      <a:gd name="connsiteY6" fmla="*/ 3809 h 10000"/>
                      <a:gd name="connsiteX7" fmla="*/ 3505 w 10000"/>
                      <a:gd name="connsiteY7" fmla="*/ 702 h 10000"/>
                      <a:gd name="connsiteX8" fmla="*/ 4109 w 10000"/>
                      <a:gd name="connsiteY8" fmla="*/ 176 h 10000"/>
                      <a:gd name="connsiteX9" fmla="*/ 6524 w 10000"/>
                      <a:gd name="connsiteY9" fmla="*/ 351 h 10000"/>
                      <a:gd name="connsiteX10" fmla="*/ 9241 w 10000"/>
                      <a:gd name="connsiteY10" fmla="*/ 176 h 10000"/>
                      <a:gd name="connsiteX11" fmla="*/ 9996 w 10000"/>
                      <a:gd name="connsiteY11" fmla="*/ 526 h 10000"/>
                      <a:gd name="connsiteX12" fmla="*/ 9544 w 10000"/>
                      <a:gd name="connsiteY12" fmla="*/ 2281 h 10000"/>
                      <a:gd name="connsiteX13" fmla="*/ 9393 w 10000"/>
                      <a:gd name="connsiteY13" fmla="*/ 4038 h 10000"/>
                      <a:gd name="connsiteX14" fmla="*/ 6524 w 10000"/>
                      <a:gd name="connsiteY14" fmla="*/ 8074 h 10000"/>
                      <a:gd name="connsiteX15" fmla="*/ 5466 w 10000"/>
                      <a:gd name="connsiteY15" fmla="*/ 9127 h 10000"/>
                      <a:gd name="connsiteX16" fmla="*/ 5166 w 10000"/>
                      <a:gd name="connsiteY16" fmla="*/ 9654 h 10000"/>
                      <a:gd name="connsiteX17" fmla="*/ 4983 w 10000"/>
                      <a:gd name="connsiteY17" fmla="*/ 9950 h 10000"/>
                      <a:gd name="connsiteX18" fmla="*/ 4205 w 10000"/>
                      <a:gd name="connsiteY18" fmla="*/ 9679 h 10000"/>
                      <a:gd name="connsiteX19" fmla="*/ 2182 w 10000"/>
                      <a:gd name="connsiteY19" fmla="*/ 8856 h 10000"/>
                      <a:gd name="connsiteX20" fmla="*/ 1499 w 10000"/>
                      <a:gd name="connsiteY20" fmla="*/ 8012 h 10000"/>
                      <a:gd name="connsiteX21" fmla="*/ 1220 w 10000"/>
                      <a:gd name="connsiteY21" fmla="*/ 7790 h 10000"/>
                      <a:gd name="connsiteX0" fmla="*/ 1220 w 10000"/>
                      <a:gd name="connsiteY0" fmla="*/ 7790 h 10000"/>
                      <a:gd name="connsiteX1" fmla="*/ 2233 w 10000"/>
                      <a:gd name="connsiteY1" fmla="*/ 7169 h 10000"/>
                      <a:gd name="connsiteX2" fmla="*/ 2096 w 10000"/>
                      <a:gd name="connsiteY2" fmla="*/ 6007 h 10000"/>
                      <a:gd name="connsiteX3" fmla="*/ 1272 w 10000"/>
                      <a:gd name="connsiteY3" fmla="*/ 4927 h 10000"/>
                      <a:gd name="connsiteX4" fmla="*/ 789 w 10000"/>
                      <a:gd name="connsiteY4" fmla="*/ 4213 h 10000"/>
                      <a:gd name="connsiteX5" fmla="*/ 67 w 10000"/>
                      <a:gd name="connsiteY5" fmla="*/ 3606 h 10000"/>
                      <a:gd name="connsiteX6" fmla="*/ 292 w 10000"/>
                      <a:gd name="connsiteY6" fmla="*/ 3809 h 10000"/>
                      <a:gd name="connsiteX7" fmla="*/ 3505 w 10000"/>
                      <a:gd name="connsiteY7" fmla="*/ 702 h 10000"/>
                      <a:gd name="connsiteX8" fmla="*/ 4109 w 10000"/>
                      <a:gd name="connsiteY8" fmla="*/ 176 h 10000"/>
                      <a:gd name="connsiteX9" fmla="*/ 6524 w 10000"/>
                      <a:gd name="connsiteY9" fmla="*/ 351 h 10000"/>
                      <a:gd name="connsiteX10" fmla="*/ 9241 w 10000"/>
                      <a:gd name="connsiteY10" fmla="*/ 176 h 10000"/>
                      <a:gd name="connsiteX11" fmla="*/ 9996 w 10000"/>
                      <a:gd name="connsiteY11" fmla="*/ 526 h 10000"/>
                      <a:gd name="connsiteX12" fmla="*/ 9544 w 10000"/>
                      <a:gd name="connsiteY12" fmla="*/ 2281 h 10000"/>
                      <a:gd name="connsiteX13" fmla="*/ 6524 w 10000"/>
                      <a:gd name="connsiteY13" fmla="*/ 8074 h 10000"/>
                      <a:gd name="connsiteX14" fmla="*/ 5466 w 10000"/>
                      <a:gd name="connsiteY14" fmla="*/ 9127 h 10000"/>
                      <a:gd name="connsiteX15" fmla="*/ 5166 w 10000"/>
                      <a:gd name="connsiteY15" fmla="*/ 9654 h 10000"/>
                      <a:gd name="connsiteX16" fmla="*/ 4983 w 10000"/>
                      <a:gd name="connsiteY16" fmla="*/ 9950 h 10000"/>
                      <a:gd name="connsiteX17" fmla="*/ 4205 w 10000"/>
                      <a:gd name="connsiteY17" fmla="*/ 9679 h 10000"/>
                      <a:gd name="connsiteX18" fmla="*/ 2182 w 10000"/>
                      <a:gd name="connsiteY18" fmla="*/ 8856 h 10000"/>
                      <a:gd name="connsiteX19" fmla="*/ 1499 w 10000"/>
                      <a:gd name="connsiteY19" fmla="*/ 8012 h 10000"/>
                      <a:gd name="connsiteX20" fmla="*/ 1220 w 10000"/>
                      <a:gd name="connsiteY20" fmla="*/ 7790 h 10000"/>
                      <a:gd name="connsiteX0" fmla="*/ 1220 w 9996"/>
                      <a:gd name="connsiteY0" fmla="*/ 7790 h 10000"/>
                      <a:gd name="connsiteX1" fmla="*/ 2233 w 9996"/>
                      <a:gd name="connsiteY1" fmla="*/ 7169 h 10000"/>
                      <a:gd name="connsiteX2" fmla="*/ 2096 w 9996"/>
                      <a:gd name="connsiteY2" fmla="*/ 6007 h 10000"/>
                      <a:gd name="connsiteX3" fmla="*/ 1272 w 9996"/>
                      <a:gd name="connsiteY3" fmla="*/ 4927 h 10000"/>
                      <a:gd name="connsiteX4" fmla="*/ 789 w 9996"/>
                      <a:gd name="connsiteY4" fmla="*/ 4213 h 10000"/>
                      <a:gd name="connsiteX5" fmla="*/ 67 w 9996"/>
                      <a:gd name="connsiteY5" fmla="*/ 3606 h 10000"/>
                      <a:gd name="connsiteX6" fmla="*/ 292 w 9996"/>
                      <a:gd name="connsiteY6" fmla="*/ 3809 h 10000"/>
                      <a:gd name="connsiteX7" fmla="*/ 3505 w 9996"/>
                      <a:gd name="connsiteY7" fmla="*/ 702 h 10000"/>
                      <a:gd name="connsiteX8" fmla="*/ 4109 w 9996"/>
                      <a:gd name="connsiteY8" fmla="*/ 176 h 10000"/>
                      <a:gd name="connsiteX9" fmla="*/ 6524 w 9996"/>
                      <a:gd name="connsiteY9" fmla="*/ 351 h 10000"/>
                      <a:gd name="connsiteX10" fmla="*/ 9241 w 9996"/>
                      <a:gd name="connsiteY10" fmla="*/ 176 h 10000"/>
                      <a:gd name="connsiteX11" fmla="*/ 9996 w 9996"/>
                      <a:gd name="connsiteY11" fmla="*/ 526 h 10000"/>
                      <a:gd name="connsiteX12" fmla="*/ 6524 w 9996"/>
                      <a:gd name="connsiteY12" fmla="*/ 8074 h 10000"/>
                      <a:gd name="connsiteX13" fmla="*/ 5466 w 9996"/>
                      <a:gd name="connsiteY13" fmla="*/ 9127 h 10000"/>
                      <a:gd name="connsiteX14" fmla="*/ 5166 w 9996"/>
                      <a:gd name="connsiteY14" fmla="*/ 9654 h 10000"/>
                      <a:gd name="connsiteX15" fmla="*/ 4983 w 9996"/>
                      <a:gd name="connsiteY15" fmla="*/ 9950 h 10000"/>
                      <a:gd name="connsiteX16" fmla="*/ 4205 w 9996"/>
                      <a:gd name="connsiteY16" fmla="*/ 9679 h 10000"/>
                      <a:gd name="connsiteX17" fmla="*/ 2182 w 9996"/>
                      <a:gd name="connsiteY17" fmla="*/ 8856 h 10000"/>
                      <a:gd name="connsiteX18" fmla="*/ 1499 w 9996"/>
                      <a:gd name="connsiteY18" fmla="*/ 8012 h 10000"/>
                      <a:gd name="connsiteX19" fmla="*/ 1220 w 9996"/>
                      <a:gd name="connsiteY19" fmla="*/ 7790 h 10000"/>
                      <a:gd name="connsiteX0" fmla="*/ 1220 w 9245"/>
                      <a:gd name="connsiteY0" fmla="*/ 7790 h 10000"/>
                      <a:gd name="connsiteX1" fmla="*/ 2234 w 9245"/>
                      <a:gd name="connsiteY1" fmla="*/ 7169 h 10000"/>
                      <a:gd name="connsiteX2" fmla="*/ 2097 w 9245"/>
                      <a:gd name="connsiteY2" fmla="*/ 6007 h 10000"/>
                      <a:gd name="connsiteX3" fmla="*/ 1273 w 9245"/>
                      <a:gd name="connsiteY3" fmla="*/ 4927 h 10000"/>
                      <a:gd name="connsiteX4" fmla="*/ 789 w 9245"/>
                      <a:gd name="connsiteY4" fmla="*/ 4213 h 10000"/>
                      <a:gd name="connsiteX5" fmla="*/ 67 w 9245"/>
                      <a:gd name="connsiteY5" fmla="*/ 3606 h 10000"/>
                      <a:gd name="connsiteX6" fmla="*/ 292 w 9245"/>
                      <a:gd name="connsiteY6" fmla="*/ 3809 h 10000"/>
                      <a:gd name="connsiteX7" fmla="*/ 3506 w 9245"/>
                      <a:gd name="connsiteY7" fmla="*/ 702 h 10000"/>
                      <a:gd name="connsiteX8" fmla="*/ 4111 w 9245"/>
                      <a:gd name="connsiteY8" fmla="*/ 176 h 10000"/>
                      <a:gd name="connsiteX9" fmla="*/ 6527 w 9245"/>
                      <a:gd name="connsiteY9" fmla="*/ 351 h 10000"/>
                      <a:gd name="connsiteX10" fmla="*/ 9245 w 9245"/>
                      <a:gd name="connsiteY10" fmla="*/ 176 h 10000"/>
                      <a:gd name="connsiteX11" fmla="*/ 6527 w 9245"/>
                      <a:gd name="connsiteY11" fmla="*/ 8074 h 10000"/>
                      <a:gd name="connsiteX12" fmla="*/ 5468 w 9245"/>
                      <a:gd name="connsiteY12" fmla="*/ 9127 h 10000"/>
                      <a:gd name="connsiteX13" fmla="*/ 5168 w 9245"/>
                      <a:gd name="connsiteY13" fmla="*/ 9654 h 10000"/>
                      <a:gd name="connsiteX14" fmla="*/ 4985 w 9245"/>
                      <a:gd name="connsiteY14" fmla="*/ 9950 h 10000"/>
                      <a:gd name="connsiteX15" fmla="*/ 4207 w 9245"/>
                      <a:gd name="connsiteY15" fmla="*/ 9679 h 10000"/>
                      <a:gd name="connsiteX16" fmla="*/ 2183 w 9245"/>
                      <a:gd name="connsiteY16" fmla="*/ 8856 h 10000"/>
                      <a:gd name="connsiteX17" fmla="*/ 1500 w 9245"/>
                      <a:gd name="connsiteY17" fmla="*/ 8012 h 10000"/>
                      <a:gd name="connsiteX18" fmla="*/ 1220 w 9245"/>
                      <a:gd name="connsiteY18" fmla="*/ 7790 h 10000"/>
                      <a:gd name="connsiteX0" fmla="*/ 1320 w 10000"/>
                      <a:gd name="connsiteY0" fmla="*/ 8218 h 10428"/>
                      <a:gd name="connsiteX1" fmla="*/ 2416 w 10000"/>
                      <a:gd name="connsiteY1" fmla="*/ 7597 h 10428"/>
                      <a:gd name="connsiteX2" fmla="*/ 2268 w 10000"/>
                      <a:gd name="connsiteY2" fmla="*/ 6435 h 10428"/>
                      <a:gd name="connsiteX3" fmla="*/ 1377 w 10000"/>
                      <a:gd name="connsiteY3" fmla="*/ 5355 h 10428"/>
                      <a:gd name="connsiteX4" fmla="*/ 853 w 10000"/>
                      <a:gd name="connsiteY4" fmla="*/ 4641 h 10428"/>
                      <a:gd name="connsiteX5" fmla="*/ 72 w 10000"/>
                      <a:gd name="connsiteY5" fmla="*/ 4034 h 10428"/>
                      <a:gd name="connsiteX6" fmla="*/ 316 w 10000"/>
                      <a:gd name="connsiteY6" fmla="*/ 4237 h 10428"/>
                      <a:gd name="connsiteX7" fmla="*/ 3792 w 10000"/>
                      <a:gd name="connsiteY7" fmla="*/ 1130 h 10428"/>
                      <a:gd name="connsiteX8" fmla="*/ 4447 w 10000"/>
                      <a:gd name="connsiteY8" fmla="*/ 604 h 10428"/>
                      <a:gd name="connsiteX9" fmla="*/ 10000 w 10000"/>
                      <a:gd name="connsiteY9" fmla="*/ 604 h 10428"/>
                      <a:gd name="connsiteX10" fmla="*/ 7060 w 10000"/>
                      <a:gd name="connsiteY10" fmla="*/ 8502 h 10428"/>
                      <a:gd name="connsiteX11" fmla="*/ 5915 w 10000"/>
                      <a:gd name="connsiteY11" fmla="*/ 9555 h 10428"/>
                      <a:gd name="connsiteX12" fmla="*/ 5590 w 10000"/>
                      <a:gd name="connsiteY12" fmla="*/ 10082 h 10428"/>
                      <a:gd name="connsiteX13" fmla="*/ 5392 w 10000"/>
                      <a:gd name="connsiteY13" fmla="*/ 10378 h 10428"/>
                      <a:gd name="connsiteX14" fmla="*/ 4551 w 10000"/>
                      <a:gd name="connsiteY14" fmla="*/ 10107 h 10428"/>
                      <a:gd name="connsiteX15" fmla="*/ 2361 w 10000"/>
                      <a:gd name="connsiteY15" fmla="*/ 9284 h 10428"/>
                      <a:gd name="connsiteX16" fmla="*/ 1622 w 10000"/>
                      <a:gd name="connsiteY16" fmla="*/ 8440 h 10428"/>
                      <a:gd name="connsiteX17" fmla="*/ 1320 w 10000"/>
                      <a:gd name="connsiteY17" fmla="*/ 8218 h 10428"/>
                      <a:gd name="connsiteX0" fmla="*/ 1320 w 7060"/>
                      <a:gd name="connsiteY0" fmla="*/ 7614 h 9824"/>
                      <a:gd name="connsiteX1" fmla="*/ 2416 w 7060"/>
                      <a:gd name="connsiteY1" fmla="*/ 6993 h 9824"/>
                      <a:gd name="connsiteX2" fmla="*/ 2268 w 7060"/>
                      <a:gd name="connsiteY2" fmla="*/ 5831 h 9824"/>
                      <a:gd name="connsiteX3" fmla="*/ 1377 w 7060"/>
                      <a:gd name="connsiteY3" fmla="*/ 4751 h 9824"/>
                      <a:gd name="connsiteX4" fmla="*/ 853 w 7060"/>
                      <a:gd name="connsiteY4" fmla="*/ 4037 h 9824"/>
                      <a:gd name="connsiteX5" fmla="*/ 72 w 7060"/>
                      <a:gd name="connsiteY5" fmla="*/ 3430 h 9824"/>
                      <a:gd name="connsiteX6" fmla="*/ 316 w 7060"/>
                      <a:gd name="connsiteY6" fmla="*/ 3633 h 9824"/>
                      <a:gd name="connsiteX7" fmla="*/ 3792 w 7060"/>
                      <a:gd name="connsiteY7" fmla="*/ 526 h 9824"/>
                      <a:gd name="connsiteX8" fmla="*/ 4447 w 7060"/>
                      <a:gd name="connsiteY8" fmla="*/ 0 h 9824"/>
                      <a:gd name="connsiteX9" fmla="*/ 7060 w 7060"/>
                      <a:gd name="connsiteY9" fmla="*/ 7898 h 9824"/>
                      <a:gd name="connsiteX10" fmla="*/ 5915 w 7060"/>
                      <a:gd name="connsiteY10" fmla="*/ 8951 h 9824"/>
                      <a:gd name="connsiteX11" fmla="*/ 5590 w 7060"/>
                      <a:gd name="connsiteY11" fmla="*/ 9478 h 9824"/>
                      <a:gd name="connsiteX12" fmla="*/ 5392 w 7060"/>
                      <a:gd name="connsiteY12" fmla="*/ 9774 h 9824"/>
                      <a:gd name="connsiteX13" fmla="*/ 4551 w 7060"/>
                      <a:gd name="connsiteY13" fmla="*/ 9503 h 9824"/>
                      <a:gd name="connsiteX14" fmla="*/ 2361 w 7060"/>
                      <a:gd name="connsiteY14" fmla="*/ 8680 h 9824"/>
                      <a:gd name="connsiteX15" fmla="*/ 1622 w 7060"/>
                      <a:gd name="connsiteY15" fmla="*/ 7836 h 9824"/>
                      <a:gd name="connsiteX16" fmla="*/ 1320 w 7060"/>
                      <a:gd name="connsiteY16" fmla="*/ 7614 h 9824"/>
                      <a:gd name="connsiteX0" fmla="*/ 1869 w 9999"/>
                      <a:gd name="connsiteY0" fmla="*/ 7215 h 9464"/>
                      <a:gd name="connsiteX1" fmla="*/ 3421 w 9999"/>
                      <a:gd name="connsiteY1" fmla="*/ 6583 h 9464"/>
                      <a:gd name="connsiteX2" fmla="*/ 3211 w 9999"/>
                      <a:gd name="connsiteY2" fmla="*/ 5400 h 9464"/>
                      <a:gd name="connsiteX3" fmla="*/ 1949 w 9999"/>
                      <a:gd name="connsiteY3" fmla="*/ 4301 h 9464"/>
                      <a:gd name="connsiteX4" fmla="*/ 1207 w 9999"/>
                      <a:gd name="connsiteY4" fmla="*/ 3574 h 9464"/>
                      <a:gd name="connsiteX5" fmla="*/ 101 w 9999"/>
                      <a:gd name="connsiteY5" fmla="*/ 2956 h 9464"/>
                      <a:gd name="connsiteX6" fmla="*/ 447 w 9999"/>
                      <a:gd name="connsiteY6" fmla="*/ 3163 h 9464"/>
                      <a:gd name="connsiteX7" fmla="*/ 5370 w 9999"/>
                      <a:gd name="connsiteY7" fmla="*/ 0 h 9464"/>
                      <a:gd name="connsiteX8" fmla="*/ 9999 w 9999"/>
                      <a:gd name="connsiteY8" fmla="*/ 7504 h 9464"/>
                      <a:gd name="connsiteX9" fmla="*/ 8377 w 9999"/>
                      <a:gd name="connsiteY9" fmla="*/ 8576 h 9464"/>
                      <a:gd name="connsiteX10" fmla="*/ 7917 w 9999"/>
                      <a:gd name="connsiteY10" fmla="*/ 9113 h 9464"/>
                      <a:gd name="connsiteX11" fmla="*/ 7636 w 9999"/>
                      <a:gd name="connsiteY11" fmla="*/ 9414 h 9464"/>
                      <a:gd name="connsiteX12" fmla="*/ 6445 w 9999"/>
                      <a:gd name="connsiteY12" fmla="*/ 9138 h 9464"/>
                      <a:gd name="connsiteX13" fmla="*/ 3343 w 9999"/>
                      <a:gd name="connsiteY13" fmla="*/ 8301 h 9464"/>
                      <a:gd name="connsiteX14" fmla="*/ 2296 w 9999"/>
                      <a:gd name="connsiteY14" fmla="*/ 7441 h 9464"/>
                      <a:gd name="connsiteX15" fmla="*/ 1869 w 9999"/>
                      <a:gd name="connsiteY15" fmla="*/ 7215 h 9464"/>
                      <a:gd name="connsiteX0" fmla="*/ 1869 w 10000"/>
                      <a:gd name="connsiteY0" fmla="*/ 4551 h 6927"/>
                      <a:gd name="connsiteX1" fmla="*/ 3421 w 10000"/>
                      <a:gd name="connsiteY1" fmla="*/ 3883 h 6927"/>
                      <a:gd name="connsiteX2" fmla="*/ 3211 w 10000"/>
                      <a:gd name="connsiteY2" fmla="*/ 2633 h 6927"/>
                      <a:gd name="connsiteX3" fmla="*/ 1949 w 10000"/>
                      <a:gd name="connsiteY3" fmla="*/ 1472 h 6927"/>
                      <a:gd name="connsiteX4" fmla="*/ 1207 w 10000"/>
                      <a:gd name="connsiteY4" fmla="*/ 703 h 6927"/>
                      <a:gd name="connsiteX5" fmla="*/ 101 w 10000"/>
                      <a:gd name="connsiteY5" fmla="*/ 50 h 6927"/>
                      <a:gd name="connsiteX6" fmla="*/ 447 w 10000"/>
                      <a:gd name="connsiteY6" fmla="*/ 269 h 6927"/>
                      <a:gd name="connsiteX7" fmla="*/ 10000 w 10000"/>
                      <a:gd name="connsiteY7" fmla="*/ 4856 h 6927"/>
                      <a:gd name="connsiteX8" fmla="*/ 8378 w 10000"/>
                      <a:gd name="connsiteY8" fmla="*/ 5989 h 6927"/>
                      <a:gd name="connsiteX9" fmla="*/ 7918 w 10000"/>
                      <a:gd name="connsiteY9" fmla="*/ 6556 h 6927"/>
                      <a:gd name="connsiteX10" fmla="*/ 7637 w 10000"/>
                      <a:gd name="connsiteY10" fmla="*/ 6874 h 6927"/>
                      <a:gd name="connsiteX11" fmla="*/ 6446 w 10000"/>
                      <a:gd name="connsiteY11" fmla="*/ 6583 h 6927"/>
                      <a:gd name="connsiteX12" fmla="*/ 3343 w 10000"/>
                      <a:gd name="connsiteY12" fmla="*/ 5698 h 6927"/>
                      <a:gd name="connsiteX13" fmla="*/ 2296 w 10000"/>
                      <a:gd name="connsiteY13" fmla="*/ 4789 h 6927"/>
                      <a:gd name="connsiteX14" fmla="*/ 1869 w 10000"/>
                      <a:gd name="connsiteY14" fmla="*/ 4551 h 6927"/>
                      <a:gd name="connsiteX0" fmla="*/ 1869 w 8378"/>
                      <a:gd name="connsiteY0" fmla="*/ 6570 h 10000"/>
                      <a:gd name="connsiteX1" fmla="*/ 3421 w 8378"/>
                      <a:gd name="connsiteY1" fmla="*/ 5606 h 10000"/>
                      <a:gd name="connsiteX2" fmla="*/ 3211 w 8378"/>
                      <a:gd name="connsiteY2" fmla="*/ 3801 h 10000"/>
                      <a:gd name="connsiteX3" fmla="*/ 1949 w 8378"/>
                      <a:gd name="connsiteY3" fmla="*/ 2125 h 10000"/>
                      <a:gd name="connsiteX4" fmla="*/ 1207 w 8378"/>
                      <a:gd name="connsiteY4" fmla="*/ 1015 h 10000"/>
                      <a:gd name="connsiteX5" fmla="*/ 101 w 8378"/>
                      <a:gd name="connsiteY5" fmla="*/ 72 h 10000"/>
                      <a:gd name="connsiteX6" fmla="*/ 447 w 8378"/>
                      <a:gd name="connsiteY6" fmla="*/ 388 h 10000"/>
                      <a:gd name="connsiteX7" fmla="*/ 8378 w 8378"/>
                      <a:gd name="connsiteY7" fmla="*/ 8646 h 10000"/>
                      <a:gd name="connsiteX8" fmla="*/ 7918 w 8378"/>
                      <a:gd name="connsiteY8" fmla="*/ 9464 h 10000"/>
                      <a:gd name="connsiteX9" fmla="*/ 7637 w 8378"/>
                      <a:gd name="connsiteY9" fmla="*/ 9923 h 10000"/>
                      <a:gd name="connsiteX10" fmla="*/ 6446 w 8378"/>
                      <a:gd name="connsiteY10" fmla="*/ 9503 h 10000"/>
                      <a:gd name="connsiteX11" fmla="*/ 3343 w 8378"/>
                      <a:gd name="connsiteY11" fmla="*/ 8226 h 10000"/>
                      <a:gd name="connsiteX12" fmla="*/ 2296 w 8378"/>
                      <a:gd name="connsiteY12" fmla="*/ 6914 h 10000"/>
                      <a:gd name="connsiteX13" fmla="*/ 1869 w 8378"/>
                      <a:gd name="connsiteY13" fmla="*/ 6570 h 10000"/>
                      <a:gd name="connsiteX0" fmla="*/ 10000 w 15827"/>
                      <a:gd name="connsiteY0" fmla="*/ 8646 h 14289"/>
                      <a:gd name="connsiteX1" fmla="*/ 9451 w 15827"/>
                      <a:gd name="connsiteY1" fmla="*/ 9464 h 14289"/>
                      <a:gd name="connsiteX2" fmla="*/ 9116 w 15827"/>
                      <a:gd name="connsiteY2" fmla="*/ 9923 h 14289"/>
                      <a:gd name="connsiteX3" fmla="*/ 7694 w 15827"/>
                      <a:gd name="connsiteY3" fmla="*/ 9503 h 14289"/>
                      <a:gd name="connsiteX4" fmla="*/ 3990 w 15827"/>
                      <a:gd name="connsiteY4" fmla="*/ 8226 h 14289"/>
                      <a:gd name="connsiteX5" fmla="*/ 2741 w 15827"/>
                      <a:gd name="connsiteY5" fmla="*/ 6914 h 14289"/>
                      <a:gd name="connsiteX6" fmla="*/ 2231 w 15827"/>
                      <a:gd name="connsiteY6" fmla="*/ 6570 h 14289"/>
                      <a:gd name="connsiteX7" fmla="*/ 4083 w 15827"/>
                      <a:gd name="connsiteY7" fmla="*/ 5606 h 14289"/>
                      <a:gd name="connsiteX8" fmla="*/ 3833 w 15827"/>
                      <a:gd name="connsiteY8" fmla="*/ 3801 h 14289"/>
                      <a:gd name="connsiteX9" fmla="*/ 2326 w 15827"/>
                      <a:gd name="connsiteY9" fmla="*/ 2125 h 14289"/>
                      <a:gd name="connsiteX10" fmla="*/ 1441 w 15827"/>
                      <a:gd name="connsiteY10" fmla="*/ 1015 h 14289"/>
                      <a:gd name="connsiteX11" fmla="*/ 121 w 15827"/>
                      <a:gd name="connsiteY11" fmla="*/ 72 h 14289"/>
                      <a:gd name="connsiteX12" fmla="*/ 534 w 15827"/>
                      <a:gd name="connsiteY12" fmla="*/ 388 h 14289"/>
                      <a:gd name="connsiteX13" fmla="*/ 15827 w 15827"/>
                      <a:gd name="connsiteY13" fmla="*/ 14289 h 14289"/>
                      <a:gd name="connsiteX0" fmla="*/ 10000 w 10000"/>
                      <a:gd name="connsiteY0" fmla="*/ 8646 h 10000"/>
                      <a:gd name="connsiteX1" fmla="*/ 9451 w 10000"/>
                      <a:gd name="connsiteY1" fmla="*/ 9464 h 10000"/>
                      <a:gd name="connsiteX2" fmla="*/ 9116 w 10000"/>
                      <a:gd name="connsiteY2" fmla="*/ 9923 h 10000"/>
                      <a:gd name="connsiteX3" fmla="*/ 7694 w 10000"/>
                      <a:gd name="connsiteY3" fmla="*/ 9503 h 10000"/>
                      <a:gd name="connsiteX4" fmla="*/ 3990 w 10000"/>
                      <a:gd name="connsiteY4" fmla="*/ 8226 h 10000"/>
                      <a:gd name="connsiteX5" fmla="*/ 2741 w 10000"/>
                      <a:gd name="connsiteY5" fmla="*/ 6914 h 10000"/>
                      <a:gd name="connsiteX6" fmla="*/ 2231 w 10000"/>
                      <a:gd name="connsiteY6" fmla="*/ 6570 h 10000"/>
                      <a:gd name="connsiteX7" fmla="*/ 4083 w 10000"/>
                      <a:gd name="connsiteY7" fmla="*/ 5606 h 10000"/>
                      <a:gd name="connsiteX8" fmla="*/ 3833 w 10000"/>
                      <a:gd name="connsiteY8" fmla="*/ 3801 h 10000"/>
                      <a:gd name="connsiteX9" fmla="*/ 2326 w 10000"/>
                      <a:gd name="connsiteY9" fmla="*/ 2125 h 10000"/>
                      <a:gd name="connsiteX10" fmla="*/ 1441 w 10000"/>
                      <a:gd name="connsiteY10" fmla="*/ 1015 h 10000"/>
                      <a:gd name="connsiteX11" fmla="*/ 121 w 10000"/>
                      <a:gd name="connsiteY11" fmla="*/ 72 h 10000"/>
                      <a:gd name="connsiteX12" fmla="*/ 534 w 10000"/>
                      <a:gd name="connsiteY12" fmla="*/ 388 h 10000"/>
                      <a:gd name="connsiteX0" fmla="*/ 10000 w 10000"/>
                      <a:gd name="connsiteY0" fmla="*/ 8646 h 10000"/>
                      <a:gd name="connsiteX1" fmla="*/ 9451 w 10000"/>
                      <a:gd name="connsiteY1" fmla="*/ 9464 h 10000"/>
                      <a:gd name="connsiteX2" fmla="*/ 9116 w 10000"/>
                      <a:gd name="connsiteY2" fmla="*/ 9923 h 10000"/>
                      <a:gd name="connsiteX3" fmla="*/ 7694 w 10000"/>
                      <a:gd name="connsiteY3" fmla="*/ 9503 h 10000"/>
                      <a:gd name="connsiteX4" fmla="*/ 3990 w 10000"/>
                      <a:gd name="connsiteY4" fmla="*/ 8226 h 10000"/>
                      <a:gd name="connsiteX5" fmla="*/ 2741 w 10000"/>
                      <a:gd name="connsiteY5" fmla="*/ 6914 h 10000"/>
                      <a:gd name="connsiteX6" fmla="*/ 6177 w 10000"/>
                      <a:gd name="connsiteY6" fmla="*/ 4366 h 10000"/>
                      <a:gd name="connsiteX7" fmla="*/ 4083 w 10000"/>
                      <a:gd name="connsiteY7" fmla="*/ 5606 h 10000"/>
                      <a:gd name="connsiteX8" fmla="*/ 3833 w 10000"/>
                      <a:gd name="connsiteY8" fmla="*/ 3801 h 10000"/>
                      <a:gd name="connsiteX9" fmla="*/ 2326 w 10000"/>
                      <a:gd name="connsiteY9" fmla="*/ 2125 h 10000"/>
                      <a:gd name="connsiteX10" fmla="*/ 1441 w 10000"/>
                      <a:gd name="connsiteY10" fmla="*/ 1015 h 10000"/>
                      <a:gd name="connsiteX11" fmla="*/ 121 w 10000"/>
                      <a:gd name="connsiteY11" fmla="*/ 72 h 10000"/>
                      <a:gd name="connsiteX12" fmla="*/ 534 w 10000"/>
                      <a:gd name="connsiteY12" fmla="*/ 388 h 10000"/>
                      <a:gd name="connsiteX0" fmla="*/ 10000 w 10000"/>
                      <a:gd name="connsiteY0" fmla="*/ 8646 h 10000"/>
                      <a:gd name="connsiteX1" fmla="*/ 9451 w 10000"/>
                      <a:gd name="connsiteY1" fmla="*/ 9464 h 10000"/>
                      <a:gd name="connsiteX2" fmla="*/ 9116 w 10000"/>
                      <a:gd name="connsiteY2" fmla="*/ 9923 h 10000"/>
                      <a:gd name="connsiteX3" fmla="*/ 7694 w 10000"/>
                      <a:gd name="connsiteY3" fmla="*/ 9503 h 10000"/>
                      <a:gd name="connsiteX4" fmla="*/ 3990 w 10000"/>
                      <a:gd name="connsiteY4" fmla="*/ 8226 h 10000"/>
                      <a:gd name="connsiteX5" fmla="*/ 3803 w 10000"/>
                      <a:gd name="connsiteY5" fmla="*/ 6032 h 10000"/>
                      <a:gd name="connsiteX6" fmla="*/ 6177 w 10000"/>
                      <a:gd name="connsiteY6" fmla="*/ 4366 h 10000"/>
                      <a:gd name="connsiteX7" fmla="*/ 4083 w 10000"/>
                      <a:gd name="connsiteY7" fmla="*/ 5606 h 10000"/>
                      <a:gd name="connsiteX8" fmla="*/ 3833 w 10000"/>
                      <a:gd name="connsiteY8" fmla="*/ 3801 h 10000"/>
                      <a:gd name="connsiteX9" fmla="*/ 2326 w 10000"/>
                      <a:gd name="connsiteY9" fmla="*/ 2125 h 10000"/>
                      <a:gd name="connsiteX10" fmla="*/ 1441 w 10000"/>
                      <a:gd name="connsiteY10" fmla="*/ 1015 h 10000"/>
                      <a:gd name="connsiteX11" fmla="*/ 121 w 10000"/>
                      <a:gd name="connsiteY11" fmla="*/ 72 h 10000"/>
                      <a:gd name="connsiteX12" fmla="*/ 534 w 10000"/>
                      <a:gd name="connsiteY12" fmla="*/ 388 h 10000"/>
                      <a:gd name="connsiteX0" fmla="*/ 10000 w 10000"/>
                      <a:gd name="connsiteY0" fmla="*/ 8646 h 10000"/>
                      <a:gd name="connsiteX1" fmla="*/ 9451 w 10000"/>
                      <a:gd name="connsiteY1" fmla="*/ 9464 h 10000"/>
                      <a:gd name="connsiteX2" fmla="*/ 9116 w 10000"/>
                      <a:gd name="connsiteY2" fmla="*/ 9923 h 10000"/>
                      <a:gd name="connsiteX3" fmla="*/ 7694 w 10000"/>
                      <a:gd name="connsiteY3" fmla="*/ 9503 h 10000"/>
                      <a:gd name="connsiteX4" fmla="*/ 3990 w 10000"/>
                      <a:gd name="connsiteY4" fmla="*/ 8226 h 10000"/>
                      <a:gd name="connsiteX5" fmla="*/ 3803 w 10000"/>
                      <a:gd name="connsiteY5" fmla="*/ 6032 h 10000"/>
                      <a:gd name="connsiteX6" fmla="*/ 3901 w 10000"/>
                      <a:gd name="connsiteY6" fmla="*/ 3778 h 10000"/>
                      <a:gd name="connsiteX7" fmla="*/ 4083 w 10000"/>
                      <a:gd name="connsiteY7" fmla="*/ 5606 h 10000"/>
                      <a:gd name="connsiteX8" fmla="*/ 3833 w 10000"/>
                      <a:gd name="connsiteY8" fmla="*/ 3801 h 10000"/>
                      <a:gd name="connsiteX9" fmla="*/ 2326 w 10000"/>
                      <a:gd name="connsiteY9" fmla="*/ 2125 h 10000"/>
                      <a:gd name="connsiteX10" fmla="*/ 1441 w 10000"/>
                      <a:gd name="connsiteY10" fmla="*/ 1015 h 10000"/>
                      <a:gd name="connsiteX11" fmla="*/ 121 w 10000"/>
                      <a:gd name="connsiteY11" fmla="*/ 72 h 10000"/>
                      <a:gd name="connsiteX12" fmla="*/ 534 w 10000"/>
                      <a:gd name="connsiteY12" fmla="*/ 388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000" h="10000">
                        <a:moveTo>
                          <a:pt x="10000" y="8646"/>
                        </a:moveTo>
                        <a:cubicBezTo>
                          <a:pt x="10000" y="8920"/>
                          <a:pt x="9723" y="9193"/>
                          <a:pt x="9451" y="9464"/>
                        </a:cubicBezTo>
                        <a:cubicBezTo>
                          <a:pt x="8899" y="10280"/>
                          <a:pt x="10220" y="9923"/>
                          <a:pt x="9116" y="9923"/>
                        </a:cubicBezTo>
                        <a:cubicBezTo>
                          <a:pt x="8287" y="9923"/>
                          <a:pt x="8519" y="9776"/>
                          <a:pt x="7694" y="9503"/>
                        </a:cubicBezTo>
                        <a:cubicBezTo>
                          <a:pt x="6862" y="9503"/>
                          <a:pt x="4638" y="8804"/>
                          <a:pt x="3990" y="8226"/>
                        </a:cubicBezTo>
                        <a:cubicBezTo>
                          <a:pt x="3342" y="7648"/>
                          <a:pt x="4459" y="5827"/>
                          <a:pt x="3803" y="6032"/>
                        </a:cubicBezTo>
                        <a:cubicBezTo>
                          <a:pt x="3836" y="5281"/>
                          <a:pt x="3868" y="4529"/>
                          <a:pt x="3901" y="3778"/>
                        </a:cubicBezTo>
                        <a:cubicBezTo>
                          <a:pt x="3625" y="3507"/>
                          <a:pt x="4359" y="5877"/>
                          <a:pt x="4083" y="5606"/>
                        </a:cubicBezTo>
                        <a:cubicBezTo>
                          <a:pt x="4083" y="5060"/>
                          <a:pt x="4108" y="4348"/>
                          <a:pt x="3833" y="3801"/>
                        </a:cubicBezTo>
                        <a:cubicBezTo>
                          <a:pt x="3282" y="2983"/>
                          <a:pt x="2604" y="3216"/>
                          <a:pt x="2326" y="2125"/>
                        </a:cubicBezTo>
                        <a:cubicBezTo>
                          <a:pt x="2046" y="1855"/>
                          <a:pt x="1806" y="1356"/>
                          <a:pt x="1441" y="1015"/>
                        </a:cubicBezTo>
                        <a:cubicBezTo>
                          <a:pt x="1074" y="673"/>
                          <a:pt x="-432" y="72"/>
                          <a:pt x="121" y="72"/>
                        </a:cubicBezTo>
                        <a:cubicBezTo>
                          <a:pt x="673" y="-201"/>
                          <a:pt x="-14" y="388"/>
                          <a:pt x="534" y="388"/>
                        </a:cubicBezTo>
                      </a:path>
                    </a:pathLst>
                  </a:custGeom>
                  <a:noFill/>
                  <a:ln w="15875" cap="flat">
                    <a:solidFill>
                      <a:srgbClr val="338E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61" name="Freeform 5">
                    <a:extLst>
                      <a:ext uri="{FF2B5EF4-FFF2-40B4-BE49-F238E27FC236}">
                        <a16:creationId xmlns:a16="http://schemas.microsoft.com/office/drawing/2014/main" id="{284F8B7A-38BC-4510-9D25-8F49F86098B2}"/>
                      </a:ext>
                    </a:extLst>
                  </p:cNvPr>
                  <p:cNvSpPr>
                    <a:spLocks/>
                  </p:cNvSpPr>
                  <p:nvPr/>
                </p:nvSpPr>
                <p:spPr bwMode="auto">
                  <a:xfrm>
                    <a:off x="556161" y="4133636"/>
                    <a:ext cx="406680" cy="894569"/>
                  </a:xfrm>
                  <a:custGeom>
                    <a:avLst/>
                    <a:gdLst>
                      <a:gd name="T0" fmla="*/ 0 w 94"/>
                      <a:gd name="T1" fmla="*/ 202 h 202"/>
                      <a:gd name="T2" fmla="*/ 25 w 94"/>
                      <a:gd name="T3" fmla="*/ 167 h 202"/>
                      <a:gd name="T4" fmla="*/ 89 w 94"/>
                      <a:gd name="T5" fmla="*/ 16 h 202"/>
                      <a:gd name="T6" fmla="*/ 90 w 94"/>
                      <a:gd name="T7" fmla="*/ 0 h 202"/>
                    </a:gdLst>
                    <a:ahLst/>
                    <a:cxnLst>
                      <a:cxn ang="0">
                        <a:pos x="T0" y="T1"/>
                      </a:cxn>
                      <a:cxn ang="0">
                        <a:pos x="T2" y="T3"/>
                      </a:cxn>
                      <a:cxn ang="0">
                        <a:pos x="T4" y="T5"/>
                      </a:cxn>
                      <a:cxn ang="0">
                        <a:pos x="T6" y="T7"/>
                      </a:cxn>
                    </a:cxnLst>
                    <a:rect l="0" t="0" r="r" b="b"/>
                    <a:pathLst>
                      <a:path w="94" h="202">
                        <a:moveTo>
                          <a:pt x="0" y="202"/>
                        </a:moveTo>
                        <a:cubicBezTo>
                          <a:pt x="14" y="191"/>
                          <a:pt x="17" y="182"/>
                          <a:pt x="25" y="167"/>
                        </a:cubicBezTo>
                        <a:cubicBezTo>
                          <a:pt x="50" y="121"/>
                          <a:pt x="66" y="68"/>
                          <a:pt x="89" y="16"/>
                        </a:cubicBezTo>
                        <a:cubicBezTo>
                          <a:pt x="91" y="11"/>
                          <a:pt x="94" y="2"/>
                          <a:pt x="90" y="0"/>
                        </a:cubicBezTo>
                      </a:path>
                    </a:pathLst>
                  </a:custGeom>
                  <a:noFill/>
                  <a:ln w="15875" cap="rnd">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62" name="Freeform 6">
                    <a:extLst>
                      <a:ext uri="{FF2B5EF4-FFF2-40B4-BE49-F238E27FC236}">
                        <a16:creationId xmlns:a16="http://schemas.microsoft.com/office/drawing/2014/main" id="{BBCD4CC9-A06A-46B9-866E-C7B14CC88176}"/>
                      </a:ext>
                    </a:extLst>
                  </p:cNvPr>
                  <p:cNvSpPr>
                    <a:spLocks/>
                  </p:cNvSpPr>
                  <p:nvPr/>
                </p:nvSpPr>
                <p:spPr bwMode="auto">
                  <a:xfrm>
                    <a:off x="487680" y="4110328"/>
                    <a:ext cx="381864" cy="707256"/>
                  </a:xfrm>
                  <a:custGeom>
                    <a:avLst/>
                    <a:gdLst>
                      <a:gd name="T0" fmla="*/ 0 w 76"/>
                      <a:gd name="T1" fmla="*/ 3 h 157"/>
                      <a:gd name="T2" fmla="*/ 72 w 76"/>
                      <a:gd name="T3" fmla="*/ 3 h 157"/>
                      <a:gd name="T4" fmla="*/ 0 w 76"/>
                      <a:gd name="T5" fmla="*/ 157 h 157"/>
                      <a:gd name="connsiteX0" fmla="*/ 0 w 11593"/>
                      <a:gd name="connsiteY0" fmla="*/ 356 h 10165"/>
                      <a:gd name="connsiteX1" fmla="*/ 11570 w 11593"/>
                      <a:gd name="connsiteY1" fmla="*/ 48 h 10165"/>
                      <a:gd name="connsiteX2" fmla="*/ 0 w 11593"/>
                      <a:gd name="connsiteY2" fmla="*/ 10165 h 10165"/>
                    </a:gdLst>
                    <a:ahLst/>
                    <a:cxnLst>
                      <a:cxn ang="0">
                        <a:pos x="connsiteX0" y="connsiteY0"/>
                      </a:cxn>
                      <a:cxn ang="0">
                        <a:pos x="connsiteX1" y="connsiteY1"/>
                      </a:cxn>
                      <a:cxn ang="0">
                        <a:pos x="connsiteX2" y="connsiteY2"/>
                      </a:cxn>
                    </a:cxnLst>
                    <a:rect l="l" t="t" r="r" b="b"/>
                    <a:pathLst>
                      <a:path w="11593" h="10165">
                        <a:moveTo>
                          <a:pt x="0" y="356"/>
                        </a:moveTo>
                        <a:cubicBezTo>
                          <a:pt x="3158" y="292"/>
                          <a:pt x="8412" y="-143"/>
                          <a:pt x="11570" y="48"/>
                        </a:cubicBezTo>
                        <a:cubicBezTo>
                          <a:pt x="12096" y="1067"/>
                          <a:pt x="3684" y="7108"/>
                          <a:pt x="0" y="10165"/>
                        </a:cubicBezTo>
                      </a:path>
                    </a:pathLst>
                  </a:custGeom>
                  <a:noFill/>
                  <a:ln w="15875" cap="rnd">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63" name="Freeform 7">
                    <a:extLst>
                      <a:ext uri="{FF2B5EF4-FFF2-40B4-BE49-F238E27FC236}">
                        <a16:creationId xmlns:a16="http://schemas.microsoft.com/office/drawing/2014/main" id="{FE56EB10-7969-44F2-8772-1308E7067F68}"/>
                      </a:ext>
                    </a:extLst>
                  </p:cNvPr>
                  <p:cNvSpPr>
                    <a:spLocks/>
                  </p:cNvSpPr>
                  <p:nvPr/>
                </p:nvSpPr>
                <p:spPr bwMode="auto">
                  <a:xfrm>
                    <a:off x="864917" y="3637161"/>
                    <a:ext cx="1276002" cy="458588"/>
                  </a:xfrm>
                  <a:custGeom>
                    <a:avLst/>
                    <a:gdLst>
                      <a:gd name="T0" fmla="*/ 0 w 301"/>
                      <a:gd name="T1" fmla="*/ 108 h 108"/>
                      <a:gd name="T2" fmla="*/ 301 w 301"/>
                      <a:gd name="T3" fmla="*/ 0 h 108"/>
                      <a:gd name="connsiteX0" fmla="*/ 0 w 10288"/>
                      <a:gd name="connsiteY0" fmla="*/ 10490 h 10490"/>
                      <a:gd name="connsiteX1" fmla="*/ 10288 w 10288"/>
                      <a:gd name="connsiteY1" fmla="*/ 0 h 10490"/>
                      <a:gd name="connsiteX0" fmla="*/ 0 w 10288"/>
                      <a:gd name="connsiteY0" fmla="*/ 10490 h 10490"/>
                      <a:gd name="connsiteX1" fmla="*/ 10288 w 10288"/>
                      <a:gd name="connsiteY1" fmla="*/ 0 h 10490"/>
                    </a:gdLst>
                    <a:ahLst/>
                    <a:cxnLst>
                      <a:cxn ang="0">
                        <a:pos x="connsiteX0" y="connsiteY0"/>
                      </a:cxn>
                      <a:cxn ang="0">
                        <a:pos x="connsiteX1" y="connsiteY1"/>
                      </a:cxn>
                    </a:cxnLst>
                    <a:rect l="l" t="t" r="r" b="b"/>
                    <a:pathLst>
                      <a:path w="10288" h="10490">
                        <a:moveTo>
                          <a:pt x="0" y="10490"/>
                        </a:moveTo>
                        <a:cubicBezTo>
                          <a:pt x="3256" y="6971"/>
                          <a:pt x="7014" y="4189"/>
                          <a:pt x="10288" y="0"/>
                        </a:cubicBezTo>
                      </a:path>
                    </a:pathLst>
                  </a:custGeom>
                  <a:noFill/>
                  <a:ln w="15875" cap="rnd">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64" name="Freeform 8">
                    <a:extLst>
                      <a:ext uri="{FF2B5EF4-FFF2-40B4-BE49-F238E27FC236}">
                        <a16:creationId xmlns:a16="http://schemas.microsoft.com/office/drawing/2014/main" id="{482FA221-3E85-48C7-8788-6639381E8B7A}"/>
                      </a:ext>
                    </a:extLst>
                  </p:cNvPr>
                  <p:cNvSpPr>
                    <a:spLocks/>
                  </p:cNvSpPr>
                  <p:nvPr/>
                </p:nvSpPr>
                <p:spPr bwMode="auto">
                  <a:xfrm>
                    <a:off x="1990525" y="3379803"/>
                    <a:ext cx="290241" cy="251612"/>
                  </a:xfrm>
                  <a:custGeom>
                    <a:avLst/>
                    <a:gdLst>
                      <a:gd name="T0" fmla="*/ 29 w 90"/>
                      <a:gd name="T1" fmla="*/ 59 h 62"/>
                      <a:gd name="T2" fmla="*/ 23 w 90"/>
                      <a:gd name="T3" fmla="*/ 56 h 62"/>
                      <a:gd name="T4" fmla="*/ 22 w 90"/>
                      <a:gd name="T5" fmla="*/ 53 h 62"/>
                      <a:gd name="T6" fmla="*/ 17 w 90"/>
                      <a:gd name="T7" fmla="*/ 52 h 62"/>
                      <a:gd name="T8" fmla="*/ 10 w 90"/>
                      <a:gd name="T9" fmla="*/ 47 h 62"/>
                      <a:gd name="T10" fmla="*/ 9 w 90"/>
                      <a:gd name="T11" fmla="*/ 44 h 62"/>
                      <a:gd name="T12" fmla="*/ 7 w 90"/>
                      <a:gd name="T13" fmla="*/ 39 h 62"/>
                      <a:gd name="T14" fmla="*/ 1 w 90"/>
                      <a:gd name="T15" fmla="*/ 28 h 62"/>
                      <a:gd name="T16" fmla="*/ 0 w 90"/>
                      <a:gd name="T17" fmla="*/ 25 h 62"/>
                      <a:gd name="T18" fmla="*/ 4 w 90"/>
                      <a:gd name="T19" fmla="*/ 21 h 62"/>
                      <a:gd name="T20" fmla="*/ 11 w 90"/>
                      <a:gd name="T21" fmla="*/ 20 h 62"/>
                      <a:gd name="T22" fmla="*/ 35 w 90"/>
                      <a:gd name="T23" fmla="*/ 16 h 62"/>
                      <a:gd name="T24" fmla="*/ 43 w 90"/>
                      <a:gd name="T25" fmla="*/ 10 h 62"/>
                      <a:gd name="T26" fmla="*/ 46 w 90"/>
                      <a:gd name="T27" fmla="*/ 5 h 62"/>
                      <a:gd name="T28" fmla="*/ 50 w 90"/>
                      <a:gd name="T29" fmla="*/ 2 h 62"/>
                      <a:gd name="T30" fmla="*/ 61 w 90"/>
                      <a:gd name="T31" fmla="*/ 5 h 62"/>
                      <a:gd name="T32" fmla="*/ 66 w 90"/>
                      <a:gd name="T33" fmla="*/ 3 h 62"/>
                      <a:gd name="T34" fmla="*/ 84 w 90"/>
                      <a:gd name="T35" fmla="*/ 2 h 62"/>
                      <a:gd name="T36" fmla="*/ 89 w 90"/>
                      <a:gd name="T37" fmla="*/ 4 h 62"/>
                      <a:gd name="T38" fmla="*/ 89 w 90"/>
                      <a:gd name="T39" fmla="*/ 9 h 62"/>
                      <a:gd name="T40" fmla="*/ 86 w 90"/>
                      <a:gd name="T41" fmla="*/ 14 h 62"/>
                      <a:gd name="T42" fmla="*/ 85 w 90"/>
                      <a:gd name="T43" fmla="*/ 24 h 62"/>
                      <a:gd name="T44" fmla="*/ 83 w 90"/>
                      <a:gd name="T45" fmla="*/ 29 h 62"/>
                      <a:gd name="T46" fmla="*/ 66 w 90"/>
                      <a:gd name="T47" fmla="*/ 47 h 62"/>
                      <a:gd name="T48" fmla="*/ 59 w 90"/>
                      <a:gd name="T49" fmla="*/ 53 h 62"/>
                      <a:gd name="T50" fmla="*/ 57 w 90"/>
                      <a:gd name="T51" fmla="*/ 56 h 62"/>
                      <a:gd name="T52" fmla="*/ 47 w 90"/>
                      <a:gd name="T53" fmla="*/ 62 h 62"/>
                      <a:gd name="T54" fmla="*/ 38 w 90"/>
                      <a:gd name="T55" fmla="*/ 61 h 62"/>
                      <a:gd name="T56" fmla="*/ 29 w 90"/>
                      <a:gd name="T57" fmla="*/ 59 h 62"/>
                      <a:gd name="connsiteX0" fmla="*/ 3222 w 9972"/>
                      <a:gd name="connsiteY0" fmla="*/ 9355 h 9839"/>
                      <a:gd name="connsiteX1" fmla="*/ 2556 w 9972"/>
                      <a:gd name="connsiteY1" fmla="*/ 8871 h 9839"/>
                      <a:gd name="connsiteX2" fmla="*/ 2444 w 9972"/>
                      <a:gd name="connsiteY2" fmla="*/ 8387 h 9839"/>
                      <a:gd name="connsiteX3" fmla="*/ 1889 w 9972"/>
                      <a:gd name="connsiteY3" fmla="*/ 8226 h 9839"/>
                      <a:gd name="connsiteX4" fmla="*/ 1111 w 9972"/>
                      <a:gd name="connsiteY4" fmla="*/ 7420 h 9839"/>
                      <a:gd name="connsiteX5" fmla="*/ 2282 w 9972"/>
                      <a:gd name="connsiteY5" fmla="*/ 6153 h 9839"/>
                      <a:gd name="connsiteX6" fmla="*/ 778 w 9972"/>
                      <a:gd name="connsiteY6" fmla="*/ 6129 h 9839"/>
                      <a:gd name="connsiteX7" fmla="*/ 111 w 9972"/>
                      <a:gd name="connsiteY7" fmla="*/ 4355 h 9839"/>
                      <a:gd name="connsiteX8" fmla="*/ 0 w 9972"/>
                      <a:gd name="connsiteY8" fmla="*/ 3871 h 9839"/>
                      <a:gd name="connsiteX9" fmla="*/ 444 w 9972"/>
                      <a:gd name="connsiteY9" fmla="*/ 3226 h 9839"/>
                      <a:gd name="connsiteX10" fmla="*/ 1222 w 9972"/>
                      <a:gd name="connsiteY10" fmla="*/ 3065 h 9839"/>
                      <a:gd name="connsiteX11" fmla="*/ 3889 w 9972"/>
                      <a:gd name="connsiteY11" fmla="*/ 2420 h 9839"/>
                      <a:gd name="connsiteX12" fmla="*/ 4778 w 9972"/>
                      <a:gd name="connsiteY12" fmla="*/ 1452 h 9839"/>
                      <a:gd name="connsiteX13" fmla="*/ 5111 w 9972"/>
                      <a:gd name="connsiteY13" fmla="*/ 645 h 9839"/>
                      <a:gd name="connsiteX14" fmla="*/ 5556 w 9972"/>
                      <a:gd name="connsiteY14" fmla="*/ 162 h 9839"/>
                      <a:gd name="connsiteX15" fmla="*/ 6778 w 9972"/>
                      <a:gd name="connsiteY15" fmla="*/ 645 h 9839"/>
                      <a:gd name="connsiteX16" fmla="*/ 7333 w 9972"/>
                      <a:gd name="connsiteY16" fmla="*/ 323 h 9839"/>
                      <a:gd name="connsiteX17" fmla="*/ 9333 w 9972"/>
                      <a:gd name="connsiteY17" fmla="*/ 162 h 9839"/>
                      <a:gd name="connsiteX18" fmla="*/ 9889 w 9972"/>
                      <a:gd name="connsiteY18" fmla="*/ 484 h 9839"/>
                      <a:gd name="connsiteX19" fmla="*/ 9889 w 9972"/>
                      <a:gd name="connsiteY19" fmla="*/ 1291 h 9839"/>
                      <a:gd name="connsiteX20" fmla="*/ 9556 w 9972"/>
                      <a:gd name="connsiteY20" fmla="*/ 2097 h 9839"/>
                      <a:gd name="connsiteX21" fmla="*/ 9444 w 9972"/>
                      <a:gd name="connsiteY21" fmla="*/ 3710 h 9839"/>
                      <a:gd name="connsiteX22" fmla="*/ 9222 w 9972"/>
                      <a:gd name="connsiteY22" fmla="*/ 4516 h 9839"/>
                      <a:gd name="connsiteX23" fmla="*/ 7333 w 9972"/>
                      <a:gd name="connsiteY23" fmla="*/ 7420 h 9839"/>
                      <a:gd name="connsiteX24" fmla="*/ 6556 w 9972"/>
                      <a:gd name="connsiteY24" fmla="*/ 8387 h 9839"/>
                      <a:gd name="connsiteX25" fmla="*/ 6333 w 9972"/>
                      <a:gd name="connsiteY25" fmla="*/ 8871 h 9839"/>
                      <a:gd name="connsiteX26" fmla="*/ 5222 w 9972"/>
                      <a:gd name="connsiteY26" fmla="*/ 9839 h 9839"/>
                      <a:gd name="connsiteX27" fmla="*/ 4222 w 9972"/>
                      <a:gd name="connsiteY27" fmla="*/ 9678 h 9839"/>
                      <a:gd name="connsiteX28" fmla="*/ 3222 w 9972"/>
                      <a:gd name="connsiteY28" fmla="*/ 9355 h 9839"/>
                      <a:gd name="connsiteX0" fmla="*/ 3231 w 10000"/>
                      <a:gd name="connsiteY0" fmla="*/ 9508 h 10000"/>
                      <a:gd name="connsiteX1" fmla="*/ 2563 w 10000"/>
                      <a:gd name="connsiteY1" fmla="*/ 9016 h 10000"/>
                      <a:gd name="connsiteX2" fmla="*/ 2451 w 10000"/>
                      <a:gd name="connsiteY2" fmla="*/ 8524 h 10000"/>
                      <a:gd name="connsiteX3" fmla="*/ 1894 w 10000"/>
                      <a:gd name="connsiteY3" fmla="*/ 8361 h 10000"/>
                      <a:gd name="connsiteX4" fmla="*/ 3440 w 10000"/>
                      <a:gd name="connsiteY4" fmla="*/ 7276 h 10000"/>
                      <a:gd name="connsiteX5" fmla="*/ 2288 w 10000"/>
                      <a:gd name="connsiteY5" fmla="*/ 6254 h 10000"/>
                      <a:gd name="connsiteX6" fmla="*/ 780 w 10000"/>
                      <a:gd name="connsiteY6" fmla="*/ 6229 h 10000"/>
                      <a:gd name="connsiteX7" fmla="*/ 111 w 10000"/>
                      <a:gd name="connsiteY7" fmla="*/ 4426 h 10000"/>
                      <a:gd name="connsiteX8" fmla="*/ 0 w 10000"/>
                      <a:gd name="connsiteY8" fmla="*/ 3934 h 10000"/>
                      <a:gd name="connsiteX9" fmla="*/ 445 w 10000"/>
                      <a:gd name="connsiteY9" fmla="*/ 3279 h 10000"/>
                      <a:gd name="connsiteX10" fmla="*/ 1225 w 10000"/>
                      <a:gd name="connsiteY10" fmla="*/ 3115 h 10000"/>
                      <a:gd name="connsiteX11" fmla="*/ 3900 w 10000"/>
                      <a:gd name="connsiteY11" fmla="*/ 2460 h 10000"/>
                      <a:gd name="connsiteX12" fmla="*/ 4791 w 10000"/>
                      <a:gd name="connsiteY12" fmla="*/ 1476 h 10000"/>
                      <a:gd name="connsiteX13" fmla="*/ 5125 w 10000"/>
                      <a:gd name="connsiteY13" fmla="*/ 656 h 10000"/>
                      <a:gd name="connsiteX14" fmla="*/ 5572 w 10000"/>
                      <a:gd name="connsiteY14" fmla="*/ 165 h 10000"/>
                      <a:gd name="connsiteX15" fmla="*/ 6797 w 10000"/>
                      <a:gd name="connsiteY15" fmla="*/ 656 h 10000"/>
                      <a:gd name="connsiteX16" fmla="*/ 7354 w 10000"/>
                      <a:gd name="connsiteY16" fmla="*/ 328 h 10000"/>
                      <a:gd name="connsiteX17" fmla="*/ 9359 w 10000"/>
                      <a:gd name="connsiteY17" fmla="*/ 165 h 10000"/>
                      <a:gd name="connsiteX18" fmla="*/ 9917 w 10000"/>
                      <a:gd name="connsiteY18" fmla="*/ 492 h 10000"/>
                      <a:gd name="connsiteX19" fmla="*/ 9917 w 10000"/>
                      <a:gd name="connsiteY19" fmla="*/ 1312 h 10000"/>
                      <a:gd name="connsiteX20" fmla="*/ 9583 w 10000"/>
                      <a:gd name="connsiteY20" fmla="*/ 2131 h 10000"/>
                      <a:gd name="connsiteX21" fmla="*/ 9471 w 10000"/>
                      <a:gd name="connsiteY21" fmla="*/ 3771 h 10000"/>
                      <a:gd name="connsiteX22" fmla="*/ 9248 w 10000"/>
                      <a:gd name="connsiteY22" fmla="*/ 4590 h 10000"/>
                      <a:gd name="connsiteX23" fmla="*/ 7354 w 10000"/>
                      <a:gd name="connsiteY23" fmla="*/ 7541 h 10000"/>
                      <a:gd name="connsiteX24" fmla="*/ 6574 w 10000"/>
                      <a:gd name="connsiteY24" fmla="*/ 8524 h 10000"/>
                      <a:gd name="connsiteX25" fmla="*/ 6351 w 10000"/>
                      <a:gd name="connsiteY25" fmla="*/ 9016 h 10000"/>
                      <a:gd name="connsiteX26" fmla="*/ 5237 w 10000"/>
                      <a:gd name="connsiteY26" fmla="*/ 10000 h 10000"/>
                      <a:gd name="connsiteX27" fmla="*/ 4234 w 10000"/>
                      <a:gd name="connsiteY27" fmla="*/ 9836 h 10000"/>
                      <a:gd name="connsiteX28" fmla="*/ 3231 w 10000"/>
                      <a:gd name="connsiteY28" fmla="*/ 9508 h 10000"/>
                      <a:gd name="connsiteX0" fmla="*/ 3231 w 10000"/>
                      <a:gd name="connsiteY0" fmla="*/ 9508 h 10000"/>
                      <a:gd name="connsiteX1" fmla="*/ 2563 w 10000"/>
                      <a:gd name="connsiteY1" fmla="*/ 9016 h 10000"/>
                      <a:gd name="connsiteX2" fmla="*/ 2451 w 10000"/>
                      <a:gd name="connsiteY2" fmla="*/ 8524 h 10000"/>
                      <a:gd name="connsiteX3" fmla="*/ 1894 w 10000"/>
                      <a:gd name="connsiteY3" fmla="*/ 8361 h 10000"/>
                      <a:gd name="connsiteX4" fmla="*/ 3440 w 10000"/>
                      <a:gd name="connsiteY4" fmla="*/ 7276 h 10000"/>
                      <a:gd name="connsiteX5" fmla="*/ 2288 w 10000"/>
                      <a:gd name="connsiteY5" fmla="*/ 6254 h 10000"/>
                      <a:gd name="connsiteX6" fmla="*/ 1698 w 10000"/>
                      <a:gd name="connsiteY6" fmla="*/ 4638 h 10000"/>
                      <a:gd name="connsiteX7" fmla="*/ 111 w 10000"/>
                      <a:gd name="connsiteY7" fmla="*/ 4426 h 10000"/>
                      <a:gd name="connsiteX8" fmla="*/ 0 w 10000"/>
                      <a:gd name="connsiteY8" fmla="*/ 3934 h 10000"/>
                      <a:gd name="connsiteX9" fmla="*/ 445 w 10000"/>
                      <a:gd name="connsiteY9" fmla="*/ 3279 h 10000"/>
                      <a:gd name="connsiteX10" fmla="*/ 1225 w 10000"/>
                      <a:gd name="connsiteY10" fmla="*/ 3115 h 10000"/>
                      <a:gd name="connsiteX11" fmla="*/ 3900 w 10000"/>
                      <a:gd name="connsiteY11" fmla="*/ 2460 h 10000"/>
                      <a:gd name="connsiteX12" fmla="*/ 4791 w 10000"/>
                      <a:gd name="connsiteY12" fmla="*/ 1476 h 10000"/>
                      <a:gd name="connsiteX13" fmla="*/ 5125 w 10000"/>
                      <a:gd name="connsiteY13" fmla="*/ 656 h 10000"/>
                      <a:gd name="connsiteX14" fmla="*/ 5572 w 10000"/>
                      <a:gd name="connsiteY14" fmla="*/ 165 h 10000"/>
                      <a:gd name="connsiteX15" fmla="*/ 6797 w 10000"/>
                      <a:gd name="connsiteY15" fmla="*/ 656 h 10000"/>
                      <a:gd name="connsiteX16" fmla="*/ 7354 w 10000"/>
                      <a:gd name="connsiteY16" fmla="*/ 328 h 10000"/>
                      <a:gd name="connsiteX17" fmla="*/ 9359 w 10000"/>
                      <a:gd name="connsiteY17" fmla="*/ 165 h 10000"/>
                      <a:gd name="connsiteX18" fmla="*/ 9917 w 10000"/>
                      <a:gd name="connsiteY18" fmla="*/ 492 h 10000"/>
                      <a:gd name="connsiteX19" fmla="*/ 9917 w 10000"/>
                      <a:gd name="connsiteY19" fmla="*/ 1312 h 10000"/>
                      <a:gd name="connsiteX20" fmla="*/ 9583 w 10000"/>
                      <a:gd name="connsiteY20" fmla="*/ 2131 h 10000"/>
                      <a:gd name="connsiteX21" fmla="*/ 9471 w 10000"/>
                      <a:gd name="connsiteY21" fmla="*/ 3771 h 10000"/>
                      <a:gd name="connsiteX22" fmla="*/ 9248 w 10000"/>
                      <a:gd name="connsiteY22" fmla="*/ 4590 h 10000"/>
                      <a:gd name="connsiteX23" fmla="*/ 7354 w 10000"/>
                      <a:gd name="connsiteY23" fmla="*/ 7541 h 10000"/>
                      <a:gd name="connsiteX24" fmla="*/ 6574 w 10000"/>
                      <a:gd name="connsiteY24" fmla="*/ 8524 h 10000"/>
                      <a:gd name="connsiteX25" fmla="*/ 6351 w 10000"/>
                      <a:gd name="connsiteY25" fmla="*/ 9016 h 10000"/>
                      <a:gd name="connsiteX26" fmla="*/ 5237 w 10000"/>
                      <a:gd name="connsiteY26" fmla="*/ 10000 h 10000"/>
                      <a:gd name="connsiteX27" fmla="*/ 4234 w 10000"/>
                      <a:gd name="connsiteY27" fmla="*/ 9836 h 10000"/>
                      <a:gd name="connsiteX28" fmla="*/ 3231 w 10000"/>
                      <a:gd name="connsiteY28" fmla="*/ 9508 h 10000"/>
                      <a:gd name="connsiteX0" fmla="*/ 3126 w 9895"/>
                      <a:gd name="connsiteY0" fmla="*/ 9508 h 10000"/>
                      <a:gd name="connsiteX1" fmla="*/ 2458 w 9895"/>
                      <a:gd name="connsiteY1" fmla="*/ 9016 h 10000"/>
                      <a:gd name="connsiteX2" fmla="*/ 2346 w 9895"/>
                      <a:gd name="connsiteY2" fmla="*/ 8524 h 10000"/>
                      <a:gd name="connsiteX3" fmla="*/ 1789 w 9895"/>
                      <a:gd name="connsiteY3" fmla="*/ 8361 h 10000"/>
                      <a:gd name="connsiteX4" fmla="*/ 3335 w 9895"/>
                      <a:gd name="connsiteY4" fmla="*/ 7276 h 10000"/>
                      <a:gd name="connsiteX5" fmla="*/ 2183 w 9895"/>
                      <a:gd name="connsiteY5" fmla="*/ 6254 h 10000"/>
                      <a:gd name="connsiteX6" fmla="*/ 1593 w 9895"/>
                      <a:gd name="connsiteY6" fmla="*/ 4638 h 10000"/>
                      <a:gd name="connsiteX7" fmla="*/ 6 w 9895"/>
                      <a:gd name="connsiteY7" fmla="*/ 4426 h 10000"/>
                      <a:gd name="connsiteX8" fmla="*/ 1364 w 9895"/>
                      <a:gd name="connsiteY8" fmla="*/ 3846 h 10000"/>
                      <a:gd name="connsiteX9" fmla="*/ 340 w 9895"/>
                      <a:gd name="connsiteY9" fmla="*/ 3279 h 10000"/>
                      <a:gd name="connsiteX10" fmla="*/ 1120 w 9895"/>
                      <a:gd name="connsiteY10" fmla="*/ 3115 h 10000"/>
                      <a:gd name="connsiteX11" fmla="*/ 3795 w 9895"/>
                      <a:gd name="connsiteY11" fmla="*/ 2460 h 10000"/>
                      <a:gd name="connsiteX12" fmla="*/ 4686 w 9895"/>
                      <a:gd name="connsiteY12" fmla="*/ 1476 h 10000"/>
                      <a:gd name="connsiteX13" fmla="*/ 5020 w 9895"/>
                      <a:gd name="connsiteY13" fmla="*/ 656 h 10000"/>
                      <a:gd name="connsiteX14" fmla="*/ 5467 w 9895"/>
                      <a:gd name="connsiteY14" fmla="*/ 165 h 10000"/>
                      <a:gd name="connsiteX15" fmla="*/ 6692 w 9895"/>
                      <a:gd name="connsiteY15" fmla="*/ 656 h 10000"/>
                      <a:gd name="connsiteX16" fmla="*/ 7249 w 9895"/>
                      <a:gd name="connsiteY16" fmla="*/ 328 h 10000"/>
                      <a:gd name="connsiteX17" fmla="*/ 9254 w 9895"/>
                      <a:gd name="connsiteY17" fmla="*/ 165 h 10000"/>
                      <a:gd name="connsiteX18" fmla="*/ 9812 w 9895"/>
                      <a:gd name="connsiteY18" fmla="*/ 492 h 10000"/>
                      <a:gd name="connsiteX19" fmla="*/ 9812 w 9895"/>
                      <a:gd name="connsiteY19" fmla="*/ 1312 h 10000"/>
                      <a:gd name="connsiteX20" fmla="*/ 9478 w 9895"/>
                      <a:gd name="connsiteY20" fmla="*/ 2131 h 10000"/>
                      <a:gd name="connsiteX21" fmla="*/ 9366 w 9895"/>
                      <a:gd name="connsiteY21" fmla="*/ 3771 h 10000"/>
                      <a:gd name="connsiteX22" fmla="*/ 9143 w 9895"/>
                      <a:gd name="connsiteY22" fmla="*/ 4590 h 10000"/>
                      <a:gd name="connsiteX23" fmla="*/ 7249 w 9895"/>
                      <a:gd name="connsiteY23" fmla="*/ 7541 h 10000"/>
                      <a:gd name="connsiteX24" fmla="*/ 6469 w 9895"/>
                      <a:gd name="connsiteY24" fmla="*/ 8524 h 10000"/>
                      <a:gd name="connsiteX25" fmla="*/ 6246 w 9895"/>
                      <a:gd name="connsiteY25" fmla="*/ 9016 h 10000"/>
                      <a:gd name="connsiteX26" fmla="*/ 5132 w 9895"/>
                      <a:gd name="connsiteY26" fmla="*/ 10000 h 10000"/>
                      <a:gd name="connsiteX27" fmla="*/ 4129 w 9895"/>
                      <a:gd name="connsiteY27" fmla="*/ 9836 h 10000"/>
                      <a:gd name="connsiteX28" fmla="*/ 3126 w 9895"/>
                      <a:gd name="connsiteY28" fmla="*/ 9508 h 10000"/>
                      <a:gd name="connsiteX0" fmla="*/ 2846 w 9687"/>
                      <a:gd name="connsiteY0" fmla="*/ 9508 h 10000"/>
                      <a:gd name="connsiteX1" fmla="*/ 2171 w 9687"/>
                      <a:gd name="connsiteY1" fmla="*/ 9016 h 10000"/>
                      <a:gd name="connsiteX2" fmla="*/ 2058 w 9687"/>
                      <a:gd name="connsiteY2" fmla="*/ 8524 h 10000"/>
                      <a:gd name="connsiteX3" fmla="*/ 1495 w 9687"/>
                      <a:gd name="connsiteY3" fmla="*/ 8361 h 10000"/>
                      <a:gd name="connsiteX4" fmla="*/ 3057 w 9687"/>
                      <a:gd name="connsiteY4" fmla="*/ 7276 h 10000"/>
                      <a:gd name="connsiteX5" fmla="*/ 1893 w 9687"/>
                      <a:gd name="connsiteY5" fmla="*/ 6254 h 10000"/>
                      <a:gd name="connsiteX6" fmla="*/ 1297 w 9687"/>
                      <a:gd name="connsiteY6" fmla="*/ 4638 h 10000"/>
                      <a:gd name="connsiteX7" fmla="*/ 1054 w 9687"/>
                      <a:gd name="connsiteY7" fmla="*/ 4072 h 10000"/>
                      <a:gd name="connsiteX8" fmla="*/ 1065 w 9687"/>
                      <a:gd name="connsiteY8" fmla="*/ 3846 h 10000"/>
                      <a:gd name="connsiteX9" fmla="*/ 31 w 9687"/>
                      <a:gd name="connsiteY9" fmla="*/ 3279 h 10000"/>
                      <a:gd name="connsiteX10" fmla="*/ 819 w 9687"/>
                      <a:gd name="connsiteY10" fmla="*/ 3115 h 10000"/>
                      <a:gd name="connsiteX11" fmla="*/ 3522 w 9687"/>
                      <a:gd name="connsiteY11" fmla="*/ 2460 h 10000"/>
                      <a:gd name="connsiteX12" fmla="*/ 4423 w 9687"/>
                      <a:gd name="connsiteY12" fmla="*/ 1476 h 10000"/>
                      <a:gd name="connsiteX13" fmla="*/ 4760 w 9687"/>
                      <a:gd name="connsiteY13" fmla="*/ 656 h 10000"/>
                      <a:gd name="connsiteX14" fmla="*/ 5212 w 9687"/>
                      <a:gd name="connsiteY14" fmla="*/ 165 h 10000"/>
                      <a:gd name="connsiteX15" fmla="*/ 6450 w 9687"/>
                      <a:gd name="connsiteY15" fmla="*/ 656 h 10000"/>
                      <a:gd name="connsiteX16" fmla="*/ 7013 w 9687"/>
                      <a:gd name="connsiteY16" fmla="*/ 328 h 10000"/>
                      <a:gd name="connsiteX17" fmla="*/ 9039 w 9687"/>
                      <a:gd name="connsiteY17" fmla="*/ 165 h 10000"/>
                      <a:gd name="connsiteX18" fmla="*/ 9603 w 9687"/>
                      <a:gd name="connsiteY18" fmla="*/ 492 h 10000"/>
                      <a:gd name="connsiteX19" fmla="*/ 9603 w 9687"/>
                      <a:gd name="connsiteY19" fmla="*/ 1312 h 10000"/>
                      <a:gd name="connsiteX20" fmla="*/ 9266 w 9687"/>
                      <a:gd name="connsiteY20" fmla="*/ 2131 h 10000"/>
                      <a:gd name="connsiteX21" fmla="*/ 9152 w 9687"/>
                      <a:gd name="connsiteY21" fmla="*/ 3771 h 10000"/>
                      <a:gd name="connsiteX22" fmla="*/ 8927 w 9687"/>
                      <a:gd name="connsiteY22" fmla="*/ 4590 h 10000"/>
                      <a:gd name="connsiteX23" fmla="*/ 7013 w 9687"/>
                      <a:gd name="connsiteY23" fmla="*/ 7541 h 10000"/>
                      <a:gd name="connsiteX24" fmla="*/ 6225 w 9687"/>
                      <a:gd name="connsiteY24" fmla="*/ 8524 h 10000"/>
                      <a:gd name="connsiteX25" fmla="*/ 5999 w 9687"/>
                      <a:gd name="connsiteY25" fmla="*/ 9016 h 10000"/>
                      <a:gd name="connsiteX26" fmla="*/ 4873 w 9687"/>
                      <a:gd name="connsiteY26" fmla="*/ 10000 h 10000"/>
                      <a:gd name="connsiteX27" fmla="*/ 3860 w 9687"/>
                      <a:gd name="connsiteY27" fmla="*/ 9836 h 10000"/>
                      <a:gd name="connsiteX28" fmla="*/ 2846 w 9687"/>
                      <a:gd name="connsiteY28" fmla="*/ 9508 h 10000"/>
                      <a:gd name="connsiteX0" fmla="*/ 2129 w 9191"/>
                      <a:gd name="connsiteY0" fmla="*/ 9508 h 10000"/>
                      <a:gd name="connsiteX1" fmla="*/ 1432 w 9191"/>
                      <a:gd name="connsiteY1" fmla="*/ 9016 h 10000"/>
                      <a:gd name="connsiteX2" fmla="*/ 1315 w 9191"/>
                      <a:gd name="connsiteY2" fmla="*/ 8524 h 10000"/>
                      <a:gd name="connsiteX3" fmla="*/ 734 w 9191"/>
                      <a:gd name="connsiteY3" fmla="*/ 8361 h 10000"/>
                      <a:gd name="connsiteX4" fmla="*/ 2347 w 9191"/>
                      <a:gd name="connsiteY4" fmla="*/ 7276 h 10000"/>
                      <a:gd name="connsiteX5" fmla="*/ 1145 w 9191"/>
                      <a:gd name="connsiteY5" fmla="*/ 6254 h 10000"/>
                      <a:gd name="connsiteX6" fmla="*/ 530 w 9191"/>
                      <a:gd name="connsiteY6" fmla="*/ 4638 h 10000"/>
                      <a:gd name="connsiteX7" fmla="*/ 279 w 9191"/>
                      <a:gd name="connsiteY7" fmla="*/ 4072 h 10000"/>
                      <a:gd name="connsiteX8" fmla="*/ 290 w 9191"/>
                      <a:gd name="connsiteY8" fmla="*/ 3846 h 10000"/>
                      <a:gd name="connsiteX9" fmla="*/ 564 w 9191"/>
                      <a:gd name="connsiteY9" fmla="*/ 3633 h 10000"/>
                      <a:gd name="connsiteX10" fmla="*/ 36 w 9191"/>
                      <a:gd name="connsiteY10" fmla="*/ 3115 h 10000"/>
                      <a:gd name="connsiteX11" fmla="*/ 2827 w 9191"/>
                      <a:gd name="connsiteY11" fmla="*/ 2460 h 10000"/>
                      <a:gd name="connsiteX12" fmla="*/ 3757 w 9191"/>
                      <a:gd name="connsiteY12" fmla="*/ 1476 h 10000"/>
                      <a:gd name="connsiteX13" fmla="*/ 4105 w 9191"/>
                      <a:gd name="connsiteY13" fmla="*/ 656 h 10000"/>
                      <a:gd name="connsiteX14" fmla="*/ 4571 w 9191"/>
                      <a:gd name="connsiteY14" fmla="*/ 165 h 10000"/>
                      <a:gd name="connsiteX15" fmla="*/ 5849 w 9191"/>
                      <a:gd name="connsiteY15" fmla="*/ 656 h 10000"/>
                      <a:gd name="connsiteX16" fmla="*/ 6431 w 9191"/>
                      <a:gd name="connsiteY16" fmla="*/ 328 h 10000"/>
                      <a:gd name="connsiteX17" fmla="*/ 8522 w 9191"/>
                      <a:gd name="connsiteY17" fmla="*/ 165 h 10000"/>
                      <a:gd name="connsiteX18" fmla="*/ 9104 w 9191"/>
                      <a:gd name="connsiteY18" fmla="*/ 492 h 10000"/>
                      <a:gd name="connsiteX19" fmla="*/ 9104 w 9191"/>
                      <a:gd name="connsiteY19" fmla="*/ 1312 h 10000"/>
                      <a:gd name="connsiteX20" fmla="*/ 8756 w 9191"/>
                      <a:gd name="connsiteY20" fmla="*/ 2131 h 10000"/>
                      <a:gd name="connsiteX21" fmla="*/ 8639 w 9191"/>
                      <a:gd name="connsiteY21" fmla="*/ 3771 h 10000"/>
                      <a:gd name="connsiteX22" fmla="*/ 8406 w 9191"/>
                      <a:gd name="connsiteY22" fmla="*/ 4590 h 10000"/>
                      <a:gd name="connsiteX23" fmla="*/ 6431 w 9191"/>
                      <a:gd name="connsiteY23" fmla="*/ 7541 h 10000"/>
                      <a:gd name="connsiteX24" fmla="*/ 5617 w 9191"/>
                      <a:gd name="connsiteY24" fmla="*/ 8524 h 10000"/>
                      <a:gd name="connsiteX25" fmla="*/ 5384 w 9191"/>
                      <a:gd name="connsiteY25" fmla="*/ 9016 h 10000"/>
                      <a:gd name="connsiteX26" fmla="*/ 4221 w 9191"/>
                      <a:gd name="connsiteY26" fmla="*/ 10000 h 10000"/>
                      <a:gd name="connsiteX27" fmla="*/ 3176 w 9191"/>
                      <a:gd name="connsiteY27" fmla="*/ 9836 h 10000"/>
                      <a:gd name="connsiteX28" fmla="*/ 2129 w 9191"/>
                      <a:gd name="connsiteY28" fmla="*/ 9508 h 10000"/>
                      <a:gd name="connsiteX0" fmla="*/ 2299 w 9983"/>
                      <a:gd name="connsiteY0" fmla="*/ 9508 h 10000"/>
                      <a:gd name="connsiteX1" fmla="*/ 1541 w 9983"/>
                      <a:gd name="connsiteY1" fmla="*/ 9016 h 10000"/>
                      <a:gd name="connsiteX2" fmla="*/ 1414 w 9983"/>
                      <a:gd name="connsiteY2" fmla="*/ 8524 h 10000"/>
                      <a:gd name="connsiteX3" fmla="*/ 782 w 9983"/>
                      <a:gd name="connsiteY3" fmla="*/ 8361 h 10000"/>
                      <a:gd name="connsiteX4" fmla="*/ 2537 w 9983"/>
                      <a:gd name="connsiteY4" fmla="*/ 7276 h 10000"/>
                      <a:gd name="connsiteX5" fmla="*/ 1229 w 9983"/>
                      <a:gd name="connsiteY5" fmla="*/ 6254 h 10000"/>
                      <a:gd name="connsiteX6" fmla="*/ 560 w 9983"/>
                      <a:gd name="connsiteY6" fmla="*/ 4638 h 10000"/>
                      <a:gd name="connsiteX7" fmla="*/ 287 w 9983"/>
                      <a:gd name="connsiteY7" fmla="*/ 4072 h 10000"/>
                      <a:gd name="connsiteX8" fmla="*/ 299 w 9983"/>
                      <a:gd name="connsiteY8" fmla="*/ 3846 h 10000"/>
                      <a:gd name="connsiteX9" fmla="*/ 1570 w 9983"/>
                      <a:gd name="connsiteY9" fmla="*/ 3368 h 10000"/>
                      <a:gd name="connsiteX10" fmla="*/ 22 w 9983"/>
                      <a:gd name="connsiteY10" fmla="*/ 3115 h 10000"/>
                      <a:gd name="connsiteX11" fmla="*/ 3059 w 9983"/>
                      <a:gd name="connsiteY11" fmla="*/ 2460 h 10000"/>
                      <a:gd name="connsiteX12" fmla="*/ 4071 w 9983"/>
                      <a:gd name="connsiteY12" fmla="*/ 1476 h 10000"/>
                      <a:gd name="connsiteX13" fmla="*/ 4449 w 9983"/>
                      <a:gd name="connsiteY13" fmla="*/ 656 h 10000"/>
                      <a:gd name="connsiteX14" fmla="*/ 4956 w 9983"/>
                      <a:gd name="connsiteY14" fmla="*/ 165 h 10000"/>
                      <a:gd name="connsiteX15" fmla="*/ 6347 w 9983"/>
                      <a:gd name="connsiteY15" fmla="*/ 656 h 10000"/>
                      <a:gd name="connsiteX16" fmla="*/ 6980 w 9983"/>
                      <a:gd name="connsiteY16" fmla="*/ 328 h 10000"/>
                      <a:gd name="connsiteX17" fmla="*/ 9255 w 9983"/>
                      <a:gd name="connsiteY17" fmla="*/ 165 h 10000"/>
                      <a:gd name="connsiteX18" fmla="*/ 9888 w 9983"/>
                      <a:gd name="connsiteY18" fmla="*/ 492 h 10000"/>
                      <a:gd name="connsiteX19" fmla="*/ 9888 w 9983"/>
                      <a:gd name="connsiteY19" fmla="*/ 1312 h 10000"/>
                      <a:gd name="connsiteX20" fmla="*/ 9510 w 9983"/>
                      <a:gd name="connsiteY20" fmla="*/ 2131 h 10000"/>
                      <a:gd name="connsiteX21" fmla="*/ 9382 w 9983"/>
                      <a:gd name="connsiteY21" fmla="*/ 3771 h 10000"/>
                      <a:gd name="connsiteX22" fmla="*/ 9129 w 9983"/>
                      <a:gd name="connsiteY22" fmla="*/ 4590 h 10000"/>
                      <a:gd name="connsiteX23" fmla="*/ 6980 w 9983"/>
                      <a:gd name="connsiteY23" fmla="*/ 7541 h 10000"/>
                      <a:gd name="connsiteX24" fmla="*/ 6094 w 9983"/>
                      <a:gd name="connsiteY24" fmla="*/ 8524 h 10000"/>
                      <a:gd name="connsiteX25" fmla="*/ 5841 w 9983"/>
                      <a:gd name="connsiteY25" fmla="*/ 9016 h 10000"/>
                      <a:gd name="connsiteX26" fmla="*/ 4576 w 9983"/>
                      <a:gd name="connsiteY26" fmla="*/ 10000 h 10000"/>
                      <a:gd name="connsiteX27" fmla="*/ 3439 w 9983"/>
                      <a:gd name="connsiteY27" fmla="*/ 9836 h 10000"/>
                      <a:gd name="connsiteX28" fmla="*/ 2299 w 9983"/>
                      <a:gd name="connsiteY28" fmla="*/ 9508 h 10000"/>
                      <a:gd name="connsiteX0" fmla="*/ 2139 w 9836"/>
                      <a:gd name="connsiteY0" fmla="*/ 9508 h 10000"/>
                      <a:gd name="connsiteX1" fmla="*/ 1380 w 9836"/>
                      <a:gd name="connsiteY1" fmla="*/ 9016 h 10000"/>
                      <a:gd name="connsiteX2" fmla="*/ 1252 w 9836"/>
                      <a:gd name="connsiteY2" fmla="*/ 8524 h 10000"/>
                      <a:gd name="connsiteX3" fmla="*/ 619 w 9836"/>
                      <a:gd name="connsiteY3" fmla="*/ 8361 h 10000"/>
                      <a:gd name="connsiteX4" fmla="*/ 2377 w 9836"/>
                      <a:gd name="connsiteY4" fmla="*/ 7276 h 10000"/>
                      <a:gd name="connsiteX5" fmla="*/ 1067 w 9836"/>
                      <a:gd name="connsiteY5" fmla="*/ 6254 h 10000"/>
                      <a:gd name="connsiteX6" fmla="*/ 397 w 9836"/>
                      <a:gd name="connsiteY6" fmla="*/ 4638 h 10000"/>
                      <a:gd name="connsiteX7" fmla="*/ 123 w 9836"/>
                      <a:gd name="connsiteY7" fmla="*/ 4072 h 10000"/>
                      <a:gd name="connsiteX8" fmla="*/ 136 w 9836"/>
                      <a:gd name="connsiteY8" fmla="*/ 3846 h 10000"/>
                      <a:gd name="connsiteX9" fmla="*/ 1409 w 9836"/>
                      <a:gd name="connsiteY9" fmla="*/ 3368 h 10000"/>
                      <a:gd name="connsiteX10" fmla="*/ 1598 w 9836"/>
                      <a:gd name="connsiteY10" fmla="*/ 3557 h 10000"/>
                      <a:gd name="connsiteX11" fmla="*/ 2900 w 9836"/>
                      <a:gd name="connsiteY11" fmla="*/ 2460 h 10000"/>
                      <a:gd name="connsiteX12" fmla="*/ 3914 w 9836"/>
                      <a:gd name="connsiteY12" fmla="*/ 1476 h 10000"/>
                      <a:gd name="connsiteX13" fmla="*/ 4293 w 9836"/>
                      <a:gd name="connsiteY13" fmla="*/ 656 h 10000"/>
                      <a:gd name="connsiteX14" fmla="*/ 4800 w 9836"/>
                      <a:gd name="connsiteY14" fmla="*/ 165 h 10000"/>
                      <a:gd name="connsiteX15" fmla="*/ 6194 w 9836"/>
                      <a:gd name="connsiteY15" fmla="*/ 656 h 10000"/>
                      <a:gd name="connsiteX16" fmla="*/ 6828 w 9836"/>
                      <a:gd name="connsiteY16" fmla="*/ 328 h 10000"/>
                      <a:gd name="connsiteX17" fmla="*/ 9107 w 9836"/>
                      <a:gd name="connsiteY17" fmla="*/ 165 h 10000"/>
                      <a:gd name="connsiteX18" fmla="*/ 9741 w 9836"/>
                      <a:gd name="connsiteY18" fmla="*/ 492 h 10000"/>
                      <a:gd name="connsiteX19" fmla="*/ 9741 w 9836"/>
                      <a:gd name="connsiteY19" fmla="*/ 1312 h 10000"/>
                      <a:gd name="connsiteX20" fmla="*/ 9362 w 9836"/>
                      <a:gd name="connsiteY20" fmla="*/ 2131 h 10000"/>
                      <a:gd name="connsiteX21" fmla="*/ 9234 w 9836"/>
                      <a:gd name="connsiteY21" fmla="*/ 3771 h 10000"/>
                      <a:gd name="connsiteX22" fmla="*/ 8981 w 9836"/>
                      <a:gd name="connsiteY22" fmla="*/ 4590 h 10000"/>
                      <a:gd name="connsiteX23" fmla="*/ 6828 w 9836"/>
                      <a:gd name="connsiteY23" fmla="*/ 7541 h 10000"/>
                      <a:gd name="connsiteX24" fmla="*/ 5940 w 9836"/>
                      <a:gd name="connsiteY24" fmla="*/ 8524 h 10000"/>
                      <a:gd name="connsiteX25" fmla="*/ 5687 w 9836"/>
                      <a:gd name="connsiteY25" fmla="*/ 9016 h 10000"/>
                      <a:gd name="connsiteX26" fmla="*/ 4420 w 9836"/>
                      <a:gd name="connsiteY26" fmla="*/ 10000 h 10000"/>
                      <a:gd name="connsiteX27" fmla="*/ 3281 w 9836"/>
                      <a:gd name="connsiteY27" fmla="*/ 9836 h 10000"/>
                      <a:gd name="connsiteX28" fmla="*/ 2139 w 9836"/>
                      <a:gd name="connsiteY28" fmla="*/ 9508 h 10000"/>
                      <a:gd name="connsiteX0" fmla="*/ 2057 w 9882"/>
                      <a:gd name="connsiteY0" fmla="*/ 9508 h 10000"/>
                      <a:gd name="connsiteX1" fmla="*/ 1285 w 9882"/>
                      <a:gd name="connsiteY1" fmla="*/ 9016 h 10000"/>
                      <a:gd name="connsiteX2" fmla="*/ 1155 w 9882"/>
                      <a:gd name="connsiteY2" fmla="*/ 8524 h 10000"/>
                      <a:gd name="connsiteX3" fmla="*/ 511 w 9882"/>
                      <a:gd name="connsiteY3" fmla="*/ 8361 h 10000"/>
                      <a:gd name="connsiteX4" fmla="*/ 2299 w 9882"/>
                      <a:gd name="connsiteY4" fmla="*/ 7276 h 10000"/>
                      <a:gd name="connsiteX5" fmla="*/ 967 w 9882"/>
                      <a:gd name="connsiteY5" fmla="*/ 6254 h 10000"/>
                      <a:gd name="connsiteX6" fmla="*/ 286 w 9882"/>
                      <a:gd name="connsiteY6" fmla="*/ 4638 h 10000"/>
                      <a:gd name="connsiteX7" fmla="*/ 7 w 9882"/>
                      <a:gd name="connsiteY7" fmla="*/ 4072 h 10000"/>
                      <a:gd name="connsiteX8" fmla="*/ 1930 w 9882"/>
                      <a:gd name="connsiteY8" fmla="*/ 3934 h 10000"/>
                      <a:gd name="connsiteX9" fmla="*/ 1314 w 9882"/>
                      <a:gd name="connsiteY9" fmla="*/ 3368 h 10000"/>
                      <a:gd name="connsiteX10" fmla="*/ 1507 w 9882"/>
                      <a:gd name="connsiteY10" fmla="*/ 3557 h 10000"/>
                      <a:gd name="connsiteX11" fmla="*/ 2830 w 9882"/>
                      <a:gd name="connsiteY11" fmla="*/ 2460 h 10000"/>
                      <a:gd name="connsiteX12" fmla="*/ 3861 w 9882"/>
                      <a:gd name="connsiteY12" fmla="*/ 1476 h 10000"/>
                      <a:gd name="connsiteX13" fmla="*/ 4247 w 9882"/>
                      <a:gd name="connsiteY13" fmla="*/ 656 h 10000"/>
                      <a:gd name="connsiteX14" fmla="*/ 4762 w 9882"/>
                      <a:gd name="connsiteY14" fmla="*/ 165 h 10000"/>
                      <a:gd name="connsiteX15" fmla="*/ 6179 w 9882"/>
                      <a:gd name="connsiteY15" fmla="*/ 656 h 10000"/>
                      <a:gd name="connsiteX16" fmla="*/ 6824 w 9882"/>
                      <a:gd name="connsiteY16" fmla="*/ 328 h 10000"/>
                      <a:gd name="connsiteX17" fmla="*/ 9141 w 9882"/>
                      <a:gd name="connsiteY17" fmla="*/ 165 h 10000"/>
                      <a:gd name="connsiteX18" fmla="*/ 9785 w 9882"/>
                      <a:gd name="connsiteY18" fmla="*/ 492 h 10000"/>
                      <a:gd name="connsiteX19" fmla="*/ 9785 w 9882"/>
                      <a:gd name="connsiteY19" fmla="*/ 1312 h 10000"/>
                      <a:gd name="connsiteX20" fmla="*/ 9400 w 9882"/>
                      <a:gd name="connsiteY20" fmla="*/ 2131 h 10000"/>
                      <a:gd name="connsiteX21" fmla="*/ 9270 w 9882"/>
                      <a:gd name="connsiteY21" fmla="*/ 3771 h 10000"/>
                      <a:gd name="connsiteX22" fmla="*/ 9013 w 9882"/>
                      <a:gd name="connsiteY22" fmla="*/ 4590 h 10000"/>
                      <a:gd name="connsiteX23" fmla="*/ 6824 w 9882"/>
                      <a:gd name="connsiteY23" fmla="*/ 7541 h 10000"/>
                      <a:gd name="connsiteX24" fmla="*/ 5921 w 9882"/>
                      <a:gd name="connsiteY24" fmla="*/ 8524 h 10000"/>
                      <a:gd name="connsiteX25" fmla="*/ 5664 w 9882"/>
                      <a:gd name="connsiteY25" fmla="*/ 9016 h 10000"/>
                      <a:gd name="connsiteX26" fmla="*/ 4376 w 9882"/>
                      <a:gd name="connsiteY26" fmla="*/ 10000 h 10000"/>
                      <a:gd name="connsiteX27" fmla="*/ 3218 w 9882"/>
                      <a:gd name="connsiteY27" fmla="*/ 9836 h 10000"/>
                      <a:gd name="connsiteX28" fmla="*/ 2057 w 9882"/>
                      <a:gd name="connsiteY28" fmla="*/ 9508 h 10000"/>
                      <a:gd name="connsiteX0" fmla="*/ 1813 w 9731"/>
                      <a:gd name="connsiteY0" fmla="*/ 9508 h 10000"/>
                      <a:gd name="connsiteX1" fmla="*/ 1031 w 9731"/>
                      <a:gd name="connsiteY1" fmla="*/ 9016 h 10000"/>
                      <a:gd name="connsiteX2" fmla="*/ 900 w 9731"/>
                      <a:gd name="connsiteY2" fmla="*/ 8524 h 10000"/>
                      <a:gd name="connsiteX3" fmla="*/ 248 w 9731"/>
                      <a:gd name="connsiteY3" fmla="*/ 8361 h 10000"/>
                      <a:gd name="connsiteX4" fmla="*/ 2057 w 9731"/>
                      <a:gd name="connsiteY4" fmla="*/ 7276 h 10000"/>
                      <a:gd name="connsiteX5" fmla="*/ 710 w 9731"/>
                      <a:gd name="connsiteY5" fmla="*/ 6254 h 10000"/>
                      <a:gd name="connsiteX6" fmla="*/ 20 w 9731"/>
                      <a:gd name="connsiteY6" fmla="*/ 4638 h 10000"/>
                      <a:gd name="connsiteX7" fmla="*/ 2101 w 9731"/>
                      <a:gd name="connsiteY7" fmla="*/ 4602 h 10000"/>
                      <a:gd name="connsiteX8" fmla="*/ 1684 w 9731"/>
                      <a:gd name="connsiteY8" fmla="*/ 3934 h 10000"/>
                      <a:gd name="connsiteX9" fmla="*/ 1061 w 9731"/>
                      <a:gd name="connsiteY9" fmla="*/ 3368 h 10000"/>
                      <a:gd name="connsiteX10" fmla="*/ 1256 w 9731"/>
                      <a:gd name="connsiteY10" fmla="*/ 3557 h 10000"/>
                      <a:gd name="connsiteX11" fmla="*/ 2595 w 9731"/>
                      <a:gd name="connsiteY11" fmla="*/ 2460 h 10000"/>
                      <a:gd name="connsiteX12" fmla="*/ 3638 w 9731"/>
                      <a:gd name="connsiteY12" fmla="*/ 1476 h 10000"/>
                      <a:gd name="connsiteX13" fmla="*/ 4029 w 9731"/>
                      <a:gd name="connsiteY13" fmla="*/ 656 h 10000"/>
                      <a:gd name="connsiteX14" fmla="*/ 4550 w 9731"/>
                      <a:gd name="connsiteY14" fmla="*/ 165 h 10000"/>
                      <a:gd name="connsiteX15" fmla="*/ 5984 w 9731"/>
                      <a:gd name="connsiteY15" fmla="*/ 656 h 10000"/>
                      <a:gd name="connsiteX16" fmla="*/ 6636 w 9731"/>
                      <a:gd name="connsiteY16" fmla="*/ 328 h 10000"/>
                      <a:gd name="connsiteX17" fmla="*/ 8981 w 9731"/>
                      <a:gd name="connsiteY17" fmla="*/ 165 h 10000"/>
                      <a:gd name="connsiteX18" fmla="*/ 9633 w 9731"/>
                      <a:gd name="connsiteY18" fmla="*/ 492 h 10000"/>
                      <a:gd name="connsiteX19" fmla="*/ 9633 w 9731"/>
                      <a:gd name="connsiteY19" fmla="*/ 1312 h 10000"/>
                      <a:gd name="connsiteX20" fmla="*/ 9243 w 9731"/>
                      <a:gd name="connsiteY20" fmla="*/ 2131 h 10000"/>
                      <a:gd name="connsiteX21" fmla="*/ 9112 w 9731"/>
                      <a:gd name="connsiteY21" fmla="*/ 3771 h 10000"/>
                      <a:gd name="connsiteX22" fmla="*/ 8852 w 9731"/>
                      <a:gd name="connsiteY22" fmla="*/ 4590 h 10000"/>
                      <a:gd name="connsiteX23" fmla="*/ 6636 w 9731"/>
                      <a:gd name="connsiteY23" fmla="*/ 7541 h 10000"/>
                      <a:gd name="connsiteX24" fmla="*/ 5723 w 9731"/>
                      <a:gd name="connsiteY24" fmla="*/ 8524 h 10000"/>
                      <a:gd name="connsiteX25" fmla="*/ 5463 w 9731"/>
                      <a:gd name="connsiteY25" fmla="*/ 9016 h 10000"/>
                      <a:gd name="connsiteX26" fmla="*/ 4159 w 9731"/>
                      <a:gd name="connsiteY26" fmla="*/ 10000 h 10000"/>
                      <a:gd name="connsiteX27" fmla="*/ 2987 w 9731"/>
                      <a:gd name="connsiteY27" fmla="*/ 9836 h 10000"/>
                      <a:gd name="connsiteX28" fmla="*/ 1813 w 9731"/>
                      <a:gd name="connsiteY28" fmla="*/ 9508 h 10000"/>
                      <a:gd name="connsiteX0" fmla="*/ 1642 w 9779"/>
                      <a:gd name="connsiteY0" fmla="*/ 9508 h 10000"/>
                      <a:gd name="connsiteX1" fmla="*/ 839 w 9779"/>
                      <a:gd name="connsiteY1" fmla="*/ 9016 h 10000"/>
                      <a:gd name="connsiteX2" fmla="*/ 704 w 9779"/>
                      <a:gd name="connsiteY2" fmla="*/ 8524 h 10000"/>
                      <a:gd name="connsiteX3" fmla="*/ 34 w 9779"/>
                      <a:gd name="connsiteY3" fmla="*/ 8361 h 10000"/>
                      <a:gd name="connsiteX4" fmla="*/ 1893 w 9779"/>
                      <a:gd name="connsiteY4" fmla="*/ 7276 h 10000"/>
                      <a:gd name="connsiteX5" fmla="*/ 509 w 9779"/>
                      <a:gd name="connsiteY5" fmla="*/ 6254 h 10000"/>
                      <a:gd name="connsiteX6" fmla="*/ 2670 w 9779"/>
                      <a:gd name="connsiteY6" fmla="*/ 5610 h 10000"/>
                      <a:gd name="connsiteX7" fmla="*/ 1938 w 9779"/>
                      <a:gd name="connsiteY7" fmla="*/ 4602 h 10000"/>
                      <a:gd name="connsiteX8" fmla="*/ 1510 w 9779"/>
                      <a:gd name="connsiteY8" fmla="*/ 3934 h 10000"/>
                      <a:gd name="connsiteX9" fmla="*/ 869 w 9779"/>
                      <a:gd name="connsiteY9" fmla="*/ 3368 h 10000"/>
                      <a:gd name="connsiteX10" fmla="*/ 1070 w 9779"/>
                      <a:gd name="connsiteY10" fmla="*/ 3557 h 10000"/>
                      <a:gd name="connsiteX11" fmla="*/ 2446 w 9779"/>
                      <a:gd name="connsiteY11" fmla="*/ 2460 h 10000"/>
                      <a:gd name="connsiteX12" fmla="*/ 3518 w 9779"/>
                      <a:gd name="connsiteY12" fmla="*/ 1476 h 10000"/>
                      <a:gd name="connsiteX13" fmla="*/ 3919 w 9779"/>
                      <a:gd name="connsiteY13" fmla="*/ 656 h 10000"/>
                      <a:gd name="connsiteX14" fmla="*/ 4455 w 9779"/>
                      <a:gd name="connsiteY14" fmla="*/ 165 h 10000"/>
                      <a:gd name="connsiteX15" fmla="*/ 5928 w 9779"/>
                      <a:gd name="connsiteY15" fmla="*/ 656 h 10000"/>
                      <a:gd name="connsiteX16" fmla="*/ 6598 w 9779"/>
                      <a:gd name="connsiteY16" fmla="*/ 328 h 10000"/>
                      <a:gd name="connsiteX17" fmla="*/ 9008 w 9779"/>
                      <a:gd name="connsiteY17" fmla="*/ 165 h 10000"/>
                      <a:gd name="connsiteX18" fmla="*/ 9678 w 9779"/>
                      <a:gd name="connsiteY18" fmla="*/ 492 h 10000"/>
                      <a:gd name="connsiteX19" fmla="*/ 9678 w 9779"/>
                      <a:gd name="connsiteY19" fmla="*/ 1312 h 10000"/>
                      <a:gd name="connsiteX20" fmla="*/ 9278 w 9779"/>
                      <a:gd name="connsiteY20" fmla="*/ 2131 h 10000"/>
                      <a:gd name="connsiteX21" fmla="*/ 9143 w 9779"/>
                      <a:gd name="connsiteY21" fmla="*/ 3771 h 10000"/>
                      <a:gd name="connsiteX22" fmla="*/ 8876 w 9779"/>
                      <a:gd name="connsiteY22" fmla="*/ 4590 h 10000"/>
                      <a:gd name="connsiteX23" fmla="*/ 6598 w 9779"/>
                      <a:gd name="connsiteY23" fmla="*/ 7541 h 10000"/>
                      <a:gd name="connsiteX24" fmla="*/ 5660 w 9779"/>
                      <a:gd name="connsiteY24" fmla="*/ 8524 h 10000"/>
                      <a:gd name="connsiteX25" fmla="*/ 5393 w 9779"/>
                      <a:gd name="connsiteY25" fmla="*/ 9016 h 10000"/>
                      <a:gd name="connsiteX26" fmla="*/ 4053 w 9779"/>
                      <a:gd name="connsiteY26" fmla="*/ 10000 h 10000"/>
                      <a:gd name="connsiteX27" fmla="*/ 2849 w 9779"/>
                      <a:gd name="connsiteY27" fmla="*/ 9836 h 10000"/>
                      <a:gd name="connsiteX28" fmla="*/ 1642 w 9779"/>
                      <a:gd name="connsiteY28" fmla="*/ 9508 h 10000"/>
                      <a:gd name="connsiteX0" fmla="*/ 1679 w 10000"/>
                      <a:gd name="connsiteY0" fmla="*/ 9508 h 10000"/>
                      <a:gd name="connsiteX1" fmla="*/ 858 w 10000"/>
                      <a:gd name="connsiteY1" fmla="*/ 9016 h 10000"/>
                      <a:gd name="connsiteX2" fmla="*/ 720 w 10000"/>
                      <a:gd name="connsiteY2" fmla="*/ 8524 h 10000"/>
                      <a:gd name="connsiteX3" fmla="*/ 35 w 10000"/>
                      <a:gd name="connsiteY3" fmla="*/ 8361 h 10000"/>
                      <a:gd name="connsiteX4" fmla="*/ 1936 w 10000"/>
                      <a:gd name="connsiteY4" fmla="*/ 7276 h 10000"/>
                      <a:gd name="connsiteX5" fmla="*/ 2854 w 10000"/>
                      <a:gd name="connsiteY5" fmla="*/ 6696 h 10000"/>
                      <a:gd name="connsiteX6" fmla="*/ 2730 w 10000"/>
                      <a:gd name="connsiteY6" fmla="*/ 5610 h 10000"/>
                      <a:gd name="connsiteX7" fmla="*/ 1982 w 10000"/>
                      <a:gd name="connsiteY7" fmla="*/ 4602 h 10000"/>
                      <a:gd name="connsiteX8" fmla="*/ 1544 w 10000"/>
                      <a:gd name="connsiteY8" fmla="*/ 3934 h 10000"/>
                      <a:gd name="connsiteX9" fmla="*/ 889 w 10000"/>
                      <a:gd name="connsiteY9" fmla="*/ 3368 h 10000"/>
                      <a:gd name="connsiteX10" fmla="*/ 1094 w 10000"/>
                      <a:gd name="connsiteY10" fmla="*/ 3557 h 10000"/>
                      <a:gd name="connsiteX11" fmla="*/ 2501 w 10000"/>
                      <a:gd name="connsiteY11" fmla="*/ 2460 h 10000"/>
                      <a:gd name="connsiteX12" fmla="*/ 3598 w 10000"/>
                      <a:gd name="connsiteY12" fmla="*/ 1476 h 10000"/>
                      <a:gd name="connsiteX13" fmla="*/ 4008 w 10000"/>
                      <a:gd name="connsiteY13" fmla="*/ 656 h 10000"/>
                      <a:gd name="connsiteX14" fmla="*/ 4556 w 10000"/>
                      <a:gd name="connsiteY14" fmla="*/ 165 h 10000"/>
                      <a:gd name="connsiteX15" fmla="*/ 6062 w 10000"/>
                      <a:gd name="connsiteY15" fmla="*/ 656 h 10000"/>
                      <a:gd name="connsiteX16" fmla="*/ 6747 w 10000"/>
                      <a:gd name="connsiteY16" fmla="*/ 328 h 10000"/>
                      <a:gd name="connsiteX17" fmla="*/ 9212 w 10000"/>
                      <a:gd name="connsiteY17" fmla="*/ 165 h 10000"/>
                      <a:gd name="connsiteX18" fmla="*/ 9897 w 10000"/>
                      <a:gd name="connsiteY18" fmla="*/ 492 h 10000"/>
                      <a:gd name="connsiteX19" fmla="*/ 9897 w 10000"/>
                      <a:gd name="connsiteY19" fmla="*/ 1312 h 10000"/>
                      <a:gd name="connsiteX20" fmla="*/ 9488 w 10000"/>
                      <a:gd name="connsiteY20" fmla="*/ 2131 h 10000"/>
                      <a:gd name="connsiteX21" fmla="*/ 9350 w 10000"/>
                      <a:gd name="connsiteY21" fmla="*/ 3771 h 10000"/>
                      <a:gd name="connsiteX22" fmla="*/ 9077 w 10000"/>
                      <a:gd name="connsiteY22" fmla="*/ 4590 h 10000"/>
                      <a:gd name="connsiteX23" fmla="*/ 6747 w 10000"/>
                      <a:gd name="connsiteY23" fmla="*/ 7541 h 10000"/>
                      <a:gd name="connsiteX24" fmla="*/ 5788 w 10000"/>
                      <a:gd name="connsiteY24" fmla="*/ 8524 h 10000"/>
                      <a:gd name="connsiteX25" fmla="*/ 5515 w 10000"/>
                      <a:gd name="connsiteY25" fmla="*/ 9016 h 10000"/>
                      <a:gd name="connsiteX26" fmla="*/ 4145 w 10000"/>
                      <a:gd name="connsiteY26" fmla="*/ 10000 h 10000"/>
                      <a:gd name="connsiteX27" fmla="*/ 2913 w 10000"/>
                      <a:gd name="connsiteY27" fmla="*/ 9836 h 10000"/>
                      <a:gd name="connsiteX28" fmla="*/ 1679 w 10000"/>
                      <a:gd name="connsiteY28" fmla="*/ 9508 h 10000"/>
                      <a:gd name="connsiteX0" fmla="*/ 1679 w 10000"/>
                      <a:gd name="connsiteY0" fmla="*/ 9508 h 9860"/>
                      <a:gd name="connsiteX1" fmla="*/ 858 w 10000"/>
                      <a:gd name="connsiteY1" fmla="*/ 9016 h 9860"/>
                      <a:gd name="connsiteX2" fmla="*/ 720 w 10000"/>
                      <a:gd name="connsiteY2" fmla="*/ 8524 h 9860"/>
                      <a:gd name="connsiteX3" fmla="*/ 35 w 10000"/>
                      <a:gd name="connsiteY3" fmla="*/ 8361 h 9860"/>
                      <a:gd name="connsiteX4" fmla="*/ 1936 w 10000"/>
                      <a:gd name="connsiteY4" fmla="*/ 7276 h 9860"/>
                      <a:gd name="connsiteX5" fmla="*/ 2854 w 10000"/>
                      <a:gd name="connsiteY5" fmla="*/ 6696 h 9860"/>
                      <a:gd name="connsiteX6" fmla="*/ 2730 w 10000"/>
                      <a:gd name="connsiteY6" fmla="*/ 5610 h 9860"/>
                      <a:gd name="connsiteX7" fmla="*/ 1982 w 10000"/>
                      <a:gd name="connsiteY7" fmla="*/ 4602 h 9860"/>
                      <a:gd name="connsiteX8" fmla="*/ 1544 w 10000"/>
                      <a:gd name="connsiteY8" fmla="*/ 3934 h 9860"/>
                      <a:gd name="connsiteX9" fmla="*/ 889 w 10000"/>
                      <a:gd name="connsiteY9" fmla="*/ 3368 h 9860"/>
                      <a:gd name="connsiteX10" fmla="*/ 1094 w 10000"/>
                      <a:gd name="connsiteY10" fmla="*/ 3557 h 9860"/>
                      <a:gd name="connsiteX11" fmla="*/ 2501 w 10000"/>
                      <a:gd name="connsiteY11" fmla="*/ 2460 h 9860"/>
                      <a:gd name="connsiteX12" fmla="*/ 3598 w 10000"/>
                      <a:gd name="connsiteY12" fmla="*/ 1476 h 9860"/>
                      <a:gd name="connsiteX13" fmla="*/ 4008 w 10000"/>
                      <a:gd name="connsiteY13" fmla="*/ 656 h 9860"/>
                      <a:gd name="connsiteX14" fmla="*/ 4556 w 10000"/>
                      <a:gd name="connsiteY14" fmla="*/ 165 h 9860"/>
                      <a:gd name="connsiteX15" fmla="*/ 6062 w 10000"/>
                      <a:gd name="connsiteY15" fmla="*/ 656 h 9860"/>
                      <a:gd name="connsiteX16" fmla="*/ 6747 w 10000"/>
                      <a:gd name="connsiteY16" fmla="*/ 328 h 9860"/>
                      <a:gd name="connsiteX17" fmla="*/ 9212 w 10000"/>
                      <a:gd name="connsiteY17" fmla="*/ 165 h 9860"/>
                      <a:gd name="connsiteX18" fmla="*/ 9897 w 10000"/>
                      <a:gd name="connsiteY18" fmla="*/ 492 h 9860"/>
                      <a:gd name="connsiteX19" fmla="*/ 9897 w 10000"/>
                      <a:gd name="connsiteY19" fmla="*/ 1312 h 9860"/>
                      <a:gd name="connsiteX20" fmla="*/ 9488 w 10000"/>
                      <a:gd name="connsiteY20" fmla="*/ 2131 h 9860"/>
                      <a:gd name="connsiteX21" fmla="*/ 9350 w 10000"/>
                      <a:gd name="connsiteY21" fmla="*/ 3771 h 9860"/>
                      <a:gd name="connsiteX22" fmla="*/ 9077 w 10000"/>
                      <a:gd name="connsiteY22" fmla="*/ 4590 h 9860"/>
                      <a:gd name="connsiteX23" fmla="*/ 6747 w 10000"/>
                      <a:gd name="connsiteY23" fmla="*/ 7541 h 9860"/>
                      <a:gd name="connsiteX24" fmla="*/ 5788 w 10000"/>
                      <a:gd name="connsiteY24" fmla="*/ 8524 h 9860"/>
                      <a:gd name="connsiteX25" fmla="*/ 5515 w 10000"/>
                      <a:gd name="connsiteY25" fmla="*/ 9016 h 9860"/>
                      <a:gd name="connsiteX26" fmla="*/ 5349 w 10000"/>
                      <a:gd name="connsiteY26" fmla="*/ 9293 h 9860"/>
                      <a:gd name="connsiteX27" fmla="*/ 2913 w 10000"/>
                      <a:gd name="connsiteY27" fmla="*/ 9836 h 9860"/>
                      <a:gd name="connsiteX28" fmla="*/ 1679 w 10000"/>
                      <a:gd name="connsiteY28" fmla="*/ 9508 h 9860"/>
                      <a:gd name="connsiteX0" fmla="*/ 1679 w 10000"/>
                      <a:gd name="connsiteY0" fmla="*/ 9643 h 9643"/>
                      <a:gd name="connsiteX1" fmla="*/ 858 w 10000"/>
                      <a:gd name="connsiteY1" fmla="*/ 9144 h 9643"/>
                      <a:gd name="connsiteX2" fmla="*/ 720 w 10000"/>
                      <a:gd name="connsiteY2" fmla="*/ 8645 h 9643"/>
                      <a:gd name="connsiteX3" fmla="*/ 35 w 10000"/>
                      <a:gd name="connsiteY3" fmla="*/ 8480 h 9643"/>
                      <a:gd name="connsiteX4" fmla="*/ 1936 w 10000"/>
                      <a:gd name="connsiteY4" fmla="*/ 7379 h 9643"/>
                      <a:gd name="connsiteX5" fmla="*/ 2854 w 10000"/>
                      <a:gd name="connsiteY5" fmla="*/ 6791 h 9643"/>
                      <a:gd name="connsiteX6" fmla="*/ 2730 w 10000"/>
                      <a:gd name="connsiteY6" fmla="*/ 5690 h 9643"/>
                      <a:gd name="connsiteX7" fmla="*/ 1982 w 10000"/>
                      <a:gd name="connsiteY7" fmla="*/ 4667 h 9643"/>
                      <a:gd name="connsiteX8" fmla="*/ 1544 w 10000"/>
                      <a:gd name="connsiteY8" fmla="*/ 3990 h 9643"/>
                      <a:gd name="connsiteX9" fmla="*/ 889 w 10000"/>
                      <a:gd name="connsiteY9" fmla="*/ 3416 h 9643"/>
                      <a:gd name="connsiteX10" fmla="*/ 1094 w 10000"/>
                      <a:gd name="connsiteY10" fmla="*/ 3608 h 9643"/>
                      <a:gd name="connsiteX11" fmla="*/ 2501 w 10000"/>
                      <a:gd name="connsiteY11" fmla="*/ 2495 h 9643"/>
                      <a:gd name="connsiteX12" fmla="*/ 3598 w 10000"/>
                      <a:gd name="connsiteY12" fmla="*/ 1497 h 9643"/>
                      <a:gd name="connsiteX13" fmla="*/ 4008 w 10000"/>
                      <a:gd name="connsiteY13" fmla="*/ 665 h 9643"/>
                      <a:gd name="connsiteX14" fmla="*/ 4556 w 10000"/>
                      <a:gd name="connsiteY14" fmla="*/ 167 h 9643"/>
                      <a:gd name="connsiteX15" fmla="*/ 6062 w 10000"/>
                      <a:gd name="connsiteY15" fmla="*/ 665 h 9643"/>
                      <a:gd name="connsiteX16" fmla="*/ 6747 w 10000"/>
                      <a:gd name="connsiteY16" fmla="*/ 333 h 9643"/>
                      <a:gd name="connsiteX17" fmla="*/ 9212 w 10000"/>
                      <a:gd name="connsiteY17" fmla="*/ 167 h 9643"/>
                      <a:gd name="connsiteX18" fmla="*/ 9897 w 10000"/>
                      <a:gd name="connsiteY18" fmla="*/ 499 h 9643"/>
                      <a:gd name="connsiteX19" fmla="*/ 9897 w 10000"/>
                      <a:gd name="connsiteY19" fmla="*/ 1331 h 9643"/>
                      <a:gd name="connsiteX20" fmla="*/ 9488 w 10000"/>
                      <a:gd name="connsiteY20" fmla="*/ 2161 h 9643"/>
                      <a:gd name="connsiteX21" fmla="*/ 9350 w 10000"/>
                      <a:gd name="connsiteY21" fmla="*/ 3825 h 9643"/>
                      <a:gd name="connsiteX22" fmla="*/ 9077 w 10000"/>
                      <a:gd name="connsiteY22" fmla="*/ 4655 h 9643"/>
                      <a:gd name="connsiteX23" fmla="*/ 6747 w 10000"/>
                      <a:gd name="connsiteY23" fmla="*/ 7648 h 9643"/>
                      <a:gd name="connsiteX24" fmla="*/ 5788 w 10000"/>
                      <a:gd name="connsiteY24" fmla="*/ 8645 h 9643"/>
                      <a:gd name="connsiteX25" fmla="*/ 5515 w 10000"/>
                      <a:gd name="connsiteY25" fmla="*/ 9144 h 9643"/>
                      <a:gd name="connsiteX26" fmla="*/ 5349 w 10000"/>
                      <a:gd name="connsiteY26" fmla="*/ 9425 h 9643"/>
                      <a:gd name="connsiteX27" fmla="*/ 4644 w 10000"/>
                      <a:gd name="connsiteY27" fmla="*/ 9169 h 9643"/>
                      <a:gd name="connsiteX28" fmla="*/ 1679 w 10000"/>
                      <a:gd name="connsiteY28" fmla="*/ 9643 h 9643"/>
                      <a:gd name="connsiteX0" fmla="*/ 2808 w 10000"/>
                      <a:gd name="connsiteY0" fmla="*/ 8699 h 9823"/>
                      <a:gd name="connsiteX1" fmla="*/ 858 w 10000"/>
                      <a:gd name="connsiteY1" fmla="*/ 9483 h 9823"/>
                      <a:gd name="connsiteX2" fmla="*/ 720 w 10000"/>
                      <a:gd name="connsiteY2" fmla="*/ 8965 h 9823"/>
                      <a:gd name="connsiteX3" fmla="*/ 35 w 10000"/>
                      <a:gd name="connsiteY3" fmla="*/ 8794 h 9823"/>
                      <a:gd name="connsiteX4" fmla="*/ 1936 w 10000"/>
                      <a:gd name="connsiteY4" fmla="*/ 7652 h 9823"/>
                      <a:gd name="connsiteX5" fmla="*/ 2854 w 10000"/>
                      <a:gd name="connsiteY5" fmla="*/ 7042 h 9823"/>
                      <a:gd name="connsiteX6" fmla="*/ 2730 w 10000"/>
                      <a:gd name="connsiteY6" fmla="*/ 5901 h 9823"/>
                      <a:gd name="connsiteX7" fmla="*/ 1982 w 10000"/>
                      <a:gd name="connsiteY7" fmla="*/ 4840 h 9823"/>
                      <a:gd name="connsiteX8" fmla="*/ 1544 w 10000"/>
                      <a:gd name="connsiteY8" fmla="*/ 4138 h 9823"/>
                      <a:gd name="connsiteX9" fmla="*/ 889 w 10000"/>
                      <a:gd name="connsiteY9" fmla="*/ 3542 h 9823"/>
                      <a:gd name="connsiteX10" fmla="*/ 1094 w 10000"/>
                      <a:gd name="connsiteY10" fmla="*/ 3742 h 9823"/>
                      <a:gd name="connsiteX11" fmla="*/ 2501 w 10000"/>
                      <a:gd name="connsiteY11" fmla="*/ 2587 h 9823"/>
                      <a:gd name="connsiteX12" fmla="*/ 3598 w 10000"/>
                      <a:gd name="connsiteY12" fmla="*/ 1552 h 9823"/>
                      <a:gd name="connsiteX13" fmla="*/ 4008 w 10000"/>
                      <a:gd name="connsiteY13" fmla="*/ 690 h 9823"/>
                      <a:gd name="connsiteX14" fmla="*/ 4556 w 10000"/>
                      <a:gd name="connsiteY14" fmla="*/ 173 h 9823"/>
                      <a:gd name="connsiteX15" fmla="*/ 6062 w 10000"/>
                      <a:gd name="connsiteY15" fmla="*/ 690 h 9823"/>
                      <a:gd name="connsiteX16" fmla="*/ 6747 w 10000"/>
                      <a:gd name="connsiteY16" fmla="*/ 345 h 9823"/>
                      <a:gd name="connsiteX17" fmla="*/ 9212 w 10000"/>
                      <a:gd name="connsiteY17" fmla="*/ 173 h 9823"/>
                      <a:gd name="connsiteX18" fmla="*/ 9897 w 10000"/>
                      <a:gd name="connsiteY18" fmla="*/ 517 h 9823"/>
                      <a:gd name="connsiteX19" fmla="*/ 9897 w 10000"/>
                      <a:gd name="connsiteY19" fmla="*/ 1380 h 9823"/>
                      <a:gd name="connsiteX20" fmla="*/ 9488 w 10000"/>
                      <a:gd name="connsiteY20" fmla="*/ 2241 h 9823"/>
                      <a:gd name="connsiteX21" fmla="*/ 9350 w 10000"/>
                      <a:gd name="connsiteY21" fmla="*/ 3967 h 9823"/>
                      <a:gd name="connsiteX22" fmla="*/ 9077 w 10000"/>
                      <a:gd name="connsiteY22" fmla="*/ 4827 h 9823"/>
                      <a:gd name="connsiteX23" fmla="*/ 6747 w 10000"/>
                      <a:gd name="connsiteY23" fmla="*/ 7931 h 9823"/>
                      <a:gd name="connsiteX24" fmla="*/ 5788 w 10000"/>
                      <a:gd name="connsiteY24" fmla="*/ 8965 h 9823"/>
                      <a:gd name="connsiteX25" fmla="*/ 5515 w 10000"/>
                      <a:gd name="connsiteY25" fmla="*/ 9483 h 9823"/>
                      <a:gd name="connsiteX26" fmla="*/ 5349 w 10000"/>
                      <a:gd name="connsiteY26" fmla="*/ 9774 h 9823"/>
                      <a:gd name="connsiteX27" fmla="*/ 4644 w 10000"/>
                      <a:gd name="connsiteY27" fmla="*/ 9508 h 9823"/>
                      <a:gd name="connsiteX28" fmla="*/ 2808 w 10000"/>
                      <a:gd name="connsiteY28" fmla="*/ 8699 h 9823"/>
                      <a:gd name="connsiteX0" fmla="*/ 2808 w 10000"/>
                      <a:gd name="connsiteY0" fmla="*/ 8856 h 10000"/>
                      <a:gd name="connsiteX1" fmla="*/ 2189 w 10000"/>
                      <a:gd name="connsiteY1" fmla="*/ 8012 h 10000"/>
                      <a:gd name="connsiteX2" fmla="*/ 858 w 10000"/>
                      <a:gd name="connsiteY2" fmla="*/ 9654 h 10000"/>
                      <a:gd name="connsiteX3" fmla="*/ 720 w 10000"/>
                      <a:gd name="connsiteY3" fmla="*/ 9127 h 10000"/>
                      <a:gd name="connsiteX4" fmla="*/ 35 w 10000"/>
                      <a:gd name="connsiteY4" fmla="*/ 8952 h 10000"/>
                      <a:gd name="connsiteX5" fmla="*/ 1936 w 10000"/>
                      <a:gd name="connsiteY5" fmla="*/ 7790 h 10000"/>
                      <a:gd name="connsiteX6" fmla="*/ 2854 w 10000"/>
                      <a:gd name="connsiteY6" fmla="*/ 7169 h 10000"/>
                      <a:gd name="connsiteX7" fmla="*/ 2730 w 10000"/>
                      <a:gd name="connsiteY7" fmla="*/ 6007 h 10000"/>
                      <a:gd name="connsiteX8" fmla="*/ 1982 w 10000"/>
                      <a:gd name="connsiteY8" fmla="*/ 4927 h 10000"/>
                      <a:gd name="connsiteX9" fmla="*/ 1544 w 10000"/>
                      <a:gd name="connsiteY9" fmla="*/ 4213 h 10000"/>
                      <a:gd name="connsiteX10" fmla="*/ 889 w 10000"/>
                      <a:gd name="connsiteY10" fmla="*/ 3606 h 10000"/>
                      <a:gd name="connsiteX11" fmla="*/ 1094 w 10000"/>
                      <a:gd name="connsiteY11" fmla="*/ 3809 h 10000"/>
                      <a:gd name="connsiteX12" fmla="*/ 2501 w 10000"/>
                      <a:gd name="connsiteY12" fmla="*/ 2634 h 10000"/>
                      <a:gd name="connsiteX13" fmla="*/ 3598 w 10000"/>
                      <a:gd name="connsiteY13" fmla="*/ 1580 h 10000"/>
                      <a:gd name="connsiteX14" fmla="*/ 4008 w 10000"/>
                      <a:gd name="connsiteY14" fmla="*/ 702 h 10000"/>
                      <a:gd name="connsiteX15" fmla="*/ 4556 w 10000"/>
                      <a:gd name="connsiteY15" fmla="*/ 176 h 10000"/>
                      <a:gd name="connsiteX16" fmla="*/ 6062 w 10000"/>
                      <a:gd name="connsiteY16" fmla="*/ 702 h 10000"/>
                      <a:gd name="connsiteX17" fmla="*/ 6747 w 10000"/>
                      <a:gd name="connsiteY17" fmla="*/ 351 h 10000"/>
                      <a:gd name="connsiteX18" fmla="*/ 9212 w 10000"/>
                      <a:gd name="connsiteY18" fmla="*/ 176 h 10000"/>
                      <a:gd name="connsiteX19" fmla="*/ 9897 w 10000"/>
                      <a:gd name="connsiteY19" fmla="*/ 526 h 10000"/>
                      <a:gd name="connsiteX20" fmla="*/ 9897 w 10000"/>
                      <a:gd name="connsiteY20" fmla="*/ 1405 h 10000"/>
                      <a:gd name="connsiteX21" fmla="*/ 9488 w 10000"/>
                      <a:gd name="connsiteY21" fmla="*/ 2281 h 10000"/>
                      <a:gd name="connsiteX22" fmla="*/ 9350 w 10000"/>
                      <a:gd name="connsiteY22" fmla="*/ 4038 h 10000"/>
                      <a:gd name="connsiteX23" fmla="*/ 9077 w 10000"/>
                      <a:gd name="connsiteY23" fmla="*/ 4914 h 10000"/>
                      <a:gd name="connsiteX24" fmla="*/ 6747 w 10000"/>
                      <a:gd name="connsiteY24" fmla="*/ 8074 h 10000"/>
                      <a:gd name="connsiteX25" fmla="*/ 5788 w 10000"/>
                      <a:gd name="connsiteY25" fmla="*/ 9127 h 10000"/>
                      <a:gd name="connsiteX26" fmla="*/ 5515 w 10000"/>
                      <a:gd name="connsiteY26" fmla="*/ 9654 h 10000"/>
                      <a:gd name="connsiteX27" fmla="*/ 5349 w 10000"/>
                      <a:gd name="connsiteY27" fmla="*/ 9950 h 10000"/>
                      <a:gd name="connsiteX28" fmla="*/ 4644 w 10000"/>
                      <a:gd name="connsiteY28" fmla="*/ 9679 h 10000"/>
                      <a:gd name="connsiteX29" fmla="*/ 2808 w 10000"/>
                      <a:gd name="connsiteY29" fmla="*/ 8856 h 10000"/>
                      <a:gd name="connsiteX0" fmla="*/ 720 w 10000"/>
                      <a:gd name="connsiteY0" fmla="*/ 9127 h 12761"/>
                      <a:gd name="connsiteX1" fmla="*/ 35 w 10000"/>
                      <a:gd name="connsiteY1" fmla="*/ 8952 h 12761"/>
                      <a:gd name="connsiteX2" fmla="*/ 1936 w 10000"/>
                      <a:gd name="connsiteY2" fmla="*/ 7790 h 12761"/>
                      <a:gd name="connsiteX3" fmla="*/ 2854 w 10000"/>
                      <a:gd name="connsiteY3" fmla="*/ 7169 h 12761"/>
                      <a:gd name="connsiteX4" fmla="*/ 2730 w 10000"/>
                      <a:gd name="connsiteY4" fmla="*/ 6007 h 12761"/>
                      <a:gd name="connsiteX5" fmla="*/ 1982 w 10000"/>
                      <a:gd name="connsiteY5" fmla="*/ 4927 h 12761"/>
                      <a:gd name="connsiteX6" fmla="*/ 1544 w 10000"/>
                      <a:gd name="connsiteY6" fmla="*/ 4213 h 12761"/>
                      <a:gd name="connsiteX7" fmla="*/ 889 w 10000"/>
                      <a:gd name="connsiteY7" fmla="*/ 3606 h 12761"/>
                      <a:gd name="connsiteX8" fmla="*/ 1094 w 10000"/>
                      <a:gd name="connsiteY8" fmla="*/ 3809 h 12761"/>
                      <a:gd name="connsiteX9" fmla="*/ 2501 w 10000"/>
                      <a:gd name="connsiteY9" fmla="*/ 2634 h 12761"/>
                      <a:gd name="connsiteX10" fmla="*/ 3598 w 10000"/>
                      <a:gd name="connsiteY10" fmla="*/ 1580 h 12761"/>
                      <a:gd name="connsiteX11" fmla="*/ 4008 w 10000"/>
                      <a:gd name="connsiteY11" fmla="*/ 702 h 12761"/>
                      <a:gd name="connsiteX12" fmla="*/ 4556 w 10000"/>
                      <a:gd name="connsiteY12" fmla="*/ 176 h 12761"/>
                      <a:gd name="connsiteX13" fmla="*/ 6062 w 10000"/>
                      <a:gd name="connsiteY13" fmla="*/ 702 h 12761"/>
                      <a:gd name="connsiteX14" fmla="*/ 6747 w 10000"/>
                      <a:gd name="connsiteY14" fmla="*/ 351 h 12761"/>
                      <a:gd name="connsiteX15" fmla="*/ 9212 w 10000"/>
                      <a:gd name="connsiteY15" fmla="*/ 176 h 12761"/>
                      <a:gd name="connsiteX16" fmla="*/ 9897 w 10000"/>
                      <a:gd name="connsiteY16" fmla="*/ 526 h 12761"/>
                      <a:gd name="connsiteX17" fmla="*/ 9897 w 10000"/>
                      <a:gd name="connsiteY17" fmla="*/ 1405 h 12761"/>
                      <a:gd name="connsiteX18" fmla="*/ 9488 w 10000"/>
                      <a:gd name="connsiteY18" fmla="*/ 2281 h 12761"/>
                      <a:gd name="connsiteX19" fmla="*/ 9350 w 10000"/>
                      <a:gd name="connsiteY19" fmla="*/ 4038 h 12761"/>
                      <a:gd name="connsiteX20" fmla="*/ 9077 w 10000"/>
                      <a:gd name="connsiteY20" fmla="*/ 4914 h 12761"/>
                      <a:gd name="connsiteX21" fmla="*/ 6747 w 10000"/>
                      <a:gd name="connsiteY21" fmla="*/ 8074 h 12761"/>
                      <a:gd name="connsiteX22" fmla="*/ 5788 w 10000"/>
                      <a:gd name="connsiteY22" fmla="*/ 9127 h 12761"/>
                      <a:gd name="connsiteX23" fmla="*/ 5515 w 10000"/>
                      <a:gd name="connsiteY23" fmla="*/ 9654 h 12761"/>
                      <a:gd name="connsiteX24" fmla="*/ 5349 w 10000"/>
                      <a:gd name="connsiteY24" fmla="*/ 9950 h 12761"/>
                      <a:gd name="connsiteX25" fmla="*/ 4644 w 10000"/>
                      <a:gd name="connsiteY25" fmla="*/ 9679 h 12761"/>
                      <a:gd name="connsiteX26" fmla="*/ 2808 w 10000"/>
                      <a:gd name="connsiteY26" fmla="*/ 8856 h 12761"/>
                      <a:gd name="connsiteX27" fmla="*/ 2189 w 10000"/>
                      <a:gd name="connsiteY27" fmla="*/ 8012 h 12761"/>
                      <a:gd name="connsiteX28" fmla="*/ 858 w 10000"/>
                      <a:gd name="connsiteY28" fmla="*/ 9654 h 12761"/>
                      <a:gd name="connsiteX29" fmla="*/ 3609 w 10000"/>
                      <a:gd name="connsiteY29" fmla="*/ 12761 h 12761"/>
                      <a:gd name="connsiteX0" fmla="*/ 720 w 10000"/>
                      <a:gd name="connsiteY0" fmla="*/ 9127 h 10000"/>
                      <a:gd name="connsiteX1" fmla="*/ 35 w 10000"/>
                      <a:gd name="connsiteY1" fmla="*/ 8952 h 10000"/>
                      <a:gd name="connsiteX2" fmla="*/ 1936 w 10000"/>
                      <a:gd name="connsiteY2" fmla="*/ 7790 h 10000"/>
                      <a:gd name="connsiteX3" fmla="*/ 2854 w 10000"/>
                      <a:gd name="connsiteY3" fmla="*/ 7169 h 10000"/>
                      <a:gd name="connsiteX4" fmla="*/ 2730 w 10000"/>
                      <a:gd name="connsiteY4" fmla="*/ 6007 h 10000"/>
                      <a:gd name="connsiteX5" fmla="*/ 1982 w 10000"/>
                      <a:gd name="connsiteY5" fmla="*/ 4927 h 10000"/>
                      <a:gd name="connsiteX6" fmla="*/ 1544 w 10000"/>
                      <a:gd name="connsiteY6" fmla="*/ 4213 h 10000"/>
                      <a:gd name="connsiteX7" fmla="*/ 889 w 10000"/>
                      <a:gd name="connsiteY7" fmla="*/ 3606 h 10000"/>
                      <a:gd name="connsiteX8" fmla="*/ 1094 w 10000"/>
                      <a:gd name="connsiteY8" fmla="*/ 3809 h 10000"/>
                      <a:gd name="connsiteX9" fmla="*/ 2501 w 10000"/>
                      <a:gd name="connsiteY9" fmla="*/ 2634 h 10000"/>
                      <a:gd name="connsiteX10" fmla="*/ 3598 w 10000"/>
                      <a:gd name="connsiteY10" fmla="*/ 1580 h 10000"/>
                      <a:gd name="connsiteX11" fmla="*/ 4008 w 10000"/>
                      <a:gd name="connsiteY11" fmla="*/ 702 h 10000"/>
                      <a:gd name="connsiteX12" fmla="*/ 4556 w 10000"/>
                      <a:gd name="connsiteY12" fmla="*/ 176 h 10000"/>
                      <a:gd name="connsiteX13" fmla="*/ 6062 w 10000"/>
                      <a:gd name="connsiteY13" fmla="*/ 702 h 10000"/>
                      <a:gd name="connsiteX14" fmla="*/ 6747 w 10000"/>
                      <a:gd name="connsiteY14" fmla="*/ 351 h 10000"/>
                      <a:gd name="connsiteX15" fmla="*/ 9212 w 10000"/>
                      <a:gd name="connsiteY15" fmla="*/ 176 h 10000"/>
                      <a:gd name="connsiteX16" fmla="*/ 9897 w 10000"/>
                      <a:gd name="connsiteY16" fmla="*/ 526 h 10000"/>
                      <a:gd name="connsiteX17" fmla="*/ 9897 w 10000"/>
                      <a:gd name="connsiteY17" fmla="*/ 1405 h 10000"/>
                      <a:gd name="connsiteX18" fmla="*/ 9488 w 10000"/>
                      <a:gd name="connsiteY18" fmla="*/ 2281 h 10000"/>
                      <a:gd name="connsiteX19" fmla="*/ 9350 w 10000"/>
                      <a:gd name="connsiteY19" fmla="*/ 4038 h 10000"/>
                      <a:gd name="connsiteX20" fmla="*/ 9077 w 10000"/>
                      <a:gd name="connsiteY20" fmla="*/ 4914 h 10000"/>
                      <a:gd name="connsiteX21" fmla="*/ 6747 w 10000"/>
                      <a:gd name="connsiteY21" fmla="*/ 8074 h 10000"/>
                      <a:gd name="connsiteX22" fmla="*/ 5788 w 10000"/>
                      <a:gd name="connsiteY22" fmla="*/ 9127 h 10000"/>
                      <a:gd name="connsiteX23" fmla="*/ 5515 w 10000"/>
                      <a:gd name="connsiteY23" fmla="*/ 9654 h 10000"/>
                      <a:gd name="connsiteX24" fmla="*/ 5349 w 10000"/>
                      <a:gd name="connsiteY24" fmla="*/ 9950 h 10000"/>
                      <a:gd name="connsiteX25" fmla="*/ 4644 w 10000"/>
                      <a:gd name="connsiteY25" fmla="*/ 9679 h 10000"/>
                      <a:gd name="connsiteX26" fmla="*/ 2808 w 10000"/>
                      <a:gd name="connsiteY26" fmla="*/ 8856 h 10000"/>
                      <a:gd name="connsiteX27" fmla="*/ 2189 w 10000"/>
                      <a:gd name="connsiteY27" fmla="*/ 8012 h 10000"/>
                      <a:gd name="connsiteX28" fmla="*/ 858 w 10000"/>
                      <a:gd name="connsiteY28" fmla="*/ 9654 h 10000"/>
                      <a:gd name="connsiteX0" fmla="*/ 720 w 10000"/>
                      <a:gd name="connsiteY0" fmla="*/ 9127 h 10000"/>
                      <a:gd name="connsiteX1" fmla="*/ 35 w 10000"/>
                      <a:gd name="connsiteY1" fmla="*/ 8952 h 10000"/>
                      <a:gd name="connsiteX2" fmla="*/ 1936 w 10000"/>
                      <a:gd name="connsiteY2" fmla="*/ 7790 h 10000"/>
                      <a:gd name="connsiteX3" fmla="*/ 2854 w 10000"/>
                      <a:gd name="connsiteY3" fmla="*/ 7169 h 10000"/>
                      <a:gd name="connsiteX4" fmla="*/ 2730 w 10000"/>
                      <a:gd name="connsiteY4" fmla="*/ 6007 h 10000"/>
                      <a:gd name="connsiteX5" fmla="*/ 1982 w 10000"/>
                      <a:gd name="connsiteY5" fmla="*/ 4927 h 10000"/>
                      <a:gd name="connsiteX6" fmla="*/ 1544 w 10000"/>
                      <a:gd name="connsiteY6" fmla="*/ 4213 h 10000"/>
                      <a:gd name="connsiteX7" fmla="*/ 889 w 10000"/>
                      <a:gd name="connsiteY7" fmla="*/ 3606 h 10000"/>
                      <a:gd name="connsiteX8" fmla="*/ 1094 w 10000"/>
                      <a:gd name="connsiteY8" fmla="*/ 3809 h 10000"/>
                      <a:gd name="connsiteX9" fmla="*/ 2501 w 10000"/>
                      <a:gd name="connsiteY9" fmla="*/ 2634 h 10000"/>
                      <a:gd name="connsiteX10" fmla="*/ 3598 w 10000"/>
                      <a:gd name="connsiteY10" fmla="*/ 1580 h 10000"/>
                      <a:gd name="connsiteX11" fmla="*/ 4008 w 10000"/>
                      <a:gd name="connsiteY11" fmla="*/ 702 h 10000"/>
                      <a:gd name="connsiteX12" fmla="*/ 4556 w 10000"/>
                      <a:gd name="connsiteY12" fmla="*/ 176 h 10000"/>
                      <a:gd name="connsiteX13" fmla="*/ 6062 w 10000"/>
                      <a:gd name="connsiteY13" fmla="*/ 702 h 10000"/>
                      <a:gd name="connsiteX14" fmla="*/ 6747 w 10000"/>
                      <a:gd name="connsiteY14" fmla="*/ 351 h 10000"/>
                      <a:gd name="connsiteX15" fmla="*/ 9212 w 10000"/>
                      <a:gd name="connsiteY15" fmla="*/ 176 h 10000"/>
                      <a:gd name="connsiteX16" fmla="*/ 9897 w 10000"/>
                      <a:gd name="connsiteY16" fmla="*/ 526 h 10000"/>
                      <a:gd name="connsiteX17" fmla="*/ 9897 w 10000"/>
                      <a:gd name="connsiteY17" fmla="*/ 1405 h 10000"/>
                      <a:gd name="connsiteX18" fmla="*/ 9488 w 10000"/>
                      <a:gd name="connsiteY18" fmla="*/ 2281 h 10000"/>
                      <a:gd name="connsiteX19" fmla="*/ 9350 w 10000"/>
                      <a:gd name="connsiteY19" fmla="*/ 4038 h 10000"/>
                      <a:gd name="connsiteX20" fmla="*/ 9077 w 10000"/>
                      <a:gd name="connsiteY20" fmla="*/ 4914 h 10000"/>
                      <a:gd name="connsiteX21" fmla="*/ 6747 w 10000"/>
                      <a:gd name="connsiteY21" fmla="*/ 8074 h 10000"/>
                      <a:gd name="connsiteX22" fmla="*/ 5788 w 10000"/>
                      <a:gd name="connsiteY22" fmla="*/ 9127 h 10000"/>
                      <a:gd name="connsiteX23" fmla="*/ 5515 w 10000"/>
                      <a:gd name="connsiteY23" fmla="*/ 9654 h 10000"/>
                      <a:gd name="connsiteX24" fmla="*/ 5349 w 10000"/>
                      <a:gd name="connsiteY24" fmla="*/ 9950 h 10000"/>
                      <a:gd name="connsiteX25" fmla="*/ 4644 w 10000"/>
                      <a:gd name="connsiteY25" fmla="*/ 9679 h 10000"/>
                      <a:gd name="connsiteX26" fmla="*/ 2808 w 10000"/>
                      <a:gd name="connsiteY26" fmla="*/ 8856 h 10000"/>
                      <a:gd name="connsiteX27" fmla="*/ 2189 w 10000"/>
                      <a:gd name="connsiteY27" fmla="*/ 8012 h 10000"/>
                      <a:gd name="connsiteX0" fmla="*/ 0 w 9280"/>
                      <a:gd name="connsiteY0" fmla="*/ 9127 h 10000"/>
                      <a:gd name="connsiteX1" fmla="*/ 1216 w 9280"/>
                      <a:gd name="connsiteY1" fmla="*/ 7790 h 10000"/>
                      <a:gd name="connsiteX2" fmla="*/ 2134 w 9280"/>
                      <a:gd name="connsiteY2" fmla="*/ 7169 h 10000"/>
                      <a:gd name="connsiteX3" fmla="*/ 2010 w 9280"/>
                      <a:gd name="connsiteY3" fmla="*/ 6007 h 10000"/>
                      <a:gd name="connsiteX4" fmla="*/ 1262 w 9280"/>
                      <a:gd name="connsiteY4" fmla="*/ 4927 h 10000"/>
                      <a:gd name="connsiteX5" fmla="*/ 824 w 9280"/>
                      <a:gd name="connsiteY5" fmla="*/ 4213 h 10000"/>
                      <a:gd name="connsiteX6" fmla="*/ 169 w 9280"/>
                      <a:gd name="connsiteY6" fmla="*/ 3606 h 10000"/>
                      <a:gd name="connsiteX7" fmla="*/ 374 w 9280"/>
                      <a:gd name="connsiteY7" fmla="*/ 3809 h 10000"/>
                      <a:gd name="connsiteX8" fmla="*/ 1781 w 9280"/>
                      <a:gd name="connsiteY8" fmla="*/ 2634 h 10000"/>
                      <a:gd name="connsiteX9" fmla="*/ 2878 w 9280"/>
                      <a:gd name="connsiteY9" fmla="*/ 1580 h 10000"/>
                      <a:gd name="connsiteX10" fmla="*/ 3288 w 9280"/>
                      <a:gd name="connsiteY10" fmla="*/ 702 h 10000"/>
                      <a:gd name="connsiteX11" fmla="*/ 3836 w 9280"/>
                      <a:gd name="connsiteY11" fmla="*/ 176 h 10000"/>
                      <a:gd name="connsiteX12" fmla="*/ 5342 w 9280"/>
                      <a:gd name="connsiteY12" fmla="*/ 702 h 10000"/>
                      <a:gd name="connsiteX13" fmla="*/ 6027 w 9280"/>
                      <a:gd name="connsiteY13" fmla="*/ 351 h 10000"/>
                      <a:gd name="connsiteX14" fmla="*/ 8492 w 9280"/>
                      <a:gd name="connsiteY14" fmla="*/ 176 h 10000"/>
                      <a:gd name="connsiteX15" fmla="*/ 9177 w 9280"/>
                      <a:gd name="connsiteY15" fmla="*/ 526 h 10000"/>
                      <a:gd name="connsiteX16" fmla="*/ 9177 w 9280"/>
                      <a:gd name="connsiteY16" fmla="*/ 1405 h 10000"/>
                      <a:gd name="connsiteX17" fmla="*/ 8768 w 9280"/>
                      <a:gd name="connsiteY17" fmla="*/ 2281 h 10000"/>
                      <a:gd name="connsiteX18" fmla="*/ 8630 w 9280"/>
                      <a:gd name="connsiteY18" fmla="*/ 4038 h 10000"/>
                      <a:gd name="connsiteX19" fmla="*/ 8357 w 9280"/>
                      <a:gd name="connsiteY19" fmla="*/ 4914 h 10000"/>
                      <a:gd name="connsiteX20" fmla="*/ 6027 w 9280"/>
                      <a:gd name="connsiteY20" fmla="*/ 8074 h 10000"/>
                      <a:gd name="connsiteX21" fmla="*/ 5068 w 9280"/>
                      <a:gd name="connsiteY21" fmla="*/ 9127 h 10000"/>
                      <a:gd name="connsiteX22" fmla="*/ 4795 w 9280"/>
                      <a:gd name="connsiteY22" fmla="*/ 9654 h 10000"/>
                      <a:gd name="connsiteX23" fmla="*/ 4629 w 9280"/>
                      <a:gd name="connsiteY23" fmla="*/ 9950 h 10000"/>
                      <a:gd name="connsiteX24" fmla="*/ 3924 w 9280"/>
                      <a:gd name="connsiteY24" fmla="*/ 9679 h 10000"/>
                      <a:gd name="connsiteX25" fmla="*/ 2088 w 9280"/>
                      <a:gd name="connsiteY25" fmla="*/ 8856 h 10000"/>
                      <a:gd name="connsiteX26" fmla="*/ 1469 w 9280"/>
                      <a:gd name="connsiteY26" fmla="*/ 8012 h 10000"/>
                      <a:gd name="connsiteX0" fmla="*/ 1193 w 9883"/>
                      <a:gd name="connsiteY0" fmla="*/ 7790 h 10000"/>
                      <a:gd name="connsiteX1" fmla="*/ 2183 w 9883"/>
                      <a:gd name="connsiteY1" fmla="*/ 7169 h 10000"/>
                      <a:gd name="connsiteX2" fmla="*/ 2049 w 9883"/>
                      <a:gd name="connsiteY2" fmla="*/ 6007 h 10000"/>
                      <a:gd name="connsiteX3" fmla="*/ 1243 w 9883"/>
                      <a:gd name="connsiteY3" fmla="*/ 4927 h 10000"/>
                      <a:gd name="connsiteX4" fmla="*/ 771 w 9883"/>
                      <a:gd name="connsiteY4" fmla="*/ 4213 h 10000"/>
                      <a:gd name="connsiteX5" fmla="*/ 65 w 9883"/>
                      <a:gd name="connsiteY5" fmla="*/ 3606 h 10000"/>
                      <a:gd name="connsiteX6" fmla="*/ 286 w 9883"/>
                      <a:gd name="connsiteY6" fmla="*/ 3809 h 10000"/>
                      <a:gd name="connsiteX7" fmla="*/ 1802 w 9883"/>
                      <a:gd name="connsiteY7" fmla="*/ 2634 h 10000"/>
                      <a:gd name="connsiteX8" fmla="*/ 2984 w 9883"/>
                      <a:gd name="connsiteY8" fmla="*/ 1580 h 10000"/>
                      <a:gd name="connsiteX9" fmla="*/ 3426 w 9883"/>
                      <a:gd name="connsiteY9" fmla="*/ 702 h 10000"/>
                      <a:gd name="connsiteX10" fmla="*/ 4017 w 9883"/>
                      <a:gd name="connsiteY10" fmla="*/ 176 h 10000"/>
                      <a:gd name="connsiteX11" fmla="*/ 5639 w 9883"/>
                      <a:gd name="connsiteY11" fmla="*/ 702 h 10000"/>
                      <a:gd name="connsiteX12" fmla="*/ 6378 w 9883"/>
                      <a:gd name="connsiteY12" fmla="*/ 351 h 10000"/>
                      <a:gd name="connsiteX13" fmla="*/ 9034 w 9883"/>
                      <a:gd name="connsiteY13" fmla="*/ 176 h 10000"/>
                      <a:gd name="connsiteX14" fmla="*/ 9772 w 9883"/>
                      <a:gd name="connsiteY14" fmla="*/ 526 h 10000"/>
                      <a:gd name="connsiteX15" fmla="*/ 9772 w 9883"/>
                      <a:gd name="connsiteY15" fmla="*/ 1405 h 10000"/>
                      <a:gd name="connsiteX16" fmla="*/ 9331 w 9883"/>
                      <a:gd name="connsiteY16" fmla="*/ 2281 h 10000"/>
                      <a:gd name="connsiteX17" fmla="*/ 9183 w 9883"/>
                      <a:gd name="connsiteY17" fmla="*/ 4038 h 10000"/>
                      <a:gd name="connsiteX18" fmla="*/ 8888 w 9883"/>
                      <a:gd name="connsiteY18" fmla="*/ 4914 h 10000"/>
                      <a:gd name="connsiteX19" fmla="*/ 6378 w 9883"/>
                      <a:gd name="connsiteY19" fmla="*/ 8074 h 10000"/>
                      <a:gd name="connsiteX20" fmla="*/ 5344 w 9883"/>
                      <a:gd name="connsiteY20" fmla="*/ 9127 h 10000"/>
                      <a:gd name="connsiteX21" fmla="*/ 5050 w 9883"/>
                      <a:gd name="connsiteY21" fmla="*/ 9654 h 10000"/>
                      <a:gd name="connsiteX22" fmla="*/ 4871 w 9883"/>
                      <a:gd name="connsiteY22" fmla="*/ 9950 h 10000"/>
                      <a:gd name="connsiteX23" fmla="*/ 4111 w 9883"/>
                      <a:gd name="connsiteY23" fmla="*/ 9679 h 10000"/>
                      <a:gd name="connsiteX24" fmla="*/ 2133 w 9883"/>
                      <a:gd name="connsiteY24" fmla="*/ 8856 h 10000"/>
                      <a:gd name="connsiteX25" fmla="*/ 1466 w 9883"/>
                      <a:gd name="connsiteY25" fmla="*/ 8012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9883" h="10000">
                        <a:moveTo>
                          <a:pt x="1193" y="7790"/>
                        </a:moveTo>
                        <a:cubicBezTo>
                          <a:pt x="1046" y="7615"/>
                          <a:pt x="2329" y="7344"/>
                          <a:pt x="2183" y="7169"/>
                        </a:cubicBezTo>
                        <a:cubicBezTo>
                          <a:pt x="2183" y="6817"/>
                          <a:pt x="2196" y="6359"/>
                          <a:pt x="2049" y="6007"/>
                        </a:cubicBezTo>
                        <a:cubicBezTo>
                          <a:pt x="1754" y="5480"/>
                          <a:pt x="1393" y="5630"/>
                          <a:pt x="1243" y="4927"/>
                        </a:cubicBezTo>
                        <a:cubicBezTo>
                          <a:pt x="1095" y="4753"/>
                          <a:pt x="966" y="4432"/>
                          <a:pt x="771" y="4213"/>
                        </a:cubicBezTo>
                        <a:cubicBezTo>
                          <a:pt x="575" y="3992"/>
                          <a:pt x="-230" y="3606"/>
                          <a:pt x="65" y="3606"/>
                        </a:cubicBezTo>
                        <a:cubicBezTo>
                          <a:pt x="361" y="3430"/>
                          <a:pt x="-7" y="3809"/>
                          <a:pt x="286" y="3809"/>
                        </a:cubicBezTo>
                        <a:cubicBezTo>
                          <a:pt x="1468" y="3985"/>
                          <a:pt x="770" y="3161"/>
                          <a:pt x="1802" y="2634"/>
                        </a:cubicBezTo>
                        <a:cubicBezTo>
                          <a:pt x="2246" y="2281"/>
                          <a:pt x="2688" y="2107"/>
                          <a:pt x="2984" y="1580"/>
                        </a:cubicBezTo>
                        <a:cubicBezTo>
                          <a:pt x="3132" y="1405"/>
                          <a:pt x="3277" y="1054"/>
                          <a:pt x="3426" y="702"/>
                        </a:cubicBezTo>
                        <a:cubicBezTo>
                          <a:pt x="3574" y="526"/>
                          <a:pt x="3722" y="176"/>
                          <a:pt x="4017" y="176"/>
                        </a:cubicBezTo>
                        <a:cubicBezTo>
                          <a:pt x="4606" y="0"/>
                          <a:pt x="5050" y="702"/>
                          <a:pt x="5639" y="702"/>
                        </a:cubicBezTo>
                        <a:cubicBezTo>
                          <a:pt x="5935" y="702"/>
                          <a:pt x="6082" y="526"/>
                          <a:pt x="6378" y="351"/>
                        </a:cubicBezTo>
                        <a:cubicBezTo>
                          <a:pt x="7115" y="-175"/>
                          <a:pt x="8148" y="0"/>
                          <a:pt x="9034" y="176"/>
                        </a:cubicBezTo>
                        <a:cubicBezTo>
                          <a:pt x="9331" y="176"/>
                          <a:pt x="9625" y="176"/>
                          <a:pt x="9772" y="526"/>
                        </a:cubicBezTo>
                        <a:cubicBezTo>
                          <a:pt x="9921" y="879"/>
                          <a:pt x="9921" y="1228"/>
                          <a:pt x="9772" y="1405"/>
                        </a:cubicBezTo>
                        <a:cubicBezTo>
                          <a:pt x="9625" y="1755"/>
                          <a:pt x="9478" y="1931"/>
                          <a:pt x="9331" y="2281"/>
                        </a:cubicBezTo>
                        <a:cubicBezTo>
                          <a:pt x="9183" y="2808"/>
                          <a:pt x="9331" y="3511"/>
                          <a:pt x="9183" y="4038"/>
                        </a:cubicBezTo>
                        <a:cubicBezTo>
                          <a:pt x="9183" y="4389"/>
                          <a:pt x="9034" y="4565"/>
                          <a:pt x="8888" y="4914"/>
                        </a:cubicBezTo>
                        <a:cubicBezTo>
                          <a:pt x="8148" y="6142"/>
                          <a:pt x="7411" y="7195"/>
                          <a:pt x="6378" y="8074"/>
                        </a:cubicBezTo>
                        <a:cubicBezTo>
                          <a:pt x="6082" y="8425"/>
                          <a:pt x="5639" y="8601"/>
                          <a:pt x="5344" y="9127"/>
                        </a:cubicBezTo>
                        <a:cubicBezTo>
                          <a:pt x="5344" y="9303"/>
                          <a:pt x="5196" y="9479"/>
                          <a:pt x="5050" y="9654"/>
                        </a:cubicBezTo>
                        <a:cubicBezTo>
                          <a:pt x="4756" y="10180"/>
                          <a:pt x="5462" y="9950"/>
                          <a:pt x="4871" y="9950"/>
                        </a:cubicBezTo>
                        <a:cubicBezTo>
                          <a:pt x="4429" y="9950"/>
                          <a:pt x="4553" y="9855"/>
                          <a:pt x="4111" y="9679"/>
                        </a:cubicBezTo>
                        <a:cubicBezTo>
                          <a:pt x="3667" y="9679"/>
                          <a:pt x="2574" y="9134"/>
                          <a:pt x="2133" y="8856"/>
                        </a:cubicBezTo>
                        <a:cubicBezTo>
                          <a:pt x="1692" y="8578"/>
                          <a:pt x="1816" y="7879"/>
                          <a:pt x="1466" y="8012"/>
                        </a:cubicBezTo>
                      </a:path>
                    </a:pathLst>
                  </a:custGeom>
                  <a:noFill/>
                  <a:ln w="15875" cap="flat">
                    <a:solidFill>
                      <a:srgbClr val="338E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65" name="Freeform 9">
                    <a:extLst>
                      <a:ext uri="{FF2B5EF4-FFF2-40B4-BE49-F238E27FC236}">
                        <a16:creationId xmlns:a16="http://schemas.microsoft.com/office/drawing/2014/main" id="{25CDA495-6894-4BA1-A975-26BDD108588C}"/>
                      </a:ext>
                    </a:extLst>
                  </p:cNvPr>
                  <p:cNvSpPr>
                    <a:spLocks/>
                  </p:cNvSpPr>
                  <p:nvPr/>
                </p:nvSpPr>
                <p:spPr bwMode="auto">
                  <a:xfrm>
                    <a:off x="1930275" y="3070013"/>
                    <a:ext cx="1364442" cy="898012"/>
                  </a:xfrm>
                  <a:custGeom>
                    <a:avLst/>
                    <a:gdLst>
                      <a:gd name="T0" fmla="*/ 51 w 317"/>
                      <a:gd name="T1" fmla="*/ 138 h 204"/>
                      <a:gd name="T2" fmla="*/ 84 w 317"/>
                      <a:gd name="T3" fmla="*/ 142 h 204"/>
                      <a:gd name="T4" fmla="*/ 90 w 317"/>
                      <a:gd name="T5" fmla="*/ 150 h 204"/>
                      <a:gd name="T6" fmla="*/ 103 w 317"/>
                      <a:gd name="T7" fmla="*/ 151 h 204"/>
                      <a:gd name="T8" fmla="*/ 152 w 317"/>
                      <a:gd name="T9" fmla="*/ 169 h 204"/>
                      <a:gd name="T10" fmla="*/ 167 w 317"/>
                      <a:gd name="T11" fmla="*/ 176 h 204"/>
                      <a:gd name="T12" fmla="*/ 230 w 317"/>
                      <a:gd name="T13" fmla="*/ 169 h 204"/>
                      <a:gd name="T14" fmla="*/ 298 w 317"/>
                      <a:gd name="T15" fmla="*/ 169 h 204"/>
                      <a:gd name="T16" fmla="*/ 306 w 317"/>
                      <a:gd name="T17" fmla="*/ 182 h 204"/>
                      <a:gd name="T18" fmla="*/ 312 w 317"/>
                      <a:gd name="T19" fmla="*/ 204 h 204"/>
                      <a:gd name="T20" fmla="*/ 299 w 317"/>
                      <a:gd name="T21" fmla="*/ 148 h 204"/>
                      <a:gd name="T22" fmla="*/ 278 w 317"/>
                      <a:gd name="T23" fmla="*/ 124 h 204"/>
                      <a:gd name="T24" fmla="*/ 261 w 317"/>
                      <a:gd name="T25" fmla="*/ 125 h 204"/>
                      <a:gd name="T26" fmla="*/ 228 w 317"/>
                      <a:gd name="T27" fmla="*/ 128 h 204"/>
                      <a:gd name="T28" fmla="*/ 201 w 317"/>
                      <a:gd name="T29" fmla="*/ 129 h 204"/>
                      <a:gd name="T30" fmla="*/ 220 w 317"/>
                      <a:gd name="T31" fmla="*/ 69 h 204"/>
                      <a:gd name="T32" fmla="*/ 207 w 317"/>
                      <a:gd name="T33" fmla="*/ 66 h 204"/>
                      <a:gd name="T34" fmla="*/ 183 w 317"/>
                      <a:gd name="T35" fmla="*/ 75 h 204"/>
                      <a:gd name="T36" fmla="*/ 147 w 317"/>
                      <a:gd name="T37" fmla="*/ 78 h 204"/>
                      <a:gd name="T38" fmla="*/ 141 w 317"/>
                      <a:gd name="T39" fmla="*/ 80 h 204"/>
                      <a:gd name="T40" fmla="*/ 136 w 317"/>
                      <a:gd name="T41" fmla="*/ 69 h 204"/>
                      <a:gd name="T42" fmla="*/ 127 w 317"/>
                      <a:gd name="T43" fmla="*/ 64 h 204"/>
                      <a:gd name="T44" fmla="*/ 104 w 317"/>
                      <a:gd name="T45" fmla="*/ 66 h 204"/>
                      <a:gd name="T46" fmla="*/ 82 w 317"/>
                      <a:gd name="T47" fmla="*/ 73 h 204"/>
                      <a:gd name="T48" fmla="*/ 84 w 317"/>
                      <a:gd name="T49" fmla="*/ 62 h 204"/>
                      <a:gd name="T50" fmla="*/ 75 w 317"/>
                      <a:gd name="T51" fmla="*/ 57 h 204"/>
                      <a:gd name="T52" fmla="*/ 60 w 317"/>
                      <a:gd name="T53" fmla="*/ 49 h 204"/>
                      <a:gd name="T54" fmla="*/ 51 w 317"/>
                      <a:gd name="T55" fmla="*/ 42 h 204"/>
                      <a:gd name="T56" fmla="*/ 36 w 317"/>
                      <a:gd name="T57" fmla="*/ 23 h 204"/>
                      <a:gd name="T58" fmla="*/ 22 w 317"/>
                      <a:gd name="T59" fmla="*/ 13 h 204"/>
                      <a:gd name="T60" fmla="*/ 8 w 317"/>
                      <a:gd name="T61" fmla="*/ 2 h 204"/>
                      <a:gd name="T62" fmla="*/ 3 w 317"/>
                      <a:gd name="T63" fmla="*/ 10 h 204"/>
                      <a:gd name="T64" fmla="*/ 4 w 317"/>
                      <a:gd name="T65" fmla="*/ 29 h 204"/>
                      <a:gd name="T66" fmla="*/ 2 w 317"/>
                      <a:gd name="T67" fmla="*/ 41 h 204"/>
                      <a:gd name="T68" fmla="*/ 12 w 317"/>
                      <a:gd name="T69" fmla="*/ 50 h 204"/>
                      <a:gd name="T70" fmla="*/ 13 w 317"/>
                      <a:gd name="T71" fmla="*/ 62 h 204"/>
                      <a:gd name="T72" fmla="*/ 15 w 317"/>
                      <a:gd name="T73" fmla="*/ 78 h 204"/>
                      <a:gd name="T74" fmla="*/ 30 w 317"/>
                      <a:gd name="T75" fmla="*/ 83 h 204"/>
                      <a:gd name="connsiteX0" fmla="*/ 1507 w 9926"/>
                      <a:gd name="connsiteY0" fmla="*/ 6241 h 9955"/>
                      <a:gd name="connsiteX1" fmla="*/ 1583 w 9926"/>
                      <a:gd name="connsiteY1" fmla="*/ 6720 h 9955"/>
                      <a:gd name="connsiteX2" fmla="*/ 2403 w 9926"/>
                      <a:gd name="connsiteY2" fmla="*/ 7014 h 9955"/>
                      <a:gd name="connsiteX3" fmla="*/ 2624 w 9926"/>
                      <a:gd name="connsiteY3" fmla="*/ 6916 h 9955"/>
                      <a:gd name="connsiteX4" fmla="*/ 2813 w 9926"/>
                      <a:gd name="connsiteY4" fmla="*/ 7014 h 9955"/>
                      <a:gd name="connsiteX5" fmla="*/ 2813 w 9926"/>
                      <a:gd name="connsiteY5" fmla="*/ 7308 h 9955"/>
                      <a:gd name="connsiteX6" fmla="*/ 3002 w 9926"/>
                      <a:gd name="connsiteY6" fmla="*/ 7455 h 9955"/>
                      <a:gd name="connsiteX7" fmla="*/ 3223 w 9926"/>
                      <a:gd name="connsiteY7" fmla="*/ 7357 h 9955"/>
                      <a:gd name="connsiteX8" fmla="*/ 4012 w 9926"/>
                      <a:gd name="connsiteY8" fmla="*/ 7651 h 9955"/>
                      <a:gd name="connsiteX9" fmla="*/ 4769 w 9926"/>
                      <a:gd name="connsiteY9" fmla="*/ 8239 h 9955"/>
                      <a:gd name="connsiteX10" fmla="*/ 5021 w 9926"/>
                      <a:gd name="connsiteY10" fmla="*/ 8337 h 9955"/>
                      <a:gd name="connsiteX11" fmla="*/ 5242 w 9926"/>
                      <a:gd name="connsiteY11" fmla="*/ 8582 h 9955"/>
                      <a:gd name="connsiteX12" fmla="*/ 6409 w 9926"/>
                      <a:gd name="connsiteY12" fmla="*/ 8533 h 9955"/>
                      <a:gd name="connsiteX13" fmla="*/ 7230 w 9926"/>
                      <a:gd name="connsiteY13" fmla="*/ 8239 h 9955"/>
                      <a:gd name="connsiteX14" fmla="*/ 7987 w 9926"/>
                      <a:gd name="connsiteY14" fmla="*/ 8043 h 9955"/>
                      <a:gd name="connsiteX15" fmla="*/ 9375 w 9926"/>
                      <a:gd name="connsiteY15" fmla="*/ 8239 h 9955"/>
                      <a:gd name="connsiteX16" fmla="*/ 9501 w 9926"/>
                      <a:gd name="connsiteY16" fmla="*/ 8828 h 9955"/>
                      <a:gd name="connsiteX17" fmla="*/ 9627 w 9926"/>
                      <a:gd name="connsiteY17" fmla="*/ 8877 h 9955"/>
                      <a:gd name="connsiteX18" fmla="*/ 9722 w 9926"/>
                      <a:gd name="connsiteY18" fmla="*/ 9171 h 9955"/>
                      <a:gd name="connsiteX19" fmla="*/ 9816 w 9926"/>
                      <a:gd name="connsiteY19" fmla="*/ 9955 h 9955"/>
                      <a:gd name="connsiteX20" fmla="*/ 9848 w 9926"/>
                      <a:gd name="connsiteY20" fmla="*/ 8533 h 9955"/>
                      <a:gd name="connsiteX21" fmla="*/ 9406 w 9926"/>
                      <a:gd name="connsiteY21" fmla="*/ 7210 h 9955"/>
                      <a:gd name="connsiteX22" fmla="*/ 8901 w 9926"/>
                      <a:gd name="connsiteY22" fmla="*/ 6769 h 9955"/>
                      <a:gd name="connsiteX23" fmla="*/ 8744 w 9926"/>
                      <a:gd name="connsiteY23" fmla="*/ 6033 h 9955"/>
                      <a:gd name="connsiteX24" fmla="*/ 8334 w 9926"/>
                      <a:gd name="connsiteY24" fmla="*/ 5886 h 9955"/>
                      <a:gd name="connsiteX25" fmla="*/ 8207 w 9926"/>
                      <a:gd name="connsiteY25" fmla="*/ 6082 h 9955"/>
                      <a:gd name="connsiteX26" fmla="*/ 7955 w 9926"/>
                      <a:gd name="connsiteY26" fmla="*/ 6180 h 9955"/>
                      <a:gd name="connsiteX27" fmla="*/ 7166 w 9926"/>
                      <a:gd name="connsiteY27" fmla="*/ 6230 h 9955"/>
                      <a:gd name="connsiteX28" fmla="*/ 6094 w 9926"/>
                      <a:gd name="connsiteY28" fmla="*/ 7308 h 9955"/>
                      <a:gd name="connsiteX29" fmla="*/ 6315 w 9926"/>
                      <a:gd name="connsiteY29" fmla="*/ 6279 h 9955"/>
                      <a:gd name="connsiteX30" fmla="*/ 6599 w 9926"/>
                      <a:gd name="connsiteY30" fmla="*/ 4906 h 9955"/>
                      <a:gd name="connsiteX31" fmla="*/ 6914 w 9926"/>
                      <a:gd name="connsiteY31" fmla="*/ 3337 h 9955"/>
                      <a:gd name="connsiteX32" fmla="*/ 6914 w 9926"/>
                      <a:gd name="connsiteY32" fmla="*/ 3239 h 9955"/>
                      <a:gd name="connsiteX33" fmla="*/ 6504 w 9926"/>
                      <a:gd name="connsiteY33" fmla="*/ 3190 h 9955"/>
                      <a:gd name="connsiteX34" fmla="*/ 6125 w 9926"/>
                      <a:gd name="connsiteY34" fmla="*/ 3631 h 9955"/>
                      <a:gd name="connsiteX35" fmla="*/ 5747 w 9926"/>
                      <a:gd name="connsiteY35" fmla="*/ 3631 h 9955"/>
                      <a:gd name="connsiteX36" fmla="*/ 5021 w 9926"/>
                      <a:gd name="connsiteY36" fmla="*/ 3877 h 9955"/>
                      <a:gd name="connsiteX37" fmla="*/ 4611 w 9926"/>
                      <a:gd name="connsiteY37" fmla="*/ 3779 h 9955"/>
                      <a:gd name="connsiteX38" fmla="*/ 4359 w 9926"/>
                      <a:gd name="connsiteY38" fmla="*/ 3926 h 9955"/>
                      <a:gd name="connsiteX39" fmla="*/ 4422 w 9926"/>
                      <a:gd name="connsiteY39" fmla="*/ 3877 h 9955"/>
                      <a:gd name="connsiteX40" fmla="*/ 4390 w 9926"/>
                      <a:gd name="connsiteY40" fmla="*/ 3779 h 9955"/>
                      <a:gd name="connsiteX41" fmla="*/ 4264 w 9926"/>
                      <a:gd name="connsiteY41" fmla="*/ 3337 h 9955"/>
                      <a:gd name="connsiteX42" fmla="*/ 4075 w 9926"/>
                      <a:gd name="connsiteY42" fmla="*/ 3092 h 9955"/>
                      <a:gd name="connsiteX43" fmla="*/ 3980 w 9926"/>
                      <a:gd name="connsiteY43" fmla="*/ 3092 h 9955"/>
                      <a:gd name="connsiteX44" fmla="*/ 3476 w 9926"/>
                      <a:gd name="connsiteY44" fmla="*/ 3092 h 9955"/>
                      <a:gd name="connsiteX45" fmla="*/ 3255 w 9926"/>
                      <a:gd name="connsiteY45" fmla="*/ 3190 h 9955"/>
                      <a:gd name="connsiteX46" fmla="*/ 3097 w 9926"/>
                      <a:gd name="connsiteY46" fmla="*/ 3190 h 9955"/>
                      <a:gd name="connsiteX47" fmla="*/ 2561 w 9926"/>
                      <a:gd name="connsiteY47" fmla="*/ 3533 h 9955"/>
                      <a:gd name="connsiteX48" fmla="*/ 2687 w 9926"/>
                      <a:gd name="connsiteY48" fmla="*/ 3239 h 9955"/>
                      <a:gd name="connsiteX49" fmla="*/ 2624 w 9926"/>
                      <a:gd name="connsiteY49" fmla="*/ 2994 h 9955"/>
                      <a:gd name="connsiteX50" fmla="*/ 2371 w 9926"/>
                      <a:gd name="connsiteY50" fmla="*/ 2896 h 9955"/>
                      <a:gd name="connsiteX51" fmla="*/ 2340 w 9926"/>
                      <a:gd name="connsiteY51" fmla="*/ 2749 h 9955"/>
                      <a:gd name="connsiteX52" fmla="*/ 2151 w 9926"/>
                      <a:gd name="connsiteY52" fmla="*/ 2455 h 9955"/>
                      <a:gd name="connsiteX53" fmla="*/ 1867 w 9926"/>
                      <a:gd name="connsiteY53" fmla="*/ 2357 h 9955"/>
                      <a:gd name="connsiteX54" fmla="*/ 1741 w 9926"/>
                      <a:gd name="connsiteY54" fmla="*/ 2308 h 9955"/>
                      <a:gd name="connsiteX55" fmla="*/ 1583 w 9926"/>
                      <a:gd name="connsiteY55" fmla="*/ 2014 h 9955"/>
                      <a:gd name="connsiteX56" fmla="*/ 1236 w 9926"/>
                      <a:gd name="connsiteY56" fmla="*/ 1524 h 9955"/>
                      <a:gd name="connsiteX57" fmla="*/ 1110 w 9926"/>
                      <a:gd name="connsiteY57" fmla="*/ 1082 h 9955"/>
                      <a:gd name="connsiteX58" fmla="*/ 983 w 9926"/>
                      <a:gd name="connsiteY58" fmla="*/ 935 h 9955"/>
                      <a:gd name="connsiteX59" fmla="*/ 668 w 9926"/>
                      <a:gd name="connsiteY59" fmla="*/ 592 h 9955"/>
                      <a:gd name="connsiteX60" fmla="*/ 258 w 9926"/>
                      <a:gd name="connsiteY60" fmla="*/ 4 h 9955"/>
                      <a:gd name="connsiteX61" fmla="*/ 226 w 9926"/>
                      <a:gd name="connsiteY61" fmla="*/ 53 h 9955"/>
                      <a:gd name="connsiteX62" fmla="*/ 195 w 9926"/>
                      <a:gd name="connsiteY62" fmla="*/ 102 h 9955"/>
                      <a:gd name="connsiteX63" fmla="*/ 69 w 9926"/>
                      <a:gd name="connsiteY63" fmla="*/ 445 h 9955"/>
                      <a:gd name="connsiteX64" fmla="*/ 100 w 9926"/>
                      <a:gd name="connsiteY64" fmla="*/ 837 h 9955"/>
                      <a:gd name="connsiteX65" fmla="*/ 100 w 9926"/>
                      <a:gd name="connsiteY65" fmla="*/ 1377 h 9955"/>
                      <a:gd name="connsiteX66" fmla="*/ 6 w 9926"/>
                      <a:gd name="connsiteY66" fmla="*/ 1867 h 9955"/>
                      <a:gd name="connsiteX67" fmla="*/ 37 w 9926"/>
                      <a:gd name="connsiteY67" fmla="*/ 1965 h 9955"/>
                      <a:gd name="connsiteX68" fmla="*/ 289 w 9926"/>
                      <a:gd name="connsiteY68" fmla="*/ 2161 h 9955"/>
                      <a:gd name="connsiteX69" fmla="*/ 353 w 9926"/>
                      <a:gd name="connsiteY69" fmla="*/ 2406 h 9955"/>
                      <a:gd name="connsiteX70" fmla="*/ 384 w 9926"/>
                      <a:gd name="connsiteY70" fmla="*/ 2700 h 9955"/>
                      <a:gd name="connsiteX71" fmla="*/ 384 w 9926"/>
                      <a:gd name="connsiteY71" fmla="*/ 2994 h 9955"/>
                      <a:gd name="connsiteX72" fmla="*/ 416 w 9926"/>
                      <a:gd name="connsiteY72" fmla="*/ 3092 h 9955"/>
                      <a:gd name="connsiteX73" fmla="*/ 447 w 9926"/>
                      <a:gd name="connsiteY73" fmla="*/ 3779 h 9955"/>
                      <a:gd name="connsiteX74" fmla="*/ 479 w 9926"/>
                      <a:gd name="connsiteY74" fmla="*/ 3877 h 9955"/>
                      <a:gd name="connsiteX75" fmla="*/ 920 w 9926"/>
                      <a:gd name="connsiteY75" fmla="*/ 4024 h 9955"/>
                      <a:gd name="connsiteX0" fmla="*/ 1518 w 10000"/>
                      <a:gd name="connsiteY0" fmla="*/ 6269 h 10000"/>
                      <a:gd name="connsiteX1" fmla="*/ 1804 w 10000"/>
                      <a:gd name="connsiteY1" fmla="*/ 6670 h 10000"/>
                      <a:gd name="connsiteX2" fmla="*/ 2421 w 10000"/>
                      <a:gd name="connsiteY2" fmla="*/ 7046 h 10000"/>
                      <a:gd name="connsiteX3" fmla="*/ 2644 w 10000"/>
                      <a:gd name="connsiteY3" fmla="*/ 6947 h 10000"/>
                      <a:gd name="connsiteX4" fmla="*/ 2834 w 10000"/>
                      <a:gd name="connsiteY4" fmla="*/ 7046 h 10000"/>
                      <a:gd name="connsiteX5" fmla="*/ 2834 w 10000"/>
                      <a:gd name="connsiteY5" fmla="*/ 7341 h 10000"/>
                      <a:gd name="connsiteX6" fmla="*/ 3024 w 10000"/>
                      <a:gd name="connsiteY6" fmla="*/ 7489 h 10000"/>
                      <a:gd name="connsiteX7" fmla="*/ 3247 w 10000"/>
                      <a:gd name="connsiteY7" fmla="*/ 7390 h 10000"/>
                      <a:gd name="connsiteX8" fmla="*/ 4042 w 10000"/>
                      <a:gd name="connsiteY8" fmla="*/ 7686 h 10000"/>
                      <a:gd name="connsiteX9" fmla="*/ 4805 w 10000"/>
                      <a:gd name="connsiteY9" fmla="*/ 8276 h 10000"/>
                      <a:gd name="connsiteX10" fmla="*/ 5058 w 10000"/>
                      <a:gd name="connsiteY10" fmla="*/ 8375 h 10000"/>
                      <a:gd name="connsiteX11" fmla="*/ 5281 w 10000"/>
                      <a:gd name="connsiteY11" fmla="*/ 8621 h 10000"/>
                      <a:gd name="connsiteX12" fmla="*/ 6457 w 10000"/>
                      <a:gd name="connsiteY12" fmla="*/ 8572 h 10000"/>
                      <a:gd name="connsiteX13" fmla="*/ 7284 w 10000"/>
                      <a:gd name="connsiteY13" fmla="*/ 8276 h 10000"/>
                      <a:gd name="connsiteX14" fmla="*/ 8047 w 10000"/>
                      <a:gd name="connsiteY14" fmla="*/ 8079 h 10000"/>
                      <a:gd name="connsiteX15" fmla="*/ 9445 w 10000"/>
                      <a:gd name="connsiteY15" fmla="*/ 8276 h 10000"/>
                      <a:gd name="connsiteX16" fmla="*/ 9572 w 10000"/>
                      <a:gd name="connsiteY16" fmla="*/ 8868 h 10000"/>
                      <a:gd name="connsiteX17" fmla="*/ 9699 w 10000"/>
                      <a:gd name="connsiteY17" fmla="*/ 8917 h 10000"/>
                      <a:gd name="connsiteX18" fmla="*/ 9794 w 10000"/>
                      <a:gd name="connsiteY18" fmla="*/ 9212 h 10000"/>
                      <a:gd name="connsiteX19" fmla="*/ 9889 w 10000"/>
                      <a:gd name="connsiteY19" fmla="*/ 10000 h 10000"/>
                      <a:gd name="connsiteX20" fmla="*/ 9921 w 10000"/>
                      <a:gd name="connsiteY20" fmla="*/ 8572 h 10000"/>
                      <a:gd name="connsiteX21" fmla="*/ 9476 w 10000"/>
                      <a:gd name="connsiteY21" fmla="*/ 7243 h 10000"/>
                      <a:gd name="connsiteX22" fmla="*/ 8967 w 10000"/>
                      <a:gd name="connsiteY22" fmla="*/ 6800 h 10000"/>
                      <a:gd name="connsiteX23" fmla="*/ 8809 w 10000"/>
                      <a:gd name="connsiteY23" fmla="*/ 6060 h 10000"/>
                      <a:gd name="connsiteX24" fmla="*/ 8396 w 10000"/>
                      <a:gd name="connsiteY24" fmla="*/ 5913 h 10000"/>
                      <a:gd name="connsiteX25" fmla="*/ 8268 w 10000"/>
                      <a:gd name="connsiteY25" fmla="*/ 6109 h 10000"/>
                      <a:gd name="connsiteX26" fmla="*/ 8014 w 10000"/>
                      <a:gd name="connsiteY26" fmla="*/ 6208 h 10000"/>
                      <a:gd name="connsiteX27" fmla="*/ 7219 w 10000"/>
                      <a:gd name="connsiteY27" fmla="*/ 6258 h 10000"/>
                      <a:gd name="connsiteX28" fmla="*/ 6139 w 10000"/>
                      <a:gd name="connsiteY28" fmla="*/ 7341 h 10000"/>
                      <a:gd name="connsiteX29" fmla="*/ 6362 w 10000"/>
                      <a:gd name="connsiteY29" fmla="*/ 6307 h 10000"/>
                      <a:gd name="connsiteX30" fmla="*/ 6648 w 10000"/>
                      <a:gd name="connsiteY30" fmla="*/ 4928 h 10000"/>
                      <a:gd name="connsiteX31" fmla="*/ 6966 w 10000"/>
                      <a:gd name="connsiteY31" fmla="*/ 3352 h 10000"/>
                      <a:gd name="connsiteX32" fmla="*/ 6966 w 10000"/>
                      <a:gd name="connsiteY32" fmla="*/ 3254 h 10000"/>
                      <a:gd name="connsiteX33" fmla="*/ 6552 w 10000"/>
                      <a:gd name="connsiteY33" fmla="*/ 3204 h 10000"/>
                      <a:gd name="connsiteX34" fmla="*/ 6171 w 10000"/>
                      <a:gd name="connsiteY34" fmla="*/ 3647 h 10000"/>
                      <a:gd name="connsiteX35" fmla="*/ 5790 w 10000"/>
                      <a:gd name="connsiteY35" fmla="*/ 3647 h 10000"/>
                      <a:gd name="connsiteX36" fmla="*/ 5058 w 10000"/>
                      <a:gd name="connsiteY36" fmla="*/ 3895 h 10000"/>
                      <a:gd name="connsiteX37" fmla="*/ 4645 w 10000"/>
                      <a:gd name="connsiteY37" fmla="*/ 3796 h 10000"/>
                      <a:gd name="connsiteX38" fmla="*/ 4391 w 10000"/>
                      <a:gd name="connsiteY38" fmla="*/ 3944 h 10000"/>
                      <a:gd name="connsiteX39" fmla="*/ 4455 w 10000"/>
                      <a:gd name="connsiteY39" fmla="*/ 3895 h 10000"/>
                      <a:gd name="connsiteX40" fmla="*/ 4423 w 10000"/>
                      <a:gd name="connsiteY40" fmla="*/ 3796 h 10000"/>
                      <a:gd name="connsiteX41" fmla="*/ 4296 w 10000"/>
                      <a:gd name="connsiteY41" fmla="*/ 3352 h 10000"/>
                      <a:gd name="connsiteX42" fmla="*/ 4105 w 10000"/>
                      <a:gd name="connsiteY42" fmla="*/ 3106 h 10000"/>
                      <a:gd name="connsiteX43" fmla="*/ 4010 w 10000"/>
                      <a:gd name="connsiteY43" fmla="*/ 3106 h 10000"/>
                      <a:gd name="connsiteX44" fmla="*/ 3502 w 10000"/>
                      <a:gd name="connsiteY44" fmla="*/ 3106 h 10000"/>
                      <a:gd name="connsiteX45" fmla="*/ 3279 w 10000"/>
                      <a:gd name="connsiteY45" fmla="*/ 3204 h 10000"/>
                      <a:gd name="connsiteX46" fmla="*/ 3120 w 10000"/>
                      <a:gd name="connsiteY46" fmla="*/ 3204 h 10000"/>
                      <a:gd name="connsiteX47" fmla="*/ 2580 w 10000"/>
                      <a:gd name="connsiteY47" fmla="*/ 3549 h 10000"/>
                      <a:gd name="connsiteX48" fmla="*/ 2707 w 10000"/>
                      <a:gd name="connsiteY48" fmla="*/ 3254 h 10000"/>
                      <a:gd name="connsiteX49" fmla="*/ 2644 w 10000"/>
                      <a:gd name="connsiteY49" fmla="*/ 3008 h 10000"/>
                      <a:gd name="connsiteX50" fmla="*/ 2389 w 10000"/>
                      <a:gd name="connsiteY50" fmla="*/ 2909 h 10000"/>
                      <a:gd name="connsiteX51" fmla="*/ 2357 w 10000"/>
                      <a:gd name="connsiteY51" fmla="*/ 2761 h 10000"/>
                      <a:gd name="connsiteX52" fmla="*/ 2167 w 10000"/>
                      <a:gd name="connsiteY52" fmla="*/ 2466 h 10000"/>
                      <a:gd name="connsiteX53" fmla="*/ 1881 w 10000"/>
                      <a:gd name="connsiteY53" fmla="*/ 2368 h 10000"/>
                      <a:gd name="connsiteX54" fmla="*/ 1754 w 10000"/>
                      <a:gd name="connsiteY54" fmla="*/ 2318 h 10000"/>
                      <a:gd name="connsiteX55" fmla="*/ 1595 w 10000"/>
                      <a:gd name="connsiteY55" fmla="*/ 2023 h 10000"/>
                      <a:gd name="connsiteX56" fmla="*/ 1245 w 10000"/>
                      <a:gd name="connsiteY56" fmla="*/ 1531 h 10000"/>
                      <a:gd name="connsiteX57" fmla="*/ 1118 w 10000"/>
                      <a:gd name="connsiteY57" fmla="*/ 1087 h 10000"/>
                      <a:gd name="connsiteX58" fmla="*/ 990 w 10000"/>
                      <a:gd name="connsiteY58" fmla="*/ 939 h 10000"/>
                      <a:gd name="connsiteX59" fmla="*/ 673 w 10000"/>
                      <a:gd name="connsiteY59" fmla="*/ 595 h 10000"/>
                      <a:gd name="connsiteX60" fmla="*/ 260 w 10000"/>
                      <a:gd name="connsiteY60" fmla="*/ 4 h 10000"/>
                      <a:gd name="connsiteX61" fmla="*/ 228 w 10000"/>
                      <a:gd name="connsiteY61" fmla="*/ 53 h 10000"/>
                      <a:gd name="connsiteX62" fmla="*/ 196 w 10000"/>
                      <a:gd name="connsiteY62" fmla="*/ 102 h 10000"/>
                      <a:gd name="connsiteX63" fmla="*/ 70 w 10000"/>
                      <a:gd name="connsiteY63" fmla="*/ 447 h 10000"/>
                      <a:gd name="connsiteX64" fmla="*/ 101 w 10000"/>
                      <a:gd name="connsiteY64" fmla="*/ 841 h 10000"/>
                      <a:gd name="connsiteX65" fmla="*/ 101 w 10000"/>
                      <a:gd name="connsiteY65" fmla="*/ 1383 h 10000"/>
                      <a:gd name="connsiteX66" fmla="*/ 6 w 10000"/>
                      <a:gd name="connsiteY66" fmla="*/ 1875 h 10000"/>
                      <a:gd name="connsiteX67" fmla="*/ 37 w 10000"/>
                      <a:gd name="connsiteY67" fmla="*/ 1974 h 10000"/>
                      <a:gd name="connsiteX68" fmla="*/ 291 w 10000"/>
                      <a:gd name="connsiteY68" fmla="*/ 2171 h 10000"/>
                      <a:gd name="connsiteX69" fmla="*/ 356 w 10000"/>
                      <a:gd name="connsiteY69" fmla="*/ 2417 h 10000"/>
                      <a:gd name="connsiteX70" fmla="*/ 387 w 10000"/>
                      <a:gd name="connsiteY70" fmla="*/ 2712 h 10000"/>
                      <a:gd name="connsiteX71" fmla="*/ 387 w 10000"/>
                      <a:gd name="connsiteY71" fmla="*/ 3008 h 10000"/>
                      <a:gd name="connsiteX72" fmla="*/ 419 w 10000"/>
                      <a:gd name="connsiteY72" fmla="*/ 3106 h 10000"/>
                      <a:gd name="connsiteX73" fmla="*/ 450 w 10000"/>
                      <a:gd name="connsiteY73" fmla="*/ 3796 h 10000"/>
                      <a:gd name="connsiteX74" fmla="*/ 483 w 10000"/>
                      <a:gd name="connsiteY74" fmla="*/ 3895 h 10000"/>
                      <a:gd name="connsiteX75" fmla="*/ 927 w 10000"/>
                      <a:gd name="connsiteY75" fmla="*/ 4042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10000" h="10000">
                        <a:moveTo>
                          <a:pt x="1518" y="6269"/>
                        </a:moveTo>
                        <a:cubicBezTo>
                          <a:pt x="1614" y="6368"/>
                          <a:pt x="1708" y="6572"/>
                          <a:pt x="1804" y="6670"/>
                        </a:cubicBezTo>
                        <a:cubicBezTo>
                          <a:pt x="2058" y="6916"/>
                          <a:pt x="2167" y="7243"/>
                          <a:pt x="2421" y="7046"/>
                        </a:cubicBezTo>
                        <a:cubicBezTo>
                          <a:pt x="2517" y="7046"/>
                          <a:pt x="2580" y="6947"/>
                          <a:pt x="2644" y="6947"/>
                        </a:cubicBezTo>
                        <a:cubicBezTo>
                          <a:pt x="2707" y="6898"/>
                          <a:pt x="2803" y="6947"/>
                          <a:pt x="2834" y="7046"/>
                        </a:cubicBezTo>
                        <a:cubicBezTo>
                          <a:pt x="2866" y="7144"/>
                          <a:pt x="2834" y="7243"/>
                          <a:pt x="2834" y="7341"/>
                        </a:cubicBezTo>
                        <a:cubicBezTo>
                          <a:pt x="2866" y="7489"/>
                          <a:pt x="2961" y="7489"/>
                          <a:pt x="3024" y="7489"/>
                        </a:cubicBezTo>
                        <a:cubicBezTo>
                          <a:pt x="3088" y="7489"/>
                          <a:pt x="3152" y="7439"/>
                          <a:pt x="3247" y="7390"/>
                        </a:cubicBezTo>
                        <a:cubicBezTo>
                          <a:pt x="3502" y="7243"/>
                          <a:pt x="3819" y="7439"/>
                          <a:pt x="4042" y="7686"/>
                        </a:cubicBezTo>
                        <a:cubicBezTo>
                          <a:pt x="4296" y="7932"/>
                          <a:pt x="4518" y="8227"/>
                          <a:pt x="4805" y="8276"/>
                        </a:cubicBezTo>
                        <a:cubicBezTo>
                          <a:pt x="4900" y="8325"/>
                          <a:pt x="4995" y="8325"/>
                          <a:pt x="5058" y="8375"/>
                        </a:cubicBezTo>
                        <a:cubicBezTo>
                          <a:pt x="5154" y="8424"/>
                          <a:pt x="5218" y="8522"/>
                          <a:pt x="5281" y="8621"/>
                        </a:cubicBezTo>
                        <a:cubicBezTo>
                          <a:pt x="5663" y="8868"/>
                          <a:pt x="6139" y="8227"/>
                          <a:pt x="6457" y="8572"/>
                        </a:cubicBezTo>
                        <a:cubicBezTo>
                          <a:pt x="6648" y="8276"/>
                          <a:pt x="6998" y="8325"/>
                          <a:pt x="7284" y="8276"/>
                        </a:cubicBezTo>
                        <a:cubicBezTo>
                          <a:pt x="7538" y="8276"/>
                          <a:pt x="7792" y="8129"/>
                          <a:pt x="8047" y="8079"/>
                        </a:cubicBezTo>
                        <a:cubicBezTo>
                          <a:pt x="8523" y="7932"/>
                          <a:pt x="9000" y="8030"/>
                          <a:pt x="9445" y="8276"/>
                        </a:cubicBezTo>
                        <a:cubicBezTo>
                          <a:pt x="9445" y="8522"/>
                          <a:pt x="9445" y="8769"/>
                          <a:pt x="9572" y="8868"/>
                        </a:cubicBezTo>
                        <a:cubicBezTo>
                          <a:pt x="9603" y="8917"/>
                          <a:pt x="9667" y="8917"/>
                          <a:pt x="9699" y="8917"/>
                        </a:cubicBezTo>
                        <a:cubicBezTo>
                          <a:pt x="9762" y="9016"/>
                          <a:pt x="9762" y="9114"/>
                          <a:pt x="9794" y="9212"/>
                        </a:cubicBezTo>
                        <a:cubicBezTo>
                          <a:pt x="9826" y="9459"/>
                          <a:pt x="9858" y="9754"/>
                          <a:pt x="9889" y="10000"/>
                        </a:cubicBezTo>
                        <a:cubicBezTo>
                          <a:pt x="10048" y="9557"/>
                          <a:pt x="10016" y="9016"/>
                          <a:pt x="9921" y="8572"/>
                        </a:cubicBezTo>
                        <a:cubicBezTo>
                          <a:pt x="9826" y="8079"/>
                          <a:pt x="9667" y="7636"/>
                          <a:pt x="9476" y="7243"/>
                        </a:cubicBezTo>
                        <a:cubicBezTo>
                          <a:pt x="9349" y="6996"/>
                          <a:pt x="9159" y="6701"/>
                          <a:pt x="8967" y="6800"/>
                        </a:cubicBezTo>
                        <a:cubicBezTo>
                          <a:pt x="8936" y="6504"/>
                          <a:pt x="8936" y="6258"/>
                          <a:pt x="8809" y="6060"/>
                        </a:cubicBezTo>
                        <a:cubicBezTo>
                          <a:pt x="8713" y="5863"/>
                          <a:pt x="8523" y="5765"/>
                          <a:pt x="8396" y="5913"/>
                        </a:cubicBezTo>
                        <a:cubicBezTo>
                          <a:pt x="8333" y="5962"/>
                          <a:pt x="8300" y="6060"/>
                          <a:pt x="8268" y="6109"/>
                        </a:cubicBezTo>
                        <a:cubicBezTo>
                          <a:pt x="8205" y="6208"/>
                          <a:pt x="8110" y="6208"/>
                          <a:pt x="8014" y="6208"/>
                        </a:cubicBezTo>
                        <a:cubicBezTo>
                          <a:pt x="7760" y="6208"/>
                          <a:pt x="7474" y="6109"/>
                          <a:pt x="7219" y="6258"/>
                        </a:cubicBezTo>
                        <a:cubicBezTo>
                          <a:pt x="6806" y="6455"/>
                          <a:pt x="6585" y="7292"/>
                          <a:pt x="6139" y="7341"/>
                        </a:cubicBezTo>
                        <a:cubicBezTo>
                          <a:pt x="6203" y="6996"/>
                          <a:pt x="6299" y="6652"/>
                          <a:pt x="6362" y="6307"/>
                        </a:cubicBezTo>
                        <a:cubicBezTo>
                          <a:pt x="6457" y="5863"/>
                          <a:pt x="6552" y="5371"/>
                          <a:pt x="6648" y="4928"/>
                        </a:cubicBezTo>
                        <a:cubicBezTo>
                          <a:pt x="6775" y="4387"/>
                          <a:pt x="6902" y="3895"/>
                          <a:pt x="6966" y="3352"/>
                        </a:cubicBezTo>
                        <a:lnTo>
                          <a:pt x="6966" y="3254"/>
                        </a:lnTo>
                        <a:cubicBezTo>
                          <a:pt x="6934" y="3106"/>
                          <a:pt x="6648" y="3155"/>
                          <a:pt x="6552" y="3204"/>
                        </a:cubicBezTo>
                        <a:cubicBezTo>
                          <a:pt x="6362" y="3352"/>
                          <a:pt x="6330" y="3549"/>
                          <a:pt x="6171" y="3647"/>
                        </a:cubicBezTo>
                        <a:cubicBezTo>
                          <a:pt x="6044" y="3697"/>
                          <a:pt x="5917" y="3598"/>
                          <a:pt x="5790" y="3647"/>
                        </a:cubicBezTo>
                        <a:cubicBezTo>
                          <a:pt x="5567" y="3747"/>
                          <a:pt x="5281" y="3895"/>
                          <a:pt x="5058" y="3895"/>
                        </a:cubicBezTo>
                        <a:cubicBezTo>
                          <a:pt x="4964" y="3944"/>
                          <a:pt x="4741" y="3796"/>
                          <a:pt x="4645" y="3796"/>
                        </a:cubicBezTo>
                        <a:cubicBezTo>
                          <a:pt x="4518" y="3796"/>
                          <a:pt x="4518" y="3944"/>
                          <a:pt x="4391" y="3944"/>
                        </a:cubicBezTo>
                        <a:cubicBezTo>
                          <a:pt x="4391" y="3944"/>
                          <a:pt x="4423" y="3944"/>
                          <a:pt x="4455" y="3895"/>
                        </a:cubicBezTo>
                        <a:cubicBezTo>
                          <a:pt x="4455" y="3845"/>
                          <a:pt x="4423" y="3796"/>
                          <a:pt x="4423" y="3796"/>
                        </a:cubicBezTo>
                        <a:cubicBezTo>
                          <a:pt x="4391" y="3647"/>
                          <a:pt x="4328" y="3500"/>
                          <a:pt x="4296" y="3352"/>
                        </a:cubicBezTo>
                        <a:cubicBezTo>
                          <a:pt x="4265" y="3204"/>
                          <a:pt x="4201" y="3057"/>
                          <a:pt x="4105" y="3106"/>
                        </a:cubicBezTo>
                        <a:lnTo>
                          <a:pt x="4010" y="3106"/>
                        </a:lnTo>
                        <a:cubicBezTo>
                          <a:pt x="3852" y="3204"/>
                          <a:pt x="3660" y="3008"/>
                          <a:pt x="3502" y="3106"/>
                        </a:cubicBezTo>
                        <a:cubicBezTo>
                          <a:pt x="3406" y="3106"/>
                          <a:pt x="3343" y="3204"/>
                          <a:pt x="3279" y="3204"/>
                        </a:cubicBezTo>
                        <a:lnTo>
                          <a:pt x="3120" y="3204"/>
                        </a:lnTo>
                        <a:cubicBezTo>
                          <a:pt x="2930" y="3204"/>
                          <a:pt x="2771" y="3549"/>
                          <a:pt x="2580" y="3549"/>
                        </a:cubicBezTo>
                        <a:cubicBezTo>
                          <a:pt x="2611" y="3500"/>
                          <a:pt x="2675" y="3352"/>
                          <a:pt x="2707" y="3254"/>
                        </a:cubicBezTo>
                        <a:cubicBezTo>
                          <a:pt x="2707" y="3155"/>
                          <a:pt x="2707" y="3057"/>
                          <a:pt x="2644" y="3008"/>
                        </a:cubicBezTo>
                        <a:cubicBezTo>
                          <a:pt x="2580" y="2909"/>
                          <a:pt x="2453" y="3008"/>
                          <a:pt x="2389" y="2909"/>
                        </a:cubicBezTo>
                        <a:cubicBezTo>
                          <a:pt x="2357" y="2860"/>
                          <a:pt x="2357" y="2811"/>
                          <a:pt x="2357" y="2761"/>
                        </a:cubicBezTo>
                        <a:cubicBezTo>
                          <a:pt x="2325" y="2614"/>
                          <a:pt x="2231" y="2515"/>
                          <a:pt x="2167" y="2466"/>
                        </a:cubicBezTo>
                        <a:cubicBezTo>
                          <a:pt x="2071" y="2368"/>
                          <a:pt x="1976" y="2368"/>
                          <a:pt x="1881" y="2368"/>
                        </a:cubicBezTo>
                        <a:cubicBezTo>
                          <a:pt x="1849" y="2318"/>
                          <a:pt x="1785" y="2318"/>
                          <a:pt x="1754" y="2318"/>
                        </a:cubicBezTo>
                        <a:cubicBezTo>
                          <a:pt x="1690" y="2269"/>
                          <a:pt x="1626" y="2122"/>
                          <a:pt x="1595" y="2023"/>
                        </a:cubicBezTo>
                        <a:cubicBezTo>
                          <a:pt x="1499" y="1826"/>
                          <a:pt x="1340" y="1728"/>
                          <a:pt x="1245" y="1531"/>
                        </a:cubicBezTo>
                        <a:cubicBezTo>
                          <a:pt x="1213" y="1383"/>
                          <a:pt x="1182" y="1185"/>
                          <a:pt x="1118" y="1087"/>
                        </a:cubicBezTo>
                        <a:cubicBezTo>
                          <a:pt x="1086" y="988"/>
                          <a:pt x="1023" y="988"/>
                          <a:pt x="990" y="939"/>
                        </a:cubicBezTo>
                        <a:cubicBezTo>
                          <a:pt x="896" y="792"/>
                          <a:pt x="736" y="742"/>
                          <a:pt x="673" y="595"/>
                        </a:cubicBezTo>
                        <a:cubicBezTo>
                          <a:pt x="577" y="447"/>
                          <a:pt x="387" y="-45"/>
                          <a:pt x="260" y="4"/>
                        </a:cubicBezTo>
                        <a:cubicBezTo>
                          <a:pt x="260" y="4"/>
                          <a:pt x="228" y="4"/>
                          <a:pt x="228" y="53"/>
                        </a:cubicBezTo>
                        <a:cubicBezTo>
                          <a:pt x="217" y="69"/>
                          <a:pt x="207" y="86"/>
                          <a:pt x="196" y="102"/>
                        </a:cubicBezTo>
                        <a:cubicBezTo>
                          <a:pt x="164" y="250"/>
                          <a:pt x="101" y="250"/>
                          <a:pt x="70" y="447"/>
                        </a:cubicBezTo>
                        <a:cubicBezTo>
                          <a:pt x="37" y="496"/>
                          <a:pt x="101" y="742"/>
                          <a:pt x="101" y="841"/>
                        </a:cubicBezTo>
                        <a:cubicBezTo>
                          <a:pt x="101" y="988"/>
                          <a:pt x="133" y="1236"/>
                          <a:pt x="101" y="1383"/>
                        </a:cubicBezTo>
                        <a:cubicBezTo>
                          <a:pt x="101" y="1531"/>
                          <a:pt x="-26" y="1728"/>
                          <a:pt x="6" y="1875"/>
                        </a:cubicBezTo>
                        <a:cubicBezTo>
                          <a:pt x="6" y="1925"/>
                          <a:pt x="6" y="1925"/>
                          <a:pt x="37" y="1974"/>
                        </a:cubicBezTo>
                        <a:cubicBezTo>
                          <a:pt x="37" y="1974"/>
                          <a:pt x="260" y="2122"/>
                          <a:pt x="291" y="2171"/>
                        </a:cubicBezTo>
                        <a:cubicBezTo>
                          <a:pt x="356" y="2220"/>
                          <a:pt x="356" y="2318"/>
                          <a:pt x="356" y="2417"/>
                        </a:cubicBezTo>
                        <a:cubicBezTo>
                          <a:pt x="356" y="2565"/>
                          <a:pt x="356" y="2663"/>
                          <a:pt x="387" y="2712"/>
                        </a:cubicBezTo>
                        <a:cubicBezTo>
                          <a:pt x="387" y="2811"/>
                          <a:pt x="356" y="2909"/>
                          <a:pt x="387" y="3008"/>
                        </a:cubicBezTo>
                        <a:cubicBezTo>
                          <a:pt x="387" y="3106"/>
                          <a:pt x="387" y="3008"/>
                          <a:pt x="419" y="3106"/>
                        </a:cubicBezTo>
                        <a:cubicBezTo>
                          <a:pt x="483" y="3303"/>
                          <a:pt x="450" y="3549"/>
                          <a:pt x="450" y="3796"/>
                        </a:cubicBezTo>
                        <a:cubicBezTo>
                          <a:pt x="450" y="3845"/>
                          <a:pt x="483" y="3845"/>
                          <a:pt x="483" y="3895"/>
                        </a:cubicBezTo>
                        <a:cubicBezTo>
                          <a:pt x="514" y="3993"/>
                          <a:pt x="736" y="4190"/>
                          <a:pt x="927" y="4042"/>
                        </a:cubicBezTo>
                      </a:path>
                    </a:pathLst>
                  </a:custGeom>
                  <a:noFill/>
                  <a:ln w="15875" cap="flat">
                    <a:solidFill>
                      <a:srgbClr val="338E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66" name="Freeform 10">
                    <a:extLst>
                      <a:ext uri="{FF2B5EF4-FFF2-40B4-BE49-F238E27FC236}">
                        <a16:creationId xmlns:a16="http://schemas.microsoft.com/office/drawing/2014/main" id="{86C2E1DB-87A2-44DB-9044-5B33D6697438}"/>
                      </a:ext>
                    </a:extLst>
                  </p:cNvPr>
                  <p:cNvSpPr>
                    <a:spLocks/>
                  </p:cNvSpPr>
                  <p:nvPr/>
                </p:nvSpPr>
                <p:spPr bwMode="auto">
                  <a:xfrm>
                    <a:off x="2524759" y="3424156"/>
                    <a:ext cx="242904" cy="305691"/>
                  </a:xfrm>
                  <a:custGeom>
                    <a:avLst/>
                    <a:gdLst>
                      <a:gd name="T0" fmla="*/ 0 w 56"/>
                      <a:gd name="T1" fmla="*/ 0 h 69"/>
                      <a:gd name="T2" fmla="*/ 4 w 56"/>
                      <a:gd name="T3" fmla="*/ 15 h 69"/>
                      <a:gd name="T4" fmla="*/ 12 w 56"/>
                      <a:gd name="T5" fmla="*/ 20 h 69"/>
                      <a:gd name="T6" fmla="*/ 15 w 56"/>
                      <a:gd name="T7" fmla="*/ 26 h 69"/>
                      <a:gd name="T8" fmla="*/ 20 w 56"/>
                      <a:gd name="T9" fmla="*/ 37 h 69"/>
                      <a:gd name="T10" fmla="*/ 21 w 56"/>
                      <a:gd name="T11" fmla="*/ 40 h 69"/>
                      <a:gd name="T12" fmla="*/ 23 w 56"/>
                      <a:gd name="T13" fmla="*/ 42 h 69"/>
                      <a:gd name="T14" fmla="*/ 41 w 56"/>
                      <a:gd name="T15" fmla="*/ 51 h 69"/>
                      <a:gd name="T16" fmla="*/ 56 w 56"/>
                      <a:gd name="T17" fmla="*/ 6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69">
                        <a:moveTo>
                          <a:pt x="0" y="0"/>
                        </a:moveTo>
                        <a:cubicBezTo>
                          <a:pt x="0" y="4"/>
                          <a:pt x="1" y="12"/>
                          <a:pt x="4" y="15"/>
                        </a:cubicBezTo>
                        <a:cubicBezTo>
                          <a:pt x="7" y="17"/>
                          <a:pt x="10" y="18"/>
                          <a:pt x="12" y="20"/>
                        </a:cubicBezTo>
                        <a:cubicBezTo>
                          <a:pt x="13" y="22"/>
                          <a:pt x="14" y="24"/>
                          <a:pt x="15" y="26"/>
                        </a:cubicBezTo>
                        <a:cubicBezTo>
                          <a:pt x="16" y="30"/>
                          <a:pt x="18" y="33"/>
                          <a:pt x="20" y="37"/>
                        </a:cubicBezTo>
                        <a:cubicBezTo>
                          <a:pt x="20" y="38"/>
                          <a:pt x="20" y="39"/>
                          <a:pt x="21" y="40"/>
                        </a:cubicBezTo>
                        <a:cubicBezTo>
                          <a:pt x="22" y="41"/>
                          <a:pt x="22" y="41"/>
                          <a:pt x="23" y="42"/>
                        </a:cubicBezTo>
                        <a:cubicBezTo>
                          <a:pt x="29" y="45"/>
                          <a:pt x="35" y="47"/>
                          <a:pt x="41" y="51"/>
                        </a:cubicBezTo>
                        <a:cubicBezTo>
                          <a:pt x="46" y="55"/>
                          <a:pt x="54" y="63"/>
                          <a:pt x="56" y="69"/>
                        </a:cubicBezTo>
                      </a:path>
                    </a:pathLst>
                  </a:custGeom>
                  <a:noFill/>
                  <a:ln w="15875" cap="flat">
                    <a:solidFill>
                      <a:srgbClr val="338E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67" name="Freeform 11">
                    <a:extLst>
                      <a:ext uri="{FF2B5EF4-FFF2-40B4-BE49-F238E27FC236}">
                        <a16:creationId xmlns:a16="http://schemas.microsoft.com/office/drawing/2014/main" id="{624B48F1-CFE0-44C5-85AC-7F72F5DA7953}"/>
                      </a:ext>
                    </a:extLst>
                  </p:cNvPr>
                  <p:cNvSpPr>
                    <a:spLocks/>
                  </p:cNvSpPr>
                  <p:nvPr/>
                </p:nvSpPr>
                <p:spPr bwMode="auto">
                  <a:xfrm>
                    <a:off x="2725339" y="3583566"/>
                    <a:ext cx="450844" cy="283186"/>
                  </a:xfrm>
                  <a:custGeom>
                    <a:avLst/>
                    <a:gdLst>
                      <a:gd name="T0" fmla="*/ 10 w 104"/>
                      <a:gd name="T1" fmla="*/ 44 h 64"/>
                      <a:gd name="T2" fmla="*/ 9 w 104"/>
                      <a:gd name="T3" fmla="*/ 46 h 64"/>
                      <a:gd name="T4" fmla="*/ 8 w 104"/>
                      <a:gd name="T5" fmla="*/ 49 h 64"/>
                      <a:gd name="T6" fmla="*/ 0 w 104"/>
                      <a:gd name="T7" fmla="*/ 58 h 64"/>
                      <a:gd name="T8" fmla="*/ 3 w 104"/>
                      <a:gd name="T9" fmla="*/ 63 h 64"/>
                      <a:gd name="T10" fmla="*/ 9 w 104"/>
                      <a:gd name="T11" fmla="*/ 64 h 64"/>
                      <a:gd name="T12" fmla="*/ 18 w 104"/>
                      <a:gd name="T13" fmla="*/ 62 h 64"/>
                      <a:gd name="T14" fmla="*/ 25 w 104"/>
                      <a:gd name="T15" fmla="*/ 55 h 64"/>
                      <a:gd name="T16" fmla="*/ 33 w 104"/>
                      <a:gd name="T17" fmla="*/ 53 h 64"/>
                      <a:gd name="T18" fmla="*/ 76 w 104"/>
                      <a:gd name="T19" fmla="*/ 37 h 64"/>
                      <a:gd name="T20" fmla="*/ 82 w 104"/>
                      <a:gd name="T21" fmla="*/ 32 h 64"/>
                      <a:gd name="T22" fmla="*/ 100 w 104"/>
                      <a:gd name="T23" fmla="*/ 25 h 64"/>
                      <a:gd name="T24" fmla="*/ 104 w 104"/>
                      <a:gd name="T25" fmla="*/ 21 h 64"/>
                      <a:gd name="T26" fmla="*/ 99 w 104"/>
                      <a:gd name="T27" fmla="*/ 18 h 64"/>
                      <a:gd name="T28" fmla="*/ 99 w 104"/>
                      <a:gd name="T29" fmla="*/ 13 h 64"/>
                      <a:gd name="T30" fmla="*/ 90 w 104"/>
                      <a:gd name="T31" fmla="*/ 3 h 64"/>
                      <a:gd name="T32" fmla="*/ 89 w 104"/>
                      <a:gd name="T33" fmla="*/ 1 h 64"/>
                      <a:gd name="T34" fmla="*/ 85 w 104"/>
                      <a:gd name="T35" fmla="*/ 3 h 64"/>
                      <a:gd name="T36" fmla="*/ 70 w 104"/>
                      <a:gd name="T37" fmla="*/ 10 h 64"/>
                      <a:gd name="T38" fmla="*/ 67 w 104"/>
                      <a:gd name="T39" fmla="*/ 10 h 64"/>
                      <a:gd name="T40" fmla="*/ 64 w 104"/>
                      <a:gd name="T41" fmla="*/ 8 h 64"/>
                      <a:gd name="T42" fmla="*/ 55 w 104"/>
                      <a:gd name="T43" fmla="*/ 9 h 64"/>
                      <a:gd name="T44" fmla="*/ 45 w 104"/>
                      <a:gd name="T45" fmla="*/ 13 h 64"/>
                      <a:gd name="T46" fmla="*/ 42 w 104"/>
                      <a:gd name="T47" fmla="*/ 14 h 64"/>
                      <a:gd name="T48" fmla="*/ 39 w 104"/>
                      <a:gd name="T49" fmla="*/ 17 h 64"/>
                      <a:gd name="T50" fmla="*/ 23 w 104"/>
                      <a:gd name="T51" fmla="*/ 25 h 64"/>
                      <a:gd name="T52" fmla="*/ 17 w 104"/>
                      <a:gd name="T53" fmla="*/ 30 h 64"/>
                      <a:gd name="T54" fmla="*/ 10 w 104"/>
                      <a:gd name="T55" fmla="*/ 34 h 64"/>
                      <a:gd name="T56" fmla="*/ 11 w 104"/>
                      <a:gd name="T57" fmla="*/ 38 h 64"/>
                      <a:gd name="T58" fmla="*/ 10 w 104"/>
                      <a:gd name="T59" fmla="*/ 4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04" h="64">
                        <a:moveTo>
                          <a:pt x="10" y="44"/>
                        </a:moveTo>
                        <a:cubicBezTo>
                          <a:pt x="9" y="45"/>
                          <a:pt x="9" y="45"/>
                          <a:pt x="9" y="46"/>
                        </a:cubicBezTo>
                        <a:cubicBezTo>
                          <a:pt x="8" y="47"/>
                          <a:pt x="8" y="48"/>
                          <a:pt x="8" y="49"/>
                        </a:cubicBezTo>
                        <a:cubicBezTo>
                          <a:pt x="7" y="53"/>
                          <a:pt x="1" y="54"/>
                          <a:pt x="0" y="58"/>
                        </a:cubicBezTo>
                        <a:cubicBezTo>
                          <a:pt x="0" y="60"/>
                          <a:pt x="1" y="62"/>
                          <a:pt x="3" y="63"/>
                        </a:cubicBezTo>
                        <a:cubicBezTo>
                          <a:pt x="5" y="63"/>
                          <a:pt x="7" y="64"/>
                          <a:pt x="9" y="64"/>
                        </a:cubicBezTo>
                        <a:cubicBezTo>
                          <a:pt x="12" y="63"/>
                          <a:pt x="15" y="63"/>
                          <a:pt x="18" y="62"/>
                        </a:cubicBezTo>
                        <a:cubicBezTo>
                          <a:pt x="20" y="60"/>
                          <a:pt x="22" y="57"/>
                          <a:pt x="25" y="55"/>
                        </a:cubicBezTo>
                        <a:cubicBezTo>
                          <a:pt x="27" y="54"/>
                          <a:pt x="30" y="53"/>
                          <a:pt x="33" y="53"/>
                        </a:cubicBezTo>
                        <a:cubicBezTo>
                          <a:pt x="48" y="51"/>
                          <a:pt x="63" y="46"/>
                          <a:pt x="76" y="37"/>
                        </a:cubicBezTo>
                        <a:cubicBezTo>
                          <a:pt x="78" y="35"/>
                          <a:pt x="80" y="33"/>
                          <a:pt x="82" y="32"/>
                        </a:cubicBezTo>
                        <a:cubicBezTo>
                          <a:pt x="88" y="28"/>
                          <a:pt x="94" y="26"/>
                          <a:pt x="100" y="25"/>
                        </a:cubicBezTo>
                        <a:cubicBezTo>
                          <a:pt x="102" y="24"/>
                          <a:pt x="104" y="23"/>
                          <a:pt x="104" y="21"/>
                        </a:cubicBezTo>
                        <a:cubicBezTo>
                          <a:pt x="102" y="22"/>
                          <a:pt x="99" y="20"/>
                          <a:pt x="99" y="18"/>
                        </a:cubicBezTo>
                        <a:cubicBezTo>
                          <a:pt x="98" y="16"/>
                          <a:pt x="99" y="15"/>
                          <a:pt x="99" y="13"/>
                        </a:cubicBezTo>
                        <a:cubicBezTo>
                          <a:pt x="98" y="9"/>
                          <a:pt x="91" y="8"/>
                          <a:pt x="90" y="3"/>
                        </a:cubicBezTo>
                        <a:cubicBezTo>
                          <a:pt x="89" y="3"/>
                          <a:pt x="90" y="1"/>
                          <a:pt x="89" y="1"/>
                        </a:cubicBezTo>
                        <a:cubicBezTo>
                          <a:pt x="87" y="0"/>
                          <a:pt x="86" y="2"/>
                          <a:pt x="85" y="3"/>
                        </a:cubicBezTo>
                        <a:cubicBezTo>
                          <a:pt x="82" y="8"/>
                          <a:pt x="76" y="10"/>
                          <a:pt x="70" y="10"/>
                        </a:cubicBezTo>
                        <a:cubicBezTo>
                          <a:pt x="69" y="10"/>
                          <a:pt x="68" y="10"/>
                          <a:pt x="67" y="10"/>
                        </a:cubicBezTo>
                        <a:cubicBezTo>
                          <a:pt x="66" y="9"/>
                          <a:pt x="65" y="9"/>
                          <a:pt x="64" y="8"/>
                        </a:cubicBezTo>
                        <a:cubicBezTo>
                          <a:pt x="61" y="7"/>
                          <a:pt x="58" y="8"/>
                          <a:pt x="55" y="9"/>
                        </a:cubicBezTo>
                        <a:cubicBezTo>
                          <a:pt x="51" y="10"/>
                          <a:pt x="48" y="12"/>
                          <a:pt x="45" y="13"/>
                        </a:cubicBezTo>
                        <a:cubicBezTo>
                          <a:pt x="44" y="13"/>
                          <a:pt x="43" y="13"/>
                          <a:pt x="42" y="14"/>
                        </a:cubicBezTo>
                        <a:cubicBezTo>
                          <a:pt x="41" y="15"/>
                          <a:pt x="40" y="16"/>
                          <a:pt x="39" y="17"/>
                        </a:cubicBezTo>
                        <a:cubicBezTo>
                          <a:pt x="35" y="21"/>
                          <a:pt x="28" y="21"/>
                          <a:pt x="23" y="25"/>
                        </a:cubicBezTo>
                        <a:cubicBezTo>
                          <a:pt x="21" y="26"/>
                          <a:pt x="19" y="28"/>
                          <a:pt x="17" y="30"/>
                        </a:cubicBezTo>
                        <a:cubicBezTo>
                          <a:pt x="15" y="32"/>
                          <a:pt x="11" y="32"/>
                          <a:pt x="10" y="34"/>
                        </a:cubicBezTo>
                        <a:cubicBezTo>
                          <a:pt x="10" y="35"/>
                          <a:pt x="11" y="37"/>
                          <a:pt x="11" y="38"/>
                        </a:cubicBezTo>
                        <a:cubicBezTo>
                          <a:pt x="11" y="40"/>
                          <a:pt x="10" y="42"/>
                          <a:pt x="10" y="44"/>
                        </a:cubicBezTo>
                        <a:close/>
                      </a:path>
                    </a:pathLst>
                  </a:custGeom>
                  <a:noFill/>
                  <a:ln w="15875" cap="flat">
                    <a:solidFill>
                      <a:srgbClr val="338E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68" name="Freeform 12">
                    <a:extLst>
                      <a:ext uri="{FF2B5EF4-FFF2-40B4-BE49-F238E27FC236}">
                        <a16:creationId xmlns:a16="http://schemas.microsoft.com/office/drawing/2014/main" id="{C53B2359-B145-44E9-8D2F-21DCBDF8716E}"/>
                      </a:ext>
                    </a:extLst>
                  </p:cNvPr>
                  <p:cNvSpPr>
                    <a:spLocks/>
                  </p:cNvSpPr>
                  <p:nvPr/>
                </p:nvSpPr>
                <p:spPr bwMode="auto">
                  <a:xfrm>
                    <a:off x="2881754" y="3206609"/>
                    <a:ext cx="290748" cy="380708"/>
                  </a:xfrm>
                  <a:custGeom>
                    <a:avLst/>
                    <a:gdLst>
                      <a:gd name="T0" fmla="*/ 0 w 67"/>
                      <a:gd name="T1" fmla="*/ 34 h 86"/>
                      <a:gd name="T2" fmla="*/ 0 w 67"/>
                      <a:gd name="T3" fmla="*/ 26 h 86"/>
                      <a:gd name="T4" fmla="*/ 0 w 67"/>
                      <a:gd name="T5" fmla="*/ 21 h 86"/>
                      <a:gd name="T6" fmla="*/ 1 w 67"/>
                      <a:gd name="T7" fmla="*/ 17 h 86"/>
                      <a:gd name="T8" fmla="*/ 2 w 67"/>
                      <a:gd name="T9" fmla="*/ 11 h 86"/>
                      <a:gd name="T10" fmla="*/ 2 w 67"/>
                      <a:gd name="T11" fmla="*/ 9 h 86"/>
                      <a:gd name="T12" fmla="*/ 3 w 67"/>
                      <a:gd name="T13" fmla="*/ 6 h 86"/>
                      <a:gd name="T14" fmla="*/ 9 w 67"/>
                      <a:gd name="T15" fmla="*/ 1 h 86"/>
                      <a:gd name="T16" fmla="*/ 18 w 67"/>
                      <a:gd name="T17" fmla="*/ 0 h 86"/>
                      <a:gd name="T18" fmla="*/ 20 w 67"/>
                      <a:gd name="T19" fmla="*/ 1 h 86"/>
                      <a:gd name="T20" fmla="*/ 23 w 67"/>
                      <a:gd name="T21" fmla="*/ 4 h 86"/>
                      <a:gd name="T22" fmla="*/ 33 w 67"/>
                      <a:gd name="T23" fmla="*/ 9 h 86"/>
                      <a:gd name="T24" fmla="*/ 39 w 67"/>
                      <a:gd name="T25" fmla="*/ 24 h 86"/>
                      <a:gd name="T26" fmla="*/ 40 w 67"/>
                      <a:gd name="T27" fmla="*/ 26 h 86"/>
                      <a:gd name="T28" fmla="*/ 43 w 67"/>
                      <a:gd name="T29" fmla="*/ 29 h 86"/>
                      <a:gd name="T30" fmla="*/ 47 w 67"/>
                      <a:gd name="T31" fmla="*/ 38 h 86"/>
                      <a:gd name="T32" fmla="*/ 55 w 67"/>
                      <a:gd name="T33" fmla="*/ 46 h 86"/>
                      <a:gd name="T34" fmla="*/ 61 w 67"/>
                      <a:gd name="T35" fmla="*/ 49 h 86"/>
                      <a:gd name="T36" fmla="*/ 64 w 67"/>
                      <a:gd name="T37" fmla="*/ 53 h 86"/>
                      <a:gd name="T38" fmla="*/ 67 w 67"/>
                      <a:gd name="T39" fmla="*/ 56 h 86"/>
                      <a:gd name="T40" fmla="*/ 66 w 67"/>
                      <a:gd name="T41" fmla="*/ 59 h 86"/>
                      <a:gd name="T42" fmla="*/ 55 w 67"/>
                      <a:gd name="T43" fmla="*/ 70 h 86"/>
                      <a:gd name="T44" fmla="*/ 51 w 67"/>
                      <a:gd name="T45" fmla="*/ 8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7" h="86">
                        <a:moveTo>
                          <a:pt x="0" y="34"/>
                        </a:moveTo>
                        <a:cubicBezTo>
                          <a:pt x="1" y="32"/>
                          <a:pt x="1" y="29"/>
                          <a:pt x="0" y="26"/>
                        </a:cubicBezTo>
                        <a:cubicBezTo>
                          <a:pt x="0" y="24"/>
                          <a:pt x="0" y="23"/>
                          <a:pt x="0" y="21"/>
                        </a:cubicBezTo>
                        <a:cubicBezTo>
                          <a:pt x="0" y="20"/>
                          <a:pt x="1" y="18"/>
                          <a:pt x="1" y="17"/>
                        </a:cubicBezTo>
                        <a:cubicBezTo>
                          <a:pt x="2" y="15"/>
                          <a:pt x="2" y="13"/>
                          <a:pt x="2" y="11"/>
                        </a:cubicBezTo>
                        <a:cubicBezTo>
                          <a:pt x="2" y="10"/>
                          <a:pt x="2" y="10"/>
                          <a:pt x="2" y="9"/>
                        </a:cubicBezTo>
                        <a:cubicBezTo>
                          <a:pt x="2" y="8"/>
                          <a:pt x="3" y="7"/>
                          <a:pt x="3" y="6"/>
                        </a:cubicBezTo>
                        <a:cubicBezTo>
                          <a:pt x="5" y="4"/>
                          <a:pt x="7" y="2"/>
                          <a:pt x="9" y="1"/>
                        </a:cubicBezTo>
                        <a:cubicBezTo>
                          <a:pt x="12" y="0"/>
                          <a:pt x="15" y="0"/>
                          <a:pt x="18" y="0"/>
                        </a:cubicBezTo>
                        <a:cubicBezTo>
                          <a:pt x="19" y="0"/>
                          <a:pt x="20" y="0"/>
                          <a:pt x="20" y="1"/>
                        </a:cubicBezTo>
                        <a:cubicBezTo>
                          <a:pt x="21" y="2"/>
                          <a:pt x="22" y="3"/>
                          <a:pt x="23" y="4"/>
                        </a:cubicBezTo>
                        <a:cubicBezTo>
                          <a:pt x="25" y="7"/>
                          <a:pt x="30" y="7"/>
                          <a:pt x="33" y="9"/>
                        </a:cubicBezTo>
                        <a:cubicBezTo>
                          <a:pt x="38" y="12"/>
                          <a:pt x="38" y="18"/>
                          <a:pt x="39" y="24"/>
                        </a:cubicBezTo>
                        <a:cubicBezTo>
                          <a:pt x="39" y="25"/>
                          <a:pt x="39" y="26"/>
                          <a:pt x="40" y="26"/>
                        </a:cubicBezTo>
                        <a:cubicBezTo>
                          <a:pt x="41" y="28"/>
                          <a:pt x="42" y="28"/>
                          <a:pt x="43" y="29"/>
                        </a:cubicBezTo>
                        <a:cubicBezTo>
                          <a:pt x="45" y="32"/>
                          <a:pt x="46" y="35"/>
                          <a:pt x="47" y="38"/>
                        </a:cubicBezTo>
                        <a:cubicBezTo>
                          <a:pt x="49" y="42"/>
                          <a:pt x="52" y="44"/>
                          <a:pt x="55" y="46"/>
                        </a:cubicBezTo>
                        <a:cubicBezTo>
                          <a:pt x="57" y="47"/>
                          <a:pt x="60" y="48"/>
                          <a:pt x="61" y="49"/>
                        </a:cubicBezTo>
                        <a:cubicBezTo>
                          <a:pt x="62" y="50"/>
                          <a:pt x="63" y="52"/>
                          <a:pt x="64" y="53"/>
                        </a:cubicBezTo>
                        <a:cubicBezTo>
                          <a:pt x="65" y="54"/>
                          <a:pt x="67" y="54"/>
                          <a:pt x="67" y="56"/>
                        </a:cubicBezTo>
                        <a:cubicBezTo>
                          <a:pt x="67" y="57"/>
                          <a:pt x="67" y="58"/>
                          <a:pt x="66" y="59"/>
                        </a:cubicBezTo>
                        <a:cubicBezTo>
                          <a:pt x="63" y="63"/>
                          <a:pt x="57" y="65"/>
                          <a:pt x="55" y="70"/>
                        </a:cubicBezTo>
                        <a:cubicBezTo>
                          <a:pt x="53" y="73"/>
                          <a:pt x="52" y="82"/>
                          <a:pt x="51" y="86"/>
                        </a:cubicBezTo>
                      </a:path>
                    </a:pathLst>
                  </a:custGeom>
                  <a:noFill/>
                  <a:ln w="15875" cap="flat">
                    <a:solidFill>
                      <a:srgbClr val="338E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69" name="Freeform 13">
                    <a:extLst>
                      <a:ext uri="{FF2B5EF4-FFF2-40B4-BE49-F238E27FC236}">
                        <a16:creationId xmlns:a16="http://schemas.microsoft.com/office/drawing/2014/main" id="{B2708744-E827-4BE8-82AC-EEDCA3DF9F54}"/>
                      </a:ext>
                    </a:extLst>
                  </p:cNvPr>
                  <p:cNvSpPr>
                    <a:spLocks/>
                  </p:cNvSpPr>
                  <p:nvPr/>
                </p:nvSpPr>
                <p:spPr bwMode="auto">
                  <a:xfrm>
                    <a:off x="3076813" y="3343514"/>
                    <a:ext cx="195059" cy="110649"/>
                  </a:xfrm>
                  <a:custGeom>
                    <a:avLst/>
                    <a:gdLst>
                      <a:gd name="T0" fmla="*/ 0 w 45"/>
                      <a:gd name="T1" fmla="*/ 1 h 25"/>
                      <a:gd name="T2" fmla="*/ 21 w 45"/>
                      <a:gd name="T3" fmla="*/ 0 h 25"/>
                      <a:gd name="T4" fmla="*/ 31 w 45"/>
                      <a:gd name="T5" fmla="*/ 3 h 25"/>
                      <a:gd name="T6" fmla="*/ 44 w 45"/>
                      <a:gd name="T7" fmla="*/ 3 h 25"/>
                      <a:gd name="T8" fmla="*/ 45 w 45"/>
                      <a:gd name="T9" fmla="*/ 9 h 25"/>
                      <a:gd name="T10" fmla="*/ 43 w 45"/>
                      <a:gd name="T11" fmla="*/ 16 h 25"/>
                      <a:gd name="T12" fmla="*/ 31 w 45"/>
                      <a:gd name="T13" fmla="*/ 17 h 25"/>
                      <a:gd name="T14" fmla="*/ 22 w 45"/>
                      <a:gd name="T15" fmla="*/ 25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 h="25">
                        <a:moveTo>
                          <a:pt x="0" y="1"/>
                        </a:moveTo>
                        <a:cubicBezTo>
                          <a:pt x="6" y="2"/>
                          <a:pt x="14" y="0"/>
                          <a:pt x="21" y="0"/>
                        </a:cubicBezTo>
                        <a:cubicBezTo>
                          <a:pt x="24" y="1"/>
                          <a:pt x="27" y="2"/>
                          <a:pt x="31" y="3"/>
                        </a:cubicBezTo>
                        <a:cubicBezTo>
                          <a:pt x="35" y="4"/>
                          <a:pt x="40" y="4"/>
                          <a:pt x="44" y="3"/>
                        </a:cubicBezTo>
                        <a:cubicBezTo>
                          <a:pt x="45" y="5"/>
                          <a:pt x="45" y="7"/>
                          <a:pt x="45" y="9"/>
                        </a:cubicBezTo>
                        <a:cubicBezTo>
                          <a:pt x="45" y="12"/>
                          <a:pt x="45" y="14"/>
                          <a:pt x="43" y="16"/>
                        </a:cubicBezTo>
                        <a:cubicBezTo>
                          <a:pt x="40" y="18"/>
                          <a:pt x="35" y="16"/>
                          <a:pt x="31" y="17"/>
                        </a:cubicBezTo>
                        <a:cubicBezTo>
                          <a:pt x="27" y="18"/>
                          <a:pt x="24" y="22"/>
                          <a:pt x="22" y="25"/>
                        </a:cubicBezTo>
                      </a:path>
                    </a:pathLst>
                  </a:custGeom>
                  <a:noFill/>
                  <a:ln w="15875" cap="flat">
                    <a:solidFill>
                      <a:srgbClr val="338E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70" name="Freeform 14">
                    <a:extLst>
                      <a:ext uri="{FF2B5EF4-FFF2-40B4-BE49-F238E27FC236}">
                        <a16:creationId xmlns:a16="http://schemas.microsoft.com/office/drawing/2014/main" id="{E2AC888E-6B8A-4043-A1A6-4F995B556B26}"/>
                      </a:ext>
                    </a:extLst>
                  </p:cNvPr>
                  <p:cNvSpPr>
                    <a:spLocks/>
                  </p:cNvSpPr>
                  <p:nvPr/>
                </p:nvSpPr>
                <p:spPr bwMode="auto">
                  <a:xfrm>
                    <a:off x="3176183" y="3446661"/>
                    <a:ext cx="239223" cy="228800"/>
                  </a:xfrm>
                  <a:custGeom>
                    <a:avLst/>
                    <a:gdLst>
                      <a:gd name="T0" fmla="*/ 0 w 55"/>
                      <a:gd name="T1" fmla="*/ 52 h 52"/>
                      <a:gd name="T2" fmla="*/ 11 w 55"/>
                      <a:gd name="T3" fmla="*/ 49 h 52"/>
                      <a:gd name="T4" fmla="*/ 15 w 55"/>
                      <a:gd name="T5" fmla="*/ 48 h 52"/>
                      <a:gd name="T6" fmla="*/ 18 w 55"/>
                      <a:gd name="T7" fmla="*/ 45 h 52"/>
                      <a:gd name="T8" fmla="*/ 24 w 55"/>
                      <a:gd name="T9" fmla="*/ 40 h 52"/>
                      <a:gd name="T10" fmla="*/ 27 w 55"/>
                      <a:gd name="T11" fmla="*/ 39 h 52"/>
                      <a:gd name="T12" fmla="*/ 30 w 55"/>
                      <a:gd name="T13" fmla="*/ 34 h 52"/>
                      <a:gd name="T14" fmla="*/ 45 w 55"/>
                      <a:gd name="T15" fmla="*/ 19 h 52"/>
                      <a:gd name="T16" fmla="*/ 53 w 55"/>
                      <a:gd name="T17" fmla="*/ 5 h 52"/>
                      <a:gd name="T18" fmla="*/ 55 w 55"/>
                      <a:gd name="T19"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 h="52">
                        <a:moveTo>
                          <a:pt x="0" y="52"/>
                        </a:moveTo>
                        <a:cubicBezTo>
                          <a:pt x="3" y="51"/>
                          <a:pt x="7" y="50"/>
                          <a:pt x="11" y="49"/>
                        </a:cubicBezTo>
                        <a:cubicBezTo>
                          <a:pt x="12" y="49"/>
                          <a:pt x="13" y="48"/>
                          <a:pt x="15" y="48"/>
                        </a:cubicBezTo>
                        <a:cubicBezTo>
                          <a:pt x="16" y="47"/>
                          <a:pt x="17" y="46"/>
                          <a:pt x="18" y="45"/>
                        </a:cubicBezTo>
                        <a:cubicBezTo>
                          <a:pt x="20" y="43"/>
                          <a:pt x="22" y="42"/>
                          <a:pt x="24" y="40"/>
                        </a:cubicBezTo>
                        <a:cubicBezTo>
                          <a:pt x="25" y="40"/>
                          <a:pt x="26" y="40"/>
                          <a:pt x="27" y="39"/>
                        </a:cubicBezTo>
                        <a:cubicBezTo>
                          <a:pt x="28" y="38"/>
                          <a:pt x="29" y="36"/>
                          <a:pt x="30" y="34"/>
                        </a:cubicBezTo>
                        <a:cubicBezTo>
                          <a:pt x="33" y="28"/>
                          <a:pt x="40" y="25"/>
                          <a:pt x="45" y="19"/>
                        </a:cubicBezTo>
                        <a:cubicBezTo>
                          <a:pt x="49" y="16"/>
                          <a:pt x="52" y="10"/>
                          <a:pt x="53" y="5"/>
                        </a:cubicBezTo>
                        <a:cubicBezTo>
                          <a:pt x="54" y="3"/>
                          <a:pt x="54" y="2"/>
                          <a:pt x="55" y="0"/>
                        </a:cubicBezTo>
                      </a:path>
                    </a:pathLst>
                  </a:custGeom>
                  <a:noFill/>
                  <a:ln w="15875" cap="flat">
                    <a:solidFill>
                      <a:srgbClr val="338E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71" name="Freeform 15">
                    <a:extLst>
                      <a:ext uri="{FF2B5EF4-FFF2-40B4-BE49-F238E27FC236}">
                        <a16:creationId xmlns:a16="http://schemas.microsoft.com/office/drawing/2014/main" id="{FA0C817F-6AA8-4588-8B59-C4C068D0CDF5}"/>
                      </a:ext>
                    </a:extLst>
                  </p:cNvPr>
                  <p:cNvSpPr>
                    <a:spLocks/>
                  </p:cNvSpPr>
                  <p:nvPr/>
                </p:nvSpPr>
                <p:spPr bwMode="auto">
                  <a:xfrm>
                    <a:off x="3901214" y="3086583"/>
                    <a:ext cx="1122510" cy="328196"/>
                  </a:xfrm>
                  <a:custGeom>
                    <a:avLst/>
                    <a:gdLst>
                      <a:gd name="T0" fmla="*/ 0 w 259"/>
                      <a:gd name="T1" fmla="*/ 60 h 74"/>
                      <a:gd name="T2" fmla="*/ 16 w 259"/>
                      <a:gd name="T3" fmla="*/ 60 h 74"/>
                      <a:gd name="T4" fmla="*/ 23 w 259"/>
                      <a:gd name="T5" fmla="*/ 70 h 74"/>
                      <a:gd name="T6" fmla="*/ 26 w 259"/>
                      <a:gd name="T7" fmla="*/ 71 h 74"/>
                      <a:gd name="T8" fmla="*/ 87 w 259"/>
                      <a:gd name="T9" fmla="*/ 67 h 74"/>
                      <a:gd name="T10" fmla="*/ 107 w 259"/>
                      <a:gd name="T11" fmla="*/ 63 h 74"/>
                      <a:gd name="T12" fmla="*/ 122 w 259"/>
                      <a:gd name="T13" fmla="*/ 54 h 74"/>
                      <a:gd name="T14" fmla="*/ 163 w 259"/>
                      <a:gd name="T15" fmla="*/ 36 h 74"/>
                      <a:gd name="T16" fmla="*/ 173 w 259"/>
                      <a:gd name="T17" fmla="*/ 32 h 74"/>
                      <a:gd name="T18" fmla="*/ 183 w 259"/>
                      <a:gd name="T19" fmla="*/ 24 h 74"/>
                      <a:gd name="T20" fmla="*/ 191 w 259"/>
                      <a:gd name="T21" fmla="*/ 21 h 74"/>
                      <a:gd name="T22" fmla="*/ 239 w 259"/>
                      <a:gd name="T23" fmla="*/ 5 h 74"/>
                      <a:gd name="T24" fmla="*/ 259 w 259"/>
                      <a:gd name="T25" fmla="*/ 1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9" h="74">
                        <a:moveTo>
                          <a:pt x="0" y="60"/>
                        </a:moveTo>
                        <a:cubicBezTo>
                          <a:pt x="6" y="58"/>
                          <a:pt x="12" y="57"/>
                          <a:pt x="16" y="60"/>
                        </a:cubicBezTo>
                        <a:cubicBezTo>
                          <a:pt x="19" y="63"/>
                          <a:pt x="19" y="68"/>
                          <a:pt x="23" y="70"/>
                        </a:cubicBezTo>
                        <a:cubicBezTo>
                          <a:pt x="24" y="71"/>
                          <a:pt x="25" y="71"/>
                          <a:pt x="26" y="71"/>
                        </a:cubicBezTo>
                        <a:cubicBezTo>
                          <a:pt x="47" y="74"/>
                          <a:pt x="67" y="71"/>
                          <a:pt x="87" y="67"/>
                        </a:cubicBezTo>
                        <a:cubicBezTo>
                          <a:pt x="94" y="66"/>
                          <a:pt x="101" y="65"/>
                          <a:pt x="107" y="63"/>
                        </a:cubicBezTo>
                        <a:cubicBezTo>
                          <a:pt x="112" y="60"/>
                          <a:pt x="117" y="57"/>
                          <a:pt x="122" y="54"/>
                        </a:cubicBezTo>
                        <a:cubicBezTo>
                          <a:pt x="135" y="46"/>
                          <a:pt x="148" y="40"/>
                          <a:pt x="163" y="36"/>
                        </a:cubicBezTo>
                        <a:cubicBezTo>
                          <a:pt x="166" y="35"/>
                          <a:pt x="170" y="34"/>
                          <a:pt x="173" y="32"/>
                        </a:cubicBezTo>
                        <a:cubicBezTo>
                          <a:pt x="177" y="30"/>
                          <a:pt x="179" y="27"/>
                          <a:pt x="183" y="24"/>
                        </a:cubicBezTo>
                        <a:cubicBezTo>
                          <a:pt x="185" y="23"/>
                          <a:pt x="188" y="22"/>
                          <a:pt x="191" y="21"/>
                        </a:cubicBezTo>
                        <a:cubicBezTo>
                          <a:pt x="207" y="15"/>
                          <a:pt x="223" y="10"/>
                          <a:pt x="239" y="5"/>
                        </a:cubicBezTo>
                        <a:cubicBezTo>
                          <a:pt x="246" y="3"/>
                          <a:pt x="252" y="0"/>
                          <a:pt x="259" y="1"/>
                        </a:cubicBezTo>
                      </a:path>
                    </a:pathLst>
                  </a:custGeom>
                  <a:noFill/>
                  <a:ln w="15875" cap="flat">
                    <a:solidFill>
                      <a:srgbClr val="338E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72" name="Freeform 16">
                    <a:extLst>
                      <a:ext uri="{FF2B5EF4-FFF2-40B4-BE49-F238E27FC236}">
                        <a16:creationId xmlns:a16="http://schemas.microsoft.com/office/drawing/2014/main" id="{DC042C88-131D-4148-970D-49E98FB0B56C}"/>
                      </a:ext>
                    </a:extLst>
                  </p:cNvPr>
                  <p:cNvSpPr>
                    <a:spLocks/>
                  </p:cNvSpPr>
                  <p:nvPr/>
                </p:nvSpPr>
                <p:spPr bwMode="auto">
                  <a:xfrm>
                    <a:off x="3840488" y="2891520"/>
                    <a:ext cx="1096747" cy="456531"/>
                  </a:xfrm>
                  <a:custGeom>
                    <a:avLst/>
                    <a:gdLst>
                      <a:gd name="T0" fmla="*/ 0 w 253"/>
                      <a:gd name="T1" fmla="*/ 77 h 99"/>
                      <a:gd name="T2" fmla="*/ 58 w 253"/>
                      <a:gd name="T3" fmla="*/ 62 h 99"/>
                      <a:gd name="T4" fmla="*/ 88 w 253"/>
                      <a:gd name="T5" fmla="*/ 51 h 99"/>
                      <a:gd name="T6" fmla="*/ 115 w 253"/>
                      <a:gd name="T7" fmla="*/ 41 h 99"/>
                      <a:gd name="T8" fmla="*/ 130 w 253"/>
                      <a:gd name="T9" fmla="*/ 35 h 99"/>
                      <a:gd name="T10" fmla="*/ 142 w 253"/>
                      <a:gd name="T11" fmla="*/ 28 h 99"/>
                      <a:gd name="T12" fmla="*/ 162 w 253"/>
                      <a:gd name="T13" fmla="*/ 22 h 99"/>
                      <a:gd name="T14" fmla="*/ 210 w 253"/>
                      <a:gd name="T15" fmla="*/ 8 h 99"/>
                      <a:gd name="T16" fmla="*/ 253 w 253"/>
                      <a:gd name="T17" fmla="*/ 1 h 99"/>
                      <a:gd name="T18" fmla="*/ 147 w 253"/>
                      <a:gd name="T19" fmla="*/ 69 h 99"/>
                      <a:gd name="T20" fmla="*/ 126 w 253"/>
                      <a:gd name="T21" fmla="*/ 87 h 99"/>
                      <a:gd name="T22" fmla="*/ 115 w 253"/>
                      <a:gd name="T23" fmla="*/ 94 h 99"/>
                      <a:gd name="T24" fmla="*/ 97 w 253"/>
                      <a:gd name="T25" fmla="*/ 97 h 99"/>
                      <a:gd name="T26" fmla="*/ 20 w 253"/>
                      <a:gd name="T27" fmla="*/ 99 h 99"/>
                      <a:gd name="connsiteX0" fmla="*/ 0 w 10000"/>
                      <a:gd name="connsiteY0" fmla="*/ 7693 h 10403"/>
                      <a:gd name="connsiteX1" fmla="*/ 2292 w 10000"/>
                      <a:gd name="connsiteY1" fmla="*/ 6178 h 10403"/>
                      <a:gd name="connsiteX2" fmla="*/ 3478 w 10000"/>
                      <a:gd name="connsiteY2" fmla="*/ 5067 h 10403"/>
                      <a:gd name="connsiteX3" fmla="*/ 4545 w 10000"/>
                      <a:gd name="connsiteY3" fmla="*/ 4056 h 10403"/>
                      <a:gd name="connsiteX4" fmla="*/ 5138 w 10000"/>
                      <a:gd name="connsiteY4" fmla="*/ 3450 h 10403"/>
                      <a:gd name="connsiteX5" fmla="*/ 5613 w 10000"/>
                      <a:gd name="connsiteY5" fmla="*/ 2743 h 10403"/>
                      <a:gd name="connsiteX6" fmla="*/ 6403 w 10000"/>
                      <a:gd name="connsiteY6" fmla="*/ 2137 h 10403"/>
                      <a:gd name="connsiteX7" fmla="*/ 8300 w 10000"/>
                      <a:gd name="connsiteY7" fmla="*/ 723 h 10403"/>
                      <a:gd name="connsiteX8" fmla="*/ 10000 w 10000"/>
                      <a:gd name="connsiteY8" fmla="*/ 16 h 10403"/>
                      <a:gd name="connsiteX9" fmla="*/ 5810 w 10000"/>
                      <a:gd name="connsiteY9" fmla="*/ 6885 h 10403"/>
                      <a:gd name="connsiteX10" fmla="*/ 4980 w 10000"/>
                      <a:gd name="connsiteY10" fmla="*/ 8703 h 10403"/>
                      <a:gd name="connsiteX11" fmla="*/ 4545 w 10000"/>
                      <a:gd name="connsiteY11" fmla="*/ 9410 h 10403"/>
                      <a:gd name="connsiteX12" fmla="*/ 3834 w 10000"/>
                      <a:gd name="connsiteY12" fmla="*/ 9713 h 10403"/>
                      <a:gd name="connsiteX13" fmla="*/ 726 w 10000"/>
                      <a:gd name="connsiteY13" fmla="*/ 10403 h 10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000" h="10403">
                        <a:moveTo>
                          <a:pt x="0" y="7693"/>
                        </a:moveTo>
                        <a:cubicBezTo>
                          <a:pt x="791" y="7289"/>
                          <a:pt x="1542" y="6784"/>
                          <a:pt x="2292" y="6178"/>
                        </a:cubicBezTo>
                        <a:cubicBezTo>
                          <a:pt x="2688" y="5774"/>
                          <a:pt x="3083" y="5471"/>
                          <a:pt x="3478" y="5067"/>
                        </a:cubicBezTo>
                        <a:cubicBezTo>
                          <a:pt x="3834" y="4763"/>
                          <a:pt x="4190" y="4359"/>
                          <a:pt x="4545" y="4056"/>
                        </a:cubicBezTo>
                        <a:cubicBezTo>
                          <a:pt x="4783" y="3854"/>
                          <a:pt x="4980" y="3652"/>
                          <a:pt x="5138" y="3450"/>
                        </a:cubicBezTo>
                        <a:cubicBezTo>
                          <a:pt x="5296" y="3248"/>
                          <a:pt x="5455" y="2945"/>
                          <a:pt x="5613" y="2743"/>
                        </a:cubicBezTo>
                        <a:cubicBezTo>
                          <a:pt x="5889" y="2440"/>
                          <a:pt x="6126" y="2339"/>
                          <a:pt x="6403" y="2137"/>
                        </a:cubicBezTo>
                        <a:cubicBezTo>
                          <a:pt x="7036" y="1632"/>
                          <a:pt x="7668" y="1228"/>
                          <a:pt x="8300" y="723"/>
                        </a:cubicBezTo>
                        <a:cubicBezTo>
                          <a:pt x="8854" y="319"/>
                          <a:pt x="9447" y="-85"/>
                          <a:pt x="10000" y="16"/>
                        </a:cubicBezTo>
                        <a:cubicBezTo>
                          <a:pt x="8458" y="1632"/>
                          <a:pt x="7036" y="3955"/>
                          <a:pt x="5810" y="6885"/>
                        </a:cubicBezTo>
                        <a:cubicBezTo>
                          <a:pt x="5534" y="7491"/>
                          <a:pt x="5257" y="8198"/>
                          <a:pt x="4980" y="8703"/>
                        </a:cubicBezTo>
                        <a:cubicBezTo>
                          <a:pt x="4862" y="9006"/>
                          <a:pt x="4704" y="9309"/>
                          <a:pt x="4545" y="9410"/>
                        </a:cubicBezTo>
                        <a:cubicBezTo>
                          <a:pt x="4308" y="9612"/>
                          <a:pt x="4071" y="9612"/>
                          <a:pt x="3834" y="9713"/>
                        </a:cubicBezTo>
                        <a:cubicBezTo>
                          <a:pt x="2806" y="9814"/>
                          <a:pt x="1753" y="10302"/>
                          <a:pt x="726" y="10403"/>
                        </a:cubicBezTo>
                      </a:path>
                    </a:pathLst>
                  </a:custGeom>
                  <a:noFill/>
                  <a:ln w="15875" cap="flat">
                    <a:solidFill>
                      <a:srgbClr val="338E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73" name="Freeform 17">
                    <a:extLst>
                      <a:ext uri="{FF2B5EF4-FFF2-40B4-BE49-F238E27FC236}">
                        <a16:creationId xmlns:a16="http://schemas.microsoft.com/office/drawing/2014/main" id="{B355B64C-41A1-4E7A-9AC7-FCFE1FB013D0}"/>
                      </a:ext>
                    </a:extLst>
                  </p:cNvPr>
                  <p:cNvSpPr>
                    <a:spLocks/>
                  </p:cNvSpPr>
                  <p:nvPr/>
                </p:nvSpPr>
                <p:spPr bwMode="auto">
                  <a:xfrm>
                    <a:off x="4928034" y="2707751"/>
                    <a:ext cx="728711" cy="185665"/>
                  </a:xfrm>
                  <a:custGeom>
                    <a:avLst/>
                    <a:gdLst>
                      <a:gd name="T0" fmla="*/ 0 w 168"/>
                      <a:gd name="T1" fmla="*/ 42 h 42"/>
                      <a:gd name="T2" fmla="*/ 58 w 168"/>
                      <a:gd name="T3" fmla="*/ 23 h 42"/>
                      <a:gd name="T4" fmla="*/ 70 w 168"/>
                      <a:gd name="T5" fmla="*/ 17 h 42"/>
                      <a:gd name="T6" fmla="*/ 135 w 168"/>
                      <a:gd name="T7" fmla="*/ 0 h 42"/>
                      <a:gd name="T8" fmla="*/ 140 w 168"/>
                      <a:gd name="T9" fmla="*/ 0 h 42"/>
                      <a:gd name="T10" fmla="*/ 144 w 168"/>
                      <a:gd name="T11" fmla="*/ 1 h 42"/>
                      <a:gd name="T12" fmla="*/ 151 w 168"/>
                      <a:gd name="T13" fmla="*/ 0 h 42"/>
                      <a:gd name="T14" fmla="*/ 161 w 168"/>
                      <a:gd name="T15" fmla="*/ 6 h 42"/>
                      <a:gd name="T16" fmla="*/ 168 w 168"/>
                      <a:gd name="T17" fmla="*/ 13 h 42"/>
                      <a:gd name="T18" fmla="*/ 159 w 168"/>
                      <a:gd name="T19" fmla="*/ 18 h 42"/>
                      <a:gd name="T20" fmla="*/ 153 w 168"/>
                      <a:gd name="T21" fmla="*/ 10 h 42"/>
                      <a:gd name="T22" fmla="*/ 157 w 168"/>
                      <a:gd name="T23" fmla="*/ 4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8" h="42">
                        <a:moveTo>
                          <a:pt x="0" y="42"/>
                        </a:moveTo>
                        <a:cubicBezTo>
                          <a:pt x="17" y="38"/>
                          <a:pt x="42" y="30"/>
                          <a:pt x="58" y="23"/>
                        </a:cubicBezTo>
                        <a:cubicBezTo>
                          <a:pt x="62" y="21"/>
                          <a:pt x="66" y="19"/>
                          <a:pt x="70" y="17"/>
                        </a:cubicBezTo>
                        <a:cubicBezTo>
                          <a:pt x="90" y="8"/>
                          <a:pt x="113" y="4"/>
                          <a:pt x="135" y="0"/>
                        </a:cubicBezTo>
                        <a:cubicBezTo>
                          <a:pt x="137" y="0"/>
                          <a:pt x="139" y="0"/>
                          <a:pt x="140" y="0"/>
                        </a:cubicBezTo>
                        <a:cubicBezTo>
                          <a:pt x="142" y="0"/>
                          <a:pt x="143" y="1"/>
                          <a:pt x="144" y="1"/>
                        </a:cubicBezTo>
                        <a:cubicBezTo>
                          <a:pt x="146" y="1"/>
                          <a:pt x="149" y="0"/>
                          <a:pt x="151" y="0"/>
                        </a:cubicBezTo>
                        <a:cubicBezTo>
                          <a:pt x="155" y="0"/>
                          <a:pt x="158" y="3"/>
                          <a:pt x="161" y="6"/>
                        </a:cubicBezTo>
                        <a:cubicBezTo>
                          <a:pt x="163" y="8"/>
                          <a:pt x="166" y="10"/>
                          <a:pt x="168" y="13"/>
                        </a:cubicBezTo>
                        <a:cubicBezTo>
                          <a:pt x="166" y="14"/>
                          <a:pt x="161" y="17"/>
                          <a:pt x="159" y="18"/>
                        </a:cubicBezTo>
                        <a:cubicBezTo>
                          <a:pt x="157" y="19"/>
                          <a:pt x="154" y="11"/>
                          <a:pt x="153" y="10"/>
                        </a:cubicBezTo>
                        <a:cubicBezTo>
                          <a:pt x="151" y="7"/>
                          <a:pt x="156" y="6"/>
                          <a:pt x="157" y="4"/>
                        </a:cubicBezTo>
                      </a:path>
                    </a:pathLst>
                  </a:custGeom>
                  <a:noFill/>
                  <a:ln w="15875" cap="flat">
                    <a:solidFill>
                      <a:srgbClr val="338E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74" name="Freeform 18">
                    <a:extLst>
                      <a:ext uri="{FF2B5EF4-FFF2-40B4-BE49-F238E27FC236}">
                        <a16:creationId xmlns:a16="http://schemas.microsoft.com/office/drawing/2014/main" id="{CD00AF21-D627-4AED-902A-962DFDA7BE05}"/>
                      </a:ext>
                    </a:extLst>
                  </p:cNvPr>
                  <p:cNvSpPr>
                    <a:spLocks/>
                  </p:cNvSpPr>
                  <p:nvPr/>
                </p:nvSpPr>
                <p:spPr bwMode="auto">
                  <a:xfrm>
                    <a:off x="4944596" y="2769639"/>
                    <a:ext cx="872245" cy="331947"/>
                  </a:xfrm>
                  <a:custGeom>
                    <a:avLst/>
                    <a:gdLst>
                      <a:gd name="T0" fmla="*/ 0 w 201"/>
                      <a:gd name="T1" fmla="*/ 28 h 75"/>
                      <a:gd name="T2" fmla="*/ 51 w 201"/>
                      <a:gd name="T3" fmla="*/ 24 h 75"/>
                      <a:gd name="T4" fmla="*/ 69 w 201"/>
                      <a:gd name="T5" fmla="*/ 22 h 75"/>
                      <a:gd name="T6" fmla="*/ 87 w 201"/>
                      <a:gd name="T7" fmla="*/ 23 h 75"/>
                      <a:gd name="T8" fmla="*/ 121 w 201"/>
                      <a:gd name="T9" fmla="*/ 22 h 75"/>
                      <a:gd name="T10" fmla="*/ 158 w 201"/>
                      <a:gd name="T11" fmla="*/ 25 h 75"/>
                      <a:gd name="T12" fmla="*/ 156 w 201"/>
                      <a:gd name="T13" fmla="*/ 19 h 75"/>
                      <a:gd name="T14" fmla="*/ 155 w 201"/>
                      <a:gd name="T15" fmla="*/ 17 h 75"/>
                      <a:gd name="T16" fmla="*/ 156 w 201"/>
                      <a:gd name="T17" fmla="*/ 14 h 75"/>
                      <a:gd name="T18" fmla="*/ 164 w 201"/>
                      <a:gd name="T19" fmla="*/ 9 h 75"/>
                      <a:gd name="T20" fmla="*/ 169 w 201"/>
                      <a:gd name="T21" fmla="*/ 0 h 75"/>
                      <a:gd name="T22" fmla="*/ 197 w 201"/>
                      <a:gd name="T23" fmla="*/ 2 h 75"/>
                      <a:gd name="T24" fmla="*/ 201 w 201"/>
                      <a:gd name="T25" fmla="*/ 4 h 75"/>
                      <a:gd name="T26" fmla="*/ 201 w 201"/>
                      <a:gd name="T27" fmla="*/ 8 h 75"/>
                      <a:gd name="T28" fmla="*/ 199 w 201"/>
                      <a:gd name="T29" fmla="*/ 26 h 75"/>
                      <a:gd name="T30" fmla="*/ 176 w 201"/>
                      <a:gd name="T31" fmla="*/ 28 h 75"/>
                      <a:gd name="T32" fmla="*/ 158 w 201"/>
                      <a:gd name="T33" fmla="*/ 27 h 75"/>
                      <a:gd name="T34" fmla="*/ 144 w 201"/>
                      <a:gd name="T35" fmla="*/ 30 h 75"/>
                      <a:gd name="T36" fmla="*/ 124 w 201"/>
                      <a:gd name="T37" fmla="*/ 36 h 75"/>
                      <a:gd name="T38" fmla="*/ 106 w 201"/>
                      <a:gd name="T39" fmla="*/ 45 h 75"/>
                      <a:gd name="T40" fmla="*/ 91 w 201"/>
                      <a:gd name="T41" fmla="*/ 49 h 75"/>
                      <a:gd name="T42" fmla="*/ 41 w 201"/>
                      <a:gd name="T43" fmla="*/ 63 h 75"/>
                      <a:gd name="T44" fmla="*/ 28 w 201"/>
                      <a:gd name="T45" fmla="*/ 69 h 75"/>
                      <a:gd name="T46" fmla="*/ 16 w 201"/>
                      <a:gd name="T47" fmla="*/ 73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01" h="75">
                        <a:moveTo>
                          <a:pt x="0" y="28"/>
                        </a:moveTo>
                        <a:cubicBezTo>
                          <a:pt x="17" y="28"/>
                          <a:pt x="35" y="27"/>
                          <a:pt x="51" y="24"/>
                        </a:cubicBezTo>
                        <a:cubicBezTo>
                          <a:pt x="57" y="23"/>
                          <a:pt x="63" y="22"/>
                          <a:pt x="69" y="22"/>
                        </a:cubicBezTo>
                        <a:cubicBezTo>
                          <a:pt x="75" y="22"/>
                          <a:pt x="81" y="23"/>
                          <a:pt x="87" y="23"/>
                        </a:cubicBezTo>
                        <a:cubicBezTo>
                          <a:pt x="98" y="23"/>
                          <a:pt x="110" y="20"/>
                          <a:pt x="121" y="22"/>
                        </a:cubicBezTo>
                        <a:cubicBezTo>
                          <a:pt x="134" y="23"/>
                          <a:pt x="146" y="28"/>
                          <a:pt x="158" y="25"/>
                        </a:cubicBezTo>
                        <a:cubicBezTo>
                          <a:pt x="159" y="23"/>
                          <a:pt x="158" y="20"/>
                          <a:pt x="156" y="19"/>
                        </a:cubicBezTo>
                        <a:cubicBezTo>
                          <a:pt x="155" y="18"/>
                          <a:pt x="155" y="18"/>
                          <a:pt x="155" y="17"/>
                        </a:cubicBezTo>
                        <a:cubicBezTo>
                          <a:pt x="154" y="16"/>
                          <a:pt x="155" y="15"/>
                          <a:pt x="156" y="14"/>
                        </a:cubicBezTo>
                        <a:cubicBezTo>
                          <a:pt x="159" y="12"/>
                          <a:pt x="162" y="11"/>
                          <a:pt x="164" y="9"/>
                        </a:cubicBezTo>
                        <a:cubicBezTo>
                          <a:pt x="167" y="6"/>
                          <a:pt x="169" y="3"/>
                          <a:pt x="169" y="0"/>
                        </a:cubicBezTo>
                        <a:cubicBezTo>
                          <a:pt x="178" y="0"/>
                          <a:pt x="188" y="1"/>
                          <a:pt x="197" y="2"/>
                        </a:cubicBezTo>
                        <a:cubicBezTo>
                          <a:pt x="198" y="3"/>
                          <a:pt x="200" y="3"/>
                          <a:pt x="201" y="4"/>
                        </a:cubicBezTo>
                        <a:cubicBezTo>
                          <a:pt x="201" y="5"/>
                          <a:pt x="201" y="7"/>
                          <a:pt x="201" y="8"/>
                        </a:cubicBezTo>
                        <a:cubicBezTo>
                          <a:pt x="200" y="14"/>
                          <a:pt x="199" y="20"/>
                          <a:pt x="199" y="26"/>
                        </a:cubicBezTo>
                        <a:cubicBezTo>
                          <a:pt x="191" y="28"/>
                          <a:pt x="184" y="29"/>
                          <a:pt x="176" y="28"/>
                        </a:cubicBezTo>
                        <a:cubicBezTo>
                          <a:pt x="170" y="28"/>
                          <a:pt x="164" y="27"/>
                          <a:pt x="158" y="27"/>
                        </a:cubicBezTo>
                        <a:cubicBezTo>
                          <a:pt x="154" y="27"/>
                          <a:pt x="149" y="29"/>
                          <a:pt x="144" y="30"/>
                        </a:cubicBezTo>
                        <a:cubicBezTo>
                          <a:pt x="137" y="31"/>
                          <a:pt x="130" y="33"/>
                          <a:pt x="124" y="36"/>
                        </a:cubicBezTo>
                        <a:cubicBezTo>
                          <a:pt x="118" y="38"/>
                          <a:pt x="112" y="43"/>
                          <a:pt x="106" y="45"/>
                        </a:cubicBezTo>
                        <a:cubicBezTo>
                          <a:pt x="101" y="47"/>
                          <a:pt x="96" y="48"/>
                          <a:pt x="91" y="49"/>
                        </a:cubicBezTo>
                        <a:cubicBezTo>
                          <a:pt x="74" y="53"/>
                          <a:pt x="57" y="57"/>
                          <a:pt x="41" y="63"/>
                        </a:cubicBezTo>
                        <a:cubicBezTo>
                          <a:pt x="36" y="64"/>
                          <a:pt x="32" y="66"/>
                          <a:pt x="28" y="69"/>
                        </a:cubicBezTo>
                        <a:cubicBezTo>
                          <a:pt x="24" y="71"/>
                          <a:pt x="20" y="75"/>
                          <a:pt x="16" y="73"/>
                        </a:cubicBezTo>
                      </a:path>
                    </a:pathLst>
                  </a:custGeom>
                  <a:noFill/>
                  <a:ln w="15875" cap="flat">
                    <a:solidFill>
                      <a:srgbClr val="338E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75" name="Freeform 19">
                    <a:extLst>
                      <a:ext uri="{FF2B5EF4-FFF2-40B4-BE49-F238E27FC236}">
                        <a16:creationId xmlns:a16="http://schemas.microsoft.com/office/drawing/2014/main" id="{78E3BCA0-D72B-4C94-B3B4-9D5B1C394558}"/>
                      </a:ext>
                    </a:extLst>
                  </p:cNvPr>
                  <p:cNvSpPr>
                    <a:spLocks/>
                  </p:cNvSpPr>
                  <p:nvPr/>
                </p:nvSpPr>
                <p:spPr bwMode="auto">
                  <a:xfrm>
                    <a:off x="5678828" y="2769639"/>
                    <a:ext cx="38644" cy="114400"/>
                  </a:xfrm>
                  <a:custGeom>
                    <a:avLst/>
                    <a:gdLst>
                      <a:gd name="T0" fmla="*/ 8 w 9"/>
                      <a:gd name="T1" fmla="*/ 0 h 26"/>
                      <a:gd name="T2" fmla="*/ 7 w 9"/>
                      <a:gd name="T3" fmla="*/ 17 h 26"/>
                      <a:gd name="T4" fmla="*/ 0 w 9"/>
                      <a:gd name="T5" fmla="*/ 26 h 26"/>
                    </a:gdLst>
                    <a:ahLst/>
                    <a:cxnLst>
                      <a:cxn ang="0">
                        <a:pos x="T0" y="T1"/>
                      </a:cxn>
                      <a:cxn ang="0">
                        <a:pos x="T2" y="T3"/>
                      </a:cxn>
                      <a:cxn ang="0">
                        <a:pos x="T4" y="T5"/>
                      </a:cxn>
                    </a:cxnLst>
                    <a:rect l="0" t="0" r="r" b="b"/>
                    <a:pathLst>
                      <a:path w="9" h="26">
                        <a:moveTo>
                          <a:pt x="8" y="0"/>
                        </a:moveTo>
                        <a:cubicBezTo>
                          <a:pt x="8" y="4"/>
                          <a:pt x="9" y="13"/>
                          <a:pt x="7" y="17"/>
                        </a:cubicBezTo>
                        <a:cubicBezTo>
                          <a:pt x="5" y="19"/>
                          <a:pt x="1" y="24"/>
                          <a:pt x="0" y="26"/>
                        </a:cubicBezTo>
                      </a:path>
                    </a:pathLst>
                  </a:custGeom>
                  <a:noFill/>
                  <a:ln w="15875" cap="flat">
                    <a:solidFill>
                      <a:srgbClr val="338E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76" name="Freeform 20">
                    <a:extLst>
                      <a:ext uri="{FF2B5EF4-FFF2-40B4-BE49-F238E27FC236}">
                        <a16:creationId xmlns:a16="http://schemas.microsoft.com/office/drawing/2014/main" id="{BAB90B8A-FB07-4EAF-94A5-32EDAE6BAA20}"/>
                      </a:ext>
                    </a:extLst>
                  </p:cNvPr>
                  <p:cNvSpPr>
                    <a:spLocks/>
                  </p:cNvSpPr>
                  <p:nvPr/>
                </p:nvSpPr>
                <p:spPr bwMode="auto">
                  <a:xfrm>
                    <a:off x="5813161" y="2362676"/>
                    <a:ext cx="892487" cy="525114"/>
                  </a:xfrm>
                  <a:custGeom>
                    <a:avLst/>
                    <a:gdLst>
                      <a:gd name="T0" fmla="*/ 0 w 206"/>
                      <a:gd name="T1" fmla="*/ 116 h 119"/>
                      <a:gd name="T2" fmla="*/ 16 w 206"/>
                      <a:gd name="T3" fmla="*/ 115 h 119"/>
                      <a:gd name="T4" fmla="*/ 31 w 206"/>
                      <a:gd name="T5" fmla="*/ 107 h 119"/>
                      <a:gd name="T6" fmla="*/ 44 w 206"/>
                      <a:gd name="T7" fmla="*/ 107 h 119"/>
                      <a:gd name="T8" fmla="*/ 52 w 206"/>
                      <a:gd name="T9" fmla="*/ 107 h 119"/>
                      <a:gd name="T10" fmla="*/ 54 w 206"/>
                      <a:gd name="T11" fmla="*/ 104 h 119"/>
                      <a:gd name="T12" fmla="*/ 75 w 206"/>
                      <a:gd name="T13" fmla="*/ 96 h 119"/>
                      <a:gd name="T14" fmla="*/ 82 w 206"/>
                      <a:gd name="T15" fmla="*/ 97 h 119"/>
                      <a:gd name="T16" fmla="*/ 88 w 206"/>
                      <a:gd name="T17" fmla="*/ 95 h 119"/>
                      <a:gd name="T18" fmla="*/ 89 w 206"/>
                      <a:gd name="T19" fmla="*/ 89 h 119"/>
                      <a:gd name="T20" fmla="*/ 89 w 206"/>
                      <a:gd name="T21" fmla="*/ 73 h 119"/>
                      <a:gd name="T22" fmla="*/ 90 w 206"/>
                      <a:gd name="T23" fmla="*/ 70 h 119"/>
                      <a:gd name="T24" fmla="*/ 99 w 206"/>
                      <a:gd name="T25" fmla="*/ 69 h 119"/>
                      <a:gd name="T26" fmla="*/ 114 w 206"/>
                      <a:gd name="T27" fmla="*/ 55 h 119"/>
                      <a:gd name="T28" fmla="*/ 111 w 206"/>
                      <a:gd name="T29" fmla="*/ 47 h 119"/>
                      <a:gd name="T30" fmla="*/ 108 w 206"/>
                      <a:gd name="T31" fmla="*/ 45 h 119"/>
                      <a:gd name="T32" fmla="*/ 111 w 206"/>
                      <a:gd name="T33" fmla="*/ 35 h 119"/>
                      <a:gd name="T34" fmla="*/ 121 w 206"/>
                      <a:gd name="T35" fmla="*/ 30 h 119"/>
                      <a:gd name="T36" fmla="*/ 131 w 206"/>
                      <a:gd name="T37" fmla="*/ 17 h 119"/>
                      <a:gd name="T38" fmla="*/ 145 w 206"/>
                      <a:gd name="T39" fmla="*/ 11 h 119"/>
                      <a:gd name="T40" fmla="*/ 164 w 206"/>
                      <a:gd name="T41" fmla="*/ 5 h 119"/>
                      <a:gd name="T42" fmla="*/ 189 w 206"/>
                      <a:gd name="T43" fmla="*/ 0 h 119"/>
                      <a:gd name="T44" fmla="*/ 206 w 206"/>
                      <a:gd name="T45" fmla="*/ 5 h 119"/>
                      <a:gd name="T46" fmla="*/ 183 w 206"/>
                      <a:gd name="T47" fmla="*/ 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06" h="119">
                        <a:moveTo>
                          <a:pt x="0" y="116"/>
                        </a:moveTo>
                        <a:cubicBezTo>
                          <a:pt x="5" y="119"/>
                          <a:pt x="11" y="117"/>
                          <a:pt x="16" y="115"/>
                        </a:cubicBezTo>
                        <a:cubicBezTo>
                          <a:pt x="21" y="112"/>
                          <a:pt x="25" y="109"/>
                          <a:pt x="31" y="107"/>
                        </a:cubicBezTo>
                        <a:cubicBezTo>
                          <a:pt x="35" y="106"/>
                          <a:pt x="40" y="106"/>
                          <a:pt x="44" y="107"/>
                        </a:cubicBezTo>
                        <a:cubicBezTo>
                          <a:pt x="47" y="107"/>
                          <a:pt x="50" y="108"/>
                          <a:pt x="52" y="107"/>
                        </a:cubicBezTo>
                        <a:cubicBezTo>
                          <a:pt x="53" y="106"/>
                          <a:pt x="54" y="105"/>
                          <a:pt x="54" y="104"/>
                        </a:cubicBezTo>
                        <a:cubicBezTo>
                          <a:pt x="59" y="97"/>
                          <a:pt x="68" y="94"/>
                          <a:pt x="75" y="96"/>
                        </a:cubicBezTo>
                        <a:cubicBezTo>
                          <a:pt x="77" y="96"/>
                          <a:pt x="80" y="97"/>
                          <a:pt x="82" y="97"/>
                        </a:cubicBezTo>
                        <a:cubicBezTo>
                          <a:pt x="84" y="98"/>
                          <a:pt x="87" y="97"/>
                          <a:pt x="88" y="95"/>
                        </a:cubicBezTo>
                        <a:cubicBezTo>
                          <a:pt x="89" y="93"/>
                          <a:pt x="89" y="91"/>
                          <a:pt x="89" y="89"/>
                        </a:cubicBezTo>
                        <a:cubicBezTo>
                          <a:pt x="88" y="84"/>
                          <a:pt x="88" y="78"/>
                          <a:pt x="89" y="73"/>
                        </a:cubicBezTo>
                        <a:cubicBezTo>
                          <a:pt x="89" y="72"/>
                          <a:pt x="89" y="71"/>
                          <a:pt x="90" y="70"/>
                        </a:cubicBezTo>
                        <a:cubicBezTo>
                          <a:pt x="92" y="67"/>
                          <a:pt x="96" y="68"/>
                          <a:pt x="99" y="69"/>
                        </a:cubicBezTo>
                        <a:cubicBezTo>
                          <a:pt x="106" y="69"/>
                          <a:pt x="114" y="62"/>
                          <a:pt x="114" y="55"/>
                        </a:cubicBezTo>
                        <a:cubicBezTo>
                          <a:pt x="114" y="52"/>
                          <a:pt x="113" y="49"/>
                          <a:pt x="111" y="47"/>
                        </a:cubicBezTo>
                        <a:cubicBezTo>
                          <a:pt x="110" y="46"/>
                          <a:pt x="109" y="46"/>
                          <a:pt x="108" y="45"/>
                        </a:cubicBezTo>
                        <a:cubicBezTo>
                          <a:pt x="105" y="42"/>
                          <a:pt x="108" y="37"/>
                          <a:pt x="111" y="35"/>
                        </a:cubicBezTo>
                        <a:cubicBezTo>
                          <a:pt x="114" y="33"/>
                          <a:pt x="118" y="32"/>
                          <a:pt x="121" y="30"/>
                        </a:cubicBezTo>
                        <a:cubicBezTo>
                          <a:pt x="125" y="27"/>
                          <a:pt x="127" y="21"/>
                          <a:pt x="131" y="17"/>
                        </a:cubicBezTo>
                        <a:cubicBezTo>
                          <a:pt x="135" y="14"/>
                          <a:pt x="140" y="12"/>
                          <a:pt x="145" y="11"/>
                        </a:cubicBezTo>
                        <a:cubicBezTo>
                          <a:pt x="151" y="9"/>
                          <a:pt x="158" y="7"/>
                          <a:pt x="164" y="5"/>
                        </a:cubicBezTo>
                        <a:cubicBezTo>
                          <a:pt x="172" y="3"/>
                          <a:pt x="180" y="0"/>
                          <a:pt x="189" y="0"/>
                        </a:cubicBezTo>
                        <a:cubicBezTo>
                          <a:pt x="195" y="0"/>
                          <a:pt x="202" y="1"/>
                          <a:pt x="206" y="5"/>
                        </a:cubicBezTo>
                        <a:cubicBezTo>
                          <a:pt x="199" y="9"/>
                          <a:pt x="188" y="5"/>
                          <a:pt x="183" y="0"/>
                        </a:cubicBezTo>
                      </a:path>
                    </a:pathLst>
                  </a:custGeom>
                  <a:noFill/>
                  <a:ln w="19050" cap="flat" cmpd="sng" algn="ctr">
                    <a:solidFill>
                      <a:schemeClr val="accent1"/>
                    </a:solidFill>
                    <a:prstDash val="sysDash"/>
                  </a:ln>
                  <a:effectLst/>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77" name="Freeform 21">
                    <a:extLst>
                      <a:ext uri="{FF2B5EF4-FFF2-40B4-BE49-F238E27FC236}">
                        <a16:creationId xmlns:a16="http://schemas.microsoft.com/office/drawing/2014/main" id="{3BE42E30-0030-45CB-91C4-D0917583A972}"/>
                      </a:ext>
                    </a:extLst>
                  </p:cNvPr>
                  <p:cNvSpPr>
                    <a:spLocks/>
                  </p:cNvSpPr>
                  <p:nvPr/>
                </p:nvSpPr>
                <p:spPr bwMode="auto">
                  <a:xfrm>
                    <a:off x="6462744" y="2375803"/>
                    <a:ext cx="82808" cy="61888"/>
                  </a:xfrm>
                  <a:custGeom>
                    <a:avLst/>
                    <a:gdLst>
                      <a:gd name="T0" fmla="*/ 19 w 19"/>
                      <a:gd name="T1" fmla="*/ 0 h 14"/>
                      <a:gd name="T2" fmla="*/ 16 w 19"/>
                      <a:gd name="T3" fmla="*/ 3 h 14"/>
                      <a:gd name="T4" fmla="*/ 15 w 19"/>
                      <a:gd name="T5" fmla="*/ 9 h 14"/>
                      <a:gd name="T6" fmla="*/ 8 w 19"/>
                      <a:gd name="T7" fmla="*/ 13 h 14"/>
                      <a:gd name="T8" fmla="*/ 2 w 19"/>
                      <a:gd name="T9" fmla="*/ 14 h 14"/>
                      <a:gd name="T10" fmla="*/ 0 w 19"/>
                      <a:gd name="T11" fmla="*/ 14 h 14"/>
                      <a:gd name="T12" fmla="*/ 0 w 19"/>
                      <a:gd name="T13" fmla="*/ 12 h 14"/>
                      <a:gd name="T14" fmla="*/ 0 w 19"/>
                      <a:gd name="T15" fmla="*/ 6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14">
                        <a:moveTo>
                          <a:pt x="19" y="0"/>
                        </a:moveTo>
                        <a:cubicBezTo>
                          <a:pt x="17" y="0"/>
                          <a:pt x="16" y="2"/>
                          <a:pt x="16" y="3"/>
                        </a:cubicBezTo>
                        <a:cubicBezTo>
                          <a:pt x="16" y="5"/>
                          <a:pt x="16" y="7"/>
                          <a:pt x="15" y="9"/>
                        </a:cubicBezTo>
                        <a:cubicBezTo>
                          <a:pt x="14" y="11"/>
                          <a:pt x="11" y="12"/>
                          <a:pt x="8" y="13"/>
                        </a:cubicBezTo>
                        <a:cubicBezTo>
                          <a:pt x="6" y="13"/>
                          <a:pt x="4" y="14"/>
                          <a:pt x="2" y="14"/>
                        </a:cubicBezTo>
                        <a:cubicBezTo>
                          <a:pt x="1" y="14"/>
                          <a:pt x="0" y="14"/>
                          <a:pt x="0" y="14"/>
                        </a:cubicBezTo>
                        <a:cubicBezTo>
                          <a:pt x="0" y="13"/>
                          <a:pt x="0" y="13"/>
                          <a:pt x="0" y="12"/>
                        </a:cubicBezTo>
                        <a:cubicBezTo>
                          <a:pt x="0" y="10"/>
                          <a:pt x="0" y="8"/>
                          <a:pt x="0" y="6"/>
                        </a:cubicBezTo>
                      </a:path>
                    </a:pathLst>
                  </a:custGeom>
                  <a:noFill/>
                  <a:ln w="19050" cap="flat" cmpd="sng" algn="ctr">
                    <a:solidFill>
                      <a:schemeClr val="accent1"/>
                    </a:solidFill>
                    <a:prstDash val="dash"/>
                  </a:ln>
                  <a:effectLst/>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78" name="Freeform 22">
                    <a:extLst>
                      <a:ext uri="{FF2B5EF4-FFF2-40B4-BE49-F238E27FC236}">
                        <a16:creationId xmlns:a16="http://schemas.microsoft.com/office/drawing/2014/main" id="{E461A760-6058-40C9-A5E7-9663490B4389}"/>
                      </a:ext>
                    </a:extLst>
                  </p:cNvPr>
                  <p:cNvSpPr>
                    <a:spLocks/>
                  </p:cNvSpPr>
                  <p:nvPr/>
                </p:nvSpPr>
                <p:spPr bwMode="auto">
                  <a:xfrm>
                    <a:off x="6280567" y="2392682"/>
                    <a:ext cx="412200" cy="315068"/>
                  </a:xfrm>
                  <a:custGeom>
                    <a:avLst/>
                    <a:gdLst>
                      <a:gd name="T0" fmla="*/ 39 w 95"/>
                      <a:gd name="T1" fmla="*/ 12 h 71"/>
                      <a:gd name="T2" fmla="*/ 29 w 95"/>
                      <a:gd name="T3" fmla="*/ 18 h 71"/>
                      <a:gd name="T4" fmla="*/ 23 w 95"/>
                      <a:gd name="T5" fmla="*/ 19 h 71"/>
                      <a:gd name="T6" fmla="*/ 17 w 95"/>
                      <a:gd name="T7" fmla="*/ 29 h 71"/>
                      <a:gd name="T8" fmla="*/ 15 w 95"/>
                      <a:gd name="T9" fmla="*/ 41 h 71"/>
                      <a:gd name="T10" fmla="*/ 12 w 95"/>
                      <a:gd name="T11" fmla="*/ 49 h 71"/>
                      <a:gd name="T12" fmla="*/ 11 w 95"/>
                      <a:gd name="T13" fmla="*/ 54 h 71"/>
                      <a:gd name="T14" fmla="*/ 7 w 95"/>
                      <a:gd name="T15" fmla="*/ 57 h 71"/>
                      <a:gd name="T16" fmla="*/ 0 w 95"/>
                      <a:gd name="T17" fmla="*/ 71 h 71"/>
                      <a:gd name="T18" fmla="*/ 5 w 95"/>
                      <a:gd name="T19" fmla="*/ 67 h 71"/>
                      <a:gd name="T20" fmla="*/ 13 w 95"/>
                      <a:gd name="T21" fmla="*/ 66 h 71"/>
                      <a:gd name="T22" fmla="*/ 16 w 95"/>
                      <a:gd name="T23" fmla="*/ 63 h 71"/>
                      <a:gd name="T24" fmla="*/ 20 w 95"/>
                      <a:gd name="T25" fmla="*/ 61 h 71"/>
                      <a:gd name="T26" fmla="*/ 43 w 95"/>
                      <a:gd name="T27" fmla="*/ 52 h 71"/>
                      <a:gd name="T28" fmla="*/ 53 w 95"/>
                      <a:gd name="T29" fmla="*/ 42 h 71"/>
                      <a:gd name="T30" fmla="*/ 55 w 95"/>
                      <a:gd name="T31" fmla="*/ 35 h 71"/>
                      <a:gd name="T32" fmla="*/ 80 w 95"/>
                      <a:gd name="T33" fmla="*/ 5 h 71"/>
                      <a:gd name="T34" fmla="*/ 95 w 95"/>
                      <a:gd name="T35"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5" h="71">
                        <a:moveTo>
                          <a:pt x="39" y="12"/>
                        </a:moveTo>
                        <a:cubicBezTo>
                          <a:pt x="36" y="15"/>
                          <a:pt x="33" y="17"/>
                          <a:pt x="29" y="18"/>
                        </a:cubicBezTo>
                        <a:cubicBezTo>
                          <a:pt x="27" y="19"/>
                          <a:pt x="25" y="19"/>
                          <a:pt x="23" y="19"/>
                        </a:cubicBezTo>
                        <a:cubicBezTo>
                          <a:pt x="20" y="21"/>
                          <a:pt x="18" y="25"/>
                          <a:pt x="17" y="29"/>
                        </a:cubicBezTo>
                        <a:cubicBezTo>
                          <a:pt x="17" y="33"/>
                          <a:pt x="17" y="37"/>
                          <a:pt x="15" y="41"/>
                        </a:cubicBezTo>
                        <a:cubicBezTo>
                          <a:pt x="14" y="44"/>
                          <a:pt x="13" y="46"/>
                          <a:pt x="12" y="49"/>
                        </a:cubicBezTo>
                        <a:cubicBezTo>
                          <a:pt x="12" y="51"/>
                          <a:pt x="11" y="52"/>
                          <a:pt x="11" y="54"/>
                        </a:cubicBezTo>
                        <a:cubicBezTo>
                          <a:pt x="10" y="55"/>
                          <a:pt x="9" y="56"/>
                          <a:pt x="7" y="57"/>
                        </a:cubicBezTo>
                        <a:cubicBezTo>
                          <a:pt x="3" y="60"/>
                          <a:pt x="0" y="65"/>
                          <a:pt x="0" y="71"/>
                        </a:cubicBezTo>
                        <a:cubicBezTo>
                          <a:pt x="0" y="68"/>
                          <a:pt x="3" y="67"/>
                          <a:pt x="5" y="67"/>
                        </a:cubicBezTo>
                        <a:cubicBezTo>
                          <a:pt x="8" y="67"/>
                          <a:pt x="11" y="67"/>
                          <a:pt x="13" y="66"/>
                        </a:cubicBezTo>
                        <a:cubicBezTo>
                          <a:pt x="14" y="65"/>
                          <a:pt x="15" y="64"/>
                          <a:pt x="16" y="63"/>
                        </a:cubicBezTo>
                        <a:cubicBezTo>
                          <a:pt x="17" y="62"/>
                          <a:pt x="19" y="61"/>
                          <a:pt x="20" y="61"/>
                        </a:cubicBezTo>
                        <a:cubicBezTo>
                          <a:pt x="28" y="60"/>
                          <a:pt x="36" y="57"/>
                          <a:pt x="43" y="52"/>
                        </a:cubicBezTo>
                        <a:cubicBezTo>
                          <a:pt x="47" y="50"/>
                          <a:pt x="51" y="47"/>
                          <a:pt x="53" y="42"/>
                        </a:cubicBezTo>
                        <a:cubicBezTo>
                          <a:pt x="54" y="40"/>
                          <a:pt x="54" y="37"/>
                          <a:pt x="55" y="35"/>
                        </a:cubicBezTo>
                        <a:cubicBezTo>
                          <a:pt x="57" y="21"/>
                          <a:pt x="67" y="9"/>
                          <a:pt x="80" y="5"/>
                        </a:cubicBezTo>
                        <a:cubicBezTo>
                          <a:pt x="85" y="3"/>
                          <a:pt x="91" y="2"/>
                          <a:pt x="95" y="0"/>
                        </a:cubicBezTo>
                      </a:path>
                    </a:pathLst>
                  </a:custGeom>
                  <a:noFill/>
                  <a:ln w="19050" cap="flat" cmpd="sng" algn="ctr">
                    <a:solidFill>
                      <a:schemeClr val="accent1"/>
                    </a:solidFill>
                    <a:prstDash val="sysDash"/>
                  </a:ln>
                  <a:effectLst/>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79" name="Freeform 23">
                    <a:extLst>
                      <a:ext uri="{FF2B5EF4-FFF2-40B4-BE49-F238E27FC236}">
                        <a16:creationId xmlns:a16="http://schemas.microsoft.com/office/drawing/2014/main" id="{7D136F4B-0D2E-424A-8FEF-F23DAC874F3D}"/>
                      </a:ext>
                    </a:extLst>
                  </p:cNvPr>
                  <p:cNvSpPr>
                    <a:spLocks/>
                  </p:cNvSpPr>
                  <p:nvPr/>
                </p:nvSpPr>
                <p:spPr bwMode="auto">
                  <a:xfrm>
                    <a:off x="5861006" y="2672118"/>
                    <a:ext cx="480287" cy="283186"/>
                  </a:xfrm>
                  <a:custGeom>
                    <a:avLst/>
                    <a:gdLst>
                      <a:gd name="T0" fmla="*/ 79 w 111"/>
                      <a:gd name="T1" fmla="*/ 0 h 64"/>
                      <a:gd name="T2" fmla="*/ 81 w 111"/>
                      <a:gd name="T3" fmla="*/ 13 h 64"/>
                      <a:gd name="T4" fmla="*/ 85 w 111"/>
                      <a:gd name="T5" fmla="*/ 18 h 64"/>
                      <a:gd name="T6" fmla="*/ 94 w 111"/>
                      <a:gd name="T7" fmla="*/ 18 h 64"/>
                      <a:gd name="T8" fmla="*/ 105 w 111"/>
                      <a:gd name="T9" fmla="*/ 20 h 64"/>
                      <a:gd name="T10" fmla="*/ 110 w 111"/>
                      <a:gd name="T11" fmla="*/ 30 h 64"/>
                      <a:gd name="T12" fmla="*/ 104 w 111"/>
                      <a:gd name="T13" fmla="*/ 37 h 64"/>
                      <a:gd name="T14" fmla="*/ 100 w 111"/>
                      <a:gd name="T15" fmla="*/ 39 h 64"/>
                      <a:gd name="T16" fmla="*/ 91 w 111"/>
                      <a:gd name="T17" fmla="*/ 37 h 64"/>
                      <a:gd name="T18" fmla="*/ 83 w 111"/>
                      <a:gd name="T19" fmla="*/ 38 h 64"/>
                      <a:gd name="T20" fmla="*/ 80 w 111"/>
                      <a:gd name="T21" fmla="*/ 41 h 64"/>
                      <a:gd name="T22" fmla="*/ 71 w 111"/>
                      <a:gd name="T23" fmla="*/ 45 h 64"/>
                      <a:gd name="T24" fmla="*/ 53 w 111"/>
                      <a:gd name="T25" fmla="*/ 46 h 64"/>
                      <a:gd name="T26" fmla="*/ 44 w 111"/>
                      <a:gd name="T27" fmla="*/ 47 h 64"/>
                      <a:gd name="T28" fmla="*/ 39 w 111"/>
                      <a:gd name="T29" fmla="*/ 42 h 64"/>
                      <a:gd name="T30" fmla="*/ 43 w 111"/>
                      <a:gd name="T31" fmla="*/ 51 h 64"/>
                      <a:gd name="T32" fmla="*/ 40 w 111"/>
                      <a:gd name="T33" fmla="*/ 54 h 64"/>
                      <a:gd name="T34" fmla="*/ 32 w 111"/>
                      <a:gd name="T35" fmla="*/ 56 h 64"/>
                      <a:gd name="T36" fmla="*/ 24 w 111"/>
                      <a:gd name="T37" fmla="*/ 56 h 64"/>
                      <a:gd name="T38" fmla="*/ 21 w 111"/>
                      <a:gd name="T39" fmla="*/ 62 h 64"/>
                      <a:gd name="T40" fmla="*/ 13 w 111"/>
                      <a:gd name="T41" fmla="*/ 63 h 64"/>
                      <a:gd name="T42" fmla="*/ 7 w 111"/>
                      <a:gd name="T43" fmla="*/ 59 h 64"/>
                      <a:gd name="T44" fmla="*/ 0 w 111"/>
                      <a:gd name="T45" fmla="*/ 49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1" h="64">
                        <a:moveTo>
                          <a:pt x="79" y="0"/>
                        </a:moveTo>
                        <a:cubicBezTo>
                          <a:pt x="78" y="4"/>
                          <a:pt x="79" y="9"/>
                          <a:pt x="81" y="13"/>
                        </a:cubicBezTo>
                        <a:cubicBezTo>
                          <a:pt x="82" y="15"/>
                          <a:pt x="83" y="17"/>
                          <a:pt x="85" y="18"/>
                        </a:cubicBezTo>
                        <a:cubicBezTo>
                          <a:pt x="88" y="19"/>
                          <a:pt x="91" y="19"/>
                          <a:pt x="94" y="18"/>
                        </a:cubicBezTo>
                        <a:cubicBezTo>
                          <a:pt x="97" y="18"/>
                          <a:pt x="102" y="18"/>
                          <a:pt x="105" y="20"/>
                        </a:cubicBezTo>
                        <a:cubicBezTo>
                          <a:pt x="108" y="22"/>
                          <a:pt x="111" y="26"/>
                          <a:pt x="110" y="30"/>
                        </a:cubicBezTo>
                        <a:cubicBezTo>
                          <a:pt x="109" y="33"/>
                          <a:pt x="107" y="35"/>
                          <a:pt x="104" y="37"/>
                        </a:cubicBezTo>
                        <a:cubicBezTo>
                          <a:pt x="103" y="38"/>
                          <a:pt x="101" y="38"/>
                          <a:pt x="100" y="39"/>
                        </a:cubicBezTo>
                        <a:cubicBezTo>
                          <a:pt x="97" y="39"/>
                          <a:pt x="94" y="38"/>
                          <a:pt x="91" y="37"/>
                        </a:cubicBezTo>
                        <a:cubicBezTo>
                          <a:pt x="88" y="36"/>
                          <a:pt x="85" y="36"/>
                          <a:pt x="83" y="38"/>
                        </a:cubicBezTo>
                        <a:cubicBezTo>
                          <a:pt x="82" y="39"/>
                          <a:pt x="81" y="40"/>
                          <a:pt x="80" y="41"/>
                        </a:cubicBezTo>
                        <a:cubicBezTo>
                          <a:pt x="78" y="44"/>
                          <a:pt x="74" y="45"/>
                          <a:pt x="71" y="45"/>
                        </a:cubicBezTo>
                        <a:cubicBezTo>
                          <a:pt x="65" y="46"/>
                          <a:pt x="59" y="45"/>
                          <a:pt x="53" y="46"/>
                        </a:cubicBezTo>
                        <a:cubicBezTo>
                          <a:pt x="50" y="47"/>
                          <a:pt x="47" y="48"/>
                          <a:pt x="44" y="47"/>
                        </a:cubicBezTo>
                        <a:cubicBezTo>
                          <a:pt x="42" y="47"/>
                          <a:pt x="39" y="45"/>
                          <a:pt x="39" y="42"/>
                        </a:cubicBezTo>
                        <a:cubicBezTo>
                          <a:pt x="37" y="45"/>
                          <a:pt x="43" y="48"/>
                          <a:pt x="43" y="51"/>
                        </a:cubicBezTo>
                        <a:cubicBezTo>
                          <a:pt x="43" y="53"/>
                          <a:pt x="41" y="54"/>
                          <a:pt x="40" y="54"/>
                        </a:cubicBezTo>
                        <a:cubicBezTo>
                          <a:pt x="38" y="56"/>
                          <a:pt x="35" y="56"/>
                          <a:pt x="32" y="56"/>
                        </a:cubicBezTo>
                        <a:cubicBezTo>
                          <a:pt x="29" y="56"/>
                          <a:pt x="26" y="55"/>
                          <a:pt x="24" y="56"/>
                        </a:cubicBezTo>
                        <a:cubicBezTo>
                          <a:pt x="21" y="56"/>
                          <a:pt x="19" y="60"/>
                          <a:pt x="21" y="62"/>
                        </a:cubicBezTo>
                        <a:cubicBezTo>
                          <a:pt x="19" y="64"/>
                          <a:pt x="16" y="64"/>
                          <a:pt x="13" y="63"/>
                        </a:cubicBezTo>
                        <a:cubicBezTo>
                          <a:pt x="11" y="62"/>
                          <a:pt x="9" y="60"/>
                          <a:pt x="7" y="59"/>
                        </a:cubicBezTo>
                        <a:cubicBezTo>
                          <a:pt x="4" y="56"/>
                          <a:pt x="1" y="53"/>
                          <a:pt x="0" y="49"/>
                        </a:cubicBezTo>
                      </a:path>
                    </a:pathLst>
                  </a:custGeom>
                  <a:noFill/>
                  <a:ln w="19050" cap="flat" cmpd="sng" algn="ctr">
                    <a:solidFill>
                      <a:schemeClr val="accent1"/>
                    </a:solidFill>
                    <a:prstDash val="sysDash"/>
                  </a:ln>
                  <a:effectLst/>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80" name="Freeform 24">
                    <a:extLst>
                      <a:ext uri="{FF2B5EF4-FFF2-40B4-BE49-F238E27FC236}">
                        <a16:creationId xmlns:a16="http://schemas.microsoft.com/office/drawing/2014/main" id="{62E2FB61-B1AC-4A88-A66C-1DE5DDF78B2F}"/>
                      </a:ext>
                    </a:extLst>
                  </p:cNvPr>
                  <p:cNvSpPr>
                    <a:spLocks/>
                  </p:cNvSpPr>
                  <p:nvPr/>
                </p:nvSpPr>
                <p:spPr bwMode="auto">
                  <a:xfrm>
                    <a:off x="5746649" y="2842896"/>
                    <a:ext cx="277606" cy="522088"/>
                  </a:xfrm>
                  <a:custGeom>
                    <a:avLst/>
                    <a:gdLst>
                      <a:gd name="T0" fmla="*/ 45 w 65"/>
                      <a:gd name="T1" fmla="*/ 0 h 119"/>
                      <a:gd name="T2" fmla="*/ 50 w 65"/>
                      <a:gd name="T3" fmla="*/ 5 h 119"/>
                      <a:gd name="T4" fmla="*/ 49 w 65"/>
                      <a:gd name="T5" fmla="*/ 12 h 119"/>
                      <a:gd name="T6" fmla="*/ 46 w 65"/>
                      <a:gd name="T7" fmla="*/ 18 h 119"/>
                      <a:gd name="T8" fmla="*/ 40 w 65"/>
                      <a:gd name="T9" fmla="*/ 20 h 119"/>
                      <a:gd name="T10" fmla="*/ 36 w 65"/>
                      <a:gd name="T11" fmla="*/ 18 h 119"/>
                      <a:gd name="T12" fmla="*/ 25 w 65"/>
                      <a:gd name="T13" fmla="*/ 17 h 119"/>
                      <a:gd name="T14" fmla="*/ 20 w 65"/>
                      <a:gd name="T15" fmla="*/ 20 h 119"/>
                      <a:gd name="T16" fmla="*/ 17 w 65"/>
                      <a:gd name="T17" fmla="*/ 28 h 119"/>
                      <a:gd name="T18" fmla="*/ 24 w 65"/>
                      <a:gd name="T19" fmla="*/ 59 h 119"/>
                      <a:gd name="T20" fmla="*/ 22 w 65"/>
                      <a:gd name="T21" fmla="*/ 68 h 119"/>
                      <a:gd name="T22" fmla="*/ 19 w 65"/>
                      <a:gd name="T23" fmla="*/ 70 h 119"/>
                      <a:gd name="T24" fmla="*/ 19 w 65"/>
                      <a:gd name="T25" fmla="*/ 73 h 119"/>
                      <a:gd name="T26" fmla="*/ 12 w 65"/>
                      <a:gd name="T27" fmla="*/ 79 h 119"/>
                      <a:gd name="T28" fmla="*/ 1 w 65"/>
                      <a:gd name="T29" fmla="*/ 96 h 119"/>
                      <a:gd name="T30" fmla="*/ 3 w 65"/>
                      <a:gd name="T31" fmla="*/ 105 h 119"/>
                      <a:gd name="T32" fmla="*/ 11 w 65"/>
                      <a:gd name="T33" fmla="*/ 116 h 119"/>
                      <a:gd name="T34" fmla="*/ 23 w 65"/>
                      <a:gd name="T35" fmla="*/ 116 h 119"/>
                      <a:gd name="T36" fmla="*/ 26 w 65"/>
                      <a:gd name="T37" fmla="*/ 113 h 119"/>
                      <a:gd name="T38" fmla="*/ 31 w 65"/>
                      <a:gd name="T39" fmla="*/ 108 h 119"/>
                      <a:gd name="T40" fmla="*/ 46 w 65"/>
                      <a:gd name="T41" fmla="*/ 96 h 119"/>
                      <a:gd name="T42" fmla="*/ 48 w 65"/>
                      <a:gd name="T43" fmla="*/ 93 h 119"/>
                      <a:gd name="T44" fmla="*/ 50 w 65"/>
                      <a:gd name="T45" fmla="*/ 83 h 119"/>
                      <a:gd name="T46" fmla="*/ 58 w 65"/>
                      <a:gd name="T47" fmla="*/ 80 h 119"/>
                      <a:gd name="T48" fmla="*/ 65 w 65"/>
                      <a:gd name="T49" fmla="*/ 76 h 119"/>
                      <a:gd name="T50" fmla="*/ 64 w 65"/>
                      <a:gd name="T51" fmla="*/ 72 h 119"/>
                      <a:gd name="T52" fmla="*/ 61 w 65"/>
                      <a:gd name="T53" fmla="*/ 57 h 119"/>
                      <a:gd name="T54" fmla="*/ 55 w 65"/>
                      <a:gd name="T55" fmla="*/ 43 h 119"/>
                      <a:gd name="T56" fmla="*/ 51 w 65"/>
                      <a:gd name="T57" fmla="*/ 40 h 119"/>
                      <a:gd name="T58" fmla="*/ 49 w 65"/>
                      <a:gd name="T59" fmla="*/ 36 h 119"/>
                      <a:gd name="T60" fmla="*/ 44 w 65"/>
                      <a:gd name="T61" fmla="*/ 19 h 119"/>
                      <a:gd name="connsiteX0" fmla="*/ 6783 w 9860"/>
                      <a:gd name="connsiteY0" fmla="*/ 0 h 9907"/>
                      <a:gd name="connsiteX1" fmla="*/ 7552 w 9860"/>
                      <a:gd name="connsiteY1" fmla="*/ 420 h 9907"/>
                      <a:gd name="connsiteX2" fmla="*/ 7398 w 9860"/>
                      <a:gd name="connsiteY2" fmla="*/ 1008 h 9907"/>
                      <a:gd name="connsiteX3" fmla="*/ 6937 w 9860"/>
                      <a:gd name="connsiteY3" fmla="*/ 1513 h 9907"/>
                      <a:gd name="connsiteX4" fmla="*/ 6014 w 9860"/>
                      <a:gd name="connsiteY4" fmla="*/ 1681 h 9907"/>
                      <a:gd name="connsiteX5" fmla="*/ 5398 w 9860"/>
                      <a:gd name="connsiteY5" fmla="*/ 1513 h 9907"/>
                      <a:gd name="connsiteX6" fmla="*/ 3706 w 9860"/>
                      <a:gd name="connsiteY6" fmla="*/ 1429 h 9907"/>
                      <a:gd name="connsiteX7" fmla="*/ 2937 w 9860"/>
                      <a:gd name="connsiteY7" fmla="*/ 1681 h 9907"/>
                      <a:gd name="connsiteX8" fmla="*/ 2475 w 9860"/>
                      <a:gd name="connsiteY8" fmla="*/ 2353 h 9907"/>
                      <a:gd name="connsiteX9" fmla="*/ 3552 w 9860"/>
                      <a:gd name="connsiteY9" fmla="*/ 4958 h 9907"/>
                      <a:gd name="connsiteX10" fmla="*/ 3245 w 9860"/>
                      <a:gd name="connsiteY10" fmla="*/ 5714 h 9907"/>
                      <a:gd name="connsiteX11" fmla="*/ 2783 w 9860"/>
                      <a:gd name="connsiteY11" fmla="*/ 5882 h 9907"/>
                      <a:gd name="connsiteX12" fmla="*/ 2783 w 9860"/>
                      <a:gd name="connsiteY12" fmla="*/ 6134 h 9907"/>
                      <a:gd name="connsiteX13" fmla="*/ 2129 w 9860"/>
                      <a:gd name="connsiteY13" fmla="*/ 6820 h 9907"/>
                      <a:gd name="connsiteX14" fmla="*/ 14 w 9860"/>
                      <a:gd name="connsiteY14" fmla="*/ 8067 h 9907"/>
                      <a:gd name="connsiteX15" fmla="*/ 322 w 9860"/>
                      <a:gd name="connsiteY15" fmla="*/ 8824 h 9907"/>
                      <a:gd name="connsiteX16" fmla="*/ 1552 w 9860"/>
                      <a:gd name="connsiteY16" fmla="*/ 9748 h 9907"/>
                      <a:gd name="connsiteX17" fmla="*/ 3398 w 9860"/>
                      <a:gd name="connsiteY17" fmla="*/ 9748 h 9907"/>
                      <a:gd name="connsiteX18" fmla="*/ 3860 w 9860"/>
                      <a:gd name="connsiteY18" fmla="*/ 9496 h 9907"/>
                      <a:gd name="connsiteX19" fmla="*/ 4629 w 9860"/>
                      <a:gd name="connsiteY19" fmla="*/ 9076 h 9907"/>
                      <a:gd name="connsiteX20" fmla="*/ 6937 w 9860"/>
                      <a:gd name="connsiteY20" fmla="*/ 8067 h 9907"/>
                      <a:gd name="connsiteX21" fmla="*/ 7245 w 9860"/>
                      <a:gd name="connsiteY21" fmla="*/ 7815 h 9907"/>
                      <a:gd name="connsiteX22" fmla="*/ 7552 w 9860"/>
                      <a:gd name="connsiteY22" fmla="*/ 6975 h 9907"/>
                      <a:gd name="connsiteX23" fmla="*/ 8783 w 9860"/>
                      <a:gd name="connsiteY23" fmla="*/ 6723 h 9907"/>
                      <a:gd name="connsiteX24" fmla="*/ 9860 w 9860"/>
                      <a:gd name="connsiteY24" fmla="*/ 6387 h 9907"/>
                      <a:gd name="connsiteX25" fmla="*/ 9706 w 9860"/>
                      <a:gd name="connsiteY25" fmla="*/ 6050 h 9907"/>
                      <a:gd name="connsiteX26" fmla="*/ 9245 w 9860"/>
                      <a:gd name="connsiteY26" fmla="*/ 4790 h 9907"/>
                      <a:gd name="connsiteX27" fmla="*/ 8322 w 9860"/>
                      <a:gd name="connsiteY27" fmla="*/ 3613 h 9907"/>
                      <a:gd name="connsiteX28" fmla="*/ 7706 w 9860"/>
                      <a:gd name="connsiteY28" fmla="*/ 3361 h 9907"/>
                      <a:gd name="connsiteX29" fmla="*/ 7398 w 9860"/>
                      <a:gd name="connsiteY29" fmla="*/ 3025 h 9907"/>
                      <a:gd name="connsiteX30" fmla="*/ 6629 w 9860"/>
                      <a:gd name="connsiteY30" fmla="*/ 1597 h 9907"/>
                      <a:gd name="connsiteX0" fmla="*/ 6879 w 10000"/>
                      <a:gd name="connsiteY0" fmla="*/ 0 h 10000"/>
                      <a:gd name="connsiteX1" fmla="*/ 7659 w 10000"/>
                      <a:gd name="connsiteY1" fmla="*/ 424 h 10000"/>
                      <a:gd name="connsiteX2" fmla="*/ 7503 w 10000"/>
                      <a:gd name="connsiteY2" fmla="*/ 1017 h 10000"/>
                      <a:gd name="connsiteX3" fmla="*/ 7035 w 10000"/>
                      <a:gd name="connsiteY3" fmla="*/ 1527 h 10000"/>
                      <a:gd name="connsiteX4" fmla="*/ 6099 w 10000"/>
                      <a:gd name="connsiteY4" fmla="*/ 1697 h 10000"/>
                      <a:gd name="connsiteX5" fmla="*/ 5475 w 10000"/>
                      <a:gd name="connsiteY5" fmla="*/ 1527 h 10000"/>
                      <a:gd name="connsiteX6" fmla="*/ 3759 w 10000"/>
                      <a:gd name="connsiteY6" fmla="*/ 1442 h 10000"/>
                      <a:gd name="connsiteX7" fmla="*/ 2979 w 10000"/>
                      <a:gd name="connsiteY7" fmla="*/ 1697 h 10000"/>
                      <a:gd name="connsiteX8" fmla="*/ 2510 w 10000"/>
                      <a:gd name="connsiteY8" fmla="*/ 2375 h 10000"/>
                      <a:gd name="connsiteX9" fmla="*/ 3602 w 10000"/>
                      <a:gd name="connsiteY9" fmla="*/ 5005 h 10000"/>
                      <a:gd name="connsiteX10" fmla="*/ 3291 w 10000"/>
                      <a:gd name="connsiteY10" fmla="*/ 5768 h 10000"/>
                      <a:gd name="connsiteX11" fmla="*/ 2823 w 10000"/>
                      <a:gd name="connsiteY11" fmla="*/ 5937 h 10000"/>
                      <a:gd name="connsiteX12" fmla="*/ 2823 w 10000"/>
                      <a:gd name="connsiteY12" fmla="*/ 6192 h 10000"/>
                      <a:gd name="connsiteX13" fmla="*/ 2159 w 10000"/>
                      <a:gd name="connsiteY13" fmla="*/ 6884 h 10000"/>
                      <a:gd name="connsiteX14" fmla="*/ 14 w 10000"/>
                      <a:gd name="connsiteY14" fmla="*/ 8143 h 10000"/>
                      <a:gd name="connsiteX15" fmla="*/ 327 w 10000"/>
                      <a:gd name="connsiteY15" fmla="*/ 8907 h 10000"/>
                      <a:gd name="connsiteX16" fmla="*/ 1574 w 10000"/>
                      <a:gd name="connsiteY16" fmla="*/ 9840 h 10000"/>
                      <a:gd name="connsiteX17" fmla="*/ 3446 w 10000"/>
                      <a:gd name="connsiteY17" fmla="*/ 9840 h 10000"/>
                      <a:gd name="connsiteX18" fmla="*/ 3915 w 10000"/>
                      <a:gd name="connsiteY18" fmla="*/ 9585 h 10000"/>
                      <a:gd name="connsiteX19" fmla="*/ 4695 w 10000"/>
                      <a:gd name="connsiteY19" fmla="*/ 9161 h 10000"/>
                      <a:gd name="connsiteX20" fmla="*/ 7378 w 10000"/>
                      <a:gd name="connsiteY20" fmla="*/ 8325 h 10000"/>
                      <a:gd name="connsiteX21" fmla="*/ 7348 w 10000"/>
                      <a:gd name="connsiteY21" fmla="*/ 7888 h 10000"/>
                      <a:gd name="connsiteX22" fmla="*/ 7659 w 10000"/>
                      <a:gd name="connsiteY22" fmla="*/ 7040 h 10000"/>
                      <a:gd name="connsiteX23" fmla="*/ 8908 w 10000"/>
                      <a:gd name="connsiteY23" fmla="*/ 6786 h 10000"/>
                      <a:gd name="connsiteX24" fmla="*/ 10000 w 10000"/>
                      <a:gd name="connsiteY24" fmla="*/ 6447 h 10000"/>
                      <a:gd name="connsiteX25" fmla="*/ 9844 w 10000"/>
                      <a:gd name="connsiteY25" fmla="*/ 6107 h 10000"/>
                      <a:gd name="connsiteX26" fmla="*/ 9376 w 10000"/>
                      <a:gd name="connsiteY26" fmla="*/ 4835 h 10000"/>
                      <a:gd name="connsiteX27" fmla="*/ 8440 w 10000"/>
                      <a:gd name="connsiteY27" fmla="*/ 3647 h 10000"/>
                      <a:gd name="connsiteX28" fmla="*/ 7815 w 10000"/>
                      <a:gd name="connsiteY28" fmla="*/ 3393 h 10000"/>
                      <a:gd name="connsiteX29" fmla="*/ 7503 w 10000"/>
                      <a:gd name="connsiteY29" fmla="*/ 3053 h 10000"/>
                      <a:gd name="connsiteX30" fmla="*/ 6723 w 10000"/>
                      <a:gd name="connsiteY30" fmla="*/ 1612 h 10000"/>
                      <a:gd name="connsiteX0" fmla="*/ 6879 w 10000"/>
                      <a:gd name="connsiteY0" fmla="*/ 0 h 10000"/>
                      <a:gd name="connsiteX1" fmla="*/ 7659 w 10000"/>
                      <a:gd name="connsiteY1" fmla="*/ 424 h 10000"/>
                      <a:gd name="connsiteX2" fmla="*/ 7503 w 10000"/>
                      <a:gd name="connsiteY2" fmla="*/ 1017 h 10000"/>
                      <a:gd name="connsiteX3" fmla="*/ 7035 w 10000"/>
                      <a:gd name="connsiteY3" fmla="*/ 1527 h 10000"/>
                      <a:gd name="connsiteX4" fmla="*/ 6099 w 10000"/>
                      <a:gd name="connsiteY4" fmla="*/ 1697 h 10000"/>
                      <a:gd name="connsiteX5" fmla="*/ 5475 w 10000"/>
                      <a:gd name="connsiteY5" fmla="*/ 1527 h 10000"/>
                      <a:gd name="connsiteX6" fmla="*/ 3759 w 10000"/>
                      <a:gd name="connsiteY6" fmla="*/ 1442 h 10000"/>
                      <a:gd name="connsiteX7" fmla="*/ 2979 w 10000"/>
                      <a:gd name="connsiteY7" fmla="*/ 1697 h 10000"/>
                      <a:gd name="connsiteX8" fmla="*/ 2510 w 10000"/>
                      <a:gd name="connsiteY8" fmla="*/ 2375 h 10000"/>
                      <a:gd name="connsiteX9" fmla="*/ 3602 w 10000"/>
                      <a:gd name="connsiteY9" fmla="*/ 5005 h 10000"/>
                      <a:gd name="connsiteX10" fmla="*/ 3291 w 10000"/>
                      <a:gd name="connsiteY10" fmla="*/ 5768 h 10000"/>
                      <a:gd name="connsiteX11" fmla="*/ 2823 w 10000"/>
                      <a:gd name="connsiteY11" fmla="*/ 5937 h 10000"/>
                      <a:gd name="connsiteX12" fmla="*/ 2823 w 10000"/>
                      <a:gd name="connsiteY12" fmla="*/ 6192 h 10000"/>
                      <a:gd name="connsiteX13" fmla="*/ 2159 w 10000"/>
                      <a:gd name="connsiteY13" fmla="*/ 6884 h 10000"/>
                      <a:gd name="connsiteX14" fmla="*/ 14 w 10000"/>
                      <a:gd name="connsiteY14" fmla="*/ 8143 h 10000"/>
                      <a:gd name="connsiteX15" fmla="*/ 327 w 10000"/>
                      <a:gd name="connsiteY15" fmla="*/ 8907 h 10000"/>
                      <a:gd name="connsiteX16" fmla="*/ 1574 w 10000"/>
                      <a:gd name="connsiteY16" fmla="*/ 9840 h 10000"/>
                      <a:gd name="connsiteX17" fmla="*/ 3446 w 10000"/>
                      <a:gd name="connsiteY17" fmla="*/ 9840 h 10000"/>
                      <a:gd name="connsiteX18" fmla="*/ 3915 w 10000"/>
                      <a:gd name="connsiteY18" fmla="*/ 9585 h 10000"/>
                      <a:gd name="connsiteX19" fmla="*/ 4695 w 10000"/>
                      <a:gd name="connsiteY19" fmla="*/ 9161 h 10000"/>
                      <a:gd name="connsiteX20" fmla="*/ 7378 w 10000"/>
                      <a:gd name="connsiteY20" fmla="*/ 8325 h 10000"/>
                      <a:gd name="connsiteX21" fmla="*/ 7348 w 10000"/>
                      <a:gd name="connsiteY21" fmla="*/ 7888 h 10000"/>
                      <a:gd name="connsiteX22" fmla="*/ 7659 w 10000"/>
                      <a:gd name="connsiteY22" fmla="*/ 7040 h 10000"/>
                      <a:gd name="connsiteX23" fmla="*/ 8908 w 10000"/>
                      <a:gd name="connsiteY23" fmla="*/ 6786 h 10000"/>
                      <a:gd name="connsiteX24" fmla="*/ 10000 w 10000"/>
                      <a:gd name="connsiteY24" fmla="*/ 6447 h 10000"/>
                      <a:gd name="connsiteX25" fmla="*/ 9844 w 10000"/>
                      <a:gd name="connsiteY25" fmla="*/ 6107 h 10000"/>
                      <a:gd name="connsiteX26" fmla="*/ 9376 w 10000"/>
                      <a:gd name="connsiteY26" fmla="*/ 4835 h 10000"/>
                      <a:gd name="connsiteX27" fmla="*/ 8440 w 10000"/>
                      <a:gd name="connsiteY27" fmla="*/ 3647 h 10000"/>
                      <a:gd name="connsiteX28" fmla="*/ 7815 w 10000"/>
                      <a:gd name="connsiteY28" fmla="*/ 3393 h 10000"/>
                      <a:gd name="connsiteX29" fmla="*/ 7503 w 10000"/>
                      <a:gd name="connsiteY29" fmla="*/ 3053 h 10000"/>
                      <a:gd name="connsiteX30" fmla="*/ 6723 w 10000"/>
                      <a:gd name="connsiteY30" fmla="*/ 1612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00" h="10000">
                        <a:moveTo>
                          <a:pt x="6879" y="0"/>
                        </a:moveTo>
                        <a:cubicBezTo>
                          <a:pt x="7348" y="85"/>
                          <a:pt x="7503" y="254"/>
                          <a:pt x="7659" y="424"/>
                        </a:cubicBezTo>
                        <a:cubicBezTo>
                          <a:pt x="7659" y="678"/>
                          <a:pt x="7659" y="848"/>
                          <a:pt x="7503" y="1017"/>
                        </a:cubicBezTo>
                        <a:cubicBezTo>
                          <a:pt x="7348" y="1187"/>
                          <a:pt x="7192" y="1442"/>
                          <a:pt x="7035" y="1527"/>
                        </a:cubicBezTo>
                        <a:cubicBezTo>
                          <a:pt x="6723" y="1697"/>
                          <a:pt x="6412" y="1782"/>
                          <a:pt x="6099" y="1697"/>
                        </a:cubicBezTo>
                        <a:cubicBezTo>
                          <a:pt x="5787" y="1697"/>
                          <a:pt x="5787" y="1527"/>
                          <a:pt x="5475" y="1527"/>
                        </a:cubicBezTo>
                        <a:cubicBezTo>
                          <a:pt x="5007" y="1273"/>
                          <a:pt x="4383" y="1358"/>
                          <a:pt x="3759" y="1442"/>
                        </a:cubicBezTo>
                        <a:cubicBezTo>
                          <a:pt x="3446" y="1527"/>
                          <a:pt x="3135" y="1612"/>
                          <a:pt x="2979" y="1697"/>
                        </a:cubicBezTo>
                        <a:cubicBezTo>
                          <a:pt x="2666" y="1866"/>
                          <a:pt x="2510" y="2121"/>
                          <a:pt x="2510" y="2375"/>
                        </a:cubicBezTo>
                        <a:cubicBezTo>
                          <a:pt x="2355" y="3308"/>
                          <a:pt x="3291" y="4072"/>
                          <a:pt x="3602" y="5005"/>
                        </a:cubicBezTo>
                        <a:cubicBezTo>
                          <a:pt x="3759" y="5259"/>
                          <a:pt x="3759" y="5598"/>
                          <a:pt x="3291" y="5768"/>
                        </a:cubicBezTo>
                        <a:cubicBezTo>
                          <a:pt x="3135" y="5768"/>
                          <a:pt x="2979" y="5852"/>
                          <a:pt x="2823" y="5937"/>
                        </a:cubicBezTo>
                        <a:lnTo>
                          <a:pt x="2823" y="6192"/>
                        </a:lnTo>
                        <a:cubicBezTo>
                          <a:pt x="2666" y="6447"/>
                          <a:pt x="2628" y="6799"/>
                          <a:pt x="2159" y="6884"/>
                        </a:cubicBezTo>
                        <a:cubicBezTo>
                          <a:pt x="1067" y="7138"/>
                          <a:pt x="-142" y="7549"/>
                          <a:pt x="14" y="8143"/>
                        </a:cubicBezTo>
                        <a:cubicBezTo>
                          <a:pt x="14" y="8397"/>
                          <a:pt x="170" y="8651"/>
                          <a:pt x="327" y="8907"/>
                        </a:cubicBezTo>
                        <a:cubicBezTo>
                          <a:pt x="638" y="9246"/>
                          <a:pt x="950" y="9585"/>
                          <a:pt x="1574" y="9840"/>
                        </a:cubicBezTo>
                        <a:cubicBezTo>
                          <a:pt x="2043" y="10009"/>
                          <a:pt x="2979" y="10094"/>
                          <a:pt x="3446" y="9840"/>
                        </a:cubicBezTo>
                        <a:lnTo>
                          <a:pt x="3915" y="9585"/>
                        </a:lnTo>
                        <a:cubicBezTo>
                          <a:pt x="4071" y="9416"/>
                          <a:pt x="4383" y="9331"/>
                          <a:pt x="4695" y="9161"/>
                        </a:cubicBezTo>
                        <a:cubicBezTo>
                          <a:pt x="5846" y="9064"/>
                          <a:pt x="6484" y="8604"/>
                          <a:pt x="7378" y="8325"/>
                        </a:cubicBezTo>
                        <a:cubicBezTo>
                          <a:pt x="7535" y="8240"/>
                          <a:pt x="7348" y="7973"/>
                          <a:pt x="7348" y="7888"/>
                        </a:cubicBezTo>
                        <a:cubicBezTo>
                          <a:pt x="7659" y="7634"/>
                          <a:pt x="7348" y="7295"/>
                          <a:pt x="7659" y="7040"/>
                        </a:cubicBezTo>
                        <a:cubicBezTo>
                          <a:pt x="7815" y="6871"/>
                          <a:pt x="8440" y="6786"/>
                          <a:pt x="8908" y="6786"/>
                        </a:cubicBezTo>
                        <a:cubicBezTo>
                          <a:pt x="9376" y="6786"/>
                          <a:pt x="10000" y="6701"/>
                          <a:pt x="10000" y="6447"/>
                        </a:cubicBezTo>
                        <a:cubicBezTo>
                          <a:pt x="10000" y="6362"/>
                          <a:pt x="9844" y="6192"/>
                          <a:pt x="9844" y="6107"/>
                        </a:cubicBezTo>
                        <a:cubicBezTo>
                          <a:pt x="9531" y="5683"/>
                          <a:pt x="9531" y="5259"/>
                          <a:pt x="9376" y="4835"/>
                        </a:cubicBezTo>
                        <a:cubicBezTo>
                          <a:pt x="9220" y="4411"/>
                          <a:pt x="9064" y="3987"/>
                          <a:pt x="8440" y="3647"/>
                        </a:cubicBezTo>
                        <a:cubicBezTo>
                          <a:pt x="8128" y="3562"/>
                          <a:pt x="7972" y="3477"/>
                          <a:pt x="7815" y="3393"/>
                        </a:cubicBezTo>
                        <a:cubicBezTo>
                          <a:pt x="7659" y="3308"/>
                          <a:pt x="7503" y="3138"/>
                          <a:pt x="7503" y="3053"/>
                        </a:cubicBezTo>
                        <a:cubicBezTo>
                          <a:pt x="7348" y="2714"/>
                          <a:pt x="6879" y="1951"/>
                          <a:pt x="6723" y="1612"/>
                        </a:cubicBezTo>
                      </a:path>
                    </a:pathLst>
                  </a:custGeom>
                  <a:noFill/>
                  <a:ln w="19050" cap="flat" cmpd="sng" algn="ctr">
                    <a:solidFill>
                      <a:schemeClr val="accent1"/>
                    </a:solidFill>
                    <a:prstDash val="sysDash"/>
                  </a:ln>
                  <a:effectLst/>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81" name="Freeform 25">
                    <a:extLst>
                      <a:ext uri="{FF2B5EF4-FFF2-40B4-BE49-F238E27FC236}">
                        <a16:creationId xmlns:a16="http://schemas.microsoft.com/office/drawing/2014/main" id="{9B47BF36-4AF7-4FE8-87A2-BAB4C1B1A3B3}"/>
                      </a:ext>
                    </a:extLst>
                  </p:cNvPr>
                  <p:cNvSpPr>
                    <a:spLocks/>
                  </p:cNvSpPr>
                  <p:nvPr/>
                </p:nvSpPr>
                <p:spPr bwMode="auto">
                  <a:xfrm>
                    <a:off x="5840204" y="3149131"/>
                    <a:ext cx="117772" cy="71265"/>
                  </a:xfrm>
                  <a:custGeom>
                    <a:avLst/>
                    <a:gdLst>
                      <a:gd name="T0" fmla="*/ 27 w 27"/>
                      <a:gd name="T1" fmla="*/ 15 h 16"/>
                      <a:gd name="T2" fmla="*/ 27 w 27"/>
                      <a:gd name="T3" fmla="*/ 16 h 16"/>
                      <a:gd name="T4" fmla="*/ 15 w 27"/>
                      <a:gd name="T5" fmla="*/ 8 h 16"/>
                      <a:gd name="T6" fmla="*/ 12 w 27"/>
                      <a:gd name="T7" fmla="*/ 5 h 16"/>
                      <a:gd name="T8" fmla="*/ 5 w 27"/>
                      <a:gd name="T9" fmla="*/ 3 h 16"/>
                      <a:gd name="T10" fmla="*/ 0 w 27"/>
                      <a:gd name="T11" fmla="*/ 0 h 16"/>
                    </a:gdLst>
                    <a:ahLst/>
                    <a:cxnLst>
                      <a:cxn ang="0">
                        <a:pos x="T0" y="T1"/>
                      </a:cxn>
                      <a:cxn ang="0">
                        <a:pos x="T2" y="T3"/>
                      </a:cxn>
                      <a:cxn ang="0">
                        <a:pos x="T4" y="T5"/>
                      </a:cxn>
                      <a:cxn ang="0">
                        <a:pos x="T6" y="T7"/>
                      </a:cxn>
                      <a:cxn ang="0">
                        <a:pos x="T8" y="T9"/>
                      </a:cxn>
                      <a:cxn ang="0">
                        <a:pos x="T10" y="T11"/>
                      </a:cxn>
                    </a:cxnLst>
                    <a:rect l="0" t="0" r="r" b="b"/>
                    <a:pathLst>
                      <a:path w="27" h="16">
                        <a:moveTo>
                          <a:pt x="27" y="15"/>
                        </a:moveTo>
                        <a:cubicBezTo>
                          <a:pt x="27" y="15"/>
                          <a:pt x="27" y="16"/>
                          <a:pt x="27" y="16"/>
                        </a:cubicBezTo>
                        <a:cubicBezTo>
                          <a:pt x="22" y="15"/>
                          <a:pt x="18" y="12"/>
                          <a:pt x="15" y="8"/>
                        </a:cubicBezTo>
                        <a:cubicBezTo>
                          <a:pt x="14" y="7"/>
                          <a:pt x="13" y="6"/>
                          <a:pt x="12" y="5"/>
                        </a:cubicBezTo>
                        <a:cubicBezTo>
                          <a:pt x="10" y="4"/>
                          <a:pt x="8" y="4"/>
                          <a:pt x="5" y="3"/>
                        </a:cubicBezTo>
                        <a:cubicBezTo>
                          <a:pt x="3" y="3"/>
                          <a:pt x="1" y="2"/>
                          <a:pt x="0" y="0"/>
                        </a:cubicBezTo>
                      </a:path>
                    </a:pathLst>
                  </a:custGeom>
                  <a:noFill/>
                  <a:ln w="19050" cap="flat" cmpd="sng" algn="ctr">
                    <a:solidFill>
                      <a:schemeClr val="accent1"/>
                    </a:solidFill>
                    <a:prstDash val="sysDash"/>
                  </a:ln>
                  <a:effectLst/>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82" name="Freeform 26">
                    <a:extLst>
                      <a:ext uri="{FF2B5EF4-FFF2-40B4-BE49-F238E27FC236}">
                        <a16:creationId xmlns:a16="http://schemas.microsoft.com/office/drawing/2014/main" id="{EF2E4F58-2BD5-47ED-B5B4-C6E23F034B58}"/>
                      </a:ext>
                    </a:extLst>
                  </p:cNvPr>
                  <p:cNvSpPr>
                    <a:spLocks/>
                  </p:cNvSpPr>
                  <p:nvPr/>
                </p:nvSpPr>
                <p:spPr bwMode="auto">
                  <a:xfrm>
                    <a:off x="5964056" y="2897167"/>
                    <a:ext cx="386438" cy="136905"/>
                  </a:xfrm>
                  <a:custGeom>
                    <a:avLst/>
                    <a:gdLst>
                      <a:gd name="T0" fmla="*/ 0 w 89"/>
                      <a:gd name="T1" fmla="*/ 26 h 31"/>
                      <a:gd name="T2" fmla="*/ 52 w 89"/>
                      <a:gd name="T3" fmla="*/ 26 h 31"/>
                      <a:gd name="T4" fmla="*/ 71 w 89"/>
                      <a:gd name="T5" fmla="*/ 31 h 31"/>
                      <a:gd name="T6" fmla="*/ 65 w 89"/>
                      <a:gd name="T7" fmla="*/ 25 h 31"/>
                      <a:gd name="T8" fmla="*/ 66 w 89"/>
                      <a:gd name="T9" fmla="*/ 18 h 31"/>
                      <a:gd name="T10" fmla="*/ 69 w 89"/>
                      <a:gd name="T11" fmla="*/ 16 h 31"/>
                      <a:gd name="T12" fmla="*/ 71 w 89"/>
                      <a:gd name="T13" fmla="*/ 8 h 31"/>
                      <a:gd name="T14" fmla="*/ 78 w 89"/>
                      <a:gd name="T15" fmla="*/ 0 h 31"/>
                      <a:gd name="T16" fmla="*/ 83 w 89"/>
                      <a:gd name="T17" fmla="*/ 1 h 31"/>
                      <a:gd name="T18" fmla="*/ 89 w 89"/>
                      <a:gd name="T19"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31">
                        <a:moveTo>
                          <a:pt x="0" y="26"/>
                        </a:moveTo>
                        <a:cubicBezTo>
                          <a:pt x="17" y="27"/>
                          <a:pt x="35" y="27"/>
                          <a:pt x="52" y="26"/>
                        </a:cubicBezTo>
                        <a:cubicBezTo>
                          <a:pt x="59" y="26"/>
                          <a:pt x="67" y="26"/>
                          <a:pt x="71" y="31"/>
                        </a:cubicBezTo>
                        <a:cubicBezTo>
                          <a:pt x="69" y="29"/>
                          <a:pt x="67" y="28"/>
                          <a:pt x="65" y="25"/>
                        </a:cubicBezTo>
                        <a:cubicBezTo>
                          <a:pt x="64" y="23"/>
                          <a:pt x="64" y="19"/>
                          <a:pt x="66" y="18"/>
                        </a:cubicBezTo>
                        <a:cubicBezTo>
                          <a:pt x="67" y="17"/>
                          <a:pt x="68" y="16"/>
                          <a:pt x="69" y="16"/>
                        </a:cubicBezTo>
                        <a:cubicBezTo>
                          <a:pt x="71" y="14"/>
                          <a:pt x="71" y="10"/>
                          <a:pt x="71" y="8"/>
                        </a:cubicBezTo>
                        <a:cubicBezTo>
                          <a:pt x="71" y="4"/>
                          <a:pt x="74" y="0"/>
                          <a:pt x="78" y="0"/>
                        </a:cubicBezTo>
                        <a:cubicBezTo>
                          <a:pt x="80" y="0"/>
                          <a:pt x="81" y="1"/>
                          <a:pt x="83" y="1"/>
                        </a:cubicBezTo>
                        <a:cubicBezTo>
                          <a:pt x="85" y="2"/>
                          <a:pt x="88" y="2"/>
                          <a:pt x="89" y="0"/>
                        </a:cubicBezTo>
                      </a:path>
                    </a:pathLst>
                  </a:custGeom>
                  <a:noFill/>
                  <a:ln w="19050" cap="flat" cmpd="sng" algn="ctr">
                    <a:solidFill>
                      <a:schemeClr val="accent1"/>
                    </a:solidFill>
                    <a:prstDash val="dash"/>
                  </a:ln>
                  <a:effectLst/>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83" name="Freeform 27">
                    <a:extLst>
                      <a:ext uri="{FF2B5EF4-FFF2-40B4-BE49-F238E27FC236}">
                        <a16:creationId xmlns:a16="http://schemas.microsoft.com/office/drawing/2014/main" id="{C496CB38-FB79-4417-B074-C64D81687A39}"/>
                      </a:ext>
                    </a:extLst>
                  </p:cNvPr>
                  <p:cNvSpPr>
                    <a:spLocks/>
                  </p:cNvSpPr>
                  <p:nvPr/>
                </p:nvSpPr>
                <p:spPr bwMode="auto">
                  <a:xfrm>
                    <a:off x="487680" y="3024694"/>
                    <a:ext cx="1464945" cy="146282"/>
                  </a:xfrm>
                  <a:custGeom>
                    <a:avLst/>
                    <a:gdLst>
                      <a:gd name="T0" fmla="*/ 0 w 333"/>
                      <a:gd name="T1" fmla="*/ 1 h 33"/>
                      <a:gd name="T2" fmla="*/ 168 w 333"/>
                      <a:gd name="T3" fmla="*/ 8 h 33"/>
                      <a:gd name="T4" fmla="*/ 333 w 333"/>
                      <a:gd name="T5" fmla="*/ 33 h 33"/>
                    </a:gdLst>
                    <a:ahLst/>
                    <a:cxnLst>
                      <a:cxn ang="0">
                        <a:pos x="T0" y="T1"/>
                      </a:cxn>
                      <a:cxn ang="0">
                        <a:pos x="T2" y="T3"/>
                      </a:cxn>
                      <a:cxn ang="0">
                        <a:pos x="T4" y="T5"/>
                      </a:cxn>
                    </a:cxnLst>
                    <a:rect l="0" t="0" r="r" b="b"/>
                    <a:pathLst>
                      <a:path w="333" h="33">
                        <a:moveTo>
                          <a:pt x="0" y="1"/>
                        </a:moveTo>
                        <a:cubicBezTo>
                          <a:pt x="11" y="0"/>
                          <a:pt x="168" y="8"/>
                          <a:pt x="168" y="8"/>
                        </a:cubicBezTo>
                        <a:cubicBezTo>
                          <a:pt x="168" y="8"/>
                          <a:pt x="290" y="25"/>
                          <a:pt x="333" y="33"/>
                        </a:cubicBezTo>
                      </a:path>
                    </a:pathLst>
                  </a:custGeom>
                  <a:noFill/>
                  <a:ln w="19050" cap="flat" cmpd="sng" algn="ctr">
                    <a:solidFill>
                      <a:schemeClr val="accent1"/>
                    </a:solidFill>
                    <a:prstDash val="sysDash"/>
                  </a:ln>
                  <a:effectLst/>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84" name="Freeform 28">
                    <a:extLst>
                      <a:ext uri="{FF2B5EF4-FFF2-40B4-BE49-F238E27FC236}">
                        <a16:creationId xmlns:a16="http://schemas.microsoft.com/office/drawing/2014/main" id="{00924D22-2716-4836-BBD5-7E59BE9FC867}"/>
                      </a:ext>
                    </a:extLst>
                  </p:cNvPr>
                  <p:cNvSpPr>
                    <a:spLocks/>
                  </p:cNvSpPr>
                  <p:nvPr/>
                </p:nvSpPr>
                <p:spPr bwMode="auto">
                  <a:xfrm>
                    <a:off x="487679" y="3525428"/>
                    <a:ext cx="1545195" cy="75016"/>
                  </a:xfrm>
                  <a:custGeom>
                    <a:avLst/>
                    <a:gdLst>
                      <a:gd name="T0" fmla="*/ 0 w 348"/>
                      <a:gd name="T1" fmla="*/ 17 h 17"/>
                      <a:gd name="T2" fmla="*/ 248 w 348"/>
                      <a:gd name="T3" fmla="*/ 3 h 17"/>
                      <a:gd name="T4" fmla="*/ 348 w 348"/>
                      <a:gd name="T5" fmla="*/ 11 h 17"/>
                    </a:gdLst>
                    <a:ahLst/>
                    <a:cxnLst>
                      <a:cxn ang="0">
                        <a:pos x="T0" y="T1"/>
                      </a:cxn>
                      <a:cxn ang="0">
                        <a:pos x="T2" y="T3"/>
                      </a:cxn>
                      <a:cxn ang="0">
                        <a:pos x="T4" y="T5"/>
                      </a:cxn>
                    </a:cxnLst>
                    <a:rect l="0" t="0" r="r" b="b"/>
                    <a:pathLst>
                      <a:path w="348" h="17">
                        <a:moveTo>
                          <a:pt x="0" y="17"/>
                        </a:moveTo>
                        <a:cubicBezTo>
                          <a:pt x="71" y="16"/>
                          <a:pt x="178" y="8"/>
                          <a:pt x="248" y="3"/>
                        </a:cubicBezTo>
                        <a:cubicBezTo>
                          <a:pt x="294" y="0"/>
                          <a:pt x="303" y="1"/>
                          <a:pt x="348" y="11"/>
                        </a:cubicBezTo>
                      </a:path>
                    </a:pathLst>
                  </a:custGeom>
                  <a:noFill/>
                  <a:ln w="19050" cap="flat" cmpd="sng" algn="ctr">
                    <a:solidFill>
                      <a:schemeClr val="accent1"/>
                    </a:solidFill>
                    <a:prstDash val="sysDash"/>
                  </a:ln>
                  <a:effectLst/>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85" name="Freeform 29">
                    <a:extLst>
                      <a:ext uri="{FF2B5EF4-FFF2-40B4-BE49-F238E27FC236}">
                        <a16:creationId xmlns:a16="http://schemas.microsoft.com/office/drawing/2014/main" id="{FDF9F064-2A2D-4931-8141-A8668700C01A}"/>
                      </a:ext>
                    </a:extLst>
                  </p:cNvPr>
                  <p:cNvSpPr>
                    <a:spLocks/>
                  </p:cNvSpPr>
                  <p:nvPr/>
                </p:nvSpPr>
                <p:spPr bwMode="auto">
                  <a:xfrm>
                    <a:off x="487680" y="3613572"/>
                    <a:ext cx="1600077" cy="80643"/>
                  </a:xfrm>
                  <a:custGeom>
                    <a:avLst/>
                    <a:gdLst>
                      <a:gd name="T0" fmla="*/ 0 w 351"/>
                      <a:gd name="T1" fmla="*/ 18 h 18"/>
                      <a:gd name="T2" fmla="*/ 172 w 351"/>
                      <a:gd name="T3" fmla="*/ 13 h 18"/>
                      <a:gd name="T4" fmla="*/ 351 w 351"/>
                      <a:gd name="T5" fmla="*/ 0 h 18"/>
                    </a:gdLst>
                    <a:ahLst/>
                    <a:cxnLst>
                      <a:cxn ang="0">
                        <a:pos x="T0" y="T1"/>
                      </a:cxn>
                      <a:cxn ang="0">
                        <a:pos x="T2" y="T3"/>
                      </a:cxn>
                      <a:cxn ang="0">
                        <a:pos x="T4" y="T5"/>
                      </a:cxn>
                    </a:cxnLst>
                    <a:rect l="0" t="0" r="r" b="b"/>
                    <a:pathLst>
                      <a:path w="351" h="18">
                        <a:moveTo>
                          <a:pt x="0" y="18"/>
                        </a:moveTo>
                        <a:cubicBezTo>
                          <a:pt x="58" y="17"/>
                          <a:pt x="114" y="15"/>
                          <a:pt x="172" y="13"/>
                        </a:cubicBezTo>
                        <a:cubicBezTo>
                          <a:pt x="232" y="11"/>
                          <a:pt x="292" y="9"/>
                          <a:pt x="351" y="0"/>
                        </a:cubicBezTo>
                      </a:path>
                    </a:pathLst>
                  </a:custGeom>
                  <a:noFill/>
                  <a:ln w="19050" cap="flat" cmpd="sng" algn="ctr">
                    <a:solidFill>
                      <a:schemeClr val="accent1"/>
                    </a:solidFill>
                    <a:prstDash val="sysDash"/>
                  </a:ln>
                  <a:effectLst/>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86" name="Freeform 30">
                    <a:extLst>
                      <a:ext uri="{FF2B5EF4-FFF2-40B4-BE49-F238E27FC236}">
                        <a16:creationId xmlns:a16="http://schemas.microsoft.com/office/drawing/2014/main" id="{6E1A19D9-F7DD-419C-BC60-B545CCDF7792}"/>
                      </a:ext>
                    </a:extLst>
                  </p:cNvPr>
                  <p:cNvSpPr>
                    <a:spLocks/>
                  </p:cNvSpPr>
                  <p:nvPr/>
                </p:nvSpPr>
                <p:spPr bwMode="auto">
                  <a:xfrm>
                    <a:off x="3281073" y="3968024"/>
                    <a:ext cx="1340354" cy="983045"/>
                  </a:xfrm>
                  <a:custGeom>
                    <a:avLst/>
                    <a:gdLst>
                      <a:gd name="T0" fmla="*/ 0 w 314"/>
                      <a:gd name="T1" fmla="*/ 0 h 218"/>
                      <a:gd name="T2" fmla="*/ 35 w 314"/>
                      <a:gd name="T3" fmla="*/ 0 h 218"/>
                      <a:gd name="T4" fmla="*/ 122 w 314"/>
                      <a:gd name="T5" fmla="*/ 66 h 218"/>
                      <a:gd name="T6" fmla="*/ 150 w 314"/>
                      <a:gd name="T7" fmla="*/ 65 h 218"/>
                      <a:gd name="T8" fmla="*/ 194 w 314"/>
                      <a:gd name="T9" fmla="*/ 85 h 218"/>
                      <a:gd name="T10" fmla="*/ 314 w 314"/>
                      <a:gd name="T11" fmla="*/ 218 h 218"/>
                      <a:gd name="connsiteX0" fmla="*/ 0 w 9843"/>
                      <a:gd name="connsiteY0" fmla="*/ 0 h 10198"/>
                      <a:gd name="connsiteX1" fmla="*/ 1115 w 9843"/>
                      <a:gd name="connsiteY1" fmla="*/ 0 h 10198"/>
                      <a:gd name="connsiteX2" fmla="*/ 3885 w 9843"/>
                      <a:gd name="connsiteY2" fmla="*/ 3028 h 10198"/>
                      <a:gd name="connsiteX3" fmla="*/ 4777 w 9843"/>
                      <a:gd name="connsiteY3" fmla="*/ 2982 h 10198"/>
                      <a:gd name="connsiteX4" fmla="*/ 6178 w 9843"/>
                      <a:gd name="connsiteY4" fmla="*/ 3899 h 10198"/>
                      <a:gd name="connsiteX5" fmla="*/ 9843 w 9843"/>
                      <a:gd name="connsiteY5" fmla="*/ 10198 h 10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43" h="10198">
                        <a:moveTo>
                          <a:pt x="0" y="0"/>
                        </a:moveTo>
                        <a:lnTo>
                          <a:pt x="1115" y="0"/>
                        </a:lnTo>
                        <a:cubicBezTo>
                          <a:pt x="1115" y="0"/>
                          <a:pt x="3535" y="1743"/>
                          <a:pt x="3885" y="3028"/>
                        </a:cubicBezTo>
                        <a:lnTo>
                          <a:pt x="4777" y="2982"/>
                        </a:lnTo>
                        <a:lnTo>
                          <a:pt x="6178" y="3899"/>
                        </a:lnTo>
                        <a:cubicBezTo>
                          <a:pt x="10000" y="10000"/>
                          <a:pt x="9843" y="10198"/>
                          <a:pt x="9843" y="10198"/>
                        </a:cubicBezTo>
                      </a:path>
                    </a:pathLst>
                  </a:custGeom>
                  <a:noFill/>
                  <a:ln w="15875" cap="rnd">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87" name="Freeform 31">
                    <a:extLst>
                      <a:ext uri="{FF2B5EF4-FFF2-40B4-BE49-F238E27FC236}">
                        <a16:creationId xmlns:a16="http://schemas.microsoft.com/office/drawing/2014/main" id="{3A9C15FF-85F5-4EA2-8888-2FF115B82335}"/>
                      </a:ext>
                    </a:extLst>
                  </p:cNvPr>
                  <p:cNvSpPr>
                    <a:spLocks/>
                  </p:cNvSpPr>
                  <p:nvPr/>
                </p:nvSpPr>
                <p:spPr bwMode="auto">
                  <a:xfrm>
                    <a:off x="3678552" y="4118058"/>
                    <a:ext cx="927967" cy="812846"/>
                  </a:xfrm>
                  <a:custGeom>
                    <a:avLst/>
                    <a:gdLst>
                      <a:gd name="T0" fmla="*/ 0 w 204"/>
                      <a:gd name="T1" fmla="*/ 0 h 165"/>
                      <a:gd name="T2" fmla="*/ 8 w 204"/>
                      <a:gd name="T3" fmla="*/ 22 h 165"/>
                      <a:gd name="T4" fmla="*/ 15 w 204"/>
                      <a:gd name="T5" fmla="*/ 86 h 165"/>
                      <a:gd name="T6" fmla="*/ 17 w 204"/>
                      <a:gd name="T7" fmla="*/ 70 h 165"/>
                      <a:gd name="T8" fmla="*/ 204 w 204"/>
                      <a:gd name="T9" fmla="*/ 165 h 165"/>
                      <a:gd name="connsiteX0" fmla="*/ 0 w 10484"/>
                      <a:gd name="connsiteY0" fmla="*/ 0 h 11142"/>
                      <a:gd name="connsiteX1" fmla="*/ 392 w 10484"/>
                      <a:gd name="connsiteY1" fmla="*/ 1333 h 11142"/>
                      <a:gd name="connsiteX2" fmla="*/ 735 w 10484"/>
                      <a:gd name="connsiteY2" fmla="*/ 5212 h 11142"/>
                      <a:gd name="connsiteX3" fmla="*/ 833 w 10484"/>
                      <a:gd name="connsiteY3" fmla="*/ 4242 h 11142"/>
                      <a:gd name="connsiteX4" fmla="*/ 10484 w 10484"/>
                      <a:gd name="connsiteY4" fmla="*/ 11142 h 111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84" h="11142">
                        <a:moveTo>
                          <a:pt x="0" y="0"/>
                        </a:moveTo>
                        <a:lnTo>
                          <a:pt x="392" y="1333"/>
                        </a:lnTo>
                        <a:cubicBezTo>
                          <a:pt x="392" y="1333"/>
                          <a:pt x="196" y="3576"/>
                          <a:pt x="735" y="5212"/>
                        </a:cubicBezTo>
                        <a:cubicBezTo>
                          <a:pt x="735" y="5212"/>
                          <a:pt x="343" y="4182"/>
                          <a:pt x="833" y="4242"/>
                        </a:cubicBezTo>
                        <a:cubicBezTo>
                          <a:pt x="1373" y="4364"/>
                          <a:pt x="6023" y="6839"/>
                          <a:pt x="10484" y="11142"/>
                        </a:cubicBezTo>
                      </a:path>
                    </a:pathLst>
                  </a:custGeom>
                  <a:noFill/>
                  <a:ln w="15875" cap="rnd">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88" name="Freeform 32">
                    <a:extLst>
                      <a:ext uri="{FF2B5EF4-FFF2-40B4-BE49-F238E27FC236}">
                        <a16:creationId xmlns:a16="http://schemas.microsoft.com/office/drawing/2014/main" id="{2F2B1028-D44C-4C40-9CA1-C5DEBF11E16A}"/>
                      </a:ext>
                    </a:extLst>
                  </p:cNvPr>
                  <p:cNvSpPr>
                    <a:spLocks/>
                  </p:cNvSpPr>
                  <p:nvPr/>
                </p:nvSpPr>
                <p:spPr bwMode="auto">
                  <a:xfrm>
                    <a:off x="3557100" y="3397900"/>
                    <a:ext cx="268666" cy="862687"/>
                  </a:xfrm>
                  <a:custGeom>
                    <a:avLst/>
                    <a:gdLst>
                      <a:gd name="T0" fmla="*/ 0 w 62"/>
                      <a:gd name="T1" fmla="*/ 0 h 195"/>
                      <a:gd name="T2" fmla="*/ 62 w 62"/>
                      <a:gd name="T3" fmla="*/ 195 h 195"/>
                    </a:gdLst>
                    <a:ahLst/>
                    <a:cxnLst>
                      <a:cxn ang="0">
                        <a:pos x="T0" y="T1"/>
                      </a:cxn>
                      <a:cxn ang="0">
                        <a:pos x="T2" y="T3"/>
                      </a:cxn>
                    </a:cxnLst>
                    <a:rect l="0" t="0" r="r" b="b"/>
                    <a:pathLst>
                      <a:path w="62" h="195">
                        <a:moveTo>
                          <a:pt x="0" y="0"/>
                        </a:moveTo>
                        <a:cubicBezTo>
                          <a:pt x="0" y="0"/>
                          <a:pt x="50" y="151"/>
                          <a:pt x="62" y="195"/>
                        </a:cubicBezTo>
                      </a:path>
                    </a:pathLst>
                  </a:custGeom>
                  <a:noFill/>
                  <a:ln w="15875" cap="rnd">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89" name="Freeform 33">
                    <a:extLst>
                      <a:ext uri="{FF2B5EF4-FFF2-40B4-BE49-F238E27FC236}">
                        <a16:creationId xmlns:a16="http://schemas.microsoft.com/office/drawing/2014/main" id="{ECE16008-A082-4C1B-914B-1F294F50AA5B}"/>
                      </a:ext>
                    </a:extLst>
                  </p:cNvPr>
                  <p:cNvSpPr>
                    <a:spLocks/>
                  </p:cNvSpPr>
                  <p:nvPr/>
                </p:nvSpPr>
                <p:spPr bwMode="auto">
                  <a:xfrm>
                    <a:off x="3314196" y="3401651"/>
                    <a:ext cx="230022" cy="562622"/>
                  </a:xfrm>
                  <a:custGeom>
                    <a:avLst/>
                    <a:gdLst>
                      <a:gd name="T0" fmla="*/ 0 w 53"/>
                      <a:gd name="T1" fmla="*/ 127 h 127"/>
                      <a:gd name="T2" fmla="*/ 15 w 53"/>
                      <a:gd name="T3" fmla="*/ 110 h 127"/>
                      <a:gd name="T4" fmla="*/ 53 w 53"/>
                      <a:gd name="T5" fmla="*/ 0 h 127"/>
                    </a:gdLst>
                    <a:ahLst/>
                    <a:cxnLst>
                      <a:cxn ang="0">
                        <a:pos x="T0" y="T1"/>
                      </a:cxn>
                      <a:cxn ang="0">
                        <a:pos x="T2" y="T3"/>
                      </a:cxn>
                      <a:cxn ang="0">
                        <a:pos x="T4" y="T5"/>
                      </a:cxn>
                    </a:cxnLst>
                    <a:rect l="0" t="0" r="r" b="b"/>
                    <a:pathLst>
                      <a:path w="53" h="127">
                        <a:moveTo>
                          <a:pt x="0" y="127"/>
                        </a:moveTo>
                        <a:cubicBezTo>
                          <a:pt x="15" y="110"/>
                          <a:pt x="15" y="110"/>
                          <a:pt x="15" y="110"/>
                        </a:cubicBezTo>
                        <a:cubicBezTo>
                          <a:pt x="15" y="110"/>
                          <a:pt x="50" y="41"/>
                          <a:pt x="53" y="0"/>
                        </a:cubicBezTo>
                      </a:path>
                    </a:pathLst>
                  </a:custGeom>
                  <a:noFill/>
                  <a:ln w="15875" cap="rnd">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0" name="Line 34">
                    <a:extLst>
                      <a:ext uri="{FF2B5EF4-FFF2-40B4-BE49-F238E27FC236}">
                        <a16:creationId xmlns:a16="http://schemas.microsoft.com/office/drawing/2014/main" id="{A65546D4-6246-4130-913E-3B1E3C08B1F9}"/>
                      </a:ext>
                    </a:extLst>
                  </p:cNvPr>
                  <p:cNvSpPr>
                    <a:spLocks noChangeShapeType="1"/>
                  </p:cNvSpPr>
                  <p:nvPr/>
                </p:nvSpPr>
                <p:spPr bwMode="auto">
                  <a:xfrm flipV="1">
                    <a:off x="3509256" y="3431658"/>
                    <a:ext cx="0" cy="125652"/>
                  </a:xfrm>
                  <a:prstGeom prst="line">
                    <a:avLst/>
                  </a:prstGeom>
                  <a:noFill/>
                  <a:ln w="15875" cap="rnd">
                    <a:solidFill>
                      <a:srgbClr val="A5A5A5"/>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1" name="Freeform 35">
                    <a:extLst>
                      <a:ext uri="{FF2B5EF4-FFF2-40B4-BE49-F238E27FC236}">
                        <a16:creationId xmlns:a16="http://schemas.microsoft.com/office/drawing/2014/main" id="{0BD45F7C-3C6A-4CE6-9A1E-0175443CB845}"/>
                      </a:ext>
                    </a:extLst>
                  </p:cNvPr>
                  <p:cNvSpPr>
                    <a:spLocks/>
                  </p:cNvSpPr>
                  <p:nvPr/>
                </p:nvSpPr>
                <p:spPr bwMode="auto">
                  <a:xfrm>
                    <a:off x="3441169" y="3431658"/>
                    <a:ext cx="1197880" cy="1504841"/>
                  </a:xfrm>
                  <a:custGeom>
                    <a:avLst/>
                    <a:gdLst>
                      <a:gd name="T0" fmla="*/ 16 w 280"/>
                      <a:gd name="T1" fmla="*/ 0 h 329"/>
                      <a:gd name="T2" fmla="*/ 50 w 280"/>
                      <a:gd name="T3" fmla="*/ 27 h 329"/>
                      <a:gd name="T4" fmla="*/ 87 w 280"/>
                      <a:gd name="T5" fmla="*/ 72 h 329"/>
                      <a:gd name="T6" fmla="*/ 110 w 280"/>
                      <a:gd name="T7" fmla="*/ 92 h 329"/>
                      <a:gd name="T8" fmla="*/ 188 w 280"/>
                      <a:gd name="T9" fmla="*/ 154 h 329"/>
                      <a:gd name="T10" fmla="*/ 280 w 280"/>
                      <a:gd name="T11" fmla="*/ 329 h 329"/>
                      <a:gd name="T12" fmla="*/ 170 w 280"/>
                      <a:gd name="T13" fmla="*/ 200 h 329"/>
                      <a:gd name="T14" fmla="*/ 60 w 280"/>
                      <a:gd name="T15" fmla="*/ 142 h 329"/>
                      <a:gd name="T16" fmla="*/ 0 w 280"/>
                      <a:gd name="T17" fmla="*/ 123 h 329"/>
                      <a:gd name="connsiteX0" fmla="*/ 571 w 9863"/>
                      <a:gd name="connsiteY0" fmla="*/ 0 h 10327"/>
                      <a:gd name="connsiteX1" fmla="*/ 1786 w 9863"/>
                      <a:gd name="connsiteY1" fmla="*/ 821 h 10327"/>
                      <a:gd name="connsiteX2" fmla="*/ 3107 w 9863"/>
                      <a:gd name="connsiteY2" fmla="*/ 2188 h 10327"/>
                      <a:gd name="connsiteX3" fmla="*/ 3929 w 9863"/>
                      <a:gd name="connsiteY3" fmla="*/ 2796 h 10327"/>
                      <a:gd name="connsiteX4" fmla="*/ 6714 w 9863"/>
                      <a:gd name="connsiteY4" fmla="*/ 4681 h 10327"/>
                      <a:gd name="connsiteX5" fmla="*/ 9863 w 9863"/>
                      <a:gd name="connsiteY5" fmla="*/ 10327 h 10327"/>
                      <a:gd name="connsiteX6" fmla="*/ 6071 w 9863"/>
                      <a:gd name="connsiteY6" fmla="*/ 6079 h 10327"/>
                      <a:gd name="connsiteX7" fmla="*/ 2143 w 9863"/>
                      <a:gd name="connsiteY7" fmla="*/ 4316 h 10327"/>
                      <a:gd name="connsiteX8" fmla="*/ 0 w 9863"/>
                      <a:gd name="connsiteY8" fmla="*/ 3739 h 10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863" h="10327">
                        <a:moveTo>
                          <a:pt x="571" y="0"/>
                        </a:moveTo>
                        <a:cubicBezTo>
                          <a:pt x="571" y="0"/>
                          <a:pt x="1036" y="517"/>
                          <a:pt x="1786" y="821"/>
                        </a:cubicBezTo>
                        <a:cubicBezTo>
                          <a:pt x="1929" y="912"/>
                          <a:pt x="3107" y="2188"/>
                          <a:pt x="3107" y="2188"/>
                        </a:cubicBezTo>
                        <a:lnTo>
                          <a:pt x="3929" y="2796"/>
                        </a:lnTo>
                        <a:cubicBezTo>
                          <a:pt x="3929" y="2796"/>
                          <a:pt x="5725" y="3426"/>
                          <a:pt x="6714" y="4681"/>
                        </a:cubicBezTo>
                        <a:cubicBezTo>
                          <a:pt x="7703" y="5936"/>
                          <a:pt x="9327" y="8655"/>
                          <a:pt x="9863" y="10327"/>
                        </a:cubicBezTo>
                        <a:cubicBezTo>
                          <a:pt x="5934" y="6406"/>
                          <a:pt x="7358" y="7081"/>
                          <a:pt x="6071" y="6079"/>
                        </a:cubicBezTo>
                        <a:cubicBezTo>
                          <a:pt x="4784" y="5077"/>
                          <a:pt x="2143" y="4316"/>
                          <a:pt x="2143" y="4316"/>
                        </a:cubicBezTo>
                        <a:lnTo>
                          <a:pt x="0" y="3739"/>
                        </a:lnTo>
                      </a:path>
                    </a:pathLst>
                  </a:custGeom>
                  <a:noFill/>
                  <a:ln w="15875" cap="rnd">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2" name="Freeform 36">
                    <a:extLst>
                      <a:ext uri="{FF2B5EF4-FFF2-40B4-BE49-F238E27FC236}">
                        <a16:creationId xmlns:a16="http://schemas.microsoft.com/office/drawing/2014/main" id="{895D733B-FD9F-410A-943F-36A7ADB4A6BE}"/>
                      </a:ext>
                    </a:extLst>
                  </p:cNvPr>
                  <p:cNvSpPr>
                    <a:spLocks/>
                  </p:cNvSpPr>
                  <p:nvPr/>
                </p:nvSpPr>
                <p:spPr bwMode="auto">
                  <a:xfrm>
                    <a:off x="3614146" y="4931983"/>
                    <a:ext cx="1240281" cy="1324038"/>
                  </a:xfrm>
                  <a:custGeom>
                    <a:avLst/>
                    <a:gdLst>
                      <a:gd name="T0" fmla="*/ 239 w 286"/>
                      <a:gd name="T1" fmla="*/ 8 h 299"/>
                      <a:gd name="T2" fmla="*/ 250 w 286"/>
                      <a:gd name="T3" fmla="*/ 0 h 299"/>
                      <a:gd name="T4" fmla="*/ 264 w 286"/>
                      <a:gd name="T5" fmla="*/ 3 h 299"/>
                      <a:gd name="T6" fmla="*/ 283 w 286"/>
                      <a:gd name="T7" fmla="*/ 11 h 299"/>
                      <a:gd name="T8" fmla="*/ 286 w 286"/>
                      <a:gd name="T9" fmla="*/ 67 h 299"/>
                      <a:gd name="T10" fmla="*/ 268 w 286"/>
                      <a:gd name="T11" fmla="*/ 121 h 299"/>
                      <a:gd name="T12" fmla="*/ 237 w 286"/>
                      <a:gd name="T13" fmla="*/ 164 h 299"/>
                      <a:gd name="T14" fmla="*/ 213 w 286"/>
                      <a:gd name="T15" fmla="*/ 171 h 299"/>
                      <a:gd name="T16" fmla="*/ 188 w 286"/>
                      <a:gd name="T17" fmla="*/ 171 h 299"/>
                      <a:gd name="T18" fmla="*/ 178 w 286"/>
                      <a:gd name="T19" fmla="*/ 155 h 299"/>
                      <a:gd name="T20" fmla="*/ 192 w 286"/>
                      <a:gd name="T21" fmla="*/ 201 h 299"/>
                      <a:gd name="T22" fmla="*/ 169 w 286"/>
                      <a:gd name="T23" fmla="*/ 246 h 299"/>
                      <a:gd name="T24" fmla="*/ 169 w 286"/>
                      <a:gd name="T25" fmla="*/ 253 h 299"/>
                      <a:gd name="T26" fmla="*/ 151 w 286"/>
                      <a:gd name="T27" fmla="*/ 273 h 299"/>
                      <a:gd name="T28" fmla="*/ 137 w 286"/>
                      <a:gd name="T29" fmla="*/ 277 h 299"/>
                      <a:gd name="T30" fmla="*/ 98 w 286"/>
                      <a:gd name="T31" fmla="*/ 272 h 299"/>
                      <a:gd name="T32" fmla="*/ 98 w 286"/>
                      <a:gd name="T33" fmla="*/ 272 h 299"/>
                      <a:gd name="T34" fmla="*/ 84 w 286"/>
                      <a:gd name="T35" fmla="*/ 257 h 299"/>
                      <a:gd name="T36" fmla="*/ 54 w 286"/>
                      <a:gd name="T37" fmla="*/ 271 h 299"/>
                      <a:gd name="T38" fmla="*/ 48 w 286"/>
                      <a:gd name="T39" fmla="*/ 270 h 299"/>
                      <a:gd name="T40" fmla="*/ 49 w 286"/>
                      <a:gd name="T41" fmla="*/ 263 h 299"/>
                      <a:gd name="T42" fmla="*/ 41 w 286"/>
                      <a:gd name="T43" fmla="*/ 259 h 299"/>
                      <a:gd name="T44" fmla="*/ 40 w 286"/>
                      <a:gd name="T45" fmla="*/ 247 h 299"/>
                      <a:gd name="T46" fmla="*/ 24 w 286"/>
                      <a:gd name="T47" fmla="*/ 244 h 299"/>
                      <a:gd name="T48" fmla="*/ 0 w 286"/>
                      <a:gd name="T49" fmla="*/ 244 h 299"/>
                      <a:gd name="T50" fmla="*/ 14 w 286"/>
                      <a:gd name="T51" fmla="*/ 248 h 299"/>
                      <a:gd name="T52" fmla="*/ 20 w 286"/>
                      <a:gd name="T53" fmla="*/ 258 h 299"/>
                      <a:gd name="T54" fmla="*/ 30 w 286"/>
                      <a:gd name="T55" fmla="*/ 269 h 299"/>
                      <a:gd name="T56" fmla="*/ 26 w 286"/>
                      <a:gd name="T57" fmla="*/ 272 h 299"/>
                      <a:gd name="T58" fmla="*/ 22 w 286"/>
                      <a:gd name="T59" fmla="*/ 277 h 299"/>
                      <a:gd name="T60" fmla="*/ 21 w 286"/>
                      <a:gd name="T61" fmla="*/ 294 h 299"/>
                      <a:gd name="T62" fmla="*/ 39 w 286"/>
                      <a:gd name="T63" fmla="*/ 299 h 299"/>
                      <a:gd name="T64" fmla="*/ 98 w 286"/>
                      <a:gd name="T65" fmla="*/ 286 h 299"/>
                      <a:gd name="T66" fmla="*/ 106 w 286"/>
                      <a:gd name="T67" fmla="*/ 273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6" h="299">
                        <a:moveTo>
                          <a:pt x="239" y="8"/>
                        </a:moveTo>
                        <a:cubicBezTo>
                          <a:pt x="250" y="0"/>
                          <a:pt x="250" y="0"/>
                          <a:pt x="250" y="0"/>
                        </a:cubicBezTo>
                        <a:cubicBezTo>
                          <a:pt x="264" y="3"/>
                          <a:pt x="264" y="3"/>
                          <a:pt x="264" y="3"/>
                        </a:cubicBezTo>
                        <a:cubicBezTo>
                          <a:pt x="283" y="11"/>
                          <a:pt x="283" y="11"/>
                          <a:pt x="283" y="11"/>
                        </a:cubicBezTo>
                        <a:cubicBezTo>
                          <a:pt x="286" y="67"/>
                          <a:pt x="286" y="67"/>
                          <a:pt x="286" y="67"/>
                        </a:cubicBezTo>
                        <a:cubicBezTo>
                          <a:pt x="268" y="121"/>
                          <a:pt x="268" y="121"/>
                          <a:pt x="268" y="121"/>
                        </a:cubicBezTo>
                        <a:cubicBezTo>
                          <a:pt x="237" y="164"/>
                          <a:pt x="237" y="164"/>
                          <a:pt x="237" y="164"/>
                        </a:cubicBezTo>
                        <a:cubicBezTo>
                          <a:pt x="213" y="171"/>
                          <a:pt x="213" y="171"/>
                          <a:pt x="213" y="171"/>
                        </a:cubicBezTo>
                        <a:cubicBezTo>
                          <a:pt x="188" y="171"/>
                          <a:pt x="188" y="171"/>
                          <a:pt x="188" y="171"/>
                        </a:cubicBezTo>
                        <a:cubicBezTo>
                          <a:pt x="178" y="155"/>
                          <a:pt x="178" y="155"/>
                          <a:pt x="178" y="155"/>
                        </a:cubicBezTo>
                        <a:cubicBezTo>
                          <a:pt x="192" y="201"/>
                          <a:pt x="192" y="201"/>
                          <a:pt x="192" y="201"/>
                        </a:cubicBezTo>
                        <a:cubicBezTo>
                          <a:pt x="169" y="246"/>
                          <a:pt x="169" y="246"/>
                          <a:pt x="169" y="246"/>
                        </a:cubicBezTo>
                        <a:cubicBezTo>
                          <a:pt x="169" y="253"/>
                          <a:pt x="169" y="253"/>
                          <a:pt x="169" y="253"/>
                        </a:cubicBezTo>
                        <a:cubicBezTo>
                          <a:pt x="151" y="273"/>
                          <a:pt x="151" y="273"/>
                          <a:pt x="151" y="273"/>
                        </a:cubicBezTo>
                        <a:cubicBezTo>
                          <a:pt x="137" y="277"/>
                          <a:pt x="137" y="277"/>
                          <a:pt x="137" y="277"/>
                        </a:cubicBezTo>
                        <a:cubicBezTo>
                          <a:pt x="98" y="272"/>
                          <a:pt x="98" y="272"/>
                          <a:pt x="98" y="272"/>
                        </a:cubicBezTo>
                        <a:cubicBezTo>
                          <a:pt x="98" y="272"/>
                          <a:pt x="98" y="272"/>
                          <a:pt x="98" y="272"/>
                        </a:cubicBezTo>
                        <a:cubicBezTo>
                          <a:pt x="94" y="266"/>
                          <a:pt x="95" y="255"/>
                          <a:pt x="84" y="257"/>
                        </a:cubicBezTo>
                        <a:cubicBezTo>
                          <a:pt x="74" y="259"/>
                          <a:pt x="65" y="270"/>
                          <a:pt x="54" y="271"/>
                        </a:cubicBezTo>
                        <a:cubicBezTo>
                          <a:pt x="52" y="271"/>
                          <a:pt x="49" y="272"/>
                          <a:pt x="48" y="270"/>
                        </a:cubicBezTo>
                        <a:cubicBezTo>
                          <a:pt x="46" y="267"/>
                          <a:pt x="50" y="266"/>
                          <a:pt x="49" y="263"/>
                        </a:cubicBezTo>
                        <a:cubicBezTo>
                          <a:pt x="49" y="257"/>
                          <a:pt x="45" y="263"/>
                          <a:pt x="41" y="259"/>
                        </a:cubicBezTo>
                        <a:cubicBezTo>
                          <a:pt x="38" y="256"/>
                          <a:pt x="42" y="250"/>
                          <a:pt x="40" y="247"/>
                        </a:cubicBezTo>
                        <a:cubicBezTo>
                          <a:pt x="37" y="242"/>
                          <a:pt x="28" y="244"/>
                          <a:pt x="24" y="244"/>
                        </a:cubicBezTo>
                        <a:cubicBezTo>
                          <a:pt x="19" y="244"/>
                          <a:pt x="1" y="240"/>
                          <a:pt x="0" y="244"/>
                        </a:cubicBezTo>
                        <a:cubicBezTo>
                          <a:pt x="7" y="245"/>
                          <a:pt x="12" y="237"/>
                          <a:pt x="14" y="248"/>
                        </a:cubicBezTo>
                        <a:cubicBezTo>
                          <a:pt x="15" y="255"/>
                          <a:pt x="13" y="254"/>
                          <a:pt x="20" y="258"/>
                        </a:cubicBezTo>
                        <a:cubicBezTo>
                          <a:pt x="22" y="260"/>
                          <a:pt x="30" y="266"/>
                          <a:pt x="30" y="269"/>
                        </a:cubicBezTo>
                        <a:cubicBezTo>
                          <a:pt x="29" y="271"/>
                          <a:pt x="27" y="271"/>
                          <a:pt x="26" y="272"/>
                        </a:cubicBezTo>
                        <a:cubicBezTo>
                          <a:pt x="22" y="275"/>
                          <a:pt x="22" y="273"/>
                          <a:pt x="22" y="277"/>
                        </a:cubicBezTo>
                        <a:cubicBezTo>
                          <a:pt x="21" y="281"/>
                          <a:pt x="21" y="294"/>
                          <a:pt x="21" y="294"/>
                        </a:cubicBezTo>
                        <a:cubicBezTo>
                          <a:pt x="39" y="299"/>
                          <a:pt x="39" y="299"/>
                          <a:pt x="39" y="299"/>
                        </a:cubicBezTo>
                        <a:cubicBezTo>
                          <a:pt x="98" y="286"/>
                          <a:pt x="98" y="286"/>
                          <a:pt x="98" y="286"/>
                        </a:cubicBezTo>
                        <a:cubicBezTo>
                          <a:pt x="98" y="286"/>
                          <a:pt x="104" y="278"/>
                          <a:pt x="106" y="273"/>
                        </a:cubicBezTo>
                      </a:path>
                    </a:pathLst>
                  </a:custGeom>
                  <a:noFill/>
                  <a:ln w="15875" cap="rnd">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3" name="Freeform 37">
                    <a:extLst>
                      <a:ext uri="{FF2B5EF4-FFF2-40B4-BE49-F238E27FC236}">
                        <a16:creationId xmlns:a16="http://schemas.microsoft.com/office/drawing/2014/main" id="{C8563C77-FF3E-4A7B-9432-DEEEB161CA81}"/>
                      </a:ext>
                    </a:extLst>
                  </p:cNvPr>
                  <p:cNvSpPr>
                    <a:spLocks/>
                  </p:cNvSpPr>
                  <p:nvPr/>
                </p:nvSpPr>
                <p:spPr bwMode="auto">
                  <a:xfrm>
                    <a:off x="4502953" y="4967616"/>
                    <a:ext cx="316511" cy="699527"/>
                  </a:xfrm>
                  <a:custGeom>
                    <a:avLst/>
                    <a:gdLst>
                      <a:gd name="T0" fmla="*/ 85 w 172"/>
                      <a:gd name="T1" fmla="*/ 0 h 373"/>
                      <a:gd name="T2" fmla="*/ 116 w 172"/>
                      <a:gd name="T3" fmla="*/ 5 h 373"/>
                      <a:gd name="T4" fmla="*/ 165 w 172"/>
                      <a:gd name="T5" fmla="*/ 38 h 373"/>
                      <a:gd name="T6" fmla="*/ 172 w 172"/>
                      <a:gd name="T7" fmla="*/ 135 h 373"/>
                      <a:gd name="T8" fmla="*/ 132 w 172"/>
                      <a:gd name="T9" fmla="*/ 262 h 373"/>
                      <a:gd name="T10" fmla="*/ 59 w 172"/>
                      <a:gd name="T11" fmla="*/ 361 h 373"/>
                      <a:gd name="T12" fmla="*/ 17 w 172"/>
                      <a:gd name="T13" fmla="*/ 373 h 373"/>
                      <a:gd name="T14" fmla="*/ 0 w 172"/>
                      <a:gd name="T15" fmla="*/ 349 h 373"/>
                      <a:gd name="T16" fmla="*/ 50 w 172"/>
                      <a:gd name="T17" fmla="*/ 340 h 373"/>
                      <a:gd name="T18" fmla="*/ 113 w 172"/>
                      <a:gd name="T19" fmla="*/ 243 h 373"/>
                      <a:gd name="T20" fmla="*/ 151 w 172"/>
                      <a:gd name="T21" fmla="*/ 123 h 373"/>
                      <a:gd name="T22" fmla="*/ 144 w 172"/>
                      <a:gd name="T23" fmla="*/ 40 h 373"/>
                      <a:gd name="T24" fmla="*/ 85 w 172"/>
                      <a:gd name="T25" fmla="*/ 0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 h="373">
                        <a:moveTo>
                          <a:pt x="85" y="0"/>
                        </a:moveTo>
                        <a:lnTo>
                          <a:pt x="116" y="5"/>
                        </a:lnTo>
                        <a:lnTo>
                          <a:pt x="165" y="38"/>
                        </a:lnTo>
                        <a:lnTo>
                          <a:pt x="172" y="135"/>
                        </a:lnTo>
                        <a:lnTo>
                          <a:pt x="132" y="262"/>
                        </a:lnTo>
                        <a:lnTo>
                          <a:pt x="59" y="361"/>
                        </a:lnTo>
                        <a:lnTo>
                          <a:pt x="17" y="373"/>
                        </a:lnTo>
                        <a:lnTo>
                          <a:pt x="0" y="349"/>
                        </a:lnTo>
                        <a:lnTo>
                          <a:pt x="50" y="340"/>
                        </a:lnTo>
                        <a:lnTo>
                          <a:pt x="113" y="243"/>
                        </a:lnTo>
                        <a:lnTo>
                          <a:pt x="151" y="123"/>
                        </a:lnTo>
                        <a:lnTo>
                          <a:pt x="144" y="40"/>
                        </a:lnTo>
                        <a:lnTo>
                          <a:pt x="85" y="0"/>
                        </a:lnTo>
                        <a:close/>
                      </a:path>
                    </a:pathLst>
                  </a:custGeom>
                  <a:noFill/>
                  <a:ln w="15875" cap="rnd">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4" name="Freeform 38">
                    <a:extLst>
                      <a:ext uri="{FF2B5EF4-FFF2-40B4-BE49-F238E27FC236}">
                        <a16:creationId xmlns:a16="http://schemas.microsoft.com/office/drawing/2014/main" id="{8D486A8F-1AC1-4A19-89C1-0FC12836FEAD}"/>
                      </a:ext>
                    </a:extLst>
                  </p:cNvPr>
                  <p:cNvSpPr>
                    <a:spLocks/>
                  </p:cNvSpPr>
                  <p:nvPr/>
                </p:nvSpPr>
                <p:spPr bwMode="auto">
                  <a:xfrm>
                    <a:off x="5195169" y="2900917"/>
                    <a:ext cx="513101" cy="954772"/>
                  </a:xfrm>
                  <a:custGeom>
                    <a:avLst/>
                    <a:gdLst>
                      <a:gd name="T0" fmla="*/ 102 w 102"/>
                      <a:gd name="T1" fmla="*/ 0 h 222"/>
                      <a:gd name="T2" fmla="*/ 91 w 102"/>
                      <a:gd name="T3" fmla="*/ 5 h 222"/>
                      <a:gd name="T4" fmla="*/ 57 w 102"/>
                      <a:gd name="T5" fmla="*/ 14 h 222"/>
                      <a:gd name="T6" fmla="*/ 4 w 102"/>
                      <a:gd name="T7" fmla="*/ 121 h 222"/>
                      <a:gd name="T8" fmla="*/ 0 w 102"/>
                      <a:gd name="T9" fmla="*/ 178 h 222"/>
                      <a:gd name="T10" fmla="*/ 27 w 102"/>
                      <a:gd name="T11" fmla="*/ 222 h 222"/>
                      <a:gd name="connsiteX0" fmla="*/ 11618 w 11618"/>
                      <a:gd name="connsiteY0" fmla="*/ 0 h 10000"/>
                      <a:gd name="connsiteX1" fmla="*/ 10540 w 11618"/>
                      <a:gd name="connsiteY1" fmla="*/ 225 h 10000"/>
                      <a:gd name="connsiteX2" fmla="*/ 7206 w 11618"/>
                      <a:gd name="connsiteY2" fmla="*/ 631 h 10000"/>
                      <a:gd name="connsiteX3" fmla="*/ 2010 w 11618"/>
                      <a:gd name="connsiteY3" fmla="*/ 5450 h 10000"/>
                      <a:gd name="connsiteX4" fmla="*/ 0 w 11618"/>
                      <a:gd name="connsiteY4" fmla="*/ 8091 h 10000"/>
                      <a:gd name="connsiteX5" fmla="*/ 4265 w 11618"/>
                      <a:gd name="connsiteY5" fmla="*/ 10000 h 10000"/>
                      <a:gd name="connsiteX0" fmla="*/ 11618 w 11618"/>
                      <a:gd name="connsiteY0" fmla="*/ 0 h 9796"/>
                      <a:gd name="connsiteX1" fmla="*/ 10540 w 11618"/>
                      <a:gd name="connsiteY1" fmla="*/ 225 h 9796"/>
                      <a:gd name="connsiteX2" fmla="*/ 7206 w 11618"/>
                      <a:gd name="connsiteY2" fmla="*/ 631 h 9796"/>
                      <a:gd name="connsiteX3" fmla="*/ 2010 w 11618"/>
                      <a:gd name="connsiteY3" fmla="*/ 5450 h 9796"/>
                      <a:gd name="connsiteX4" fmla="*/ 0 w 11618"/>
                      <a:gd name="connsiteY4" fmla="*/ 8091 h 9796"/>
                      <a:gd name="connsiteX5" fmla="*/ 1731 w 11618"/>
                      <a:gd name="connsiteY5" fmla="*/ 9782 h 9796"/>
                      <a:gd name="connsiteX0" fmla="*/ 10000 w 10000"/>
                      <a:gd name="connsiteY0" fmla="*/ 0 h 9918"/>
                      <a:gd name="connsiteX1" fmla="*/ 9072 w 10000"/>
                      <a:gd name="connsiteY1" fmla="*/ 230 h 9918"/>
                      <a:gd name="connsiteX2" fmla="*/ 6202 w 10000"/>
                      <a:gd name="connsiteY2" fmla="*/ 644 h 9918"/>
                      <a:gd name="connsiteX3" fmla="*/ 1730 w 10000"/>
                      <a:gd name="connsiteY3" fmla="*/ 5563 h 9918"/>
                      <a:gd name="connsiteX4" fmla="*/ 0 w 10000"/>
                      <a:gd name="connsiteY4" fmla="*/ 8259 h 9918"/>
                      <a:gd name="connsiteX5" fmla="*/ 1258 w 10000"/>
                      <a:gd name="connsiteY5" fmla="*/ 9887 h 9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9918">
                        <a:moveTo>
                          <a:pt x="10000" y="0"/>
                        </a:moveTo>
                        <a:cubicBezTo>
                          <a:pt x="9663" y="46"/>
                          <a:pt x="9325" y="138"/>
                          <a:pt x="9072" y="230"/>
                        </a:cubicBezTo>
                        <a:cubicBezTo>
                          <a:pt x="8143" y="413"/>
                          <a:pt x="6962" y="322"/>
                          <a:pt x="6202" y="644"/>
                        </a:cubicBezTo>
                        <a:cubicBezTo>
                          <a:pt x="1730" y="5563"/>
                          <a:pt x="2764" y="4295"/>
                          <a:pt x="1730" y="5563"/>
                        </a:cubicBezTo>
                        <a:cubicBezTo>
                          <a:pt x="696" y="6832"/>
                          <a:pt x="0" y="8259"/>
                          <a:pt x="0" y="8259"/>
                        </a:cubicBezTo>
                        <a:cubicBezTo>
                          <a:pt x="2278" y="10283"/>
                          <a:pt x="1258" y="9887"/>
                          <a:pt x="1258" y="9887"/>
                        </a:cubicBez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5" name="Freeform 39">
                    <a:extLst>
                      <a:ext uri="{FF2B5EF4-FFF2-40B4-BE49-F238E27FC236}">
                        <a16:creationId xmlns:a16="http://schemas.microsoft.com/office/drawing/2014/main" id="{DADF47F9-E7BD-4009-A916-33492E7930E3}"/>
                      </a:ext>
                    </a:extLst>
                  </p:cNvPr>
                  <p:cNvSpPr>
                    <a:spLocks/>
                  </p:cNvSpPr>
                  <p:nvPr/>
                </p:nvSpPr>
                <p:spPr bwMode="auto">
                  <a:xfrm>
                    <a:off x="5470538" y="2942175"/>
                    <a:ext cx="305182" cy="507179"/>
                  </a:xfrm>
                  <a:custGeom>
                    <a:avLst/>
                    <a:gdLst>
                      <a:gd name="T0" fmla="*/ 31 w 76"/>
                      <a:gd name="T1" fmla="*/ 0 h 129"/>
                      <a:gd name="T2" fmla="*/ 31 w 76"/>
                      <a:gd name="T3" fmla="*/ 6 h 129"/>
                      <a:gd name="T4" fmla="*/ 26 w 76"/>
                      <a:gd name="T5" fmla="*/ 10 h 129"/>
                      <a:gd name="T6" fmla="*/ 20 w 76"/>
                      <a:gd name="T7" fmla="*/ 21 h 129"/>
                      <a:gd name="T8" fmla="*/ 4 w 76"/>
                      <a:gd name="T9" fmla="*/ 69 h 129"/>
                      <a:gd name="T10" fmla="*/ 2 w 76"/>
                      <a:gd name="T11" fmla="*/ 78 h 129"/>
                      <a:gd name="T12" fmla="*/ 5 w 76"/>
                      <a:gd name="T13" fmla="*/ 107 h 129"/>
                      <a:gd name="T14" fmla="*/ 9 w 76"/>
                      <a:gd name="T15" fmla="*/ 118 h 129"/>
                      <a:gd name="T16" fmla="*/ 21 w 76"/>
                      <a:gd name="T17" fmla="*/ 128 h 129"/>
                      <a:gd name="T18" fmla="*/ 28 w 76"/>
                      <a:gd name="T19" fmla="*/ 122 h 129"/>
                      <a:gd name="T20" fmla="*/ 35 w 76"/>
                      <a:gd name="T21" fmla="*/ 122 h 129"/>
                      <a:gd name="T22" fmla="*/ 38 w 76"/>
                      <a:gd name="T23" fmla="*/ 114 h 129"/>
                      <a:gd name="T24" fmla="*/ 47 w 76"/>
                      <a:gd name="T25" fmla="*/ 113 h 129"/>
                      <a:gd name="T26" fmla="*/ 76 w 76"/>
                      <a:gd name="T27" fmla="*/ 104 h 129"/>
                      <a:gd name="connsiteX0" fmla="*/ 3922 w 9843"/>
                      <a:gd name="connsiteY0" fmla="*/ 0 h 9930"/>
                      <a:gd name="connsiteX1" fmla="*/ 3922 w 9843"/>
                      <a:gd name="connsiteY1" fmla="*/ 465 h 9930"/>
                      <a:gd name="connsiteX2" fmla="*/ 3264 w 9843"/>
                      <a:gd name="connsiteY2" fmla="*/ 775 h 9930"/>
                      <a:gd name="connsiteX3" fmla="*/ 2475 w 9843"/>
                      <a:gd name="connsiteY3" fmla="*/ 1628 h 9930"/>
                      <a:gd name="connsiteX4" fmla="*/ 369 w 9843"/>
                      <a:gd name="connsiteY4" fmla="*/ 5349 h 9930"/>
                      <a:gd name="connsiteX5" fmla="*/ 106 w 9843"/>
                      <a:gd name="connsiteY5" fmla="*/ 6047 h 9930"/>
                      <a:gd name="connsiteX6" fmla="*/ 501 w 9843"/>
                      <a:gd name="connsiteY6" fmla="*/ 8295 h 9930"/>
                      <a:gd name="connsiteX7" fmla="*/ 1027 w 9843"/>
                      <a:gd name="connsiteY7" fmla="*/ 9147 h 9930"/>
                      <a:gd name="connsiteX8" fmla="*/ 2606 w 9843"/>
                      <a:gd name="connsiteY8" fmla="*/ 9922 h 9930"/>
                      <a:gd name="connsiteX9" fmla="*/ 3527 w 9843"/>
                      <a:gd name="connsiteY9" fmla="*/ 9457 h 9930"/>
                      <a:gd name="connsiteX10" fmla="*/ 4448 w 9843"/>
                      <a:gd name="connsiteY10" fmla="*/ 9248 h 9930"/>
                      <a:gd name="connsiteX11" fmla="*/ 4843 w 9843"/>
                      <a:gd name="connsiteY11" fmla="*/ 8837 h 9930"/>
                      <a:gd name="connsiteX12" fmla="*/ 6027 w 9843"/>
                      <a:gd name="connsiteY12" fmla="*/ 8760 h 9930"/>
                      <a:gd name="connsiteX13" fmla="*/ 9843 w 9843"/>
                      <a:gd name="connsiteY13" fmla="*/ 8062 h 9930"/>
                      <a:gd name="connsiteX0" fmla="*/ 3985 w 10000"/>
                      <a:gd name="connsiteY0" fmla="*/ 0 h 10000"/>
                      <a:gd name="connsiteX1" fmla="*/ 3985 w 10000"/>
                      <a:gd name="connsiteY1" fmla="*/ 468 h 10000"/>
                      <a:gd name="connsiteX2" fmla="*/ 3316 w 10000"/>
                      <a:gd name="connsiteY2" fmla="*/ 780 h 10000"/>
                      <a:gd name="connsiteX3" fmla="*/ 2514 w 10000"/>
                      <a:gd name="connsiteY3" fmla="*/ 1639 h 10000"/>
                      <a:gd name="connsiteX4" fmla="*/ 375 w 10000"/>
                      <a:gd name="connsiteY4" fmla="*/ 5387 h 10000"/>
                      <a:gd name="connsiteX5" fmla="*/ 108 w 10000"/>
                      <a:gd name="connsiteY5" fmla="*/ 6090 h 10000"/>
                      <a:gd name="connsiteX6" fmla="*/ 509 w 10000"/>
                      <a:gd name="connsiteY6" fmla="*/ 8353 h 10000"/>
                      <a:gd name="connsiteX7" fmla="*/ 1043 w 10000"/>
                      <a:gd name="connsiteY7" fmla="*/ 9211 h 10000"/>
                      <a:gd name="connsiteX8" fmla="*/ 2648 w 10000"/>
                      <a:gd name="connsiteY8" fmla="*/ 9992 h 10000"/>
                      <a:gd name="connsiteX9" fmla="*/ 3583 w 10000"/>
                      <a:gd name="connsiteY9" fmla="*/ 9524 h 10000"/>
                      <a:gd name="connsiteX10" fmla="*/ 6135 w 10000"/>
                      <a:gd name="connsiteY10" fmla="*/ 8934 h 10000"/>
                      <a:gd name="connsiteX11" fmla="*/ 4920 w 10000"/>
                      <a:gd name="connsiteY11" fmla="*/ 8899 h 10000"/>
                      <a:gd name="connsiteX12" fmla="*/ 6123 w 10000"/>
                      <a:gd name="connsiteY12" fmla="*/ 8822 h 10000"/>
                      <a:gd name="connsiteX13" fmla="*/ 10000 w 10000"/>
                      <a:gd name="connsiteY13" fmla="*/ 8119 h 10000"/>
                      <a:gd name="connsiteX0" fmla="*/ 3985 w 10000"/>
                      <a:gd name="connsiteY0" fmla="*/ 0 h 10000"/>
                      <a:gd name="connsiteX1" fmla="*/ 3985 w 10000"/>
                      <a:gd name="connsiteY1" fmla="*/ 468 h 10000"/>
                      <a:gd name="connsiteX2" fmla="*/ 3316 w 10000"/>
                      <a:gd name="connsiteY2" fmla="*/ 780 h 10000"/>
                      <a:gd name="connsiteX3" fmla="*/ 2514 w 10000"/>
                      <a:gd name="connsiteY3" fmla="*/ 1639 h 10000"/>
                      <a:gd name="connsiteX4" fmla="*/ 375 w 10000"/>
                      <a:gd name="connsiteY4" fmla="*/ 5387 h 10000"/>
                      <a:gd name="connsiteX5" fmla="*/ 108 w 10000"/>
                      <a:gd name="connsiteY5" fmla="*/ 6090 h 10000"/>
                      <a:gd name="connsiteX6" fmla="*/ 509 w 10000"/>
                      <a:gd name="connsiteY6" fmla="*/ 8353 h 10000"/>
                      <a:gd name="connsiteX7" fmla="*/ 1043 w 10000"/>
                      <a:gd name="connsiteY7" fmla="*/ 9211 h 10000"/>
                      <a:gd name="connsiteX8" fmla="*/ 2648 w 10000"/>
                      <a:gd name="connsiteY8" fmla="*/ 9992 h 10000"/>
                      <a:gd name="connsiteX9" fmla="*/ 3583 w 10000"/>
                      <a:gd name="connsiteY9" fmla="*/ 9524 h 10000"/>
                      <a:gd name="connsiteX10" fmla="*/ 6135 w 10000"/>
                      <a:gd name="connsiteY10" fmla="*/ 8934 h 10000"/>
                      <a:gd name="connsiteX11" fmla="*/ 4920 w 10000"/>
                      <a:gd name="connsiteY11" fmla="*/ 8899 h 10000"/>
                      <a:gd name="connsiteX12" fmla="*/ 8620 w 10000"/>
                      <a:gd name="connsiteY12" fmla="*/ 8486 h 10000"/>
                      <a:gd name="connsiteX13" fmla="*/ 10000 w 10000"/>
                      <a:gd name="connsiteY13" fmla="*/ 8119 h 10000"/>
                      <a:gd name="connsiteX0" fmla="*/ 3985 w 9927"/>
                      <a:gd name="connsiteY0" fmla="*/ 0 h 10000"/>
                      <a:gd name="connsiteX1" fmla="*/ 3985 w 9927"/>
                      <a:gd name="connsiteY1" fmla="*/ 468 h 10000"/>
                      <a:gd name="connsiteX2" fmla="*/ 3316 w 9927"/>
                      <a:gd name="connsiteY2" fmla="*/ 780 h 10000"/>
                      <a:gd name="connsiteX3" fmla="*/ 2514 w 9927"/>
                      <a:gd name="connsiteY3" fmla="*/ 1639 h 10000"/>
                      <a:gd name="connsiteX4" fmla="*/ 375 w 9927"/>
                      <a:gd name="connsiteY4" fmla="*/ 5387 h 10000"/>
                      <a:gd name="connsiteX5" fmla="*/ 108 w 9927"/>
                      <a:gd name="connsiteY5" fmla="*/ 6090 h 10000"/>
                      <a:gd name="connsiteX6" fmla="*/ 509 w 9927"/>
                      <a:gd name="connsiteY6" fmla="*/ 8353 h 10000"/>
                      <a:gd name="connsiteX7" fmla="*/ 1043 w 9927"/>
                      <a:gd name="connsiteY7" fmla="*/ 9211 h 10000"/>
                      <a:gd name="connsiteX8" fmla="*/ 2648 w 9927"/>
                      <a:gd name="connsiteY8" fmla="*/ 9992 h 10000"/>
                      <a:gd name="connsiteX9" fmla="*/ 3583 w 9927"/>
                      <a:gd name="connsiteY9" fmla="*/ 9524 h 10000"/>
                      <a:gd name="connsiteX10" fmla="*/ 6135 w 9927"/>
                      <a:gd name="connsiteY10" fmla="*/ 8934 h 10000"/>
                      <a:gd name="connsiteX11" fmla="*/ 4920 w 9927"/>
                      <a:gd name="connsiteY11" fmla="*/ 8899 h 10000"/>
                      <a:gd name="connsiteX12" fmla="*/ 8620 w 9927"/>
                      <a:gd name="connsiteY12" fmla="*/ 8486 h 10000"/>
                      <a:gd name="connsiteX13" fmla="*/ 9927 w 9927"/>
                      <a:gd name="connsiteY13" fmla="*/ 7025 h 10000"/>
                      <a:gd name="connsiteX0" fmla="*/ 4014 w 10000"/>
                      <a:gd name="connsiteY0" fmla="*/ 0 h 10000"/>
                      <a:gd name="connsiteX1" fmla="*/ 4014 w 10000"/>
                      <a:gd name="connsiteY1" fmla="*/ 468 h 10000"/>
                      <a:gd name="connsiteX2" fmla="*/ 3340 w 10000"/>
                      <a:gd name="connsiteY2" fmla="*/ 780 h 10000"/>
                      <a:gd name="connsiteX3" fmla="*/ 2532 w 10000"/>
                      <a:gd name="connsiteY3" fmla="*/ 1639 h 10000"/>
                      <a:gd name="connsiteX4" fmla="*/ 378 w 10000"/>
                      <a:gd name="connsiteY4" fmla="*/ 5387 h 10000"/>
                      <a:gd name="connsiteX5" fmla="*/ 109 w 10000"/>
                      <a:gd name="connsiteY5" fmla="*/ 6090 h 10000"/>
                      <a:gd name="connsiteX6" fmla="*/ 513 w 10000"/>
                      <a:gd name="connsiteY6" fmla="*/ 8353 h 10000"/>
                      <a:gd name="connsiteX7" fmla="*/ 1051 w 10000"/>
                      <a:gd name="connsiteY7" fmla="*/ 9211 h 10000"/>
                      <a:gd name="connsiteX8" fmla="*/ 2667 w 10000"/>
                      <a:gd name="connsiteY8" fmla="*/ 9992 h 10000"/>
                      <a:gd name="connsiteX9" fmla="*/ 3609 w 10000"/>
                      <a:gd name="connsiteY9" fmla="*/ 9524 h 10000"/>
                      <a:gd name="connsiteX10" fmla="*/ 6106 w 10000"/>
                      <a:gd name="connsiteY10" fmla="*/ 8345 h 10000"/>
                      <a:gd name="connsiteX11" fmla="*/ 4956 w 10000"/>
                      <a:gd name="connsiteY11" fmla="*/ 8899 h 10000"/>
                      <a:gd name="connsiteX12" fmla="*/ 8683 w 10000"/>
                      <a:gd name="connsiteY12" fmla="*/ 8486 h 10000"/>
                      <a:gd name="connsiteX13" fmla="*/ 10000 w 10000"/>
                      <a:gd name="connsiteY13" fmla="*/ 7025 h 10000"/>
                      <a:gd name="connsiteX0" fmla="*/ 4014 w 10000"/>
                      <a:gd name="connsiteY0" fmla="*/ 0 h 10000"/>
                      <a:gd name="connsiteX1" fmla="*/ 4014 w 10000"/>
                      <a:gd name="connsiteY1" fmla="*/ 468 h 10000"/>
                      <a:gd name="connsiteX2" fmla="*/ 3340 w 10000"/>
                      <a:gd name="connsiteY2" fmla="*/ 780 h 10000"/>
                      <a:gd name="connsiteX3" fmla="*/ 2532 w 10000"/>
                      <a:gd name="connsiteY3" fmla="*/ 1639 h 10000"/>
                      <a:gd name="connsiteX4" fmla="*/ 378 w 10000"/>
                      <a:gd name="connsiteY4" fmla="*/ 5387 h 10000"/>
                      <a:gd name="connsiteX5" fmla="*/ 109 w 10000"/>
                      <a:gd name="connsiteY5" fmla="*/ 6090 h 10000"/>
                      <a:gd name="connsiteX6" fmla="*/ 513 w 10000"/>
                      <a:gd name="connsiteY6" fmla="*/ 8353 h 10000"/>
                      <a:gd name="connsiteX7" fmla="*/ 1051 w 10000"/>
                      <a:gd name="connsiteY7" fmla="*/ 9211 h 10000"/>
                      <a:gd name="connsiteX8" fmla="*/ 2667 w 10000"/>
                      <a:gd name="connsiteY8" fmla="*/ 9992 h 10000"/>
                      <a:gd name="connsiteX9" fmla="*/ 3609 w 10000"/>
                      <a:gd name="connsiteY9" fmla="*/ 9524 h 10000"/>
                      <a:gd name="connsiteX10" fmla="*/ 4774 w 10000"/>
                      <a:gd name="connsiteY10" fmla="*/ 9060 h 10000"/>
                      <a:gd name="connsiteX11" fmla="*/ 4956 w 10000"/>
                      <a:gd name="connsiteY11" fmla="*/ 8899 h 10000"/>
                      <a:gd name="connsiteX12" fmla="*/ 8683 w 10000"/>
                      <a:gd name="connsiteY12" fmla="*/ 8486 h 10000"/>
                      <a:gd name="connsiteX13" fmla="*/ 10000 w 10000"/>
                      <a:gd name="connsiteY13" fmla="*/ 7025 h 10000"/>
                      <a:gd name="connsiteX0" fmla="*/ 4014 w 9482"/>
                      <a:gd name="connsiteY0" fmla="*/ 0 h 10000"/>
                      <a:gd name="connsiteX1" fmla="*/ 4014 w 9482"/>
                      <a:gd name="connsiteY1" fmla="*/ 468 h 10000"/>
                      <a:gd name="connsiteX2" fmla="*/ 3340 w 9482"/>
                      <a:gd name="connsiteY2" fmla="*/ 780 h 10000"/>
                      <a:gd name="connsiteX3" fmla="*/ 2532 w 9482"/>
                      <a:gd name="connsiteY3" fmla="*/ 1639 h 10000"/>
                      <a:gd name="connsiteX4" fmla="*/ 378 w 9482"/>
                      <a:gd name="connsiteY4" fmla="*/ 5387 h 10000"/>
                      <a:gd name="connsiteX5" fmla="*/ 109 w 9482"/>
                      <a:gd name="connsiteY5" fmla="*/ 6090 h 10000"/>
                      <a:gd name="connsiteX6" fmla="*/ 513 w 9482"/>
                      <a:gd name="connsiteY6" fmla="*/ 8353 h 10000"/>
                      <a:gd name="connsiteX7" fmla="*/ 1051 w 9482"/>
                      <a:gd name="connsiteY7" fmla="*/ 9211 h 10000"/>
                      <a:gd name="connsiteX8" fmla="*/ 2667 w 9482"/>
                      <a:gd name="connsiteY8" fmla="*/ 9992 h 10000"/>
                      <a:gd name="connsiteX9" fmla="*/ 3609 w 9482"/>
                      <a:gd name="connsiteY9" fmla="*/ 9524 h 10000"/>
                      <a:gd name="connsiteX10" fmla="*/ 4774 w 9482"/>
                      <a:gd name="connsiteY10" fmla="*/ 9060 h 10000"/>
                      <a:gd name="connsiteX11" fmla="*/ 4956 w 9482"/>
                      <a:gd name="connsiteY11" fmla="*/ 8899 h 10000"/>
                      <a:gd name="connsiteX12" fmla="*/ 8683 w 9482"/>
                      <a:gd name="connsiteY12" fmla="*/ 8486 h 10000"/>
                      <a:gd name="connsiteX13" fmla="*/ 9482 w 9482"/>
                      <a:gd name="connsiteY13" fmla="*/ 7682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482" h="10000">
                        <a:moveTo>
                          <a:pt x="4014" y="0"/>
                        </a:moveTo>
                        <a:cubicBezTo>
                          <a:pt x="4283" y="79"/>
                          <a:pt x="4149" y="312"/>
                          <a:pt x="4014" y="468"/>
                        </a:cubicBezTo>
                        <a:cubicBezTo>
                          <a:pt x="3878" y="547"/>
                          <a:pt x="3609" y="624"/>
                          <a:pt x="3340" y="780"/>
                        </a:cubicBezTo>
                        <a:cubicBezTo>
                          <a:pt x="2936" y="1015"/>
                          <a:pt x="2802" y="1327"/>
                          <a:pt x="2532" y="1639"/>
                        </a:cubicBezTo>
                        <a:cubicBezTo>
                          <a:pt x="1860" y="2888"/>
                          <a:pt x="1186" y="4138"/>
                          <a:pt x="378" y="5387"/>
                        </a:cubicBezTo>
                        <a:cubicBezTo>
                          <a:pt x="244" y="5620"/>
                          <a:pt x="109" y="5855"/>
                          <a:pt x="109" y="6090"/>
                        </a:cubicBezTo>
                        <a:cubicBezTo>
                          <a:pt x="-161" y="6870"/>
                          <a:pt x="109" y="7651"/>
                          <a:pt x="513" y="8353"/>
                        </a:cubicBezTo>
                        <a:cubicBezTo>
                          <a:pt x="647" y="8666"/>
                          <a:pt x="917" y="8978"/>
                          <a:pt x="1051" y="9211"/>
                        </a:cubicBezTo>
                        <a:cubicBezTo>
                          <a:pt x="1321" y="9602"/>
                          <a:pt x="1994" y="10070"/>
                          <a:pt x="2667" y="9992"/>
                        </a:cubicBezTo>
                        <a:cubicBezTo>
                          <a:pt x="3071" y="9914"/>
                          <a:pt x="3340" y="9680"/>
                          <a:pt x="3609" y="9524"/>
                        </a:cubicBezTo>
                        <a:cubicBezTo>
                          <a:pt x="3878" y="9446"/>
                          <a:pt x="4505" y="8827"/>
                          <a:pt x="4774" y="9060"/>
                        </a:cubicBezTo>
                        <a:cubicBezTo>
                          <a:pt x="4640" y="8827"/>
                          <a:pt x="4687" y="9055"/>
                          <a:pt x="4956" y="8899"/>
                        </a:cubicBezTo>
                        <a:cubicBezTo>
                          <a:pt x="5361" y="8822"/>
                          <a:pt x="8279" y="8486"/>
                          <a:pt x="8683" y="8486"/>
                        </a:cubicBezTo>
                        <a:cubicBezTo>
                          <a:pt x="10030" y="8407"/>
                          <a:pt x="8270" y="7994"/>
                          <a:pt x="9482" y="7682"/>
                        </a:cubicBez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6" name="Freeform 40">
                    <a:extLst>
                      <a:ext uri="{FF2B5EF4-FFF2-40B4-BE49-F238E27FC236}">
                        <a16:creationId xmlns:a16="http://schemas.microsoft.com/office/drawing/2014/main" id="{8B6B77CA-C793-419E-8A42-6E49F48D473D}"/>
                      </a:ext>
                    </a:extLst>
                  </p:cNvPr>
                  <p:cNvSpPr>
                    <a:spLocks/>
                  </p:cNvSpPr>
                  <p:nvPr/>
                </p:nvSpPr>
                <p:spPr bwMode="auto">
                  <a:xfrm>
                    <a:off x="4799301" y="3231910"/>
                    <a:ext cx="2855565" cy="2904538"/>
                  </a:xfrm>
                  <a:custGeom>
                    <a:avLst/>
                    <a:gdLst>
                      <a:gd name="T0" fmla="*/ 265 w 651"/>
                      <a:gd name="T1" fmla="*/ 0 h 649"/>
                      <a:gd name="T2" fmla="*/ 259 w 651"/>
                      <a:gd name="T3" fmla="*/ 33 h 649"/>
                      <a:gd name="T4" fmla="*/ 254 w 651"/>
                      <a:gd name="T5" fmla="*/ 46 h 649"/>
                      <a:gd name="T6" fmla="*/ 246 w 651"/>
                      <a:gd name="T7" fmla="*/ 52 h 649"/>
                      <a:gd name="T8" fmla="*/ 186 w 651"/>
                      <a:gd name="T9" fmla="*/ 71 h 649"/>
                      <a:gd name="T10" fmla="*/ 177 w 651"/>
                      <a:gd name="T11" fmla="*/ 76 h 649"/>
                      <a:gd name="T12" fmla="*/ 137 w 651"/>
                      <a:gd name="T13" fmla="*/ 90 h 649"/>
                      <a:gd name="T14" fmla="*/ 128 w 651"/>
                      <a:gd name="T15" fmla="*/ 96 h 649"/>
                      <a:gd name="T16" fmla="*/ 123 w 651"/>
                      <a:gd name="T17" fmla="*/ 103 h 649"/>
                      <a:gd name="T18" fmla="*/ 107 w 651"/>
                      <a:gd name="T19" fmla="*/ 139 h 649"/>
                      <a:gd name="T20" fmla="*/ 98 w 651"/>
                      <a:gd name="T21" fmla="*/ 143 h 649"/>
                      <a:gd name="T22" fmla="*/ 31 w 651"/>
                      <a:gd name="T23" fmla="*/ 264 h 649"/>
                      <a:gd name="T24" fmla="*/ 127 w 651"/>
                      <a:gd name="T25" fmla="*/ 360 h 649"/>
                      <a:gd name="T26" fmla="*/ 234 w 651"/>
                      <a:gd name="T27" fmla="*/ 348 h 649"/>
                      <a:gd name="T28" fmla="*/ 245 w 651"/>
                      <a:gd name="T29" fmla="*/ 349 h 649"/>
                      <a:gd name="T30" fmla="*/ 262 w 651"/>
                      <a:gd name="T31" fmla="*/ 383 h 649"/>
                      <a:gd name="T32" fmla="*/ 334 w 651"/>
                      <a:gd name="T33" fmla="*/ 622 h 649"/>
                      <a:gd name="T34" fmla="*/ 363 w 651"/>
                      <a:gd name="T35" fmla="*/ 622 h 649"/>
                      <a:gd name="T36" fmla="*/ 356 w 651"/>
                      <a:gd name="T37" fmla="*/ 628 h 649"/>
                      <a:gd name="T38" fmla="*/ 401 w 651"/>
                      <a:gd name="T39" fmla="*/ 641 h 649"/>
                      <a:gd name="T40" fmla="*/ 469 w 651"/>
                      <a:gd name="T41" fmla="*/ 610 h 649"/>
                      <a:gd name="T42" fmla="*/ 471 w 651"/>
                      <a:gd name="T43" fmla="*/ 603 h 649"/>
                      <a:gd name="T44" fmla="*/ 463 w 651"/>
                      <a:gd name="T45" fmla="*/ 584 h 649"/>
                      <a:gd name="T46" fmla="*/ 465 w 651"/>
                      <a:gd name="T47" fmla="*/ 580 h 649"/>
                      <a:gd name="T48" fmla="*/ 541 w 651"/>
                      <a:gd name="T49" fmla="*/ 456 h 649"/>
                      <a:gd name="T50" fmla="*/ 572 w 651"/>
                      <a:gd name="T51" fmla="*/ 354 h 649"/>
                      <a:gd name="T52" fmla="*/ 651 w 651"/>
                      <a:gd name="T53" fmla="*/ 251 h 649"/>
                      <a:gd name="T54" fmla="*/ 548 w 651"/>
                      <a:gd name="T55" fmla="*/ 269 h 649"/>
                      <a:gd name="T56" fmla="*/ 549 w 651"/>
                      <a:gd name="T57" fmla="*/ 270 h 649"/>
                      <a:gd name="T58" fmla="*/ 547 w 651"/>
                      <a:gd name="T59" fmla="*/ 262 h 649"/>
                      <a:gd name="T60" fmla="*/ 544 w 651"/>
                      <a:gd name="T61" fmla="*/ 250 h 649"/>
                      <a:gd name="T62" fmla="*/ 515 w 651"/>
                      <a:gd name="T63" fmla="*/ 216 h 649"/>
                      <a:gd name="T64" fmla="*/ 515 w 651"/>
                      <a:gd name="T65" fmla="*/ 207 h 649"/>
                      <a:gd name="T66" fmla="*/ 518 w 651"/>
                      <a:gd name="T67" fmla="*/ 194 h 649"/>
                      <a:gd name="T68" fmla="*/ 507 w 651"/>
                      <a:gd name="T69" fmla="*/ 190 h 649"/>
                      <a:gd name="T70" fmla="*/ 475 w 651"/>
                      <a:gd name="T71" fmla="*/ 139 h 649"/>
                      <a:gd name="T72" fmla="*/ 469 w 651"/>
                      <a:gd name="T73" fmla="*/ 130 h 649"/>
                      <a:gd name="T74" fmla="*/ 463 w 651"/>
                      <a:gd name="T75" fmla="*/ 129 h 649"/>
                      <a:gd name="T76" fmla="*/ 447 w 651"/>
                      <a:gd name="T77" fmla="*/ 115 h 649"/>
                      <a:gd name="T78" fmla="*/ 441 w 651"/>
                      <a:gd name="T79" fmla="*/ 99 h 649"/>
                      <a:gd name="T80" fmla="*/ 366 w 651"/>
                      <a:gd name="T81" fmla="*/ 83 h 649"/>
                      <a:gd name="T82" fmla="*/ 315 w 651"/>
                      <a:gd name="T83" fmla="*/ 57 h 649"/>
                      <a:gd name="T84" fmla="*/ 284 w 651"/>
                      <a:gd name="T85" fmla="*/ 47 h 649"/>
                      <a:gd name="T86" fmla="*/ 265 w 651"/>
                      <a:gd name="T87" fmla="*/ 0 h 6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51" h="649">
                        <a:moveTo>
                          <a:pt x="265" y="0"/>
                        </a:moveTo>
                        <a:cubicBezTo>
                          <a:pt x="263" y="11"/>
                          <a:pt x="262" y="22"/>
                          <a:pt x="259" y="33"/>
                        </a:cubicBezTo>
                        <a:cubicBezTo>
                          <a:pt x="258" y="38"/>
                          <a:pt x="257" y="42"/>
                          <a:pt x="254" y="46"/>
                        </a:cubicBezTo>
                        <a:cubicBezTo>
                          <a:pt x="252" y="48"/>
                          <a:pt x="249" y="50"/>
                          <a:pt x="246" y="52"/>
                        </a:cubicBezTo>
                        <a:cubicBezTo>
                          <a:pt x="227" y="62"/>
                          <a:pt x="207" y="69"/>
                          <a:pt x="186" y="71"/>
                        </a:cubicBezTo>
                        <a:cubicBezTo>
                          <a:pt x="182" y="71"/>
                          <a:pt x="178" y="72"/>
                          <a:pt x="177" y="76"/>
                        </a:cubicBezTo>
                        <a:cubicBezTo>
                          <a:pt x="162" y="76"/>
                          <a:pt x="149" y="83"/>
                          <a:pt x="137" y="90"/>
                        </a:cubicBezTo>
                        <a:cubicBezTo>
                          <a:pt x="134" y="92"/>
                          <a:pt x="131" y="93"/>
                          <a:pt x="128" y="96"/>
                        </a:cubicBezTo>
                        <a:cubicBezTo>
                          <a:pt x="126" y="98"/>
                          <a:pt x="124" y="101"/>
                          <a:pt x="123" y="103"/>
                        </a:cubicBezTo>
                        <a:cubicBezTo>
                          <a:pt x="116" y="115"/>
                          <a:pt x="109" y="126"/>
                          <a:pt x="107" y="139"/>
                        </a:cubicBezTo>
                        <a:cubicBezTo>
                          <a:pt x="104" y="139"/>
                          <a:pt x="100" y="141"/>
                          <a:pt x="98" y="143"/>
                        </a:cubicBezTo>
                        <a:cubicBezTo>
                          <a:pt x="98" y="143"/>
                          <a:pt x="0" y="160"/>
                          <a:pt x="31" y="264"/>
                        </a:cubicBezTo>
                        <a:cubicBezTo>
                          <a:pt x="62" y="367"/>
                          <a:pt x="127" y="360"/>
                          <a:pt x="127" y="360"/>
                        </a:cubicBezTo>
                        <a:cubicBezTo>
                          <a:pt x="127" y="360"/>
                          <a:pt x="207" y="353"/>
                          <a:pt x="234" y="348"/>
                        </a:cubicBezTo>
                        <a:cubicBezTo>
                          <a:pt x="237" y="347"/>
                          <a:pt x="241" y="347"/>
                          <a:pt x="245" y="349"/>
                        </a:cubicBezTo>
                        <a:cubicBezTo>
                          <a:pt x="254" y="354"/>
                          <a:pt x="261" y="360"/>
                          <a:pt x="262" y="383"/>
                        </a:cubicBezTo>
                        <a:cubicBezTo>
                          <a:pt x="262" y="411"/>
                          <a:pt x="269" y="576"/>
                          <a:pt x="334" y="622"/>
                        </a:cubicBezTo>
                        <a:cubicBezTo>
                          <a:pt x="345" y="631"/>
                          <a:pt x="363" y="622"/>
                          <a:pt x="363" y="622"/>
                        </a:cubicBezTo>
                        <a:cubicBezTo>
                          <a:pt x="356" y="628"/>
                          <a:pt x="356" y="628"/>
                          <a:pt x="356" y="628"/>
                        </a:cubicBezTo>
                        <a:cubicBezTo>
                          <a:pt x="356" y="628"/>
                          <a:pt x="363" y="649"/>
                          <a:pt x="401" y="641"/>
                        </a:cubicBezTo>
                        <a:cubicBezTo>
                          <a:pt x="431" y="634"/>
                          <a:pt x="459" y="616"/>
                          <a:pt x="469" y="610"/>
                        </a:cubicBezTo>
                        <a:cubicBezTo>
                          <a:pt x="471" y="608"/>
                          <a:pt x="472" y="605"/>
                          <a:pt x="471" y="603"/>
                        </a:cubicBezTo>
                        <a:cubicBezTo>
                          <a:pt x="463" y="584"/>
                          <a:pt x="463" y="584"/>
                          <a:pt x="463" y="584"/>
                        </a:cubicBezTo>
                        <a:cubicBezTo>
                          <a:pt x="463" y="582"/>
                          <a:pt x="463" y="581"/>
                          <a:pt x="465" y="580"/>
                        </a:cubicBezTo>
                        <a:cubicBezTo>
                          <a:pt x="480" y="575"/>
                          <a:pt x="540" y="548"/>
                          <a:pt x="541" y="456"/>
                        </a:cubicBezTo>
                        <a:cubicBezTo>
                          <a:pt x="541" y="380"/>
                          <a:pt x="532" y="398"/>
                          <a:pt x="572" y="354"/>
                        </a:cubicBezTo>
                        <a:cubicBezTo>
                          <a:pt x="612" y="310"/>
                          <a:pt x="620" y="310"/>
                          <a:pt x="651" y="251"/>
                        </a:cubicBezTo>
                        <a:cubicBezTo>
                          <a:pt x="548" y="269"/>
                          <a:pt x="548" y="269"/>
                          <a:pt x="548" y="269"/>
                        </a:cubicBezTo>
                        <a:cubicBezTo>
                          <a:pt x="549" y="270"/>
                          <a:pt x="549" y="270"/>
                          <a:pt x="549" y="270"/>
                        </a:cubicBezTo>
                        <a:cubicBezTo>
                          <a:pt x="547" y="262"/>
                          <a:pt x="547" y="262"/>
                          <a:pt x="547" y="262"/>
                        </a:cubicBezTo>
                        <a:cubicBezTo>
                          <a:pt x="544" y="250"/>
                          <a:pt x="544" y="250"/>
                          <a:pt x="544" y="250"/>
                        </a:cubicBezTo>
                        <a:cubicBezTo>
                          <a:pt x="515" y="216"/>
                          <a:pt x="515" y="216"/>
                          <a:pt x="515" y="216"/>
                        </a:cubicBezTo>
                        <a:cubicBezTo>
                          <a:pt x="515" y="207"/>
                          <a:pt x="515" y="207"/>
                          <a:pt x="515" y="207"/>
                        </a:cubicBezTo>
                        <a:cubicBezTo>
                          <a:pt x="518" y="194"/>
                          <a:pt x="518" y="194"/>
                          <a:pt x="518" y="194"/>
                        </a:cubicBezTo>
                        <a:cubicBezTo>
                          <a:pt x="507" y="190"/>
                          <a:pt x="507" y="190"/>
                          <a:pt x="507" y="190"/>
                        </a:cubicBezTo>
                        <a:cubicBezTo>
                          <a:pt x="475" y="139"/>
                          <a:pt x="475" y="139"/>
                          <a:pt x="475" y="139"/>
                        </a:cubicBezTo>
                        <a:cubicBezTo>
                          <a:pt x="469" y="130"/>
                          <a:pt x="469" y="130"/>
                          <a:pt x="469" y="130"/>
                        </a:cubicBezTo>
                        <a:cubicBezTo>
                          <a:pt x="463" y="129"/>
                          <a:pt x="463" y="129"/>
                          <a:pt x="463" y="129"/>
                        </a:cubicBezTo>
                        <a:cubicBezTo>
                          <a:pt x="447" y="115"/>
                          <a:pt x="447" y="115"/>
                          <a:pt x="447" y="115"/>
                        </a:cubicBezTo>
                        <a:cubicBezTo>
                          <a:pt x="441" y="99"/>
                          <a:pt x="441" y="99"/>
                          <a:pt x="441" y="99"/>
                        </a:cubicBezTo>
                        <a:cubicBezTo>
                          <a:pt x="441" y="99"/>
                          <a:pt x="431" y="85"/>
                          <a:pt x="366" y="83"/>
                        </a:cubicBezTo>
                        <a:cubicBezTo>
                          <a:pt x="349" y="82"/>
                          <a:pt x="315" y="57"/>
                          <a:pt x="315" y="57"/>
                        </a:cubicBezTo>
                        <a:cubicBezTo>
                          <a:pt x="315" y="57"/>
                          <a:pt x="292" y="56"/>
                          <a:pt x="284" y="47"/>
                        </a:cubicBezTo>
                        <a:cubicBezTo>
                          <a:pt x="277" y="37"/>
                          <a:pt x="265" y="0"/>
                          <a:pt x="265" y="0"/>
                        </a:cubicBezTo>
                        <a:close/>
                      </a:path>
                    </a:pathLst>
                  </a:custGeom>
                  <a:noFill/>
                  <a:ln w="15875" cap="rnd">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7" name="Freeform 41">
                    <a:extLst>
                      <a:ext uri="{FF2B5EF4-FFF2-40B4-BE49-F238E27FC236}">
                        <a16:creationId xmlns:a16="http://schemas.microsoft.com/office/drawing/2014/main" id="{52D011E5-F1DD-4867-9A5F-0DFE27F7B9F4}"/>
                      </a:ext>
                    </a:extLst>
                  </p:cNvPr>
                  <p:cNvSpPr>
                    <a:spLocks/>
                  </p:cNvSpPr>
                  <p:nvPr/>
                </p:nvSpPr>
                <p:spPr bwMode="auto">
                  <a:xfrm>
                    <a:off x="7593641" y="4083735"/>
                    <a:ext cx="1436154" cy="597552"/>
                  </a:xfrm>
                  <a:custGeom>
                    <a:avLst/>
                    <a:gdLst>
                      <a:gd name="T0" fmla="*/ 0 w 298"/>
                      <a:gd name="T1" fmla="*/ 38 h 106"/>
                      <a:gd name="T2" fmla="*/ 116 w 298"/>
                      <a:gd name="T3" fmla="*/ 0 h 106"/>
                      <a:gd name="T4" fmla="*/ 128 w 298"/>
                      <a:gd name="T5" fmla="*/ 71 h 106"/>
                      <a:gd name="T6" fmla="*/ 167 w 298"/>
                      <a:gd name="T7" fmla="*/ 92 h 106"/>
                      <a:gd name="T8" fmla="*/ 168 w 298"/>
                      <a:gd name="T9" fmla="*/ 104 h 106"/>
                      <a:gd name="T10" fmla="*/ 190 w 298"/>
                      <a:gd name="T11" fmla="*/ 100 h 106"/>
                      <a:gd name="T12" fmla="*/ 163 w 298"/>
                      <a:gd name="T13" fmla="*/ 45 h 106"/>
                      <a:gd name="T14" fmla="*/ 226 w 298"/>
                      <a:gd name="T15" fmla="*/ 81 h 106"/>
                      <a:gd name="T16" fmla="*/ 298 w 298"/>
                      <a:gd name="T17" fmla="*/ 94 h 106"/>
                      <a:gd name="connsiteX0" fmla="*/ 0 w 10774"/>
                      <a:gd name="connsiteY0" fmla="*/ 3358 h 10122"/>
                      <a:gd name="connsiteX1" fmla="*/ 4667 w 10774"/>
                      <a:gd name="connsiteY1" fmla="*/ 281 h 10122"/>
                      <a:gd name="connsiteX2" fmla="*/ 5069 w 10774"/>
                      <a:gd name="connsiteY2" fmla="*/ 6979 h 10122"/>
                      <a:gd name="connsiteX3" fmla="*/ 6378 w 10774"/>
                      <a:gd name="connsiteY3" fmla="*/ 8960 h 10122"/>
                      <a:gd name="connsiteX4" fmla="*/ 6412 w 10774"/>
                      <a:gd name="connsiteY4" fmla="*/ 10092 h 10122"/>
                      <a:gd name="connsiteX5" fmla="*/ 7150 w 10774"/>
                      <a:gd name="connsiteY5" fmla="*/ 9715 h 10122"/>
                      <a:gd name="connsiteX6" fmla="*/ 6244 w 10774"/>
                      <a:gd name="connsiteY6" fmla="*/ 4526 h 10122"/>
                      <a:gd name="connsiteX7" fmla="*/ 8358 w 10774"/>
                      <a:gd name="connsiteY7" fmla="*/ 7923 h 10122"/>
                      <a:gd name="connsiteX8" fmla="*/ 10774 w 10774"/>
                      <a:gd name="connsiteY8" fmla="*/ 9149 h 10122"/>
                      <a:gd name="connsiteX0" fmla="*/ 0 w 10774"/>
                      <a:gd name="connsiteY0" fmla="*/ 5801 h 12565"/>
                      <a:gd name="connsiteX1" fmla="*/ 4347 w 10774"/>
                      <a:gd name="connsiteY1" fmla="*/ 83 h 12565"/>
                      <a:gd name="connsiteX2" fmla="*/ 5069 w 10774"/>
                      <a:gd name="connsiteY2" fmla="*/ 9422 h 12565"/>
                      <a:gd name="connsiteX3" fmla="*/ 6378 w 10774"/>
                      <a:gd name="connsiteY3" fmla="*/ 11403 h 12565"/>
                      <a:gd name="connsiteX4" fmla="*/ 6412 w 10774"/>
                      <a:gd name="connsiteY4" fmla="*/ 12535 h 12565"/>
                      <a:gd name="connsiteX5" fmla="*/ 7150 w 10774"/>
                      <a:gd name="connsiteY5" fmla="*/ 12158 h 12565"/>
                      <a:gd name="connsiteX6" fmla="*/ 6244 w 10774"/>
                      <a:gd name="connsiteY6" fmla="*/ 6969 h 12565"/>
                      <a:gd name="connsiteX7" fmla="*/ 8358 w 10774"/>
                      <a:gd name="connsiteY7" fmla="*/ 10366 h 12565"/>
                      <a:gd name="connsiteX8" fmla="*/ 10774 w 10774"/>
                      <a:gd name="connsiteY8" fmla="*/ 11592 h 12565"/>
                      <a:gd name="connsiteX0" fmla="*/ 0 w 10774"/>
                      <a:gd name="connsiteY0" fmla="*/ 5889 h 12653"/>
                      <a:gd name="connsiteX1" fmla="*/ 4347 w 10774"/>
                      <a:gd name="connsiteY1" fmla="*/ 171 h 12653"/>
                      <a:gd name="connsiteX2" fmla="*/ 5069 w 10774"/>
                      <a:gd name="connsiteY2" fmla="*/ 9510 h 12653"/>
                      <a:gd name="connsiteX3" fmla="*/ 6378 w 10774"/>
                      <a:gd name="connsiteY3" fmla="*/ 11491 h 12653"/>
                      <a:gd name="connsiteX4" fmla="*/ 6412 w 10774"/>
                      <a:gd name="connsiteY4" fmla="*/ 12623 h 12653"/>
                      <a:gd name="connsiteX5" fmla="*/ 7150 w 10774"/>
                      <a:gd name="connsiteY5" fmla="*/ 12246 h 12653"/>
                      <a:gd name="connsiteX6" fmla="*/ 6244 w 10774"/>
                      <a:gd name="connsiteY6" fmla="*/ 7057 h 12653"/>
                      <a:gd name="connsiteX7" fmla="*/ 8358 w 10774"/>
                      <a:gd name="connsiteY7" fmla="*/ 10454 h 12653"/>
                      <a:gd name="connsiteX8" fmla="*/ 10774 w 10774"/>
                      <a:gd name="connsiteY8" fmla="*/ 11680 h 12653"/>
                      <a:gd name="connsiteX0" fmla="*/ 0 w 10774"/>
                      <a:gd name="connsiteY0" fmla="*/ 5889 h 12745"/>
                      <a:gd name="connsiteX1" fmla="*/ 4347 w 10774"/>
                      <a:gd name="connsiteY1" fmla="*/ 171 h 12745"/>
                      <a:gd name="connsiteX2" fmla="*/ 5069 w 10774"/>
                      <a:gd name="connsiteY2" fmla="*/ 9510 h 12745"/>
                      <a:gd name="connsiteX3" fmla="*/ 6083 w 10774"/>
                      <a:gd name="connsiteY3" fmla="*/ 10983 h 12745"/>
                      <a:gd name="connsiteX4" fmla="*/ 6412 w 10774"/>
                      <a:gd name="connsiteY4" fmla="*/ 12623 h 12745"/>
                      <a:gd name="connsiteX5" fmla="*/ 7150 w 10774"/>
                      <a:gd name="connsiteY5" fmla="*/ 12246 h 12745"/>
                      <a:gd name="connsiteX6" fmla="*/ 6244 w 10774"/>
                      <a:gd name="connsiteY6" fmla="*/ 7057 h 12745"/>
                      <a:gd name="connsiteX7" fmla="*/ 8358 w 10774"/>
                      <a:gd name="connsiteY7" fmla="*/ 10454 h 12745"/>
                      <a:gd name="connsiteX8" fmla="*/ 10774 w 10774"/>
                      <a:gd name="connsiteY8" fmla="*/ 11680 h 12745"/>
                      <a:gd name="connsiteX0" fmla="*/ 0 w 10774"/>
                      <a:gd name="connsiteY0" fmla="*/ 5889 h 12745"/>
                      <a:gd name="connsiteX1" fmla="*/ 4347 w 10774"/>
                      <a:gd name="connsiteY1" fmla="*/ 171 h 12745"/>
                      <a:gd name="connsiteX2" fmla="*/ 5069 w 10774"/>
                      <a:gd name="connsiteY2" fmla="*/ 9510 h 12745"/>
                      <a:gd name="connsiteX3" fmla="*/ 6083 w 10774"/>
                      <a:gd name="connsiteY3" fmla="*/ 10983 h 12745"/>
                      <a:gd name="connsiteX4" fmla="*/ 6412 w 10774"/>
                      <a:gd name="connsiteY4" fmla="*/ 12623 h 12745"/>
                      <a:gd name="connsiteX5" fmla="*/ 7150 w 10774"/>
                      <a:gd name="connsiteY5" fmla="*/ 12246 h 12745"/>
                      <a:gd name="connsiteX6" fmla="*/ 5912 w 10774"/>
                      <a:gd name="connsiteY6" fmla="*/ 5736 h 12745"/>
                      <a:gd name="connsiteX7" fmla="*/ 8358 w 10774"/>
                      <a:gd name="connsiteY7" fmla="*/ 10454 h 12745"/>
                      <a:gd name="connsiteX8" fmla="*/ 10774 w 10774"/>
                      <a:gd name="connsiteY8" fmla="*/ 11680 h 12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74" h="12745">
                        <a:moveTo>
                          <a:pt x="0" y="5889"/>
                        </a:moveTo>
                        <a:cubicBezTo>
                          <a:pt x="3893" y="2304"/>
                          <a:pt x="4141" y="-771"/>
                          <a:pt x="4347" y="171"/>
                        </a:cubicBezTo>
                        <a:cubicBezTo>
                          <a:pt x="4553" y="1113"/>
                          <a:pt x="4365" y="6397"/>
                          <a:pt x="5069" y="9510"/>
                        </a:cubicBezTo>
                        <a:cubicBezTo>
                          <a:pt x="5740" y="12529"/>
                          <a:pt x="5848" y="12115"/>
                          <a:pt x="6083" y="10983"/>
                        </a:cubicBezTo>
                        <a:cubicBezTo>
                          <a:pt x="6094" y="11360"/>
                          <a:pt x="6234" y="12413"/>
                          <a:pt x="6412" y="12623"/>
                        </a:cubicBezTo>
                        <a:cubicBezTo>
                          <a:pt x="6590" y="12834"/>
                          <a:pt x="7116" y="12812"/>
                          <a:pt x="7150" y="12246"/>
                        </a:cubicBezTo>
                        <a:cubicBezTo>
                          <a:pt x="7150" y="11680"/>
                          <a:pt x="6516" y="6963"/>
                          <a:pt x="5912" y="5736"/>
                        </a:cubicBezTo>
                        <a:lnTo>
                          <a:pt x="8358" y="10454"/>
                        </a:lnTo>
                        <a:lnTo>
                          <a:pt x="10774" y="11680"/>
                        </a:ln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8" name="Line 42">
                    <a:extLst>
                      <a:ext uri="{FF2B5EF4-FFF2-40B4-BE49-F238E27FC236}">
                        <a16:creationId xmlns:a16="http://schemas.microsoft.com/office/drawing/2014/main" id="{3BE4CEB7-9445-4B00-950A-54295C4A6F61}"/>
                      </a:ext>
                    </a:extLst>
                  </p:cNvPr>
                  <p:cNvSpPr>
                    <a:spLocks noChangeShapeType="1"/>
                  </p:cNvSpPr>
                  <p:nvPr/>
                </p:nvSpPr>
                <p:spPr bwMode="auto">
                  <a:xfrm>
                    <a:off x="8496777" y="4591868"/>
                    <a:ext cx="19450" cy="76040"/>
                  </a:xfrm>
                  <a:custGeom>
                    <a:avLst/>
                    <a:gdLst>
                      <a:gd name="connsiteX0" fmla="*/ 0 w 10000"/>
                      <a:gd name="connsiteY0" fmla="*/ 0 h 10000"/>
                      <a:gd name="connsiteX1" fmla="*/ 10000 w 10000"/>
                      <a:gd name="connsiteY1" fmla="*/ 10000 h 10000"/>
                      <a:gd name="connsiteX0" fmla="*/ 96542 w 96622"/>
                      <a:gd name="connsiteY0" fmla="*/ 0 h 9141"/>
                      <a:gd name="connsiteX1" fmla="*/ 79 w 96622"/>
                      <a:gd name="connsiteY1" fmla="*/ 9141 h 9141"/>
                    </a:gdLst>
                    <a:ahLst/>
                    <a:cxnLst>
                      <a:cxn ang="0">
                        <a:pos x="connsiteX0" y="connsiteY0"/>
                      </a:cxn>
                      <a:cxn ang="0">
                        <a:pos x="connsiteX1" y="connsiteY1"/>
                      </a:cxn>
                    </a:cxnLst>
                    <a:rect l="l" t="t" r="r" b="b"/>
                    <a:pathLst>
                      <a:path w="96622" h="9141">
                        <a:moveTo>
                          <a:pt x="96542" y="0"/>
                        </a:moveTo>
                        <a:cubicBezTo>
                          <a:pt x="99875" y="3333"/>
                          <a:pt x="-3254" y="5808"/>
                          <a:pt x="79" y="9141"/>
                        </a:cubicBezTo>
                      </a:path>
                    </a:pathLst>
                  </a:custGeom>
                  <a:noFill/>
                  <a:ln w="15875" cap="flat">
                    <a:solidFill>
                      <a:srgbClr val="A4A4A4"/>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9" name="Freeform 43">
                    <a:extLst>
                      <a:ext uri="{FF2B5EF4-FFF2-40B4-BE49-F238E27FC236}">
                        <a16:creationId xmlns:a16="http://schemas.microsoft.com/office/drawing/2014/main" id="{61293B73-3C14-472C-B7D3-6ED2AB770953}"/>
                      </a:ext>
                    </a:extLst>
                  </p:cNvPr>
                  <p:cNvSpPr>
                    <a:spLocks/>
                  </p:cNvSpPr>
                  <p:nvPr/>
                </p:nvSpPr>
                <p:spPr bwMode="auto">
                  <a:xfrm>
                    <a:off x="8201093" y="4149939"/>
                    <a:ext cx="256407" cy="247554"/>
                  </a:xfrm>
                  <a:custGeom>
                    <a:avLst/>
                    <a:gdLst>
                      <a:gd name="T0" fmla="*/ 48 w 49"/>
                      <a:gd name="T1" fmla="*/ 60 h 67"/>
                      <a:gd name="T2" fmla="*/ 41 w 49"/>
                      <a:gd name="T3" fmla="*/ 62 h 67"/>
                      <a:gd name="T4" fmla="*/ 39 w 49"/>
                      <a:gd name="T5" fmla="*/ 65 h 67"/>
                      <a:gd name="T6" fmla="*/ 32 w 49"/>
                      <a:gd name="T7" fmla="*/ 67 h 67"/>
                      <a:gd name="T8" fmla="*/ 21 w 49"/>
                      <a:gd name="T9" fmla="*/ 66 h 67"/>
                      <a:gd name="T10" fmla="*/ 13 w 49"/>
                      <a:gd name="T11" fmla="*/ 60 h 67"/>
                      <a:gd name="T12" fmla="*/ 9 w 49"/>
                      <a:gd name="T13" fmla="*/ 50 h 67"/>
                      <a:gd name="T14" fmla="*/ 6 w 49"/>
                      <a:gd name="T15" fmla="*/ 46 h 67"/>
                      <a:gd name="T16" fmla="*/ 5 w 49"/>
                      <a:gd name="T17" fmla="*/ 39 h 67"/>
                      <a:gd name="T18" fmla="*/ 4 w 49"/>
                      <a:gd name="T19" fmla="*/ 31 h 67"/>
                      <a:gd name="T20" fmla="*/ 3 w 49"/>
                      <a:gd name="T21" fmla="*/ 26 h 67"/>
                      <a:gd name="T22" fmla="*/ 1 w 49"/>
                      <a:gd name="T23" fmla="*/ 25 h 67"/>
                      <a:gd name="T24" fmla="*/ 0 w 49"/>
                      <a:gd name="T25" fmla="*/ 22 h 67"/>
                      <a:gd name="T26" fmla="*/ 0 w 49"/>
                      <a:gd name="T27" fmla="*/ 13 h 67"/>
                      <a:gd name="T28" fmla="*/ 4 w 49"/>
                      <a:gd name="T29" fmla="*/ 5 h 67"/>
                      <a:gd name="T30" fmla="*/ 9 w 49"/>
                      <a:gd name="T31" fmla="*/ 3 h 67"/>
                      <a:gd name="T32" fmla="*/ 22 w 49"/>
                      <a:gd name="T33" fmla="*/ 2 h 67"/>
                      <a:gd name="T34" fmla="*/ 30 w 49"/>
                      <a:gd name="T35" fmla="*/ 1 h 67"/>
                      <a:gd name="T36" fmla="*/ 37 w 49"/>
                      <a:gd name="T37" fmla="*/ 2 h 67"/>
                      <a:gd name="T38" fmla="*/ 43 w 49"/>
                      <a:gd name="T39" fmla="*/ 1 h 67"/>
                      <a:gd name="T40" fmla="*/ 47 w 49"/>
                      <a:gd name="T41" fmla="*/ 2 h 67"/>
                      <a:gd name="T42" fmla="*/ 47 w 49"/>
                      <a:gd name="T43" fmla="*/ 7 h 67"/>
                      <a:gd name="T44" fmla="*/ 47 w 49"/>
                      <a:gd name="T45" fmla="*/ 20 h 67"/>
                      <a:gd name="T46" fmla="*/ 46 w 49"/>
                      <a:gd name="T47" fmla="*/ 34 h 67"/>
                      <a:gd name="T48" fmla="*/ 48 w 49"/>
                      <a:gd name="T49" fmla="*/ 59 h 67"/>
                      <a:gd name="T50" fmla="*/ 48 w 49"/>
                      <a:gd name="T51" fmla="*/ 6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9" h="67">
                        <a:moveTo>
                          <a:pt x="48" y="60"/>
                        </a:moveTo>
                        <a:cubicBezTo>
                          <a:pt x="45" y="60"/>
                          <a:pt x="43" y="60"/>
                          <a:pt x="41" y="62"/>
                        </a:cubicBezTo>
                        <a:cubicBezTo>
                          <a:pt x="40" y="63"/>
                          <a:pt x="40" y="64"/>
                          <a:pt x="39" y="65"/>
                        </a:cubicBezTo>
                        <a:cubicBezTo>
                          <a:pt x="37" y="67"/>
                          <a:pt x="35" y="67"/>
                          <a:pt x="32" y="67"/>
                        </a:cubicBezTo>
                        <a:cubicBezTo>
                          <a:pt x="28" y="67"/>
                          <a:pt x="25" y="67"/>
                          <a:pt x="21" y="66"/>
                        </a:cubicBezTo>
                        <a:cubicBezTo>
                          <a:pt x="18" y="65"/>
                          <a:pt x="15" y="63"/>
                          <a:pt x="13" y="60"/>
                        </a:cubicBezTo>
                        <a:cubicBezTo>
                          <a:pt x="11" y="57"/>
                          <a:pt x="11" y="53"/>
                          <a:pt x="9" y="50"/>
                        </a:cubicBezTo>
                        <a:cubicBezTo>
                          <a:pt x="8" y="49"/>
                          <a:pt x="7" y="48"/>
                          <a:pt x="6" y="46"/>
                        </a:cubicBezTo>
                        <a:cubicBezTo>
                          <a:pt x="5" y="44"/>
                          <a:pt x="5" y="42"/>
                          <a:pt x="5" y="39"/>
                        </a:cubicBezTo>
                        <a:cubicBezTo>
                          <a:pt x="5" y="37"/>
                          <a:pt x="4" y="34"/>
                          <a:pt x="4" y="31"/>
                        </a:cubicBezTo>
                        <a:cubicBezTo>
                          <a:pt x="4" y="29"/>
                          <a:pt x="4" y="28"/>
                          <a:pt x="3" y="26"/>
                        </a:cubicBezTo>
                        <a:cubicBezTo>
                          <a:pt x="2" y="26"/>
                          <a:pt x="1" y="25"/>
                          <a:pt x="1" y="25"/>
                        </a:cubicBezTo>
                        <a:cubicBezTo>
                          <a:pt x="0" y="24"/>
                          <a:pt x="0" y="23"/>
                          <a:pt x="0" y="22"/>
                        </a:cubicBezTo>
                        <a:cubicBezTo>
                          <a:pt x="0" y="19"/>
                          <a:pt x="0" y="16"/>
                          <a:pt x="0" y="13"/>
                        </a:cubicBezTo>
                        <a:cubicBezTo>
                          <a:pt x="0" y="10"/>
                          <a:pt x="2" y="7"/>
                          <a:pt x="4" y="5"/>
                        </a:cubicBezTo>
                        <a:cubicBezTo>
                          <a:pt x="5" y="4"/>
                          <a:pt x="7" y="4"/>
                          <a:pt x="9" y="3"/>
                        </a:cubicBezTo>
                        <a:cubicBezTo>
                          <a:pt x="14" y="3"/>
                          <a:pt x="18" y="2"/>
                          <a:pt x="22" y="2"/>
                        </a:cubicBezTo>
                        <a:cubicBezTo>
                          <a:pt x="25" y="1"/>
                          <a:pt x="27" y="1"/>
                          <a:pt x="30" y="1"/>
                        </a:cubicBezTo>
                        <a:cubicBezTo>
                          <a:pt x="32" y="2"/>
                          <a:pt x="35" y="3"/>
                          <a:pt x="37" y="2"/>
                        </a:cubicBezTo>
                        <a:cubicBezTo>
                          <a:pt x="39" y="2"/>
                          <a:pt x="41" y="1"/>
                          <a:pt x="43" y="1"/>
                        </a:cubicBezTo>
                        <a:cubicBezTo>
                          <a:pt x="44" y="0"/>
                          <a:pt x="47" y="0"/>
                          <a:pt x="47" y="2"/>
                        </a:cubicBezTo>
                        <a:cubicBezTo>
                          <a:pt x="48" y="3"/>
                          <a:pt x="48" y="5"/>
                          <a:pt x="47" y="7"/>
                        </a:cubicBezTo>
                        <a:cubicBezTo>
                          <a:pt x="46" y="11"/>
                          <a:pt x="48" y="16"/>
                          <a:pt x="47" y="20"/>
                        </a:cubicBezTo>
                        <a:cubicBezTo>
                          <a:pt x="47" y="25"/>
                          <a:pt x="46" y="29"/>
                          <a:pt x="46" y="34"/>
                        </a:cubicBezTo>
                        <a:cubicBezTo>
                          <a:pt x="46" y="42"/>
                          <a:pt x="49" y="51"/>
                          <a:pt x="48" y="59"/>
                        </a:cubicBezTo>
                        <a:cubicBezTo>
                          <a:pt x="48" y="60"/>
                          <a:pt x="48" y="60"/>
                          <a:pt x="48" y="60"/>
                        </a:cubicBezTo>
                        <a:close/>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0" name="Freeform 44">
                    <a:extLst>
                      <a:ext uri="{FF2B5EF4-FFF2-40B4-BE49-F238E27FC236}">
                        <a16:creationId xmlns:a16="http://schemas.microsoft.com/office/drawing/2014/main" id="{3C830498-7E01-41A5-BB49-DFAB68D54934}"/>
                      </a:ext>
                    </a:extLst>
                  </p:cNvPr>
                  <p:cNvSpPr>
                    <a:spLocks/>
                  </p:cNvSpPr>
                  <p:nvPr/>
                </p:nvSpPr>
                <p:spPr bwMode="auto">
                  <a:xfrm>
                    <a:off x="8232174" y="4140552"/>
                    <a:ext cx="176391" cy="208313"/>
                  </a:xfrm>
                  <a:custGeom>
                    <a:avLst/>
                    <a:gdLst>
                      <a:gd name="T0" fmla="*/ 0 w 45"/>
                      <a:gd name="T1" fmla="*/ 0 h 46"/>
                      <a:gd name="T2" fmla="*/ 10 w 45"/>
                      <a:gd name="T3" fmla="*/ 10 h 46"/>
                      <a:gd name="T4" fmla="*/ 17 w 45"/>
                      <a:gd name="T5" fmla="*/ 15 h 46"/>
                      <a:gd name="T6" fmla="*/ 23 w 45"/>
                      <a:gd name="T7" fmla="*/ 19 h 46"/>
                      <a:gd name="T8" fmla="*/ 27 w 45"/>
                      <a:gd name="T9" fmla="*/ 24 h 46"/>
                      <a:gd name="T10" fmla="*/ 28 w 45"/>
                      <a:gd name="T11" fmla="*/ 29 h 46"/>
                      <a:gd name="T12" fmla="*/ 45 w 45"/>
                      <a:gd name="T13" fmla="*/ 46 h 46"/>
                      <a:gd name="connsiteX0" fmla="*/ 0 w 7680"/>
                      <a:gd name="connsiteY0" fmla="*/ 0 h 7414"/>
                      <a:gd name="connsiteX1" fmla="*/ 2222 w 7680"/>
                      <a:gd name="connsiteY1" fmla="*/ 2174 h 7414"/>
                      <a:gd name="connsiteX2" fmla="*/ 3778 w 7680"/>
                      <a:gd name="connsiteY2" fmla="*/ 3261 h 7414"/>
                      <a:gd name="connsiteX3" fmla="*/ 5111 w 7680"/>
                      <a:gd name="connsiteY3" fmla="*/ 4130 h 7414"/>
                      <a:gd name="connsiteX4" fmla="*/ 6000 w 7680"/>
                      <a:gd name="connsiteY4" fmla="*/ 5217 h 7414"/>
                      <a:gd name="connsiteX5" fmla="*/ 6222 w 7680"/>
                      <a:gd name="connsiteY5" fmla="*/ 6304 h 7414"/>
                      <a:gd name="connsiteX6" fmla="*/ 7680 w 7680"/>
                      <a:gd name="connsiteY6" fmla="*/ 7414 h 7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80" h="7414">
                        <a:moveTo>
                          <a:pt x="0" y="0"/>
                        </a:moveTo>
                        <a:cubicBezTo>
                          <a:pt x="667" y="652"/>
                          <a:pt x="1556" y="1304"/>
                          <a:pt x="2222" y="2174"/>
                        </a:cubicBezTo>
                        <a:cubicBezTo>
                          <a:pt x="2667" y="2609"/>
                          <a:pt x="3111" y="3043"/>
                          <a:pt x="3778" y="3261"/>
                        </a:cubicBezTo>
                        <a:cubicBezTo>
                          <a:pt x="4222" y="3478"/>
                          <a:pt x="4667" y="3696"/>
                          <a:pt x="5111" y="4130"/>
                        </a:cubicBezTo>
                        <a:cubicBezTo>
                          <a:pt x="5556" y="4348"/>
                          <a:pt x="6000" y="4783"/>
                          <a:pt x="6000" y="5217"/>
                        </a:cubicBezTo>
                        <a:cubicBezTo>
                          <a:pt x="6222" y="5652"/>
                          <a:pt x="6000" y="5870"/>
                          <a:pt x="6222" y="6304"/>
                        </a:cubicBezTo>
                        <a:cubicBezTo>
                          <a:pt x="6444" y="7826"/>
                          <a:pt x="7458" y="5892"/>
                          <a:pt x="7680" y="7414"/>
                        </a:cubicBez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1" name="Freeform 45">
                    <a:extLst>
                      <a:ext uri="{FF2B5EF4-FFF2-40B4-BE49-F238E27FC236}">
                        <a16:creationId xmlns:a16="http://schemas.microsoft.com/office/drawing/2014/main" id="{95E528F1-49CF-44AD-AEB8-65DAFDB4A49D}"/>
                      </a:ext>
                    </a:extLst>
                  </p:cNvPr>
                  <p:cNvSpPr>
                    <a:spLocks/>
                  </p:cNvSpPr>
                  <p:nvPr/>
                </p:nvSpPr>
                <p:spPr bwMode="auto">
                  <a:xfrm>
                    <a:off x="8200270" y="4088535"/>
                    <a:ext cx="167791" cy="287606"/>
                  </a:xfrm>
                  <a:custGeom>
                    <a:avLst/>
                    <a:gdLst>
                      <a:gd name="T0" fmla="*/ 0 w 35"/>
                      <a:gd name="T1" fmla="*/ 0 h 29"/>
                      <a:gd name="T2" fmla="*/ 12 w 35"/>
                      <a:gd name="T3" fmla="*/ 12 h 29"/>
                      <a:gd name="T4" fmla="*/ 18 w 35"/>
                      <a:gd name="T5" fmla="*/ 18 h 29"/>
                      <a:gd name="T6" fmla="*/ 23 w 35"/>
                      <a:gd name="T7" fmla="*/ 24 h 29"/>
                      <a:gd name="T8" fmla="*/ 35 w 35"/>
                      <a:gd name="T9" fmla="*/ 29 h 29"/>
                    </a:gdLst>
                    <a:ahLst/>
                    <a:cxnLst>
                      <a:cxn ang="0">
                        <a:pos x="T0" y="T1"/>
                      </a:cxn>
                      <a:cxn ang="0">
                        <a:pos x="T2" y="T3"/>
                      </a:cxn>
                      <a:cxn ang="0">
                        <a:pos x="T4" y="T5"/>
                      </a:cxn>
                      <a:cxn ang="0">
                        <a:pos x="T6" y="T7"/>
                      </a:cxn>
                      <a:cxn ang="0">
                        <a:pos x="T8" y="T9"/>
                      </a:cxn>
                    </a:cxnLst>
                    <a:rect l="0" t="0" r="r" b="b"/>
                    <a:pathLst>
                      <a:path w="35" h="29">
                        <a:moveTo>
                          <a:pt x="0" y="0"/>
                        </a:moveTo>
                        <a:cubicBezTo>
                          <a:pt x="4" y="4"/>
                          <a:pt x="8" y="8"/>
                          <a:pt x="12" y="12"/>
                        </a:cubicBezTo>
                        <a:cubicBezTo>
                          <a:pt x="14" y="14"/>
                          <a:pt x="16" y="16"/>
                          <a:pt x="18" y="18"/>
                        </a:cubicBezTo>
                        <a:cubicBezTo>
                          <a:pt x="20" y="20"/>
                          <a:pt x="21" y="22"/>
                          <a:pt x="23" y="24"/>
                        </a:cubicBezTo>
                        <a:cubicBezTo>
                          <a:pt x="26" y="27"/>
                          <a:pt x="31" y="28"/>
                          <a:pt x="35" y="29"/>
                        </a:cubicBez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2" name="Freeform 46">
                    <a:extLst>
                      <a:ext uri="{FF2B5EF4-FFF2-40B4-BE49-F238E27FC236}">
                        <a16:creationId xmlns:a16="http://schemas.microsoft.com/office/drawing/2014/main" id="{EDBC704D-36E0-4C7C-809F-23C881B21714}"/>
                      </a:ext>
                    </a:extLst>
                  </p:cNvPr>
                  <p:cNvSpPr>
                    <a:spLocks/>
                  </p:cNvSpPr>
                  <p:nvPr/>
                </p:nvSpPr>
                <p:spPr bwMode="auto">
                  <a:xfrm>
                    <a:off x="8319486" y="4166817"/>
                    <a:ext cx="117772" cy="146282"/>
                  </a:xfrm>
                  <a:custGeom>
                    <a:avLst/>
                    <a:gdLst>
                      <a:gd name="T0" fmla="*/ 16 w 27"/>
                      <a:gd name="T1" fmla="*/ 32 h 33"/>
                      <a:gd name="T2" fmla="*/ 15 w 27"/>
                      <a:gd name="T3" fmla="*/ 33 h 33"/>
                      <a:gd name="T4" fmla="*/ 27 w 27"/>
                      <a:gd name="T5" fmla="*/ 20 h 33"/>
                      <a:gd name="T6" fmla="*/ 9 w 27"/>
                      <a:gd name="T7" fmla="*/ 8 h 33"/>
                      <a:gd name="T8" fmla="*/ 4 w 27"/>
                      <a:gd name="T9" fmla="*/ 5 h 33"/>
                      <a:gd name="T10" fmla="*/ 0 w 27"/>
                      <a:gd name="T11" fmla="*/ 0 h 33"/>
                    </a:gdLst>
                    <a:ahLst/>
                    <a:cxnLst>
                      <a:cxn ang="0">
                        <a:pos x="T0" y="T1"/>
                      </a:cxn>
                      <a:cxn ang="0">
                        <a:pos x="T2" y="T3"/>
                      </a:cxn>
                      <a:cxn ang="0">
                        <a:pos x="T4" y="T5"/>
                      </a:cxn>
                      <a:cxn ang="0">
                        <a:pos x="T6" y="T7"/>
                      </a:cxn>
                      <a:cxn ang="0">
                        <a:pos x="T8" y="T9"/>
                      </a:cxn>
                      <a:cxn ang="0">
                        <a:pos x="T10" y="T11"/>
                      </a:cxn>
                    </a:cxnLst>
                    <a:rect l="0" t="0" r="r" b="b"/>
                    <a:pathLst>
                      <a:path w="27" h="33">
                        <a:moveTo>
                          <a:pt x="16" y="32"/>
                        </a:moveTo>
                        <a:cubicBezTo>
                          <a:pt x="16" y="32"/>
                          <a:pt x="15" y="32"/>
                          <a:pt x="15" y="33"/>
                        </a:cubicBezTo>
                        <a:cubicBezTo>
                          <a:pt x="20" y="29"/>
                          <a:pt x="24" y="25"/>
                          <a:pt x="27" y="20"/>
                        </a:cubicBezTo>
                        <a:cubicBezTo>
                          <a:pt x="22" y="15"/>
                          <a:pt x="16" y="11"/>
                          <a:pt x="9" y="8"/>
                        </a:cubicBezTo>
                        <a:cubicBezTo>
                          <a:pt x="7" y="7"/>
                          <a:pt x="5" y="6"/>
                          <a:pt x="4" y="5"/>
                        </a:cubicBezTo>
                        <a:cubicBezTo>
                          <a:pt x="2" y="4"/>
                          <a:pt x="0" y="2"/>
                          <a:pt x="0" y="0"/>
                        </a:cubicBez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3" name="Freeform 47">
                    <a:extLst>
                      <a:ext uri="{FF2B5EF4-FFF2-40B4-BE49-F238E27FC236}">
                        <a16:creationId xmlns:a16="http://schemas.microsoft.com/office/drawing/2014/main" id="{75B0BE57-FF60-4E07-B34B-C84DDB551D20}"/>
                      </a:ext>
                    </a:extLst>
                  </p:cNvPr>
                  <p:cNvSpPr>
                    <a:spLocks/>
                  </p:cNvSpPr>
                  <p:nvPr/>
                </p:nvSpPr>
                <p:spPr bwMode="auto">
                  <a:xfrm>
                    <a:off x="8201815" y="4107718"/>
                    <a:ext cx="99474" cy="282245"/>
                  </a:xfrm>
                  <a:custGeom>
                    <a:avLst/>
                    <a:gdLst>
                      <a:gd name="T0" fmla="*/ 10 w 10"/>
                      <a:gd name="T1" fmla="*/ 23 h 23"/>
                      <a:gd name="T2" fmla="*/ 9 w 10"/>
                      <a:gd name="T3" fmla="*/ 20 h 23"/>
                      <a:gd name="T4" fmla="*/ 6 w 10"/>
                      <a:gd name="T5" fmla="*/ 16 h 23"/>
                      <a:gd name="T6" fmla="*/ 4 w 10"/>
                      <a:gd name="T7" fmla="*/ 11 h 23"/>
                      <a:gd name="T8" fmla="*/ 4 w 10"/>
                      <a:gd name="T9" fmla="*/ 9 h 23"/>
                      <a:gd name="T10" fmla="*/ 0 w 10"/>
                      <a:gd name="T11" fmla="*/ 0 h 23"/>
                      <a:gd name="connsiteX0" fmla="*/ 23503 w 23503"/>
                      <a:gd name="connsiteY0" fmla="*/ 27870 h 27870"/>
                      <a:gd name="connsiteX1" fmla="*/ 22503 w 23503"/>
                      <a:gd name="connsiteY1" fmla="*/ 26566 h 27870"/>
                      <a:gd name="connsiteX2" fmla="*/ 19503 w 23503"/>
                      <a:gd name="connsiteY2" fmla="*/ 24827 h 27870"/>
                      <a:gd name="connsiteX3" fmla="*/ 17503 w 23503"/>
                      <a:gd name="connsiteY3" fmla="*/ 22653 h 27870"/>
                      <a:gd name="connsiteX4" fmla="*/ 17503 w 23503"/>
                      <a:gd name="connsiteY4" fmla="*/ 21783 h 27870"/>
                      <a:gd name="connsiteX5" fmla="*/ 0 w 23503"/>
                      <a:gd name="connsiteY5" fmla="*/ 0 h 27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503" h="27870">
                        <a:moveTo>
                          <a:pt x="23503" y="27870"/>
                        </a:moveTo>
                        <a:cubicBezTo>
                          <a:pt x="23503" y="27435"/>
                          <a:pt x="22503" y="27000"/>
                          <a:pt x="22503" y="26566"/>
                        </a:cubicBezTo>
                        <a:cubicBezTo>
                          <a:pt x="21503" y="26131"/>
                          <a:pt x="20503" y="25261"/>
                          <a:pt x="19503" y="24827"/>
                        </a:cubicBezTo>
                        <a:cubicBezTo>
                          <a:pt x="18503" y="24392"/>
                          <a:pt x="17503" y="23522"/>
                          <a:pt x="17503" y="22653"/>
                        </a:cubicBezTo>
                        <a:lnTo>
                          <a:pt x="17503" y="21783"/>
                        </a:lnTo>
                        <a:cubicBezTo>
                          <a:pt x="16503" y="20044"/>
                          <a:pt x="0" y="1304"/>
                          <a:pt x="0" y="0"/>
                        </a:cubicBez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4" name="Freeform 48">
                    <a:extLst>
                      <a:ext uri="{FF2B5EF4-FFF2-40B4-BE49-F238E27FC236}">
                        <a16:creationId xmlns:a16="http://schemas.microsoft.com/office/drawing/2014/main" id="{11B21F7D-43E7-42C6-B96C-841C5DE9C714}"/>
                      </a:ext>
                    </a:extLst>
                  </p:cNvPr>
                  <p:cNvSpPr>
                    <a:spLocks/>
                  </p:cNvSpPr>
                  <p:nvPr/>
                </p:nvSpPr>
                <p:spPr bwMode="auto">
                  <a:xfrm>
                    <a:off x="8356798" y="4309043"/>
                    <a:ext cx="55205" cy="67515"/>
                  </a:xfrm>
                  <a:custGeom>
                    <a:avLst/>
                    <a:gdLst>
                      <a:gd name="T0" fmla="*/ 12 w 13"/>
                      <a:gd name="T1" fmla="*/ 0 h 15"/>
                      <a:gd name="T2" fmla="*/ 12 w 13"/>
                      <a:gd name="T3" fmla="*/ 8 h 15"/>
                      <a:gd name="T4" fmla="*/ 10 w 13"/>
                      <a:gd name="T5" fmla="*/ 13 h 15"/>
                      <a:gd name="T6" fmla="*/ 2 w 13"/>
                      <a:gd name="T7" fmla="*/ 14 h 15"/>
                      <a:gd name="T8" fmla="*/ 0 w 13"/>
                      <a:gd name="T9" fmla="*/ 15 h 15"/>
                    </a:gdLst>
                    <a:ahLst/>
                    <a:cxnLst>
                      <a:cxn ang="0">
                        <a:pos x="T0" y="T1"/>
                      </a:cxn>
                      <a:cxn ang="0">
                        <a:pos x="T2" y="T3"/>
                      </a:cxn>
                      <a:cxn ang="0">
                        <a:pos x="T4" y="T5"/>
                      </a:cxn>
                      <a:cxn ang="0">
                        <a:pos x="T6" y="T7"/>
                      </a:cxn>
                      <a:cxn ang="0">
                        <a:pos x="T8" y="T9"/>
                      </a:cxn>
                    </a:cxnLst>
                    <a:rect l="0" t="0" r="r" b="b"/>
                    <a:pathLst>
                      <a:path w="13" h="15">
                        <a:moveTo>
                          <a:pt x="12" y="0"/>
                        </a:moveTo>
                        <a:cubicBezTo>
                          <a:pt x="12" y="3"/>
                          <a:pt x="13" y="6"/>
                          <a:pt x="12" y="8"/>
                        </a:cubicBezTo>
                        <a:cubicBezTo>
                          <a:pt x="11" y="10"/>
                          <a:pt x="10" y="11"/>
                          <a:pt x="10" y="13"/>
                        </a:cubicBezTo>
                        <a:cubicBezTo>
                          <a:pt x="8" y="13"/>
                          <a:pt x="5" y="13"/>
                          <a:pt x="2" y="14"/>
                        </a:cubicBezTo>
                        <a:cubicBezTo>
                          <a:pt x="1" y="14"/>
                          <a:pt x="1" y="15"/>
                          <a:pt x="0" y="15"/>
                        </a:cubicBezTo>
                      </a:path>
                    </a:pathLst>
                  </a:custGeom>
                  <a:noFill/>
                  <a:ln w="15875" cap="flat">
                    <a:solidFill>
                      <a:srgbClr val="A4A4A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5" name="Freeform 49">
                    <a:extLst>
                      <a:ext uri="{FF2B5EF4-FFF2-40B4-BE49-F238E27FC236}">
                        <a16:creationId xmlns:a16="http://schemas.microsoft.com/office/drawing/2014/main" id="{F727AD05-AF67-4E88-B49D-FADE934FBD76}"/>
                      </a:ext>
                    </a:extLst>
                  </p:cNvPr>
                  <p:cNvSpPr>
                    <a:spLocks/>
                  </p:cNvSpPr>
                  <p:nvPr/>
                </p:nvSpPr>
                <p:spPr bwMode="auto">
                  <a:xfrm>
                    <a:off x="8232997" y="3853624"/>
                    <a:ext cx="217141" cy="309442"/>
                  </a:xfrm>
                  <a:custGeom>
                    <a:avLst/>
                    <a:gdLst>
                      <a:gd name="T0" fmla="*/ 8 w 50"/>
                      <a:gd name="T1" fmla="*/ 70 h 70"/>
                      <a:gd name="T2" fmla="*/ 5 w 50"/>
                      <a:gd name="T3" fmla="*/ 67 h 70"/>
                      <a:gd name="T4" fmla="*/ 5 w 50"/>
                      <a:gd name="T5" fmla="*/ 63 h 70"/>
                      <a:gd name="T6" fmla="*/ 2 w 50"/>
                      <a:gd name="T7" fmla="*/ 58 h 70"/>
                      <a:gd name="T8" fmla="*/ 3 w 50"/>
                      <a:gd name="T9" fmla="*/ 43 h 70"/>
                      <a:gd name="T10" fmla="*/ 4 w 50"/>
                      <a:gd name="T11" fmla="*/ 39 h 70"/>
                      <a:gd name="T12" fmla="*/ 6 w 50"/>
                      <a:gd name="T13" fmla="*/ 37 h 70"/>
                      <a:gd name="T14" fmla="*/ 14 w 50"/>
                      <a:gd name="T15" fmla="*/ 24 h 70"/>
                      <a:gd name="T16" fmla="*/ 14 w 50"/>
                      <a:gd name="T17" fmla="*/ 22 h 70"/>
                      <a:gd name="T18" fmla="*/ 20 w 50"/>
                      <a:gd name="T19" fmla="*/ 15 h 70"/>
                      <a:gd name="T20" fmla="*/ 16 w 50"/>
                      <a:gd name="T21" fmla="*/ 11 h 70"/>
                      <a:gd name="T22" fmla="*/ 18 w 50"/>
                      <a:gd name="T23" fmla="*/ 6 h 70"/>
                      <a:gd name="T24" fmla="*/ 20 w 50"/>
                      <a:gd name="T25" fmla="*/ 3 h 70"/>
                      <a:gd name="T26" fmla="*/ 29 w 50"/>
                      <a:gd name="T27" fmla="*/ 1 h 70"/>
                      <a:gd name="T28" fmla="*/ 33 w 50"/>
                      <a:gd name="T29" fmla="*/ 2 h 70"/>
                      <a:gd name="T30" fmla="*/ 34 w 50"/>
                      <a:gd name="T31" fmla="*/ 5 h 70"/>
                      <a:gd name="T32" fmla="*/ 34 w 50"/>
                      <a:gd name="T33" fmla="*/ 7 h 70"/>
                      <a:gd name="T34" fmla="*/ 35 w 50"/>
                      <a:gd name="T35" fmla="*/ 9 h 70"/>
                      <a:gd name="T36" fmla="*/ 41 w 50"/>
                      <a:gd name="T37" fmla="*/ 20 h 70"/>
                      <a:gd name="T38" fmla="*/ 44 w 50"/>
                      <a:gd name="T39" fmla="*/ 38 h 70"/>
                      <a:gd name="T40" fmla="*/ 37 w 50"/>
                      <a:gd name="T41" fmla="*/ 50 h 70"/>
                      <a:gd name="T42" fmla="*/ 42 w 50"/>
                      <a:gd name="T43" fmla="*/ 60 h 70"/>
                      <a:gd name="T44" fmla="*/ 50 w 50"/>
                      <a:gd name="T45" fmla="*/ 68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0" h="70">
                        <a:moveTo>
                          <a:pt x="8" y="70"/>
                        </a:moveTo>
                        <a:cubicBezTo>
                          <a:pt x="7" y="70"/>
                          <a:pt x="6" y="68"/>
                          <a:pt x="5" y="67"/>
                        </a:cubicBezTo>
                        <a:cubicBezTo>
                          <a:pt x="5" y="65"/>
                          <a:pt x="5" y="64"/>
                          <a:pt x="5" y="63"/>
                        </a:cubicBezTo>
                        <a:cubicBezTo>
                          <a:pt x="4" y="61"/>
                          <a:pt x="3" y="59"/>
                          <a:pt x="2" y="58"/>
                        </a:cubicBezTo>
                        <a:cubicBezTo>
                          <a:pt x="0" y="53"/>
                          <a:pt x="3" y="48"/>
                          <a:pt x="3" y="43"/>
                        </a:cubicBezTo>
                        <a:cubicBezTo>
                          <a:pt x="3" y="42"/>
                          <a:pt x="3" y="40"/>
                          <a:pt x="4" y="39"/>
                        </a:cubicBezTo>
                        <a:cubicBezTo>
                          <a:pt x="4" y="38"/>
                          <a:pt x="5" y="38"/>
                          <a:pt x="6" y="37"/>
                        </a:cubicBezTo>
                        <a:cubicBezTo>
                          <a:pt x="10" y="34"/>
                          <a:pt x="14" y="29"/>
                          <a:pt x="14" y="24"/>
                        </a:cubicBezTo>
                        <a:cubicBezTo>
                          <a:pt x="14" y="23"/>
                          <a:pt x="14" y="22"/>
                          <a:pt x="14" y="22"/>
                        </a:cubicBezTo>
                        <a:cubicBezTo>
                          <a:pt x="15" y="19"/>
                          <a:pt x="20" y="18"/>
                          <a:pt x="20" y="15"/>
                        </a:cubicBezTo>
                        <a:cubicBezTo>
                          <a:pt x="19" y="13"/>
                          <a:pt x="16" y="13"/>
                          <a:pt x="16" y="11"/>
                        </a:cubicBezTo>
                        <a:cubicBezTo>
                          <a:pt x="15" y="9"/>
                          <a:pt x="17" y="7"/>
                          <a:pt x="18" y="6"/>
                        </a:cubicBezTo>
                        <a:cubicBezTo>
                          <a:pt x="19" y="5"/>
                          <a:pt x="19" y="4"/>
                          <a:pt x="20" y="3"/>
                        </a:cubicBezTo>
                        <a:cubicBezTo>
                          <a:pt x="22" y="0"/>
                          <a:pt x="26" y="1"/>
                          <a:pt x="29" y="1"/>
                        </a:cubicBezTo>
                        <a:cubicBezTo>
                          <a:pt x="30" y="1"/>
                          <a:pt x="32" y="1"/>
                          <a:pt x="33" y="2"/>
                        </a:cubicBezTo>
                        <a:cubicBezTo>
                          <a:pt x="34" y="3"/>
                          <a:pt x="35" y="4"/>
                          <a:pt x="34" y="5"/>
                        </a:cubicBezTo>
                        <a:cubicBezTo>
                          <a:pt x="34" y="6"/>
                          <a:pt x="34" y="6"/>
                          <a:pt x="34" y="7"/>
                        </a:cubicBezTo>
                        <a:cubicBezTo>
                          <a:pt x="34" y="7"/>
                          <a:pt x="34" y="8"/>
                          <a:pt x="35" y="9"/>
                        </a:cubicBezTo>
                        <a:cubicBezTo>
                          <a:pt x="37" y="13"/>
                          <a:pt x="39" y="17"/>
                          <a:pt x="41" y="20"/>
                        </a:cubicBezTo>
                        <a:cubicBezTo>
                          <a:pt x="43" y="26"/>
                          <a:pt x="46" y="32"/>
                          <a:pt x="44" y="38"/>
                        </a:cubicBezTo>
                        <a:cubicBezTo>
                          <a:pt x="42" y="42"/>
                          <a:pt x="38" y="45"/>
                          <a:pt x="37" y="50"/>
                        </a:cubicBezTo>
                        <a:cubicBezTo>
                          <a:pt x="37" y="54"/>
                          <a:pt x="39" y="57"/>
                          <a:pt x="42" y="60"/>
                        </a:cubicBezTo>
                        <a:cubicBezTo>
                          <a:pt x="44" y="63"/>
                          <a:pt x="48" y="65"/>
                          <a:pt x="50" y="68"/>
                        </a:cubicBez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6" name="Freeform 50">
                    <a:extLst>
                      <a:ext uri="{FF2B5EF4-FFF2-40B4-BE49-F238E27FC236}">
                        <a16:creationId xmlns:a16="http://schemas.microsoft.com/office/drawing/2014/main" id="{25A978E7-5D64-41C0-AC86-0FD9F1293157}"/>
                      </a:ext>
                    </a:extLst>
                  </p:cNvPr>
                  <p:cNvSpPr>
                    <a:spLocks/>
                  </p:cNvSpPr>
                  <p:nvPr/>
                </p:nvSpPr>
                <p:spPr bwMode="auto">
                  <a:xfrm>
                    <a:off x="8328687" y="3883631"/>
                    <a:ext cx="55205" cy="270059"/>
                  </a:xfrm>
                  <a:custGeom>
                    <a:avLst/>
                    <a:gdLst>
                      <a:gd name="T0" fmla="*/ 13 w 13"/>
                      <a:gd name="T1" fmla="*/ 0 h 61"/>
                      <a:gd name="T2" fmla="*/ 0 w 13"/>
                      <a:gd name="T3" fmla="*/ 19 h 61"/>
                      <a:gd name="T4" fmla="*/ 0 w 13"/>
                      <a:gd name="T5" fmla="*/ 21 h 61"/>
                      <a:gd name="T6" fmla="*/ 1 w 13"/>
                      <a:gd name="T7" fmla="*/ 23 h 61"/>
                      <a:gd name="T8" fmla="*/ 7 w 13"/>
                      <a:gd name="T9" fmla="*/ 33 h 61"/>
                      <a:gd name="T10" fmla="*/ 8 w 13"/>
                      <a:gd name="T11" fmla="*/ 38 h 61"/>
                      <a:gd name="T12" fmla="*/ 5 w 13"/>
                      <a:gd name="T13" fmla="*/ 42 h 61"/>
                      <a:gd name="T14" fmla="*/ 6 w 13"/>
                      <a:gd name="T15" fmla="*/ 50 h 61"/>
                      <a:gd name="T16" fmla="*/ 7 w 13"/>
                      <a:gd name="T17" fmla="*/ 56 h 61"/>
                      <a:gd name="T18" fmla="*/ 4 w 13"/>
                      <a:gd name="T19"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 h="61">
                        <a:moveTo>
                          <a:pt x="13" y="0"/>
                        </a:moveTo>
                        <a:cubicBezTo>
                          <a:pt x="10" y="5"/>
                          <a:pt x="3" y="13"/>
                          <a:pt x="0" y="19"/>
                        </a:cubicBezTo>
                        <a:cubicBezTo>
                          <a:pt x="0" y="19"/>
                          <a:pt x="0" y="20"/>
                          <a:pt x="0" y="21"/>
                        </a:cubicBezTo>
                        <a:cubicBezTo>
                          <a:pt x="0" y="22"/>
                          <a:pt x="1" y="22"/>
                          <a:pt x="1" y="23"/>
                        </a:cubicBezTo>
                        <a:cubicBezTo>
                          <a:pt x="4" y="26"/>
                          <a:pt x="6" y="29"/>
                          <a:pt x="7" y="33"/>
                        </a:cubicBezTo>
                        <a:cubicBezTo>
                          <a:pt x="8" y="35"/>
                          <a:pt x="9" y="37"/>
                          <a:pt x="8" y="38"/>
                        </a:cubicBezTo>
                        <a:cubicBezTo>
                          <a:pt x="7" y="40"/>
                          <a:pt x="6" y="40"/>
                          <a:pt x="5" y="42"/>
                        </a:cubicBezTo>
                        <a:cubicBezTo>
                          <a:pt x="3" y="44"/>
                          <a:pt x="5" y="47"/>
                          <a:pt x="6" y="50"/>
                        </a:cubicBezTo>
                        <a:cubicBezTo>
                          <a:pt x="7" y="52"/>
                          <a:pt x="7" y="54"/>
                          <a:pt x="7" y="56"/>
                        </a:cubicBezTo>
                        <a:cubicBezTo>
                          <a:pt x="7" y="58"/>
                          <a:pt x="6" y="61"/>
                          <a:pt x="4" y="61"/>
                        </a:cubicBez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7" name="Freeform 51">
                    <a:extLst>
                      <a:ext uri="{FF2B5EF4-FFF2-40B4-BE49-F238E27FC236}">
                        <a16:creationId xmlns:a16="http://schemas.microsoft.com/office/drawing/2014/main" id="{C2ACDD65-7790-458C-8DC6-EACB012AE0EF}"/>
                      </a:ext>
                    </a:extLst>
                  </p:cNvPr>
                  <p:cNvSpPr>
                    <a:spLocks/>
                  </p:cNvSpPr>
                  <p:nvPr/>
                </p:nvSpPr>
                <p:spPr bwMode="auto">
                  <a:xfrm>
                    <a:off x="8363650" y="3941768"/>
                    <a:ext cx="46004" cy="91895"/>
                  </a:xfrm>
                  <a:custGeom>
                    <a:avLst/>
                    <a:gdLst>
                      <a:gd name="T0" fmla="*/ 11 w 11"/>
                      <a:gd name="T1" fmla="*/ 0 h 21"/>
                      <a:gd name="T2" fmla="*/ 10 w 11"/>
                      <a:gd name="T3" fmla="*/ 5 h 21"/>
                      <a:gd name="T4" fmla="*/ 8 w 11"/>
                      <a:gd name="T5" fmla="*/ 11 h 21"/>
                      <a:gd name="T6" fmla="*/ 5 w 11"/>
                      <a:gd name="T7" fmla="*/ 15 h 21"/>
                      <a:gd name="T8" fmla="*/ 3 w 11"/>
                      <a:gd name="T9" fmla="*/ 17 h 21"/>
                      <a:gd name="T10" fmla="*/ 0 w 11"/>
                      <a:gd name="T11" fmla="*/ 21 h 21"/>
                    </a:gdLst>
                    <a:ahLst/>
                    <a:cxnLst>
                      <a:cxn ang="0">
                        <a:pos x="T0" y="T1"/>
                      </a:cxn>
                      <a:cxn ang="0">
                        <a:pos x="T2" y="T3"/>
                      </a:cxn>
                      <a:cxn ang="0">
                        <a:pos x="T4" y="T5"/>
                      </a:cxn>
                      <a:cxn ang="0">
                        <a:pos x="T6" y="T7"/>
                      </a:cxn>
                      <a:cxn ang="0">
                        <a:pos x="T8" y="T9"/>
                      </a:cxn>
                      <a:cxn ang="0">
                        <a:pos x="T10" y="T11"/>
                      </a:cxn>
                    </a:cxnLst>
                    <a:rect l="0" t="0" r="r" b="b"/>
                    <a:pathLst>
                      <a:path w="11" h="21">
                        <a:moveTo>
                          <a:pt x="11" y="0"/>
                        </a:moveTo>
                        <a:cubicBezTo>
                          <a:pt x="11" y="1"/>
                          <a:pt x="10" y="4"/>
                          <a:pt x="10" y="5"/>
                        </a:cubicBezTo>
                        <a:cubicBezTo>
                          <a:pt x="9" y="7"/>
                          <a:pt x="8" y="9"/>
                          <a:pt x="8" y="11"/>
                        </a:cubicBezTo>
                        <a:cubicBezTo>
                          <a:pt x="7" y="12"/>
                          <a:pt x="7" y="14"/>
                          <a:pt x="5" y="15"/>
                        </a:cubicBezTo>
                        <a:cubicBezTo>
                          <a:pt x="5" y="16"/>
                          <a:pt x="3" y="16"/>
                          <a:pt x="3" y="17"/>
                        </a:cubicBezTo>
                        <a:cubicBezTo>
                          <a:pt x="2" y="18"/>
                          <a:pt x="0" y="20"/>
                          <a:pt x="0" y="21"/>
                        </a:cubicBez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8" name="Freeform 52">
                    <a:extLst>
                      <a:ext uri="{FF2B5EF4-FFF2-40B4-BE49-F238E27FC236}">
                        <a16:creationId xmlns:a16="http://schemas.microsoft.com/office/drawing/2014/main" id="{9A5DBC44-CEF7-4C54-9F11-04B9B84CE378}"/>
                      </a:ext>
                    </a:extLst>
                  </p:cNvPr>
                  <p:cNvSpPr>
                    <a:spLocks/>
                  </p:cNvSpPr>
                  <p:nvPr/>
                </p:nvSpPr>
                <p:spPr bwMode="auto">
                  <a:xfrm>
                    <a:off x="8345248" y="4052418"/>
                    <a:ext cx="60726" cy="22505"/>
                  </a:xfrm>
                  <a:custGeom>
                    <a:avLst/>
                    <a:gdLst>
                      <a:gd name="T0" fmla="*/ 0 w 14"/>
                      <a:gd name="T1" fmla="*/ 5 h 5"/>
                      <a:gd name="T2" fmla="*/ 7 w 14"/>
                      <a:gd name="T3" fmla="*/ 2 h 5"/>
                      <a:gd name="T4" fmla="*/ 14 w 14"/>
                      <a:gd name="T5" fmla="*/ 0 h 5"/>
                    </a:gdLst>
                    <a:ahLst/>
                    <a:cxnLst>
                      <a:cxn ang="0">
                        <a:pos x="T0" y="T1"/>
                      </a:cxn>
                      <a:cxn ang="0">
                        <a:pos x="T2" y="T3"/>
                      </a:cxn>
                      <a:cxn ang="0">
                        <a:pos x="T4" y="T5"/>
                      </a:cxn>
                    </a:cxnLst>
                    <a:rect l="0" t="0" r="r" b="b"/>
                    <a:pathLst>
                      <a:path w="14" h="5">
                        <a:moveTo>
                          <a:pt x="0" y="5"/>
                        </a:moveTo>
                        <a:cubicBezTo>
                          <a:pt x="2" y="4"/>
                          <a:pt x="5" y="2"/>
                          <a:pt x="7" y="2"/>
                        </a:cubicBezTo>
                        <a:cubicBezTo>
                          <a:pt x="9" y="2"/>
                          <a:pt x="13" y="2"/>
                          <a:pt x="14" y="0"/>
                        </a:cubicBez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9" name="Freeform 53">
                    <a:extLst>
                      <a:ext uri="{FF2B5EF4-FFF2-40B4-BE49-F238E27FC236}">
                        <a16:creationId xmlns:a16="http://schemas.microsoft.com/office/drawing/2014/main" id="{3DFC562D-6965-45E9-AF30-FEC962A46B78}"/>
                      </a:ext>
                    </a:extLst>
                  </p:cNvPr>
                  <p:cNvSpPr>
                    <a:spLocks/>
                  </p:cNvSpPr>
                  <p:nvPr/>
                </p:nvSpPr>
                <p:spPr bwMode="auto">
                  <a:xfrm>
                    <a:off x="8389492" y="3458652"/>
                    <a:ext cx="2022192" cy="1349553"/>
                  </a:xfrm>
                  <a:custGeom>
                    <a:avLst/>
                    <a:gdLst>
                      <a:gd name="T0" fmla="*/ 0 w 462"/>
                      <a:gd name="T1" fmla="*/ 183 h 273"/>
                      <a:gd name="T2" fmla="*/ 123 w 462"/>
                      <a:gd name="T3" fmla="*/ 219 h 273"/>
                      <a:gd name="T4" fmla="*/ 155 w 462"/>
                      <a:gd name="T5" fmla="*/ 258 h 273"/>
                      <a:gd name="T6" fmla="*/ 181 w 462"/>
                      <a:gd name="T7" fmla="*/ 273 h 273"/>
                      <a:gd name="T8" fmla="*/ 269 w 462"/>
                      <a:gd name="T9" fmla="*/ 147 h 273"/>
                      <a:gd name="T10" fmla="*/ 308 w 462"/>
                      <a:gd name="T11" fmla="*/ 123 h 273"/>
                      <a:gd name="T12" fmla="*/ 325 w 462"/>
                      <a:gd name="T13" fmla="*/ 122 h 273"/>
                      <a:gd name="T14" fmla="*/ 396 w 462"/>
                      <a:gd name="T15" fmla="*/ 90 h 273"/>
                      <a:gd name="T16" fmla="*/ 448 w 462"/>
                      <a:gd name="T17" fmla="*/ 51 h 273"/>
                      <a:gd name="T18" fmla="*/ 462 w 462"/>
                      <a:gd name="T19" fmla="*/ 46 h 273"/>
                      <a:gd name="T20" fmla="*/ 448 w 462"/>
                      <a:gd name="T21" fmla="*/ 3 h 273"/>
                      <a:gd name="T22" fmla="*/ 384 w 462"/>
                      <a:gd name="T23" fmla="*/ 48 h 273"/>
                      <a:gd name="T24" fmla="*/ 377 w 462"/>
                      <a:gd name="T25" fmla="*/ 47 h 273"/>
                      <a:gd name="T26" fmla="*/ 366 w 462"/>
                      <a:gd name="T27" fmla="*/ 35 h 273"/>
                      <a:gd name="T28" fmla="*/ 368 w 462"/>
                      <a:gd name="T29" fmla="*/ 0 h 273"/>
                      <a:gd name="T30" fmla="*/ 350 w 462"/>
                      <a:gd name="T31" fmla="*/ 35 h 273"/>
                      <a:gd name="T32" fmla="*/ 297 w 462"/>
                      <a:gd name="T33" fmla="*/ 102 h 273"/>
                      <a:gd name="T34" fmla="*/ 287 w 462"/>
                      <a:gd name="T35" fmla="*/ 109 h 273"/>
                      <a:gd name="T36" fmla="*/ 262 w 462"/>
                      <a:gd name="T37" fmla="*/ 118 h 273"/>
                      <a:gd name="T38" fmla="*/ 257 w 462"/>
                      <a:gd name="T39" fmla="*/ 114 h 273"/>
                      <a:gd name="T40" fmla="*/ 263 w 462"/>
                      <a:gd name="T41" fmla="*/ 121 h 273"/>
                      <a:gd name="T42" fmla="*/ 266 w 462"/>
                      <a:gd name="T43" fmla="*/ 131 h 273"/>
                      <a:gd name="T44" fmla="*/ 274 w 462"/>
                      <a:gd name="T45" fmla="*/ 140 h 273"/>
                      <a:gd name="T46" fmla="*/ 271 w 462"/>
                      <a:gd name="T47" fmla="*/ 145 h 273"/>
                      <a:gd name="T48" fmla="*/ 281 w 462"/>
                      <a:gd name="T49" fmla="*/ 156 h 273"/>
                      <a:gd name="T50" fmla="*/ 307 w 462"/>
                      <a:gd name="T51" fmla="*/ 136 h 273"/>
                      <a:gd name="T52" fmla="*/ 323 w 462"/>
                      <a:gd name="T53" fmla="*/ 138 h 273"/>
                      <a:gd name="T54" fmla="*/ 350 w 462"/>
                      <a:gd name="T55" fmla="*/ 125 h 273"/>
                      <a:gd name="T56" fmla="*/ 402 w 462"/>
                      <a:gd name="T57" fmla="*/ 103 h 273"/>
                      <a:gd name="T58" fmla="*/ 422 w 462"/>
                      <a:gd name="T59" fmla="*/ 91 h 273"/>
                      <a:gd name="T60" fmla="*/ 443 w 462"/>
                      <a:gd name="T61" fmla="*/ 86 h 273"/>
                      <a:gd name="connsiteX0" fmla="*/ 0 w 10321"/>
                      <a:gd name="connsiteY0" fmla="*/ 6190 h 10000"/>
                      <a:gd name="connsiteX1" fmla="*/ 2983 w 10321"/>
                      <a:gd name="connsiteY1" fmla="*/ 8022 h 10000"/>
                      <a:gd name="connsiteX2" fmla="*/ 3676 w 10321"/>
                      <a:gd name="connsiteY2" fmla="*/ 9451 h 10000"/>
                      <a:gd name="connsiteX3" fmla="*/ 4239 w 10321"/>
                      <a:gd name="connsiteY3" fmla="*/ 10000 h 10000"/>
                      <a:gd name="connsiteX4" fmla="*/ 6144 w 10321"/>
                      <a:gd name="connsiteY4" fmla="*/ 5385 h 10000"/>
                      <a:gd name="connsiteX5" fmla="*/ 6988 w 10321"/>
                      <a:gd name="connsiteY5" fmla="*/ 4505 h 10000"/>
                      <a:gd name="connsiteX6" fmla="*/ 7356 w 10321"/>
                      <a:gd name="connsiteY6" fmla="*/ 4469 h 10000"/>
                      <a:gd name="connsiteX7" fmla="*/ 8892 w 10321"/>
                      <a:gd name="connsiteY7" fmla="*/ 3297 h 10000"/>
                      <a:gd name="connsiteX8" fmla="*/ 10018 w 10321"/>
                      <a:gd name="connsiteY8" fmla="*/ 1868 h 10000"/>
                      <a:gd name="connsiteX9" fmla="*/ 10321 w 10321"/>
                      <a:gd name="connsiteY9" fmla="*/ 1685 h 10000"/>
                      <a:gd name="connsiteX10" fmla="*/ 10018 w 10321"/>
                      <a:gd name="connsiteY10" fmla="*/ 110 h 10000"/>
                      <a:gd name="connsiteX11" fmla="*/ 8633 w 10321"/>
                      <a:gd name="connsiteY11" fmla="*/ 1758 h 10000"/>
                      <a:gd name="connsiteX12" fmla="*/ 8481 w 10321"/>
                      <a:gd name="connsiteY12" fmla="*/ 1722 h 10000"/>
                      <a:gd name="connsiteX13" fmla="*/ 8243 w 10321"/>
                      <a:gd name="connsiteY13" fmla="*/ 1282 h 10000"/>
                      <a:gd name="connsiteX14" fmla="*/ 8286 w 10321"/>
                      <a:gd name="connsiteY14" fmla="*/ 0 h 10000"/>
                      <a:gd name="connsiteX15" fmla="*/ 7897 w 10321"/>
                      <a:gd name="connsiteY15" fmla="*/ 1282 h 10000"/>
                      <a:gd name="connsiteX16" fmla="*/ 6750 w 10321"/>
                      <a:gd name="connsiteY16" fmla="*/ 3736 h 10000"/>
                      <a:gd name="connsiteX17" fmla="*/ 6533 w 10321"/>
                      <a:gd name="connsiteY17" fmla="*/ 3993 h 10000"/>
                      <a:gd name="connsiteX18" fmla="*/ 5992 w 10321"/>
                      <a:gd name="connsiteY18" fmla="*/ 4322 h 10000"/>
                      <a:gd name="connsiteX19" fmla="*/ 5884 w 10321"/>
                      <a:gd name="connsiteY19" fmla="*/ 4176 h 10000"/>
                      <a:gd name="connsiteX20" fmla="*/ 6014 w 10321"/>
                      <a:gd name="connsiteY20" fmla="*/ 4432 h 10000"/>
                      <a:gd name="connsiteX21" fmla="*/ 6079 w 10321"/>
                      <a:gd name="connsiteY21" fmla="*/ 4799 h 10000"/>
                      <a:gd name="connsiteX22" fmla="*/ 6252 w 10321"/>
                      <a:gd name="connsiteY22" fmla="*/ 5128 h 10000"/>
                      <a:gd name="connsiteX23" fmla="*/ 6187 w 10321"/>
                      <a:gd name="connsiteY23" fmla="*/ 5311 h 10000"/>
                      <a:gd name="connsiteX24" fmla="*/ 6403 w 10321"/>
                      <a:gd name="connsiteY24" fmla="*/ 5714 h 10000"/>
                      <a:gd name="connsiteX25" fmla="*/ 6966 w 10321"/>
                      <a:gd name="connsiteY25" fmla="*/ 4982 h 10000"/>
                      <a:gd name="connsiteX26" fmla="*/ 7312 w 10321"/>
                      <a:gd name="connsiteY26" fmla="*/ 5055 h 10000"/>
                      <a:gd name="connsiteX27" fmla="*/ 7897 w 10321"/>
                      <a:gd name="connsiteY27" fmla="*/ 4579 h 10000"/>
                      <a:gd name="connsiteX28" fmla="*/ 9022 w 10321"/>
                      <a:gd name="connsiteY28" fmla="*/ 3773 h 10000"/>
                      <a:gd name="connsiteX29" fmla="*/ 9455 w 10321"/>
                      <a:gd name="connsiteY29" fmla="*/ 3333 h 10000"/>
                      <a:gd name="connsiteX30" fmla="*/ 9910 w 10321"/>
                      <a:gd name="connsiteY30" fmla="*/ 3150 h 10000"/>
                      <a:gd name="connsiteX0" fmla="*/ 0 w 10321"/>
                      <a:gd name="connsiteY0" fmla="*/ 6190 h 10000"/>
                      <a:gd name="connsiteX1" fmla="*/ 2983 w 10321"/>
                      <a:gd name="connsiteY1" fmla="*/ 8022 h 10000"/>
                      <a:gd name="connsiteX2" fmla="*/ 3676 w 10321"/>
                      <a:gd name="connsiteY2" fmla="*/ 9451 h 10000"/>
                      <a:gd name="connsiteX3" fmla="*/ 4239 w 10321"/>
                      <a:gd name="connsiteY3" fmla="*/ 10000 h 10000"/>
                      <a:gd name="connsiteX4" fmla="*/ 6144 w 10321"/>
                      <a:gd name="connsiteY4" fmla="*/ 5385 h 10000"/>
                      <a:gd name="connsiteX5" fmla="*/ 6988 w 10321"/>
                      <a:gd name="connsiteY5" fmla="*/ 4505 h 10000"/>
                      <a:gd name="connsiteX6" fmla="*/ 7356 w 10321"/>
                      <a:gd name="connsiteY6" fmla="*/ 4469 h 10000"/>
                      <a:gd name="connsiteX7" fmla="*/ 8892 w 10321"/>
                      <a:gd name="connsiteY7" fmla="*/ 3297 h 10000"/>
                      <a:gd name="connsiteX8" fmla="*/ 10018 w 10321"/>
                      <a:gd name="connsiteY8" fmla="*/ 1868 h 10000"/>
                      <a:gd name="connsiteX9" fmla="*/ 10321 w 10321"/>
                      <a:gd name="connsiteY9" fmla="*/ 1685 h 10000"/>
                      <a:gd name="connsiteX10" fmla="*/ 10018 w 10321"/>
                      <a:gd name="connsiteY10" fmla="*/ 110 h 10000"/>
                      <a:gd name="connsiteX11" fmla="*/ 8633 w 10321"/>
                      <a:gd name="connsiteY11" fmla="*/ 1758 h 10000"/>
                      <a:gd name="connsiteX12" fmla="*/ 8481 w 10321"/>
                      <a:gd name="connsiteY12" fmla="*/ 1722 h 10000"/>
                      <a:gd name="connsiteX13" fmla="*/ 8243 w 10321"/>
                      <a:gd name="connsiteY13" fmla="*/ 1282 h 10000"/>
                      <a:gd name="connsiteX14" fmla="*/ 8286 w 10321"/>
                      <a:gd name="connsiteY14" fmla="*/ 0 h 10000"/>
                      <a:gd name="connsiteX15" fmla="*/ 7897 w 10321"/>
                      <a:gd name="connsiteY15" fmla="*/ 1282 h 10000"/>
                      <a:gd name="connsiteX16" fmla="*/ 6750 w 10321"/>
                      <a:gd name="connsiteY16" fmla="*/ 3736 h 10000"/>
                      <a:gd name="connsiteX17" fmla="*/ 6533 w 10321"/>
                      <a:gd name="connsiteY17" fmla="*/ 3993 h 10000"/>
                      <a:gd name="connsiteX18" fmla="*/ 5992 w 10321"/>
                      <a:gd name="connsiteY18" fmla="*/ 4322 h 10000"/>
                      <a:gd name="connsiteX19" fmla="*/ 5884 w 10321"/>
                      <a:gd name="connsiteY19" fmla="*/ 4176 h 10000"/>
                      <a:gd name="connsiteX20" fmla="*/ 6014 w 10321"/>
                      <a:gd name="connsiteY20" fmla="*/ 4432 h 10000"/>
                      <a:gd name="connsiteX21" fmla="*/ 6079 w 10321"/>
                      <a:gd name="connsiteY21" fmla="*/ 4799 h 10000"/>
                      <a:gd name="connsiteX22" fmla="*/ 6252 w 10321"/>
                      <a:gd name="connsiteY22" fmla="*/ 5128 h 10000"/>
                      <a:gd name="connsiteX23" fmla="*/ 6187 w 10321"/>
                      <a:gd name="connsiteY23" fmla="*/ 5311 h 10000"/>
                      <a:gd name="connsiteX24" fmla="*/ 6403 w 10321"/>
                      <a:gd name="connsiteY24" fmla="*/ 5714 h 10000"/>
                      <a:gd name="connsiteX25" fmla="*/ 6966 w 10321"/>
                      <a:gd name="connsiteY25" fmla="*/ 4982 h 10000"/>
                      <a:gd name="connsiteX26" fmla="*/ 7312 w 10321"/>
                      <a:gd name="connsiteY26" fmla="*/ 5055 h 10000"/>
                      <a:gd name="connsiteX27" fmla="*/ 7897 w 10321"/>
                      <a:gd name="connsiteY27" fmla="*/ 4579 h 10000"/>
                      <a:gd name="connsiteX28" fmla="*/ 9022 w 10321"/>
                      <a:gd name="connsiteY28" fmla="*/ 3773 h 10000"/>
                      <a:gd name="connsiteX29" fmla="*/ 9455 w 10321"/>
                      <a:gd name="connsiteY29" fmla="*/ 3333 h 10000"/>
                      <a:gd name="connsiteX30" fmla="*/ 9910 w 10321"/>
                      <a:gd name="connsiteY30" fmla="*/ 3150 h 10000"/>
                      <a:gd name="connsiteX0" fmla="*/ 0 w 10321"/>
                      <a:gd name="connsiteY0" fmla="*/ 6742 h 10552"/>
                      <a:gd name="connsiteX1" fmla="*/ 2983 w 10321"/>
                      <a:gd name="connsiteY1" fmla="*/ 8574 h 10552"/>
                      <a:gd name="connsiteX2" fmla="*/ 3676 w 10321"/>
                      <a:gd name="connsiteY2" fmla="*/ 10003 h 10552"/>
                      <a:gd name="connsiteX3" fmla="*/ 4239 w 10321"/>
                      <a:gd name="connsiteY3" fmla="*/ 10552 h 10552"/>
                      <a:gd name="connsiteX4" fmla="*/ 6144 w 10321"/>
                      <a:gd name="connsiteY4" fmla="*/ 5937 h 10552"/>
                      <a:gd name="connsiteX5" fmla="*/ 6988 w 10321"/>
                      <a:gd name="connsiteY5" fmla="*/ 5057 h 10552"/>
                      <a:gd name="connsiteX6" fmla="*/ 7356 w 10321"/>
                      <a:gd name="connsiteY6" fmla="*/ 5021 h 10552"/>
                      <a:gd name="connsiteX7" fmla="*/ 8892 w 10321"/>
                      <a:gd name="connsiteY7" fmla="*/ 3849 h 10552"/>
                      <a:gd name="connsiteX8" fmla="*/ 10018 w 10321"/>
                      <a:gd name="connsiteY8" fmla="*/ 2420 h 10552"/>
                      <a:gd name="connsiteX9" fmla="*/ 10321 w 10321"/>
                      <a:gd name="connsiteY9" fmla="*/ 2237 h 10552"/>
                      <a:gd name="connsiteX10" fmla="*/ 10018 w 10321"/>
                      <a:gd name="connsiteY10" fmla="*/ 662 h 10552"/>
                      <a:gd name="connsiteX11" fmla="*/ 8633 w 10321"/>
                      <a:gd name="connsiteY11" fmla="*/ 2310 h 10552"/>
                      <a:gd name="connsiteX12" fmla="*/ 8481 w 10321"/>
                      <a:gd name="connsiteY12" fmla="*/ 2274 h 10552"/>
                      <a:gd name="connsiteX13" fmla="*/ 8243 w 10321"/>
                      <a:gd name="connsiteY13" fmla="*/ 1834 h 10552"/>
                      <a:gd name="connsiteX14" fmla="*/ 7716 w 10321"/>
                      <a:gd name="connsiteY14" fmla="*/ 0 h 10552"/>
                      <a:gd name="connsiteX15" fmla="*/ 7897 w 10321"/>
                      <a:gd name="connsiteY15" fmla="*/ 1834 h 10552"/>
                      <a:gd name="connsiteX16" fmla="*/ 6750 w 10321"/>
                      <a:gd name="connsiteY16" fmla="*/ 4288 h 10552"/>
                      <a:gd name="connsiteX17" fmla="*/ 6533 w 10321"/>
                      <a:gd name="connsiteY17" fmla="*/ 4545 h 10552"/>
                      <a:gd name="connsiteX18" fmla="*/ 5992 w 10321"/>
                      <a:gd name="connsiteY18" fmla="*/ 4874 h 10552"/>
                      <a:gd name="connsiteX19" fmla="*/ 5884 w 10321"/>
                      <a:gd name="connsiteY19" fmla="*/ 4728 h 10552"/>
                      <a:gd name="connsiteX20" fmla="*/ 6014 w 10321"/>
                      <a:gd name="connsiteY20" fmla="*/ 4984 h 10552"/>
                      <a:gd name="connsiteX21" fmla="*/ 6079 w 10321"/>
                      <a:gd name="connsiteY21" fmla="*/ 5351 h 10552"/>
                      <a:gd name="connsiteX22" fmla="*/ 6252 w 10321"/>
                      <a:gd name="connsiteY22" fmla="*/ 5680 h 10552"/>
                      <a:gd name="connsiteX23" fmla="*/ 6187 w 10321"/>
                      <a:gd name="connsiteY23" fmla="*/ 5863 h 10552"/>
                      <a:gd name="connsiteX24" fmla="*/ 6403 w 10321"/>
                      <a:gd name="connsiteY24" fmla="*/ 6266 h 10552"/>
                      <a:gd name="connsiteX25" fmla="*/ 6966 w 10321"/>
                      <a:gd name="connsiteY25" fmla="*/ 5534 h 10552"/>
                      <a:gd name="connsiteX26" fmla="*/ 7312 w 10321"/>
                      <a:gd name="connsiteY26" fmla="*/ 5607 h 10552"/>
                      <a:gd name="connsiteX27" fmla="*/ 7897 w 10321"/>
                      <a:gd name="connsiteY27" fmla="*/ 5131 h 10552"/>
                      <a:gd name="connsiteX28" fmla="*/ 9022 w 10321"/>
                      <a:gd name="connsiteY28" fmla="*/ 4325 h 10552"/>
                      <a:gd name="connsiteX29" fmla="*/ 9455 w 10321"/>
                      <a:gd name="connsiteY29" fmla="*/ 3885 h 10552"/>
                      <a:gd name="connsiteX30" fmla="*/ 9910 w 10321"/>
                      <a:gd name="connsiteY30" fmla="*/ 3702 h 10552"/>
                      <a:gd name="connsiteX0" fmla="*/ 0 w 10321"/>
                      <a:gd name="connsiteY0" fmla="*/ 6742 h 10552"/>
                      <a:gd name="connsiteX1" fmla="*/ 2983 w 10321"/>
                      <a:gd name="connsiteY1" fmla="*/ 8574 h 10552"/>
                      <a:gd name="connsiteX2" fmla="*/ 3676 w 10321"/>
                      <a:gd name="connsiteY2" fmla="*/ 10003 h 10552"/>
                      <a:gd name="connsiteX3" fmla="*/ 4239 w 10321"/>
                      <a:gd name="connsiteY3" fmla="*/ 10552 h 10552"/>
                      <a:gd name="connsiteX4" fmla="*/ 6144 w 10321"/>
                      <a:gd name="connsiteY4" fmla="*/ 5937 h 10552"/>
                      <a:gd name="connsiteX5" fmla="*/ 6988 w 10321"/>
                      <a:gd name="connsiteY5" fmla="*/ 5057 h 10552"/>
                      <a:gd name="connsiteX6" fmla="*/ 7356 w 10321"/>
                      <a:gd name="connsiteY6" fmla="*/ 5021 h 10552"/>
                      <a:gd name="connsiteX7" fmla="*/ 8892 w 10321"/>
                      <a:gd name="connsiteY7" fmla="*/ 3849 h 10552"/>
                      <a:gd name="connsiteX8" fmla="*/ 10018 w 10321"/>
                      <a:gd name="connsiteY8" fmla="*/ 2420 h 10552"/>
                      <a:gd name="connsiteX9" fmla="*/ 10321 w 10321"/>
                      <a:gd name="connsiteY9" fmla="*/ 2237 h 10552"/>
                      <a:gd name="connsiteX10" fmla="*/ 10018 w 10321"/>
                      <a:gd name="connsiteY10" fmla="*/ 662 h 10552"/>
                      <a:gd name="connsiteX11" fmla="*/ 8633 w 10321"/>
                      <a:gd name="connsiteY11" fmla="*/ 2310 h 10552"/>
                      <a:gd name="connsiteX12" fmla="*/ 8481 w 10321"/>
                      <a:gd name="connsiteY12" fmla="*/ 2274 h 10552"/>
                      <a:gd name="connsiteX13" fmla="*/ 8243 w 10321"/>
                      <a:gd name="connsiteY13" fmla="*/ 1834 h 10552"/>
                      <a:gd name="connsiteX14" fmla="*/ 7716 w 10321"/>
                      <a:gd name="connsiteY14" fmla="*/ 0 h 10552"/>
                      <a:gd name="connsiteX15" fmla="*/ 7695 w 10321"/>
                      <a:gd name="connsiteY15" fmla="*/ 1755 h 10552"/>
                      <a:gd name="connsiteX16" fmla="*/ 6750 w 10321"/>
                      <a:gd name="connsiteY16" fmla="*/ 4288 h 10552"/>
                      <a:gd name="connsiteX17" fmla="*/ 6533 w 10321"/>
                      <a:gd name="connsiteY17" fmla="*/ 4545 h 10552"/>
                      <a:gd name="connsiteX18" fmla="*/ 5992 w 10321"/>
                      <a:gd name="connsiteY18" fmla="*/ 4874 h 10552"/>
                      <a:gd name="connsiteX19" fmla="*/ 5884 w 10321"/>
                      <a:gd name="connsiteY19" fmla="*/ 4728 h 10552"/>
                      <a:gd name="connsiteX20" fmla="*/ 6014 w 10321"/>
                      <a:gd name="connsiteY20" fmla="*/ 4984 h 10552"/>
                      <a:gd name="connsiteX21" fmla="*/ 6079 w 10321"/>
                      <a:gd name="connsiteY21" fmla="*/ 5351 h 10552"/>
                      <a:gd name="connsiteX22" fmla="*/ 6252 w 10321"/>
                      <a:gd name="connsiteY22" fmla="*/ 5680 h 10552"/>
                      <a:gd name="connsiteX23" fmla="*/ 6187 w 10321"/>
                      <a:gd name="connsiteY23" fmla="*/ 5863 h 10552"/>
                      <a:gd name="connsiteX24" fmla="*/ 6403 w 10321"/>
                      <a:gd name="connsiteY24" fmla="*/ 6266 h 10552"/>
                      <a:gd name="connsiteX25" fmla="*/ 6966 w 10321"/>
                      <a:gd name="connsiteY25" fmla="*/ 5534 h 10552"/>
                      <a:gd name="connsiteX26" fmla="*/ 7312 w 10321"/>
                      <a:gd name="connsiteY26" fmla="*/ 5607 h 10552"/>
                      <a:gd name="connsiteX27" fmla="*/ 7897 w 10321"/>
                      <a:gd name="connsiteY27" fmla="*/ 5131 h 10552"/>
                      <a:gd name="connsiteX28" fmla="*/ 9022 w 10321"/>
                      <a:gd name="connsiteY28" fmla="*/ 4325 h 10552"/>
                      <a:gd name="connsiteX29" fmla="*/ 9455 w 10321"/>
                      <a:gd name="connsiteY29" fmla="*/ 3885 h 10552"/>
                      <a:gd name="connsiteX30" fmla="*/ 9910 w 10321"/>
                      <a:gd name="connsiteY30" fmla="*/ 3702 h 10552"/>
                      <a:gd name="connsiteX0" fmla="*/ 0 w 10321"/>
                      <a:gd name="connsiteY0" fmla="*/ 6742 h 10552"/>
                      <a:gd name="connsiteX1" fmla="*/ 2983 w 10321"/>
                      <a:gd name="connsiteY1" fmla="*/ 8574 h 10552"/>
                      <a:gd name="connsiteX2" fmla="*/ 3676 w 10321"/>
                      <a:gd name="connsiteY2" fmla="*/ 10003 h 10552"/>
                      <a:gd name="connsiteX3" fmla="*/ 4239 w 10321"/>
                      <a:gd name="connsiteY3" fmla="*/ 10552 h 10552"/>
                      <a:gd name="connsiteX4" fmla="*/ 6144 w 10321"/>
                      <a:gd name="connsiteY4" fmla="*/ 5937 h 10552"/>
                      <a:gd name="connsiteX5" fmla="*/ 6988 w 10321"/>
                      <a:gd name="connsiteY5" fmla="*/ 5057 h 10552"/>
                      <a:gd name="connsiteX6" fmla="*/ 7356 w 10321"/>
                      <a:gd name="connsiteY6" fmla="*/ 5021 h 10552"/>
                      <a:gd name="connsiteX7" fmla="*/ 8892 w 10321"/>
                      <a:gd name="connsiteY7" fmla="*/ 3849 h 10552"/>
                      <a:gd name="connsiteX8" fmla="*/ 10018 w 10321"/>
                      <a:gd name="connsiteY8" fmla="*/ 2420 h 10552"/>
                      <a:gd name="connsiteX9" fmla="*/ 10321 w 10321"/>
                      <a:gd name="connsiteY9" fmla="*/ 2237 h 10552"/>
                      <a:gd name="connsiteX10" fmla="*/ 10018 w 10321"/>
                      <a:gd name="connsiteY10" fmla="*/ 662 h 10552"/>
                      <a:gd name="connsiteX11" fmla="*/ 8633 w 10321"/>
                      <a:gd name="connsiteY11" fmla="*/ 2310 h 10552"/>
                      <a:gd name="connsiteX12" fmla="*/ 8481 w 10321"/>
                      <a:gd name="connsiteY12" fmla="*/ 2274 h 10552"/>
                      <a:gd name="connsiteX13" fmla="*/ 8243 w 10321"/>
                      <a:gd name="connsiteY13" fmla="*/ 1834 h 10552"/>
                      <a:gd name="connsiteX14" fmla="*/ 7716 w 10321"/>
                      <a:gd name="connsiteY14" fmla="*/ 0 h 10552"/>
                      <a:gd name="connsiteX15" fmla="*/ 7695 w 10321"/>
                      <a:gd name="connsiteY15" fmla="*/ 1755 h 10552"/>
                      <a:gd name="connsiteX16" fmla="*/ 7544 w 10321"/>
                      <a:gd name="connsiteY16" fmla="*/ 1932 h 10552"/>
                      <a:gd name="connsiteX17" fmla="*/ 6750 w 10321"/>
                      <a:gd name="connsiteY17" fmla="*/ 4288 h 10552"/>
                      <a:gd name="connsiteX18" fmla="*/ 6533 w 10321"/>
                      <a:gd name="connsiteY18" fmla="*/ 4545 h 10552"/>
                      <a:gd name="connsiteX19" fmla="*/ 5992 w 10321"/>
                      <a:gd name="connsiteY19" fmla="*/ 4874 h 10552"/>
                      <a:gd name="connsiteX20" fmla="*/ 5884 w 10321"/>
                      <a:gd name="connsiteY20" fmla="*/ 4728 h 10552"/>
                      <a:gd name="connsiteX21" fmla="*/ 6014 w 10321"/>
                      <a:gd name="connsiteY21" fmla="*/ 4984 h 10552"/>
                      <a:gd name="connsiteX22" fmla="*/ 6079 w 10321"/>
                      <a:gd name="connsiteY22" fmla="*/ 5351 h 10552"/>
                      <a:gd name="connsiteX23" fmla="*/ 6252 w 10321"/>
                      <a:gd name="connsiteY23" fmla="*/ 5680 h 10552"/>
                      <a:gd name="connsiteX24" fmla="*/ 6187 w 10321"/>
                      <a:gd name="connsiteY24" fmla="*/ 5863 h 10552"/>
                      <a:gd name="connsiteX25" fmla="*/ 6403 w 10321"/>
                      <a:gd name="connsiteY25" fmla="*/ 6266 h 10552"/>
                      <a:gd name="connsiteX26" fmla="*/ 6966 w 10321"/>
                      <a:gd name="connsiteY26" fmla="*/ 5534 h 10552"/>
                      <a:gd name="connsiteX27" fmla="*/ 7312 w 10321"/>
                      <a:gd name="connsiteY27" fmla="*/ 5607 h 10552"/>
                      <a:gd name="connsiteX28" fmla="*/ 7897 w 10321"/>
                      <a:gd name="connsiteY28" fmla="*/ 5131 h 10552"/>
                      <a:gd name="connsiteX29" fmla="*/ 9022 w 10321"/>
                      <a:gd name="connsiteY29" fmla="*/ 4325 h 10552"/>
                      <a:gd name="connsiteX30" fmla="*/ 9455 w 10321"/>
                      <a:gd name="connsiteY30" fmla="*/ 3885 h 10552"/>
                      <a:gd name="connsiteX31" fmla="*/ 9910 w 10321"/>
                      <a:gd name="connsiteY31" fmla="*/ 3702 h 10552"/>
                      <a:gd name="connsiteX0" fmla="*/ 0 w 10139"/>
                      <a:gd name="connsiteY0" fmla="*/ 6742 h 10552"/>
                      <a:gd name="connsiteX1" fmla="*/ 2983 w 10139"/>
                      <a:gd name="connsiteY1" fmla="*/ 8574 h 10552"/>
                      <a:gd name="connsiteX2" fmla="*/ 3676 w 10139"/>
                      <a:gd name="connsiteY2" fmla="*/ 10003 h 10552"/>
                      <a:gd name="connsiteX3" fmla="*/ 4239 w 10139"/>
                      <a:gd name="connsiteY3" fmla="*/ 10552 h 10552"/>
                      <a:gd name="connsiteX4" fmla="*/ 6144 w 10139"/>
                      <a:gd name="connsiteY4" fmla="*/ 5937 h 10552"/>
                      <a:gd name="connsiteX5" fmla="*/ 6988 w 10139"/>
                      <a:gd name="connsiteY5" fmla="*/ 5057 h 10552"/>
                      <a:gd name="connsiteX6" fmla="*/ 7356 w 10139"/>
                      <a:gd name="connsiteY6" fmla="*/ 5021 h 10552"/>
                      <a:gd name="connsiteX7" fmla="*/ 8892 w 10139"/>
                      <a:gd name="connsiteY7" fmla="*/ 3849 h 10552"/>
                      <a:gd name="connsiteX8" fmla="*/ 10018 w 10139"/>
                      <a:gd name="connsiteY8" fmla="*/ 2420 h 10552"/>
                      <a:gd name="connsiteX9" fmla="*/ 10083 w 10139"/>
                      <a:gd name="connsiteY9" fmla="*/ 1803 h 10552"/>
                      <a:gd name="connsiteX10" fmla="*/ 10018 w 10139"/>
                      <a:gd name="connsiteY10" fmla="*/ 662 h 10552"/>
                      <a:gd name="connsiteX11" fmla="*/ 8633 w 10139"/>
                      <a:gd name="connsiteY11" fmla="*/ 2310 h 10552"/>
                      <a:gd name="connsiteX12" fmla="*/ 8481 w 10139"/>
                      <a:gd name="connsiteY12" fmla="*/ 2274 h 10552"/>
                      <a:gd name="connsiteX13" fmla="*/ 8243 w 10139"/>
                      <a:gd name="connsiteY13" fmla="*/ 1834 h 10552"/>
                      <a:gd name="connsiteX14" fmla="*/ 7716 w 10139"/>
                      <a:gd name="connsiteY14" fmla="*/ 0 h 10552"/>
                      <a:gd name="connsiteX15" fmla="*/ 7695 w 10139"/>
                      <a:gd name="connsiteY15" fmla="*/ 1755 h 10552"/>
                      <a:gd name="connsiteX16" fmla="*/ 7544 w 10139"/>
                      <a:gd name="connsiteY16" fmla="*/ 1932 h 10552"/>
                      <a:gd name="connsiteX17" fmla="*/ 6750 w 10139"/>
                      <a:gd name="connsiteY17" fmla="*/ 4288 h 10552"/>
                      <a:gd name="connsiteX18" fmla="*/ 6533 w 10139"/>
                      <a:gd name="connsiteY18" fmla="*/ 4545 h 10552"/>
                      <a:gd name="connsiteX19" fmla="*/ 5992 w 10139"/>
                      <a:gd name="connsiteY19" fmla="*/ 4874 h 10552"/>
                      <a:gd name="connsiteX20" fmla="*/ 5884 w 10139"/>
                      <a:gd name="connsiteY20" fmla="*/ 4728 h 10552"/>
                      <a:gd name="connsiteX21" fmla="*/ 6014 w 10139"/>
                      <a:gd name="connsiteY21" fmla="*/ 4984 h 10552"/>
                      <a:gd name="connsiteX22" fmla="*/ 6079 w 10139"/>
                      <a:gd name="connsiteY22" fmla="*/ 5351 h 10552"/>
                      <a:gd name="connsiteX23" fmla="*/ 6252 w 10139"/>
                      <a:gd name="connsiteY23" fmla="*/ 5680 h 10552"/>
                      <a:gd name="connsiteX24" fmla="*/ 6187 w 10139"/>
                      <a:gd name="connsiteY24" fmla="*/ 5863 h 10552"/>
                      <a:gd name="connsiteX25" fmla="*/ 6403 w 10139"/>
                      <a:gd name="connsiteY25" fmla="*/ 6266 h 10552"/>
                      <a:gd name="connsiteX26" fmla="*/ 6966 w 10139"/>
                      <a:gd name="connsiteY26" fmla="*/ 5534 h 10552"/>
                      <a:gd name="connsiteX27" fmla="*/ 7312 w 10139"/>
                      <a:gd name="connsiteY27" fmla="*/ 5607 h 10552"/>
                      <a:gd name="connsiteX28" fmla="*/ 7897 w 10139"/>
                      <a:gd name="connsiteY28" fmla="*/ 5131 h 10552"/>
                      <a:gd name="connsiteX29" fmla="*/ 9022 w 10139"/>
                      <a:gd name="connsiteY29" fmla="*/ 4325 h 10552"/>
                      <a:gd name="connsiteX30" fmla="*/ 9455 w 10139"/>
                      <a:gd name="connsiteY30" fmla="*/ 3885 h 10552"/>
                      <a:gd name="connsiteX31" fmla="*/ 9910 w 10139"/>
                      <a:gd name="connsiteY31" fmla="*/ 3702 h 10552"/>
                      <a:gd name="connsiteX0" fmla="*/ 0 w 10156"/>
                      <a:gd name="connsiteY0" fmla="*/ 6742 h 10552"/>
                      <a:gd name="connsiteX1" fmla="*/ 2983 w 10156"/>
                      <a:gd name="connsiteY1" fmla="*/ 8574 h 10552"/>
                      <a:gd name="connsiteX2" fmla="*/ 3676 w 10156"/>
                      <a:gd name="connsiteY2" fmla="*/ 10003 h 10552"/>
                      <a:gd name="connsiteX3" fmla="*/ 4239 w 10156"/>
                      <a:gd name="connsiteY3" fmla="*/ 10552 h 10552"/>
                      <a:gd name="connsiteX4" fmla="*/ 6144 w 10156"/>
                      <a:gd name="connsiteY4" fmla="*/ 5937 h 10552"/>
                      <a:gd name="connsiteX5" fmla="*/ 6988 w 10156"/>
                      <a:gd name="connsiteY5" fmla="*/ 5057 h 10552"/>
                      <a:gd name="connsiteX6" fmla="*/ 7356 w 10156"/>
                      <a:gd name="connsiteY6" fmla="*/ 5021 h 10552"/>
                      <a:gd name="connsiteX7" fmla="*/ 8892 w 10156"/>
                      <a:gd name="connsiteY7" fmla="*/ 3849 h 10552"/>
                      <a:gd name="connsiteX8" fmla="*/ 9804 w 10156"/>
                      <a:gd name="connsiteY8" fmla="*/ 1967 h 10552"/>
                      <a:gd name="connsiteX9" fmla="*/ 10083 w 10156"/>
                      <a:gd name="connsiteY9" fmla="*/ 1803 h 10552"/>
                      <a:gd name="connsiteX10" fmla="*/ 10018 w 10156"/>
                      <a:gd name="connsiteY10" fmla="*/ 662 h 10552"/>
                      <a:gd name="connsiteX11" fmla="*/ 8633 w 10156"/>
                      <a:gd name="connsiteY11" fmla="*/ 2310 h 10552"/>
                      <a:gd name="connsiteX12" fmla="*/ 8481 w 10156"/>
                      <a:gd name="connsiteY12" fmla="*/ 2274 h 10552"/>
                      <a:gd name="connsiteX13" fmla="*/ 8243 w 10156"/>
                      <a:gd name="connsiteY13" fmla="*/ 1834 h 10552"/>
                      <a:gd name="connsiteX14" fmla="*/ 7716 w 10156"/>
                      <a:gd name="connsiteY14" fmla="*/ 0 h 10552"/>
                      <a:gd name="connsiteX15" fmla="*/ 7695 w 10156"/>
                      <a:gd name="connsiteY15" fmla="*/ 1755 h 10552"/>
                      <a:gd name="connsiteX16" fmla="*/ 7544 w 10156"/>
                      <a:gd name="connsiteY16" fmla="*/ 1932 h 10552"/>
                      <a:gd name="connsiteX17" fmla="*/ 6750 w 10156"/>
                      <a:gd name="connsiteY17" fmla="*/ 4288 h 10552"/>
                      <a:gd name="connsiteX18" fmla="*/ 6533 w 10156"/>
                      <a:gd name="connsiteY18" fmla="*/ 4545 h 10552"/>
                      <a:gd name="connsiteX19" fmla="*/ 5992 w 10156"/>
                      <a:gd name="connsiteY19" fmla="*/ 4874 h 10552"/>
                      <a:gd name="connsiteX20" fmla="*/ 5884 w 10156"/>
                      <a:gd name="connsiteY20" fmla="*/ 4728 h 10552"/>
                      <a:gd name="connsiteX21" fmla="*/ 6014 w 10156"/>
                      <a:gd name="connsiteY21" fmla="*/ 4984 h 10552"/>
                      <a:gd name="connsiteX22" fmla="*/ 6079 w 10156"/>
                      <a:gd name="connsiteY22" fmla="*/ 5351 h 10552"/>
                      <a:gd name="connsiteX23" fmla="*/ 6252 w 10156"/>
                      <a:gd name="connsiteY23" fmla="*/ 5680 h 10552"/>
                      <a:gd name="connsiteX24" fmla="*/ 6187 w 10156"/>
                      <a:gd name="connsiteY24" fmla="*/ 5863 h 10552"/>
                      <a:gd name="connsiteX25" fmla="*/ 6403 w 10156"/>
                      <a:gd name="connsiteY25" fmla="*/ 6266 h 10552"/>
                      <a:gd name="connsiteX26" fmla="*/ 6966 w 10156"/>
                      <a:gd name="connsiteY26" fmla="*/ 5534 h 10552"/>
                      <a:gd name="connsiteX27" fmla="*/ 7312 w 10156"/>
                      <a:gd name="connsiteY27" fmla="*/ 5607 h 10552"/>
                      <a:gd name="connsiteX28" fmla="*/ 7897 w 10156"/>
                      <a:gd name="connsiteY28" fmla="*/ 5131 h 10552"/>
                      <a:gd name="connsiteX29" fmla="*/ 9022 w 10156"/>
                      <a:gd name="connsiteY29" fmla="*/ 4325 h 10552"/>
                      <a:gd name="connsiteX30" fmla="*/ 9455 w 10156"/>
                      <a:gd name="connsiteY30" fmla="*/ 3885 h 10552"/>
                      <a:gd name="connsiteX31" fmla="*/ 9910 w 10156"/>
                      <a:gd name="connsiteY31" fmla="*/ 3702 h 10552"/>
                      <a:gd name="connsiteX0" fmla="*/ 0 w 10156"/>
                      <a:gd name="connsiteY0" fmla="*/ 6742 h 10552"/>
                      <a:gd name="connsiteX1" fmla="*/ 2983 w 10156"/>
                      <a:gd name="connsiteY1" fmla="*/ 8574 h 10552"/>
                      <a:gd name="connsiteX2" fmla="*/ 3676 w 10156"/>
                      <a:gd name="connsiteY2" fmla="*/ 10003 h 10552"/>
                      <a:gd name="connsiteX3" fmla="*/ 4239 w 10156"/>
                      <a:gd name="connsiteY3" fmla="*/ 10552 h 10552"/>
                      <a:gd name="connsiteX4" fmla="*/ 6144 w 10156"/>
                      <a:gd name="connsiteY4" fmla="*/ 5937 h 10552"/>
                      <a:gd name="connsiteX5" fmla="*/ 6988 w 10156"/>
                      <a:gd name="connsiteY5" fmla="*/ 5057 h 10552"/>
                      <a:gd name="connsiteX6" fmla="*/ 7356 w 10156"/>
                      <a:gd name="connsiteY6" fmla="*/ 5021 h 10552"/>
                      <a:gd name="connsiteX7" fmla="*/ 8773 w 10156"/>
                      <a:gd name="connsiteY7" fmla="*/ 3534 h 10552"/>
                      <a:gd name="connsiteX8" fmla="*/ 9804 w 10156"/>
                      <a:gd name="connsiteY8" fmla="*/ 1967 h 10552"/>
                      <a:gd name="connsiteX9" fmla="*/ 10083 w 10156"/>
                      <a:gd name="connsiteY9" fmla="*/ 1803 h 10552"/>
                      <a:gd name="connsiteX10" fmla="*/ 10018 w 10156"/>
                      <a:gd name="connsiteY10" fmla="*/ 662 h 10552"/>
                      <a:gd name="connsiteX11" fmla="*/ 8633 w 10156"/>
                      <a:gd name="connsiteY11" fmla="*/ 2310 h 10552"/>
                      <a:gd name="connsiteX12" fmla="*/ 8481 w 10156"/>
                      <a:gd name="connsiteY12" fmla="*/ 2274 h 10552"/>
                      <a:gd name="connsiteX13" fmla="*/ 8243 w 10156"/>
                      <a:gd name="connsiteY13" fmla="*/ 1834 h 10552"/>
                      <a:gd name="connsiteX14" fmla="*/ 7716 w 10156"/>
                      <a:gd name="connsiteY14" fmla="*/ 0 h 10552"/>
                      <a:gd name="connsiteX15" fmla="*/ 7695 w 10156"/>
                      <a:gd name="connsiteY15" fmla="*/ 1755 h 10552"/>
                      <a:gd name="connsiteX16" fmla="*/ 7544 w 10156"/>
                      <a:gd name="connsiteY16" fmla="*/ 1932 h 10552"/>
                      <a:gd name="connsiteX17" fmla="*/ 6750 w 10156"/>
                      <a:gd name="connsiteY17" fmla="*/ 4288 h 10552"/>
                      <a:gd name="connsiteX18" fmla="*/ 6533 w 10156"/>
                      <a:gd name="connsiteY18" fmla="*/ 4545 h 10552"/>
                      <a:gd name="connsiteX19" fmla="*/ 5992 w 10156"/>
                      <a:gd name="connsiteY19" fmla="*/ 4874 h 10552"/>
                      <a:gd name="connsiteX20" fmla="*/ 5884 w 10156"/>
                      <a:gd name="connsiteY20" fmla="*/ 4728 h 10552"/>
                      <a:gd name="connsiteX21" fmla="*/ 6014 w 10156"/>
                      <a:gd name="connsiteY21" fmla="*/ 4984 h 10552"/>
                      <a:gd name="connsiteX22" fmla="*/ 6079 w 10156"/>
                      <a:gd name="connsiteY22" fmla="*/ 5351 h 10552"/>
                      <a:gd name="connsiteX23" fmla="*/ 6252 w 10156"/>
                      <a:gd name="connsiteY23" fmla="*/ 5680 h 10552"/>
                      <a:gd name="connsiteX24" fmla="*/ 6187 w 10156"/>
                      <a:gd name="connsiteY24" fmla="*/ 5863 h 10552"/>
                      <a:gd name="connsiteX25" fmla="*/ 6403 w 10156"/>
                      <a:gd name="connsiteY25" fmla="*/ 6266 h 10552"/>
                      <a:gd name="connsiteX26" fmla="*/ 6966 w 10156"/>
                      <a:gd name="connsiteY26" fmla="*/ 5534 h 10552"/>
                      <a:gd name="connsiteX27" fmla="*/ 7312 w 10156"/>
                      <a:gd name="connsiteY27" fmla="*/ 5607 h 10552"/>
                      <a:gd name="connsiteX28" fmla="*/ 7897 w 10156"/>
                      <a:gd name="connsiteY28" fmla="*/ 5131 h 10552"/>
                      <a:gd name="connsiteX29" fmla="*/ 9022 w 10156"/>
                      <a:gd name="connsiteY29" fmla="*/ 4325 h 10552"/>
                      <a:gd name="connsiteX30" fmla="*/ 9455 w 10156"/>
                      <a:gd name="connsiteY30" fmla="*/ 3885 h 10552"/>
                      <a:gd name="connsiteX31" fmla="*/ 9910 w 10156"/>
                      <a:gd name="connsiteY31" fmla="*/ 3702 h 10552"/>
                      <a:gd name="connsiteX0" fmla="*/ 0 w 10156"/>
                      <a:gd name="connsiteY0" fmla="*/ 6742 h 10552"/>
                      <a:gd name="connsiteX1" fmla="*/ 2983 w 10156"/>
                      <a:gd name="connsiteY1" fmla="*/ 8574 h 10552"/>
                      <a:gd name="connsiteX2" fmla="*/ 3676 w 10156"/>
                      <a:gd name="connsiteY2" fmla="*/ 10003 h 10552"/>
                      <a:gd name="connsiteX3" fmla="*/ 4239 w 10156"/>
                      <a:gd name="connsiteY3" fmla="*/ 10552 h 10552"/>
                      <a:gd name="connsiteX4" fmla="*/ 6144 w 10156"/>
                      <a:gd name="connsiteY4" fmla="*/ 5937 h 10552"/>
                      <a:gd name="connsiteX5" fmla="*/ 6988 w 10156"/>
                      <a:gd name="connsiteY5" fmla="*/ 5057 h 10552"/>
                      <a:gd name="connsiteX6" fmla="*/ 7356 w 10156"/>
                      <a:gd name="connsiteY6" fmla="*/ 5021 h 10552"/>
                      <a:gd name="connsiteX7" fmla="*/ 8773 w 10156"/>
                      <a:gd name="connsiteY7" fmla="*/ 3534 h 10552"/>
                      <a:gd name="connsiteX8" fmla="*/ 9804 w 10156"/>
                      <a:gd name="connsiteY8" fmla="*/ 1967 h 10552"/>
                      <a:gd name="connsiteX9" fmla="*/ 10083 w 10156"/>
                      <a:gd name="connsiteY9" fmla="*/ 1803 h 10552"/>
                      <a:gd name="connsiteX10" fmla="*/ 10018 w 10156"/>
                      <a:gd name="connsiteY10" fmla="*/ 662 h 10552"/>
                      <a:gd name="connsiteX11" fmla="*/ 8633 w 10156"/>
                      <a:gd name="connsiteY11" fmla="*/ 2310 h 10552"/>
                      <a:gd name="connsiteX12" fmla="*/ 8481 w 10156"/>
                      <a:gd name="connsiteY12" fmla="*/ 2274 h 10552"/>
                      <a:gd name="connsiteX13" fmla="*/ 8243 w 10156"/>
                      <a:gd name="connsiteY13" fmla="*/ 1834 h 10552"/>
                      <a:gd name="connsiteX14" fmla="*/ 7716 w 10156"/>
                      <a:gd name="connsiteY14" fmla="*/ 0 h 10552"/>
                      <a:gd name="connsiteX15" fmla="*/ 7695 w 10156"/>
                      <a:gd name="connsiteY15" fmla="*/ 1755 h 10552"/>
                      <a:gd name="connsiteX16" fmla="*/ 7544 w 10156"/>
                      <a:gd name="connsiteY16" fmla="*/ 1932 h 10552"/>
                      <a:gd name="connsiteX17" fmla="*/ 6750 w 10156"/>
                      <a:gd name="connsiteY17" fmla="*/ 4288 h 10552"/>
                      <a:gd name="connsiteX18" fmla="*/ 6533 w 10156"/>
                      <a:gd name="connsiteY18" fmla="*/ 4545 h 10552"/>
                      <a:gd name="connsiteX19" fmla="*/ 5992 w 10156"/>
                      <a:gd name="connsiteY19" fmla="*/ 4874 h 10552"/>
                      <a:gd name="connsiteX20" fmla="*/ 5884 w 10156"/>
                      <a:gd name="connsiteY20" fmla="*/ 4728 h 10552"/>
                      <a:gd name="connsiteX21" fmla="*/ 6014 w 10156"/>
                      <a:gd name="connsiteY21" fmla="*/ 4984 h 10552"/>
                      <a:gd name="connsiteX22" fmla="*/ 6079 w 10156"/>
                      <a:gd name="connsiteY22" fmla="*/ 5351 h 10552"/>
                      <a:gd name="connsiteX23" fmla="*/ 6252 w 10156"/>
                      <a:gd name="connsiteY23" fmla="*/ 5680 h 10552"/>
                      <a:gd name="connsiteX24" fmla="*/ 6187 w 10156"/>
                      <a:gd name="connsiteY24" fmla="*/ 5863 h 10552"/>
                      <a:gd name="connsiteX25" fmla="*/ 6403 w 10156"/>
                      <a:gd name="connsiteY25" fmla="*/ 6266 h 10552"/>
                      <a:gd name="connsiteX26" fmla="*/ 6966 w 10156"/>
                      <a:gd name="connsiteY26" fmla="*/ 5534 h 10552"/>
                      <a:gd name="connsiteX27" fmla="*/ 7312 w 10156"/>
                      <a:gd name="connsiteY27" fmla="*/ 5607 h 10552"/>
                      <a:gd name="connsiteX28" fmla="*/ 7897 w 10156"/>
                      <a:gd name="connsiteY28" fmla="*/ 5131 h 10552"/>
                      <a:gd name="connsiteX29" fmla="*/ 9022 w 10156"/>
                      <a:gd name="connsiteY29" fmla="*/ 4325 h 10552"/>
                      <a:gd name="connsiteX30" fmla="*/ 9455 w 10156"/>
                      <a:gd name="connsiteY30" fmla="*/ 3885 h 10552"/>
                      <a:gd name="connsiteX31" fmla="*/ 9528 w 10156"/>
                      <a:gd name="connsiteY31" fmla="*/ 3608 h 10552"/>
                      <a:gd name="connsiteX32" fmla="*/ 9910 w 10156"/>
                      <a:gd name="connsiteY32" fmla="*/ 3702 h 10552"/>
                      <a:gd name="connsiteX0" fmla="*/ 0 w 10156"/>
                      <a:gd name="connsiteY0" fmla="*/ 6742 h 10552"/>
                      <a:gd name="connsiteX1" fmla="*/ 2983 w 10156"/>
                      <a:gd name="connsiteY1" fmla="*/ 8574 h 10552"/>
                      <a:gd name="connsiteX2" fmla="*/ 3676 w 10156"/>
                      <a:gd name="connsiteY2" fmla="*/ 10003 h 10552"/>
                      <a:gd name="connsiteX3" fmla="*/ 4239 w 10156"/>
                      <a:gd name="connsiteY3" fmla="*/ 10552 h 10552"/>
                      <a:gd name="connsiteX4" fmla="*/ 6144 w 10156"/>
                      <a:gd name="connsiteY4" fmla="*/ 5937 h 10552"/>
                      <a:gd name="connsiteX5" fmla="*/ 6988 w 10156"/>
                      <a:gd name="connsiteY5" fmla="*/ 5057 h 10552"/>
                      <a:gd name="connsiteX6" fmla="*/ 7356 w 10156"/>
                      <a:gd name="connsiteY6" fmla="*/ 5021 h 10552"/>
                      <a:gd name="connsiteX7" fmla="*/ 8773 w 10156"/>
                      <a:gd name="connsiteY7" fmla="*/ 3534 h 10552"/>
                      <a:gd name="connsiteX8" fmla="*/ 9804 w 10156"/>
                      <a:gd name="connsiteY8" fmla="*/ 1967 h 10552"/>
                      <a:gd name="connsiteX9" fmla="*/ 10083 w 10156"/>
                      <a:gd name="connsiteY9" fmla="*/ 1803 h 10552"/>
                      <a:gd name="connsiteX10" fmla="*/ 10018 w 10156"/>
                      <a:gd name="connsiteY10" fmla="*/ 662 h 10552"/>
                      <a:gd name="connsiteX11" fmla="*/ 8633 w 10156"/>
                      <a:gd name="connsiteY11" fmla="*/ 2310 h 10552"/>
                      <a:gd name="connsiteX12" fmla="*/ 8481 w 10156"/>
                      <a:gd name="connsiteY12" fmla="*/ 2274 h 10552"/>
                      <a:gd name="connsiteX13" fmla="*/ 8243 w 10156"/>
                      <a:gd name="connsiteY13" fmla="*/ 1834 h 10552"/>
                      <a:gd name="connsiteX14" fmla="*/ 7716 w 10156"/>
                      <a:gd name="connsiteY14" fmla="*/ 0 h 10552"/>
                      <a:gd name="connsiteX15" fmla="*/ 7695 w 10156"/>
                      <a:gd name="connsiteY15" fmla="*/ 1755 h 10552"/>
                      <a:gd name="connsiteX16" fmla="*/ 7544 w 10156"/>
                      <a:gd name="connsiteY16" fmla="*/ 1932 h 10552"/>
                      <a:gd name="connsiteX17" fmla="*/ 6750 w 10156"/>
                      <a:gd name="connsiteY17" fmla="*/ 4288 h 10552"/>
                      <a:gd name="connsiteX18" fmla="*/ 6533 w 10156"/>
                      <a:gd name="connsiteY18" fmla="*/ 4545 h 10552"/>
                      <a:gd name="connsiteX19" fmla="*/ 5992 w 10156"/>
                      <a:gd name="connsiteY19" fmla="*/ 4874 h 10552"/>
                      <a:gd name="connsiteX20" fmla="*/ 5884 w 10156"/>
                      <a:gd name="connsiteY20" fmla="*/ 4728 h 10552"/>
                      <a:gd name="connsiteX21" fmla="*/ 6014 w 10156"/>
                      <a:gd name="connsiteY21" fmla="*/ 4984 h 10552"/>
                      <a:gd name="connsiteX22" fmla="*/ 6079 w 10156"/>
                      <a:gd name="connsiteY22" fmla="*/ 5351 h 10552"/>
                      <a:gd name="connsiteX23" fmla="*/ 6252 w 10156"/>
                      <a:gd name="connsiteY23" fmla="*/ 5680 h 10552"/>
                      <a:gd name="connsiteX24" fmla="*/ 6187 w 10156"/>
                      <a:gd name="connsiteY24" fmla="*/ 5863 h 10552"/>
                      <a:gd name="connsiteX25" fmla="*/ 6403 w 10156"/>
                      <a:gd name="connsiteY25" fmla="*/ 6266 h 10552"/>
                      <a:gd name="connsiteX26" fmla="*/ 6966 w 10156"/>
                      <a:gd name="connsiteY26" fmla="*/ 5534 h 10552"/>
                      <a:gd name="connsiteX27" fmla="*/ 7312 w 10156"/>
                      <a:gd name="connsiteY27" fmla="*/ 5607 h 10552"/>
                      <a:gd name="connsiteX28" fmla="*/ 7897 w 10156"/>
                      <a:gd name="connsiteY28" fmla="*/ 5131 h 10552"/>
                      <a:gd name="connsiteX29" fmla="*/ 9022 w 10156"/>
                      <a:gd name="connsiteY29" fmla="*/ 4325 h 10552"/>
                      <a:gd name="connsiteX30" fmla="*/ 9372 w 10156"/>
                      <a:gd name="connsiteY30" fmla="*/ 3747 h 10552"/>
                      <a:gd name="connsiteX31" fmla="*/ 9528 w 10156"/>
                      <a:gd name="connsiteY31" fmla="*/ 3608 h 10552"/>
                      <a:gd name="connsiteX32" fmla="*/ 9910 w 10156"/>
                      <a:gd name="connsiteY32" fmla="*/ 3702 h 10552"/>
                      <a:gd name="connsiteX0" fmla="*/ 0 w 10156"/>
                      <a:gd name="connsiteY0" fmla="*/ 6742 h 10552"/>
                      <a:gd name="connsiteX1" fmla="*/ 2983 w 10156"/>
                      <a:gd name="connsiteY1" fmla="*/ 8574 h 10552"/>
                      <a:gd name="connsiteX2" fmla="*/ 3676 w 10156"/>
                      <a:gd name="connsiteY2" fmla="*/ 10003 h 10552"/>
                      <a:gd name="connsiteX3" fmla="*/ 4239 w 10156"/>
                      <a:gd name="connsiteY3" fmla="*/ 10552 h 10552"/>
                      <a:gd name="connsiteX4" fmla="*/ 6144 w 10156"/>
                      <a:gd name="connsiteY4" fmla="*/ 5937 h 10552"/>
                      <a:gd name="connsiteX5" fmla="*/ 6988 w 10156"/>
                      <a:gd name="connsiteY5" fmla="*/ 5057 h 10552"/>
                      <a:gd name="connsiteX6" fmla="*/ 7356 w 10156"/>
                      <a:gd name="connsiteY6" fmla="*/ 5021 h 10552"/>
                      <a:gd name="connsiteX7" fmla="*/ 8773 w 10156"/>
                      <a:gd name="connsiteY7" fmla="*/ 3534 h 10552"/>
                      <a:gd name="connsiteX8" fmla="*/ 9804 w 10156"/>
                      <a:gd name="connsiteY8" fmla="*/ 1967 h 10552"/>
                      <a:gd name="connsiteX9" fmla="*/ 10083 w 10156"/>
                      <a:gd name="connsiteY9" fmla="*/ 1803 h 10552"/>
                      <a:gd name="connsiteX10" fmla="*/ 10018 w 10156"/>
                      <a:gd name="connsiteY10" fmla="*/ 662 h 10552"/>
                      <a:gd name="connsiteX11" fmla="*/ 8633 w 10156"/>
                      <a:gd name="connsiteY11" fmla="*/ 2310 h 10552"/>
                      <a:gd name="connsiteX12" fmla="*/ 8481 w 10156"/>
                      <a:gd name="connsiteY12" fmla="*/ 2274 h 10552"/>
                      <a:gd name="connsiteX13" fmla="*/ 8243 w 10156"/>
                      <a:gd name="connsiteY13" fmla="*/ 1834 h 10552"/>
                      <a:gd name="connsiteX14" fmla="*/ 7716 w 10156"/>
                      <a:gd name="connsiteY14" fmla="*/ 0 h 10552"/>
                      <a:gd name="connsiteX15" fmla="*/ 7695 w 10156"/>
                      <a:gd name="connsiteY15" fmla="*/ 1755 h 10552"/>
                      <a:gd name="connsiteX16" fmla="*/ 7544 w 10156"/>
                      <a:gd name="connsiteY16" fmla="*/ 1932 h 10552"/>
                      <a:gd name="connsiteX17" fmla="*/ 6750 w 10156"/>
                      <a:gd name="connsiteY17" fmla="*/ 4288 h 10552"/>
                      <a:gd name="connsiteX18" fmla="*/ 6533 w 10156"/>
                      <a:gd name="connsiteY18" fmla="*/ 4545 h 10552"/>
                      <a:gd name="connsiteX19" fmla="*/ 5992 w 10156"/>
                      <a:gd name="connsiteY19" fmla="*/ 4874 h 10552"/>
                      <a:gd name="connsiteX20" fmla="*/ 5884 w 10156"/>
                      <a:gd name="connsiteY20" fmla="*/ 4728 h 10552"/>
                      <a:gd name="connsiteX21" fmla="*/ 6014 w 10156"/>
                      <a:gd name="connsiteY21" fmla="*/ 4984 h 10552"/>
                      <a:gd name="connsiteX22" fmla="*/ 6079 w 10156"/>
                      <a:gd name="connsiteY22" fmla="*/ 5351 h 10552"/>
                      <a:gd name="connsiteX23" fmla="*/ 6252 w 10156"/>
                      <a:gd name="connsiteY23" fmla="*/ 5680 h 10552"/>
                      <a:gd name="connsiteX24" fmla="*/ 6187 w 10156"/>
                      <a:gd name="connsiteY24" fmla="*/ 5863 h 10552"/>
                      <a:gd name="connsiteX25" fmla="*/ 6403 w 10156"/>
                      <a:gd name="connsiteY25" fmla="*/ 6266 h 10552"/>
                      <a:gd name="connsiteX26" fmla="*/ 6966 w 10156"/>
                      <a:gd name="connsiteY26" fmla="*/ 5534 h 10552"/>
                      <a:gd name="connsiteX27" fmla="*/ 7312 w 10156"/>
                      <a:gd name="connsiteY27" fmla="*/ 5607 h 10552"/>
                      <a:gd name="connsiteX28" fmla="*/ 7897 w 10156"/>
                      <a:gd name="connsiteY28" fmla="*/ 5131 h 10552"/>
                      <a:gd name="connsiteX29" fmla="*/ 8963 w 10156"/>
                      <a:gd name="connsiteY29" fmla="*/ 4167 h 10552"/>
                      <a:gd name="connsiteX30" fmla="*/ 9372 w 10156"/>
                      <a:gd name="connsiteY30" fmla="*/ 3747 h 10552"/>
                      <a:gd name="connsiteX31" fmla="*/ 9528 w 10156"/>
                      <a:gd name="connsiteY31" fmla="*/ 3608 h 10552"/>
                      <a:gd name="connsiteX32" fmla="*/ 9910 w 10156"/>
                      <a:gd name="connsiteY32" fmla="*/ 3702 h 10552"/>
                      <a:gd name="connsiteX0" fmla="*/ 0 w 10091"/>
                      <a:gd name="connsiteY0" fmla="*/ 7364 h 11174"/>
                      <a:gd name="connsiteX1" fmla="*/ 2983 w 10091"/>
                      <a:gd name="connsiteY1" fmla="*/ 9196 h 11174"/>
                      <a:gd name="connsiteX2" fmla="*/ 3676 w 10091"/>
                      <a:gd name="connsiteY2" fmla="*/ 10625 h 11174"/>
                      <a:gd name="connsiteX3" fmla="*/ 4239 w 10091"/>
                      <a:gd name="connsiteY3" fmla="*/ 11174 h 11174"/>
                      <a:gd name="connsiteX4" fmla="*/ 6144 w 10091"/>
                      <a:gd name="connsiteY4" fmla="*/ 6559 h 11174"/>
                      <a:gd name="connsiteX5" fmla="*/ 6988 w 10091"/>
                      <a:gd name="connsiteY5" fmla="*/ 5679 h 11174"/>
                      <a:gd name="connsiteX6" fmla="*/ 7356 w 10091"/>
                      <a:gd name="connsiteY6" fmla="*/ 5643 h 11174"/>
                      <a:gd name="connsiteX7" fmla="*/ 8773 w 10091"/>
                      <a:gd name="connsiteY7" fmla="*/ 4156 h 11174"/>
                      <a:gd name="connsiteX8" fmla="*/ 9804 w 10091"/>
                      <a:gd name="connsiteY8" fmla="*/ 2589 h 11174"/>
                      <a:gd name="connsiteX9" fmla="*/ 10083 w 10091"/>
                      <a:gd name="connsiteY9" fmla="*/ 2425 h 11174"/>
                      <a:gd name="connsiteX10" fmla="*/ 9566 w 10091"/>
                      <a:gd name="connsiteY10" fmla="*/ 2 h 11174"/>
                      <a:gd name="connsiteX11" fmla="*/ 8633 w 10091"/>
                      <a:gd name="connsiteY11" fmla="*/ 2932 h 11174"/>
                      <a:gd name="connsiteX12" fmla="*/ 8481 w 10091"/>
                      <a:gd name="connsiteY12" fmla="*/ 2896 h 11174"/>
                      <a:gd name="connsiteX13" fmla="*/ 8243 w 10091"/>
                      <a:gd name="connsiteY13" fmla="*/ 2456 h 11174"/>
                      <a:gd name="connsiteX14" fmla="*/ 7716 w 10091"/>
                      <a:gd name="connsiteY14" fmla="*/ 622 h 11174"/>
                      <a:gd name="connsiteX15" fmla="*/ 7695 w 10091"/>
                      <a:gd name="connsiteY15" fmla="*/ 2377 h 11174"/>
                      <a:gd name="connsiteX16" fmla="*/ 7544 w 10091"/>
                      <a:gd name="connsiteY16" fmla="*/ 2554 h 11174"/>
                      <a:gd name="connsiteX17" fmla="*/ 6750 w 10091"/>
                      <a:gd name="connsiteY17" fmla="*/ 4910 h 11174"/>
                      <a:gd name="connsiteX18" fmla="*/ 6533 w 10091"/>
                      <a:gd name="connsiteY18" fmla="*/ 5167 h 11174"/>
                      <a:gd name="connsiteX19" fmla="*/ 5992 w 10091"/>
                      <a:gd name="connsiteY19" fmla="*/ 5496 h 11174"/>
                      <a:gd name="connsiteX20" fmla="*/ 5884 w 10091"/>
                      <a:gd name="connsiteY20" fmla="*/ 5350 h 11174"/>
                      <a:gd name="connsiteX21" fmla="*/ 6014 w 10091"/>
                      <a:gd name="connsiteY21" fmla="*/ 5606 h 11174"/>
                      <a:gd name="connsiteX22" fmla="*/ 6079 w 10091"/>
                      <a:gd name="connsiteY22" fmla="*/ 5973 h 11174"/>
                      <a:gd name="connsiteX23" fmla="*/ 6252 w 10091"/>
                      <a:gd name="connsiteY23" fmla="*/ 6302 h 11174"/>
                      <a:gd name="connsiteX24" fmla="*/ 6187 w 10091"/>
                      <a:gd name="connsiteY24" fmla="*/ 6485 h 11174"/>
                      <a:gd name="connsiteX25" fmla="*/ 6403 w 10091"/>
                      <a:gd name="connsiteY25" fmla="*/ 6888 h 11174"/>
                      <a:gd name="connsiteX26" fmla="*/ 6966 w 10091"/>
                      <a:gd name="connsiteY26" fmla="*/ 6156 h 11174"/>
                      <a:gd name="connsiteX27" fmla="*/ 7312 w 10091"/>
                      <a:gd name="connsiteY27" fmla="*/ 6229 h 11174"/>
                      <a:gd name="connsiteX28" fmla="*/ 7897 w 10091"/>
                      <a:gd name="connsiteY28" fmla="*/ 5753 h 11174"/>
                      <a:gd name="connsiteX29" fmla="*/ 8963 w 10091"/>
                      <a:gd name="connsiteY29" fmla="*/ 4789 h 11174"/>
                      <a:gd name="connsiteX30" fmla="*/ 9372 w 10091"/>
                      <a:gd name="connsiteY30" fmla="*/ 4369 h 11174"/>
                      <a:gd name="connsiteX31" fmla="*/ 9528 w 10091"/>
                      <a:gd name="connsiteY31" fmla="*/ 4230 h 11174"/>
                      <a:gd name="connsiteX32" fmla="*/ 9910 w 10091"/>
                      <a:gd name="connsiteY32" fmla="*/ 4324 h 11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0091" h="11174">
                        <a:moveTo>
                          <a:pt x="0" y="7364"/>
                        </a:moveTo>
                        <a:cubicBezTo>
                          <a:pt x="2555" y="8762"/>
                          <a:pt x="2370" y="8653"/>
                          <a:pt x="2983" y="9196"/>
                        </a:cubicBezTo>
                        <a:cubicBezTo>
                          <a:pt x="3596" y="9740"/>
                          <a:pt x="3676" y="10625"/>
                          <a:pt x="3676" y="10625"/>
                        </a:cubicBezTo>
                        <a:lnTo>
                          <a:pt x="4239" y="11174"/>
                        </a:lnTo>
                        <a:cubicBezTo>
                          <a:pt x="4239" y="11174"/>
                          <a:pt x="5667" y="10698"/>
                          <a:pt x="6144" y="6559"/>
                        </a:cubicBezTo>
                        <a:lnTo>
                          <a:pt x="6988" y="5679"/>
                        </a:lnTo>
                        <a:cubicBezTo>
                          <a:pt x="7111" y="5667"/>
                          <a:pt x="7059" y="5897"/>
                          <a:pt x="7356" y="5643"/>
                        </a:cubicBezTo>
                        <a:cubicBezTo>
                          <a:pt x="7653" y="5389"/>
                          <a:pt x="8365" y="4665"/>
                          <a:pt x="8773" y="4156"/>
                        </a:cubicBezTo>
                        <a:cubicBezTo>
                          <a:pt x="9181" y="3647"/>
                          <a:pt x="9586" y="2877"/>
                          <a:pt x="9804" y="2589"/>
                        </a:cubicBezTo>
                        <a:cubicBezTo>
                          <a:pt x="10022" y="2301"/>
                          <a:pt x="10123" y="2856"/>
                          <a:pt x="10083" y="2425"/>
                        </a:cubicBezTo>
                        <a:cubicBezTo>
                          <a:pt x="10043" y="1994"/>
                          <a:pt x="9808" y="-82"/>
                          <a:pt x="9566" y="2"/>
                        </a:cubicBezTo>
                        <a:cubicBezTo>
                          <a:pt x="9324" y="86"/>
                          <a:pt x="8814" y="2450"/>
                          <a:pt x="8633" y="2932"/>
                        </a:cubicBezTo>
                        <a:cubicBezTo>
                          <a:pt x="8452" y="3414"/>
                          <a:pt x="8532" y="2908"/>
                          <a:pt x="8481" y="2896"/>
                        </a:cubicBezTo>
                        <a:cubicBezTo>
                          <a:pt x="8402" y="2749"/>
                          <a:pt x="8371" y="2835"/>
                          <a:pt x="8243" y="2456"/>
                        </a:cubicBezTo>
                        <a:cubicBezTo>
                          <a:pt x="8115" y="2077"/>
                          <a:pt x="7807" y="635"/>
                          <a:pt x="7716" y="622"/>
                        </a:cubicBezTo>
                        <a:cubicBezTo>
                          <a:pt x="7625" y="609"/>
                          <a:pt x="7724" y="2055"/>
                          <a:pt x="7695" y="2377"/>
                        </a:cubicBezTo>
                        <a:cubicBezTo>
                          <a:pt x="7666" y="2699"/>
                          <a:pt x="7702" y="2132"/>
                          <a:pt x="7544" y="2554"/>
                        </a:cubicBezTo>
                        <a:cubicBezTo>
                          <a:pt x="7387" y="2976"/>
                          <a:pt x="6918" y="4475"/>
                          <a:pt x="6750" y="4910"/>
                        </a:cubicBezTo>
                        <a:cubicBezTo>
                          <a:pt x="6582" y="5345"/>
                          <a:pt x="6605" y="5081"/>
                          <a:pt x="6533" y="5167"/>
                        </a:cubicBezTo>
                        <a:lnTo>
                          <a:pt x="5992" y="5496"/>
                        </a:lnTo>
                        <a:lnTo>
                          <a:pt x="5884" y="5350"/>
                        </a:lnTo>
                        <a:lnTo>
                          <a:pt x="6014" y="5606"/>
                        </a:lnTo>
                        <a:cubicBezTo>
                          <a:pt x="6036" y="5728"/>
                          <a:pt x="6057" y="5851"/>
                          <a:pt x="6079" y="5973"/>
                        </a:cubicBezTo>
                        <a:lnTo>
                          <a:pt x="6252" y="6302"/>
                        </a:lnTo>
                        <a:cubicBezTo>
                          <a:pt x="6230" y="6363"/>
                          <a:pt x="6209" y="6424"/>
                          <a:pt x="6187" y="6485"/>
                        </a:cubicBezTo>
                        <a:lnTo>
                          <a:pt x="6403" y="6888"/>
                        </a:lnTo>
                        <a:lnTo>
                          <a:pt x="6966" y="6156"/>
                        </a:lnTo>
                        <a:lnTo>
                          <a:pt x="7312" y="6229"/>
                        </a:lnTo>
                        <a:cubicBezTo>
                          <a:pt x="7312" y="6229"/>
                          <a:pt x="7637" y="6119"/>
                          <a:pt x="7897" y="5753"/>
                        </a:cubicBezTo>
                        <a:cubicBezTo>
                          <a:pt x="8156" y="5350"/>
                          <a:pt x="8162" y="4972"/>
                          <a:pt x="8963" y="4789"/>
                        </a:cubicBezTo>
                        <a:cubicBezTo>
                          <a:pt x="9288" y="4752"/>
                          <a:pt x="9372" y="4369"/>
                          <a:pt x="9372" y="4369"/>
                        </a:cubicBezTo>
                        <a:cubicBezTo>
                          <a:pt x="9408" y="4336"/>
                          <a:pt x="9492" y="4263"/>
                          <a:pt x="9528" y="4230"/>
                        </a:cubicBezTo>
                        <a:lnTo>
                          <a:pt x="9910" y="4324"/>
                        </a:ln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0" name="Freeform 54">
                    <a:extLst>
                      <a:ext uri="{FF2B5EF4-FFF2-40B4-BE49-F238E27FC236}">
                        <a16:creationId xmlns:a16="http://schemas.microsoft.com/office/drawing/2014/main" id="{3232243F-71BA-429C-B1AB-FE6BDCCACA5F}"/>
                      </a:ext>
                    </a:extLst>
                  </p:cNvPr>
                  <p:cNvSpPr>
                    <a:spLocks/>
                  </p:cNvSpPr>
                  <p:nvPr/>
                </p:nvSpPr>
                <p:spPr bwMode="auto">
                  <a:xfrm>
                    <a:off x="9462625" y="3420211"/>
                    <a:ext cx="1055875" cy="753234"/>
                  </a:xfrm>
                  <a:custGeom>
                    <a:avLst/>
                    <a:gdLst>
                      <a:gd name="T0" fmla="*/ 190 w 212"/>
                      <a:gd name="T1" fmla="*/ 15 h 135"/>
                      <a:gd name="T2" fmla="*/ 201 w 212"/>
                      <a:gd name="T3" fmla="*/ 17 h 135"/>
                      <a:gd name="T4" fmla="*/ 208 w 212"/>
                      <a:gd name="T5" fmla="*/ 24 h 135"/>
                      <a:gd name="T6" fmla="*/ 212 w 212"/>
                      <a:gd name="T7" fmla="*/ 28 h 135"/>
                      <a:gd name="T8" fmla="*/ 212 w 212"/>
                      <a:gd name="T9" fmla="*/ 31 h 135"/>
                      <a:gd name="T10" fmla="*/ 210 w 212"/>
                      <a:gd name="T11" fmla="*/ 42 h 135"/>
                      <a:gd name="T12" fmla="*/ 175 w 212"/>
                      <a:gd name="T13" fmla="*/ 33 h 135"/>
                      <a:gd name="T14" fmla="*/ 166 w 212"/>
                      <a:gd name="T15" fmla="*/ 28 h 135"/>
                      <a:gd name="T16" fmla="*/ 156 w 212"/>
                      <a:gd name="T17" fmla="*/ 20 h 135"/>
                      <a:gd name="T18" fmla="*/ 155 w 212"/>
                      <a:gd name="T19" fmla="*/ 19 h 135"/>
                      <a:gd name="T20" fmla="*/ 157 w 212"/>
                      <a:gd name="T21" fmla="*/ 14 h 135"/>
                      <a:gd name="T22" fmla="*/ 171 w 212"/>
                      <a:gd name="T23" fmla="*/ 9 h 135"/>
                      <a:gd name="T24" fmla="*/ 174 w 212"/>
                      <a:gd name="T25" fmla="*/ 6 h 135"/>
                      <a:gd name="T26" fmla="*/ 176 w 212"/>
                      <a:gd name="T27" fmla="*/ 8 h 135"/>
                      <a:gd name="T28" fmla="*/ 183 w 212"/>
                      <a:gd name="T29" fmla="*/ 14 h 135"/>
                      <a:gd name="T30" fmla="*/ 185 w 212"/>
                      <a:gd name="T31" fmla="*/ 3 h 135"/>
                      <a:gd name="T32" fmla="*/ 196 w 212"/>
                      <a:gd name="T33" fmla="*/ 3 h 135"/>
                      <a:gd name="T34" fmla="*/ 198 w 212"/>
                      <a:gd name="T35" fmla="*/ 5 h 135"/>
                      <a:gd name="T36" fmla="*/ 197 w 212"/>
                      <a:gd name="T37" fmla="*/ 11 h 135"/>
                      <a:gd name="T38" fmla="*/ 188 w 212"/>
                      <a:gd name="T39" fmla="*/ 16 h 135"/>
                      <a:gd name="T40" fmla="*/ 181 w 212"/>
                      <a:gd name="T41" fmla="*/ 14 h 135"/>
                      <a:gd name="T42" fmla="*/ 179 w 212"/>
                      <a:gd name="T43" fmla="*/ 15 h 135"/>
                      <a:gd name="T44" fmla="*/ 137 w 212"/>
                      <a:gd name="T45" fmla="*/ 64 h 135"/>
                      <a:gd name="T46" fmla="*/ 106 w 212"/>
                      <a:gd name="T47" fmla="*/ 85 h 135"/>
                      <a:gd name="T48" fmla="*/ 102 w 212"/>
                      <a:gd name="T49" fmla="*/ 90 h 135"/>
                      <a:gd name="T50" fmla="*/ 98 w 212"/>
                      <a:gd name="T51" fmla="*/ 93 h 135"/>
                      <a:gd name="T52" fmla="*/ 58 w 212"/>
                      <a:gd name="T53" fmla="*/ 100 h 135"/>
                      <a:gd name="T54" fmla="*/ 50 w 212"/>
                      <a:gd name="T55" fmla="*/ 103 h 135"/>
                      <a:gd name="T56" fmla="*/ 51 w 212"/>
                      <a:gd name="T57" fmla="*/ 108 h 135"/>
                      <a:gd name="T58" fmla="*/ 48 w 212"/>
                      <a:gd name="T59" fmla="*/ 126 h 135"/>
                      <a:gd name="T60" fmla="*/ 30 w 212"/>
                      <a:gd name="T61" fmla="*/ 134 h 135"/>
                      <a:gd name="T62" fmla="*/ 10 w 212"/>
                      <a:gd name="T63" fmla="*/ 133 h 135"/>
                      <a:gd name="T64" fmla="*/ 0 w 212"/>
                      <a:gd name="T65" fmla="*/ 130 h 135"/>
                      <a:gd name="connsiteX0" fmla="*/ 10023 w 11061"/>
                      <a:gd name="connsiteY0" fmla="*/ 1030 h 9875"/>
                      <a:gd name="connsiteX1" fmla="*/ 10542 w 11061"/>
                      <a:gd name="connsiteY1" fmla="*/ 1178 h 9875"/>
                      <a:gd name="connsiteX2" fmla="*/ 10872 w 11061"/>
                      <a:gd name="connsiteY2" fmla="*/ 1697 h 9875"/>
                      <a:gd name="connsiteX3" fmla="*/ 11061 w 11061"/>
                      <a:gd name="connsiteY3" fmla="*/ 1993 h 9875"/>
                      <a:gd name="connsiteX4" fmla="*/ 11061 w 11061"/>
                      <a:gd name="connsiteY4" fmla="*/ 2215 h 9875"/>
                      <a:gd name="connsiteX5" fmla="*/ 10967 w 11061"/>
                      <a:gd name="connsiteY5" fmla="*/ 3030 h 9875"/>
                      <a:gd name="connsiteX6" fmla="*/ 9316 w 11061"/>
                      <a:gd name="connsiteY6" fmla="*/ 2363 h 9875"/>
                      <a:gd name="connsiteX7" fmla="*/ 8891 w 11061"/>
                      <a:gd name="connsiteY7" fmla="*/ 1993 h 9875"/>
                      <a:gd name="connsiteX8" fmla="*/ 8419 w 11061"/>
                      <a:gd name="connsiteY8" fmla="*/ 1400 h 9875"/>
                      <a:gd name="connsiteX9" fmla="*/ 8372 w 11061"/>
                      <a:gd name="connsiteY9" fmla="*/ 1326 h 9875"/>
                      <a:gd name="connsiteX10" fmla="*/ 8467 w 11061"/>
                      <a:gd name="connsiteY10" fmla="*/ 956 h 9875"/>
                      <a:gd name="connsiteX11" fmla="*/ 9127 w 11061"/>
                      <a:gd name="connsiteY11" fmla="*/ 586 h 9875"/>
                      <a:gd name="connsiteX12" fmla="*/ 9269 w 11061"/>
                      <a:gd name="connsiteY12" fmla="*/ 363 h 9875"/>
                      <a:gd name="connsiteX13" fmla="*/ 9363 w 11061"/>
                      <a:gd name="connsiteY13" fmla="*/ 512 h 9875"/>
                      <a:gd name="connsiteX14" fmla="*/ 9693 w 11061"/>
                      <a:gd name="connsiteY14" fmla="*/ 956 h 9875"/>
                      <a:gd name="connsiteX15" fmla="*/ 9787 w 11061"/>
                      <a:gd name="connsiteY15" fmla="*/ 141 h 9875"/>
                      <a:gd name="connsiteX16" fmla="*/ 10306 w 11061"/>
                      <a:gd name="connsiteY16" fmla="*/ 141 h 9875"/>
                      <a:gd name="connsiteX17" fmla="*/ 10401 w 11061"/>
                      <a:gd name="connsiteY17" fmla="*/ 289 h 9875"/>
                      <a:gd name="connsiteX18" fmla="*/ 10353 w 11061"/>
                      <a:gd name="connsiteY18" fmla="*/ 734 h 9875"/>
                      <a:gd name="connsiteX19" fmla="*/ 9929 w 11061"/>
                      <a:gd name="connsiteY19" fmla="*/ 1104 h 9875"/>
                      <a:gd name="connsiteX20" fmla="*/ 9599 w 11061"/>
                      <a:gd name="connsiteY20" fmla="*/ 956 h 9875"/>
                      <a:gd name="connsiteX21" fmla="*/ 9504 w 11061"/>
                      <a:gd name="connsiteY21" fmla="*/ 1030 h 9875"/>
                      <a:gd name="connsiteX22" fmla="*/ 7523 w 11061"/>
                      <a:gd name="connsiteY22" fmla="*/ 4660 h 9875"/>
                      <a:gd name="connsiteX23" fmla="*/ 6061 w 11061"/>
                      <a:gd name="connsiteY23" fmla="*/ 6215 h 9875"/>
                      <a:gd name="connsiteX24" fmla="*/ 5872 w 11061"/>
                      <a:gd name="connsiteY24" fmla="*/ 6586 h 9875"/>
                      <a:gd name="connsiteX25" fmla="*/ 5684 w 11061"/>
                      <a:gd name="connsiteY25" fmla="*/ 6808 h 9875"/>
                      <a:gd name="connsiteX26" fmla="*/ 3797 w 11061"/>
                      <a:gd name="connsiteY26" fmla="*/ 7326 h 9875"/>
                      <a:gd name="connsiteX27" fmla="*/ 3419 w 11061"/>
                      <a:gd name="connsiteY27" fmla="*/ 7549 h 9875"/>
                      <a:gd name="connsiteX28" fmla="*/ 3467 w 11061"/>
                      <a:gd name="connsiteY28" fmla="*/ 7919 h 9875"/>
                      <a:gd name="connsiteX29" fmla="*/ 3325 w 11061"/>
                      <a:gd name="connsiteY29" fmla="*/ 9252 h 9875"/>
                      <a:gd name="connsiteX30" fmla="*/ 2476 w 11061"/>
                      <a:gd name="connsiteY30" fmla="*/ 9845 h 9875"/>
                      <a:gd name="connsiteX31" fmla="*/ 1533 w 11061"/>
                      <a:gd name="connsiteY31" fmla="*/ 9771 h 9875"/>
                      <a:gd name="connsiteX32" fmla="*/ 0 w 11061"/>
                      <a:gd name="connsiteY32" fmla="*/ 9349 h 9875"/>
                      <a:gd name="connsiteX0" fmla="*/ 9507 w 10445"/>
                      <a:gd name="connsiteY0" fmla="*/ 1043 h 10001"/>
                      <a:gd name="connsiteX1" fmla="*/ 9976 w 10445"/>
                      <a:gd name="connsiteY1" fmla="*/ 1193 h 10001"/>
                      <a:gd name="connsiteX2" fmla="*/ 10274 w 10445"/>
                      <a:gd name="connsiteY2" fmla="*/ 1718 h 10001"/>
                      <a:gd name="connsiteX3" fmla="*/ 10445 w 10445"/>
                      <a:gd name="connsiteY3" fmla="*/ 2018 h 10001"/>
                      <a:gd name="connsiteX4" fmla="*/ 10445 w 10445"/>
                      <a:gd name="connsiteY4" fmla="*/ 2243 h 10001"/>
                      <a:gd name="connsiteX5" fmla="*/ 10360 w 10445"/>
                      <a:gd name="connsiteY5" fmla="*/ 3068 h 10001"/>
                      <a:gd name="connsiteX6" fmla="*/ 8867 w 10445"/>
                      <a:gd name="connsiteY6" fmla="*/ 2393 h 10001"/>
                      <a:gd name="connsiteX7" fmla="*/ 8483 w 10445"/>
                      <a:gd name="connsiteY7" fmla="*/ 2018 h 10001"/>
                      <a:gd name="connsiteX8" fmla="*/ 8056 w 10445"/>
                      <a:gd name="connsiteY8" fmla="*/ 1418 h 10001"/>
                      <a:gd name="connsiteX9" fmla="*/ 8014 w 10445"/>
                      <a:gd name="connsiteY9" fmla="*/ 1343 h 10001"/>
                      <a:gd name="connsiteX10" fmla="*/ 8100 w 10445"/>
                      <a:gd name="connsiteY10" fmla="*/ 968 h 10001"/>
                      <a:gd name="connsiteX11" fmla="*/ 8697 w 10445"/>
                      <a:gd name="connsiteY11" fmla="*/ 593 h 10001"/>
                      <a:gd name="connsiteX12" fmla="*/ 8825 w 10445"/>
                      <a:gd name="connsiteY12" fmla="*/ 368 h 10001"/>
                      <a:gd name="connsiteX13" fmla="*/ 8910 w 10445"/>
                      <a:gd name="connsiteY13" fmla="*/ 518 h 10001"/>
                      <a:gd name="connsiteX14" fmla="*/ 9208 w 10445"/>
                      <a:gd name="connsiteY14" fmla="*/ 968 h 10001"/>
                      <a:gd name="connsiteX15" fmla="*/ 9293 w 10445"/>
                      <a:gd name="connsiteY15" fmla="*/ 143 h 10001"/>
                      <a:gd name="connsiteX16" fmla="*/ 9762 w 10445"/>
                      <a:gd name="connsiteY16" fmla="*/ 143 h 10001"/>
                      <a:gd name="connsiteX17" fmla="*/ 9848 w 10445"/>
                      <a:gd name="connsiteY17" fmla="*/ 293 h 10001"/>
                      <a:gd name="connsiteX18" fmla="*/ 9805 w 10445"/>
                      <a:gd name="connsiteY18" fmla="*/ 743 h 10001"/>
                      <a:gd name="connsiteX19" fmla="*/ 9422 w 10445"/>
                      <a:gd name="connsiteY19" fmla="*/ 1118 h 10001"/>
                      <a:gd name="connsiteX20" fmla="*/ 9123 w 10445"/>
                      <a:gd name="connsiteY20" fmla="*/ 968 h 10001"/>
                      <a:gd name="connsiteX21" fmla="*/ 9037 w 10445"/>
                      <a:gd name="connsiteY21" fmla="*/ 1043 h 10001"/>
                      <a:gd name="connsiteX22" fmla="*/ 7246 w 10445"/>
                      <a:gd name="connsiteY22" fmla="*/ 4719 h 10001"/>
                      <a:gd name="connsiteX23" fmla="*/ 5925 w 10445"/>
                      <a:gd name="connsiteY23" fmla="*/ 6294 h 10001"/>
                      <a:gd name="connsiteX24" fmla="*/ 5754 w 10445"/>
                      <a:gd name="connsiteY24" fmla="*/ 6669 h 10001"/>
                      <a:gd name="connsiteX25" fmla="*/ 5584 w 10445"/>
                      <a:gd name="connsiteY25" fmla="*/ 6894 h 10001"/>
                      <a:gd name="connsiteX26" fmla="*/ 3878 w 10445"/>
                      <a:gd name="connsiteY26" fmla="*/ 7419 h 10001"/>
                      <a:gd name="connsiteX27" fmla="*/ 3536 w 10445"/>
                      <a:gd name="connsiteY27" fmla="*/ 7645 h 10001"/>
                      <a:gd name="connsiteX28" fmla="*/ 3579 w 10445"/>
                      <a:gd name="connsiteY28" fmla="*/ 8019 h 10001"/>
                      <a:gd name="connsiteX29" fmla="*/ 3451 w 10445"/>
                      <a:gd name="connsiteY29" fmla="*/ 9369 h 10001"/>
                      <a:gd name="connsiteX30" fmla="*/ 2683 w 10445"/>
                      <a:gd name="connsiteY30" fmla="*/ 9970 h 10001"/>
                      <a:gd name="connsiteX31" fmla="*/ 1831 w 10445"/>
                      <a:gd name="connsiteY31" fmla="*/ 9895 h 10001"/>
                      <a:gd name="connsiteX32" fmla="*/ 0 w 10445"/>
                      <a:gd name="connsiteY32" fmla="*/ 8820 h 10001"/>
                      <a:gd name="connsiteX0" fmla="*/ 9554 w 10492"/>
                      <a:gd name="connsiteY0" fmla="*/ 1043 h 10001"/>
                      <a:gd name="connsiteX1" fmla="*/ 10023 w 10492"/>
                      <a:gd name="connsiteY1" fmla="*/ 1193 h 10001"/>
                      <a:gd name="connsiteX2" fmla="*/ 10321 w 10492"/>
                      <a:gd name="connsiteY2" fmla="*/ 1718 h 10001"/>
                      <a:gd name="connsiteX3" fmla="*/ 10492 w 10492"/>
                      <a:gd name="connsiteY3" fmla="*/ 2018 h 10001"/>
                      <a:gd name="connsiteX4" fmla="*/ 10492 w 10492"/>
                      <a:gd name="connsiteY4" fmla="*/ 2243 h 10001"/>
                      <a:gd name="connsiteX5" fmla="*/ 10407 w 10492"/>
                      <a:gd name="connsiteY5" fmla="*/ 3068 h 10001"/>
                      <a:gd name="connsiteX6" fmla="*/ 8914 w 10492"/>
                      <a:gd name="connsiteY6" fmla="*/ 2393 h 10001"/>
                      <a:gd name="connsiteX7" fmla="*/ 8530 w 10492"/>
                      <a:gd name="connsiteY7" fmla="*/ 2018 h 10001"/>
                      <a:gd name="connsiteX8" fmla="*/ 8103 w 10492"/>
                      <a:gd name="connsiteY8" fmla="*/ 1418 h 10001"/>
                      <a:gd name="connsiteX9" fmla="*/ 8061 w 10492"/>
                      <a:gd name="connsiteY9" fmla="*/ 1343 h 10001"/>
                      <a:gd name="connsiteX10" fmla="*/ 8147 w 10492"/>
                      <a:gd name="connsiteY10" fmla="*/ 968 h 10001"/>
                      <a:gd name="connsiteX11" fmla="*/ 8744 w 10492"/>
                      <a:gd name="connsiteY11" fmla="*/ 593 h 10001"/>
                      <a:gd name="connsiteX12" fmla="*/ 8872 w 10492"/>
                      <a:gd name="connsiteY12" fmla="*/ 368 h 10001"/>
                      <a:gd name="connsiteX13" fmla="*/ 8957 w 10492"/>
                      <a:gd name="connsiteY13" fmla="*/ 518 h 10001"/>
                      <a:gd name="connsiteX14" fmla="*/ 9255 w 10492"/>
                      <a:gd name="connsiteY14" fmla="*/ 968 h 10001"/>
                      <a:gd name="connsiteX15" fmla="*/ 9340 w 10492"/>
                      <a:gd name="connsiteY15" fmla="*/ 143 h 10001"/>
                      <a:gd name="connsiteX16" fmla="*/ 9809 w 10492"/>
                      <a:gd name="connsiteY16" fmla="*/ 143 h 10001"/>
                      <a:gd name="connsiteX17" fmla="*/ 9895 w 10492"/>
                      <a:gd name="connsiteY17" fmla="*/ 293 h 10001"/>
                      <a:gd name="connsiteX18" fmla="*/ 9852 w 10492"/>
                      <a:gd name="connsiteY18" fmla="*/ 743 h 10001"/>
                      <a:gd name="connsiteX19" fmla="*/ 9469 w 10492"/>
                      <a:gd name="connsiteY19" fmla="*/ 1118 h 10001"/>
                      <a:gd name="connsiteX20" fmla="*/ 9170 w 10492"/>
                      <a:gd name="connsiteY20" fmla="*/ 968 h 10001"/>
                      <a:gd name="connsiteX21" fmla="*/ 9084 w 10492"/>
                      <a:gd name="connsiteY21" fmla="*/ 1043 h 10001"/>
                      <a:gd name="connsiteX22" fmla="*/ 7293 w 10492"/>
                      <a:gd name="connsiteY22" fmla="*/ 4719 h 10001"/>
                      <a:gd name="connsiteX23" fmla="*/ 5972 w 10492"/>
                      <a:gd name="connsiteY23" fmla="*/ 6294 h 10001"/>
                      <a:gd name="connsiteX24" fmla="*/ 5801 w 10492"/>
                      <a:gd name="connsiteY24" fmla="*/ 6669 h 10001"/>
                      <a:gd name="connsiteX25" fmla="*/ 5631 w 10492"/>
                      <a:gd name="connsiteY25" fmla="*/ 6894 h 10001"/>
                      <a:gd name="connsiteX26" fmla="*/ 3925 w 10492"/>
                      <a:gd name="connsiteY26" fmla="*/ 7419 h 10001"/>
                      <a:gd name="connsiteX27" fmla="*/ 3583 w 10492"/>
                      <a:gd name="connsiteY27" fmla="*/ 7645 h 10001"/>
                      <a:gd name="connsiteX28" fmla="*/ 3626 w 10492"/>
                      <a:gd name="connsiteY28" fmla="*/ 8019 h 10001"/>
                      <a:gd name="connsiteX29" fmla="*/ 3498 w 10492"/>
                      <a:gd name="connsiteY29" fmla="*/ 9369 h 10001"/>
                      <a:gd name="connsiteX30" fmla="*/ 2730 w 10492"/>
                      <a:gd name="connsiteY30" fmla="*/ 9970 h 10001"/>
                      <a:gd name="connsiteX31" fmla="*/ 1878 w 10492"/>
                      <a:gd name="connsiteY31" fmla="*/ 9895 h 10001"/>
                      <a:gd name="connsiteX32" fmla="*/ 0 w 10492"/>
                      <a:gd name="connsiteY32" fmla="*/ 8173 h 10001"/>
                      <a:gd name="connsiteX0" fmla="*/ 9648 w 10586"/>
                      <a:gd name="connsiteY0" fmla="*/ 1043 h 10001"/>
                      <a:gd name="connsiteX1" fmla="*/ 10117 w 10586"/>
                      <a:gd name="connsiteY1" fmla="*/ 1193 h 10001"/>
                      <a:gd name="connsiteX2" fmla="*/ 10415 w 10586"/>
                      <a:gd name="connsiteY2" fmla="*/ 1718 h 10001"/>
                      <a:gd name="connsiteX3" fmla="*/ 10586 w 10586"/>
                      <a:gd name="connsiteY3" fmla="*/ 2018 h 10001"/>
                      <a:gd name="connsiteX4" fmla="*/ 10586 w 10586"/>
                      <a:gd name="connsiteY4" fmla="*/ 2243 h 10001"/>
                      <a:gd name="connsiteX5" fmla="*/ 10501 w 10586"/>
                      <a:gd name="connsiteY5" fmla="*/ 3068 h 10001"/>
                      <a:gd name="connsiteX6" fmla="*/ 9008 w 10586"/>
                      <a:gd name="connsiteY6" fmla="*/ 2393 h 10001"/>
                      <a:gd name="connsiteX7" fmla="*/ 8624 w 10586"/>
                      <a:gd name="connsiteY7" fmla="*/ 2018 h 10001"/>
                      <a:gd name="connsiteX8" fmla="*/ 8197 w 10586"/>
                      <a:gd name="connsiteY8" fmla="*/ 1418 h 10001"/>
                      <a:gd name="connsiteX9" fmla="*/ 8155 w 10586"/>
                      <a:gd name="connsiteY9" fmla="*/ 1343 h 10001"/>
                      <a:gd name="connsiteX10" fmla="*/ 8241 w 10586"/>
                      <a:gd name="connsiteY10" fmla="*/ 968 h 10001"/>
                      <a:gd name="connsiteX11" fmla="*/ 8838 w 10586"/>
                      <a:gd name="connsiteY11" fmla="*/ 593 h 10001"/>
                      <a:gd name="connsiteX12" fmla="*/ 8966 w 10586"/>
                      <a:gd name="connsiteY12" fmla="*/ 368 h 10001"/>
                      <a:gd name="connsiteX13" fmla="*/ 9051 w 10586"/>
                      <a:gd name="connsiteY13" fmla="*/ 518 h 10001"/>
                      <a:gd name="connsiteX14" fmla="*/ 9349 w 10586"/>
                      <a:gd name="connsiteY14" fmla="*/ 968 h 10001"/>
                      <a:gd name="connsiteX15" fmla="*/ 9434 w 10586"/>
                      <a:gd name="connsiteY15" fmla="*/ 143 h 10001"/>
                      <a:gd name="connsiteX16" fmla="*/ 9903 w 10586"/>
                      <a:gd name="connsiteY16" fmla="*/ 143 h 10001"/>
                      <a:gd name="connsiteX17" fmla="*/ 9989 w 10586"/>
                      <a:gd name="connsiteY17" fmla="*/ 293 h 10001"/>
                      <a:gd name="connsiteX18" fmla="*/ 9946 w 10586"/>
                      <a:gd name="connsiteY18" fmla="*/ 743 h 10001"/>
                      <a:gd name="connsiteX19" fmla="*/ 9563 w 10586"/>
                      <a:gd name="connsiteY19" fmla="*/ 1118 h 10001"/>
                      <a:gd name="connsiteX20" fmla="*/ 9264 w 10586"/>
                      <a:gd name="connsiteY20" fmla="*/ 968 h 10001"/>
                      <a:gd name="connsiteX21" fmla="*/ 9178 w 10586"/>
                      <a:gd name="connsiteY21" fmla="*/ 1043 h 10001"/>
                      <a:gd name="connsiteX22" fmla="*/ 7387 w 10586"/>
                      <a:gd name="connsiteY22" fmla="*/ 4719 h 10001"/>
                      <a:gd name="connsiteX23" fmla="*/ 6066 w 10586"/>
                      <a:gd name="connsiteY23" fmla="*/ 6294 h 10001"/>
                      <a:gd name="connsiteX24" fmla="*/ 5895 w 10586"/>
                      <a:gd name="connsiteY24" fmla="*/ 6669 h 10001"/>
                      <a:gd name="connsiteX25" fmla="*/ 5725 w 10586"/>
                      <a:gd name="connsiteY25" fmla="*/ 6894 h 10001"/>
                      <a:gd name="connsiteX26" fmla="*/ 4019 w 10586"/>
                      <a:gd name="connsiteY26" fmla="*/ 7419 h 10001"/>
                      <a:gd name="connsiteX27" fmla="*/ 3677 w 10586"/>
                      <a:gd name="connsiteY27" fmla="*/ 7645 h 10001"/>
                      <a:gd name="connsiteX28" fmla="*/ 3720 w 10586"/>
                      <a:gd name="connsiteY28" fmla="*/ 8019 h 10001"/>
                      <a:gd name="connsiteX29" fmla="*/ 3592 w 10586"/>
                      <a:gd name="connsiteY29" fmla="*/ 9369 h 10001"/>
                      <a:gd name="connsiteX30" fmla="*/ 2824 w 10586"/>
                      <a:gd name="connsiteY30" fmla="*/ 9970 h 10001"/>
                      <a:gd name="connsiteX31" fmla="*/ 1972 w 10586"/>
                      <a:gd name="connsiteY31" fmla="*/ 9895 h 10001"/>
                      <a:gd name="connsiteX32" fmla="*/ 0 w 10586"/>
                      <a:gd name="connsiteY32" fmla="*/ 8739 h 10001"/>
                      <a:gd name="connsiteX0" fmla="*/ 9437 w 10375"/>
                      <a:gd name="connsiteY0" fmla="*/ 1043 h 10001"/>
                      <a:gd name="connsiteX1" fmla="*/ 9906 w 10375"/>
                      <a:gd name="connsiteY1" fmla="*/ 1193 h 10001"/>
                      <a:gd name="connsiteX2" fmla="*/ 10204 w 10375"/>
                      <a:gd name="connsiteY2" fmla="*/ 1718 h 10001"/>
                      <a:gd name="connsiteX3" fmla="*/ 10375 w 10375"/>
                      <a:gd name="connsiteY3" fmla="*/ 2018 h 10001"/>
                      <a:gd name="connsiteX4" fmla="*/ 10375 w 10375"/>
                      <a:gd name="connsiteY4" fmla="*/ 2243 h 10001"/>
                      <a:gd name="connsiteX5" fmla="*/ 10290 w 10375"/>
                      <a:gd name="connsiteY5" fmla="*/ 3068 h 10001"/>
                      <a:gd name="connsiteX6" fmla="*/ 8797 w 10375"/>
                      <a:gd name="connsiteY6" fmla="*/ 2393 h 10001"/>
                      <a:gd name="connsiteX7" fmla="*/ 8413 w 10375"/>
                      <a:gd name="connsiteY7" fmla="*/ 2018 h 10001"/>
                      <a:gd name="connsiteX8" fmla="*/ 7986 w 10375"/>
                      <a:gd name="connsiteY8" fmla="*/ 1418 h 10001"/>
                      <a:gd name="connsiteX9" fmla="*/ 7944 w 10375"/>
                      <a:gd name="connsiteY9" fmla="*/ 1343 h 10001"/>
                      <a:gd name="connsiteX10" fmla="*/ 8030 w 10375"/>
                      <a:gd name="connsiteY10" fmla="*/ 968 h 10001"/>
                      <a:gd name="connsiteX11" fmla="*/ 8627 w 10375"/>
                      <a:gd name="connsiteY11" fmla="*/ 593 h 10001"/>
                      <a:gd name="connsiteX12" fmla="*/ 8755 w 10375"/>
                      <a:gd name="connsiteY12" fmla="*/ 368 h 10001"/>
                      <a:gd name="connsiteX13" fmla="*/ 8840 w 10375"/>
                      <a:gd name="connsiteY13" fmla="*/ 518 h 10001"/>
                      <a:gd name="connsiteX14" fmla="*/ 9138 w 10375"/>
                      <a:gd name="connsiteY14" fmla="*/ 968 h 10001"/>
                      <a:gd name="connsiteX15" fmla="*/ 9223 w 10375"/>
                      <a:gd name="connsiteY15" fmla="*/ 143 h 10001"/>
                      <a:gd name="connsiteX16" fmla="*/ 9692 w 10375"/>
                      <a:gd name="connsiteY16" fmla="*/ 143 h 10001"/>
                      <a:gd name="connsiteX17" fmla="*/ 9778 w 10375"/>
                      <a:gd name="connsiteY17" fmla="*/ 293 h 10001"/>
                      <a:gd name="connsiteX18" fmla="*/ 9735 w 10375"/>
                      <a:gd name="connsiteY18" fmla="*/ 743 h 10001"/>
                      <a:gd name="connsiteX19" fmla="*/ 9352 w 10375"/>
                      <a:gd name="connsiteY19" fmla="*/ 1118 h 10001"/>
                      <a:gd name="connsiteX20" fmla="*/ 9053 w 10375"/>
                      <a:gd name="connsiteY20" fmla="*/ 968 h 10001"/>
                      <a:gd name="connsiteX21" fmla="*/ 8967 w 10375"/>
                      <a:gd name="connsiteY21" fmla="*/ 1043 h 10001"/>
                      <a:gd name="connsiteX22" fmla="*/ 7176 w 10375"/>
                      <a:gd name="connsiteY22" fmla="*/ 4719 h 10001"/>
                      <a:gd name="connsiteX23" fmla="*/ 5855 w 10375"/>
                      <a:gd name="connsiteY23" fmla="*/ 6294 h 10001"/>
                      <a:gd name="connsiteX24" fmla="*/ 5684 w 10375"/>
                      <a:gd name="connsiteY24" fmla="*/ 6669 h 10001"/>
                      <a:gd name="connsiteX25" fmla="*/ 5514 w 10375"/>
                      <a:gd name="connsiteY25" fmla="*/ 6894 h 10001"/>
                      <a:gd name="connsiteX26" fmla="*/ 3808 w 10375"/>
                      <a:gd name="connsiteY26" fmla="*/ 7419 h 10001"/>
                      <a:gd name="connsiteX27" fmla="*/ 3466 w 10375"/>
                      <a:gd name="connsiteY27" fmla="*/ 7645 h 10001"/>
                      <a:gd name="connsiteX28" fmla="*/ 3509 w 10375"/>
                      <a:gd name="connsiteY28" fmla="*/ 8019 h 10001"/>
                      <a:gd name="connsiteX29" fmla="*/ 3381 w 10375"/>
                      <a:gd name="connsiteY29" fmla="*/ 9369 h 10001"/>
                      <a:gd name="connsiteX30" fmla="*/ 2613 w 10375"/>
                      <a:gd name="connsiteY30" fmla="*/ 9970 h 10001"/>
                      <a:gd name="connsiteX31" fmla="*/ 1761 w 10375"/>
                      <a:gd name="connsiteY31" fmla="*/ 9895 h 10001"/>
                      <a:gd name="connsiteX32" fmla="*/ 0 w 10375"/>
                      <a:gd name="connsiteY32" fmla="*/ 8132 h 10001"/>
                      <a:gd name="connsiteX0" fmla="*/ 9437 w 10375"/>
                      <a:gd name="connsiteY0" fmla="*/ 1043 h 10389"/>
                      <a:gd name="connsiteX1" fmla="*/ 9906 w 10375"/>
                      <a:gd name="connsiteY1" fmla="*/ 1193 h 10389"/>
                      <a:gd name="connsiteX2" fmla="*/ 10204 w 10375"/>
                      <a:gd name="connsiteY2" fmla="*/ 1718 h 10389"/>
                      <a:gd name="connsiteX3" fmla="*/ 10375 w 10375"/>
                      <a:gd name="connsiteY3" fmla="*/ 2018 h 10389"/>
                      <a:gd name="connsiteX4" fmla="*/ 10375 w 10375"/>
                      <a:gd name="connsiteY4" fmla="*/ 2243 h 10389"/>
                      <a:gd name="connsiteX5" fmla="*/ 10290 w 10375"/>
                      <a:gd name="connsiteY5" fmla="*/ 3068 h 10389"/>
                      <a:gd name="connsiteX6" fmla="*/ 8797 w 10375"/>
                      <a:gd name="connsiteY6" fmla="*/ 2393 h 10389"/>
                      <a:gd name="connsiteX7" fmla="*/ 8413 w 10375"/>
                      <a:gd name="connsiteY7" fmla="*/ 2018 h 10389"/>
                      <a:gd name="connsiteX8" fmla="*/ 7986 w 10375"/>
                      <a:gd name="connsiteY8" fmla="*/ 1418 h 10389"/>
                      <a:gd name="connsiteX9" fmla="*/ 7944 w 10375"/>
                      <a:gd name="connsiteY9" fmla="*/ 1343 h 10389"/>
                      <a:gd name="connsiteX10" fmla="*/ 8030 w 10375"/>
                      <a:gd name="connsiteY10" fmla="*/ 968 h 10389"/>
                      <a:gd name="connsiteX11" fmla="*/ 8627 w 10375"/>
                      <a:gd name="connsiteY11" fmla="*/ 593 h 10389"/>
                      <a:gd name="connsiteX12" fmla="*/ 8755 w 10375"/>
                      <a:gd name="connsiteY12" fmla="*/ 368 h 10389"/>
                      <a:gd name="connsiteX13" fmla="*/ 8840 w 10375"/>
                      <a:gd name="connsiteY13" fmla="*/ 518 h 10389"/>
                      <a:gd name="connsiteX14" fmla="*/ 9138 w 10375"/>
                      <a:gd name="connsiteY14" fmla="*/ 968 h 10389"/>
                      <a:gd name="connsiteX15" fmla="*/ 9223 w 10375"/>
                      <a:gd name="connsiteY15" fmla="*/ 143 h 10389"/>
                      <a:gd name="connsiteX16" fmla="*/ 9692 w 10375"/>
                      <a:gd name="connsiteY16" fmla="*/ 143 h 10389"/>
                      <a:gd name="connsiteX17" fmla="*/ 9778 w 10375"/>
                      <a:gd name="connsiteY17" fmla="*/ 293 h 10389"/>
                      <a:gd name="connsiteX18" fmla="*/ 9735 w 10375"/>
                      <a:gd name="connsiteY18" fmla="*/ 743 h 10389"/>
                      <a:gd name="connsiteX19" fmla="*/ 9352 w 10375"/>
                      <a:gd name="connsiteY19" fmla="*/ 1118 h 10389"/>
                      <a:gd name="connsiteX20" fmla="*/ 9053 w 10375"/>
                      <a:gd name="connsiteY20" fmla="*/ 968 h 10389"/>
                      <a:gd name="connsiteX21" fmla="*/ 8967 w 10375"/>
                      <a:gd name="connsiteY21" fmla="*/ 1043 h 10389"/>
                      <a:gd name="connsiteX22" fmla="*/ 7176 w 10375"/>
                      <a:gd name="connsiteY22" fmla="*/ 4719 h 10389"/>
                      <a:gd name="connsiteX23" fmla="*/ 5855 w 10375"/>
                      <a:gd name="connsiteY23" fmla="*/ 6294 h 10389"/>
                      <a:gd name="connsiteX24" fmla="*/ 5684 w 10375"/>
                      <a:gd name="connsiteY24" fmla="*/ 6669 h 10389"/>
                      <a:gd name="connsiteX25" fmla="*/ 5514 w 10375"/>
                      <a:gd name="connsiteY25" fmla="*/ 6894 h 10389"/>
                      <a:gd name="connsiteX26" fmla="*/ 3808 w 10375"/>
                      <a:gd name="connsiteY26" fmla="*/ 7419 h 10389"/>
                      <a:gd name="connsiteX27" fmla="*/ 3466 w 10375"/>
                      <a:gd name="connsiteY27" fmla="*/ 7645 h 10389"/>
                      <a:gd name="connsiteX28" fmla="*/ 3509 w 10375"/>
                      <a:gd name="connsiteY28" fmla="*/ 8019 h 10389"/>
                      <a:gd name="connsiteX29" fmla="*/ 3381 w 10375"/>
                      <a:gd name="connsiteY29" fmla="*/ 9369 h 10389"/>
                      <a:gd name="connsiteX30" fmla="*/ 2613 w 10375"/>
                      <a:gd name="connsiteY30" fmla="*/ 9970 h 10389"/>
                      <a:gd name="connsiteX31" fmla="*/ 1738 w 10375"/>
                      <a:gd name="connsiteY31" fmla="*/ 10380 h 10389"/>
                      <a:gd name="connsiteX32" fmla="*/ 0 w 10375"/>
                      <a:gd name="connsiteY32" fmla="*/ 8132 h 10389"/>
                      <a:gd name="connsiteX0" fmla="*/ 9437 w 10375"/>
                      <a:gd name="connsiteY0" fmla="*/ 1043 h 10380"/>
                      <a:gd name="connsiteX1" fmla="*/ 9906 w 10375"/>
                      <a:gd name="connsiteY1" fmla="*/ 1193 h 10380"/>
                      <a:gd name="connsiteX2" fmla="*/ 10204 w 10375"/>
                      <a:gd name="connsiteY2" fmla="*/ 1718 h 10380"/>
                      <a:gd name="connsiteX3" fmla="*/ 10375 w 10375"/>
                      <a:gd name="connsiteY3" fmla="*/ 2018 h 10380"/>
                      <a:gd name="connsiteX4" fmla="*/ 10375 w 10375"/>
                      <a:gd name="connsiteY4" fmla="*/ 2243 h 10380"/>
                      <a:gd name="connsiteX5" fmla="*/ 10290 w 10375"/>
                      <a:gd name="connsiteY5" fmla="*/ 3068 h 10380"/>
                      <a:gd name="connsiteX6" fmla="*/ 8797 w 10375"/>
                      <a:gd name="connsiteY6" fmla="*/ 2393 h 10380"/>
                      <a:gd name="connsiteX7" fmla="*/ 8413 w 10375"/>
                      <a:gd name="connsiteY7" fmla="*/ 2018 h 10380"/>
                      <a:gd name="connsiteX8" fmla="*/ 7986 w 10375"/>
                      <a:gd name="connsiteY8" fmla="*/ 1418 h 10380"/>
                      <a:gd name="connsiteX9" fmla="*/ 7944 w 10375"/>
                      <a:gd name="connsiteY9" fmla="*/ 1343 h 10380"/>
                      <a:gd name="connsiteX10" fmla="*/ 8030 w 10375"/>
                      <a:gd name="connsiteY10" fmla="*/ 968 h 10380"/>
                      <a:gd name="connsiteX11" fmla="*/ 8627 w 10375"/>
                      <a:gd name="connsiteY11" fmla="*/ 593 h 10380"/>
                      <a:gd name="connsiteX12" fmla="*/ 8755 w 10375"/>
                      <a:gd name="connsiteY12" fmla="*/ 368 h 10380"/>
                      <a:gd name="connsiteX13" fmla="*/ 8840 w 10375"/>
                      <a:gd name="connsiteY13" fmla="*/ 518 h 10380"/>
                      <a:gd name="connsiteX14" fmla="*/ 9138 w 10375"/>
                      <a:gd name="connsiteY14" fmla="*/ 968 h 10380"/>
                      <a:gd name="connsiteX15" fmla="*/ 9223 w 10375"/>
                      <a:gd name="connsiteY15" fmla="*/ 143 h 10380"/>
                      <a:gd name="connsiteX16" fmla="*/ 9692 w 10375"/>
                      <a:gd name="connsiteY16" fmla="*/ 143 h 10380"/>
                      <a:gd name="connsiteX17" fmla="*/ 9778 w 10375"/>
                      <a:gd name="connsiteY17" fmla="*/ 293 h 10380"/>
                      <a:gd name="connsiteX18" fmla="*/ 9735 w 10375"/>
                      <a:gd name="connsiteY18" fmla="*/ 743 h 10380"/>
                      <a:gd name="connsiteX19" fmla="*/ 9352 w 10375"/>
                      <a:gd name="connsiteY19" fmla="*/ 1118 h 10380"/>
                      <a:gd name="connsiteX20" fmla="*/ 9053 w 10375"/>
                      <a:gd name="connsiteY20" fmla="*/ 968 h 10380"/>
                      <a:gd name="connsiteX21" fmla="*/ 8967 w 10375"/>
                      <a:gd name="connsiteY21" fmla="*/ 1043 h 10380"/>
                      <a:gd name="connsiteX22" fmla="*/ 7176 w 10375"/>
                      <a:gd name="connsiteY22" fmla="*/ 4719 h 10380"/>
                      <a:gd name="connsiteX23" fmla="*/ 5855 w 10375"/>
                      <a:gd name="connsiteY23" fmla="*/ 6294 h 10380"/>
                      <a:gd name="connsiteX24" fmla="*/ 5684 w 10375"/>
                      <a:gd name="connsiteY24" fmla="*/ 6669 h 10380"/>
                      <a:gd name="connsiteX25" fmla="*/ 5514 w 10375"/>
                      <a:gd name="connsiteY25" fmla="*/ 6894 h 10380"/>
                      <a:gd name="connsiteX26" fmla="*/ 3808 w 10375"/>
                      <a:gd name="connsiteY26" fmla="*/ 7419 h 10380"/>
                      <a:gd name="connsiteX27" fmla="*/ 3466 w 10375"/>
                      <a:gd name="connsiteY27" fmla="*/ 7645 h 10380"/>
                      <a:gd name="connsiteX28" fmla="*/ 3509 w 10375"/>
                      <a:gd name="connsiteY28" fmla="*/ 8019 h 10380"/>
                      <a:gd name="connsiteX29" fmla="*/ 3381 w 10375"/>
                      <a:gd name="connsiteY29" fmla="*/ 9369 h 10380"/>
                      <a:gd name="connsiteX30" fmla="*/ 2613 w 10375"/>
                      <a:gd name="connsiteY30" fmla="*/ 9970 h 10380"/>
                      <a:gd name="connsiteX31" fmla="*/ 1738 w 10375"/>
                      <a:gd name="connsiteY31" fmla="*/ 10380 h 10380"/>
                      <a:gd name="connsiteX32" fmla="*/ 0 w 10375"/>
                      <a:gd name="connsiteY32" fmla="*/ 8132 h 10380"/>
                      <a:gd name="connsiteX0" fmla="*/ 9437 w 10375"/>
                      <a:gd name="connsiteY0" fmla="*/ 1043 h 10380"/>
                      <a:gd name="connsiteX1" fmla="*/ 9906 w 10375"/>
                      <a:gd name="connsiteY1" fmla="*/ 1193 h 10380"/>
                      <a:gd name="connsiteX2" fmla="*/ 10204 w 10375"/>
                      <a:gd name="connsiteY2" fmla="*/ 1718 h 10380"/>
                      <a:gd name="connsiteX3" fmla="*/ 10375 w 10375"/>
                      <a:gd name="connsiteY3" fmla="*/ 2018 h 10380"/>
                      <a:gd name="connsiteX4" fmla="*/ 10375 w 10375"/>
                      <a:gd name="connsiteY4" fmla="*/ 2243 h 10380"/>
                      <a:gd name="connsiteX5" fmla="*/ 10290 w 10375"/>
                      <a:gd name="connsiteY5" fmla="*/ 3068 h 10380"/>
                      <a:gd name="connsiteX6" fmla="*/ 8797 w 10375"/>
                      <a:gd name="connsiteY6" fmla="*/ 2393 h 10380"/>
                      <a:gd name="connsiteX7" fmla="*/ 8413 w 10375"/>
                      <a:gd name="connsiteY7" fmla="*/ 2018 h 10380"/>
                      <a:gd name="connsiteX8" fmla="*/ 7986 w 10375"/>
                      <a:gd name="connsiteY8" fmla="*/ 1418 h 10380"/>
                      <a:gd name="connsiteX9" fmla="*/ 7944 w 10375"/>
                      <a:gd name="connsiteY9" fmla="*/ 1343 h 10380"/>
                      <a:gd name="connsiteX10" fmla="*/ 8030 w 10375"/>
                      <a:gd name="connsiteY10" fmla="*/ 968 h 10380"/>
                      <a:gd name="connsiteX11" fmla="*/ 8627 w 10375"/>
                      <a:gd name="connsiteY11" fmla="*/ 593 h 10380"/>
                      <a:gd name="connsiteX12" fmla="*/ 8755 w 10375"/>
                      <a:gd name="connsiteY12" fmla="*/ 368 h 10380"/>
                      <a:gd name="connsiteX13" fmla="*/ 8840 w 10375"/>
                      <a:gd name="connsiteY13" fmla="*/ 518 h 10380"/>
                      <a:gd name="connsiteX14" fmla="*/ 9138 w 10375"/>
                      <a:gd name="connsiteY14" fmla="*/ 968 h 10380"/>
                      <a:gd name="connsiteX15" fmla="*/ 9223 w 10375"/>
                      <a:gd name="connsiteY15" fmla="*/ 143 h 10380"/>
                      <a:gd name="connsiteX16" fmla="*/ 9692 w 10375"/>
                      <a:gd name="connsiteY16" fmla="*/ 143 h 10380"/>
                      <a:gd name="connsiteX17" fmla="*/ 9778 w 10375"/>
                      <a:gd name="connsiteY17" fmla="*/ 293 h 10380"/>
                      <a:gd name="connsiteX18" fmla="*/ 9735 w 10375"/>
                      <a:gd name="connsiteY18" fmla="*/ 743 h 10380"/>
                      <a:gd name="connsiteX19" fmla="*/ 9352 w 10375"/>
                      <a:gd name="connsiteY19" fmla="*/ 1118 h 10380"/>
                      <a:gd name="connsiteX20" fmla="*/ 9053 w 10375"/>
                      <a:gd name="connsiteY20" fmla="*/ 968 h 10380"/>
                      <a:gd name="connsiteX21" fmla="*/ 8967 w 10375"/>
                      <a:gd name="connsiteY21" fmla="*/ 1043 h 10380"/>
                      <a:gd name="connsiteX22" fmla="*/ 7176 w 10375"/>
                      <a:gd name="connsiteY22" fmla="*/ 4719 h 10380"/>
                      <a:gd name="connsiteX23" fmla="*/ 5855 w 10375"/>
                      <a:gd name="connsiteY23" fmla="*/ 6294 h 10380"/>
                      <a:gd name="connsiteX24" fmla="*/ 5684 w 10375"/>
                      <a:gd name="connsiteY24" fmla="*/ 6669 h 10380"/>
                      <a:gd name="connsiteX25" fmla="*/ 5514 w 10375"/>
                      <a:gd name="connsiteY25" fmla="*/ 6894 h 10380"/>
                      <a:gd name="connsiteX26" fmla="*/ 3808 w 10375"/>
                      <a:gd name="connsiteY26" fmla="*/ 7419 h 10380"/>
                      <a:gd name="connsiteX27" fmla="*/ 3466 w 10375"/>
                      <a:gd name="connsiteY27" fmla="*/ 7645 h 10380"/>
                      <a:gd name="connsiteX28" fmla="*/ 3509 w 10375"/>
                      <a:gd name="connsiteY28" fmla="*/ 8019 h 10380"/>
                      <a:gd name="connsiteX29" fmla="*/ 3381 w 10375"/>
                      <a:gd name="connsiteY29" fmla="*/ 9369 h 10380"/>
                      <a:gd name="connsiteX30" fmla="*/ 2613 w 10375"/>
                      <a:gd name="connsiteY30" fmla="*/ 9970 h 10380"/>
                      <a:gd name="connsiteX31" fmla="*/ 1738 w 10375"/>
                      <a:gd name="connsiteY31" fmla="*/ 10380 h 10380"/>
                      <a:gd name="connsiteX32" fmla="*/ 402 w 10375"/>
                      <a:gd name="connsiteY32" fmla="*/ 9142 h 10380"/>
                      <a:gd name="connsiteX33" fmla="*/ 0 w 10375"/>
                      <a:gd name="connsiteY33" fmla="*/ 8132 h 10380"/>
                      <a:gd name="connsiteX0" fmla="*/ 9437 w 10375"/>
                      <a:gd name="connsiteY0" fmla="*/ 1779 h 11116"/>
                      <a:gd name="connsiteX1" fmla="*/ 9906 w 10375"/>
                      <a:gd name="connsiteY1" fmla="*/ 1929 h 11116"/>
                      <a:gd name="connsiteX2" fmla="*/ 10204 w 10375"/>
                      <a:gd name="connsiteY2" fmla="*/ 2454 h 11116"/>
                      <a:gd name="connsiteX3" fmla="*/ 10375 w 10375"/>
                      <a:gd name="connsiteY3" fmla="*/ 2754 h 11116"/>
                      <a:gd name="connsiteX4" fmla="*/ 10375 w 10375"/>
                      <a:gd name="connsiteY4" fmla="*/ 2979 h 11116"/>
                      <a:gd name="connsiteX5" fmla="*/ 10290 w 10375"/>
                      <a:gd name="connsiteY5" fmla="*/ 3804 h 11116"/>
                      <a:gd name="connsiteX6" fmla="*/ 8797 w 10375"/>
                      <a:gd name="connsiteY6" fmla="*/ 3129 h 11116"/>
                      <a:gd name="connsiteX7" fmla="*/ 8413 w 10375"/>
                      <a:gd name="connsiteY7" fmla="*/ 2754 h 11116"/>
                      <a:gd name="connsiteX8" fmla="*/ 7986 w 10375"/>
                      <a:gd name="connsiteY8" fmla="*/ 2154 h 11116"/>
                      <a:gd name="connsiteX9" fmla="*/ 7944 w 10375"/>
                      <a:gd name="connsiteY9" fmla="*/ 2079 h 11116"/>
                      <a:gd name="connsiteX10" fmla="*/ 8030 w 10375"/>
                      <a:gd name="connsiteY10" fmla="*/ 1704 h 11116"/>
                      <a:gd name="connsiteX11" fmla="*/ 8627 w 10375"/>
                      <a:gd name="connsiteY11" fmla="*/ 1329 h 11116"/>
                      <a:gd name="connsiteX12" fmla="*/ 8755 w 10375"/>
                      <a:gd name="connsiteY12" fmla="*/ 1104 h 11116"/>
                      <a:gd name="connsiteX13" fmla="*/ 8840 w 10375"/>
                      <a:gd name="connsiteY13" fmla="*/ 1254 h 11116"/>
                      <a:gd name="connsiteX14" fmla="*/ 9138 w 10375"/>
                      <a:gd name="connsiteY14" fmla="*/ 1704 h 11116"/>
                      <a:gd name="connsiteX15" fmla="*/ 9223 w 10375"/>
                      <a:gd name="connsiteY15" fmla="*/ 879 h 11116"/>
                      <a:gd name="connsiteX16" fmla="*/ 9692 w 10375"/>
                      <a:gd name="connsiteY16" fmla="*/ 879 h 11116"/>
                      <a:gd name="connsiteX17" fmla="*/ 9778 w 10375"/>
                      <a:gd name="connsiteY17" fmla="*/ 1029 h 11116"/>
                      <a:gd name="connsiteX18" fmla="*/ 9735 w 10375"/>
                      <a:gd name="connsiteY18" fmla="*/ 1479 h 11116"/>
                      <a:gd name="connsiteX19" fmla="*/ 9352 w 10375"/>
                      <a:gd name="connsiteY19" fmla="*/ 1854 h 11116"/>
                      <a:gd name="connsiteX20" fmla="*/ 9053 w 10375"/>
                      <a:gd name="connsiteY20" fmla="*/ 1704 h 11116"/>
                      <a:gd name="connsiteX21" fmla="*/ 7844 w 10375"/>
                      <a:gd name="connsiteY21" fmla="*/ 0 h 11116"/>
                      <a:gd name="connsiteX22" fmla="*/ 7176 w 10375"/>
                      <a:gd name="connsiteY22" fmla="*/ 5455 h 11116"/>
                      <a:gd name="connsiteX23" fmla="*/ 5855 w 10375"/>
                      <a:gd name="connsiteY23" fmla="*/ 7030 h 11116"/>
                      <a:gd name="connsiteX24" fmla="*/ 5684 w 10375"/>
                      <a:gd name="connsiteY24" fmla="*/ 7405 h 11116"/>
                      <a:gd name="connsiteX25" fmla="*/ 5514 w 10375"/>
                      <a:gd name="connsiteY25" fmla="*/ 7630 h 11116"/>
                      <a:gd name="connsiteX26" fmla="*/ 3808 w 10375"/>
                      <a:gd name="connsiteY26" fmla="*/ 8155 h 11116"/>
                      <a:gd name="connsiteX27" fmla="*/ 3466 w 10375"/>
                      <a:gd name="connsiteY27" fmla="*/ 8381 h 11116"/>
                      <a:gd name="connsiteX28" fmla="*/ 3509 w 10375"/>
                      <a:gd name="connsiteY28" fmla="*/ 8755 h 11116"/>
                      <a:gd name="connsiteX29" fmla="*/ 3381 w 10375"/>
                      <a:gd name="connsiteY29" fmla="*/ 10105 h 11116"/>
                      <a:gd name="connsiteX30" fmla="*/ 2613 w 10375"/>
                      <a:gd name="connsiteY30" fmla="*/ 10706 h 11116"/>
                      <a:gd name="connsiteX31" fmla="*/ 1738 w 10375"/>
                      <a:gd name="connsiteY31" fmla="*/ 11116 h 11116"/>
                      <a:gd name="connsiteX32" fmla="*/ 402 w 10375"/>
                      <a:gd name="connsiteY32" fmla="*/ 9878 h 11116"/>
                      <a:gd name="connsiteX33" fmla="*/ 0 w 10375"/>
                      <a:gd name="connsiteY33" fmla="*/ 8868 h 11116"/>
                      <a:gd name="connsiteX0" fmla="*/ 9437 w 10375"/>
                      <a:gd name="connsiteY0" fmla="*/ 3453 h 12790"/>
                      <a:gd name="connsiteX1" fmla="*/ 9906 w 10375"/>
                      <a:gd name="connsiteY1" fmla="*/ 3603 h 12790"/>
                      <a:gd name="connsiteX2" fmla="*/ 10204 w 10375"/>
                      <a:gd name="connsiteY2" fmla="*/ 4128 h 12790"/>
                      <a:gd name="connsiteX3" fmla="*/ 10375 w 10375"/>
                      <a:gd name="connsiteY3" fmla="*/ 4428 h 12790"/>
                      <a:gd name="connsiteX4" fmla="*/ 10375 w 10375"/>
                      <a:gd name="connsiteY4" fmla="*/ 4653 h 12790"/>
                      <a:gd name="connsiteX5" fmla="*/ 10290 w 10375"/>
                      <a:gd name="connsiteY5" fmla="*/ 5478 h 12790"/>
                      <a:gd name="connsiteX6" fmla="*/ 8797 w 10375"/>
                      <a:gd name="connsiteY6" fmla="*/ 4803 h 12790"/>
                      <a:gd name="connsiteX7" fmla="*/ 8413 w 10375"/>
                      <a:gd name="connsiteY7" fmla="*/ 4428 h 12790"/>
                      <a:gd name="connsiteX8" fmla="*/ 7986 w 10375"/>
                      <a:gd name="connsiteY8" fmla="*/ 3828 h 12790"/>
                      <a:gd name="connsiteX9" fmla="*/ 7944 w 10375"/>
                      <a:gd name="connsiteY9" fmla="*/ 3753 h 12790"/>
                      <a:gd name="connsiteX10" fmla="*/ 8030 w 10375"/>
                      <a:gd name="connsiteY10" fmla="*/ 3378 h 12790"/>
                      <a:gd name="connsiteX11" fmla="*/ 8627 w 10375"/>
                      <a:gd name="connsiteY11" fmla="*/ 3003 h 12790"/>
                      <a:gd name="connsiteX12" fmla="*/ 8755 w 10375"/>
                      <a:gd name="connsiteY12" fmla="*/ 2778 h 12790"/>
                      <a:gd name="connsiteX13" fmla="*/ 8840 w 10375"/>
                      <a:gd name="connsiteY13" fmla="*/ 2928 h 12790"/>
                      <a:gd name="connsiteX14" fmla="*/ 9138 w 10375"/>
                      <a:gd name="connsiteY14" fmla="*/ 3378 h 12790"/>
                      <a:gd name="connsiteX15" fmla="*/ 8802 w 10375"/>
                      <a:gd name="connsiteY15" fmla="*/ 6 h 12790"/>
                      <a:gd name="connsiteX16" fmla="*/ 9692 w 10375"/>
                      <a:gd name="connsiteY16" fmla="*/ 2553 h 12790"/>
                      <a:gd name="connsiteX17" fmla="*/ 9778 w 10375"/>
                      <a:gd name="connsiteY17" fmla="*/ 2703 h 12790"/>
                      <a:gd name="connsiteX18" fmla="*/ 9735 w 10375"/>
                      <a:gd name="connsiteY18" fmla="*/ 3153 h 12790"/>
                      <a:gd name="connsiteX19" fmla="*/ 9352 w 10375"/>
                      <a:gd name="connsiteY19" fmla="*/ 3528 h 12790"/>
                      <a:gd name="connsiteX20" fmla="*/ 9053 w 10375"/>
                      <a:gd name="connsiteY20" fmla="*/ 3378 h 12790"/>
                      <a:gd name="connsiteX21" fmla="*/ 7844 w 10375"/>
                      <a:gd name="connsiteY21" fmla="*/ 1674 h 12790"/>
                      <a:gd name="connsiteX22" fmla="*/ 7176 w 10375"/>
                      <a:gd name="connsiteY22" fmla="*/ 7129 h 12790"/>
                      <a:gd name="connsiteX23" fmla="*/ 5855 w 10375"/>
                      <a:gd name="connsiteY23" fmla="*/ 8704 h 12790"/>
                      <a:gd name="connsiteX24" fmla="*/ 5684 w 10375"/>
                      <a:gd name="connsiteY24" fmla="*/ 9079 h 12790"/>
                      <a:gd name="connsiteX25" fmla="*/ 5514 w 10375"/>
                      <a:gd name="connsiteY25" fmla="*/ 9304 h 12790"/>
                      <a:gd name="connsiteX26" fmla="*/ 3808 w 10375"/>
                      <a:gd name="connsiteY26" fmla="*/ 9829 h 12790"/>
                      <a:gd name="connsiteX27" fmla="*/ 3466 w 10375"/>
                      <a:gd name="connsiteY27" fmla="*/ 10055 h 12790"/>
                      <a:gd name="connsiteX28" fmla="*/ 3509 w 10375"/>
                      <a:gd name="connsiteY28" fmla="*/ 10429 h 12790"/>
                      <a:gd name="connsiteX29" fmla="*/ 3381 w 10375"/>
                      <a:gd name="connsiteY29" fmla="*/ 11779 h 12790"/>
                      <a:gd name="connsiteX30" fmla="*/ 2613 w 10375"/>
                      <a:gd name="connsiteY30" fmla="*/ 12380 h 12790"/>
                      <a:gd name="connsiteX31" fmla="*/ 1738 w 10375"/>
                      <a:gd name="connsiteY31" fmla="*/ 12790 h 12790"/>
                      <a:gd name="connsiteX32" fmla="*/ 402 w 10375"/>
                      <a:gd name="connsiteY32" fmla="*/ 11552 h 12790"/>
                      <a:gd name="connsiteX33" fmla="*/ 0 w 10375"/>
                      <a:gd name="connsiteY33" fmla="*/ 10542 h 12790"/>
                      <a:gd name="connsiteX0" fmla="*/ 9437 w 10375"/>
                      <a:gd name="connsiteY0" fmla="*/ 3453 h 12790"/>
                      <a:gd name="connsiteX1" fmla="*/ 9906 w 10375"/>
                      <a:gd name="connsiteY1" fmla="*/ 3603 h 12790"/>
                      <a:gd name="connsiteX2" fmla="*/ 10204 w 10375"/>
                      <a:gd name="connsiteY2" fmla="*/ 4128 h 12790"/>
                      <a:gd name="connsiteX3" fmla="*/ 10375 w 10375"/>
                      <a:gd name="connsiteY3" fmla="*/ 4428 h 12790"/>
                      <a:gd name="connsiteX4" fmla="*/ 10375 w 10375"/>
                      <a:gd name="connsiteY4" fmla="*/ 4653 h 12790"/>
                      <a:gd name="connsiteX5" fmla="*/ 10290 w 10375"/>
                      <a:gd name="connsiteY5" fmla="*/ 5478 h 12790"/>
                      <a:gd name="connsiteX6" fmla="*/ 8797 w 10375"/>
                      <a:gd name="connsiteY6" fmla="*/ 4803 h 12790"/>
                      <a:gd name="connsiteX7" fmla="*/ 8413 w 10375"/>
                      <a:gd name="connsiteY7" fmla="*/ 4428 h 12790"/>
                      <a:gd name="connsiteX8" fmla="*/ 7986 w 10375"/>
                      <a:gd name="connsiteY8" fmla="*/ 3828 h 12790"/>
                      <a:gd name="connsiteX9" fmla="*/ 7944 w 10375"/>
                      <a:gd name="connsiteY9" fmla="*/ 3753 h 12790"/>
                      <a:gd name="connsiteX10" fmla="*/ 8030 w 10375"/>
                      <a:gd name="connsiteY10" fmla="*/ 3378 h 12790"/>
                      <a:gd name="connsiteX11" fmla="*/ 8627 w 10375"/>
                      <a:gd name="connsiteY11" fmla="*/ 3003 h 12790"/>
                      <a:gd name="connsiteX12" fmla="*/ 8755 w 10375"/>
                      <a:gd name="connsiteY12" fmla="*/ 2778 h 12790"/>
                      <a:gd name="connsiteX13" fmla="*/ 8840 w 10375"/>
                      <a:gd name="connsiteY13" fmla="*/ 2928 h 12790"/>
                      <a:gd name="connsiteX14" fmla="*/ 9138 w 10375"/>
                      <a:gd name="connsiteY14" fmla="*/ 3378 h 12790"/>
                      <a:gd name="connsiteX15" fmla="*/ 8802 w 10375"/>
                      <a:gd name="connsiteY15" fmla="*/ 6 h 12790"/>
                      <a:gd name="connsiteX16" fmla="*/ 9692 w 10375"/>
                      <a:gd name="connsiteY16" fmla="*/ 2553 h 12790"/>
                      <a:gd name="connsiteX17" fmla="*/ 9778 w 10375"/>
                      <a:gd name="connsiteY17" fmla="*/ 2703 h 12790"/>
                      <a:gd name="connsiteX18" fmla="*/ 9735 w 10375"/>
                      <a:gd name="connsiteY18" fmla="*/ 3153 h 12790"/>
                      <a:gd name="connsiteX19" fmla="*/ 9352 w 10375"/>
                      <a:gd name="connsiteY19" fmla="*/ 3528 h 12790"/>
                      <a:gd name="connsiteX20" fmla="*/ 8164 w 10375"/>
                      <a:gd name="connsiteY20" fmla="*/ 1033 h 12790"/>
                      <a:gd name="connsiteX21" fmla="*/ 7844 w 10375"/>
                      <a:gd name="connsiteY21" fmla="*/ 1674 h 12790"/>
                      <a:gd name="connsiteX22" fmla="*/ 7176 w 10375"/>
                      <a:gd name="connsiteY22" fmla="*/ 7129 h 12790"/>
                      <a:gd name="connsiteX23" fmla="*/ 5855 w 10375"/>
                      <a:gd name="connsiteY23" fmla="*/ 8704 h 12790"/>
                      <a:gd name="connsiteX24" fmla="*/ 5684 w 10375"/>
                      <a:gd name="connsiteY24" fmla="*/ 9079 h 12790"/>
                      <a:gd name="connsiteX25" fmla="*/ 5514 w 10375"/>
                      <a:gd name="connsiteY25" fmla="*/ 9304 h 12790"/>
                      <a:gd name="connsiteX26" fmla="*/ 3808 w 10375"/>
                      <a:gd name="connsiteY26" fmla="*/ 9829 h 12790"/>
                      <a:gd name="connsiteX27" fmla="*/ 3466 w 10375"/>
                      <a:gd name="connsiteY27" fmla="*/ 10055 h 12790"/>
                      <a:gd name="connsiteX28" fmla="*/ 3509 w 10375"/>
                      <a:gd name="connsiteY28" fmla="*/ 10429 h 12790"/>
                      <a:gd name="connsiteX29" fmla="*/ 3381 w 10375"/>
                      <a:gd name="connsiteY29" fmla="*/ 11779 h 12790"/>
                      <a:gd name="connsiteX30" fmla="*/ 2613 w 10375"/>
                      <a:gd name="connsiteY30" fmla="*/ 12380 h 12790"/>
                      <a:gd name="connsiteX31" fmla="*/ 1738 w 10375"/>
                      <a:gd name="connsiteY31" fmla="*/ 12790 h 12790"/>
                      <a:gd name="connsiteX32" fmla="*/ 402 w 10375"/>
                      <a:gd name="connsiteY32" fmla="*/ 11552 h 12790"/>
                      <a:gd name="connsiteX33" fmla="*/ 0 w 10375"/>
                      <a:gd name="connsiteY33" fmla="*/ 10542 h 12790"/>
                      <a:gd name="connsiteX0" fmla="*/ 9437 w 10375"/>
                      <a:gd name="connsiteY0" fmla="*/ 3453 h 12790"/>
                      <a:gd name="connsiteX1" fmla="*/ 9906 w 10375"/>
                      <a:gd name="connsiteY1" fmla="*/ 3603 h 12790"/>
                      <a:gd name="connsiteX2" fmla="*/ 10204 w 10375"/>
                      <a:gd name="connsiteY2" fmla="*/ 4128 h 12790"/>
                      <a:gd name="connsiteX3" fmla="*/ 10375 w 10375"/>
                      <a:gd name="connsiteY3" fmla="*/ 4428 h 12790"/>
                      <a:gd name="connsiteX4" fmla="*/ 10375 w 10375"/>
                      <a:gd name="connsiteY4" fmla="*/ 4653 h 12790"/>
                      <a:gd name="connsiteX5" fmla="*/ 10056 w 10375"/>
                      <a:gd name="connsiteY5" fmla="*/ 4871 h 12790"/>
                      <a:gd name="connsiteX6" fmla="*/ 8797 w 10375"/>
                      <a:gd name="connsiteY6" fmla="*/ 4803 h 12790"/>
                      <a:gd name="connsiteX7" fmla="*/ 8413 w 10375"/>
                      <a:gd name="connsiteY7" fmla="*/ 4428 h 12790"/>
                      <a:gd name="connsiteX8" fmla="*/ 7986 w 10375"/>
                      <a:gd name="connsiteY8" fmla="*/ 3828 h 12790"/>
                      <a:gd name="connsiteX9" fmla="*/ 7944 w 10375"/>
                      <a:gd name="connsiteY9" fmla="*/ 3753 h 12790"/>
                      <a:gd name="connsiteX10" fmla="*/ 8030 w 10375"/>
                      <a:gd name="connsiteY10" fmla="*/ 3378 h 12790"/>
                      <a:gd name="connsiteX11" fmla="*/ 8627 w 10375"/>
                      <a:gd name="connsiteY11" fmla="*/ 3003 h 12790"/>
                      <a:gd name="connsiteX12" fmla="*/ 8755 w 10375"/>
                      <a:gd name="connsiteY12" fmla="*/ 2778 h 12790"/>
                      <a:gd name="connsiteX13" fmla="*/ 8840 w 10375"/>
                      <a:gd name="connsiteY13" fmla="*/ 2928 h 12790"/>
                      <a:gd name="connsiteX14" fmla="*/ 9138 w 10375"/>
                      <a:gd name="connsiteY14" fmla="*/ 3378 h 12790"/>
                      <a:gd name="connsiteX15" fmla="*/ 8802 w 10375"/>
                      <a:gd name="connsiteY15" fmla="*/ 6 h 12790"/>
                      <a:gd name="connsiteX16" fmla="*/ 9692 w 10375"/>
                      <a:gd name="connsiteY16" fmla="*/ 2553 h 12790"/>
                      <a:gd name="connsiteX17" fmla="*/ 9778 w 10375"/>
                      <a:gd name="connsiteY17" fmla="*/ 2703 h 12790"/>
                      <a:gd name="connsiteX18" fmla="*/ 9735 w 10375"/>
                      <a:gd name="connsiteY18" fmla="*/ 3153 h 12790"/>
                      <a:gd name="connsiteX19" fmla="*/ 9352 w 10375"/>
                      <a:gd name="connsiteY19" fmla="*/ 3528 h 12790"/>
                      <a:gd name="connsiteX20" fmla="*/ 8164 w 10375"/>
                      <a:gd name="connsiteY20" fmla="*/ 1033 h 12790"/>
                      <a:gd name="connsiteX21" fmla="*/ 7844 w 10375"/>
                      <a:gd name="connsiteY21" fmla="*/ 1674 h 12790"/>
                      <a:gd name="connsiteX22" fmla="*/ 7176 w 10375"/>
                      <a:gd name="connsiteY22" fmla="*/ 7129 h 12790"/>
                      <a:gd name="connsiteX23" fmla="*/ 5855 w 10375"/>
                      <a:gd name="connsiteY23" fmla="*/ 8704 h 12790"/>
                      <a:gd name="connsiteX24" fmla="*/ 5684 w 10375"/>
                      <a:gd name="connsiteY24" fmla="*/ 9079 h 12790"/>
                      <a:gd name="connsiteX25" fmla="*/ 5514 w 10375"/>
                      <a:gd name="connsiteY25" fmla="*/ 9304 h 12790"/>
                      <a:gd name="connsiteX26" fmla="*/ 3808 w 10375"/>
                      <a:gd name="connsiteY26" fmla="*/ 9829 h 12790"/>
                      <a:gd name="connsiteX27" fmla="*/ 3466 w 10375"/>
                      <a:gd name="connsiteY27" fmla="*/ 10055 h 12790"/>
                      <a:gd name="connsiteX28" fmla="*/ 3509 w 10375"/>
                      <a:gd name="connsiteY28" fmla="*/ 10429 h 12790"/>
                      <a:gd name="connsiteX29" fmla="*/ 3381 w 10375"/>
                      <a:gd name="connsiteY29" fmla="*/ 11779 h 12790"/>
                      <a:gd name="connsiteX30" fmla="*/ 2613 w 10375"/>
                      <a:gd name="connsiteY30" fmla="*/ 12380 h 12790"/>
                      <a:gd name="connsiteX31" fmla="*/ 1738 w 10375"/>
                      <a:gd name="connsiteY31" fmla="*/ 12790 h 12790"/>
                      <a:gd name="connsiteX32" fmla="*/ 402 w 10375"/>
                      <a:gd name="connsiteY32" fmla="*/ 11552 h 12790"/>
                      <a:gd name="connsiteX33" fmla="*/ 0 w 10375"/>
                      <a:gd name="connsiteY33" fmla="*/ 10542 h 12790"/>
                      <a:gd name="connsiteX0" fmla="*/ 9437 w 10375"/>
                      <a:gd name="connsiteY0" fmla="*/ 3453 h 12790"/>
                      <a:gd name="connsiteX1" fmla="*/ 9906 w 10375"/>
                      <a:gd name="connsiteY1" fmla="*/ 3603 h 12790"/>
                      <a:gd name="connsiteX2" fmla="*/ 10204 w 10375"/>
                      <a:gd name="connsiteY2" fmla="*/ 4128 h 12790"/>
                      <a:gd name="connsiteX3" fmla="*/ 10375 w 10375"/>
                      <a:gd name="connsiteY3" fmla="*/ 4428 h 12790"/>
                      <a:gd name="connsiteX4" fmla="*/ 10375 w 10375"/>
                      <a:gd name="connsiteY4" fmla="*/ 4653 h 12790"/>
                      <a:gd name="connsiteX5" fmla="*/ 10056 w 10375"/>
                      <a:gd name="connsiteY5" fmla="*/ 4871 h 12790"/>
                      <a:gd name="connsiteX6" fmla="*/ 8797 w 10375"/>
                      <a:gd name="connsiteY6" fmla="*/ 4803 h 12790"/>
                      <a:gd name="connsiteX7" fmla="*/ 8413 w 10375"/>
                      <a:gd name="connsiteY7" fmla="*/ 4428 h 12790"/>
                      <a:gd name="connsiteX8" fmla="*/ 7986 w 10375"/>
                      <a:gd name="connsiteY8" fmla="*/ 3828 h 12790"/>
                      <a:gd name="connsiteX9" fmla="*/ 7944 w 10375"/>
                      <a:gd name="connsiteY9" fmla="*/ 3753 h 12790"/>
                      <a:gd name="connsiteX10" fmla="*/ 8030 w 10375"/>
                      <a:gd name="connsiteY10" fmla="*/ 3378 h 12790"/>
                      <a:gd name="connsiteX11" fmla="*/ 8627 w 10375"/>
                      <a:gd name="connsiteY11" fmla="*/ 3003 h 12790"/>
                      <a:gd name="connsiteX12" fmla="*/ 8755 w 10375"/>
                      <a:gd name="connsiteY12" fmla="*/ 2778 h 12790"/>
                      <a:gd name="connsiteX13" fmla="*/ 8840 w 10375"/>
                      <a:gd name="connsiteY13" fmla="*/ 2928 h 12790"/>
                      <a:gd name="connsiteX14" fmla="*/ 9138 w 10375"/>
                      <a:gd name="connsiteY14" fmla="*/ 3378 h 12790"/>
                      <a:gd name="connsiteX15" fmla="*/ 8802 w 10375"/>
                      <a:gd name="connsiteY15" fmla="*/ 6 h 12790"/>
                      <a:gd name="connsiteX16" fmla="*/ 9692 w 10375"/>
                      <a:gd name="connsiteY16" fmla="*/ 2553 h 12790"/>
                      <a:gd name="connsiteX17" fmla="*/ 9778 w 10375"/>
                      <a:gd name="connsiteY17" fmla="*/ 2703 h 12790"/>
                      <a:gd name="connsiteX18" fmla="*/ 9735 w 10375"/>
                      <a:gd name="connsiteY18" fmla="*/ 3153 h 12790"/>
                      <a:gd name="connsiteX19" fmla="*/ 9305 w 10375"/>
                      <a:gd name="connsiteY19" fmla="*/ 2921 h 12790"/>
                      <a:gd name="connsiteX20" fmla="*/ 8164 w 10375"/>
                      <a:gd name="connsiteY20" fmla="*/ 1033 h 12790"/>
                      <a:gd name="connsiteX21" fmla="*/ 7844 w 10375"/>
                      <a:gd name="connsiteY21" fmla="*/ 1674 h 12790"/>
                      <a:gd name="connsiteX22" fmla="*/ 7176 w 10375"/>
                      <a:gd name="connsiteY22" fmla="*/ 7129 h 12790"/>
                      <a:gd name="connsiteX23" fmla="*/ 5855 w 10375"/>
                      <a:gd name="connsiteY23" fmla="*/ 8704 h 12790"/>
                      <a:gd name="connsiteX24" fmla="*/ 5684 w 10375"/>
                      <a:gd name="connsiteY24" fmla="*/ 9079 h 12790"/>
                      <a:gd name="connsiteX25" fmla="*/ 5514 w 10375"/>
                      <a:gd name="connsiteY25" fmla="*/ 9304 h 12790"/>
                      <a:gd name="connsiteX26" fmla="*/ 3808 w 10375"/>
                      <a:gd name="connsiteY26" fmla="*/ 9829 h 12790"/>
                      <a:gd name="connsiteX27" fmla="*/ 3466 w 10375"/>
                      <a:gd name="connsiteY27" fmla="*/ 10055 h 12790"/>
                      <a:gd name="connsiteX28" fmla="*/ 3509 w 10375"/>
                      <a:gd name="connsiteY28" fmla="*/ 10429 h 12790"/>
                      <a:gd name="connsiteX29" fmla="*/ 3381 w 10375"/>
                      <a:gd name="connsiteY29" fmla="*/ 11779 h 12790"/>
                      <a:gd name="connsiteX30" fmla="*/ 2613 w 10375"/>
                      <a:gd name="connsiteY30" fmla="*/ 12380 h 12790"/>
                      <a:gd name="connsiteX31" fmla="*/ 1738 w 10375"/>
                      <a:gd name="connsiteY31" fmla="*/ 12790 h 12790"/>
                      <a:gd name="connsiteX32" fmla="*/ 402 w 10375"/>
                      <a:gd name="connsiteY32" fmla="*/ 11552 h 12790"/>
                      <a:gd name="connsiteX33" fmla="*/ 0 w 10375"/>
                      <a:gd name="connsiteY33" fmla="*/ 10542 h 12790"/>
                      <a:gd name="connsiteX0" fmla="*/ 9437 w 10375"/>
                      <a:gd name="connsiteY0" fmla="*/ 3453 h 12790"/>
                      <a:gd name="connsiteX1" fmla="*/ 9906 w 10375"/>
                      <a:gd name="connsiteY1" fmla="*/ 3603 h 12790"/>
                      <a:gd name="connsiteX2" fmla="*/ 10204 w 10375"/>
                      <a:gd name="connsiteY2" fmla="*/ 4128 h 12790"/>
                      <a:gd name="connsiteX3" fmla="*/ 10375 w 10375"/>
                      <a:gd name="connsiteY3" fmla="*/ 4428 h 12790"/>
                      <a:gd name="connsiteX4" fmla="*/ 10375 w 10375"/>
                      <a:gd name="connsiteY4" fmla="*/ 4653 h 12790"/>
                      <a:gd name="connsiteX5" fmla="*/ 10056 w 10375"/>
                      <a:gd name="connsiteY5" fmla="*/ 4871 h 12790"/>
                      <a:gd name="connsiteX6" fmla="*/ 8797 w 10375"/>
                      <a:gd name="connsiteY6" fmla="*/ 4803 h 12790"/>
                      <a:gd name="connsiteX7" fmla="*/ 8413 w 10375"/>
                      <a:gd name="connsiteY7" fmla="*/ 4428 h 12790"/>
                      <a:gd name="connsiteX8" fmla="*/ 7986 w 10375"/>
                      <a:gd name="connsiteY8" fmla="*/ 3828 h 12790"/>
                      <a:gd name="connsiteX9" fmla="*/ 7944 w 10375"/>
                      <a:gd name="connsiteY9" fmla="*/ 3753 h 12790"/>
                      <a:gd name="connsiteX10" fmla="*/ 8030 w 10375"/>
                      <a:gd name="connsiteY10" fmla="*/ 3378 h 12790"/>
                      <a:gd name="connsiteX11" fmla="*/ 8627 w 10375"/>
                      <a:gd name="connsiteY11" fmla="*/ 3003 h 12790"/>
                      <a:gd name="connsiteX12" fmla="*/ 8755 w 10375"/>
                      <a:gd name="connsiteY12" fmla="*/ 2778 h 12790"/>
                      <a:gd name="connsiteX13" fmla="*/ 8840 w 10375"/>
                      <a:gd name="connsiteY13" fmla="*/ 2928 h 12790"/>
                      <a:gd name="connsiteX14" fmla="*/ 8974 w 10375"/>
                      <a:gd name="connsiteY14" fmla="*/ 2893 h 12790"/>
                      <a:gd name="connsiteX15" fmla="*/ 8802 w 10375"/>
                      <a:gd name="connsiteY15" fmla="*/ 6 h 12790"/>
                      <a:gd name="connsiteX16" fmla="*/ 9692 w 10375"/>
                      <a:gd name="connsiteY16" fmla="*/ 2553 h 12790"/>
                      <a:gd name="connsiteX17" fmla="*/ 9778 w 10375"/>
                      <a:gd name="connsiteY17" fmla="*/ 2703 h 12790"/>
                      <a:gd name="connsiteX18" fmla="*/ 9735 w 10375"/>
                      <a:gd name="connsiteY18" fmla="*/ 3153 h 12790"/>
                      <a:gd name="connsiteX19" fmla="*/ 9305 w 10375"/>
                      <a:gd name="connsiteY19" fmla="*/ 2921 h 12790"/>
                      <a:gd name="connsiteX20" fmla="*/ 8164 w 10375"/>
                      <a:gd name="connsiteY20" fmla="*/ 1033 h 12790"/>
                      <a:gd name="connsiteX21" fmla="*/ 7844 w 10375"/>
                      <a:gd name="connsiteY21" fmla="*/ 1674 h 12790"/>
                      <a:gd name="connsiteX22" fmla="*/ 7176 w 10375"/>
                      <a:gd name="connsiteY22" fmla="*/ 7129 h 12790"/>
                      <a:gd name="connsiteX23" fmla="*/ 5855 w 10375"/>
                      <a:gd name="connsiteY23" fmla="*/ 8704 h 12790"/>
                      <a:gd name="connsiteX24" fmla="*/ 5684 w 10375"/>
                      <a:gd name="connsiteY24" fmla="*/ 9079 h 12790"/>
                      <a:gd name="connsiteX25" fmla="*/ 5514 w 10375"/>
                      <a:gd name="connsiteY25" fmla="*/ 9304 h 12790"/>
                      <a:gd name="connsiteX26" fmla="*/ 3808 w 10375"/>
                      <a:gd name="connsiteY26" fmla="*/ 9829 h 12790"/>
                      <a:gd name="connsiteX27" fmla="*/ 3466 w 10375"/>
                      <a:gd name="connsiteY27" fmla="*/ 10055 h 12790"/>
                      <a:gd name="connsiteX28" fmla="*/ 3509 w 10375"/>
                      <a:gd name="connsiteY28" fmla="*/ 10429 h 12790"/>
                      <a:gd name="connsiteX29" fmla="*/ 3381 w 10375"/>
                      <a:gd name="connsiteY29" fmla="*/ 11779 h 12790"/>
                      <a:gd name="connsiteX30" fmla="*/ 2613 w 10375"/>
                      <a:gd name="connsiteY30" fmla="*/ 12380 h 12790"/>
                      <a:gd name="connsiteX31" fmla="*/ 1738 w 10375"/>
                      <a:gd name="connsiteY31" fmla="*/ 12790 h 12790"/>
                      <a:gd name="connsiteX32" fmla="*/ 402 w 10375"/>
                      <a:gd name="connsiteY32" fmla="*/ 11552 h 12790"/>
                      <a:gd name="connsiteX33" fmla="*/ 0 w 10375"/>
                      <a:gd name="connsiteY33" fmla="*/ 10542 h 12790"/>
                      <a:gd name="connsiteX0" fmla="*/ 9437 w 10375"/>
                      <a:gd name="connsiteY0" fmla="*/ 3453 h 12790"/>
                      <a:gd name="connsiteX1" fmla="*/ 9906 w 10375"/>
                      <a:gd name="connsiteY1" fmla="*/ 3603 h 12790"/>
                      <a:gd name="connsiteX2" fmla="*/ 10204 w 10375"/>
                      <a:gd name="connsiteY2" fmla="*/ 4128 h 12790"/>
                      <a:gd name="connsiteX3" fmla="*/ 10375 w 10375"/>
                      <a:gd name="connsiteY3" fmla="*/ 4428 h 12790"/>
                      <a:gd name="connsiteX4" fmla="*/ 10375 w 10375"/>
                      <a:gd name="connsiteY4" fmla="*/ 4653 h 12790"/>
                      <a:gd name="connsiteX5" fmla="*/ 10056 w 10375"/>
                      <a:gd name="connsiteY5" fmla="*/ 4871 h 12790"/>
                      <a:gd name="connsiteX6" fmla="*/ 8797 w 10375"/>
                      <a:gd name="connsiteY6" fmla="*/ 4803 h 12790"/>
                      <a:gd name="connsiteX7" fmla="*/ 8413 w 10375"/>
                      <a:gd name="connsiteY7" fmla="*/ 4428 h 12790"/>
                      <a:gd name="connsiteX8" fmla="*/ 7986 w 10375"/>
                      <a:gd name="connsiteY8" fmla="*/ 3828 h 12790"/>
                      <a:gd name="connsiteX9" fmla="*/ 7944 w 10375"/>
                      <a:gd name="connsiteY9" fmla="*/ 3753 h 12790"/>
                      <a:gd name="connsiteX10" fmla="*/ 8030 w 10375"/>
                      <a:gd name="connsiteY10" fmla="*/ 3378 h 12790"/>
                      <a:gd name="connsiteX11" fmla="*/ 8627 w 10375"/>
                      <a:gd name="connsiteY11" fmla="*/ 3003 h 12790"/>
                      <a:gd name="connsiteX12" fmla="*/ 8755 w 10375"/>
                      <a:gd name="connsiteY12" fmla="*/ 2778 h 12790"/>
                      <a:gd name="connsiteX13" fmla="*/ 8770 w 10375"/>
                      <a:gd name="connsiteY13" fmla="*/ 2564 h 12790"/>
                      <a:gd name="connsiteX14" fmla="*/ 8974 w 10375"/>
                      <a:gd name="connsiteY14" fmla="*/ 2893 h 12790"/>
                      <a:gd name="connsiteX15" fmla="*/ 8802 w 10375"/>
                      <a:gd name="connsiteY15" fmla="*/ 6 h 12790"/>
                      <a:gd name="connsiteX16" fmla="*/ 9692 w 10375"/>
                      <a:gd name="connsiteY16" fmla="*/ 2553 h 12790"/>
                      <a:gd name="connsiteX17" fmla="*/ 9778 w 10375"/>
                      <a:gd name="connsiteY17" fmla="*/ 2703 h 12790"/>
                      <a:gd name="connsiteX18" fmla="*/ 9735 w 10375"/>
                      <a:gd name="connsiteY18" fmla="*/ 3153 h 12790"/>
                      <a:gd name="connsiteX19" fmla="*/ 9305 w 10375"/>
                      <a:gd name="connsiteY19" fmla="*/ 2921 h 12790"/>
                      <a:gd name="connsiteX20" fmla="*/ 8164 w 10375"/>
                      <a:gd name="connsiteY20" fmla="*/ 1033 h 12790"/>
                      <a:gd name="connsiteX21" fmla="*/ 7844 w 10375"/>
                      <a:gd name="connsiteY21" fmla="*/ 1674 h 12790"/>
                      <a:gd name="connsiteX22" fmla="*/ 7176 w 10375"/>
                      <a:gd name="connsiteY22" fmla="*/ 7129 h 12790"/>
                      <a:gd name="connsiteX23" fmla="*/ 5855 w 10375"/>
                      <a:gd name="connsiteY23" fmla="*/ 8704 h 12790"/>
                      <a:gd name="connsiteX24" fmla="*/ 5684 w 10375"/>
                      <a:gd name="connsiteY24" fmla="*/ 9079 h 12790"/>
                      <a:gd name="connsiteX25" fmla="*/ 5514 w 10375"/>
                      <a:gd name="connsiteY25" fmla="*/ 9304 h 12790"/>
                      <a:gd name="connsiteX26" fmla="*/ 3808 w 10375"/>
                      <a:gd name="connsiteY26" fmla="*/ 9829 h 12790"/>
                      <a:gd name="connsiteX27" fmla="*/ 3466 w 10375"/>
                      <a:gd name="connsiteY27" fmla="*/ 10055 h 12790"/>
                      <a:gd name="connsiteX28" fmla="*/ 3509 w 10375"/>
                      <a:gd name="connsiteY28" fmla="*/ 10429 h 12790"/>
                      <a:gd name="connsiteX29" fmla="*/ 3381 w 10375"/>
                      <a:gd name="connsiteY29" fmla="*/ 11779 h 12790"/>
                      <a:gd name="connsiteX30" fmla="*/ 2613 w 10375"/>
                      <a:gd name="connsiteY30" fmla="*/ 12380 h 12790"/>
                      <a:gd name="connsiteX31" fmla="*/ 1738 w 10375"/>
                      <a:gd name="connsiteY31" fmla="*/ 12790 h 12790"/>
                      <a:gd name="connsiteX32" fmla="*/ 402 w 10375"/>
                      <a:gd name="connsiteY32" fmla="*/ 11552 h 12790"/>
                      <a:gd name="connsiteX33" fmla="*/ 0 w 10375"/>
                      <a:gd name="connsiteY33" fmla="*/ 10542 h 12790"/>
                      <a:gd name="connsiteX0" fmla="*/ 9437 w 10375"/>
                      <a:gd name="connsiteY0" fmla="*/ 3453 h 12790"/>
                      <a:gd name="connsiteX1" fmla="*/ 9906 w 10375"/>
                      <a:gd name="connsiteY1" fmla="*/ 3603 h 12790"/>
                      <a:gd name="connsiteX2" fmla="*/ 10204 w 10375"/>
                      <a:gd name="connsiteY2" fmla="*/ 4128 h 12790"/>
                      <a:gd name="connsiteX3" fmla="*/ 10375 w 10375"/>
                      <a:gd name="connsiteY3" fmla="*/ 4428 h 12790"/>
                      <a:gd name="connsiteX4" fmla="*/ 10375 w 10375"/>
                      <a:gd name="connsiteY4" fmla="*/ 4653 h 12790"/>
                      <a:gd name="connsiteX5" fmla="*/ 10056 w 10375"/>
                      <a:gd name="connsiteY5" fmla="*/ 4871 h 12790"/>
                      <a:gd name="connsiteX6" fmla="*/ 8797 w 10375"/>
                      <a:gd name="connsiteY6" fmla="*/ 4803 h 12790"/>
                      <a:gd name="connsiteX7" fmla="*/ 8413 w 10375"/>
                      <a:gd name="connsiteY7" fmla="*/ 4428 h 12790"/>
                      <a:gd name="connsiteX8" fmla="*/ 7986 w 10375"/>
                      <a:gd name="connsiteY8" fmla="*/ 3828 h 12790"/>
                      <a:gd name="connsiteX9" fmla="*/ 7944 w 10375"/>
                      <a:gd name="connsiteY9" fmla="*/ 3753 h 12790"/>
                      <a:gd name="connsiteX10" fmla="*/ 8030 w 10375"/>
                      <a:gd name="connsiteY10" fmla="*/ 3378 h 12790"/>
                      <a:gd name="connsiteX11" fmla="*/ 8393 w 10375"/>
                      <a:gd name="connsiteY11" fmla="*/ 2518 h 12790"/>
                      <a:gd name="connsiteX12" fmla="*/ 8755 w 10375"/>
                      <a:gd name="connsiteY12" fmla="*/ 2778 h 12790"/>
                      <a:gd name="connsiteX13" fmla="*/ 8770 w 10375"/>
                      <a:gd name="connsiteY13" fmla="*/ 2564 h 12790"/>
                      <a:gd name="connsiteX14" fmla="*/ 8974 w 10375"/>
                      <a:gd name="connsiteY14" fmla="*/ 2893 h 12790"/>
                      <a:gd name="connsiteX15" fmla="*/ 8802 w 10375"/>
                      <a:gd name="connsiteY15" fmla="*/ 6 h 12790"/>
                      <a:gd name="connsiteX16" fmla="*/ 9692 w 10375"/>
                      <a:gd name="connsiteY16" fmla="*/ 2553 h 12790"/>
                      <a:gd name="connsiteX17" fmla="*/ 9778 w 10375"/>
                      <a:gd name="connsiteY17" fmla="*/ 2703 h 12790"/>
                      <a:gd name="connsiteX18" fmla="*/ 9735 w 10375"/>
                      <a:gd name="connsiteY18" fmla="*/ 3153 h 12790"/>
                      <a:gd name="connsiteX19" fmla="*/ 9305 w 10375"/>
                      <a:gd name="connsiteY19" fmla="*/ 2921 h 12790"/>
                      <a:gd name="connsiteX20" fmla="*/ 8164 w 10375"/>
                      <a:gd name="connsiteY20" fmla="*/ 1033 h 12790"/>
                      <a:gd name="connsiteX21" fmla="*/ 7844 w 10375"/>
                      <a:gd name="connsiteY21" fmla="*/ 1674 h 12790"/>
                      <a:gd name="connsiteX22" fmla="*/ 7176 w 10375"/>
                      <a:gd name="connsiteY22" fmla="*/ 7129 h 12790"/>
                      <a:gd name="connsiteX23" fmla="*/ 5855 w 10375"/>
                      <a:gd name="connsiteY23" fmla="*/ 8704 h 12790"/>
                      <a:gd name="connsiteX24" fmla="*/ 5684 w 10375"/>
                      <a:gd name="connsiteY24" fmla="*/ 9079 h 12790"/>
                      <a:gd name="connsiteX25" fmla="*/ 5514 w 10375"/>
                      <a:gd name="connsiteY25" fmla="*/ 9304 h 12790"/>
                      <a:gd name="connsiteX26" fmla="*/ 3808 w 10375"/>
                      <a:gd name="connsiteY26" fmla="*/ 9829 h 12790"/>
                      <a:gd name="connsiteX27" fmla="*/ 3466 w 10375"/>
                      <a:gd name="connsiteY27" fmla="*/ 10055 h 12790"/>
                      <a:gd name="connsiteX28" fmla="*/ 3509 w 10375"/>
                      <a:gd name="connsiteY28" fmla="*/ 10429 h 12790"/>
                      <a:gd name="connsiteX29" fmla="*/ 3381 w 10375"/>
                      <a:gd name="connsiteY29" fmla="*/ 11779 h 12790"/>
                      <a:gd name="connsiteX30" fmla="*/ 2613 w 10375"/>
                      <a:gd name="connsiteY30" fmla="*/ 12380 h 12790"/>
                      <a:gd name="connsiteX31" fmla="*/ 1738 w 10375"/>
                      <a:gd name="connsiteY31" fmla="*/ 12790 h 12790"/>
                      <a:gd name="connsiteX32" fmla="*/ 402 w 10375"/>
                      <a:gd name="connsiteY32" fmla="*/ 11552 h 12790"/>
                      <a:gd name="connsiteX33" fmla="*/ 0 w 10375"/>
                      <a:gd name="connsiteY33" fmla="*/ 10542 h 12790"/>
                      <a:gd name="connsiteX0" fmla="*/ 9437 w 10375"/>
                      <a:gd name="connsiteY0" fmla="*/ 3453 h 12790"/>
                      <a:gd name="connsiteX1" fmla="*/ 9906 w 10375"/>
                      <a:gd name="connsiteY1" fmla="*/ 3603 h 12790"/>
                      <a:gd name="connsiteX2" fmla="*/ 10204 w 10375"/>
                      <a:gd name="connsiteY2" fmla="*/ 4128 h 12790"/>
                      <a:gd name="connsiteX3" fmla="*/ 10375 w 10375"/>
                      <a:gd name="connsiteY3" fmla="*/ 4428 h 12790"/>
                      <a:gd name="connsiteX4" fmla="*/ 10375 w 10375"/>
                      <a:gd name="connsiteY4" fmla="*/ 4653 h 12790"/>
                      <a:gd name="connsiteX5" fmla="*/ 10056 w 10375"/>
                      <a:gd name="connsiteY5" fmla="*/ 4871 h 12790"/>
                      <a:gd name="connsiteX6" fmla="*/ 8680 w 10375"/>
                      <a:gd name="connsiteY6" fmla="*/ 4237 h 12790"/>
                      <a:gd name="connsiteX7" fmla="*/ 8413 w 10375"/>
                      <a:gd name="connsiteY7" fmla="*/ 4428 h 12790"/>
                      <a:gd name="connsiteX8" fmla="*/ 7986 w 10375"/>
                      <a:gd name="connsiteY8" fmla="*/ 3828 h 12790"/>
                      <a:gd name="connsiteX9" fmla="*/ 7944 w 10375"/>
                      <a:gd name="connsiteY9" fmla="*/ 3753 h 12790"/>
                      <a:gd name="connsiteX10" fmla="*/ 8030 w 10375"/>
                      <a:gd name="connsiteY10" fmla="*/ 3378 h 12790"/>
                      <a:gd name="connsiteX11" fmla="*/ 8393 w 10375"/>
                      <a:gd name="connsiteY11" fmla="*/ 2518 h 12790"/>
                      <a:gd name="connsiteX12" fmla="*/ 8755 w 10375"/>
                      <a:gd name="connsiteY12" fmla="*/ 2778 h 12790"/>
                      <a:gd name="connsiteX13" fmla="*/ 8770 w 10375"/>
                      <a:gd name="connsiteY13" fmla="*/ 2564 h 12790"/>
                      <a:gd name="connsiteX14" fmla="*/ 8974 w 10375"/>
                      <a:gd name="connsiteY14" fmla="*/ 2893 h 12790"/>
                      <a:gd name="connsiteX15" fmla="*/ 8802 w 10375"/>
                      <a:gd name="connsiteY15" fmla="*/ 6 h 12790"/>
                      <a:gd name="connsiteX16" fmla="*/ 9692 w 10375"/>
                      <a:gd name="connsiteY16" fmla="*/ 2553 h 12790"/>
                      <a:gd name="connsiteX17" fmla="*/ 9778 w 10375"/>
                      <a:gd name="connsiteY17" fmla="*/ 2703 h 12790"/>
                      <a:gd name="connsiteX18" fmla="*/ 9735 w 10375"/>
                      <a:gd name="connsiteY18" fmla="*/ 3153 h 12790"/>
                      <a:gd name="connsiteX19" fmla="*/ 9305 w 10375"/>
                      <a:gd name="connsiteY19" fmla="*/ 2921 h 12790"/>
                      <a:gd name="connsiteX20" fmla="*/ 8164 w 10375"/>
                      <a:gd name="connsiteY20" fmla="*/ 1033 h 12790"/>
                      <a:gd name="connsiteX21" fmla="*/ 7844 w 10375"/>
                      <a:gd name="connsiteY21" fmla="*/ 1674 h 12790"/>
                      <a:gd name="connsiteX22" fmla="*/ 7176 w 10375"/>
                      <a:gd name="connsiteY22" fmla="*/ 7129 h 12790"/>
                      <a:gd name="connsiteX23" fmla="*/ 5855 w 10375"/>
                      <a:gd name="connsiteY23" fmla="*/ 8704 h 12790"/>
                      <a:gd name="connsiteX24" fmla="*/ 5684 w 10375"/>
                      <a:gd name="connsiteY24" fmla="*/ 9079 h 12790"/>
                      <a:gd name="connsiteX25" fmla="*/ 5514 w 10375"/>
                      <a:gd name="connsiteY25" fmla="*/ 9304 h 12790"/>
                      <a:gd name="connsiteX26" fmla="*/ 3808 w 10375"/>
                      <a:gd name="connsiteY26" fmla="*/ 9829 h 12790"/>
                      <a:gd name="connsiteX27" fmla="*/ 3466 w 10375"/>
                      <a:gd name="connsiteY27" fmla="*/ 10055 h 12790"/>
                      <a:gd name="connsiteX28" fmla="*/ 3509 w 10375"/>
                      <a:gd name="connsiteY28" fmla="*/ 10429 h 12790"/>
                      <a:gd name="connsiteX29" fmla="*/ 3381 w 10375"/>
                      <a:gd name="connsiteY29" fmla="*/ 11779 h 12790"/>
                      <a:gd name="connsiteX30" fmla="*/ 2613 w 10375"/>
                      <a:gd name="connsiteY30" fmla="*/ 12380 h 12790"/>
                      <a:gd name="connsiteX31" fmla="*/ 1738 w 10375"/>
                      <a:gd name="connsiteY31" fmla="*/ 12790 h 12790"/>
                      <a:gd name="connsiteX32" fmla="*/ 402 w 10375"/>
                      <a:gd name="connsiteY32" fmla="*/ 11552 h 12790"/>
                      <a:gd name="connsiteX33" fmla="*/ 0 w 10375"/>
                      <a:gd name="connsiteY33" fmla="*/ 10542 h 12790"/>
                      <a:gd name="connsiteX0" fmla="*/ 9460 w 10375"/>
                      <a:gd name="connsiteY0" fmla="*/ 3008 h 12790"/>
                      <a:gd name="connsiteX1" fmla="*/ 9906 w 10375"/>
                      <a:gd name="connsiteY1" fmla="*/ 3603 h 12790"/>
                      <a:gd name="connsiteX2" fmla="*/ 10204 w 10375"/>
                      <a:gd name="connsiteY2" fmla="*/ 4128 h 12790"/>
                      <a:gd name="connsiteX3" fmla="*/ 10375 w 10375"/>
                      <a:gd name="connsiteY3" fmla="*/ 4428 h 12790"/>
                      <a:gd name="connsiteX4" fmla="*/ 10375 w 10375"/>
                      <a:gd name="connsiteY4" fmla="*/ 4653 h 12790"/>
                      <a:gd name="connsiteX5" fmla="*/ 10056 w 10375"/>
                      <a:gd name="connsiteY5" fmla="*/ 4871 h 12790"/>
                      <a:gd name="connsiteX6" fmla="*/ 8680 w 10375"/>
                      <a:gd name="connsiteY6" fmla="*/ 4237 h 12790"/>
                      <a:gd name="connsiteX7" fmla="*/ 8413 w 10375"/>
                      <a:gd name="connsiteY7" fmla="*/ 4428 h 12790"/>
                      <a:gd name="connsiteX8" fmla="*/ 7986 w 10375"/>
                      <a:gd name="connsiteY8" fmla="*/ 3828 h 12790"/>
                      <a:gd name="connsiteX9" fmla="*/ 7944 w 10375"/>
                      <a:gd name="connsiteY9" fmla="*/ 3753 h 12790"/>
                      <a:gd name="connsiteX10" fmla="*/ 8030 w 10375"/>
                      <a:gd name="connsiteY10" fmla="*/ 3378 h 12790"/>
                      <a:gd name="connsiteX11" fmla="*/ 8393 w 10375"/>
                      <a:gd name="connsiteY11" fmla="*/ 2518 h 12790"/>
                      <a:gd name="connsiteX12" fmla="*/ 8755 w 10375"/>
                      <a:gd name="connsiteY12" fmla="*/ 2778 h 12790"/>
                      <a:gd name="connsiteX13" fmla="*/ 8770 w 10375"/>
                      <a:gd name="connsiteY13" fmla="*/ 2564 h 12790"/>
                      <a:gd name="connsiteX14" fmla="*/ 8974 w 10375"/>
                      <a:gd name="connsiteY14" fmla="*/ 2893 h 12790"/>
                      <a:gd name="connsiteX15" fmla="*/ 8802 w 10375"/>
                      <a:gd name="connsiteY15" fmla="*/ 6 h 12790"/>
                      <a:gd name="connsiteX16" fmla="*/ 9692 w 10375"/>
                      <a:gd name="connsiteY16" fmla="*/ 2553 h 12790"/>
                      <a:gd name="connsiteX17" fmla="*/ 9778 w 10375"/>
                      <a:gd name="connsiteY17" fmla="*/ 2703 h 12790"/>
                      <a:gd name="connsiteX18" fmla="*/ 9735 w 10375"/>
                      <a:gd name="connsiteY18" fmla="*/ 3153 h 12790"/>
                      <a:gd name="connsiteX19" fmla="*/ 9305 w 10375"/>
                      <a:gd name="connsiteY19" fmla="*/ 2921 h 12790"/>
                      <a:gd name="connsiteX20" fmla="*/ 8164 w 10375"/>
                      <a:gd name="connsiteY20" fmla="*/ 1033 h 12790"/>
                      <a:gd name="connsiteX21" fmla="*/ 7844 w 10375"/>
                      <a:gd name="connsiteY21" fmla="*/ 1674 h 12790"/>
                      <a:gd name="connsiteX22" fmla="*/ 7176 w 10375"/>
                      <a:gd name="connsiteY22" fmla="*/ 7129 h 12790"/>
                      <a:gd name="connsiteX23" fmla="*/ 5855 w 10375"/>
                      <a:gd name="connsiteY23" fmla="*/ 8704 h 12790"/>
                      <a:gd name="connsiteX24" fmla="*/ 5684 w 10375"/>
                      <a:gd name="connsiteY24" fmla="*/ 9079 h 12790"/>
                      <a:gd name="connsiteX25" fmla="*/ 5514 w 10375"/>
                      <a:gd name="connsiteY25" fmla="*/ 9304 h 12790"/>
                      <a:gd name="connsiteX26" fmla="*/ 3808 w 10375"/>
                      <a:gd name="connsiteY26" fmla="*/ 9829 h 12790"/>
                      <a:gd name="connsiteX27" fmla="*/ 3466 w 10375"/>
                      <a:gd name="connsiteY27" fmla="*/ 10055 h 12790"/>
                      <a:gd name="connsiteX28" fmla="*/ 3509 w 10375"/>
                      <a:gd name="connsiteY28" fmla="*/ 10429 h 12790"/>
                      <a:gd name="connsiteX29" fmla="*/ 3381 w 10375"/>
                      <a:gd name="connsiteY29" fmla="*/ 11779 h 12790"/>
                      <a:gd name="connsiteX30" fmla="*/ 2613 w 10375"/>
                      <a:gd name="connsiteY30" fmla="*/ 12380 h 12790"/>
                      <a:gd name="connsiteX31" fmla="*/ 1738 w 10375"/>
                      <a:gd name="connsiteY31" fmla="*/ 12790 h 12790"/>
                      <a:gd name="connsiteX32" fmla="*/ 402 w 10375"/>
                      <a:gd name="connsiteY32" fmla="*/ 11552 h 12790"/>
                      <a:gd name="connsiteX33" fmla="*/ 0 w 10375"/>
                      <a:gd name="connsiteY33" fmla="*/ 10542 h 12790"/>
                      <a:gd name="connsiteX0" fmla="*/ 9460 w 10375"/>
                      <a:gd name="connsiteY0" fmla="*/ 3008 h 12790"/>
                      <a:gd name="connsiteX1" fmla="*/ 9906 w 10375"/>
                      <a:gd name="connsiteY1" fmla="*/ 3603 h 12790"/>
                      <a:gd name="connsiteX2" fmla="*/ 10204 w 10375"/>
                      <a:gd name="connsiteY2" fmla="*/ 4128 h 12790"/>
                      <a:gd name="connsiteX3" fmla="*/ 10375 w 10375"/>
                      <a:gd name="connsiteY3" fmla="*/ 4428 h 12790"/>
                      <a:gd name="connsiteX4" fmla="*/ 10375 w 10375"/>
                      <a:gd name="connsiteY4" fmla="*/ 4653 h 12790"/>
                      <a:gd name="connsiteX5" fmla="*/ 10056 w 10375"/>
                      <a:gd name="connsiteY5" fmla="*/ 4871 h 12790"/>
                      <a:gd name="connsiteX6" fmla="*/ 8680 w 10375"/>
                      <a:gd name="connsiteY6" fmla="*/ 4237 h 12790"/>
                      <a:gd name="connsiteX7" fmla="*/ 8413 w 10375"/>
                      <a:gd name="connsiteY7" fmla="*/ 4428 h 12790"/>
                      <a:gd name="connsiteX8" fmla="*/ 7986 w 10375"/>
                      <a:gd name="connsiteY8" fmla="*/ 3828 h 12790"/>
                      <a:gd name="connsiteX9" fmla="*/ 8061 w 10375"/>
                      <a:gd name="connsiteY9" fmla="*/ 3470 h 12790"/>
                      <a:gd name="connsiteX10" fmla="*/ 8030 w 10375"/>
                      <a:gd name="connsiteY10" fmla="*/ 3378 h 12790"/>
                      <a:gd name="connsiteX11" fmla="*/ 8393 w 10375"/>
                      <a:gd name="connsiteY11" fmla="*/ 2518 h 12790"/>
                      <a:gd name="connsiteX12" fmla="*/ 8755 w 10375"/>
                      <a:gd name="connsiteY12" fmla="*/ 2778 h 12790"/>
                      <a:gd name="connsiteX13" fmla="*/ 8770 w 10375"/>
                      <a:gd name="connsiteY13" fmla="*/ 2564 h 12790"/>
                      <a:gd name="connsiteX14" fmla="*/ 8974 w 10375"/>
                      <a:gd name="connsiteY14" fmla="*/ 2893 h 12790"/>
                      <a:gd name="connsiteX15" fmla="*/ 8802 w 10375"/>
                      <a:gd name="connsiteY15" fmla="*/ 6 h 12790"/>
                      <a:gd name="connsiteX16" fmla="*/ 9692 w 10375"/>
                      <a:gd name="connsiteY16" fmla="*/ 2553 h 12790"/>
                      <a:gd name="connsiteX17" fmla="*/ 9778 w 10375"/>
                      <a:gd name="connsiteY17" fmla="*/ 2703 h 12790"/>
                      <a:gd name="connsiteX18" fmla="*/ 9735 w 10375"/>
                      <a:gd name="connsiteY18" fmla="*/ 3153 h 12790"/>
                      <a:gd name="connsiteX19" fmla="*/ 9305 w 10375"/>
                      <a:gd name="connsiteY19" fmla="*/ 2921 h 12790"/>
                      <a:gd name="connsiteX20" fmla="*/ 8164 w 10375"/>
                      <a:gd name="connsiteY20" fmla="*/ 1033 h 12790"/>
                      <a:gd name="connsiteX21" fmla="*/ 7844 w 10375"/>
                      <a:gd name="connsiteY21" fmla="*/ 1674 h 12790"/>
                      <a:gd name="connsiteX22" fmla="*/ 7176 w 10375"/>
                      <a:gd name="connsiteY22" fmla="*/ 7129 h 12790"/>
                      <a:gd name="connsiteX23" fmla="*/ 5855 w 10375"/>
                      <a:gd name="connsiteY23" fmla="*/ 8704 h 12790"/>
                      <a:gd name="connsiteX24" fmla="*/ 5684 w 10375"/>
                      <a:gd name="connsiteY24" fmla="*/ 9079 h 12790"/>
                      <a:gd name="connsiteX25" fmla="*/ 5514 w 10375"/>
                      <a:gd name="connsiteY25" fmla="*/ 9304 h 12790"/>
                      <a:gd name="connsiteX26" fmla="*/ 3808 w 10375"/>
                      <a:gd name="connsiteY26" fmla="*/ 9829 h 12790"/>
                      <a:gd name="connsiteX27" fmla="*/ 3466 w 10375"/>
                      <a:gd name="connsiteY27" fmla="*/ 10055 h 12790"/>
                      <a:gd name="connsiteX28" fmla="*/ 3509 w 10375"/>
                      <a:gd name="connsiteY28" fmla="*/ 10429 h 12790"/>
                      <a:gd name="connsiteX29" fmla="*/ 3381 w 10375"/>
                      <a:gd name="connsiteY29" fmla="*/ 11779 h 12790"/>
                      <a:gd name="connsiteX30" fmla="*/ 2613 w 10375"/>
                      <a:gd name="connsiteY30" fmla="*/ 12380 h 12790"/>
                      <a:gd name="connsiteX31" fmla="*/ 1738 w 10375"/>
                      <a:gd name="connsiteY31" fmla="*/ 12790 h 12790"/>
                      <a:gd name="connsiteX32" fmla="*/ 402 w 10375"/>
                      <a:gd name="connsiteY32" fmla="*/ 11552 h 12790"/>
                      <a:gd name="connsiteX33" fmla="*/ 0 w 10375"/>
                      <a:gd name="connsiteY33" fmla="*/ 10542 h 12790"/>
                      <a:gd name="connsiteX0" fmla="*/ 9460 w 10375"/>
                      <a:gd name="connsiteY0" fmla="*/ 3008 h 12790"/>
                      <a:gd name="connsiteX1" fmla="*/ 9906 w 10375"/>
                      <a:gd name="connsiteY1" fmla="*/ 3603 h 12790"/>
                      <a:gd name="connsiteX2" fmla="*/ 10204 w 10375"/>
                      <a:gd name="connsiteY2" fmla="*/ 4128 h 12790"/>
                      <a:gd name="connsiteX3" fmla="*/ 10375 w 10375"/>
                      <a:gd name="connsiteY3" fmla="*/ 4428 h 12790"/>
                      <a:gd name="connsiteX4" fmla="*/ 10375 w 10375"/>
                      <a:gd name="connsiteY4" fmla="*/ 4653 h 12790"/>
                      <a:gd name="connsiteX5" fmla="*/ 10056 w 10375"/>
                      <a:gd name="connsiteY5" fmla="*/ 4871 h 12790"/>
                      <a:gd name="connsiteX6" fmla="*/ 8680 w 10375"/>
                      <a:gd name="connsiteY6" fmla="*/ 4237 h 12790"/>
                      <a:gd name="connsiteX7" fmla="*/ 8413 w 10375"/>
                      <a:gd name="connsiteY7" fmla="*/ 4428 h 12790"/>
                      <a:gd name="connsiteX8" fmla="*/ 8080 w 10375"/>
                      <a:gd name="connsiteY8" fmla="*/ 3707 h 12790"/>
                      <a:gd name="connsiteX9" fmla="*/ 8061 w 10375"/>
                      <a:gd name="connsiteY9" fmla="*/ 3470 h 12790"/>
                      <a:gd name="connsiteX10" fmla="*/ 8030 w 10375"/>
                      <a:gd name="connsiteY10" fmla="*/ 3378 h 12790"/>
                      <a:gd name="connsiteX11" fmla="*/ 8393 w 10375"/>
                      <a:gd name="connsiteY11" fmla="*/ 2518 h 12790"/>
                      <a:gd name="connsiteX12" fmla="*/ 8755 w 10375"/>
                      <a:gd name="connsiteY12" fmla="*/ 2778 h 12790"/>
                      <a:gd name="connsiteX13" fmla="*/ 8770 w 10375"/>
                      <a:gd name="connsiteY13" fmla="*/ 2564 h 12790"/>
                      <a:gd name="connsiteX14" fmla="*/ 8974 w 10375"/>
                      <a:gd name="connsiteY14" fmla="*/ 2893 h 12790"/>
                      <a:gd name="connsiteX15" fmla="*/ 8802 w 10375"/>
                      <a:gd name="connsiteY15" fmla="*/ 6 h 12790"/>
                      <a:gd name="connsiteX16" fmla="*/ 9692 w 10375"/>
                      <a:gd name="connsiteY16" fmla="*/ 2553 h 12790"/>
                      <a:gd name="connsiteX17" fmla="*/ 9778 w 10375"/>
                      <a:gd name="connsiteY17" fmla="*/ 2703 h 12790"/>
                      <a:gd name="connsiteX18" fmla="*/ 9735 w 10375"/>
                      <a:gd name="connsiteY18" fmla="*/ 3153 h 12790"/>
                      <a:gd name="connsiteX19" fmla="*/ 9305 w 10375"/>
                      <a:gd name="connsiteY19" fmla="*/ 2921 h 12790"/>
                      <a:gd name="connsiteX20" fmla="*/ 8164 w 10375"/>
                      <a:gd name="connsiteY20" fmla="*/ 1033 h 12790"/>
                      <a:gd name="connsiteX21" fmla="*/ 7844 w 10375"/>
                      <a:gd name="connsiteY21" fmla="*/ 1674 h 12790"/>
                      <a:gd name="connsiteX22" fmla="*/ 7176 w 10375"/>
                      <a:gd name="connsiteY22" fmla="*/ 7129 h 12790"/>
                      <a:gd name="connsiteX23" fmla="*/ 5855 w 10375"/>
                      <a:gd name="connsiteY23" fmla="*/ 8704 h 12790"/>
                      <a:gd name="connsiteX24" fmla="*/ 5684 w 10375"/>
                      <a:gd name="connsiteY24" fmla="*/ 9079 h 12790"/>
                      <a:gd name="connsiteX25" fmla="*/ 5514 w 10375"/>
                      <a:gd name="connsiteY25" fmla="*/ 9304 h 12790"/>
                      <a:gd name="connsiteX26" fmla="*/ 3808 w 10375"/>
                      <a:gd name="connsiteY26" fmla="*/ 9829 h 12790"/>
                      <a:gd name="connsiteX27" fmla="*/ 3466 w 10375"/>
                      <a:gd name="connsiteY27" fmla="*/ 10055 h 12790"/>
                      <a:gd name="connsiteX28" fmla="*/ 3509 w 10375"/>
                      <a:gd name="connsiteY28" fmla="*/ 10429 h 12790"/>
                      <a:gd name="connsiteX29" fmla="*/ 3381 w 10375"/>
                      <a:gd name="connsiteY29" fmla="*/ 11779 h 12790"/>
                      <a:gd name="connsiteX30" fmla="*/ 2613 w 10375"/>
                      <a:gd name="connsiteY30" fmla="*/ 12380 h 12790"/>
                      <a:gd name="connsiteX31" fmla="*/ 1738 w 10375"/>
                      <a:gd name="connsiteY31" fmla="*/ 12790 h 12790"/>
                      <a:gd name="connsiteX32" fmla="*/ 402 w 10375"/>
                      <a:gd name="connsiteY32" fmla="*/ 11552 h 12790"/>
                      <a:gd name="connsiteX33" fmla="*/ 0 w 10375"/>
                      <a:gd name="connsiteY33" fmla="*/ 10542 h 12790"/>
                      <a:gd name="connsiteX0" fmla="*/ 9460 w 10375"/>
                      <a:gd name="connsiteY0" fmla="*/ 3008 h 12790"/>
                      <a:gd name="connsiteX1" fmla="*/ 9906 w 10375"/>
                      <a:gd name="connsiteY1" fmla="*/ 3603 h 12790"/>
                      <a:gd name="connsiteX2" fmla="*/ 10204 w 10375"/>
                      <a:gd name="connsiteY2" fmla="*/ 4128 h 12790"/>
                      <a:gd name="connsiteX3" fmla="*/ 10375 w 10375"/>
                      <a:gd name="connsiteY3" fmla="*/ 4428 h 12790"/>
                      <a:gd name="connsiteX4" fmla="*/ 10375 w 10375"/>
                      <a:gd name="connsiteY4" fmla="*/ 4653 h 12790"/>
                      <a:gd name="connsiteX5" fmla="*/ 10056 w 10375"/>
                      <a:gd name="connsiteY5" fmla="*/ 4871 h 12790"/>
                      <a:gd name="connsiteX6" fmla="*/ 8680 w 10375"/>
                      <a:gd name="connsiteY6" fmla="*/ 4237 h 12790"/>
                      <a:gd name="connsiteX7" fmla="*/ 8413 w 10375"/>
                      <a:gd name="connsiteY7" fmla="*/ 4428 h 12790"/>
                      <a:gd name="connsiteX8" fmla="*/ 8080 w 10375"/>
                      <a:gd name="connsiteY8" fmla="*/ 3707 h 12790"/>
                      <a:gd name="connsiteX9" fmla="*/ 8061 w 10375"/>
                      <a:gd name="connsiteY9" fmla="*/ 3470 h 12790"/>
                      <a:gd name="connsiteX10" fmla="*/ 8030 w 10375"/>
                      <a:gd name="connsiteY10" fmla="*/ 3378 h 12790"/>
                      <a:gd name="connsiteX11" fmla="*/ 8393 w 10375"/>
                      <a:gd name="connsiteY11" fmla="*/ 2518 h 12790"/>
                      <a:gd name="connsiteX12" fmla="*/ 8755 w 10375"/>
                      <a:gd name="connsiteY12" fmla="*/ 2778 h 12790"/>
                      <a:gd name="connsiteX13" fmla="*/ 8770 w 10375"/>
                      <a:gd name="connsiteY13" fmla="*/ 2564 h 12790"/>
                      <a:gd name="connsiteX14" fmla="*/ 8974 w 10375"/>
                      <a:gd name="connsiteY14" fmla="*/ 2893 h 12790"/>
                      <a:gd name="connsiteX15" fmla="*/ 8802 w 10375"/>
                      <a:gd name="connsiteY15" fmla="*/ 6 h 12790"/>
                      <a:gd name="connsiteX16" fmla="*/ 9692 w 10375"/>
                      <a:gd name="connsiteY16" fmla="*/ 2553 h 12790"/>
                      <a:gd name="connsiteX17" fmla="*/ 9778 w 10375"/>
                      <a:gd name="connsiteY17" fmla="*/ 2703 h 12790"/>
                      <a:gd name="connsiteX18" fmla="*/ 9735 w 10375"/>
                      <a:gd name="connsiteY18" fmla="*/ 3153 h 12790"/>
                      <a:gd name="connsiteX19" fmla="*/ 9305 w 10375"/>
                      <a:gd name="connsiteY19" fmla="*/ 2921 h 12790"/>
                      <a:gd name="connsiteX20" fmla="*/ 8164 w 10375"/>
                      <a:gd name="connsiteY20" fmla="*/ 1033 h 12790"/>
                      <a:gd name="connsiteX21" fmla="*/ 8476 w 10375"/>
                      <a:gd name="connsiteY21" fmla="*/ 1634 h 12790"/>
                      <a:gd name="connsiteX22" fmla="*/ 7176 w 10375"/>
                      <a:gd name="connsiteY22" fmla="*/ 7129 h 12790"/>
                      <a:gd name="connsiteX23" fmla="*/ 5855 w 10375"/>
                      <a:gd name="connsiteY23" fmla="*/ 8704 h 12790"/>
                      <a:gd name="connsiteX24" fmla="*/ 5684 w 10375"/>
                      <a:gd name="connsiteY24" fmla="*/ 9079 h 12790"/>
                      <a:gd name="connsiteX25" fmla="*/ 5514 w 10375"/>
                      <a:gd name="connsiteY25" fmla="*/ 9304 h 12790"/>
                      <a:gd name="connsiteX26" fmla="*/ 3808 w 10375"/>
                      <a:gd name="connsiteY26" fmla="*/ 9829 h 12790"/>
                      <a:gd name="connsiteX27" fmla="*/ 3466 w 10375"/>
                      <a:gd name="connsiteY27" fmla="*/ 10055 h 12790"/>
                      <a:gd name="connsiteX28" fmla="*/ 3509 w 10375"/>
                      <a:gd name="connsiteY28" fmla="*/ 10429 h 12790"/>
                      <a:gd name="connsiteX29" fmla="*/ 3381 w 10375"/>
                      <a:gd name="connsiteY29" fmla="*/ 11779 h 12790"/>
                      <a:gd name="connsiteX30" fmla="*/ 2613 w 10375"/>
                      <a:gd name="connsiteY30" fmla="*/ 12380 h 12790"/>
                      <a:gd name="connsiteX31" fmla="*/ 1738 w 10375"/>
                      <a:gd name="connsiteY31" fmla="*/ 12790 h 12790"/>
                      <a:gd name="connsiteX32" fmla="*/ 402 w 10375"/>
                      <a:gd name="connsiteY32" fmla="*/ 11552 h 12790"/>
                      <a:gd name="connsiteX33" fmla="*/ 0 w 10375"/>
                      <a:gd name="connsiteY33" fmla="*/ 10542 h 12790"/>
                      <a:gd name="connsiteX0" fmla="*/ 9460 w 10375"/>
                      <a:gd name="connsiteY0" fmla="*/ 3008 h 12790"/>
                      <a:gd name="connsiteX1" fmla="*/ 9906 w 10375"/>
                      <a:gd name="connsiteY1" fmla="*/ 3603 h 12790"/>
                      <a:gd name="connsiteX2" fmla="*/ 10204 w 10375"/>
                      <a:gd name="connsiteY2" fmla="*/ 4128 h 12790"/>
                      <a:gd name="connsiteX3" fmla="*/ 10375 w 10375"/>
                      <a:gd name="connsiteY3" fmla="*/ 4428 h 12790"/>
                      <a:gd name="connsiteX4" fmla="*/ 10375 w 10375"/>
                      <a:gd name="connsiteY4" fmla="*/ 4653 h 12790"/>
                      <a:gd name="connsiteX5" fmla="*/ 10056 w 10375"/>
                      <a:gd name="connsiteY5" fmla="*/ 4871 h 12790"/>
                      <a:gd name="connsiteX6" fmla="*/ 8680 w 10375"/>
                      <a:gd name="connsiteY6" fmla="*/ 4237 h 12790"/>
                      <a:gd name="connsiteX7" fmla="*/ 8413 w 10375"/>
                      <a:gd name="connsiteY7" fmla="*/ 4428 h 12790"/>
                      <a:gd name="connsiteX8" fmla="*/ 8080 w 10375"/>
                      <a:gd name="connsiteY8" fmla="*/ 3707 h 12790"/>
                      <a:gd name="connsiteX9" fmla="*/ 8061 w 10375"/>
                      <a:gd name="connsiteY9" fmla="*/ 3470 h 12790"/>
                      <a:gd name="connsiteX10" fmla="*/ 8030 w 10375"/>
                      <a:gd name="connsiteY10" fmla="*/ 3378 h 12790"/>
                      <a:gd name="connsiteX11" fmla="*/ 8393 w 10375"/>
                      <a:gd name="connsiteY11" fmla="*/ 2518 h 12790"/>
                      <a:gd name="connsiteX12" fmla="*/ 8755 w 10375"/>
                      <a:gd name="connsiteY12" fmla="*/ 2778 h 12790"/>
                      <a:gd name="connsiteX13" fmla="*/ 8770 w 10375"/>
                      <a:gd name="connsiteY13" fmla="*/ 2564 h 12790"/>
                      <a:gd name="connsiteX14" fmla="*/ 8974 w 10375"/>
                      <a:gd name="connsiteY14" fmla="*/ 2893 h 12790"/>
                      <a:gd name="connsiteX15" fmla="*/ 8802 w 10375"/>
                      <a:gd name="connsiteY15" fmla="*/ 6 h 12790"/>
                      <a:gd name="connsiteX16" fmla="*/ 9692 w 10375"/>
                      <a:gd name="connsiteY16" fmla="*/ 2553 h 12790"/>
                      <a:gd name="connsiteX17" fmla="*/ 9778 w 10375"/>
                      <a:gd name="connsiteY17" fmla="*/ 2703 h 12790"/>
                      <a:gd name="connsiteX18" fmla="*/ 9735 w 10375"/>
                      <a:gd name="connsiteY18" fmla="*/ 3153 h 12790"/>
                      <a:gd name="connsiteX19" fmla="*/ 9305 w 10375"/>
                      <a:gd name="connsiteY19" fmla="*/ 2921 h 12790"/>
                      <a:gd name="connsiteX20" fmla="*/ 8164 w 10375"/>
                      <a:gd name="connsiteY20" fmla="*/ 1033 h 12790"/>
                      <a:gd name="connsiteX21" fmla="*/ 8476 w 10375"/>
                      <a:gd name="connsiteY21" fmla="*/ 1634 h 12790"/>
                      <a:gd name="connsiteX22" fmla="*/ 7176 w 10375"/>
                      <a:gd name="connsiteY22" fmla="*/ 7129 h 12790"/>
                      <a:gd name="connsiteX23" fmla="*/ 5855 w 10375"/>
                      <a:gd name="connsiteY23" fmla="*/ 8704 h 12790"/>
                      <a:gd name="connsiteX24" fmla="*/ 5684 w 10375"/>
                      <a:gd name="connsiteY24" fmla="*/ 9079 h 12790"/>
                      <a:gd name="connsiteX25" fmla="*/ 5514 w 10375"/>
                      <a:gd name="connsiteY25" fmla="*/ 9304 h 12790"/>
                      <a:gd name="connsiteX26" fmla="*/ 3808 w 10375"/>
                      <a:gd name="connsiteY26" fmla="*/ 9829 h 12790"/>
                      <a:gd name="connsiteX27" fmla="*/ 3466 w 10375"/>
                      <a:gd name="connsiteY27" fmla="*/ 10055 h 12790"/>
                      <a:gd name="connsiteX28" fmla="*/ 3509 w 10375"/>
                      <a:gd name="connsiteY28" fmla="*/ 10429 h 12790"/>
                      <a:gd name="connsiteX29" fmla="*/ 3381 w 10375"/>
                      <a:gd name="connsiteY29" fmla="*/ 11779 h 12790"/>
                      <a:gd name="connsiteX30" fmla="*/ 2613 w 10375"/>
                      <a:gd name="connsiteY30" fmla="*/ 12380 h 12790"/>
                      <a:gd name="connsiteX31" fmla="*/ 1738 w 10375"/>
                      <a:gd name="connsiteY31" fmla="*/ 12790 h 12790"/>
                      <a:gd name="connsiteX32" fmla="*/ 402 w 10375"/>
                      <a:gd name="connsiteY32" fmla="*/ 11552 h 12790"/>
                      <a:gd name="connsiteX33" fmla="*/ 0 w 10375"/>
                      <a:gd name="connsiteY33" fmla="*/ 10542 h 12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0375" h="12790">
                        <a:moveTo>
                          <a:pt x="9460" y="3008"/>
                        </a:moveTo>
                        <a:cubicBezTo>
                          <a:pt x="9545" y="3008"/>
                          <a:pt x="9821" y="3603"/>
                          <a:pt x="9906" y="3603"/>
                        </a:cubicBezTo>
                        <a:cubicBezTo>
                          <a:pt x="9948" y="3828"/>
                          <a:pt x="10077" y="3979"/>
                          <a:pt x="10204" y="4128"/>
                        </a:cubicBezTo>
                        <a:cubicBezTo>
                          <a:pt x="10290" y="4203"/>
                          <a:pt x="10375" y="4353"/>
                          <a:pt x="10375" y="4428"/>
                        </a:cubicBezTo>
                        <a:lnTo>
                          <a:pt x="10375" y="4653"/>
                        </a:lnTo>
                        <a:cubicBezTo>
                          <a:pt x="10290" y="4954"/>
                          <a:pt x="10056" y="4572"/>
                          <a:pt x="10056" y="4871"/>
                        </a:cubicBezTo>
                        <a:cubicBezTo>
                          <a:pt x="9544" y="4647"/>
                          <a:pt x="9150" y="4463"/>
                          <a:pt x="8680" y="4237"/>
                        </a:cubicBezTo>
                        <a:cubicBezTo>
                          <a:pt x="8467" y="4162"/>
                          <a:pt x="8542" y="4728"/>
                          <a:pt x="8413" y="4428"/>
                        </a:cubicBezTo>
                        <a:cubicBezTo>
                          <a:pt x="8328" y="4203"/>
                          <a:pt x="8139" y="3867"/>
                          <a:pt x="8080" y="3707"/>
                        </a:cubicBezTo>
                        <a:cubicBezTo>
                          <a:pt x="8021" y="3547"/>
                          <a:pt x="8061" y="3545"/>
                          <a:pt x="8061" y="3470"/>
                        </a:cubicBezTo>
                        <a:cubicBezTo>
                          <a:pt x="7976" y="3395"/>
                          <a:pt x="7944" y="3453"/>
                          <a:pt x="8030" y="3378"/>
                        </a:cubicBezTo>
                        <a:cubicBezTo>
                          <a:pt x="8243" y="3228"/>
                          <a:pt x="8265" y="2893"/>
                          <a:pt x="8393" y="2518"/>
                        </a:cubicBezTo>
                        <a:cubicBezTo>
                          <a:pt x="8435" y="2443"/>
                          <a:pt x="8669" y="2854"/>
                          <a:pt x="8755" y="2778"/>
                        </a:cubicBezTo>
                        <a:cubicBezTo>
                          <a:pt x="8797" y="2778"/>
                          <a:pt x="8770" y="2490"/>
                          <a:pt x="8770" y="2564"/>
                        </a:cubicBezTo>
                        <a:cubicBezTo>
                          <a:pt x="8855" y="2714"/>
                          <a:pt x="8889" y="2743"/>
                          <a:pt x="8974" y="2893"/>
                        </a:cubicBezTo>
                        <a:cubicBezTo>
                          <a:pt x="8889" y="2668"/>
                          <a:pt x="8675" y="231"/>
                          <a:pt x="8802" y="6"/>
                        </a:cubicBezTo>
                        <a:cubicBezTo>
                          <a:pt x="8931" y="-144"/>
                          <a:pt x="9565" y="2328"/>
                          <a:pt x="9692" y="2553"/>
                        </a:cubicBezTo>
                        <a:cubicBezTo>
                          <a:pt x="9735" y="2553"/>
                          <a:pt x="9778" y="2628"/>
                          <a:pt x="9778" y="2703"/>
                        </a:cubicBezTo>
                        <a:cubicBezTo>
                          <a:pt x="9821" y="2854"/>
                          <a:pt x="9778" y="3003"/>
                          <a:pt x="9735" y="3153"/>
                        </a:cubicBezTo>
                        <a:cubicBezTo>
                          <a:pt x="9607" y="3303"/>
                          <a:pt x="9475" y="2921"/>
                          <a:pt x="9305" y="2921"/>
                        </a:cubicBezTo>
                        <a:cubicBezTo>
                          <a:pt x="9220" y="2846"/>
                          <a:pt x="8249" y="958"/>
                          <a:pt x="8164" y="1033"/>
                        </a:cubicBezTo>
                        <a:cubicBezTo>
                          <a:pt x="8122" y="1033"/>
                          <a:pt x="8333" y="906"/>
                          <a:pt x="8476" y="1634"/>
                        </a:cubicBezTo>
                        <a:cubicBezTo>
                          <a:pt x="7880" y="2909"/>
                          <a:pt x="7944" y="6229"/>
                          <a:pt x="7176" y="7129"/>
                        </a:cubicBezTo>
                        <a:cubicBezTo>
                          <a:pt x="6751" y="7579"/>
                          <a:pt x="6153" y="7878"/>
                          <a:pt x="5855" y="8704"/>
                        </a:cubicBezTo>
                        <a:cubicBezTo>
                          <a:pt x="5812" y="8854"/>
                          <a:pt x="5770" y="9004"/>
                          <a:pt x="5684" y="9079"/>
                        </a:cubicBezTo>
                        <a:cubicBezTo>
                          <a:pt x="5641" y="9154"/>
                          <a:pt x="5556" y="9229"/>
                          <a:pt x="5514" y="9304"/>
                        </a:cubicBezTo>
                        <a:cubicBezTo>
                          <a:pt x="5002" y="9754"/>
                          <a:pt x="4404" y="9904"/>
                          <a:pt x="3808" y="9829"/>
                        </a:cubicBezTo>
                        <a:cubicBezTo>
                          <a:pt x="3679" y="9754"/>
                          <a:pt x="3466" y="9829"/>
                          <a:pt x="3466" y="10055"/>
                        </a:cubicBezTo>
                        <a:cubicBezTo>
                          <a:pt x="3466" y="10204"/>
                          <a:pt x="3509" y="10279"/>
                          <a:pt x="3509" y="10429"/>
                        </a:cubicBezTo>
                        <a:cubicBezTo>
                          <a:pt x="3637" y="10879"/>
                          <a:pt x="3552" y="11404"/>
                          <a:pt x="3381" y="11779"/>
                        </a:cubicBezTo>
                        <a:cubicBezTo>
                          <a:pt x="3168" y="12155"/>
                          <a:pt x="2912" y="12380"/>
                          <a:pt x="2613" y="12380"/>
                        </a:cubicBezTo>
                        <a:cubicBezTo>
                          <a:pt x="2315" y="12455"/>
                          <a:pt x="1989" y="12703"/>
                          <a:pt x="1738" y="12790"/>
                        </a:cubicBezTo>
                        <a:cubicBezTo>
                          <a:pt x="1424" y="12632"/>
                          <a:pt x="692" y="11927"/>
                          <a:pt x="402" y="11552"/>
                        </a:cubicBezTo>
                        <a:cubicBezTo>
                          <a:pt x="112" y="11177"/>
                          <a:pt x="122" y="10690"/>
                          <a:pt x="0" y="10542"/>
                        </a:cubicBez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1" name="Freeform 55">
                    <a:extLst>
                      <a:ext uri="{FF2B5EF4-FFF2-40B4-BE49-F238E27FC236}">
                        <a16:creationId xmlns:a16="http://schemas.microsoft.com/office/drawing/2014/main" id="{008153C5-FBAA-4300-8538-E3E6AE97A269}"/>
                      </a:ext>
                    </a:extLst>
                  </p:cNvPr>
                  <p:cNvSpPr>
                    <a:spLocks/>
                  </p:cNvSpPr>
                  <p:nvPr/>
                </p:nvSpPr>
                <p:spPr bwMode="auto">
                  <a:xfrm>
                    <a:off x="10266245" y="3528746"/>
                    <a:ext cx="165616" cy="13128"/>
                  </a:xfrm>
                  <a:custGeom>
                    <a:avLst/>
                    <a:gdLst>
                      <a:gd name="T0" fmla="*/ 0 w 38"/>
                      <a:gd name="T1" fmla="*/ 0 h 3"/>
                      <a:gd name="T2" fmla="*/ 38 w 38"/>
                      <a:gd name="T3" fmla="*/ 3 h 3"/>
                    </a:gdLst>
                    <a:ahLst/>
                    <a:cxnLst>
                      <a:cxn ang="0">
                        <a:pos x="T0" y="T1"/>
                      </a:cxn>
                      <a:cxn ang="0">
                        <a:pos x="T2" y="T3"/>
                      </a:cxn>
                    </a:cxnLst>
                    <a:rect l="0" t="0" r="r" b="b"/>
                    <a:pathLst>
                      <a:path w="38" h="3">
                        <a:moveTo>
                          <a:pt x="0" y="0"/>
                        </a:moveTo>
                        <a:cubicBezTo>
                          <a:pt x="9" y="1"/>
                          <a:pt x="29" y="2"/>
                          <a:pt x="38" y="3"/>
                        </a:cubicBezTo>
                      </a:path>
                    </a:pathLst>
                  </a:custGeom>
                  <a:noFill/>
                  <a:ln w="15875" cap="flat">
                    <a:solidFill>
                      <a:srgbClr val="A4A4A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2" name="Freeform 56">
                    <a:extLst>
                      <a:ext uri="{FF2B5EF4-FFF2-40B4-BE49-F238E27FC236}">
                        <a16:creationId xmlns:a16="http://schemas.microsoft.com/office/drawing/2014/main" id="{30122FB9-8D5F-4B0B-B80E-9D6BB06CE117}"/>
                      </a:ext>
                    </a:extLst>
                  </p:cNvPr>
                  <p:cNvSpPr>
                    <a:spLocks/>
                  </p:cNvSpPr>
                  <p:nvPr/>
                </p:nvSpPr>
                <p:spPr bwMode="auto">
                  <a:xfrm>
                    <a:off x="10261308" y="3535028"/>
                    <a:ext cx="433850" cy="935626"/>
                  </a:xfrm>
                  <a:custGeom>
                    <a:avLst/>
                    <a:gdLst>
                      <a:gd name="T0" fmla="*/ 2 w 85"/>
                      <a:gd name="T1" fmla="*/ 0 h 174"/>
                      <a:gd name="T2" fmla="*/ 6 w 85"/>
                      <a:gd name="T3" fmla="*/ 16 h 174"/>
                      <a:gd name="T4" fmla="*/ 8 w 85"/>
                      <a:gd name="T5" fmla="*/ 18 h 174"/>
                      <a:gd name="T6" fmla="*/ 8 w 85"/>
                      <a:gd name="T7" fmla="*/ 21 h 174"/>
                      <a:gd name="T8" fmla="*/ 7 w 85"/>
                      <a:gd name="T9" fmla="*/ 44 h 174"/>
                      <a:gd name="T10" fmla="*/ 8 w 85"/>
                      <a:gd name="T11" fmla="*/ 50 h 174"/>
                      <a:gd name="T12" fmla="*/ 12 w 85"/>
                      <a:gd name="T13" fmla="*/ 53 h 174"/>
                      <a:gd name="T14" fmla="*/ 12 w 85"/>
                      <a:gd name="T15" fmla="*/ 68 h 174"/>
                      <a:gd name="T16" fmla="*/ 17 w 85"/>
                      <a:gd name="T17" fmla="*/ 77 h 174"/>
                      <a:gd name="T18" fmla="*/ 19 w 85"/>
                      <a:gd name="T19" fmla="*/ 97 h 174"/>
                      <a:gd name="T20" fmla="*/ 23 w 85"/>
                      <a:gd name="T21" fmla="*/ 101 h 174"/>
                      <a:gd name="T22" fmla="*/ 25 w 85"/>
                      <a:gd name="T23" fmla="*/ 110 h 174"/>
                      <a:gd name="T24" fmla="*/ 33 w 85"/>
                      <a:gd name="T25" fmla="*/ 130 h 174"/>
                      <a:gd name="T26" fmla="*/ 34 w 85"/>
                      <a:gd name="T27" fmla="*/ 132 h 174"/>
                      <a:gd name="T28" fmla="*/ 39 w 85"/>
                      <a:gd name="T29" fmla="*/ 133 h 174"/>
                      <a:gd name="T30" fmla="*/ 47 w 85"/>
                      <a:gd name="T31" fmla="*/ 138 h 174"/>
                      <a:gd name="T32" fmla="*/ 49 w 85"/>
                      <a:gd name="T33" fmla="*/ 148 h 174"/>
                      <a:gd name="T34" fmla="*/ 50 w 85"/>
                      <a:gd name="T35" fmla="*/ 157 h 174"/>
                      <a:gd name="T36" fmla="*/ 64 w 85"/>
                      <a:gd name="T37" fmla="*/ 171 h 174"/>
                      <a:gd name="T38" fmla="*/ 85 w 85"/>
                      <a:gd name="T39" fmla="*/ 173 h 174"/>
                      <a:gd name="connsiteX0" fmla="*/ 52 w 9882"/>
                      <a:gd name="connsiteY0" fmla="*/ 0 h 10286"/>
                      <a:gd name="connsiteX1" fmla="*/ 588 w 9882"/>
                      <a:gd name="connsiteY1" fmla="*/ 1229 h 10286"/>
                      <a:gd name="connsiteX2" fmla="*/ 823 w 9882"/>
                      <a:gd name="connsiteY2" fmla="*/ 1343 h 10286"/>
                      <a:gd name="connsiteX3" fmla="*/ 823 w 9882"/>
                      <a:gd name="connsiteY3" fmla="*/ 1516 h 10286"/>
                      <a:gd name="connsiteX4" fmla="*/ 706 w 9882"/>
                      <a:gd name="connsiteY4" fmla="*/ 2838 h 10286"/>
                      <a:gd name="connsiteX5" fmla="*/ 823 w 9882"/>
                      <a:gd name="connsiteY5" fmla="*/ 3183 h 10286"/>
                      <a:gd name="connsiteX6" fmla="*/ 1294 w 9882"/>
                      <a:gd name="connsiteY6" fmla="*/ 3355 h 10286"/>
                      <a:gd name="connsiteX7" fmla="*/ 1294 w 9882"/>
                      <a:gd name="connsiteY7" fmla="*/ 4217 h 10286"/>
                      <a:gd name="connsiteX8" fmla="*/ 1882 w 9882"/>
                      <a:gd name="connsiteY8" fmla="*/ 4734 h 10286"/>
                      <a:gd name="connsiteX9" fmla="*/ 2117 w 9882"/>
                      <a:gd name="connsiteY9" fmla="*/ 5884 h 10286"/>
                      <a:gd name="connsiteX10" fmla="*/ 2588 w 9882"/>
                      <a:gd name="connsiteY10" fmla="*/ 6114 h 10286"/>
                      <a:gd name="connsiteX11" fmla="*/ 2823 w 9882"/>
                      <a:gd name="connsiteY11" fmla="*/ 6631 h 10286"/>
                      <a:gd name="connsiteX12" fmla="*/ 3764 w 9882"/>
                      <a:gd name="connsiteY12" fmla="*/ 7780 h 10286"/>
                      <a:gd name="connsiteX13" fmla="*/ 3882 w 9882"/>
                      <a:gd name="connsiteY13" fmla="*/ 7895 h 10286"/>
                      <a:gd name="connsiteX14" fmla="*/ 4470 w 9882"/>
                      <a:gd name="connsiteY14" fmla="*/ 7953 h 10286"/>
                      <a:gd name="connsiteX15" fmla="*/ 5411 w 9882"/>
                      <a:gd name="connsiteY15" fmla="*/ 8240 h 10286"/>
                      <a:gd name="connsiteX16" fmla="*/ 5647 w 9882"/>
                      <a:gd name="connsiteY16" fmla="*/ 8815 h 10286"/>
                      <a:gd name="connsiteX17" fmla="*/ 5764 w 9882"/>
                      <a:gd name="connsiteY17" fmla="*/ 9332 h 10286"/>
                      <a:gd name="connsiteX18" fmla="*/ 7411 w 9882"/>
                      <a:gd name="connsiteY18" fmla="*/ 10137 h 10286"/>
                      <a:gd name="connsiteX19" fmla="*/ 9882 w 9882"/>
                      <a:gd name="connsiteY19" fmla="*/ 10252 h 10286"/>
                      <a:gd name="connsiteX0" fmla="*/ 25 w 11020"/>
                      <a:gd name="connsiteY0" fmla="*/ 0 h 11801"/>
                      <a:gd name="connsiteX1" fmla="*/ 1615 w 11020"/>
                      <a:gd name="connsiteY1" fmla="*/ 2997 h 11801"/>
                      <a:gd name="connsiteX2" fmla="*/ 1853 w 11020"/>
                      <a:gd name="connsiteY2" fmla="*/ 3108 h 11801"/>
                      <a:gd name="connsiteX3" fmla="*/ 1853 w 11020"/>
                      <a:gd name="connsiteY3" fmla="*/ 3276 h 11801"/>
                      <a:gd name="connsiteX4" fmla="*/ 1734 w 11020"/>
                      <a:gd name="connsiteY4" fmla="*/ 4561 h 11801"/>
                      <a:gd name="connsiteX5" fmla="*/ 1853 w 11020"/>
                      <a:gd name="connsiteY5" fmla="*/ 4896 h 11801"/>
                      <a:gd name="connsiteX6" fmla="*/ 2329 w 11020"/>
                      <a:gd name="connsiteY6" fmla="*/ 5064 h 11801"/>
                      <a:gd name="connsiteX7" fmla="*/ 2329 w 11020"/>
                      <a:gd name="connsiteY7" fmla="*/ 5902 h 11801"/>
                      <a:gd name="connsiteX8" fmla="*/ 2924 w 11020"/>
                      <a:gd name="connsiteY8" fmla="*/ 6404 h 11801"/>
                      <a:gd name="connsiteX9" fmla="*/ 3162 w 11020"/>
                      <a:gd name="connsiteY9" fmla="*/ 7522 h 11801"/>
                      <a:gd name="connsiteX10" fmla="*/ 3639 w 11020"/>
                      <a:gd name="connsiteY10" fmla="*/ 7746 h 11801"/>
                      <a:gd name="connsiteX11" fmla="*/ 3877 w 11020"/>
                      <a:gd name="connsiteY11" fmla="*/ 8249 h 11801"/>
                      <a:gd name="connsiteX12" fmla="*/ 4829 w 11020"/>
                      <a:gd name="connsiteY12" fmla="*/ 9366 h 11801"/>
                      <a:gd name="connsiteX13" fmla="*/ 4948 w 11020"/>
                      <a:gd name="connsiteY13" fmla="*/ 9477 h 11801"/>
                      <a:gd name="connsiteX14" fmla="*/ 5543 w 11020"/>
                      <a:gd name="connsiteY14" fmla="*/ 9534 h 11801"/>
                      <a:gd name="connsiteX15" fmla="*/ 6496 w 11020"/>
                      <a:gd name="connsiteY15" fmla="*/ 9813 h 11801"/>
                      <a:gd name="connsiteX16" fmla="*/ 6734 w 11020"/>
                      <a:gd name="connsiteY16" fmla="*/ 10372 h 11801"/>
                      <a:gd name="connsiteX17" fmla="*/ 6853 w 11020"/>
                      <a:gd name="connsiteY17" fmla="*/ 10875 h 11801"/>
                      <a:gd name="connsiteX18" fmla="*/ 8519 w 11020"/>
                      <a:gd name="connsiteY18" fmla="*/ 11657 h 11801"/>
                      <a:gd name="connsiteX19" fmla="*/ 11020 w 11020"/>
                      <a:gd name="connsiteY19" fmla="*/ 11769 h 11801"/>
                      <a:gd name="connsiteX0" fmla="*/ 17 w 11929"/>
                      <a:gd name="connsiteY0" fmla="*/ 0 h 11801"/>
                      <a:gd name="connsiteX1" fmla="*/ 2524 w 11929"/>
                      <a:gd name="connsiteY1" fmla="*/ 2997 h 11801"/>
                      <a:gd name="connsiteX2" fmla="*/ 2762 w 11929"/>
                      <a:gd name="connsiteY2" fmla="*/ 3108 h 11801"/>
                      <a:gd name="connsiteX3" fmla="*/ 2762 w 11929"/>
                      <a:gd name="connsiteY3" fmla="*/ 3276 h 11801"/>
                      <a:gd name="connsiteX4" fmla="*/ 2643 w 11929"/>
                      <a:gd name="connsiteY4" fmla="*/ 4561 h 11801"/>
                      <a:gd name="connsiteX5" fmla="*/ 2762 w 11929"/>
                      <a:gd name="connsiteY5" fmla="*/ 4896 h 11801"/>
                      <a:gd name="connsiteX6" fmla="*/ 3238 w 11929"/>
                      <a:gd name="connsiteY6" fmla="*/ 5064 h 11801"/>
                      <a:gd name="connsiteX7" fmla="*/ 3238 w 11929"/>
                      <a:gd name="connsiteY7" fmla="*/ 5902 h 11801"/>
                      <a:gd name="connsiteX8" fmla="*/ 3833 w 11929"/>
                      <a:gd name="connsiteY8" fmla="*/ 6404 h 11801"/>
                      <a:gd name="connsiteX9" fmla="*/ 4071 w 11929"/>
                      <a:gd name="connsiteY9" fmla="*/ 7522 h 11801"/>
                      <a:gd name="connsiteX10" fmla="*/ 4548 w 11929"/>
                      <a:gd name="connsiteY10" fmla="*/ 7746 h 11801"/>
                      <a:gd name="connsiteX11" fmla="*/ 4786 w 11929"/>
                      <a:gd name="connsiteY11" fmla="*/ 8249 h 11801"/>
                      <a:gd name="connsiteX12" fmla="*/ 5738 w 11929"/>
                      <a:gd name="connsiteY12" fmla="*/ 9366 h 11801"/>
                      <a:gd name="connsiteX13" fmla="*/ 5857 w 11929"/>
                      <a:gd name="connsiteY13" fmla="*/ 9477 h 11801"/>
                      <a:gd name="connsiteX14" fmla="*/ 6452 w 11929"/>
                      <a:gd name="connsiteY14" fmla="*/ 9534 h 11801"/>
                      <a:gd name="connsiteX15" fmla="*/ 7405 w 11929"/>
                      <a:gd name="connsiteY15" fmla="*/ 9813 h 11801"/>
                      <a:gd name="connsiteX16" fmla="*/ 7643 w 11929"/>
                      <a:gd name="connsiteY16" fmla="*/ 10372 h 11801"/>
                      <a:gd name="connsiteX17" fmla="*/ 7762 w 11929"/>
                      <a:gd name="connsiteY17" fmla="*/ 10875 h 11801"/>
                      <a:gd name="connsiteX18" fmla="*/ 9428 w 11929"/>
                      <a:gd name="connsiteY18" fmla="*/ 11657 h 11801"/>
                      <a:gd name="connsiteX19" fmla="*/ 11929 w 11929"/>
                      <a:gd name="connsiteY19" fmla="*/ 11769 h 11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929" h="11801">
                        <a:moveTo>
                          <a:pt x="17" y="0"/>
                        </a:moveTo>
                        <a:cubicBezTo>
                          <a:pt x="-221" y="335"/>
                          <a:pt x="2067" y="2479"/>
                          <a:pt x="2524" y="2997"/>
                        </a:cubicBezTo>
                        <a:cubicBezTo>
                          <a:pt x="2982" y="3515"/>
                          <a:pt x="2643" y="3052"/>
                          <a:pt x="2762" y="3108"/>
                        </a:cubicBezTo>
                        <a:lnTo>
                          <a:pt x="2762" y="3276"/>
                        </a:lnTo>
                        <a:cubicBezTo>
                          <a:pt x="2762" y="3723"/>
                          <a:pt x="2762" y="4169"/>
                          <a:pt x="2643" y="4561"/>
                        </a:cubicBezTo>
                        <a:cubicBezTo>
                          <a:pt x="2643" y="4673"/>
                          <a:pt x="2643" y="4785"/>
                          <a:pt x="2762" y="4896"/>
                        </a:cubicBezTo>
                        <a:cubicBezTo>
                          <a:pt x="2881" y="4952"/>
                          <a:pt x="3119" y="5008"/>
                          <a:pt x="3238" y="5064"/>
                        </a:cubicBezTo>
                        <a:cubicBezTo>
                          <a:pt x="3476" y="5343"/>
                          <a:pt x="3119" y="5623"/>
                          <a:pt x="3238" y="5902"/>
                        </a:cubicBezTo>
                        <a:cubicBezTo>
                          <a:pt x="3357" y="6069"/>
                          <a:pt x="3714" y="6237"/>
                          <a:pt x="3833" y="6404"/>
                        </a:cubicBezTo>
                        <a:cubicBezTo>
                          <a:pt x="4191" y="6740"/>
                          <a:pt x="3714" y="7187"/>
                          <a:pt x="4071" y="7522"/>
                        </a:cubicBezTo>
                        <a:cubicBezTo>
                          <a:pt x="4191" y="7578"/>
                          <a:pt x="4428" y="7634"/>
                          <a:pt x="4548" y="7746"/>
                        </a:cubicBezTo>
                        <a:cubicBezTo>
                          <a:pt x="4786" y="7913"/>
                          <a:pt x="4786" y="8080"/>
                          <a:pt x="4786" y="8249"/>
                        </a:cubicBezTo>
                        <a:cubicBezTo>
                          <a:pt x="5024" y="8639"/>
                          <a:pt x="5381" y="9030"/>
                          <a:pt x="5738" y="9366"/>
                        </a:cubicBezTo>
                        <a:cubicBezTo>
                          <a:pt x="5738" y="9422"/>
                          <a:pt x="5738" y="9477"/>
                          <a:pt x="5857" y="9477"/>
                        </a:cubicBezTo>
                        <a:cubicBezTo>
                          <a:pt x="6095" y="9534"/>
                          <a:pt x="6334" y="9534"/>
                          <a:pt x="6452" y="9534"/>
                        </a:cubicBezTo>
                        <a:cubicBezTo>
                          <a:pt x="6929" y="9534"/>
                          <a:pt x="7167" y="9646"/>
                          <a:pt x="7405" y="9813"/>
                        </a:cubicBezTo>
                        <a:cubicBezTo>
                          <a:pt x="7524" y="9980"/>
                          <a:pt x="7524" y="10204"/>
                          <a:pt x="7643" y="10372"/>
                        </a:cubicBezTo>
                        <a:cubicBezTo>
                          <a:pt x="7643" y="10539"/>
                          <a:pt x="7643" y="10707"/>
                          <a:pt x="7762" y="10875"/>
                        </a:cubicBezTo>
                        <a:cubicBezTo>
                          <a:pt x="8001" y="11210"/>
                          <a:pt x="8715" y="11545"/>
                          <a:pt x="9428" y="11657"/>
                        </a:cubicBezTo>
                        <a:cubicBezTo>
                          <a:pt x="10262" y="11824"/>
                          <a:pt x="11095" y="11824"/>
                          <a:pt x="11929" y="11769"/>
                        </a:cubicBez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3" name="Freeform 57">
                    <a:extLst>
                      <a:ext uri="{FF2B5EF4-FFF2-40B4-BE49-F238E27FC236}">
                        <a16:creationId xmlns:a16="http://schemas.microsoft.com/office/drawing/2014/main" id="{E17EF765-DBFB-42FE-ACE4-5596A794A423}"/>
                      </a:ext>
                    </a:extLst>
                  </p:cNvPr>
                  <p:cNvSpPr>
                    <a:spLocks/>
                  </p:cNvSpPr>
                  <p:nvPr/>
                </p:nvSpPr>
                <p:spPr bwMode="auto">
                  <a:xfrm>
                    <a:off x="9789790" y="4202450"/>
                    <a:ext cx="888807" cy="234426"/>
                  </a:xfrm>
                  <a:custGeom>
                    <a:avLst/>
                    <a:gdLst>
                      <a:gd name="T0" fmla="*/ 0 w 205"/>
                      <a:gd name="T1" fmla="*/ 0 h 53"/>
                      <a:gd name="T2" fmla="*/ 19 w 205"/>
                      <a:gd name="T3" fmla="*/ 4 h 53"/>
                      <a:gd name="T4" fmla="*/ 39 w 205"/>
                      <a:gd name="T5" fmla="*/ 10 h 53"/>
                      <a:gd name="T6" fmla="*/ 53 w 205"/>
                      <a:gd name="T7" fmla="*/ 11 h 53"/>
                      <a:gd name="T8" fmla="*/ 75 w 205"/>
                      <a:gd name="T9" fmla="*/ 18 h 53"/>
                      <a:gd name="T10" fmla="*/ 127 w 205"/>
                      <a:gd name="T11" fmla="*/ 38 h 53"/>
                      <a:gd name="T12" fmla="*/ 170 w 205"/>
                      <a:gd name="T13" fmla="*/ 47 h 53"/>
                      <a:gd name="T14" fmla="*/ 178 w 205"/>
                      <a:gd name="T15" fmla="*/ 47 h 53"/>
                      <a:gd name="T16" fmla="*/ 205 w 205"/>
                      <a:gd name="T17" fmla="*/ 5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5" h="53">
                        <a:moveTo>
                          <a:pt x="0" y="0"/>
                        </a:moveTo>
                        <a:cubicBezTo>
                          <a:pt x="6" y="3"/>
                          <a:pt x="13" y="3"/>
                          <a:pt x="19" y="4"/>
                        </a:cubicBezTo>
                        <a:cubicBezTo>
                          <a:pt x="26" y="5"/>
                          <a:pt x="32" y="9"/>
                          <a:pt x="39" y="10"/>
                        </a:cubicBezTo>
                        <a:cubicBezTo>
                          <a:pt x="44" y="11"/>
                          <a:pt x="48" y="11"/>
                          <a:pt x="53" y="11"/>
                        </a:cubicBezTo>
                        <a:cubicBezTo>
                          <a:pt x="61" y="12"/>
                          <a:pt x="68" y="15"/>
                          <a:pt x="75" y="18"/>
                        </a:cubicBezTo>
                        <a:cubicBezTo>
                          <a:pt x="93" y="25"/>
                          <a:pt x="110" y="31"/>
                          <a:pt x="127" y="38"/>
                        </a:cubicBezTo>
                        <a:cubicBezTo>
                          <a:pt x="141" y="43"/>
                          <a:pt x="155" y="49"/>
                          <a:pt x="170" y="47"/>
                        </a:cubicBezTo>
                        <a:cubicBezTo>
                          <a:pt x="173" y="47"/>
                          <a:pt x="175" y="47"/>
                          <a:pt x="178" y="47"/>
                        </a:cubicBezTo>
                        <a:cubicBezTo>
                          <a:pt x="187" y="47"/>
                          <a:pt x="197" y="53"/>
                          <a:pt x="205" y="51"/>
                        </a:cubicBez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4" name="Freeform 58">
                    <a:extLst>
                      <a:ext uri="{FF2B5EF4-FFF2-40B4-BE49-F238E27FC236}">
                        <a16:creationId xmlns:a16="http://schemas.microsoft.com/office/drawing/2014/main" id="{D3EF8ABB-5D47-4BD7-A4AF-CD1F2A84C3DC}"/>
                      </a:ext>
                    </a:extLst>
                  </p:cNvPr>
                  <p:cNvSpPr>
                    <a:spLocks/>
                  </p:cNvSpPr>
                  <p:nvPr/>
                </p:nvSpPr>
                <p:spPr bwMode="auto">
                  <a:xfrm>
                    <a:off x="9790068" y="4132064"/>
                    <a:ext cx="33123" cy="256931"/>
                  </a:xfrm>
                  <a:custGeom>
                    <a:avLst/>
                    <a:gdLst>
                      <a:gd name="T0" fmla="*/ 5 w 8"/>
                      <a:gd name="T1" fmla="*/ 0 h 58"/>
                      <a:gd name="T2" fmla="*/ 8 w 8"/>
                      <a:gd name="T3" fmla="*/ 30 h 58"/>
                      <a:gd name="T4" fmla="*/ 0 w 8"/>
                      <a:gd name="T5" fmla="*/ 58 h 58"/>
                    </a:gdLst>
                    <a:ahLst/>
                    <a:cxnLst>
                      <a:cxn ang="0">
                        <a:pos x="T0" y="T1"/>
                      </a:cxn>
                      <a:cxn ang="0">
                        <a:pos x="T2" y="T3"/>
                      </a:cxn>
                      <a:cxn ang="0">
                        <a:pos x="T4" y="T5"/>
                      </a:cxn>
                    </a:cxnLst>
                    <a:rect l="0" t="0" r="r" b="b"/>
                    <a:pathLst>
                      <a:path w="8" h="58">
                        <a:moveTo>
                          <a:pt x="5" y="0"/>
                        </a:moveTo>
                        <a:cubicBezTo>
                          <a:pt x="4" y="10"/>
                          <a:pt x="8" y="20"/>
                          <a:pt x="8" y="30"/>
                        </a:cubicBezTo>
                        <a:cubicBezTo>
                          <a:pt x="8" y="40"/>
                          <a:pt x="5" y="50"/>
                          <a:pt x="0" y="58"/>
                        </a:cubicBez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5" name="Freeform 59">
                    <a:extLst>
                      <a:ext uri="{FF2B5EF4-FFF2-40B4-BE49-F238E27FC236}">
                        <a16:creationId xmlns:a16="http://schemas.microsoft.com/office/drawing/2014/main" id="{FBBDD547-7319-413A-B1E5-C5F2C04FEF19}"/>
                      </a:ext>
                    </a:extLst>
                  </p:cNvPr>
                  <p:cNvSpPr>
                    <a:spLocks/>
                  </p:cNvSpPr>
                  <p:nvPr/>
                </p:nvSpPr>
                <p:spPr bwMode="auto">
                  <a:xfrm>
                    <a:off x="9207500" y="4290608"/>
                    <a:ext cx="1346404" cy="1757241"/>
                  </a:xfrm>
                  <a:custGeom>
                    <a:avLst/>
                    <a:gdLst>
                      <a:gd name="T0" fmla="*/ 131 w 327"/>
                      <a:gd name="T1" fmla="*/ 0 h 377"/>
                      <a:gd name="T2" fmla="*/ 105 w 327"/>
                      <a:gd name="T3" fmla="*/ 7 h 377"/>
                      <a:gd name="T4" fmla="*/ 83 w 327"/>
                      <a:gd name="T5" fmla="*/ 17 h 377"/>
                      <a:gd name="T6" fmla="*/ 74 w 327"/>
                      <a:gd name="T7" fmla="*/ 22 h 377"/>
                      <a:gd name="T8" fmla="*/ 61 w 327"/>
                      <a:gd name="T9" fmla="*/ 40 h 377"/>
                      <a:gd name="T10" fmla="*/ 56 w 327"/>
                      <a:gd name="T11" fmla="*/ 44 h 377"/>
                      <a:gd name="T12" fmla="*/ 52 w 327"/>
                      <a:gd name="T13" fmla="*/ 55 h 377"/>
                      <a:gd name="T14" fmla="*/ 37 w 327"/>
                      <a:gd name="T15" fmla="*/ 64 h 377"/>
                      <a:gd name="T16" fmla="*/ 13 w 327"/>
                      <a:gd name="T17" fmla="*/ 82 h 377"/>
                      <a:gd name="T18" fmla="*/ 6 w 327"/>
                      <a:gd name="T19" fmla="*/ 85 h 377"/>
                      <a:gd name="T20" fmla="*/ 0 w 327"/>
                      <a:gd name="T21" fmla="*/ 103 h 377"/>
                      <a:gd name="T22" fmla="*/ 5 w 327"/>
                      <a:gd name="T23" fmla="*/ 105 h 377"/>
                      <a:gd name="T24" fmla="*/ 22 w 327"/>
                      <a:gd name="T25" fmla="*/ 117 h 377"/>
                      <a:gd name="T26" fmla="*/ 26 w 327"/>
                      <a:gd name="T27" fmla="*/ 139 h 377"/>
                      <a:gd name="T28" fmla="*/ 25 w 327"/>
                      <a:gd name="T29" fmla="*/ 152 h 377"/>
                      <a:gd name="T30" fmla="*/ 23 w 327"/>
                      <a:gd name="T31" fmla="*/ 154 h 377"/>
                      <a:gd name="T32" fmla="*/ 21 w 327"/>
                      <a:gd name="T33" fmla="*/ 151 h 377"/>
                      <a:gd name="T34" fmla="*/ 15 w 327"/>
                      <a:gd name="T35" fmla="*/ 151 h 377"/>
                      <a:gd name="T36" fmla="*/ 13 w 327"/>
                      <a:gd name="T37" fmla="*/ 157 h 377"/>
                      <a:gd name="T38" fmla="*/ 11 w 327"/>
                      <a:gd name="T39" fmla="*/ 160 h 377"/>
                      <a:gd name="T40" fmla="*/ 10 w 327"/>
                      <a:gd name="T41" fmla="*/ 164 h 377"/>
                      <a:gd name="T42" fmla="*/ 10 w 327"/>
                      <a:gd name="T43" fmla="*/ 177 h 377"/>
                      <a:gd name="T44" fmla="*/ 11 w 327"/>
                      <a:gd name="T45" fmla="*/ 185 h 377"/>
                      <a:gd name="T46" fmla="*/ 14 w 327"/>
                      <a:gd name="T47" fmla="*/ 192 h 377"/>
                      <a:gd name="T48" fmla="*/ 16 w 327"/>
                      <a:gd name="T49" fmla="*/ 213 h 377"/>
                      <a:gd name="T50" fmla="*/ 26 w 327"/>
                      <a:gd name="T51" fmla="*/ 245 h 377"/>
                      <a:gd name="T52" fmla="*/ 45 w 327"/>
                      <a:gd name="T53" fmla="*/ 309 h 377"/>
                      <a:gd name="T54" fmla="*/ 51 w 327"/>
                      <a:gd name="T55" fmla="*/ 321 h 377"/>
                      <a:gd name="T56" fmla="*/ 60 w 327"/>
                      <a:gd name="T57" fmla="*/ 332 h 377"/>
                      <a:gd name="T58" fmla="*/ 68 w 327"/>
                      <a:gd name="T59" fmla="*/ 344 h 377"/>
                      <a:gd name="T60" fmla="*/ 84 w 327"/>
                      <a:gd name="T61" fmla="*/ 356 h 377"/>
                      <a:gd name="T62" fmla="*/ 106 w 327"/>
                      <a:gd name="T63" fmla="*/ 361 h 377"/>
                      <a:gd name="T64" fmla="*/ 180 w 327"/>
                      <a:gd name="T65" fmla="*/ 350 h 377"/>
                      <a:gd name="T66" fmla="*/ 196 w 327"/>
                      <a:gd name="T67" fmla="*/ 346 h 377"/>
                      <a:gd name="T68" fmla="*/ 216 w 327"/>
                      <a:gd name="T69" fmla="*/ 346 h 377"/>
                      <a:gd name="T70" fmla="*/ 242 w 327"/>
                      <a:gd name="T71" fmla="*/ 348 h 377"/>
                      <a:gd name="T72" fmla="*/ 258 w 327"/>
                      <a:gd name="T73" fmla="*/ 350 h 377"/>
                      <a:gd name="T74" fmla="*/ 272 w 327"/>
                      <a:gd name="T75" fmla="*/ 361 h 377"/>
                      <a:gd name="T76" fmla="*/ 327 w 327"/>
                      <a:gd name="T77" fmla="*/ 377 h 377"/>
                      <a:gd name="connsiteX0" fmla="*/ 3268 w 10000"/>
                      <a:gd name="connsiteY0" fmla="*/ 0 h 10528"/>
                      <a:gd name="connsiteX1" fmla="*/ 3211 w 10000"/>
                      <a:gd name="connsiteY1" fmla="*/ 714 h 10528"/>
                      <a:gd name="connsiteX2" fmla="*/ 2538 w 10000"/>
                      <a:gd name="connsiteY2" fmla="*/ 979 h 10528"/>
                      <a:gd name="connsiteX3" fmla="*/ 2263 w 10000"/>
                      <a:gd name="connsiteY3" fmla="*/ 1112 h 10528"/>
                      <a:gd name="connsiteX4" fmla="*/ 1865 w 10000"/>
                      <a:gd name="connsiteY4" fmla="*/ 1589 h 10528"/>
                      <a:gd name="connsiteX5" fmla="*/ 1713 w 10000"/>
                      <a:gd name="connsiteY5" fmla="*/ 1695 h 10528"/>
                      <a:gd name="connsiteX6" fmla="*/ 1590 w 10000"/>
                      <a:gd name="connsiteY6" fmla="*/ 1987 h 10528"/>
                      <a:gd name="connsiteX7" fmla="*/ 1131 w 10000"/>
                      <a:gd name="connsiteY7" fmla="*/ 2226 h 10528"/>
                      <a:gd name="connsiteX8" fmla="*/ 398 w 10000"/>
                      <a:gd name="connsiteY8" fmla="*/ 2703 h 10528"/>
                      <a:gd name="connsiteX9" fmla="*/ 183 w 10000"/>
                      <a:gd name="connsiteY9" fmla="*/ 2783 h 10528"/>
                      <a:gd name="connsiteX10" fmla="*/ 0 w 10000"/>
                      <a:gd name="connsiteY10" fmla="*/ 3260 h 10528"/>
                      <a:gd name="connsiteX11" fmla="*/ 153 w 10000"/>
                      <a:gd name="connsiteY11" fmla="*/ 3313 h 10528"/>
                      <a:gd name="connsiteX12" fmla="*/ 673 w 10000"/>
                      <a:gd name="connsiteY12" fmla="*/ 3631 h 10528"/>
                      <a:gd name="connsiteX13" fmla="*/ 795 w 10000"/>
                      <a:gd name="connsiteY13" fmla="*/ 4215 h 10528"/>
                      <a:gd name="connsiteX14" fmla="*/ 765 w 10000"/>
                      <a:gd name="connsiteY14" fmla="*/ 4560 h 10528"/>
                      <a:gd name="connsiteX15" fmla="*/ 703 w 10000"/>
                      <a:gd name="connsiteY15" fmla="*/ 4613 h 10528"/>
                      <a:gd name="connsiteX16" fmla="*/ 642 w 10000"/>
                      <a:gd name="connsiteY16" fmla="*/ 4533 h 10528"/>
                      <a:gd name="connsiteX17" fmla="*/ 459 w 10000"/>
                      <a:gd name="connsiteY17" fmla="*/ 4533 h 10528"/>
                      <a:gd name="connsiteX18" fmla="*/ 398 w 10000"/>
                      <a:gd name="connsiteY18" fmla="*/ 4692 h 10528"/>
                      <a:gd name="connsiteX19" fmla="*/ 336 w 10000"/>
                      <a:gd name="connsiteY19" fmla="*/ 4772 h 10528"/>
                      <a:gd name="connsiteX20" fmla="*/ 306 w 10000"/>
                      <a:gd name="connsiteY20" fmla="*/ 4878 h 10528"/>
                      <a:gd name="connsiteX21" fmla="*/ 306 w 10000"/>
                      <a:gd name="connsiteY21" fmla="*/ 5223 h 10528"/>
                      <a:gd name="connsiteX22" fmla="*/ 336 w 10000"/>
                      <a:gd name="connsiteY22" fmla="*/ 5435 h 10528"/>
                      <a:gd name="connsiteX23" fmla="*/ 428 w 10000"/>
                      <a:gd name="connsiteY23" fmla="*/ 5621 h 10528"/>
                      <a:gd name="connsiteX24" fmla="*/ 489 w 10000"/>
                      <a:gd name="connsiteY24" fmla="*/ 6178 h 10528"/>
                      <a:gd name="connsiteX25" fmla="*/ 795 w 10000"/>
                      <a:gd name="connsiteY25" fmla="*/ 7027 h 10528"/>
                      <a:gd name="connsiteX26" fmla="*/ 1376 w 10000"/>
                      <a:gd name="connsiteY26" fmla="*/ 8724 h 10528"/>
                      <a:gd name="connsiteX27" fmla="*/ 1560 w 10000"/>
                      <a:gd name="connsiteY27" fmla="*/ 9043 h 10528"/>
                      <a:gd name="connsiteX28" fmla="*/ 1835 w 10000"/>
                      <a:gd name="connsiteY28" fmla="*/ 9334 h 10528"/>
                      <a:gd name="connsiteX29" fmla="*/ 2080 w 10000"/>
                      <a:gd name="connsiteY29" fmla="*/ 9653 h 10528"/>
                      <a:gd name="connsiteX30" fmla="*/ 2569 w 10000"/>
                      <a:gd name="connsiteY30" fmla="*/ 9971 h 10528"/>
                      <a:gd name="connsiteX31" fmla="*/ 3242 w 10000"/>
                      <a:gd name="connsiteY31" fmla="*/ 10104 h 10528"/>
                      <a:gd name="connsiteX32" fmla="*/ 5505 w 10000"/>
                      <a:gd name="connsiteY32" fmla="*/ 9812 h 10528"/>
                      <a:gd name="connsiteX33" fmla="*/ 5994 w 10000"/>
                      <a:gd name="connsiteY33" fmla="*/ 9706 h 10528"/>
                      <a:gd name="connsiteX34" fmla="*/ 6606 w 10000"/>
                      <a:gd name="connsiteY34" fmla="*/ 9706 h 10528"/>
                      <a:gd name="connsiteX35" fmla="*/ 7401 w 10000"/>
                      <a:gd name="connsiteY35" fmla="*/ 9759 h 10528"/>
                      <a:gd name="connsiteX36" fmla="*/ 7890 w 10000"/>
                      <a:gd name="connsiteY36" fmla="*/ 9812 h 10528"/>
                      <a:gd name="connsiteX37" fmla="*/ 8318 w 10000"/>
                      <a:gd name="connsiteY37" fmla="*/ 10104 h 10528"/>
                      <a:gd name="connsiteX38" fmla="*/ 10000 w 10000"/>
                      <a:gd name="connsiteY38" fmla="*/ 10528 h 10528"/>
                      <a:gd name="connsiteX0" fmla="*/ 3268 w 10000"/>
                      <a:gd name="connsiteY0" fmla="*/ 0 h 10528"/>
                      <a:gd name="connsiteX1" fmla="*/ 3060 w 10000"/>
                      <a:gd name="connsiteY1" fmla="*/ 586 h 10528"/>
                      <a:gd name="connsiteX2" fmla="*/ 2538 w 10000"/>
                      <a:gd name="connsiteY2" fmla="*/ 979 h 10528"/>
                      <a:gd name="connsiteX3" fmla="*/ 2263 w 10000"/>
                      <a:gd name="connsiteY3" fmla="*/ 1112 h 10528"/>
                      <a:gd name="connsiteX4" fmla="*/ 1865 w 10000"/>
                      <a:gd name="connsiteY4" fmla="*/ 1589 h 10528"/>
                      <a:gd name="connsiteX5" fmla="*/ 1713 w 10000"/>
                      <a:gd name="connsiteY5" fmla="*/ 1695 h 10528"/>
                      <a:gd name="connsiteX6" fmla="*/ 1590 w 10000"/>
                      <a:gd name="connsiteY6" fmla="*/ 1987 h 10528"/>
                      <a:gd name="connsiteX7" fmla="*/ 1131 w 10000"/>
                      <a:gd name="connsiteY7" fmla="*/ 2226 h 10528"/>
                      <a:gd name="connsiteX8" fmla="*/ 398 w 10000"/>
                      <a:gd name="connsiteY8" fmla="*/ 2703 h 10528"/>
                      <a:gd name="connsiteX9" fmla="*/ 183 w 10000"/>
                      <a:gd name="connsiteY9" fmla="*/ 2783 h 10528"/>
                      <a:gd name="connsiteX10" fmla="*/ 0 w 10000"/>
                      <a:gd name="connsiteY10" fmla="*/ 3260 h 10528"/>
                      <a:gd name="connsiteX11" fmla="*/ 153 w 10000"/>
                      <a:gd name="connsiteY11" fmla="*/ 3313 h 10528"/>
                      <a:gd name="connsiteX12" fmla="*/ 673 w 10000"/>
                      <a:gd name="connsiteY12" fmla="*/ 3631 h 10528"/>
                      <a:gd name="connsiteX13" fmla="*/ 795 w 10000"/>
                      <a:gd name="connsiteY13" fmla="*/ 4215 h 10528"/>
                      <a:gd name="connsiteX14" fmla="*/ 765 w 10000"/>
                      <a:gd name="connsiteY14" fmla="*/ 4560 h 10528"/>
                      <a:gd name="connsiteX15" fmla="*/ 703 w 10000"/>
                      <a:gd name="connsiteY15" fmla="*/ 4613 h 10528"/>
                      <a:gd name="connsiteX16" fmla="*/ 642 w 10000"/>
                      <a:gd name="connsiteY16" fmla="*/ 4533 h 10528"/>
                      <a:gd name="connsiteX17" fmla="*/ 459 w 10000"/>
                      <a:gd name="connsiteY17" fmla="*/ 4533 h 10528"/>
                      <a:gd name="connsiteX18" fmla="*/ 398 w 10000"/>
                      <a:gd name="connsiteY18" fmla="*/ 4692 h 10528"/>
                      <a:gd name="connsiteX19" fmla="*/ 336 w 10000"/>
                      <a:gd name="connsiteY19" fmla="*/ 4772 h 10528"/>
                      <a:gd name="connsiteX20" fmla="*/ 306 w 10000"/>
                      <a:gd name="connsiteY20" fmla="*/ 4878 h 10528"/>
                      <a:gd name="connsiteX21" fmla="*/ 306 w 10000"/>
                      <a:gd name="connsiteY21" fmla="*/ 5223 h 10528"/>
                      <a:gd name="connsiteX22" fmla="*/ 336 w 10000"/>
                      <a:gd name="connsiteY22" fmla="*/ 5435 h 10528"/>
                      <a:gd name="connsiteX23" fmla="*/ 428 w 10000"/>
                      <a:gd name="connsiteY23" fmla="*/ 5621 h 10528"/>
                      <a:gd name="connsiteX24" fmla="*/ 489 w 10000"/>
                      <a:gd name="connsiteY24" fmla="*/ 6178 h 10528"/>
                      <a:gd name="connsiteX25" fmla="*/ 795 w 10000"/>
                      <a:gd name="connsiteY25" fmla="*/ 7027 h 10528"/>
                      <a:gd name="connsiteX26" fmla="*/ 1376 w 10000"/>
                      <a:gd name="connsiteY26" fmla="*/ 8724 h 10528"/>
                      <a:gd name="connsiteX27" fmla="*/ 1560 w 10000"/>
                      <a:gd name="connsiteY27" fmla="*/ 9043 h 10528"/>
                      <a:gd name="connsiteX28" fmla="*/ 1835 w 10000"/>
                      <a:gd name="connsiteY28" fmla="*/ 9334 h 10528"/>
                      <a:gd name="connsiteX29" fmla="*/ 2080 w 10000"/>
                      <a:gd name="connsiteY29" fmla="*/ 9653 h 10528"/>
                      <a:gd name="connsiteX30" fmla="*/ 2569 w 10000"/>
                      <a:gd name="connsiteY30" fmla="*/ 9971 h 10528"/>
                      <a:gd name="connsiteX31" fmla="*/ 3242 w 10000"/>
                      <a:gd name="connsiteY31" fmla="*/ 10104 h 10528"/>
                      <a:gd name="connsiteX32" fmla="*/ 5505 w 10000"/>
                      <a:gd name="connsiteY32" fmla="*/ 9812 h 10528"/>
                      <a:gd name="connsiteX33" fmla="*/ 5994 w 10000"/>
                      <a:gd name="connsiteY33" fmla="*/ 9706 h 10528"/>
                      <a:gd name="connsiteX34" fmla="*/ 6606 w 10000"/>
                      <a:gd name="connsiteY34" fmla="*/ 9706 h 10528"/>
                      <a:gd name="connsiteX35" fmla="*/ 7401 w 10000"/>
                      <a:gd name="connsiteY35" fmla="*/ 9759 h 10528"/>
                      <a:gd name="connsiteX36" fmla="*/ 7890 w 10000"/>
                      <a:gd name="connsiteY36" fmla="*/ 9812 h 10528"/>
                      <a:gd name="connsiteX37" fmla="*/ 8318 w 10000"/>
                      <a:gd name="connsiteY37" fmla="*/ 10104 h 10528"/>
                      <a:gd name="connsiteX38" fmla="*/ 10000 w 10000"/>
                      <a:gd name="connsiteY38" fmla="*/ 10528 h 10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000" h="10528">
                        <a:moveTo>
                          <a:pt x="3268" y="0"/>
                        </a:moveTo>
                        <a:cubicBezTo>
                          <a:pt x="2993" y="0"/>
                          <a:pt x="3335" y="506"/>
                          <a:pt x="3060" y="586"/>
                        </a:cubicBezTo>
                        <a:cubicBezTo>
                          <a:pt x="2846" y="692"/>
                          <a:pt x="2752" y="899"/>
                          <a:pt x="2538" y="979"/>
                        </a:cubicBezTo>
                        <a:cubicBezTo>
                          <a:pt x="2446" y="1032"/>
                          <a:pt x="2355" y="1059"/>
                          <a:pt x="2263" y="1112"/>
                        </a:cubicBezTo>
                        <a:cubicBezTo>
                          <a:pt x="2080" y="1244"/>
                          <a:pt x="2018" y="1456"/>
                          <a:pt x="1865" y="1589"/>
                        </a:cubicBezTo>
                        <a:cubicBezTo>
                          <a:pt x="1804" y="1642"/>
                          <a:pt x="1743" y="1669"/>
                          <a:pt x="1713" y="1695"/>
                        </a:cubicBezTo>
                        <a:cubicBezTo>
                          <a:pt x="1651" y="1775"/>
                          <a:pt x="1651" y="1881"/>
                          <a:pt x="1590" y="1987"/>
                        </a:cubicBezTo>
                        <a:cubicBezTo>
                          <a:pt x="1498" y="2120"/>
                          <a:pt x="1284" y="2146"/>
                          <a:pt x="1131" y="2226"/>
                        </a:cubicBezTo>
                        <a:cubicBezTo>
                          <a:pt x="856" y="2332"/>
                          <a:pt x="673" y="2597"/>
                          <a:pt x="398" y="2703"/>
                        </a:cubicBezTo>
                        <a:cubicBezTo>
                          <a:pt x="306" y="2730"/>
                          <a:pt x="245" y="2730"/>
                          <a:pt x="183" y="2783"/>
                        </a:cubicBezTo>
                        <a:cubicBezTo>
                          <a:pt x="31" y="2915"/>
                          <a:pt x="122" y="3127"/>
                          <a:pt x="0" y="3260"/>
                        </a:cubicBezTo>
                        <a:cubicBezTo>
                          <a:pt x="31" y="3313"/>
                          <a:pt x="92" y="3313"/>
                          <a:pt x="153" y="3313"/>
                        </a:cubicBezTo>
                        <a:cubicBezTo>
                          <a:pt x="398" y="3313"/>
                          <a:pt x="581" y="3446"/>
                          <a:pt x="673" y="3631"/>
                        </a:cubicBezTo>
                        <a:cubicBezTo>
                          <a:pt x="765" y="3817"/>
                          <a:pt x="795" y="4029"/>
                          <a:pt x="795" y="4215"/>
                        </a:cubicBezTo>
                        <a:cubicBezTo>
                          <a:pt x="795" y="4321"/>
                          <a:pt x="795" y="4427"/>
                          <a:pt x="765" y="4560"/>
                        </a:cubicBezTo>
                        <a:cubicBezTo>
                          <a:pt x="765" y="4560"/>
                          <a:pt x="734" y="4613"/>
                          <a:pt x="703" y="4613"/>
                        </a:cubicBezTo>
                        <a:cubicBezTo>
                          <a:pt x="673" y="4613"/>
                          <a:pt x="673" y="4560"/>
                          <a:pt x="642" y="4533"/>
                        </a:cubicBezTo>
                        <a:cubicBezTo>
                          <a:pt x="612" y="4480"/>
                          <a:pt x="489" y="4480"/>
                          <a:pt x="459" y="4533"/>
                        </a:cubicBezTo>
                        <a:cubicBezTo>
                          <a:pt x="428" y="4586"/>
                          <a:pt x="428" y="4639"/>
                          <a:pt x="398" y="4692"/>
                        </a:cubicBezTo>
                        <a:cubicBezTo>
                          <a:pt x="398" y="4719"/>
                          <a:pt x="336" y="4746"/>
                          <a:pt x="336" y="4772"/>
                        </a:cubicBezTo>
                        <a:cubicBezTo>
                          <a:pt x="306" y="4799"/>
                          <a:pt x="306" y="4852"/>
                          <a:pt x="306" y="4878"/>
                        </a:cubicBezTo>
                        <a:lnTo>
                          <a:pt x="306" y="5223"/>
                        </a:lnTo>
                        <a:cubicBezTo>
                          <a:pt x="306" y="5276"/>
                          <a:pt x="306" y="5356"/>
                          <a:pt x="336" y="5435"/>
                        </a:cubicBezTo>
                        <a:cubicBezTo>
                          <a:pt x="367" y="5488"/>
                          <a:pt x="398" y="5568"/>
                          <a:pt x="428" y="5621"/>
                        </a:cubicBezTo>
                        <a:cubicBezTo>
                          <a:pt x="489" y="5807"/>
                          <a:pt x="489" y="5992"/>
                          <a:pt x="489" y="6178"/>
                        </a:cubicBezTo>
                        <a:cubicBezTo>
                          <a:pt x="520" y="6470"/>
                          <a:pt x="642" y="6761"/>
                          <a:pt x="795" y="7027"/>
                        </a:cubicBezTo>
                        <a:cubicBezTo>
                          <a:pt x="1070" y="7557"/>
                          <a:pt x="1162" y="8167"/>
                          <a:pt x="1376" y="8724"/>
                        </a:cubicBezTo>
                        <a:cubicBezTo>
                          <a:pt x="1407" y="8830"/>
                          <a:pt x="1468" y="8963"/>
                          <a:pt x="1560" y="9043"/>
                        </a:cubicBezTo>
                        <a:cubicBezTo>
                          <a:pt x="1651" y="9149"/>
                          <a:pt x="1774" y="9228"/>
                          <a:pt x="1835" y="9334"/>
                        </a:cubicBezTo>
                        <a:cubicBezTo>
                          <a:pt x="1896" y="9414"/>
                          <a:pt x="2049" y="9600"/>
                          <a:pt x="2080" y="9653"/>
                        </a:cubicBezTo>
                        <a:cubicBezTo>
                          <a:pt x="2202" y="9838"/>
                          <a:pt x="2324" y="9891"/>
                          <a:pt x="2569" y="9971"/>
                        </a:cubicBezTo>
                        <a:cubicBezTo>
                          <a:pt x="2844" y="10051"/>
                          <a:pt x="2966" y="10130"/>
                          <a:pt x="3242" y="10104"/>
                        </a:cubicBezTo>
                        <a:cubicBezTo>
                          <a:pt x="3945" y="9944"/>
                          <a:pt x="4771" y="9971"/>
                          <a:pt x="5505" y="9812"/>
                        </a:cubicBezTo>
                        <a:cubicBezTo>
                          <a:pt x="5657" y="9759"/>
                          <a:pt x="5810" y="9732"/>
                          <a:pt x="5994" y="9706"/>
                        </a:cubicBezTo>
                        <a:cubicBezTo>
                          <a:pt x="6177" y="9679"/>
                          <a:pt x="6391" y="9706"/>
                          <a:pt x="6606" y="9706"/>
                        </a:cubicBezTo>
                        <a:cubicBezTo>
                          <a:pt x="6881" y="9732"/>
                          <a:pt x="7125" y="9732"/>
                          <a:pt x="7401" y="9759"/>
                        </a:cubicBezTo>
                        <a:cubicBezTo>
                          <a:pt x="7523" y="9759"/>
                          <a:pt x="7768" y="9785"/>
                          <a:pt x="7890" y="9812"/>
                        </a:cubicBezTo>
                        <a:cubicBezTo>
                          <a:pt x="7982" y="9838"/>
                          <a:pt x="8226" y="10051"/>
                          <a:pt x="8318" y="10104"/>
                        </a:cubicBezTo>
                        <a:cubicBezTo>
                          <a:pt x="8960" y="10395"/>
                          <a:pt x="9297" y="10448"/>
                          <a:pt x="10000" y="10528"/>
                        </a:cubicBez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6" name="Freeform 60">
                    <a:extLst>
                      <a:ext uri="{FF2B5EF4-FFF2-40B4-BE49-F238E27FC236}">
                        <a16:creationId xmlns:a16="http://schemas.microsoft.com/office/drawing/2014/main" id="{075C8633-B8FA-4A28-B437-BAE3EF108EF5}"/>
                      </a:ext>
                    </a:extLst>
                  </p:cNvPr>
                  <p:cNvSpPr>
                    <a:spLocks/>
                  </p:cNvSpPr>
                  <p:nvPr/>
                </p:nvSpPr>
                <p:spPr bwMode="auto">
                  <a:xfrm>
                    <a:off x="10504581" y="5752867"/>
                    <a:ext cx="198739" cy="279436"/>
                  </a:xfrm>
                  <a:custGeom>
                    <a:avLst/>
                    <a:gdLst>
                      <a:gd name="T0" fmla="*/ 3 w 46"/>
                      <a:gd name="T1" fmla="*/ 48 h 63"/>
                      <a:gd name="T2" fmla="*/ 5 w 46"/>
                      <a:gd name="T3" fmla="*/ 40 h 63"/>
                      <a:gd name="T4" fmla="*/ 12 w 46"/>
                      <a:gd name="T5" fmla="*/ 39 h 63"/>
                      <a:gd name="T6" fmla="*/ 13 w 46"/>
                      <a:gd name="T7" fmla="*/ 36 h 63"/>
                      <a:gd name="T8" fmla="*/ 19 w 46"/>
                      <a:gd name="T9" fmla="*/ 11 h 63"/>
                      <a:gd name="T10" fmla="*/ 21 w 46"/>
                      <a:gd name="T11" fmla="*/ 9 h 63"/>
                      <a:gd name="T12" fmla="*/ 24 w 46"/>
                      <a:gd name="T13" fmla="*/ 9 h 63"/>
                      <a:gd name="T14" fmla="*/ 29 w 46"/>
                      <a:gd name="T15" fmla="*/ 3 h 63"/>
                      <a:gd name="T16" fmla="*/ 35 w 46"/>
                      <a:gd name="T17" fmla="*/ 0 h 63"/>
                      <a:gd name="T18" fmla="*/ 43 w 46"/>
                      <a:gd name="T19" fmla="*/ 1 h 63"/>
                      <a:gd name="T20" fmla="*/ 45 w 46"/>
                      <a:gd name="T21" fmla="*/ 8 h 63"/>
                      <a:gd name="T22" fmla="*/ 42 w 46"/>
                      <a:gd name="T23" fmla="*/ 12 h 63"/>
                      <a:gd name="T24" fmla="*/ 41 w 46"/>
                      <a:gd name="T25" fmla="*/ 27 h 63"/>
                      <a:gd name="T26" fmla="*/ 36 w 46"/>
                      <a:gd name="T27" fmla="*/ 40 h 63"/>
                      <a:gd name="T28" fmla="*/ 29 w 46"/>
                      <a:gd name="T29" fmla="*/ 49 h 63"/>
                      <a:gd name="T30" fmla="*/ 26 w 46"/>
                      <a:gd name="T31" fmla="*/ 56 h 63"/>
                      <a:gd name="T32" fmla="*/ 11 w 46"/>
                      <a:gd name="T33" fmla="*/ 61 h 63"/>
                      <a:gd name="T34" fmla="*/ 1 w 46"/>
                      <a:gd name="T35" fmla="*/ 57 h 63"/>
                      <a:gd name="T36" fmla="*/ 3 w 46"/>
                      <a:gd name="T37" fmla="*/ 48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6" h="63">
                        <a:moveTo>
                          <a:pt x="3" y="48"/>
                        </a:moveTo>
                        <a:cubicBezTo>
                          <a:pt x="6" y="46"/>
                          <a:pt x="3" y="42"/>
                          <a:pt x="5" y="40"/>
                        </a:cubicBezTo>
                        <a:cubicBezTo>
                          <a:pt x="7" y="38"/>
                          <a:pt x="11" y="41"/>
                          <a:pt x="12" y="39"/>
                        </a:cubicBezTo>
                        <a:cubicBezTo>
                          <a:pt x="13" y="38"/>
                          <a:pt x="13" y="37"/>
                          <a:pt x="13" y="36"/>
                        </a:cubicBezTo>
                        <a:cubicBezTo>
                          <a:pt x="14" y="28"/>
                          <a:pt x="16" y="19"/>
                          <a:pt x="19" y="11"/>
                        </a:cubicBezTo>
                        <a:cubicBezTo>
                          <a:pt x="20" y="10"/>
                          <a:pt x="20" y="9"/>
                          <a:pt x="21" y="9"/>
                        </a:cubicBezTo>
                        <a:cubicBezTo>
                          <a:pt x="22" y="8"/>
                          <a:pt x="23" y="9"/>
                          <a:pt x="24" y="9"/>
                        </a:cubicBezTo>
                        <a:cubicBezTo>
                          <a:pt x="27" y="8"/>
                          <a:pt x="27" y="5"/>
                          <a:pt x="29" y="3"/>
                        </a:cubicBezTo>
                        <a:cubicBezTo>
                          <a:pt x="31" y="1"/>
                          <a:pt x="33" y="1"/>
                          <a:pt x="35" y="0"/>
                        </a:cubicBezTo>
                        <a:cubicBezTo>
                          <a:pt x="38" y="0"/>
                          <a:pt x="41" y="0"/>
                          <a:pt x="43" y="1"/>
                        </a:cubicBezTo>
                        <a:cubicBezTo>
                          <a:pt x="45" y="3"/>
                          <a:pt x="46" y="5"/>
                          <a:pt x="45" y="8"/>
                        </a:cubicBezTo>
                        <a:cubicBezTo>
                          <a:pt x="45" y="10"/>
                          <a:pt x="43" y="11"/>
                          <a:pt x="42" y="12"/>
                        </a:cubicBezTo>
                        <a:cubicBezTo>
                          <a:pt x="39" y="16"/>
                          <a:pt x="41" y="22"/>
                          <a:pt x="41" y="27"/>
                        </a:cubicBezTo>
                        <a:cubicBezTo>
                          <a:pt x="41" y="32"/>
                          <a:pt x="39" y="37"/>
                          <a:pt x="36" y="40"/>
                        </a:cubicBezTo>
                        <a:cubicBezTo>
                          <a:pt x="34" y="43"/>
                          <a:pt x="31" y="46"/>
                          <a:pt x="29" y="49"/>
                        </a:cubicBezTo>
                        <a:cubicBezTo>
                          <a:pt x="28" y="51"/>
                          <a:pt x="27" y="54"/>
                          <a:pt x="26" y="56"/>
                        </a:cubicBezTo>
                        <a:cubicBezTo>
                          <a:pt x="23" y="61"/>
                          <a:pt x="16" y="63"/>
                          <a:pt x="11" y="61"/>
                        </a:cubicBezTo>
                        <a:cubicBezTo>
                          <a:pt x="9" y="60"/>
                          <a:pt x="1" y="58"/>
                          <a:pt x="1" y="57"/>
                        </a:cubicBezTo>
                        <a:cubicBezTo>
                          <a:pt x="0" y="55"/>
                          <a:pt x="2" y="49"/>
                          <a:pt x="3" y="48"/>
                        </a:cubicBezTo>
                        <a:close/>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7" name="Freeform 61">
                    <a:extLst>
                      <a:ext uri="{FF2B5EF4-FFF2-40B4-BE49-F238E27FC236}">
                        <a16:creationId xmlns:a16="http://schemas.microsoft.com/office/drawing/2014/main" id="{D0BB0448-EF8C-4ECC-AB5B-D5A9ADDD4047}"/>
                      </a:ext>
                    </a:extLst>
                  </p:cNvPr>
                  <p:cNvSpPr>
                    <a:spLocks/>
                  </p:cNvSpPr>
                  <p:nvPr/>
                </p:nvSpPr>
                <p:spPr bwMode="auto">
                  <a:xfrm>
                    <a:off x="10688118" y="5485229"/>
                    <a:ext cx="824401" cy="677022"/>
                  </a:xfrm>
                  <a:custGeom>
                    <a:avLst/>
                    <a:gdLst>
                      <a:gd name="T0" fmla="*/ 190 w 190"/>
                      <a:gd name="T1" fmla="*/ 0 h 153"/>
                      <a:gd name="T2" fmla="*/ 87 w 190"/>
                      <a:gd name="T3" fmla="*/ 96 h 153"/>
                      <a:gd name="T4" fmla="*/ 35 w 190"/>
                      <a:gd name="T5" fmla="*/ 123 h 153"/>
                      <a:gd name="T6" fmla="*/ 0 w 190"/>
                      <a:gd name="T7" fmla="*/ 124 h 153"/>
                      <a:gd name="T8" fmla="*/ 23 w 190"/>
                      <a:gd name="T9" fmla="*/ 135 h 153"/>
                      <a:gd name="T10" fmla="*/ 112 w 190"/>
                      <a:gd name="T11" fmla="*/ 150 h 153"/>
                      <a:gd name="T12" fmla="*/ 159 w 190"/>
                      <a:gd name="T13" fmla="*/ 153 h 153"/>
                      <a:gd name="T14" fmla="*/ 173 w 190"/>
                      <a:gd name="T15" fmla="*/ 146 h 153"/>
                      <a:gd name="T16" fmla="*/ 190 w 190"/>
                      <a:gd name="T17" fmla="*/ 84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0" h="153">
                        <a:moveTo>
                          <a:pt x="190" y="0"/>
                        </a:moveTo>
                        <a:cubicBezTo>
                          <a:pt x="87" y="96"/>
                          <a:pt x="87" y="96"/>
                          <a:pt x="87" y="96"/>
                        </a:cubicBezTo>
                        <a:cubicBezTo>
                          <a:pt x="35" y="123"/>
                          <a:pt x="35" y="123"/>
                          <a:pt x="35" y="123"/>
                        </a:cubicBezTo>
                        <a:cubicBezTo>
                          <a:pt x="23" y="122"/>
                          <a:pt x="12" y="123"/>
                          <a:pt x="0" y="124"/>
                        </a:cubicBezTo>
                        <a:cubicBezTo>
                          <a:pt x="23" y="135"/>
                          <a:pt x="23" y="135"/>
                          <a:pt x="23" y="135"/>
                        </a:cubicBezTo>
                        <a:cubicBezTo>
                          <a:pt x="112" y="150"/>
                          <a:pt x="112" y="150"/>
                          <a:pt x="112" y="150"/>
                        </a:cubicBezTo>
                        <a:cubicBezTo>
                          <a:pt x="159" y="153"/>
                          <a:pt x="159" y="153"/>
                          <a:pt x="159" y="153"/>
                        </a:cubicBezTo>
                        <a:cubicBezTo>
                          <a:pt x="173" y="146"/>
                          <a:pt x="173" y="146"/>
                          <a:pt x="173" y="146"/>
                        </a:cubicBezTo>
                        <a:cubicBezTo>
                          <a:pt x="190" y="84"/>
                          <a:pt x="190" y="84"/>
                          <a:pt x="190" y="84"/>
                        </a:cubicBez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8" name="Freeform 62">
                    <a:extLst>
                      <a:ext uri="{FF2B5EF4-FFF2-40B4-BE49-F238E27FC236}">
                        <a16:creationId xmlns:a16="http://schemas.microsoft.com/office/drawing/2014/main" id="{A6B5715B-DAB5-42E4-B1E8-152F6BBC3442}"/>
                      </a:ext>
                    </a:extLst>
                  </p:cNvPr>
                  <p:cNvSpPr>
                    <a:spLocks/>
                  </p:cNvSpPr>
                  <p:nvPr/>
                </p:nvSpPr>
                <p:spPr bwMode="auto">
                  <a:xfrm>
                    <a:off x="10663144" y="6042225"/>
                    <a:ext cx="869296" cy="146282"/>
                  </a:xfrm>
                  <a:custGeom>
                    <a:avLst/>
                    <a:gdLst>
                      <a:gd name="T0" fmla="*/ 0 w 424"/>
                      <a:gd name="T1" fmla="*/ 0 h 78"/>
                      <a:gd name="T2" fmla="*/ 66 w 424"/>
                      <a:gd name="T3" fmla="*/ 36 h 78"/>
                      <a:gd name="T4" fmla="*/ 377 w 424"/>
                      <a:gd name="T5" fmla="*/ 78 h 78"/>
                      <a:gd name="T6" fmla="*/ 413 w 424"/>
                      <a:gd name="T7" fmla="*/ 71 h 78"/>
                      <a:gd name="T8" fmla="*/ 424 w 424"/>
                      <a:gd name="T9" fmla="*/ 38 h 78"/>
                    </a:gdLst>
                    <a:ahLst/>
                    <a:cxnLst>
                      <a:cxn ang="0">
                        <a:pos x="T0" y="T1"/>
                      </a:cxn>
                      <a:cxn ang="0">
                        <a:pos x="T2" y="T3"/>
                      </a:cxn>
                      <a:cxn ang="0">
                        <a:pos x="T4" y="T5"/>
                      </a:cxn>
                      <a:cxn ang="0">
                        <a:pos x="T6" y="T7"/>
                      </a:cxn>
                      <a:cxn ang="0">
                        <a:pos x="T8" y="T9"/>
                      </a:cxn>
                    </a:cxnLst>
                    <a:rect l="0" t="0" r="r" b="b"/>
                    <a:pathLst>
                      <a:path w="424" h="78">
                        <a:moveTo>
                          <a:pt x="0" y="0"/>
                        </a:moveTo>
                        <a:lnTo>
                          <a:pt x="66" y="36"/>
                        </a:lnTo>
                        <a:lnTo>
                          <a:pt x="377" y="78"/>
                        </a:lnTo>
                        <a:lnTo>
                          <a:pt x="413" y="71"/>
                        </a:lnTo>
                        <a:lnTo>
                          <a:pt x="424" y="38"/>
                        </a:ln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9" name="Freeform 63">
                    <a:extLst>
                      <a:ext uri="{FF2B5EF4-FFF2-40B4-BE49-F238E27FC236}">
                        <a16:creationId xmlns:a16="http://schemas.microsoft.com/office/drawing/2014/main" id="{0AA12A71-9953-4F82-A563-E7E49623C974}"/>
                      </a:ext>
                    </a:extLst>
                  </p:cNvPr>
                  <p:cNvSpPr>
                    <a:spLocks/>
                  </p:cNvSpPr>
                  <p:nvPr/>
                </p:nvSpPr>
                <p:spPr bwMode="auto">
                  <a:xfrm>
                    <a:off x="10492619" y="3692909"/>
                    <a:ext cx="697548" cy="2336187"/>
                  </a:xfrm>
                  <a:custGeom>
                    <a:avLst/>
                    <a:gdLst>
                      <a:gd name="T0" fmla="*/ 139 w 370"/>
                      <a:gd name="T1" fmla="*/ 1219 h 1219"/>
                      <a:gd name="T2" fmla="*/ 189 w 370"/>
                      <a:gd name="T3" fmla="*/ 1210 h 1219"/>
                      <a:gd name="T4" fmla="*/ 200 w 370"/>
                      <a:gd name="T5" fmla="*/ 1153 h 1219"/>
                      <a:gd name="T6" fmla="*/ 196 w 370"/>
                      <a:gd name="T7" fmla="*/ 1068 h 1219"/>
                      <a:gd name="T8" fmla="*/ 238 w 370"/>
                      <a:gd name="T9" fmla="*/ 1023 h 1219"/>
                      <a:gd name="T10" fmla="*/ 257 w 370"/>
                      <a:gd name="T11" fmla="*/ 917 h 1219"/>
                      <a:gd name="T12" fmla="*/ 285 w 370"/>
                      <a:gd name="T13" fmla="*/ 903 h 1219"/>
                      <a:gd name="T14" fmla="*/ 365 w 370"/>
                      <a:gd name="T15" fmla="*/ 795 h 1219"/>
                      <a:gd name="T16" fmla="*/ 370 w 370"/>
                      <a:gd name="T17" fmla="*/ 780 h 1219"/>
                      <a:gd name="T18" fmla="*/ 370 w 370"/>
                      <a:gd name="T19" fmla="*/ 769 h 1219"/>
                      <a:gd name="T20" fmla="*/ 146 w 370"/>
                      <a:gd name="T21" fmla="*/ 403 h 1219"/>
                      <a:gd name="T22" fmla="*/ 109 w 370"/>
                      <a:gd name="T23" fmla="*/ 389 h 1219"/>
                      <a:gd name="T24" fmla="*/ 92 w 370"/>
                      <a:gd name="T25" fmla="*/ 361 h 1219"/>
                      <a:gd name="T26" fmla="*/ 104 w 370"/>
                      <a:gd name="T27" fmla="*/ 306 h 1219"/>
                      <a:gd name="T28" fmla="*/ 97 w 370"/>
                      <a:gd name="T29" fmla="*/ 221 h 1219"/>
                      <a:gd name="T30" fmla="*/ 54 w 370"/>
                      <a:gd name="T31" fmla="*/ 144 h 1219"/>
                      <a:gd name="T32" fmla="*/ 57 w 370"/>
                      <a:gd name="T33" fmla="*/ 113 h 1219"/>
                      <a:gd name="T34" fmla="*/ 0 w 370"/>
                      <a:gd name="T35" fmla="*/ 0 h 1219"/>
                      <a:gd name="connsiteX0" fmla="*/ 4002 w 10245"/>
                      <a:gd name="connsiteY0" fmla="*/ 10219 h 10219"/>
                      <a:gd name="connsiteX1" fmla="*/ 5353 w 10245"/>
                      <a:gd name="connsiteY1" fmla="*/ 10145 h 10219"/>
                      <a:gd name="connsiteX2" fmla="*/ 5650 w 10245"/>
                      <a:gd name="connsiteY2" fmla="*/ 9678 h 10219"/>
                      <a:gd name="connsiteX3" fmla="*/ 5542 w 10245"/>
                      <a:gd name="connsiteY3" fmla="*/ 8980 h 10219"/>
                      <a:gd name="connsiteX4" fmla="*/ 6677 w 10245"/>
                      <a:gd name="connsiteY4" fmla="*/ 8611 h 10219"/>
                      <a:gd name="connsiteX5" fmla="*/ 7191 w 10245"/>
                      <a:gd name="connsiteY5" fmla="*/ 7742 h 10219"/>
                      <a:gd name="connsiteX6" fmla="*/ 7948 w 10245"/>
                      <a:gd name="connsiteY6" fmla="*/ 7627 h 10219"/>
                      <a:gd name="connsiteX7" fmla="*/ 10110 w 10245"/>
                      <a:gd name="connsiteY7" fmla="*/ 6741 h 10219"/>
                      <a:gd name="connsiteX8" fmla="*/ 10245 w 10245"/>
                      <a:gd name="connsiteY8" fmla="*/ 6618 h 10219"/>
                      <a:gd name="connsiteX9" fmla="*/ 10245 w 10245"/>
                      <a:gd name="connsiteY9" fmla="*/ 6527 h 10219"/>
                      <a:gd name="connsiteX10" fmla="*/ 4191 w 10245"/>
                      <a:gd name="connsiteY10" fmla="*/ 3525 h 10219"/>
                      <a:gd name="connsiteX11" fmla="*/ 3191 w 10245"/>
                      <a:gd name="connsiteY11" fmla="*/ 3410 h 10219"/>
                      <a:gd name="connsiteX12" fmla="*/ 2731 w 10245"/>
                      <a:gd name="connsiteY12" fmla="*/ 3180 h 10219"/>
                      <a:gd name="connsiteX13" fmla="*/ 3056 w 10245"/>
                      <a:gd name="connsiteY13" fmla="*/ 2729 h 10219"/>
                      <a:gd name="connsiteX14" fmla="*/ 2867 w 10245"/>
                      <a:gd name="connsiteY14" fmla="*/ 2032 h 10219"/>
                      <a:gd name="connsiteX15" fmla="*/ 1704 w 10245"/>
                      <a:gd name="connsiteY15" fmla="*/ 1400 h 10219"/>
                      <a:gd name="connsiteX16" fmla="*/ 1786 w 10245"/>
                      <a:gd name="connsiteY16" fmla="*/ 1146 h 10219"/>
                      <a:gd name="connsiteX17" fmla="*/ 0 w 10245"/>
                      <a:gd name="connsiteY17" fmla="*/ 0 h 10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245" h="10219">
                        <a:moveTo>
                          <a:pt x="4002" y="10219"/>
                        </a:moveTo>
                        <a:lnTo>
                          <a:pt x="5353" y="10145"/>
                        </a:lnTo>
                        <a:lnTo>
                          <a:pt x="5650" y="9678"/>
                        </a:lnTo>
                        <a:lnTo>
                          <a:pt x="5542" y="8980"/>
                        </a:lnTo>
                        <a:lnTo>
                          <a:pt x="6677" y="8611"/>
                        </a:lnTo>
                        <a:lnTo>
                          <a:pt x="7191" y="7742"/>
                        </a:lnTo>
                        <a:lnTo>
                          <a:pt x="7948" y="7627"/>
                        </a:lnTo>
                        <a:lnTo>
                          <a:pt x="10110" y="6741"/>
                        </a:lnTo>
                        <a:lnTo>
                          <a:pt x="10245" y="6618"/>
                        </a:lnTo>
                        <a:lnTo>
                          <a:pt x="10245" y="6527"/>
                        </a:lnTo>
                        <a:lnTo>
                          <a:pt x="4191" y="3525"/>
                        </a:lnTo>
                        <a:lnTo>
                          <a:pt x="3191" y="3410"/>
                        </a:lnTo>
                        <a:lnTo>
                          <a:pt x="2731" y="3180"/>
                        </a:lnTo>
                        <a:lnTo>
                          <a:pt x="3056" y="2729"/>
                        </a:lnTo>
                        <a:lnTo>
                          <a:pt x="2867" y="2032"/>
                        </a:lnTo>
                        <a:lnTo>
                          <a:pt x="1704" y="1400"/>
                        </a:lnTo>
                        <a:cubicBezTo>
                          <a:pt x="1731" y="1315"/>
                          <a:pt x="1759" y="1231"/>
                          <a:pt x="1786" y="1146"/>
                        </a:cubicBezTo>
                        <a:cubicBezTo>
                          <a:pt x="1272" y="837"/>
                          <a:pt x="514" y="309"/>
                          <a:pt x="0" y="0"/>
                        </a:cubicBez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20" name="Freeform 64">
                    <a:extLst>
                      <a:ext uri="{FF2B5EF4-FFF2-40B4-BE49-F238E27FC236}">
                        <a16:creationId xmlns:a16="http://schemas.microsoft.com/office/drawing/2014/main" id="{B02B970B-8C5F-4FC4-92B6-2C3129A03DD0}"/>
                      </a:ext>
                    </a:extLst>
                  </p:cNvPr>
                  <p:cNvSpPr>
                    <a:spLocks/>
                  </p:cNvSpPr>
                  <p:nvPr/>
                </p:nvSpPr>
                <p:spPr bwMode="auto">
                  <a:xfrm>
                    <a:off x="10557145" y="4043040"/>
                    <a:ext cx="1045222" cy="361954"/>
                  </a:xfrm>
                  <a:custGeom>
                    <a:avLst/>
                    <a:gdLst>
                      <a:gd name="T0" fmla="*/ 0 w 241"/>
                      <a:gd name="T1" fmla="*/ 82 h 82"/>
                      <a:gd name="T2" fmla="*/ 13 w 241"/>
                      <a:gd name="T3" fmla="*/ 69 h 82"/>
                      <a:gd name="T4" fmla="*/ 38 w 241"/>
                      <a:gd name="T5" fmla="*/ 61 h 82"/>
                      <a:gd name="T6" fmla="*/ 65 w 241"/>
                      <a:gd name="T7" fmla="*/ 63 h 82"/>
                      <a:gd name="T8" fmla="*/ 71 w 241"/>
                      <a:gd name="T9" fmla="*/ 61 h 82"/>
                      <a:gd name="T10" fmla="*/ 76 w 241"/>
                      <a:gd name="T11" fmla="*/ 58 h 82"/>
                      <a:gd name="T12" fmla="*/ 87 w 241"/>
                      <a:gd name="T13" fmla="*/ 55 h 82"/>
                      <a:gd name="T14" fmla="*/ 142 w 241"/>
                      <a:gd name="T15" fmla="*/ 47 h 82"/>
                      <a:gd name="T16" fmla="*/ 155 w 241"/>
                      <a:gd name="T17" fmla="*/ 47 h 82"/>
                      <a:gd name="T18" fmla="*/ 186 w 241"/>
                      <a:gd name="T19" fmla="*/ 29 h 82"/>
                      <a:gd name="T20" fmla="*/ 208 w 241"/>
                      <a:gd name="T21" fmla="*/ 10 h 82"/>
                      <a:gd name="T22" fmla="*/ 214 w 241"/>
                      <a:gd name="T23" fmla="*/ 6 h 82"/>
                      <a:gd name="T24" fmla="*/ 219 w 241"/>
                      <a:gd name="T25" fmla="*/ 6 h 82"/>
                      <a:gd name="T26" fmla="*/ 227 w 241"/>
                      <a:gd name="T27" fmla="*/ 2 h 82"/>
                      <a:gd name="T28" fmla="*/ 241 w 241"/>
                      <a:gd name="T29" fmla="*/ 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1" h="82">
                        <a:moveTo>
                          <a:pt x="0" y="82"/>
                        </a:moveTo>
                        <a:cubicBezTo>
                          <a:pt x="7" y="82"/>
                          <a:pt x="9" y="74"/>
                          <a:pt x="13" y="69"/>
                        </a:cubicBezTo>
                        <a:cubicBezTo>
                          <a:pt x="19" y="62"/>
                          <a:pt x="29" y="60"/>
                          <a:pt x="38" y="61"/>
                        </a:cubicBezTo>
                        <a:cubicBezTo>
                          <a:pt x="47" y="62"/>
                          <a:pt x="56" y="64"/>
                          <a:pt x="65" y="63"/>
                        </a:cubicBezTo>
                        <a:cubicBezTo>
                          <a:pt x="67" y="62"/>
                          <a:pt x="69" y="62"/>
                          <a:pt x="71" y="61"/>
                        </a:cubicBezTo>
                        <a:cubicBezTo>
                          <a:pt x="73" y="60"/>
                          <a:pt x="75" y="59"/>
                          <a:pt x="76" y="58"/>
                        </a:cubicBezTo>
                        <a:cubicBezTo>
                          <a:pt x="80" y="57"/>
                          <a:pt x="83" y="56"/>
                          <a:pt x="87" y="55"/>
                        </a:cubicBezTo>
                        <a:cubicBezTo>
                          <a:pt x="105" y="51"/>
                          <a:pt x="124" y="47"/>
                          <a:pt x="142" y="47"/>
                        </a:cubicBezTo>
                        <a:cubicBezTo>
                          <a:pt x="146" y="47"/>
                          <a:pt x="151" y="48"/>
                          <a:pt x="155" y="47"/>
                        </a:cubicBezTo>
                        <a:cubicBezTo>
                          <a:pt x="167" y="45"/>
                          <a:pt x="177" y="37"/>
                          <a:pt x="186" y="29"/>
                        </a:cubicBezTo>
                        <a:cubicBezTo>
                          <a:pt x="193" y="23"/>
                          <a:pt x="201" y="16"/>
                          <a:pt x="208" y="10"/>
                        </a:cubicBezTo>
                        <a:cubicBezTo>
                          <a:pt x="210" y="8"/>
                          <a:pt x="212" y="7"/>
                          <a:pt x="214" y="6"/>
                        </a:cubicBezTo>
                        <a:cubicBezTo>
                          <a:pt x="216" y="6"/>
                          <a:pt x="217" y="6"/>
                          <a:pt x="219" y="6"/>
                        </a:cubicBezTo>
                        <a:cubicBezTo>
                          <a:pt x="222" y="5"/>
                          <a:pt x="224" y="2"/>
                          <a:pt x="227" y="2"/>
                        </a:cubicBezTo>
                        <a:cubicBezTo>
                          <a:pt x="233" y="0"/>
                          <a:pt x="235" y="8"/>
                          <a:pt x="241" y="6"/>
                        </a:cubicBez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21" name="Freeform 65">
                    <a:extLst>
                      <a:ext uri="{FF2B5EF4-FFF2-40B4-BE49-F238E27FC236}">
                        <a16:creationId xmlns:a16="http://schemas.microsoft.com/office/drawing/2014/main" id="{8A4FC863-8A37-483F-9985-C03BA5A1B7D0}"/>
                      </a:ext>
                    </a:extLst>
                  </p:cNvPr>
                  <p:cNvSpPr>
                    <a:spLocks/>
                  </p:cNvSpPr>
                  <p:nvPr/>
                </p:nvSpPr>
                <p:spPr bwMode="auto">
                  <a:xfrm>
                    <a:off x="6020689" y="2321225"/>
                    <a:ext cx="1145004" cy="1252674"/>
                  </a:xfrm>
                  <a:custGeom>
                    <a:avLst/>
                    <a:gdLst>
                      <a:gd name="T0" fmla="*/ 145 w 253"/>
                      <a:gd name="T1" fmla="*/ 11 h 295"/>
                      <a:gd name="T2" fmla="*/ 150 w 253"/>
                      <a:gd name="T3" fmla="*/ 3 h 295"/>
                      <a:gd name="T4" fmla="*/ 179 w 253"/>
                      <a:gd name="T5" fmla="*/ 9 h 295"/>
                      <a:gd name="T6" fmla="*/ 187 w 253"/>
                      <a:gd name="T7" fmla="*/ 17 h 295"/>
                      <a:gd name="T8" fmla="*/ 196 w 253"/>
                      <a:gd name="T9" fmla="*/ 28 h 295"/>
                      <a:gd name="T10" fmla="*/ 190 w 253"/>
                      <a:gd name="T11" fmla="*/ 34 h 295"/>
                      <a:gd name="T12" fmla="*/ 224 w 253"/>
                      <a:gd name="T13" fmla="*/ 46 h 295"/>
                      <a:gd name="T14" fmla="*/ 232 w 253"/>
                      <a:gd name="T15" fmla="*/ 45 h 295"/>
                      <a:gd name="T16" fmla="*/ 234 w 253"/>
                      <a:gd name="T17" fmla="*/ 52 h 295"/>
                      <a:gd name="T18" fmla="*/ 231 w 253"/>
                      <a:gd name="T19" fmla="*/ 68 h 295"/>
                      <a:gd name="T20" fmla="*/ 237 w 253"/>
                      <a:gd name="T21" fmla="*/ 77 h 295"/>
                      <a:gd name="T22" fmla="*/ 237 w 253"/>
                      <a:gd name="T23" fmla="*/ 90 h 295"/>
                      <a:gd name="T24" fmla="*/ 241 w 253"/>
                      <a:gd name="T25" fmla="*/ 95 h 295"/>
                      <a:gd name="T26" fmla="*/ 253 w 253"/>
                      <a:gd name="T27" fmla="*/ 122 h 295"/>
                      <a:gd name="T28" fmla="*/ 245 w 253"/>
                      <a:gd name="T29" fmla="*/ 130 h 295"/>
                      <a:gd name="T30" fmla="*/ 241 w 253"/>
                      <a:gd name="T31" fmla="*/ 129 h 295"/>
                      <a:gd name="T32" fmla="*/ 236 w 253"/>
                      <a:gd name="T33" fmla="*/ 135 h 295"/>
                      <a:gd name="T34" fmla="*/ 215 w 253"/>
                      <a:gd name="T35" fmla="*/ 138 h 295"/>
                      <a:gd name="T36" fmla="*/ 212 w 253"/>
                      <a:gd name="T37" fmla="*/ 134 h 295"/>
                      <a:gd name="T38" fmla="*/ 205 w 253"/>
                      <a:gd name="T39" fmla="*/ 132 h 295"/>
                      <a:gd name="T40" fmla="*/ 200 w 253"/>
                      <a:gd name="T41" fmla="*/ 128 h 295"/>
                      <a:gd name="T42" fmla="*/ 192 w 253"/>
                      <a:gd name="T43" fmla="*/ 128 h 295"/>
                      <a:gd name="T44" fmla="*/ 190 w 253"/>
                      <a:gd name="T45" fmla="*/ 136 h 295"/>
                      <a:gd name="T46" fmla="*/ 183 w 253"/>
                      <a:gd name="T47" fmla="*/ 139 h 295"/>
                      <a:gd name="T48" fmla="*/ 176 w 253"/>
                      <a:gd name="T49" fmla="*/ 136 h 295"/>
                      <a:gd name="T50" fmla="*/ 164 w 253"/>
                      <a:gd name="T51" fmla="*/ 138 h 295"/>
                      <a:gd name="T52" fmla="*/ 157 w 253"/>
                      <a:gd name="T53" fmla="*/ 140 h 295"/>
                      <a:gd name="T54" fmla="*/ 137 w 253"/>
                      <a:gd name="T55" fmla="*/ 147 h 295"/>
                      <a:gd name="T56" fmla="*/ 137 w 253"/>
                      <a:gd name="T57" fmla="*/ 152 h 295"/>
                      <a:gd name="T58" fmla="*/ 120 w 253"/>
                      <a:gd name="T59" fmla="*/ 165 h 295"/>
                      <a:gd name="T60" fmla="*/ 115 w 253"/>
                      <a:gd name="T61" fmla="*/ 166 h 295"/>
                      <a:gd name="T62" fmla="*/ 108 w 253"/>
                      <a:gd name="T63" fmla="*/ 169 h 295"/>
                      <a:gd name="T64" fmla="*/ 98 w 253"/>
                      <a:gd name="T65" fmla="*/ 186 h 295"/>
                      <a:gd name="T66" fmla="*/ 108 w 253"/>
                      <a:gd name="T67" fmla="*/ 185 h 295"/>
                      <a:gd name="T68" fmla="*/ 111 w 253"/>
                      <a:gd name="T69" fmla="*/ 204 h 295"/>
                      <a:gd name="T70" fmla="*/ 134 w 253"/>
                      <a:gd name="T71" fmla="*/ 224 h 295"/>
                      <a:gd name="T72" fmla="*/ 137 w 253"/>
                      <a:gd name="T73" fmla="*/ 235 h 295"/>
                      <a:gd name="T74" fmla="*/ 139 w 253"/>
                      <a:gd name="T75" fmla="*/ 295 h 295"/>
                      <a:gd name="T76" fmla="*/ 67 w 253"/>
                      <a:gd name="T77" fmla="*/ 274 h 295"/>
                      <a:gd name="T78" fmla="*/ 80 w 253"/>
                      <a:gd name="T79" fmla="*/ 259 h 295"/>
                      <a:gd name="T80" fmla="*/ 67 w 253"/>
                      <a:gd name="T81" fmla="*/ 246 h 295"/>
                      <a:gd name="T82" fmla="*/ 37 w 253"/>
                      <a:gd name="T83" fmla="*/ 219 h 295"/>
                      <a:gd name="T84" fmla="*/ 32 w 253"/>
                      <a:gd name="T85" fmla="*/ 212 h 295"/>
                      <a:gd name="T86" fmla="*/ 27 w 253"/>
                      <a:gd name="T87" fmla="*/ 209 h 295"/>
                      <a:gd name="T88" fmla="*/ 26 w 253"/>
                      <a:gd name="T89" fmla="*/ 202 h 295"/>
                      <a:gd name="T90" fmla="*/ 16 w 253"/>
                      <a:gd name="T91" fmla="*/ 197 h 295"/>
                      <a:gd name="T92" fmla="*/ 16 w 253"/>
                      <a:gd name="T93" fmla="*/ 207 h 295"/>
                      <a:gd name="T94" fmla="*/ 5 w 253"/>
                      <a:gd name="T95" fmla="*/ 207 h 295"/>
                      <a:gd name="T96" fmla="*/ 1 w 253"/>
                      <a:gd name="T97" fmla="*/ 218 h 295"/>
                      <a:gd name="connsiteX0" fmla="*/ 6171 w 10440"/>
                      <a:gd name="connsiteY0" fmla="*/ 317 h 9944"/>
                      <a:gd name="connsiteX1" fmla="*/ 6369 w 10440"/>
                      <a:gd name="connsiteY1" fmla="*/ 46 h 9944"/>
                      <a:gd name="connsiteX2" fmla="*/ 7515 w 10440"/>
                      <a:gd name="connsiteY2" fmla="*/ 249 h 9944"/>
                      <a:gd name="connsiteX3" fmla="*/ 7831 w 10440"/>
                      <a:gd name="connsiteY3" fmla="*/ 520 h 9944"/>
                      <a:gd name="connsiteX4" fmla="*/ 8187 w 10440"/>
                      <a:gd name="connsiteY4" fmla="*/ 893 h 9944"/>
                      <a:gd name="connsiteX5" fmla="*/ 7950 w 10440"/>
                      <a:gd name="connsiteY5" fmla="*/ 1097 h 9944"/>
                      <a:gd name="connsiteX6" fmla="*/ 9294 w 10440"/>
                      <a:gd name="connsiteY6" fmla="*/ 1503 h 9944"/>
                      <a:gd name="connsiteX7" fmla="*/ 9610 w 10440"/>
                      <a:gd name="connsiteY7" fmla="*/ 1469 h 9944"/>
                      <a:gd name="connsiteX8" fmla="*/ 9689 w 10440"/>
                      <a:gd name="connsiteY8" fmla="*/ 1707 h 9944"/>
                      <a:gd name="connsiteX9" fmla="*/ 9570 w 10440"/>
                      <a:gd name="connsiteY9" fmla="*/ 2249 h 9944"/>
                      <a:gd name="connsiteX10" fmla="*/ 9808 w 10440"/>
                      <a:gd name="connsiteY10" fmla="*/ 2554 h 9944"/>
                      <a:gd name="connsiteX11" fmla="*/ 9808 w 10440"/>
                      <a:gd name="connsiteY11" fmla="*/ 2995 h 9944"/>
                      <a:gd name="connsiteX12" fmla="*/ 9966 w 10440"/>
                      <a:gd name="connsiteY12" fmla="*/ 3164 h 9944"/>
                      <a:gd name="connsiteX13" fmla="*/ 10440 w 10440"/>
                      <a:gd name="connsiteY13" fmla="*/ 4080 h 9944"/>
                      <a:gd name="connsiteX14" fmla="*/ 10124 w 10440"/>
                      <a:gd name="connsiteY14" fmla="*/ 4351 h 9944"/>
                      <a:gd name="connsiteX15" fmla="*/ 9966 w 10440"/>
                      <a:gd name="connsiteY15" fmla="*/ 4317 h 9944"/>
                      <a:gd name="connsiteX16" fmla="*/ 9768 w 10440"/>
                      <a:gd name="connsiteY16" fmla="*/ 4520 h 9944"/>
                      <a:gd name="connsiteX17" fmla="*/ 8938 w 10440"/>
                      <a:gd name="connsiteY17" fmla="*/ 4622 h 9944"/>
                      <a:gd name="connsiteX18" fmla="*/ 8819 w 10440"/>
                      <a:gd name="connsiteY18" fmla="*/ 4486 h 9944"/>
                      <a:gd name="connsiteX19" fmla="*/ 8543 w 10440"/>
                      <a:gd name="connsiteY19" fmla="*/ 4419 h 9944"/>
                      <a:gd name="connsiteX20" fmla="*/ 8345 w 10440"/>
                      <a:gd name="connsiteY20" fmla="*/ 4283 h 9944"/>
                      <a:gd name="connsiteX21" fmla="*/ 8029 w 10440"/>
                      <a:gd name="connsiteY21" fmla="*/ 4283 h 9944"/>
                      <a:gd name="connsiteX22" fmla="*/ 7950 w 10440"/>
                      <a:gd name="connsiteY22" fmla="*/ 4554 h 9944"/>
                      <a:gd name="connsiteX23" fmla="*/ 7673 w 10440"/>
                      <a:gd name="connsiteY23" fmla="*/ 4656 h 9944"/>
                      <a:gd name="connsiteX24" fmla="*/ 7397 w 10440"/>
                      <a:gd name="connsiteY24" fmla="*/ 4554 h 9944"/>
                      <a:gd name="connsiteX25" fmla="*/ 6922 w 10440"/>
                      <a:gd name="connsiteY25" fmla="*/ 4622 h 9944"/>
                      <a:gd name="connsiteX26" fmla="*/ 6646 w 10440"/>
                      <a:gd name="connsiteY26" fmla="*/ 4690 h 9944"/>
                      <a:gd name="connsiteX27" fmla="*/ 5855 w 10440"/>
                      <a:gd name="connsiteY27" fmla="*/ 4927 h 9944"/>
                      <a:gd name="connsiteX28" fmla="*/ 5855 w 10440"/>
                      <a:gd name="connsiteY28" fmla="*/ 5097 h 9944"/>
                      <a:gd name="connsiteX29" fmla="*/ 5183 w 10440"/>
                      <a:gd name="connsiteY29" fmla="*/ 5537 h 9944"/>
                      <a:gd name="connsiteX30" fmla="*/ 4985 w 10440"/>
                      <a:gd name="connsiteY30" fmla="*/ 5571 h 9944"/>
                      <a:gd name="connsiteX31" fmla="*/ 4709 w 10440"/>
                      <a:gd name="connsiteY31" fmla="*/ 5673 h 9944"/>
                      <a:gd name="connsiteX32" fmla="*/ 4314 w 10440"/>
                      <a:gd name="connsiteY32" fmla="*/ 6249 h 9944"/>
                      <a:gd name="connsiteX33" fmla="*/ 4709 w 10440"/>
                      <a:gd name="connsiteY33" fmla="*/ 6215 h 9944"/>
                      <a:gd name="connsiteX34" fmla="*/ 4827 w 10440"/>
                      <a:gd name="connsiteY34" fmla="*/ 6859 h 9944"/>
                      <a:gd name="connsiteX35" fmla="*/ 5736 w 10440"/>
                      <a:gd name="connsiteY35" fmla="*/ 7537 h 9944"/>
                      <a:gd name="connsiteX36" fmla="*/ 5855 w 10440"/>
                      <a:gd name="connsiteY36" fmla="*/ 7910 h 9944"/>
                      <a:gd name="connsiteX37" fmla="*/ 5934 w 10440"/>
                      <a:gd name="connsiteY37" fmla="*/ 9944 h 9944"/>
                      <a:gd name="connsiteX38" fmla="*/ 3088 w 10440"/>
                      <a:gd name="connsiteY38" fmla="*/ 9232 h 9944"/>
                      <a:gd name="connsiteX39" fmla="*/ 3602 w 10440"/>
                      <a:gd name="connsiteY39" fmla="*/ 8724 h 9944"/>
                      <a:gd name="connsiteX40" fmla="*/ 3088 w 10440"/>
                      <a:gd name="connsiteY40" fmla="*/ 8283 h 9944"/>
                      <a:gd name="connsiteX41" fmla="*/ 1902 w 10440"/>
                      <a:gd name="connsiteY41" fmla="*/ 7368 h 9944"/>
                      <a:gd name="connsiteX42" fmla="*/ 1705 w 10440"/>
                      <a:gd name="connsiteY42" fmla="*/ 7130 h 9944"/>
                      <a:gd name="connsiteX43" fmla="*/ 1507 w 10440"/>
                      <a:gd name="connsiteY43" fmla="*/ 7029 h 9944"/>
                      <a:gd name="connsiteX44" fmla="*/ 1468 w 10440"/>
                      <a:gd name="connsiteY44" fmla="*/ 6791 h 9944"/>
                      <a:gd name="connsiteX45" fmla="*/ 1072 w 10440"/>
                      <a:gd name="connsiteY45" fmla="*/ 6622 h 9944"/>
                      <a:gd name="connsiteX46" fmla="*/ 1072 w 10440"/>
                      <a:gd name="connsiteY46" fmla="*/ 6961 h 9944"/>
                      <a:gd name="connsiteX47" fmla="*/ 638 w 10440"/>
                      <a:gd name="connsiteY47" fmla="*/ 6961 h 9944"/>
                      <a:gd name="connsiteX48" fmla="*/ 2 w 10440"/>
                      <a:gd name="connsiteY48" fmla="*/ 7042 h 9944"/>
                      <a:gd name="connsiteX0" fmla="*/ 5911 w 10000"/>
                      <a:gd name="connsiteY0" fmla="*/ 319 h 10000"/>
                      <a:gd name="connsiteX1" fmla="*/ 6101 w 10000"/>
                      <a:gd name="connsiteY1" fmla="*/ 46 h 10000"/>
                      <a:gd name="connsiteX2" fmla="*/ 7198 w 10000"/>
                      <a:gd name="connsiteY2" fmla="*/ 250 h 10000"/>
                      <a:gd name="connsiteX3" fmla="*/ 7501 w 10000"/>
                      <a:gd name="connsiteY3" fmla="*/ 523 h 10000"/>
                      <a:gd name="connsiteX4" fmla="*/ 7842 w 10000"/>
                      <a:gd name="connsiteY4" fmla="*/ 898 h 10000"/>
                      <a:gd name="connsiteX5" fmla="*/ 7615 w 10000"/>
                      <a:gd name="connsiteY5" fmla="*/ 1103 h 10000"/>
                      <a:gd name="connsiteX6" fmla="*/ 8902 w 10000"/>
                      <a:gd name="connsiteY6" fmla="*/ 1511 h 10000"/>
                      <a:gd name="connsiteX7" fmla="*/ 9205 w 10000"/>
                      <a:gd name="connsiteY7" fmla="*/ 1477 h 10000"/>
                      <a:gd name="connsiteX8" fmla="*/ 9281 w 10000"/>
                      <a:gd name="connsiteY8" fmla="*/ 1717 h 10000"/>
                      <a:gd name="connsiteX9" fmla="*/ 9167 w 10000"/>
                      <a:gd name="connsiteY9" fmla="*/ 2262 h 10000"/>
                      <a:gd name="connsiteX10" fmla="*/ 9395 w 10000"/>
                      <a:gd name="connsiteY10" fmla="*/ 2568 h 10000"/>
                      <a:gd name="connsiteX11" fmla="*/ 9395 w 10000"/>
                      <a:gd name="connsiteY11" fmla="*/ 3012 h 10000"/>
                      <a:gd name="connsiteX12" fmla="*/ 9546 w 10000"/>
                      <a:gd name="connsiteY12" fmla="*/ 3182 h 10000"/>
                      <a:gd name="connsiteX13" fmla="*/ 10000 w 10000"/>
                      <a:gd name="connsiteY13" fmla="*/ 4103 h 10000"/>
                      <a:gd name="connsiteX14" fmla="*/ 9697 w 10000"/>
                      <a:gd name="connsiteY14" fmla="*/ 4376 h 10000"/>
                      <a:gd name="connsiteX15" fmla="*/ 9546 w 10000"/>
                      <a:gd name="connsiteY15" fmla="*/ 4341 h 10000"/>
                      <a:gd name="connsiteX16" fmla="*/ 9356 w 10000"/>
                      <a:gd name="connsiteY16" fmla="*/ 4545 h 10000"/>
                      <a:gd name="connsiteX17" fmla="*/ 8561 w 10000"/>
                      <a:gd name="connsiteY17" fmla="*/ 4648 h 10000"/>
                      <a:gd name="connsiteX18" fmla="*/ 8447 w 10000"/>
                      <a:gd name="connsiteY18" fmla="*/ 4511 h 10000"/>
                      <a:gd name="connsiteX19" fmla="*/ 8183 w 10000"/>
                      <a:gd name="connsiteY19" fmla="*/ 4444 h 10000"/>
                      <a:gd name="connsiteX20" fmla="*/ 7993 w 10000"/>
                      <a:gd name="connsiteY20" fmla="*/ 4307 h 10000"/>
                      <a:gd name="connsiteX21" fmla="*/ 7691 w 10000"/>
                      <a:gd name="connsiteY21" fmla="*/ 4307 h 10000"/>
                      <a:gd name="connsiteX22" fmla="*/ 7615 w 10000"/>
                      <a:gd name="connsiteY22" fmla="*/ 4580 h 10000"/>
                      <a:gd name="connsiteX23" fmla="*/ 7350 w 10000"/>
                      <a:gd name="connsiteY23" fmla="*/ 4682 h 10000"/>
                      <a:gd name="connsiteX24" fmla="*/ 7085 w 10000"/>
                      <a:gd name="connsiteY24" fmla="*/ 4580 h 10000"/>
                      <a:gd name="connsiteX25" fmla="*/ 6630 w 10000"/>
                      <a:gd name="connsiteY25" fmla="*/ 4648 h 10000"/>
                      <a:gd name="connsiteX26" fmla="*/ 6366 w 10000"/>
                      <a:gd name="connsiteY26" fmla="*/ 4716 h 10000"/>
                      <a:gd name="connsiteX27" fmla="*/ 5608 w 10000"/>
                      <a:gd name="connsiteY27" fmla="*/ 4955 h 10000"/>
                      <a:gd name="connsiteX28" fmla="*/ 5608 w 10000"/>
                      <a:gd name="connsiteY28" fmla="*/ 5126 h 10000"/>
                      <a:gd name="connsiteX29" fmla="*/ 4965 w 10000"/>
                      <a:gd name="connsiteY29" fmla="*/ 5568 h 10000"/>
                      <a:gd name="connsiteX30" fmla="*/ 4775 w 10000"/>
                      <a:gd name="connsiteY30" fmla="*/ 5602 h 10000"/>
                      <a:gd name="connsiteX31" fmla="*/ 4511 w 10000"/>
                      <a:gd name="connsiteY31" fmla="*/ 5705 h 10000"/>
                      <a:gd name="connsiteX32" fmla="*/ 4132 w 10000"/>
                      <a:gd name="connsiteY32" fmla="*/ 6284 h 10000"/>
                      <a:gd name="connsiteX33" fmla="*/ 4511 w 10000"/>
                      <a:gd name="connsiteY33" fmla="*/ 6250 h 10000"/>
                      <a:gd name="connsiteX34" fmla="*/ 4624 w 10000"/>
                      <a:gd name="connsiteY34" fmla="*/ 6898 h 10000"/>
                      <a:gd name="connsiteX35" fmla="*/ 5494 w 10000"/>
                      <a:gd name="connsiteY35" fmla="*/ 7579 h 10000"/>
                      <a:gd name="connsiteX36" fmla="*/ 5608 w 10000"/>
                      <a:gd name="connsiteY36" fmla="*/ 7955 h 10000"/>
                      <a:gd name="connsiteX37" fmla="*/ 5684 w 10000"/>
                      <a:gd name="connsiteY37" fmla="*/ 10000 h 10000"/>
                      <a:gd name="connsiteX38" fmla="*/ 2958 w 10000"/>
                      <a:gd name="connsiteY38" fmla="*/ 9284 h 10000"/>
                      <a:gd name="connsiteX39" fmla="*/ 3450 w 10000"/>
                      <a:gd name="connsiteY39" fmla="*/ 8773 h 10000"/>
                      <a:gd name="connsiteX40" fmla="*/ 2958 w 10000"/>
                      <a:gd name="connsiteY40" fmla="*/ 8330 h 10000"/>
                      <a:gd name="connsiteX41" fmla="*/ 1822 w 10000"/>
                      <a:gd name="connsiteY41" fmla="*/ 7409 h 10000"/>
                      <a:gd name="connsiteX42" fmla="*/ 1633 w 10000"/>
                      <a:gd name="connsiteY42" fmla="*/ 7170 h 10000"/>
                      <a:gd name="connsiteX43" fmla="*/ 1443 w 10000"/>
                      <a:gd name="connsiteY43" fmla="*/ 7069 h 10000"/>
                      <a:gd name="connsiteX44" fmla="*/ 1406 w 10000"/>
                      <a:gd name="connsiteY44" fmla="*/ 6829 h 10000"/>
                      <a:gd name="connsiteX45" fmla="*/ 1027 w 10000"/>
                      <a:gd name="connsiteY45" fmla="*/ 6659 h 10000"/>
                      <a:gd name="connsiteX46" fmla="*/ 1027 w 10000"/>
                      <a:gd name="connsiteY46" fmla="*/ 7000 h 10000"/>
                      <a:gd name="connsiteX47" fmla="*/ 528 w 10000"/>
                      <a:gd name="connsiteY47" fmla="*/ 6817 h 10000"/>
                      <a:gd name="connsiteX48" fmla="*/ 2 w 10000"/>
                      <a:gd name="connsiteY48" fmla="*/ 7082 h 10000"/>
                      <a:gd name="connsiteX0" fmla="*/ 5911 w 10000"/>
                      <a:gd name="connsiteY0" fmla="*/ 319 h 10000"/>
                      <a:gd name="connsiteX1" fmla="*/ 6101 w 10000"/>
                      <a:gd name="connsiteY1" fmla="*/ 46 h 10000"/>
                      <a:gd name="connsiteX2" fmla="*/ 7198 w 10000"/>
                      <a:gd name="connsiteY2" fmla="*/ 250 h 10000"/>
                      <a:gd name="connsiteX3" fmla="*/ 7501 w 10000"/>
                      <a:gd name="connsiteY3" fmla="*/ 523 h 10000"/>
                      <a:gd name="connsiteX4" fmla="*/ 7842 w 10000"/>
                      <a:gd name="connsiteY4" fmla="*/ 898 h 10000"/>
                      <a:gd name="connsiteX5" fmla="*/ 7615 w 10000"/>
                      <a:gd name="connsiteY5" fmla="*/ 1103 h 10000"/>
                      <a:gd name="connsiteX6" fmla="*/ 8902 w 10000"/>
                      <a:gd name="connsiteY6" fmla="*/ 1511 h 10000"/>
                      <a:gd name="connsiteX7" fmla="*/ 9205 w 10000"/>
                      <a:gd name="connsiteY7" fmla="*/ 1477 h 10000"/>
                      <a:gd name="connsiteX8" fmla="*/ 9281 w 10000"/>
                      <a:gd name="connsiteY8" fmla="*/ 1717 h 10000"/>
                      <a:gd name="connsiteX9" fmla="*/ 9167 w 10000"/>
                      <a:gd name="connsiteY9" fmla="*/ 2262 h 10000"/>
                      <a:gd name="connsiteX10" fmla="*/ 9395 w 10000"/>
                      <a:gd name="connsiteY10" fmla="*/ 2568 h 10000"/>
                      <a:gd name="connsiteX11" fmla="*/ 9395 w 10000"/>
                      <a:gd name="connsiteY11" fmla="*/ 3012 h 10000"/>
                      <a:gd name="connsiteX12" fmla="*/ 9546 w 10000"/>
                      <a:gd name="connsiteY12" fmla="*/ 3182 h 10000"/>
                      <a:gd name="connsiteX13" fmla="*/ 10000 w 10000"/>
                      <a:gd name="connsiteY13" fmla="*/ 4103 h 10000"/>
                      <a:gd name="connsiteX14" fmla="*/ 9697 w 10000"/>
                      <a:gd name="connsiteY14" fmla="*/ 4376 h 10000"/>
                      <a:gd name="connsiteX15" fmla="*/ 9546 w 10000"/>
                      <a:gd name="connsiteY15" fmla="*/ 4341 h 10000"/>
                      <a:gd name="connsiteX16" fmla="*/ 9356 w 10000"/>
                      <a:gd name="connsiteY16" fmla="*/ 4545 h 10000"/>
                      <a:gd name="connsiteX17" fmla="*/ 8561 w 10000"/>
                      <a:gd name="connsiteY17" fmla="*/ 4648 h 10000"/>
                      <a:gd name="connsiteX18" fmla="*/ 8447 w 10000"/>
                      <a:gd name="connsiteY18" fmla="*/ 4511 h 10000"/>
                      <a:gd name="connsiteX19" fmla="*/ 8183 w 10000"/>
                      <a:gd name="connsiteY19" fmla="*/ 4444 h 10000"/>
                      <a:gd name="connsiteX20" fmla="*/ 7993 w 10000"/>
                      <a:gd name="connsiteY20" fmla="*/ 4307 h 10000"/>
                      <a:gd name="connsiteX21" fmla="*/ 7691 w 10000"/>
                      <a:gd name="connsiteY21" fmla="*/ 4307 h 10000"/>
                      <a:gd name="connsiteX22" fmla="*/ 7615 w 10000"/>
                      <a:gd name="connsiteY22" fmla="*/ 4580 h 10000"/>
                      <a:gd name="connsiteX23" fmla="*/ 7350 w 10000"/>
                      <a:gd name="connsiteY23" fmla="*/ 4682 h 10000"/>
                      <a:gd name="connsiteX24" fmla="*/ 7085 w 10000"/>
                      <a:gd name="connsiteY24" fmla="*/ 4580 h 10000"/>
                      <a:gd name="connsiteX25" fmla="*/ 6630 w 10000"/>
                      <a:gd name="connsiteY25" fmla="*/ 4648 h 10000"/>
                      <a:gd name="connsiteX26" fmla="*/ 6366 w 10000"/>
                      <a:gd name="connsiteY26" fmla="*/ 4716 h 10000"/>
                      <a:gd name="connsiteX27" fmla="*/ 5608 w 10000"/>
                      <a:gd name="connsiteY27" fmla="*/ 4955 h 10000"/>
                      <a:gd name="connsiteX28" fmla="*/ 5608 w 10000"/>
                      <a:gd name="connsiteY28" fmla="*/ 5126 h 10000"/>
                      <a:gd name="connsiteX29" fmla="*/ 4965 w 10000"/>
                      <a:gd name="connsiteY29" fmla="*/ 5568 h 10000"/>
                      <a:gd name="connsiteX30" fmla="*/ 4775 w 10000"/>
                      <a:gd name="connsiteY30" fmla="*/ 5602 h 10000"/>
                      <a:gd name="connsiteX31" fmla="*/ 4511 w 10000"/>
                      <a:gd name="connsiteY31" fmla="*/ 5705 h 10000"/>
                      <a:gd name="connsiteX32" fmla="*/ 4132 w 10000"/>
                      <a:gd name="connsiteY32" fmla="*/ 6284 h 10000"/>
                      <a:gd name="connsiteX33" fmla="*/ 4511 w 10000"/>
                      <a:gd name="connsiteY33" fmla="*/ 6250 h 10000"/>
                      <a:gd name="connsiteX34" fmla="*/ 4624 w 10000"/>
                      <a:gd name="connsiteY34" fmla="*/ 6898 h 10000"/>
                      <a:gd name="connsiteX35" fmla="*/ 5494 w 10000"/>
                      <a:gd name="connsiteY35" fmla="*/ 7579 h 10000"/>
                      <a:gd name="connsiteX36" fmla="*/ 5608 w 10000"/>
                      <a:gd name="connsiteY36" fmla="*/ 7955 h 10000"/>
                      <a:gd name="connsiteX37" fmla="*/ 5684 w 10000"/>
                      <a:gd name="connsiteY37" fmla="*/ 10000 h 10000"/>
                      <a:gd name="connsiteX38" fmla="*/ 2958 w 10000"/>
                      <a:gd name="connsiteY38" fmla="*/ 9284 h 10000"/>
                      <a:gd name="connsiteX39" fmla="*/ 3450 w 10000"/>
                      <a:gd name="connsiteY39" fmla="*/ 8773 h 10000"/>
                      <a:gd name="connsiteX40" fmla="*/ 2958 w 10000"/>
                      <a:gd name="connsiteY40" fmla="*/ 8330 h 10000"/>
                      <a:gd name="connsiteX41" fmla="*/ 1822 w 10000"/>
                      <a:gd name="connsiteY41" fmla="*/ 7409 h 10000"/>
                      <a:gd name="connsiteX42" fmla="*/ 1633 w 10000"/>
                      <a:gd name="connsiteY42" fmla="*/ 7170 h 10000"/>
                      <a:gd name="connsiteX43" fmla="*/ 1443 w 10000"/>
                      <a:gd name="connsiteY43" fmla="*/ 7069 h 10000"/>
                      <a:gd name="connsiteX44" fmla="*/ 1406 w 10000"/>
                      <a:gd name="connsiteY44" fmla="*/ 6829 h 10000"/>
                      <a:gd name="connsiteX45" fmla="*/ 1027 w 10000"/>
                      <a:gd name="connsiteY45" fmla="*/ 6659 h 10000"/>
                      <a:gd name="connsiteX46" fmla="*/ 902 w 10000"/>
                      <a:gd name="connsiteY46" fmla="*/ 6688 h 10000"/>
                      <a:gd name="connsiteX47" fmla="*/ 528 w 10000"/>
                      <a:gd name="connsiteY47" fmla="*/ 6817 h 10000"/>
                      <a:gd name="connsiteX48" fmla="*/ 2 w 10000"/>
                      <a:gd name="connsiteY48" fmla="*/ 7082 h 10000"/>
                      <a:gd name="connsiteX0" fmla="*/ 5911 w 10000"/>
                      <a:gd name="connsiteY0" fmla="*/ 319 h 9651"/>
                      <a:gd name="connsiteX1" fmla="*/ 6101 w 10000"/>
                      <a:gd name="connsiteY1" fmla="*/ 46 h 9651"/>
                      <a:gd name="connsiteX2" fmla="*/ 7198 w 10000"/>
                      <a:gd name="connsiteY2" fmla="*/ 250 h 9651"/>
                      <a:gd name="connsiteX3" fmla="*/ 7501 w 10000"/>
                      <a:gd name="connsiteY3" fmla="*/ 523 h 9651"/>
                      <a:gd name="connsiteX4" fmla="*/ 7842 w 10000"/>
                      <a:gd name="connsiteY4" fmla="*/ 898 h 9651"/>
                      <a:gd name="connsiteX5" fmla="*/ 7615 w 10000"/>
                      <a:gd name="connsiteY5" fmla="*/ 1103 h 9651"/>
                      <a:gd name="connsiteX6" fmla="*/ 8902 w 10000"/>
                      <a:gd name="connsiteY6" fmla="*/ 1511 h 9651"/>
                      <a:gd name="connsiteX7" fmla="*/ 9205 w 10000"/>
                      <a:gd name="connsiteY7" fmla="*/ 1477 h 9651"/>
                      <a:gd name="connsiteX8" fmla="*/ 9281 w 10000"/>
                      <a:gd name="connsiteY8" fmla="*/ 1717 h 9651"/>
                      <a:gd name="connsiteX9" fmla="*/ 9167 w 10000"/>
                      <a:gd name="connsiteY9" fmla="*/ 2262 h 9651"/>
                      <a:gd name="connsiteX10" fmla="*/ 9395 w 10000"/>
                      <a:gd name="connsiteY10" fmla="*/ 2568 h 9651"/>
                      <a:gd name="connsiteX11" fmla="*/ 9395 w 10000"/>
                      <a:gd name="connsiteY11" fmla="*/ 3012 h 9651"/>
                      <a:gd name="connsiteX12" fmla="*/ 9546 w 10000"/>
                      <a:gd name="connsiteY12" fmla="*/ 3182 h 9651"/>
                      <a:gd name="connsiteX13" fmla="*/ 10000 w 10000"/>
                      <a:gd name="connsiteY13" fmla="*/ 4103 h 9651"/>
                      <a:gd name="connsiteX14" fmla="*/ 9697 w 10000"/>
                      <a:gd name="connsiteY14" fmla="*/ 4376 h 9651"/>
                      <a:gd name="connsiteX15" fmla="*/ 9546 w 10000"/>
                      <a:gd name="connsiteY15" fmla="*/ 4341 h 9651"/>
                      <a:gd name="connsiteX16" fmla="*/ 9356 w 10000"/>
                      <a:gd name="connsiteY16" fmla="*/ 4545 h 9651"/>
                      <a:gd name="connsiteX17" fmla="*/ 8561 w 10000"/>
                      <a:gd name="connsiteY17" fmla="*/ 4648 h 9651"/>
                      <a:gd name="connsiteX18" fmla="*/ 8447 w 10000"/>
                      <a:gd name="connsiteY18" fmla="*/ 4511 h 9651"/>
                      <a:gd name="connsiteX19" fmla="*/ 8183 w 10000"/>
                      <a:gd name="connsiteY19" fmla="*/ 4444 h 9651"/>
                      <a:gd name="connsiteX20" fmla="*/ 7993 w 10000"/>
                      <a:gd name="connsiteY20" fmla="*/ 4307 h 9651"/>
                      <a:gd name="connsiteX21" fmla="*/ 7691 w 10000"/>
                      <a:gd name="connsiteY21" fmla="*/ 4307 h 9651"/>
                      <a:gd name="connsiteX22" fmla="*/ 7615 w 10000"/>
                      <a:gd name="connsiteY22" fmla="*/ 4580 h 9651"/>
                      <a:gd name="connsiteX23" fmla="*/ 7350 w 10000"/>
                      <a:gd name="connsiteY23" fmla="*/ 4682 h 9651"/>
                      <a:gd name="connsiteX24" fmla="*/ 7085 w 10000"/>
                      <a:gd name="connsiteY24" fmla="*/ 4580 h 9651"/>
                      <a:gd name="connsiteX25" fmla="*/ 6630 w 10000"/>
                      <a:gd name="connsiteY25" fmla="*/ 4648 h 9651"/>
                      <a:gd name="connsiteX26" fmla="*/ 6366 w 10000"/>
                      <a:gd name="connsiteY26" fmla="*/ 4716 h 9651"/>
                      <a:gd name="connsiteX27" fmla="*/ 5608 w 10000"/>
                      <a:gd name="connsiteY27" fmla="*/ 4955 h 9651"/>
                      <a:gd name="connsiteX28" fmla="*/ 5608 w 10000"/>
                      <a:gd name="connsiteY28" fmla="*/ 5126 h 9651"/>
                      <a:gd name="connsiteX29" fmla="*/ 4965 w 10000"/>
                      <a:gd name="connsiteY29" fmla="*/ 5568 h 9651"/>
                      <a:gd name="connsiteX30" fmla="*/ 4775 w 10000"/>
                      <a:gd name="connsiteY30" fmla="*/ 5602 h 9651"/>
                      <a:gd name="connsiteX31" fmla="*/ 4511 w 10000"/>
                      <a:gd name="connsiteY31" fmla="*/ 5705 h 9651"/>
                      <a:gd name="connsiteX32" fmla="*/ 4132 w 10000"/>
                      <a:gd name="connsiteY32" fmla="*/ 6284 h 9651"/>
                      <a:gd name="connsiteX33" fmla="*/ 4511 w 10000"/>
                      <a:gd name="connsiteY33" fmla="*/ 6250 h 9651"/>
                      <a:gd name="connsiteX34" fmla="*/ 4624 w 10000"/>
                      <a:gd name="connsiteY34" fmla="*/ 6898 h 9651"/>
                      <a:gd name="connsiteX35" fmla="*/ 5494 w 10000"/>
                      <a:gd name="connsiteY35" fmla="*/ 7579 h 9651"/>
                      <a:gd name="connsiteX36" fmla="*/ 5608 w 10000"/>
                      <a:gd name="connsiteY36" fmla="*/ 7955 h 9651"/>
                      <a:gd name="connsiteX37" fmla="*/ 5726 w 10000"/>
                      <a:gd name="connsiteY37" fmla="*/ 9651 h 9651"/>
                      <a:gd name="connsiteX38" fmla="*/ 2958 w 10000"/>
                      <a:gd name="connsiteY38" fmla="*/ 9284 h 9651"/>
                      <a:gd name="connsiteX39" fmla="*/ 3450 w 10000"/>
                      <a:gd name="connsiteY39" fmla="*/ 8773 h 9651"/>
                      <a:gd name="connsiteX40" fmla="*/ 2958 w 10000"/>
                      <a:gd name="connsiteY40" fmla="*/ 8330 h 9651"/>
                      <a:gd name="connsiteX41" fmla="*/ 1822 w 10000"/>
                      <a:gd name="connsiteY41" fmla="*/ 7409 h 9651"/>
                      <a:gd name="connsiteX42" fmla="*/ 1633 w 10000"/>
                      <a:gd name="connsiteY42" fmla="*/ 7170 h 9651"/>
                      <a:gd name="connsiteX43" fmla="*/ 1443 w 10000"/>
                      <a:gd name="connsiteY43" fmla="*/ 7069 h 9651"/>
                      <a:gd name="connsiteX44" fmla="*/ 1406 w 10000"/>
                      <a:gd name="connsiteY44" fmla="*/ 6829 h 9651"/>
                      <a:gd name="connsiteX45" fmla="*/ 1027 w 10000"/>
                      <a:gd name="connsiteY45" fmla="*/ 6659 h 9651"/>
                      <a:gd name="connsiteX46" fmla="*/ 902 w 10000"/>
                      <a:gd name="connsiteY46" fmla="*/ 6688 h 9651"/>
                      <a:gd name="connsiteX47" fmla="*/ 528 w 10000"/>
                      <a:gd name="connsiteY47" fmla="*/ 6817 h 9651"/>
                      <a:gd name="connsiteX48" fmla="*/ 2 w 10000"/>
                      <a:gd name="connsiteY48" fmla="*/ 7082 h 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0000" h="9651">
                        <a:moveTo>
                          <a:pt x="5911" y="319"/>
                        </a:moveTo>
                        <a:cubicBezTo>
                          <a:pt x="5987" y="216"/>
                          <a:pt x="6062" y="148"/>
                          <a:pt x="6101" y="46"/>
                        </a:cubicBezTo>
                        <a:cubicBezTo>
                          <a:pt x="6479" y="-56"/>
                          <a:pt x="6933" y="12"/>
                          <a:pt x="7198" y="250"/>
                        </a:cubicBezTo>
                        <a:cubicBezTo>
                          <a:pt x="7312" y="319"/>
                          <a:pt x="7425" y="421"/>
                          <a:pt x="7501" y="523"/>
                        </a:cubicBezTo>
                        <a:cubicBezTo>
                          <a:pt x="7615" y="660"/>
                          <a:pt x="7728" y="762"/>
                          <a:pt x="7842" y="898"/>
                        </a:cubicBezTo>
                        <a:cubicBezTo>
                          <a:pt x="7728" y="898"/>
                          <a:pt x="7615" y="1001"/>
                          <a:pt x="7615" y="1103"/>
                        </a:cubicBezTo>
                        <a:cubicBezTo>
                          <a:pt x="8069" y="1171"/>
                          <a:pt x="8447" y="1648"/>
                          <a:pt x="8902" y="1511"/>
                        </a:cubicBezTo>
                        <a:cubicBezTo>
                          <a:pt x="8978" y="1477"/>
                          <a:pt x="9091" y="1444"/>
                          <a:pt x="9205" y="1477"/>
                        </a:cubicBezTo>
                        <a:cubicBezTo>
                          <a:pt x="9281" y="1546"/>
                          <a:pt x="9281" y="1614"/>
                          <a:pt x="9281" y="1717"/>
                        </a:cubicBezTo>
                        <a:cubicBezTo>
                          <a:pt x="9281" y="1887"/>
                          <a:pt x="9242" y="2092"/>
                          <a:pt x="9167" y="2262"/>
                        </a:cubicBezTo>
                        <a:cubicBezTo>
                          <a:pt x="9319" y="2227"/>
                          <a:pt x="9432" y="2433"/>
                          <a:pt x="9395" y="2568"/>
                        </a:cubicBezTo>
                        <a:cubicBezTo>
                          <a:pt x="9395" y="2739"/>
                          <a:pt x="9319" y="2875"/>
                          <a:pt x="9395" y="3012"/>
                        </a:cubicBezTo>
                        <a:cubicBezTo>
                          <a:pt x="9395" y="3080"/>
                          <a:pt x="9470" y="3148"/>
                          <a:pt x="9546" y="3182"/>
                        </a:cubicBezTo>
                        <a:cubicBezTo>
                          <a:pt x="9773" y="3421"/>
                          <a:pt x="9962" y="3762"/>
                          <a:pt x="10000" y="4103"/>
                        </a:cubicBezTo>
                        <a:cubicBezTo>
                          <a:pt x="9849" y="4035"/>
                          <a:pt x="9849" y="4341"/>
                          <a:pt x="9697" y="4376"/>
                        </a:cubicBezTo>
                        <a:cubicBezTo>
                          <a:pt x="9659" y="4376"/>
                          <a:pt x="9622" y="4341"/>
                          <a:pt x="9546" y="4341"/>
                        </a:cubicBezTo>
                        <a:cubicBezTo>
                          <a:pt x="9432" y="4341"/>
                          <a:pt x="9395" y="4477"/>
                          <a:pt x="9356" y="4545"/>
                        </a:cubicBezTo>
                        <a:cubicBezTo>
                          <a:pt x="9242" y="4852"/>
                          <a:pt x="8751" y="4886"/>
                          <a:pt x="8561" y="4648"/>
                        </a:cubicBezTo>
                        <a:cubicBezTo>
                          <a:pt x="8523" y="4580"/>
                          <a:pt x="8486" y="4545"/>
                          <a:pt x="8447" y="4511"/>
                        </a:cubicBezTo>
                        <a:cubicBezTo>
                          <a:pt x="8372" y="4444"/>
                          <a:pt x="8259" y="4477"/>
                          <a:pt x="8183" y="4444"/>
                        </a:cubicBezTo>
                        <a:cubicBezTo>
                          <a:pt x="8069" y="4444"/>
                          <a:pt x="7956" y="4376"/>
                          <a:pt x="7993" y="4307"/>
                        </a:cubicBezTo>
                        <a:cubicBezTo>
                          <a:pt x="7918" y="4239"/>
                          <a:pt x="7766" y="4239"/>
                          <a:pt x="7691" y="4307"/>
                        </a:cubicBezTo>
                        <a:cubicBezTo>
                          <a:pt x="7577" y="4376"/>
                          <a:pt x="7539" y="4511"/>
                          <a:pt x="7615" y="4580"/>
                        </a:cubicBezTo>
                        <a:cubicBezTo>
                          <a:pt x="7577" y="4682"/>
                          <a:pt x="7464" y="4716"/>
                          <a:pt x="7350" y="4682"/>
                        </a:cubicBezTo>
                        <a:cubicBezTo>
                          <a:pt x="7274" y="4682"/>
                          <a:pt x="7161" y="4614"/>
                          <a:pt x="7085" y="4580"/>
                        </a:cubicBezTo>
                        <a:cubicBezTo>
                          <a:pt x="6933" y="4545"/>
                          <a:pt x="6782" y="4580"/>
                          <a:pt x="6630" y="4648"/>
                        </a:cubicBezTo>
                        <a:cubicBezTo>
                          <a:pt x="6555" y="4682"/>
                          <a:pt x="6479" y="4682"/>
                          <a:pt x="6366" y="4716"/>
                        </a:cubicBezTo>
                        <a:cubicBezTo>
                          <a:pt x="6138" y="4785"/>
                          <a:pt x="5874" y="4886"/>
                          <a:pt x="5608" y="4955"/>
                        </a:cubicBezTo>
                        <a:lnTo>
                          <a:pt x="5608" y="5126"/>
                        </a:lnTo>
                        <a:cubicBezTo>
                          <a:pt x="5343" y="5057"/>
                          <a:pt x="5230" y="5500"/>
                          <a:pt x="4965" y="5568"/>
                        </a:cubicBezTo>
                        <a:cubicBezTo>
                          <a:pt x="4927" y="5602"/>
                          <a:pt x="4852" y="5602"/>
                          <a:pt x="4775" y="5602"/>
                        </a:cubicBezTo>
                        <a:cubicBezTo>
                          <a:pt x="4699" y="5637"/>
                          <a:pt x="4624" y="5671"/>
                          <a:pt x="4511" y="5705"/>
                        </a:cubicBezTo>
                        <a:cubicBezTo>
                          <a:pt x="4284" y="5808"/>
                          <a:pt x="4018" y="6046"/>
                          <a:pt x="4132" y="6284"/>
                        </a:cubicBezTo>
                        <a:cubicBezTo>
                          <a:pt x="4245" y="6250"/>
                          <a:pt x="4397" y="6250"/>
                          <a:pt x="4511" y="6250"/>
                        </a:cubicBezTo>
                        <a:cubicBezTo>
                          <a:pt x="4435" y="6455"/>
                          <a:pt x="4472" y="6728"/>
                          <a:pt x="4624" y="6898"/>
                        </a:cubicBezTo>
                        <a:cubicBezTo>
                          <a:pt x="4852" y="7170"/>
                          <a:pt x="5306" y="7273"/>
                          <a:pt x="5494" y="7579"/>
                        </a:cubicBezTo>
                        <a:cubicBezTo>
                          <a:pt x="5570" y="7682"/>
                          <a:pt x="5570" y="7819"/>
                          <a:pt x="5608" y="7955"/>
                        </a:cubicBezTo>
                        <a:cubicBezTo>
                          <a:pt x="5647" y="8636"/>
                          <a:pt x="5726" y="8969"/>
                          <a:pt x="5726" y="9651"/>
                        </a:cubicBezTo>
                        <a:lnTo>
                          <a:pt x="2958" y="9284"/>
                        </a:lnTo>
                        <a:cubicBezTo>
                          <a:pt x="3185" y="9148"/>
                          <a:pt x="3450" y="9011"/>
                          <a:pt x="3450" y="8773"/>
                        </a:cubicBezTo>
                        <a:cubicBezTo>
                          <a:pt x="3413" y="8568"/>
                          <a:pt x="3185" y="8432"/>
                          <a:pt x="2958" y="8330"/>
                        </a:cubicBezTo>
                        <a:cubicBezTo>
                          <a:pt x="2504" y="8091"/>
                          <a:pt x="2011" y="7852"/>
                          <a:pt x="1822" y="7409"/>
                        </a:cubicBezTo>
                        <a:cubicBezTo>
                          <a:pt x="1784" y="7307"/>
                          <a:pt x="1746" y="7204"/>
                          <a:pt x="1633" y="7170"/>
                        </a:cubicBezTo>
                        <a:cubicBezTo>
                          <a:pt x="1595" y="7137"/>
                          <a:pt x="1482" y="7103"/>
                          <a:pt x="1443" y="7069"/>
                        </a:cubicBezTo>
                        <a:cubicBezTo>
                          <a:pt x="1406" y="7000"/>
                          <a:pt x="1406" y="6932"/>
                          <a:pt x="1406" y="6829"/>
                        </a:cubicBezTo>
                        <a:cubicBezTo>
                          <a:pt x="1368" y="6693"/>
                          <a:pt x="1111" y="6683"/>
                          <a:pt x="1027" y="6659"/>
                        </a:cubicBezTo>
                        <a:cubicBezTo>
                          <a:pt x="943" y="6636"/>
                          <a:pt x="944" y="6678"/>
                          <a:pt x="902" y="6688"/>
                        </a:cubicBezTo>
                        <a:cubicBezTo>
                          <a:pt x="789" y="6620"/>
                          <a:pt x="641" y="6715"/>
                          <a:pt x="528" y="6817"/>
                        </a:cubicBezTo>
                        <a:cubicBezTo>
                          <a:pt x="377" y="6886"/>
                          <a:pt x="-36" y="6945"/>
                          <a:pt x="2" y="7082"/>
                        </a:cubicBez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22" name="Freeform 66">
                    <a:extLst>
                      <a:ext uri="{FF2B5EF4-FFF2-40B4-BE49-F238E27FC236}">
                        <a16:creationId xmlns:a16="http://schemas.microsoft.com/office/drawing/2014/main" id="{44E4BEFE-1F85-4DA9-9E28-65BF02273435}"/>
                      </a:ext>
                    </a:extLst>
                  </p:cNvPr>
                  <p:cNvSpPr>
                    <a:spLocks/>
                  </p:cNvSpPr>
                  <p:nvPr/>
                </p:nvSpPr>
                <p:spPr bwMode="auto">
                  <a:xfrm>
                    <a:off x="6171996" y="3011566"/>
                    <a:ext cx="18402" cy="181915"/>
                  </a:xfrm>
                  <a:custGeom>
                    <a:avLst/>
                    <a:gdLst>
                      <a:gd name="T0" fmla="*/ 0 w 4"/>
                      <a:gd name="T1" fmla="*/ 0 h 41"/>
                      <a:gd name="T2" fmla="*/ 2 w 4"/>
                      <a:gd name="T3" fmla="*/ 27 h 41"/>
                      <a:gd name="T4" fmla="*/ 3 w 4"/>
                      <a:gd name="T5" fmla="*/ 32 h 41"/>
                      <a:gd name="T6" fmla="*/ 0 w 4"/>
                      <a:gd name="T7" fmla="*/ 41 h 41"/>
                    </a:gdLst>
                    <a:ahLst/>
                    <a:cxnLst>
                      <a:cxn ang="0">
                        <a:pos x="T0" y="T1"/>
                      </a:cxn>
                      <a:cxn ang="0">
                        <a:pos x="T2" y="T3"/>
                      </a:cxn>
                      <a:cxn ang="0">
                        <a:pos x="T4" y="T5"/>
                      </a:cxn>
                      <a:cxn ang="0">
                        <a:pos x="T6" y="T7"/>
                      </a:cxn>
                    </a:cxnLst>
                    <a:rect l="0" t="0" r="r" b="b"/>
                    <a:pathLst>
                      <a:path w="4" h="41">
                        <a:moveTo>
                          <a:pt x="0" y="0"/>
                        </a:moveTo>
                        <a:cubicBezTo>
                          <a:pt x="1" y="9"/>
                          <a:pt x="1" y="18"/>
                          <a:pt x="2" y="27"/>
                        </a:cubicBezTo>
                        <a:cubicBezTo>
                          <a:pt x="2" y="29"/>
                          <a:pt x="2" y="31"/>
                          <a:pt x="3" y="32"/>
                        </a:cubicBezTo>
                        <a:cubicBezTo>
                          <a:pt x="4" y="34"/>
                          <a:pt x="2" y="40"/>
                          <a:pt x="0" y="41"/>
                        </a:cubicBezTo>
                      </a:path>
                    </a:pathLst>
                  </a:custGeom>
                  <a:solidFill>
                    <a:srgbClr val="ABABAB"/>
                  </a:solidFill>
                  <a:ln w="15875" cap="rnd">
                    <a:solidFill>
                      <a:schemeClr val="accent2"/>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23" name="Freeform 67">
                    <a:extLst>
                      <a:ext uri="{FF2B5EF4-FFF2-40B4-BE49-F238E27FC236}">
                        <a16:creationId xmlns:a16="http://schemas.microsoft.com/office/drawing/2014/main" id="{3239E6BC-D150-40A6-9B35-D0B44EA942DD}"/>
                      </a:ext>
                    </a:extLst>
                  </p:cNvPr>
                  <p:cNvSpPr>
                    <a:spLocks/>
                  </p:cNvSpPr>
                  <p:nvPr/>
                </p:nvSpPr>
                <p:spPr bwMode="auto">
                  <a:xfrm>
                    <a:off x="6184877" y="3047199"/>
                    <a:ext cx="143534" cy="142531"/>
                  </a:xfrm>
                  <a:custGeom>
                    <a:avLst/>
                    <a:gdLst>
                      <a:gd name="T0" fmla="*/ 0 w 33"/>
                      <a:gd name="T1" fmla="*/ 28 h 32"/>
                      <a:gd name="T2" fmla="*/ 6 w 33"/>
                      <a:gd name="T3" fmla="*/ 29 h 32"/>
                      <a:gd name="T4" fmla="*/ 10 w 33"/>
                      <a:gd name="T5" fmla="*/ 31 h 32"/>
                      <a:gd name="T6" fmla="*/ 18 w 33"/>
                      <a:gd name="T7" fmla="*/ 29 h 32"/>
                      <a:gd name="T8" fmla="*/ 25 w 33"/>
                      <a:gd name="T9" fmla="*/ 25 h 32"/>
                      <a:gd name="T10" fmla="*/ 28 w 33"/>
                      <a:gd name="T11" fmla="*/ 23 h 32"/>
                      <a:gd name="T12" fmla="*/ 29 w 33"/>
                      <a:gd name="T13" fmla="*/ 19 h 32"/>
                      <a:gd name="T14" fmla="*/ 32 w 33"/>
                      <a:gd name="T15" fmla="*/ 13 h 32"/>
                      <a:gd name="T16" fmla="*/ 28 w 33"/>
                      <a:gd name="T17" fmla="*/ 6 h 32"/>
                      <a:gd name="T18" fmla="*/ 21 w 33"/>
                      <a:gd name="T19"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32">
                        <a:moveTo>
                          <a:pt x="0" y="28"/>
                        </a:moveTo>
                        <a:cubicBezTo>
                          <a:pt x="2" y="28"/>
                          <a:pt x="4" y="28"/>
                          <a:pt x="6" y="29"/>
                        </a:cubicBezTo>
                        <a:cubicBezTo>
                          <a:pt x="7" y="30"/>
                          <a:pt x="8" y="31"/>
                          <a:pt x="10" y="31"/>
                        </a:cubicBezTo>
                        <a:cubicBezTo>
                          <a:pt x="13" y="32"/>
                          <a:pt x="15" y="31"/>
                          <a:pt x="18" y="29"/>
                        </a:cubicBezTo>
                        <a:cubicBezTo>
                          <a:pt x="20" y="28"/>
                          <a:pt x="23" y="27"/>
                          <a:pt x="25" y="25"/>
                        </a:cubicBezTo>
                        <a:cubicBezTo>
                          <a:pt x="26" y="25"/>
                          <a:pt x="27" y="24"/>
                          <a:pt x="28" y="23"/>
                        </a:cubicBezTo>
                        <a:cubicBezTo>
                          <a:pt x="29" y="22"/>
                          <a:pt x="28" y="20"/>
                          <a:pt x="29" y="19"/>
                        </a:cubicBezTo>
                        <a:cubicBezTo>
                          <a:pt x="29" y="17"/>
                          <a:pt x="32" y="15"/>
                          <a:pt x="32" y="13"/>
                        </a:cubicBezTo>
                        <a:cubicBezTo>
                          <a:pt x="33" y="10"/>
                          <a:pt x="30" y="7"/>
                          <a:pt x="28" y="6"/>
                        </a:cubicBezTo>
                        <a:cubicBezTo>
                          <a:pt x="26" y="4"/>
                          <a:pt x="23" y="2"/>
                          <a:pt x="21" y="0"/>
                        </a:cubicBez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24" name="Freeform 68">
                    <a:extLst>
                      <a:ext uri="{FF2B5EF4-FFF2-40B4-BE49-F238E27FC236}">
                        <a16:creationId xmlns:a16="http://schemas.microsoft.com/office/drawing/2014/main" id="{554694D5-059A-4546-A27F-B59C3C7D535A}"/>
                      </a:ext>
                    </a:extLst>
                  </p:cNvPr>
                  <p:cNvSpPr>
                    <a:spLocks/>
                  </p:cNvSpPr>
                  <p:nvPr/>
                </p:nvSpPr>
                <p:spPr bwMode="auto">
                  <a:xfrm>
                    <a:off x="6293448" y="2900917"/>
                    <a:ext cx="134333" cy="165036"/>
                  </a:xfrm>
                  <a:custGeom>
                    <a:avLst/>
                    <a:gdLst>
                      <a:gd name="T0" fmla="*/ 9 w 31"/>
                      <a:gd name="T1" fmla="*/ 0 h 37"/>
                      <a:gd name="T2" fmla="*/ 11 w 31"/>
                      <a:gd name="T3" fmla="*/ 7 h 37"/>
                      <a:gd name="T4" fmla="*/ 18 w 31"/>
                      <a:gd name="T5" fmla="*/ 11 h 37"/>
                      <a:gd name="T6" fmla="*/ 31 w 31"/>
                      <a:gd name="T7" fmla="*/ 30 h 37"/>
                      <a:gd name="T8" fmla="*/ 16 w 31"/>
                      <a:gd name="T9" fmla="*/ 30 h 37"/>
                      <a:gd name="T10" fmla="*/ 12 w 31"/>
                      <a:gd name="T11" fmla="*/ 31 h 37"/>
                      <a:gd name="T12" fmla="*/ 7 w 31"/>
                      <a:gd name="T13" fmla="*/ 33 h 37"/>
                      <a:gd name="T14" fmla="*/ 0 w 31"/>
                      <a:gd name="T15" fmla="*/ 36 h 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37">
                        <a:moveTo>
                          <a:pt x="9" y="0"/>
                        </a:moveTo>
                        <a:cubicBezTo>
                          <a:pt x="8" y="2"/>
                          <a:pt x="9" y="5"/>
                          <a:pt x="11" y="7"/>
                        </a:cubicBezTo>
                        <a:cubicBezTo>
                          <a:pt x="13" y="9"/>
                          <a:pt x="16" y="10"/>
                          <a:pt x="18" y="11"/>
                        </a:cubicBezTo>
                        <a:cubicBezTo>
                          <a:pt x="26" y="14"/>
                          <a:pt x="31" y="22"/>
                          <a:pt x="31" y="30"/>
                        </a:cubicBezTo>
                        <a:cubicBezTo>
                          <a:pt x="26" y="30"/>
                          <a:pt x="21" y="30"/>
                          <a:pt x="16" y="30"/>
                        </a:cubicBezTo>
                        <a:cubicBezTo>
                          <a:pt x="14" y="30"/>
                          <a:pt x="13" y="30"/>
                          <a:pt x="12" y="31"/>
                        </a:cubicBezTo>
                        <a:cubicBezTo>
                          <a:pt x="10" y="31"/>
                          <a:pt x="9" y="33"/>
                          <a:pt x="7" y="33"/>
                        </a:cubicBezTo>
                        <a:cubicBezTo>
                          <a:pt x="5" y="34"/>
                          <a:pt x="1" y="37"/>
                          <a:pt x="0" y="36"/>
                        </a:cubicBez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25" name="Freeform 69">
                    <a:extLst>
                      <a:ext uri="{FF2B5EF4-FFF2-40B4-BE49-F238E27FC236}">
                        <a16:creationId xmlns:a16="http://schemas.microsoft.com/office/drawing/2014/main" id="{655A2A29-C3CA-49E2-BC14-E7BD1CE79584}"/>
                      </a:ext>
                    </a:extLst>
                  </p:cNvPr>
                  <p:cNvSpPr>
                    <a:spLocks/>
                  </p:cNvSpPr>
                  <p:nvPr/>
                </p:nvSpPr>
                <p:spPr bwMode="auto">
                  <a:xfrm>
                    <a:off x="6324731" y="3118465"/>
                    <a:ext cx="207940" cy="84393"/>
                  </a:xfrm>
                  <a:custGeom>
                    <a:avLst/>
                    <a:gdLst>
                      <a:gd name="T0" fmla="*/ 0 w 48"/>
                      <a:gd name="T1" fmla="*/ 1 h 19"/>
                      <a:gd name="T2" fmla="*/ 6 w 48"/>
                      <a:gd name="T3" fmla="*/ 2 h 19"/>
                      <a:gd name="T4" fmla="*/ 6 w 48"/>
                      <a:gd name="T5" fmla="*/ 4 h 19"/>
                      <a:gd name="T6" fmla="*/ 13 w 48"/>
                      <a:gd name="T7" fmla="*/ 10 h 19"/>
                      <a:gd name="T8" fmla="*/ 22 w 48"/>
                      <a:gd name="T9" fmla="*/ 11 h 19"/>
                      <a:gd name="T10" fmla="*/ 26 w 48"/>
                      <a:gd name="T11" fmla="*/ 14 h 19"/>
                      <a:gd name="T12" fmla="*/ 48 w 48"/>
                      <a:gd name="T13" fmla="*/ 16 h 19"/>
                    </a:gdLst>
                    <a:ahLst/>
                    <a:cxnLst>
                      <a:cxn ang="0">
                        <a:pos x="T0" y="T1"/>
                      </a:cxn>
                      <a:cxn ang="0">
                        <a:pos x="T2" y="T3"/>
                      </a:cxn>
                      <a:cxn ang="0">
                        <a:pos x="T4" y="T5"/>
                      </a:cxn>
                      <a:cxn ang="0">
                        <a:pos x="T6" y="T7"/>
                      </a:cxn>
                      <a:cxn ang="0">
                        <a:pos x="T8" y="T9"/>
                      </a:cxn>
                      <a:cxn ang="0">
                        <a:pos x="T10" y="T11"/>
                      </a:cxn>
                      <a:cxn ang="0">
                        <a:pos x="T12" y="T13"/>
                      </a:cxn>
                    </a:cxnLst>
                    <a:rect l="0" t="0" r="r" b="b"/>
                    <a:pathLst>
                      <a:path w="48" h="19">
                        <a:moveTo>
                          <a:pt x="0" y="1"/>
                        </a:moveTo>
                        <a:cubicBezTo>
                          <a:pt x="2" y="1"/>
                          <a:pt x="5" y="0"/>
                          <a:pt x="6" y="2"/>
                        </a:cubicBezTo>
                        <a:cubicBezTo>
                          <a:pt x="7" y="3"/>
                          <a:pt x="6" y="4"/>
                          <a:pt x="6" y="4"/>
                        </a:cubicBezTo>
                        <a:cubicBezTo>
                          <a:pt x="6" y="8"/>
                          <a:pt x="10" y="9"/>
                          <a:pt x="13" y="10"/>
                        </a:cubicBezTo>
                        <a:cubicBezTo>
                          <a:pt x="16" y="10"/>
                          <a:pt x="19" y="9"/>
                          <a:pt x="22" y="11"/>
                        </a:cubicBezTo>
                        <a:cubicBezTo>
                          <a:pt x="23" y="12"/>
                          <a:pt x="24" y="13"/>
                          <a:pt x="26" y="14"/>
                        </a:cubicBezTo>
                        <a:cubicBezTo>
                          <a:pt x="32" y="19"/>
                          <a:pt x="40" y="18"/>
                          <a:pt x="48" y="16"/>
                        </a:cubicBez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26" name="Freeform 70">
                    <a:extLst>
                      <a:ext uri="{FF2B5EF4-FFF2-40B4-BE49-F238E27FC236}">
                        <a16:creationId xmlns:a16="http://schemas.microsoft.com/office/drawing/2014/main" id="{B1BA2B5D-BAEC-45F2-A572-E46EC427413E}"/>
                      </a:ext>
                    </a:extLst>
                  </p:cNvPr>
                  <p:cNvSpPr>
                    <a:spLocks/>
                  </p:cNvSpPr>
                  <p:nvPr/>
                </p:nvSpPr>
                <p:spPr bwMode="auto">
                  <a:xfrm>
                    <a:off x="6427781" y="3037822"/>
                    <a:ext cx="312831" cy="178164"/>
                  </a:xfrm>
                  <a:custGeom>
                    <a:avLst/>
                    <a:gdLst>
                      <a:gd name="T0" fmla="*/ 1 w 72"/>
                      <a:gd name="T1" fmla="*/ 0 h 40"/>
                      <a:gd name="T2" fmla="*/ 2 w 72"/>
                      <a:gd name="T3" fmla="*/ 5 h 40"/>
                      <a:gd name="T4" fmla="*/ 7 w 72"/>
                      <a:gd name="T5" fmla="*/ 7 h 40"/>
                      <a:gd name="T6" fmla="*/ 16 w 72"/>
                      <a:gd name="T7" fmla="*/ 11 h 40"/>
                      <a:gd name="T8" fmla="*/ 23 w 72"/>
                      <a:gd name="T9" fmla="*/ 12 h 40"/>
                      <a:gd name="T10" fmla="*/ 61 w 72"/>
                      <a:gd name="T11" fmla="*/ 27 h 40"/>
                      <a:gd name="T12" fmla="*/ 72 w 72"/>
                      <a:gd name="T13" fmla="*/ 40 h 40"/>
                    </a:gdLst>
                    <a:ahLst/>
                    <a:cxnLst>
                      <a:cxn ang="0">
                        <a:pos x="T0" y="T1"/>
                      </a:cxn>
                      <a:cxn ang="0">
                        <a:pos x="T2" y="T3"/>
                      </a:cxn>
                      <a:cxn ang="0">
                        <a:pos x="T4" y="T5"/>
                      </a:cxn>
                      <a:cxn ang="0">
                        <a:pos x="T6" y="T7"/>
                      </a:cxn>
                      <a:cxn ang="0">
                        <a:pos x="T8" y="T9"/>
                      </a:cxn>
                      <a:cxn ang="0">
                        <a:pos x="T10" y="T11"/>
                      </a:cxn>
                      <a:cxn ang="0">
                        <a:pos x="T12" y="T13"/>
                      </a:cxn>
                    </a:cxnLst>
                    <a:rect l="0" t="0" r="r" b="b"/>
                    <a:pathLst>
                      <a:path w="72" h="40">
                        <a:moveTo>
                          <a:pt x="1" y="0"/>
                        </a:moveTo>
                        <a:cubicBezTo>
                          <a:pt x="0" y="2"/>
                          <a:pt x="1" y="4"/>
                          <a:pt x="2" y="5"/>
                        </a:cubicBezTo>
                        <a:cubicBezTo>
                          <a:pt x="4" y="6"/>
                          <a:pt x="6" y="6"/>
                          <a:pt x="7" y="7"/>
                        </a:cubicBezTo>
                        <a:cubicBezTo>
                          <a:pt x="11" y="7"/>
                          <a:pt x="13" y="9"/>
                          <a:pt x="16" y="11"/>
                        </a:cubicBezTo>
                        <a:cubicBezTo>
                          <a:pt x="17" y="13"/>
                          <a:pt x="20" y="13"/>
                          <a:pt x="23" y="12"/>
                        </a:cubicBezTo>
                        <a:cubicBezTo>
                          <a:pt x="37" y="9"/>
                          <a:pt x="53" y="15"/>
                          <a:pt x="61" y="27"/>
                        </a:cubicBezTo>
                        <a:cubicBezTo>
                          <a:pt x="64" y="32"/>
                          <a:pt x="67" y="38"/>
                          <a:pt x="72" y="40"/>
                        </a:cubicBez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27" name="Freeform 71">
                    <a:extLst>
                      <a:ext uri="{FF2B5EF4-FFF2-40B4-BE49-F238E27FC236}">
                        <a16:creationId xmlns:a16="http://schemas.microsoft.com/office/drawing/2014/main" id="{2DD7EF97-EE0C-4DBD-B9B9-6A79CFE44314}"/>
                      </a:ext>
                    </a:extLst>
                  </p:cNvPr>
                  <p:cNvSpPr>
                    <a:spLocks/>
                  </p:cNvSpPr>
                  <p:nvPr/>
                </p:nvSpPr>
                <p:spPr bwMode="auto">
                  <a:xfrm>
                    <a:off x="6354174" y="3047199"/>
                    <a:ext cx="66246" cy="75016"/>
                  </a:xfrm>
                  <a:custGeom>
                    <a:avLst/>
                    <a:gdLst>
                      <a:gd name="T0" fmla="*/ 0 w 15"/>
                      <a:gd name="T1" fmla="*/ 17 h 17"/>
                      <a:gd name="T2" fmla="*/ 6 w 15"/>
                      <a:gd name="T3" fmla="*/ 16 h 17"/>
                      <a:gd name="T4" fmla="*/ 12 w 15"/>
                      <a:gd name="T5" fmla="*/ 8 h 17"/>
                      <a:gd name="T6" fmla="*/ 15 w 15"/>
                      <a:gd name="T7" fmla="*/ 0 h 17"/>
                    </a:gdLst>
                    <a:ahLst/>
                    <a:cxnLst>
                      <a:cxn ang="0">
                        <a:pos x="T0" y="T1"/>
                      </a:cxn>
                      <a:cxn ang="0">
                        <a:pos x="T2" y="T3"/>
                      </a:cxn>
                      <a:cxn ang="0">
                        <a:pos x="T4" y="T5"/>
                      </a:cxn>
                      <a:cxn ang="0">
                        <a:pos x="T6" y="T7"/>
                      </a:cxn>
                    </a:cxnLst>
                    <a:rect l="0" t="0" r="r" b="b"/>
                    <a:pathLst>
                      <a:path w="15" h="17">
                        <a:moveTo>
                          <a:pt x="0" y="17"/>
                        </a:moveTo>
                        <a:cubicBezTo>
                          <a:pt x="2" y="17"/>
                          <a:pt x="4" y="17"/>
                          <a:pt x="6" y="16"/>
                        </a:cubicBezTo>
                        <a:cubicBezTo>
                          <a:pt x="8" y="14"/>
                          <a:pt x="10" y="11"/>
                          <a:pt x="12" y="8"/>
                        </a:cubicBezTo>
                        <a:cubicBezTo>
                          <a:pt x="14" y="6"/>
                          <a:pt x="15" y="3"/>
                          <a:pt x="15" y="0"/>
                        </a:cubicBezTo>
                      </a:path>
                    </a:pathLst>
                  </a:custGeom>
                  <a:noFill/>
                  <a:ln w="15875" cap="flat">
                    <a:solidFill>
                      <a:srgbClr val="A5A5A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28" name="Freeform 72">
                    <a:extLst>
                      <a:ext uri="{FF2B5EF4-FFF2-40B4-BE49-F238E27FC236}">
                        <a16:creationId xmlns:a16="http://schemas.microsoft.com/office/drawing/2014/main" id="{979C343A-14D9-44B2-B104-05663D02B7A6}"/>
                      </a:ext>
                    </a:extLst>
                  </p:cNvPr>
                  <p:cNvSpPr>
                    <a:spLocks/>
                  </p:cNvSpPr>
                  <p:nvPr/>
                </p:nvSpPr>
                <p:spPr bwMode="auto">
                  <a:xfrm>
                    <a:off x="6341292" y="2822150"/>
                    <a:ext cx="242904" cy="176288"/>
                  </a:xfrm>
                  <a:custGeom>
                    <a:avLst/>
                    <a:gdLst>
                      <a:gd name="T0" fmla="*/ 0 w 56"/>
                      <a:gd name="T1" fmla="*/ 16 h 40"/>
                      <a:gd name="T2" fmla="*/ 7 w 56"/>
                      <a:gd name="T3" fmla="*/ 8 h 40"/>
                      <a:gd name="T4" fmla="*/ 15 w 56"/>
                      <a:gd name="T5" fmla="*/ 0 h 40"/>
                      <a:gd name="T6" fmla="*/ 22 w 56"/>
                      <a:gd name="T7" fmla="*/ 4 h 40"/>
                      <a:gd name="T8" fmla="*/ 37 w 56"/>
                      <a:gd name="T9" fmla="*/ 3 h 40"/>
                      <a:gd name="T10" fmla="*/ 52 w 56"/>
                      <a:gd name="T11" fmla="*/ 7 h 40"/>
                      <a:gd name="T12" fmla="*/ 55 w 56"/>
                      <a:gd name="T13" fmla="*/ 9 h 40"/>
                      <a:gd name="T14" fmla="*/ 55 w 56"/>
                      <a:gd name="T15" fmla="*/ 11 h 40"/>
                      <a:gd name="T16" fmla="*/ 49 w 56"/>
                      <a:gd name="T17" fmla="*/ 30 h 40"/>
                      <a:gd name="T18" fmla="*/ 45 w 56"/>
                      <a:gd name="T19" fmla="*/ 33 h 40"/>
                      <a:gd name="T20" fmla="*/ 34 w 56"/>
                      <a:gd name="T21" fmla="*/ 34 h 40"/>
                      <a:gd name="T22" fmla="*/ 21 w 56"/>
                      <a:gd name="T23"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6" h="40">
                        <a:moveTo>
                          <a:pt x="0" y="16"/>
                        </a:moveTo>
                        <a:cubicBezTo>
                          <a:pt x="4" y="15"/>
                          <a:pt x="6" y="11"/>
                          <a:pt x="7" y="8"/>
                        </a:cubicBezTo>
                        <a:cubicBezTo>
                          <a:pt x="9" y="4"/>
                          <a:pt x="11" y="0"/>
                          <a:pt x="15" y="0"/>
                        </a:cubicBezTo>
                        <a:cubicBezTo>
                          <a:pt x="17" y="0"/>
                          <a:pt x="20" y="2"/>
                          <a:pt x="22" y="4"/>
                        </a:cubicBezTo>
                        <a:cubicBezTo>
                          <a:pt x="27" y="6"/>
                          <a:pt x="32" y="4"/>
                          <a:pt x="37" y="3"/>
                        </a:cubicBezTo>
                        <a:cubicBezTo>
                          <a:pt x="43" y="3"/>
                          <a:pt x="48" y="4"/>
                          <a:pt x="52" y="7"/>
                        </a:cubicBezTo>
                        <a:cubicBezTo>
                          <a:pt x="53" y="7"/>
                          <a:pt x="54" y="8"/>
                          <a:pt x="55" y="9"/>
                        </a:cubicBezTo>
                        <a:cubicBezTo>
                          <a:pt x="55" y="9"/>
                          <a:pt x="55" y="10"/>
                          <a:pt x="55" y="11"/>
                        </a:cubicBezTo>
                        <a:cubicBezTo>
                          <a:pt x="56" y="18"/>
                          <a:pt x="53" y="25"/>
                          <a:pt x="49" y="30"/>
                        </a:cubicBezTo>
                        <a:cubicBezTo>
                          <a:pt x="48" y="31"/>
                          <a:pt x="47" y="32"/>
                          <a:pt x="45" y="33"/>
                        </a:cubicBezTo>
                        <a:cubicBezTo>
                          <a:pt x="42" y="35"/>
                          <a:pt x="38" y="33"/>
                          <a:pt x="34" y="34"/>
                        </a:cubicBezTo>
                        <a:cubicBezTo>
                          <a:pt x="29" y="34"/>
                          <a:pt x="25" y="37"/>
                          <a:pt x="21" y="40"/>
                        </a:cubicBezTo>
                      </a:path>
                    </a:pathLst>
                  </a:custGeom>
                  <a:noFill/>
                  <a:ln w="19050" cap="flat" cmpd="sng" algn="ctr">
                    <a:solidFill>
                      <a:schemeClr val="accent1"/>
                    </a:solidFill>
                    <a:prstDash val="sysDash"/>
                  </a:ln>
                  <a:effectLst/>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29" name="Freeform 73">
                    <a:extLst>
                      <a:ext uri="{FF2B5EF4-FFF2-40B4-BE49-F238E27FC236}">
                        <a16:creationId xmlns:a16="http://schemas.microsoft.com/office/drawing/2014/main" id="{E890D306-1063-48F3-ADE4-2454BBF0A980}"/>
                      </a:ext>
                    </a:extLst>
                  </p:cNvPr>
                  <p:cNvSpPr>
                    <a:spLocks/>
                  </p:cNvSpPr>
                  <p:nvPr/>
                </p:nvSpPr>
                <p:spPr bwMode="auto">
                  <a:xfrm>
                    <a:off x="10349352" y="2854283"/>
                    <a:ext cx="1210838" cy="540117"/>
                  </a:xfrm>
                  <a:custGeom>
                    <a:avLst/>
                    <a:gdLst>
                      <a:gd name="T0" fmla="*/ 658 w 658"/>
                      <a:gd name="T1" fmla="*/ 0 h 288"/>
                      <a:gd name="T2" fmla="*/ 505 w 658"/>
                      <a:gd name="T3" fmla="*/ 38 h 288"/>
                      <a:gd name="T4" fmla="*/ 354 w 658"/>
                      <a:gd name="T5" fmla="*/ 118 h 288"/>
                      <a:gd name="T6" fmla="*/ 227 w 658"/>
                      <a:gd name="T7" fmla="*/ 198 h 288"/>
                      <a:gd name="T8" fmla="*/ 0 w 658"/>
                      <a:gd name="T9" fmla="*/ 288 h 288"/>
                    </a:gdLst>
                    <a:ahLst/>
                    <a:cxnLst>
                      <a:cxn ang="0">
                        <a:pos x="T0" y="T1"/>
                      </a:cxn>
                      <a:cxn ang="0">
                        <a:pos x="T2" y="T3"/>
                      </a:cxn>
                      <a:cxn ang="0">
                        <a:pos x="T4" y="T5"/>
                      </a:cxn>
                      <a:cxn ang="0">
                        <a:pos x="T6" y="T7"/>
                      </a:cxn>
                      <a:cxn ang="0">
                        <a:pos x="T8" y="T9"/>
                      </a:cxn>
                    </a:cxnLst>
                    <a:rect l="0" t="0" r="r" b="b"/>
                    <a:pathLst>
                      <a:path w="658" h="288">
                        <a:moveTo>
                          <a:pt x="658" y="0"/>
                        </a:moveTo>
                        <a:lnTo>
                          <a:pt x="505" y="38"/>
                        </a:lnTo>
                        <a:lnTo>
                          <a:pt x="354" y="118"/>
                        </a:lnTo>
                        <a:lnTo>
                          <a:pt x="227" y="198"/>
                        </a:lnTo>
                        <a:lnTo>
                          <a:pt x="0" y="288"/>
                        </a:lnTo>
                      </a:path>
                    </a:pathLst>
                  </a:custGeom>
                  <a:noFill/>
                  <a:ln w="19050" cap="flat" cmpd="sng" algn="ctr">
                    <a:solidFill>
                      <a:schemeClr val="accent1"/>
                    </a:solidFill>
                    <a:prstDash val="sysDash"/>
                  </a:ln>
                  <a:effectLst/>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30" name="Freeform 74">
                    <a:extLst>
                      <a:ext uri="{FF2B5EF4-FFF2-40B4-BE49-F238E27FC236}">
                        <a16:creationId xmlns:a16="http://schemas.microsoft.com/office/drawing/2014/main" id="{E1EB80A6-DB43-4179-AD51-75C6A236BF68}"/>
                      </a:ext>
                    </a:extLst>
                  </p:cNvPr>
                  <p:cNvSpPr>
                    <a:spLocks/>
                  </p:cNvSpPr>
                  <p:nvPr/>
                </p:nvSpPr>
                <p:spPr bwMode="auto">
                  <a:xfrm>
                    <a:off x="10202746" y="3220887"/>
                    <a:ext cx="1348852" cy="288813"/>
                  </a:xfrm>
                  <a:custGeom>
                    <a:avLst/>
                    <a:gdLst>
                      <a:gd name="T0" fmla="*/ 733 w 733"/>
                      <a:gd name="T1" fmla="*/ 0 h 154"/>
                      <a:gd name="T2" fmla="*/ 118 w 733"/>
                      <a:gd name="T3" fmla="*/ 147 h 154"/>
                      <a:gd name="T4" fmla="*/ 0 w 733"/>
                      <a:gd name="T5" fmla="*/ 154 h 154"/>
                    </a:gdLst>
                    <a:ahLst/>
                    <a:cxnLst>
                      <a:cxn ang="0">
                        <a:pos x="T0" y="T1"/>
                      </a:cxn>
                      <a:cxn ang="0">
                        <a:pos x="T2" y="T3"/>
                      </a:cxn>
                      <a:cxn ang="0">
                        <a:pos x="T4" y="T5"/>
                      </a:cxn>
                    </a:cxnLst>
                    <a:rect l="0" t="0" r="r" b="b"/>
                    <a:pathLst>
                      <a:path w="733" h="154">
                        <a:moveTo>
                          <a:pt x="733" y="0"/>
                        </a:moveTo>
                        <a:lnTo>
                          <a:pt x="118" y="147"/>
                        </a:lnTo>
                        <a:lnTo>
                          <a:pt x="0" y="154"/>
                        </a:lnTo>
                      </a:path>
                    </a:pathLst>
                  </a:custGeom>
                  <a:noFill/>
                  <a:ln w="19050" cap="flat" cmpd="sng" algn="ctr">
                    <a:solidFill>
                      <a:schemeClr val="accent1"/>
                    </a:solidFill>
                    <a:prstDash val="sysDash"/>
                  </a:ln>
                  <a:effectLst/>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31" name="Freeform 75">
                    <a:extLst>
                      <a:ext uri="{FF2B5EF4-FFF2-40B4-BE49-F238E27FC236}">
                        <a16:creationId xmlns:a16="http://schemas.microsoft.com/office/drawing/2014/main" id="{D01F612F-281E-45AD-B3B5-E0BB2012F5C6}"/>
                      </a:ext>
                    </a:extLst>
                  </p:cNvPr>
                  <p:cNvSpPr>
                    <a:spLocks/>
                  </p:cNvSpPr>
                  <p:nvPr/>
                </p:nvSpPr>
                <p:spPr bwMode="auto">
                  <a:xfrm>
                    <a:off x="9458308" y="3724221"/>
                    <a:ext cx="2144060" cy="446032"/>
                  </a:xfrm>
                  <a:custGeom>
                    <a:avLst/>
                    <a:gdLst>
                      <a:gd name="T0" fmla="*/ 1105 w 1105"/>
                      <a:gd name="T1" fmla="*/ 0 h 248"/>
                      <a:gd name="T2" fmla="*/ 620 w 1105"/>
                      <a:gd name="T3" fmla="*/ 106 h 248"/>
                      <a:gd name="T4" fmla="*/ 127 w 1105"/>
                      <a:gd name="T5" fmla="*/ 248 h 248"/>
                      <a:gd name="T6" fmla="*/ 0 w 1105"/>
                      <a:gd name="T7" fmla="*/ 203 h 248"/>
                      <a:gd name="connsiteX0" fmla="*/ 10181 w 10181"/>
                      <a:gd name="connsiteY0" fmla="*/ 0 h 10000"/>
                      <a:gd name="connsiteX1" fmla="*/ 5792 w 10181"/>
                      <a:gd name="connsiteY1" fmla="*/ 4274 h 10000"/>
                      <a:gd name="connsiteX2" fmla="*/ 1330 w 10181"/>
                      <a:gd name="connsiteY2" fmla="*/ 10000 h 10000"/>
                      <a:gd name="connsiteX3" fmla="*/ 0 w 10181"/>
                      <a:gd name="connsiteY3" fmla="*/ 6751 h 10000"/>
                      <a:gd name="connsiteX0" fmla="*/ 10181 w 10181"/>
                      <a:gd name="connsiteY0" fmla="*/ 0 h 9590"/>
                      <a:gd name="connsiteX1" fmla="*/ 5792 w 10181"/>
                      <a:gd name="connsiteY1" fmla="*/ 4274 h 9590"/>
                      <a:gd name="connsiteX2" fmla="*/ 1307 w 10181"/>
                      <a:gd name="connsiteY2" fmla="*/ 9590 h 9590"/>
                      <a:gd name="connsiteX3" fmla="*/ 0 w 10181"/>
                      <a:gd name="connsiteY3" fmla="*/ 6751 h 9590"/>
                    </a:gdLst>
                    <a:ahLst/>
                    <a:cxnLst>
                      <a:cxn ang="0">
                        <a:pos x="connsiteX0" y="connsiteY0"/>
                      </a:cxn>
                      <a:cxn ang="0">
                        <a:pos x="connsiteX1" y="connsiteY1"/>
                      </a:cxn>
                      <a:cxn ang="0">
                        <a:pos x="connsiteX2" y="connsiteY2"/>
                      </a:cxn>
                      <a:cxn ang="0">
                        <a:pos x="connsiteX3" y="connsiteY3"/>
                      </a:cxn>
                    </a:cxnLst>
                    <a:rect l="l" t="t" r="r" b="b"/>
                    <a:pathLst>
                      <a:path w="10181" h="9590">
                        <a:moveTo>
                          <a:pt x="10181" y="0"/>
                        </a:moveTo>
                        <a:lnTo>
                          <a:pt x="5792" y="4274"/>
                        </a:lnTo>
                        <a:lnTo>
                          <a:pt x="1307" y="9590"/>
                        </a:lnTo>
                        <a:cubicBezTo>
                          <a:pt x="924" y="8985"/>
                          <a:pt x="383" y="7356"/>
                          <a:pt x="0" y="6751"/>
                        </a:cubicBezTo>
                      </a:path>
                    </a:pathLst>
                  </a:custGeom>
                  <a:noFill/>
                  <a:ln w="19050" cap="flat" cmpd="sng" algn="ctr">
                    <a:solidFill>
                      <a:schemeClr val="accent1"/>
                    </a:solidFill>
                    <a:prstDash val="sysDash"/>
                  </a:ln>
                  <a:effectLst/>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32" name="Freeform 76">
                    <a:extLst>
                      <a:ext uri="{FF2B5EF4-FFF2-40B4-BE49-F238E27FC236}">
                        <a16:creationId xmlns:a16="http://schemas.microsoft.com/office/drawing/2014/main" id="{0D109A46-1B79-4E55-9615-37EEFF76815C}"/>
                      </a:ext>
                    </a:extLst>
                  </p:cNvPr>
                  <p:cNvSpPr>
                    <a:spLocks/>
                  </p:cNvSpPr>
                  <p:nvPr/>
                </p:nvSpPr>
                <p:spPr bwMode="auto">
                  <a:xfrm>
                    <a:off x="2795266" y="3720470"/>
                    <a:ext cx="33123" cy="110649"/>
                  </a:xfrm>
                  <a:custGeom>
                    <a:avLst/>
                    <a:gdLst>
                      <a:gd name="T0" fmla="*/ 0 w 8"/>
                      <a:gd name="T1" fmla="*/ 0 h 25"/>
                      <a:gd name="T2" fmla="*/ 2 w 8"/>
                      <a:gd name="T3" fmla="*/ 4 h 25"/>
                      <a:gd name="T4" fmla="*/ 3 w 8"/>
                      <a:gd name="T5" fmla="*/ 5 h 25"/>
                      <a:gd name="T6" fmla="*/ 2 w 8"/>
                      <a:gd name="T7" fmla="*/ 8 h 25"/>
                      <a:gd name="T8" fmla="*/ 1 w 8"/>
                      <a:gd name="T9" fmla="*/ 13 h 25"/>
                      <a:gd name="T10" fmla="*/ 1 w 8"/>
                      <a:gd name="T11" fmla="*/ 16 h 25"/>
                      <a:gd name="T12" fmla="*/ 2 w 8"/>
                      <a:gd name="T13" fmla="*/ 17 h 25"/>
                      <a:gd name="T14" fmla="*/ 8 w 8"/>
                      <a:gd name="T15" fmla="*/ 25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 h="25">
                        <a:moveTo>
                          <a:pt x="0" y="0"/>
                        </a:moveTo>
                        <a:cubicBezTo>
                          <a:pt x="1" y="1"/>
                          <a:pt x="1" y="2"/>
                          <a:pt x="2" y="4"/>
                        </a:cubicBezTo>
                        <a:cubicBezTo>
                          <a:pt x="2" y="4"/>
                          <a:pt x="3" y="5"/>
                          <a:pt x="3" y="5"/>
                        </a:cubicBezTo>
                        <a:cubicBezTo>
                          <a:pt x="3" y="6"/>
                          <a:pt x="3" y="7"/>
                          <a:pt x="2" y="8"/>
                        </a:cubicBezTo>
                        <a:cubicBezTo>
                          <a:pt x="2" y="10"/>
                          <a:pt x="1" y="12"/>
                          <a:pt x="1" y="13"/>
                        </a:cubicBezTo>
                        <a:cubicBezTo>
                          <a:pt x="1" y="14"/>
                          <a:pt x="0" y="15"/>
                          <a:pt x="1" y="16"/>
                        </a:cubicBezTo>
                        <a:cubicBezTo>
                          <a:pt x="1" y="16"/>
                          <a:pt x="1" y="17"/>
                          <a:pt x="2" y="17"/>
                        </a:cubicBezTo>
                        <a:cubicBezTo>
                          <a:pt x="4" y="20"/>
                          <a:pt x="6" y="22"/>
                          <a:pt x="8" y="25"/>
                        </a:cubicBezTo>
                      </a:path>
                    </a:pathLst>
                  </a:custGeom>
                  <a:noFill/>
                  <a:ln w="15875" cap="flat">
                    <a:solidFill>
                      <a:srgbClr val="338E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33" name="Freeform 77">
                    <a:extLst>
                      <a:ext uri="{FF2B5EF4-FFF2-40B4-BE49-F238E27FC236}">
                        <a16:creationId xmlns:a16="http://schemas.microsoft.com/office/drawing/2014/main" id="{F3A082EB-CA2C-4F31-9FD3-8CB26C166203}"/>
                      </a:ext>
                    </a:extLst>
                  </p:cNvPr>
                  <p:cNvSpPr>
                    <a:spLocks/>
                  </p:cNvSpPr>
                  <p:nvPr/>
                </p:nvSpPr>
                <p:spPr bwMode="auto">
                  <a:xfrm>
                    <a:off x="470952" y="3613393"/>
                    <a:ext cx="1611013" cy="1107788"/>
                  </a:xfrm>
                  <a:custGeom>
                    <a:avLst/>
                    <a:gdLst>
                      <a:gd name="T0" fmla="*/ 0 w 354"/>
                      <a:gd name="T1" fmla="*/ 253 h 253"/>
                      <a:gd name="T2" fmla="*/ 73 w 354"/>
                      <a:gd name="T3" fmla="*/ 117 h 253"/>
                      <a:gd name="T4" fmla="*/ 104 w 354"/>
                      <a:gd name="T5" fmla="*/ 121 h 253"/>
                      <a:gd name="T6" fmla="*/ 354 w 354"/>
                      <a:gd name="T7" fmla="*/ 0 h 253"/>
                      <a:gd name="connsiteX0" fmla="*/ 0 w 10000"/>
                      <a:gd name="connsiteY0" fmla="*/ 10000 h 10000"/>
                      <a:gd name="connsiteX1" fmla="*/ 2062 w 10000"/>
                      <a:gd name="connsiteY1" fmla="*/ 4625 h 10000"/>
                      <a:gd name="connsiteX2" fmla="*/ 3016 w 10000"/>
                      <a:gd name="connsiteY2" fmla="*/ 4549 h 10000"/>
                      <a:gd name="connsiteX3" fmla="*/ 10000 w 10000"/>
                      <a:gd name="connsiteY3" fmla="*/ 0 h 10000"/>
                      <a:gd name="connsiteX0" fmla="*/ 0 w 10000"/>
                      <a:gd name="connsiteY0" fmla="*/ 10000 h 10000"/>
                      <a:gd name="connsiteX1" fmla="*/ 2372 w 10000"/>
                      <a:gd name="connsiteY1" fmla="*/ 4476 h 10000"/>
                      <a:gd name="connsiteX2" fmla="*/ 3016 w 10000"/>
                      <a:gd name="connsiteY2" fmla="*/ 4549 h 10000"/>
                      <a:gd name="connsiteX3" fmla="*/ 10000 w 10000"/>
                      <a:gd name="connsiteY3" fmla="*/ 0 h 10000"/>
                      <a:gd name="connsiteX0" fmla="*/ 0 w 10000"/>
                      <a:gd name="connsiteY0" fmla="*/ 10000 h 10000"/>
                      <a:gd name="connsiteX1" fmla="*/ 2372 w 10000"/>
                      <a:gd name="connsiteY1" fmla="*/ 4476 h 10000"/>
                      <a:gd name="connsiteX2" fmla="*/ 3016 w 10000"/>
                      <a:gd name="connsiteY2" fmla="*/ 4549 h 10000"/>
                      <a:gd name="connsiteX3" fmla="*/ 10000 w 10000"/>
                      <a:gd name="connsiteY3" fmla="*/ 0 h 10000"/>
                      <a:gd name="connsiteX0" fmla="*/ 0 w 10109"/>
                      <a:gd name="connsiteY0" fmla="*/ 9809 h 9809"/>
                      <a:gd name="connsiteX1" fmla="*/ 2481 w 10109"/>
                      <a:gd name="connsiteY1" fmla="*/ 4476 h 9809"/>
                      <a:gd name="connsiteX2" fmla="*/ 3125 w 10109"/>
                      <a:gd name="connsiteY2" fmla="*/ 4549 h 9809"/>
                      <a:gd name="connsiteX3" fmla="*/ 10109 w 10109"/>
                      <a:gd name="connsiteY3" fmla="*/ 0 h 9809"/>
                      <a:gd name="connsiteX0" fmla="*/ 0 w 10384"/>
                      <a:gd name="connsiteY0" fmla="*/ 10087 h 10087"/>
                      <a:gd name="connsiteX1" fmla="*/ 2454 w 10384"/>
                      <a:gd name="connsiteY1" fmla="*/ 4650 h 10087"/>
                      <a:gd name="connsiteX2" fmla="*/ 3091 w 10384"/>
                      <a:gd name="connsiteY2" fmla="*/ 4725 h 10087"/>
                      <a:gd name="connsiteX3" fmla="*/ 10384 w 10384"/>
                      <a:gd name="connsiteY3" fmla="*/ 0 h 10087"/>
                      <a:gd name="connsiteX0" fmla="*/ 0 w 10384"/>
                      <a:gd name="connsiteY0" fmla="*/ 10087 h 10087"/>
                      <a:gd name="connsiteX1" fmla="*/ 2454 w 10384"/>
                      <a:gd name="connsiteY1" fmla="*/ 4650 h 10087"/>
                      <a:gd name="connsiteX2" fmla="*/ 3091 w 10384"/>
                      <a:gd name="connsiteY2" fmla="*/ 4725 h 10087"/>
                      <a:gd name="connsiteX3" fmla="*/ 10384 w 10384"/>
                      <a:gd name="connsiteY3" fmla="*/ 0 h 10087"/>
                    </a:gdLst>
                    <a:ahLst/>
                    <a:cxnLst>
                      <a:cxn ang="0">
                        <a:pos x="connsiteX0" y="connsiteY0"/>
                      </a:cxn>
                      <a:cxn ang="0">
                        <a:pos x="connsiteX1" y="connsiteY1"/>
                      </a:cxn>
                      <a:cxn ang="0">
                        <a:pos x="connsiteX2" y="connsiteY2"/>
                      </a:cxn>
                      <a:cxn ang="0">
                        <a:pos x="connsiteX3" y="connsiteY3"/>
                      </a:cxn>
                    </a:cxnLst>
                    <a:rect l="l" t="t" r="r" b="b"/>
                    <a:pathLst>
                      <a:path w="10384" h="10087">
                        <a:moveTo>
                          <a:pt x="0" y="10087"/>
                        </a:moveTo>
                        <a:cubicBezTo>
                          <a:pt x="0" y="10087"/>
                          <a:pt x="1492" y="6289"/>
                          <a:pt x="2454" y="4650"/>
                        </a:cubicBezTo>
                        <a:cubicBezTo>
                          <a:pt x="2566" y="4246"/>
                          <a:pt x="2811" y="4886"/>
                          <a:pt x="3091" y="4725"/>
                        </a:cubicBezTo>
                        <a:cubicBezTo>
                          <a:pt x="5522" y="3150"/>
                          <a:pt x="7922" y="1271"/>
                          <a:pt x="10384" y="0"/>
                        </a:cubicBezTo>
                      </a:path>
                    </a:pathLst>
                  </a:custGeom>
                  <a:noFill/>
                  <a:ln w="15875" cap="rnd">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34" name="Freeform 78">
                    <a:extLst>
                      <a:ext uri="{FF2B5EF4-FFF2-40B4-BE49-F238E27FC236}">
                        <a16:creationId xmlns:a16="http://schemas.microsoft.com/office/drawing/2014/main" id="{679B13D6-0660-443D-9D47-088923A87162}"/>
                      </a:ext>
                    </a:extLst>
                  </p:cNvPr>
                  <p:cNvSpPr>
                    <a:spLocks/>
                  </p:cNvSpPr>
                  <p:nvPr/>
                </p:nvSpPr>
                <p:spPr bwMode="auto">
                  <a:xfrm>
                    <a:off x="5691709" y="2675869"/>
                    <a:ext cx="125132" cy="106898"/>
                  </a:xfrm>
                  <a:custGeom>
                    <a:avLst/>
                    <a:gdLst>
                      <a:gd name="T0" fmla="*/ 28 w 29"/>
                      <a:gd name="T1" fmla="*/ 24 h 24"/>
                      <a:gd name="T2" fmla="*/ 27 w 29"/>
                      <a:gd name="T3" fmla="*/ 19 h 24"/>
                      <a:gd name="T4" fmla="*/ 22 w 29"/>
                      <a:gd name="T5" fmla="*/ 18 h 24"/>
                      <a:gd name="T6" fmla="*/ 11 w 29"/>
                      <a:gd name="T7" fmla="*/ 17 h 24"/>
                      <a:gd name="T8" fmla="*/ 10 w 29"/>
                      <a:gd name="T9" fmla="*/ 16 h 24"/>
                      <a:gd name="T10" fmla="*/ 10 w 29"/>
                      <a:gd name="T11" fmla="*/ 15 h 24"/>
                      <a:gd name="T12" fmla="*/ 9 w 29"/>
                      <a:gd name="T13" fmla="*/ 12 h 24"/>
                      <a:gd name="T14" fmla="*/ 10 w 29"/>
                      <a:gd name="T15" fmla="*/ 7 h 24"/>
                      <a:gd name="T16" fmla="*/ 8 w 29"/>
                      <a:gd name="T17" fmla="*/ 5 h 24"/>
                      <a:gd name="T18" fmla="*/ 0 w 29"/>
                      <a:gd name="T19"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 h="24">
                        <a:moveTo>
                          <a:pt x="28" y="24"/>
                        </a:moveTo>
                        <a:cubicBezTo>
                          <a:pt x="29" y="22"/>
                          <a:pt x="28" y="20"/>
                          <a:pt x="27" y="19"/>
                        </a:cubicBezTo>
                        <a:cubicBezTo>
                          <a:pt x="26" y="18"/>
                          <a:pt x="24" y="18"/>
                          <a:pt x="22" y="18"/>
                        </a:cubicBezTo>
                        <a:cubicBezTo>
                          <a:pt x="19" y="17"/>
                          <a:pt x="15" y="17"/>
                          <a:pt x="11" y="17"/>
                        </a:cubicBezTo>
                        <a:cubicBezTo>
                          <a:pt x="11" y="17"/>
                          <a:pt x="10" y="17"/>
                          <a:pt x="10" y="16"/>
                        </a:cubicBezTo>
                        <a:cubicBezTo>
                          <a:pt x="10" y="16"/>
                          <a:pt x="10" y="16"/>
                          <a:pt x="10" y="15"/>
                        </a:cubicBezTo>
                        <a:cubicBezTo>
                          <a:pt x="9" y="14"/>
                          <a:pt x="9" y="13"/>
                          <a:pt x="9" y="12"/>
                        </a:cubicBezTo>
                        <a:cubicBezTo>
                          <a:pt x="10" y="10"/>
                          <a:pt x="11" y="8"/>
                          <a:pt x="10" y="7"/>
                        </a:cubicBezTo>
                        <a:cubicBezTo>
                          <a:pt x="10" y="6"/>
                          <a:pt x="9" y="5"/>
                          <a:pt x="8" y="5"/>
                        </a:cubicBezTo>
                        <a:cubicBezTo>
                          <a:pt x="5" y="3"/>
                          <a:pt x="3" y="2"/>
                          <a:pt x="0" y="0"/>
                        </a:cubicBezTo>
                      </a:path>
                    </a:pathLst>
                  </a:custGeom>
                  <a:noFill/>
                  <a:ln w="15875" cap="rnd">
                    <a:solidFill>
                      <a:srgbClr val="EFE433"/>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35" name="Freeform 79">
                    <a:extLst>
                      <a:ext uri="{FF2B5EF4-FFF2-40B4-BE49-F238E27FC236}">
                        <a16:creationId xmlns:a16="http://schemas.microsoft.com/office/drawing/2014/main" id="{A484DECB-0544-44EA-8642-9448F5E26D17}"/>
                      </a:ext>
                    </a:extLst>
                  </p:cNvPr>
                  <p:cNvSpPr>
                    <a:spLocks/>
                  </p:cNvSpPr>
                  <p:nvPr/>
                </p:nvSpPr>
                <p:spPr bwMode="auto">
                  <a:xfrm>
                    <a:off x="3345478" y="3193624"/>
                    <a:ext cx="2428241" cy="367449"/>
                  </a:xfrm>
                  <a:custGeom>
                    <a:avLst/>
                    <a:gdLst>
                      <a:gd name="T0" fmla="*/ 567 w 567"/>
                      <a:gd name="T1" fmla="*/ 23 h 89"/>
                      <a:gd name="T2" fmla="*/ 560 w 567"/>
                      <a:gd name="T3" fmla="*/ 10 h 89"/>
                      <a:gd name="T4" fmla="*/ 508 w 567"/>
                      <a:gd name="T5" fmla="*/ 3 h 89"/>
                      <a:gd name="T6" fmla="*/ 482 w 567"/>
                      <a:gd name="T7" fmla="*/ 5 h 89"/>
                      <a:gd name="T8" fmla="*/ 371 w 567"/>
                      <a:gd name="T9" fmla="*/ 9 h 89"/>
                      <a:gd name="T10" fmla="*/ 324 w 567"/>
                      <a:gd name="T11" fmla="*/ 21 h 89"/>
                      <a:gd name="T12" fmla="*/ 272 w 567"/>
                      <a:gd name="T13" fmla="*/ 41 h 89"/>
                      <a:gd name="T14" fmla="*/ 233 w 567"/>
                      <a:gd name="T15" fmla="*/ 54 h 89"/>
                      <a:gd name="T16" fmla="*/ 188 w 567"/>
                      <a:gd name="T17" fmla="*/ 66 h 89"/>
                      <a:gd name="T18" fmla="*/ 160 w 567"/>
                      <a:gd name="T19" fmla="*/ 69 h 89"/>
                      <a:gd name="T20" fmla="*/ 118 w 567"/>
                      <a:gd name="T21" fmla="*/ 77 h 89"/>
                      <a:gd name="T22" fmla="*/ 73 w 567"/>
                      <a:gd name="T23" fmla="*/ 77 h 89"/>
                      <a:gd name="T24" fmla="*/ 56 w 567"/>
                      <a:gd name="T25" fmla="*/ 84 h 89"/>
                      <a:gd name="T26" fmla="*/ 0 w 567"/>
                      <a:gd name="T27" fmla="*/ 85 h 89"/>
                      <a:gd name="connsiteX0" fmla="*/ 9877 w 9877"/>
                      <a:gd name="connsiteY0" fmla="*/ 787 h 9330"/>
                      <a:gd name="connsiteX1" fmla="*/ 8959 w 9877"/>
                      <a:gd name="connsiteY1" fmla="*/ 0 h 9330"/>
                      <a:gd name="connsiteX2" fmla="*/ 8501 w 9877"/>
                      <a:gd name="connsiteY2" fmla="*/ 225 h 9330"/>
                      <a:gd name="connsiteX3" fmla="*/ 6543 w 9877"/>
                      <a:gd name="connsiteY3" fmla="*/ 674 h 9330"/>
                      <a:gd name="connsiteX4" fmla="*/ 5714 w 9877"/>
                      <a:gd name="connsiteY4" fmla="*/ 2023 h 9330"/>
                      <a:gd name="connsiteX5" fmla="*/ 4797 w 9877"/>
                      <a:gd name="connsiteY5" fmla="*/ 4270 h 9330"/>
                      <a:gd name="connsiteX6" fmla="*/ 4109 w 9877"/>
                      <a:gd name="connsiteY6" fmla="*/ 5730 h 9330"/>
                      <a:gd name="connsiteX7" fmla="*/ 3316 w 9877"/>
                      <a:gd name="connsiteY7" fmla="*/ 7079 h 9330"/>
                      <a:gd name="connsiteX8" fmla="*/ 2822 w 9877"/>
                      <a:gd name="connsiteY8" fmla="*/ 7416 h 9330"/>
                      <a:gd name="connsiteX9" fmla="*/ 2081 w 9877"/>
                      <a:gd name="connsiteY9" fmla="*/ 8315 h 9330"/>
                      <a:gd name="connsiteX10" fmla="*/ 1287 w 9877"/>
                      <a:gd name="connsiteY10" fmla="*/ 8315 h 9330"/>
                      <a:gd name="connsiteX11" fmla="*/ 988 w 9877"/>
                      <a:gd name="connsiteY11" fmla="*/ 9101 h 9330"/>
                      <a:gd name="connsiteX12" fmla="*/ 0 w 9877"/>
                      <a:gd name="connsiteY12" fmla="*/ 9214 h 9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877" h="9330">
                        <a:moveTo>
                          <a:pt x="9877" y="787"/>
                        </a:moveTo>
                        <a:cubicBezTo>
                          <a:pt x="9577" y="674"/>
                          <a:pt x="9277" y="112"/>
                          <a:pt x="8959" y="0"/>
                        </a:cubicBezTo>
                        <a:cubicBezTo>
                          <a:pt x="8801" y="0"/>
                          <a:pt x="8642" y="112"/>
                          <a:pt x="8501" y="225"/>
                        </a:cubicBezTo>
                        <a:cubicBezTo>
                          <a:pt x="7848" y="450"/>
                          <a:pt x="7178" y="-337"/>
                          <a:pt x="6543" y="674"/>
                        </a:cubicBezTo>
                        <a:cubicBezTo>
                          <a:pt x="6261" y="1124"/>
                          <a:pt x="5996" y="1910"/>
                          <a:pt x="5714" y="2023"/>
                        </a:cubicBezTo>
                        <a:cubicBezTo>
                          <a:pt x="5397" y="2023"/>
                          <a:pt x="5097" y="3596"/>
                          <a:pt x="4797" y="4270"/>
                        </a:cubicBezTo>
                        <a:cubicBezTo>
                          <a:pt x="4568" y="4719"/>
                          <a:pt x="4339" y="5281"/>
                          <a:pt x="4109" y="5730"/>
                        </a:cubicBezTo>
                        <a:cubicBezTo>
                          <a:pt x="3862" y="6292"/>
                          <a:pt x="3580" y="6854"/>
                          <a:pt x="3316" y="7079"/>
                        </a:cubicBezTo>
                        <a:cubicBezTo>
                          <a:pt x="3157" y="7191"/>
                          <a:pt x="2981" y="7191"/>
                          <a:pt x="2822" y="7416"/>
                        </a:cubicBezTo>
                        <a:cubicBezTo>
                          <a:pt x="2575" y="7641"/>
                          <a:pt x="2328" y="8202"/>
                          <a:pt x="2081" y="8315"/>
                        </a:cubicBezTo>
                        <a:cubicBezTo>
                          <a:pt x="1817" y="8427"/>
                          <a:pt x="1534" y="7865"/>
                          <a:pt x="1287" y="8315"/>
                        </a:cubicBezTo>
                        <a:cubicBezTo>
                          <a:pt x="1182" y="8539"/>
                          <a:pt x="1093" y="8876"/>
                          <a:pt x="988" y="9101"/>
                        </a:cubicBezTo>
                        <a:cubicBezTo>
                          <a:pt x="670" y="9663"/>
                          <a:pt x="335" y="8989"/>
                          <a:pt x="0" y="9214"/>
                        </a:cubicBezTo>
                      </a:path>
                    </a:pathLst>
                  </a:custGeom>
                  <a:noFill/>
                  <a:ln w="19050" cap="flat" cmpd="sng" algn="ctr">
                    <a:solidFill>
                      <a:schemeClr val="accent1"/>
                    </a:solidFill>
                    <a:prstDash val="sysDash"/>
                  </a:ln>
                  <a:effectLst/>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36" name="Freeform 80">
                    <a:extLst>
                      <a:ext uri="{FF2B5EF4-FFF2-40B4-BE49-F238E27FC236}">
                        <a16:creationId xmlns:a16="http://schemas.microsoft.com/office/drawing/2014/main" id="{D4FA170B-09FB-4AC6-BBD7-534D19046096}"/>
                      </a:ext>
                    </a:extLst>
                  </p:cNvPr>
                  <p:cNvSpPr>
                    <a:spLocks/>
                  </p:cNvSpPr>
                  <p:nvPr/>
                </p:nvSpPr>
                <p:spPr bwMode="auto">
                  <a:xfrm>
                    <a:off x="3514776" y="3135343"/>
                    <a:ext cx="393799" cy="301941"/>
                  </a:xfrm>
                  <a:custGeom>
                    <a:avLst/>
                    <a:gdLst>
                      <a:gd name="T0" fmla="*/ 62 w 91"/>
                      <a:gd name="T1" fmla="*/ 1 h 68"/>
                      <a:gd name="T2" fmla="*/ 63 w 91"/>
                      <a:gd name="T3" fmla="*/ 0 h 68"/>
                      <a:gd name="T4" fmla="*/ 69 w 91"/>
                      <a:gd name="T5" fmla="*/ 2 h 68"/>
                      <a:gd name="T6" fmla="*/ 74 w 91"/>
                      <a:gd name="T7" fmla="*/ 3 h 68"/>
                      <a:gd name="T8" fmla="*/ 79 w 91"/>
                      <a:gd name="T9" fmla="*/ 8 h 68"/>
                      <a:gd name="T10" fmla="*/ 80 w 91"/>
                      <a:gd name="T11" fmla="*/ 10 h 68"/>
                      <a:gd name="T12" fmla="*/ 79 w 91"/>
                      <a:gd name="T13" fmla="*/ 13 h 68"/>
                      <a:gd name="T14" fmla="*/ 76 w 91"/>
                      <a:gd name="T15" fmla="*/ 33 h 68"/>
                      <a:gd name="T16" fmla="*/ 86 w 91"/>
                      <a:gd name="T17" fmla="*/ 44 h 68"/>
                      <a:gd name="T18" fmla="*/ 91 w 91"/>
                      <a:gd name="T19" fmla="*/ 47 h 68"/>
                      <a:gd name="T20" fmla="*/ 87 w 91"/>
                      <a:gd name="T21" fmla="*/ 50 h 68"/>
                      <a:gd name="T22" fmla="*/ 74 w 91"/>
                      <a:gd name="T23" fmla="*/ 54 h 68"/>
                      <a:gd name="T24" fmla="*/ 63 w 91"/>
                      <a:gd name="T25" fmla="*/ 58 h 68"/>
                      <a:gd name="T26" fmla="*/ 52 w 91"/>
                      <a:gd name="T27" fmla="*/ 64 h 68"/>
                      <a:gd name="T28" fmla="*/ 31 w 91"/>
                      <a:gd name="T29" fmla="*/ 68 h 68"/>
                      <a:gd name="T30" fmla="*/ 18 w 91"/>
                      <a:gd name="T31" fmla="*/ 62 h 68"/>
                      <a:gd name="T32" fmla="*/ 0 w 91"/>
                      <a:gd name="T33" fmla="*/ 53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1" h="68">
                        <a:moveTo>
                          <a:pt x="62" y="1"/>
                        </a:moveTo>
                        <a:cubicBezTo>
                          <a:pt x="62" y="1"/>
                          <a:pt x="63" y="0"/>
                          <a:pt x="63" y="0"/>
                        </a:cubicBezTo>
                        <a:cubicBezTo>
                          <a:pt x="65" y="1"/>
                          <a:pt x="67" y="1"/>
                          <a:pt x="69" y="2"/>
                        </a:cubicBezTo>
                        <a:cubicBezTo>
                          <a:pt x="71" y="2"/>
                          <a:pt x="73" y="2"/>
                          <a:pt x="74" y="3"/>
                        </a:cubicBezTo>
                        <a:cubicBezTo>
                          <a:pt x="76" y="4"/>
                          <a:pt x="78" y="6"/>
                          <a:pt x="79" y="8"/>
                        </a:cubicBezTo>
                        <a:cubicBezTo>
                          <a:pt x="79" y="9"/>
                          <a:pt x="79" y="9"/>
                          <a:pt x="80" y="10"/>
                        </a:cubicBezTo>
                        <a:cubicBezTo>
                          <a:pt x="80" y="11"/>
                          <a:pt x="79" y="12"/>
                          <a:pt x="79" y="13"/>
                        </a:cubicBezTo>
                        <a:cubicBezTo>
                          <a:pt x="75" y="19"/>
                          <a:pt x="74" y="26"/>
                          <a:pt x="76" y="33"/>
                        </a:cubicBezTo>
                        <a:cubicBezTo>
                          <a:pt x="77" y="38"/>
                          <a:pt x="81" y="43"/>
                          <a:pt x="86" y="44"/>
                        </a:cubicBezTo>
                        <a:cubicBezTo>
                          <a:pt x="88" y="44"/>
                          <a:pt x="91" y="45"/>
                          <a:pt x="91" y="47"/>
                        </a:cubicBezTo>
                        <a:cubicBezTo>
                          <a:pt x="91" y="48"/>
                          <a:pt x="89" y="49"/>
                          <a:pt x="87" y="50"/>
                        </a:cubicBezTo>
                        <a:cubicBezTo>
                          <a:pt x="83" y="51"/>
                          <a:pt x="78" y="53"/>
                          <a:pt x="74" y="54"/>
                        </a:cubicBezTo>
                        <a:cubicBezTo>
                          <a:pt x="70" y="55"/>
                          <a:pt x="67" y="57"/>
                          <a:pt x="63" y="58"/>
                        </a:cubicBezTo>
                        <a:cubicBezTo>
                          <a:pt x="59" y="60"/>
                          <a:pt x="56" y="62"/>
                          <a:pt x="52" y="64"/>
                        </a:cubicBezTo>
                        <a:cubicBezTo>
                          <a:pt x="45" y="67"/>
                          <a:pt x="38" y="68"/>
                          <a:pt x="31" y="68"/>
                        </a:cubicBezTo>
                        <a:cubicBezTo>
                          <a:pt x="24" y="68"/>
                          <a:pt x="24" y="66"/>
                          <a:pt x="18" y="62"/>
                        </a:cubicBezTo>
                        <a:cubicBezTo>
                          <a:pt x="14" y="59"/>
                          <a:pt x="3" y="56"/>
                          <a:pt x="0" y="53"/>
                        </a:cubicBezTo>
                      </a:path>
                    </a:pathLst>
                  </a:custGeom>
                  <a:noFill/>
                  <a:ln w="15875" cap="flat">
                    <a:solidFill>
                      <a:srgbClr val="338E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37" name="Freeform 81">
                    <a:extLst>
                      <a:ext uri="{FF2B5EF4-FFF2-40B4-BE49-F238E27FC236}">
                        <a16:creationId xmlns:a16="http://schemas.microsoft.com/office/drawing/2014/main" id="{ECB20CD7-ECBB-4FC6-89CE-C19FA8C1C6DF}"/>
                      </a:ext>
                    </a:extLst>
                  </p:cNvPr>
                  <p:cNvSpPr>
                    <a:spLocks/>
                  </p:cNvSpPr>
                  <p:nvPr/>
                </p:nvSpPr>
                <p:spPr bwMode="auto">
                  <a:xfrm>
                    <a:off x="3266352" y="3140970"/>
                    <a:ext cx="539173" cy="305691"/>
                  </a:xfrm>
                  <a:custGeom>
                    <a:avLst/>
                    <a:gdLst>
                      <a:gd name="T0" fmla="*/ 1 w 124"/>
                      <a:gd name="T1" fmla="*/ 49 h 69"/>
                      <a:gd name="T2" fmla="*/ 5 w 124"/>
                      <a:gd name="T3" fmla="*/ 55 h 69"/>
                      <a:gd name="T4" fmla="*/ 13 w 124"/>
                      <a:gd name="T5" fmla="*/ 56 h 69"/>
                      <a:gd name="T6" fmla="*/ 29 w 124"/>
                      <a:gd name="T7" fmla="*/ 69 h 69"/>
                      <a:gd name="T8" fmla="*/ 44 w 124"/>
                      <a:gd name="T9" fmla="*/ 64 h 69"/>
                      <a:gd name="T10" fmla="*/ 54 w 124"/>
                      <a:gd name="T11" fmla="*/ 60 h 69"/>
                      <a:gd name="T12" fmla="*/ 58 w 124"/>
                      <a:gd name="T13" fmla="*/ 49 h 69"/>
                      <a:gd name="T14" fmla="*/ 78 w 124"/>
                      <a:gd name="T15" fmla="*/ 42 h 69"/>
                      <a:gd name="T16" fmla="*/ 81 w 124"/>
                      <a:gd name="T17" fmla="*/ 35 h 69"/>
                      <a:gd name="T18" fmla="*/ 90 w 124"/>
                      <a:gd name="T19" fmla="*/ 26 h 69"/>
                      <a:gd name="T20" fmla="*/ 105 w 124"/>
                      <a:gd name="T21" fmla="*/ 16 h 69"/>
                      <a:gd name="T22" fmla="*/ 121 w 124"/>
                      <a:gd name="T23" fmla="*/ 4 h 69"/>
                      <a:gd name="T24" fmla="*/ 124 w 124"/>
                      <a:gd name="T25"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 h="69">
                        <a:moveTo>
                          <a:pt x="1" y="49"/>
                        </a:moveTo>
                        <a:cubicBezTo>
                          <a:pt x="0" y="52"/>
                          <a:pt x="2" y="54"/>
                          <a:pt x="5" y="55"/>
                        </a:cubicBezTo>
                        <a:cubicBezTo>
                          <a:pt x="7" y="56"/>
                          <a:pt x="10" y="56"/>
                          <a:pt x="13" y="56"/>
                        </a:cubicBezTo>
                        <a:cubicBezTo>
                          <a:pt x="20" y="57"/>
                          <a:pt x="27" y="62"/>
                          <a:pt x="29" y="69"/>
                        </a:cubicBezTo>
                        <a:cubicBezTo>
                          <a:pt x="34" y="67"/>
                          <a:pt x="39" y="65"/>
                          <a:pt x="44" y="64"/>
                        </a:cubicBezTo>
                        <a:cubicBezTo>
                          <a:pt x="48" y="63"/>
                          <a:pt x="52" y="63"/>
                          <a:pt x="54" y="60"/>
                        </a:cubicBezTo>
                        <a:cubicBezTo>
                          <a:pt x="56" y="57"/>
                          <a:pt x="56" y="52"/>
                          <a:pt x="58" y="49"/>
                        </a:cubicBezTo>
                        <a:cubicBezTo>
                          <a:pt x="63" y="44"/>
                          <a:pt x="74" y="48"/>
                          <a:pt x="78" y="42"/>
                        </a:cubicBezTo>
                        <a:cubicBezTo>
                          <a:pt x="79" y="40"/>
                          <a:pt x="80" y="37"/>
                          <a:pt x="81" y="35"/>
                        </a:cubicBezTo>
                        <a:cubicBezTo>
                          <a:pt x="83" y="31"/>
                          <a:pt x="86" y="29"/>
                          <a:pt x="90" y="26"/>
                        </a:cubicBezTo>
                        <a:cubicBezTo>
                          <a:pt x="95" y="23"/>
                          <a:pt x="100" y="19"/>
                          <a:pt x="105" y="16"/>
                        </a:cubicBezTo>
                        <a:cubicBezTo>
                          <a:pt x="111" y="13"/>
                          <a:pt x="117" y="10"/>
                          <a:pt x="121" y="4"/>
                        </a:cubicBezTo>
                        <a:cubicBezTo>
                          <a:pt x="122" y="3"/>
                          <a:pt x="122" y="1"/>
                          <a:pt x="124" y="0"/>
                        </a:cubicBezTo>
                      </a:path>
                    </a:pathLst>
                  </a:custGeom>
                  <a:noFill/>
                  <a:ln w="15875" cap="flat">
                    <a:solidFill>
                      <a:srgbClr val="338E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38" name="Freeform 82">
                    <a:extLst>
                      <a:ext uri="{FF2B5EF4-FFF2-40B4-BE49-F238E27FC236}">
                        <a16:creationId xmlns:a16="http://schemas.microsoft.com/office/drawing/2014/main" id="{6A001B86-3FDF-471E-BC31-457617F2A4C0}"/>
                      </a:ext>
                    </a:extLst>
                  </p:cNvPr>
                  <p:cNvSpPr>
                    <a:spLocks/>
                  </p:cNvSpPr>
                  <p:nvPr/>
                </p:nvSpPr>
                <p:spPr bwMode="auto">
                  <a:xfrm>
                    <a:off x="3271872" y="3073455"/>
                    <a:ext cx="524451" cy="279436"/>
                  </a:xfrm>
                  <a:custGeom>
                    <a:avLst/>
                    <a:gdLst>
                      <a:gd name="T0" fmla="*/ 0 w 121"/>
                      <a:gd name="T1" fmla="*/ 63 h 63"/>
                      <a:gd name="T2" fmla="*/ 13 w 121"/>
                      <a:gd name="T3" fmla="*/ 55 h 63"/>
                      <a:gd name="T4" fmla="*/ 16 w 121"/>
                      <a:gd name="T5" fmla="*/ 53 h 63"/>
                      <a:gd name="T6" fmla="*/ 15 w 121"/>
                      <a:gd name="T7" fmla="*/ 50 h 63"/>
                      <a:gd name="T8" fmla="*/ 15 w 121"/>
                      <a:gd name="T9" fmla="*/ 44 h 63"/>
                      <a:gd name="T10" fmla="*/ 15 w 121"/>
                      <a:gd name="T11" fmla="*/ 42 h 63"/>
                      <a:gd name="T12" fmla="*/ 17 w 121"/>
                      <a:gd name="T13" fmla="*/ 40 h 63"/>
                      <a:gd name="T14" fmla="*/ 27 w 121"/>
                      <a:gd name="T15" fmla="*/ 37 h 63"/>
                      <a:gd name="T16" fmla="*/ 30 w 121"/>
                      <a:gd name="T17" fmla="*/ 36 h 63"/>
                      <a:gd name="T18" fmla="*/ 31 w 121"/>
                      <a:gd name="T19" fmla="*/ 34 h 63"/>
                      <a:gd name="T20" fmla="*/ 42 w 121"/>
                      <a:gd name="T21" fmla="*/ 29 h 63"/>
                      <a:gd name="T22" fmla="*/ 46 w 121"/>
                      <a:gd name="T23" fmla="*/ 25 h 63"/>
                      <a:gd name="T24" fmla="*/ 57 w 121"/>
                      <a:gd name="T25" fmla="*/ 24 h 63"/>
                      <a:gd name="T26" fmla="*/ 67 w 121"/>
                      <a:gd name="T27" fmla="*/ 19 h 63"/>
                      <a:gd name="T28" fmla="*/ 77 w 121"/>
                      <a:gd name="T29" fmla="*/ 12 h 63"/>
                      <a:gd name="T30" fmla="*/ 91 w 121"/>
                      <a:gd name="T31" fmla="*/ 0 h 63"/>
                      <a:gd name="T32" fmla="*/ 102 w 121"/>
                      <a:gd name="T33" fmla="*/ 5 h 63"/>
                      <a:gd name="T34" fmla="*/ 121 w 121"/>
                      <a:gd name="T35" fmla="*/ 1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 h="63">
                        <a:moveTo>
                          <a:pt x="0" y="63"/>
                        </a:moveTo>
                        <a:cubicBezTo>
                          <a:pt x="3" y="62"/>
                          <a:pt x="10" y="57"/>
                          <a:pt x="13" y="55"/>
                        </a:cubicBezTo>
                        <a:cubicBezTo>
                          <a:pt x="14" y="55"/>
                          <a:pt x="15" y="54"/>
                          <a:pt x="16" y="53"/>
                        </a:cubicBezTo>
                        <a:cubicBezTo>
                          <a:pt x="16" y="52"/>
                          <a:pt x="16" y="51"/>
                          <a:pt x="15" y="50"/>
                        </a:cubicBezTo>
                        <a:cubicBezTo>
                          <a:pt x="15" y="48"/>
                          <a:pt x="15" y="46"/>
                          <a:pt x="15" y="44"/>
                        </a:cubicBezTo>
                        <a:cubicBezTo>
                          <a:pt x="15" y="43"/>
                          <a:pt x="15" y="43"/>
                          <a:pt x="15" y="42"/>
                        </a:cubicBezTo>
                        <a:cubicBezTo>
                          <a:pt x="16" y="41"/>
                          <a:pt x="16" y="41"/>
                          <a:pt x="17" y="40"/>
                        </a:cubicBezTo>
                        <a:cubicBezTo>
                          <a:pt x="20" y="39"/>
                          <a:pt x="23" y="37"/>
                          <a:pt x="27" y="37"/>
                        </a:cubicBezTo>
                        <a:cubicBezTo>
                          <a:pt x="28" y="37"/>
                          <a:pt x="29" y="36"/>
                          <a:pt x="30" y="36"/>
                        </a:cubicBezTo>
                        <a:cubicBezTo>
                          <a:pt x="30" y="35"/>
                          <a:pt x="31" y="34"/>
                          <a:pt x="31" y="34"/>
                        </a:cubicBezTo>
                        <a:cubicBezTo>
                          <a:pt x="34" y="30"/>
                          <a:pt x="39" y="32"/>
                          <a:pt x="42" y="29"/>
                        </a:cubicBezTo>
                        <a:cubicBezTo>
                          <a:pt x="44" y="28"/>
                          <a:pt x="45" y="26"/>
                          <a:pt x="46" y="25"/>
                        </a:cubicBezTo>
                        <a:cubicBezTo>
                          <a:pt x="49" y="23"/>
                          <a:pt x="53" y="24"/>
                          <a:pt x="57" y="24"/>
                        </a:cubicBezTo>
                        <a:cubicBezTo>
                          <a:pt x="61" y="23"/>
                          <a:pt x="64" y="21"/>
                          <a:pt x="67" y="19"/>
                        </a:cubicBezTo>
                        <a:cubicBezTo>
                          <a:pt x="71" y="17"/>
                          <a:pt x="74" y="15"/>
                          <a:pt x="77" y="12"/>
                        </a:cubicBezTo>
                        <a:cubicBezTo>
                          <a:pt x="81" y="8"/>
                          <a:pt x="85" y="1"/>
                          <a:pt x="91" y="0"/>
                        </a:cubicBezTo>
                        <a:cubicBezTo>
                          <a:pt x="95" y="0"/>
                          <a:pt x="99" y="3"/>
                          <a:pt x="102" y="5"/>
                        </a:cubicBezTo>
                        <a:cubicBezTo>
                          <a:pt x="107" y="8"/>
                          <a:pt x="115" y="14"/>
                          <a:pt x="121" y="15"/>
                        </a:cubicBezTo>
                      </a:path>
                    </a:pathLst>
                  </a:custGeom>
                  <a:noFill/>
                  <a:ln w="15875" cap="flat">
                    <a:solidFill>
                      <a:srgbClr val="338E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nvGrpSpPr>
                  <p:cNvPr id="139" name="Group 138">
                    <a:extLst>
                      <a:ext uri="{FF2B5EF4-FFF2-40B4-BE49-F238E27FC236}">
                        <a16:creationId xmlns:a16="http://schemas.microsoft.com/office/drawing/2014/main" id="{E6525B3E-E792-4D23-BF83-D18733B434FA}"/>
                      </a:ext>
                    </a:extLst>
                  </p:cNvPr>
                  <p:cNvGrpSpPr/>
                  <p:nvPr/>
                </p:nvGrpSpPr>
                <p:grpSpPr>
                  <a:xfrm>
                    <a:off x="5973079" y="2748470"/>
                    <a:ext cx="128016" cy="128016"/>
                    <a:chOff x="1520304" y="1939550"/>
                    <a:chExt cx="726812" cy="726812"/>
                  </a:xfrm>
                </p:grpSpPr>
                <p:sp>
                  <p:nvSpPr>
                    <p:cNvPr id="738" name="Oval 737">
                      <a:extLst>
                        <a:ext uri="{FF2B5EF4-FFF2-40B4-BE49-F238E27FC236}">
                          <a16:creationId xmlns:a16="http://schemas.microsoft.com/office/drawing/2014/main" id="{5DED5503-F321-4F7A-830F-1AF0702E17BC}"/>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739" name="Group 738">
                      <a:extLst>
                        <a:ext uri="{FF2B5EF4-FFF2-40B4-BE49-F238E27FC236}">
                          <a16:creationId xmlns:a16="http://schemas.microsoft.com/office/drawing/2014/main" id="{ED7F3B8E-5A6B-4911-A8C1-336ADAF19E1A}"/>
                        </a:ext>
                      </a:extLst>
                    </p:cNvPr>
                    <p:cNvGrpSpPr/>
                    <p:nvPr/>
                  </p:nvGrpSpPr>
                  <p:grpSpPr>
                    <a:xfrm>
                      <a:off x="1627350" y="2071688"/>
                      <a:ext cx="512722" cy="462536"/>
                      <a:chOff x="1302898" y="1640683"/>
                      <a:chExt cx="1201027" cy="1083468"/>
                    </a:xfrm>
                  </p:grpSpPr>
                  <p:sp>
                    <p:nvSpPr>
                      <p:cNvPr id="740" name="Freeform 34">
                        <a:extLst>
                          <a:ext uri="{FF2B5EF4-FFF2-40B4-BE49-F238E27FC236}">
                            <a16:creationId xmlns:a16="http://schemas.microsoft.com/office/drawing/2014/main" id="{5ABC5DD3-000C-4066-A8C0-8FD91A8A3074}"/>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741" name="Freeform 37">
                        <a:extLst>
                          <a:ext uri="{FF2B5EF4-FFF2-40B4-BE49-F238E27FC236}">
                            <a16:creationId xmlns:a16="http://schemas.microsoft.com/office/drawing/2014/main" id="{FA1B8617-4BFC-4742-B043-07C9BDA67654}"/>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742" name="Freeform 39">
                        <a:extLst>
                          <a:ext uri="{FF2B5EF4-FFF2-40B4-BE49-F238E27FC236}">
                            <a16:creationId xmlns:a16="http://schemas.microsoft.com/office/drawing/2014/main" id="{00D0349C-BA87-4093-88E1-2BD578A0AA87}"/>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743" name="Freeform 40">
                        <a:extLst>
                          <a:ext uri="{FF2B5EF4-FFF2-40B4-BE49-F238E27FC236}">
                            <a16:creationId xmlns:a16="http://schemas.microsoft.com/office/drawing/2014/main" id="{E56A642E-C05E-4FF0-AB75-09DF8AE6C5BE}"/>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744" name="Freeform 5">
                        <a:extLst>
                          <a:ext uri="{FF2B5EF4-FFF2-40B4-BE49-F238E27FC236}">
                            <a16:creationId xmlns:a16="http://schemas.microsoft.com/office/drawing/2014/main" id="{4A349026-B7E4-48B2-806A-B1221D9C1EE1}"/>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grpSp>
                <p:nvGrpSpPr>
                  <p:cNvPr id="140" name="Group 139">
                    <a:extLst>
                      <a:ext uri="{FF2B5EF4-FFF2-40B4-BE49-F238E27FC236}">
                        <a16:creationId xmlns:a16="http://schemas.microsoft.com/office/drawing/2014/main" id="{4C355997-B7FD-446D-B20C-88DD17B8A4E9}"/>
                      </a:ext>
                    </a:extLst>
                  </p:cNvPr>
                  <p:cNvGrpSpPr/>
                  <p:nvPr/>
                </p:nvGrpSpPr>
                <p:grpSpPr>
                  <a:xfrm>
                    <a:off x="9868710" y="3418123"/>
                    <a:ext cx="128016" cy="128016"/>
                    <a:chOff x="1520304" y="1939550"/>
                    <a:chExt cx="726812" cy="726812"/>
                  </a:xfrm>
                </p:grpSpPr>
                <p:sp>
                  <p:nvSpPr>
                    <p:cNvPr id="731" name="Oval 730">
                      <a:extLst>
                        <a:ext uri="{FF2B5EF4-FFF2-40B4-BE49-F238E27FC236}">
                          <a16:creationId xmlns:a16="http://schemas.microsoft.com/office/drawing/2014/main" id="{A2B774C5-DF67-44D7-AF16-21BBF5CC2CBB}"/>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732" name="Group 731">
                      <a:extLst>
                        <a:ext uri="{FF2B5EF4-FFF2-40B4-BE49-F238E27FC236}">
                          <a16:creationId xmlns:a16="http://schemas.microsoft.com/office/drawing/2014/main" id="{FAC8A1C4-61B3-4ABB-B931-FC6EB3D4E9EB}"/>
                        </a:ext>
                      </a:extLst>
                    </p:cNvPr>
                    <p:cNvGrpSpPr/>
                    <p:nvPr/>
                  </p:nvGrpSpPr>
                  <p:grpSpPr>
                    <a:xfrm>
                      <a:off x="1627350" y="2071688"/>
                      <a:ext cx="512722" cy="462536"/>
                      <a:chOff x="1302898" y="1640683"/>
                      <a:chExt cx="1201027" cy="1083468"/>
                    </a:xfrm>
                  </p:grpSpPr>
                  <p:sp>
                    <p:nvSpPr>
                      <p:cNvPr id="733" name="Freeform 34">
                        <a:extLst>
                          <a:ext uri="{FF2B5EF4-FFF2-40B4-BE49-F238E27FC236}">
                            <a16:creationId xmlns:a16="http://schemas.microsoft.com/office/drawing/2014/main" id="{6D24479E-2A8B-4497-B004-0FDBEA63805A}"/>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734" name="Freeform 37">
                        <a:extLst>
                          <a:ext uri="{FF2B5EF4-FFF2-40B4-BE49-F238E27FC236}">
                            <a16:creationId xmlns:a16="http://schemas.microsoft.com/office/drawing/2014/main" id="{EB1B0B73-3FA2-4F4A-9158-C52F7E7589CA}"/>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735" name="Freeform 39">
                        <a:extLst>
                          <a:ext uri="{FF2B5EF4-FFF2-40B4-BE49-F238E27FC236}">
                            <a16:creationId xmlns:a16="http://schemas.microsoft.com/office/drawing/2014/main" id="{F39288E3-6F52-4BC3-94F0-5D400E1433AC}"/>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736" name="Freeform 40">
                        <a:extLst>
                          <a:ext uri="{FF2B5EF4-FFF2-40B4-BE49-F238E27FC236}">
                            <a16:creationId xmlns:a16="http://schemas.microsoft.com/office/drawing/2014/main" id="{88F6212B-688C-4D03-9522-A4A2EE553AEC}"/>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737" name="Freeform 5">
                        <a:extLst>
                          <a:ext uri="{FF2B5EF4-FFF2-40B4-BE49-F238E27FC236}">
                            <a16:creationId xmlns:a16="http://schemas.microsoft.com/office/drawing/2014/main" id="{FFF558E3-B7B0-420F-A1F6-FFC0EF231C08}"/>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grpSp>
                <p:nvGrpSpPr>
                  <p:cNvPr id="141" name="Group 140">
                    <a:extLst>
                      <a:ext uri="{FF2B5EF4-FFF2-40B4-BE49-F238E27FC236}">
                        <a16:creationId xmlns:a16="http://schemas.microsoft.com/office/drawing/2014/main" id="{2F9681BB-0424-48A4-BEC2-47EDDCBE424F}"/>
                      </a:ext>
                    </a:extLst>
                  </p:cNvPr>
                  <p:cNvGrpSpPr/>
                  <p:nvPr/>
                </p:nvGrpSpPr>
                <p:grpSpPr>
                  <a:xfrm>
                    <a:off x="9771289" y="3315135"/>
                    <a:ext cx="128016" cy="128016"/>
                    <a:chOff x="1520304" y="1939550"/>
                    <a:chExt cx="726812" cy="726812"/>
                  </a:xfrm>
                </p:grpSpPr>
                <p:sp>
                  <p:nvSpPr>
                    <p:cNvPr id="724" name="Oval 723">
                      <a:extLst>
                        <a:ext uri="{FF2B5EF4-FFF2-40B4-BE49-F238E27FC236}">
                          <a16:creationId xmlns:a16="http://schemas.microsoft.com/office/drawing/2014/main" id="{135D0DFA-570D-4FF8-A089-DFCFA91BAE6E}"/>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725" name="Group 724">
                      <a:extLst>
                        <a:ext uri="{FF2B5EF4-FFF2-40B4-BE49-F238E27FC236}">
                          <a16:creationId xmlns:a16="http://schemas.microsoft.com/office/drawing/2014/main" id="{668E3003-BE57-4D97-8DDE-2970876498FD}"/>
                        </a:ext>
                      </a:extLst>
                    </p:cNvPr>
                    <p:cNvGrpSpPr/>
                    <p:nvPr/>
                  </p:nvGrpSpPr>
                  <p:grpSpPr>
                    <a:xfrm>
                      <a:off x="1627350" y="2071688"/>
                      <a:ext cx="512722" cy="462536"/>
                      <a:chOff x="1302898" y="1640683"/>
                      <a:chExt cx="1201027" cy="1083468"/>
                    </a:xfrm>
                  </p:grpSpPr>
                  <p:sp>
                    <p:nvSpPr>
                      <p:cNvPr id="726" name="Freeform 34">
                        <a:extLst>
                          <a:ext uri="{FF2B5EF4-FFF2-40B4-BE49-F238E27FC236}">
                            <a16:creationId xmlns:a16="http://schemas.microsoft.com/office/drawing/2014/main" id="{13F1A196-EC97-4E08-B6E8-0F381DBD7C57}"/>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727" name="Freeform 37">
                        <a:extLst>
                          <a:ext uri="{FF2B5EF4-FFF2-40B4-BE49-F238E27FC236}">
                            <a16:creationId xmlns:a16="http://schemas.microsoft.com/office/drawing/2014/main" id="{67C56BD1-41DB-41DD-BAE0-355E68A0EC3F}"/>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728" name="Freeform 39">
                        <a:extLst>
                          <a:ext uri="{FF2B5EF4-FFF2-40B4-BE49-F238E27FC236}">
                            <a16:creationId xmlns:a16="http://schemas.microsoft.com/office/drawing/2014/main" id="{EF27A1EC-B366-4C06-86B5-2988CA6C1157}"/>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729" name="Freeform 40">
                        <a:extLst>
                          <a:ext uri="{FF2B5EF4-FFF2-40B4-BE49-F238E27FC236}">
                            <a16:creationId xmlns:a16="http://schemas.microsoft.com/office/drawing/2014/main" id="{ED5927F1-28E4-42C0-B830-D9C2DAF9D2F7}"/>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730" name="Freeform 5">
                        <a:extLst>
                          <a:ext uri="{FF2B5EF4-FFF2-40B4-BE49-F238E27FC236}">
                            <a16:creationId xmlns:a16="http://schemas.microsoft.com/office/drawing/2014/main" id="{7231D731-2A50-45EE-8375-2219287D3A36}"/>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grpSp>
                <p:nvGrpSpPr>
                  <p:cNvPr id="142" name="Group 141">
                    <a:extLst>
                      <a:ext uri="{FF2B5EF4-FFF2-40B4-BE49-F238E27FC236}">
                        <a16:creationId xmlns:a16="http://schemas.microsoft.com/office/drawing/2014/main" id="{42571542-DA89-4B75-8421-03E12DD78ED2}"/>
                      </a:ext>
                    </a:extLst>
                  </p:cNvPr>
                  <p:cNvGrpSpPr/>
                  <p:nvPr/>
                </p:nvGrpSpPr>
                <p:grpSpPr>
                  <a:xfrm>
                    <a:off x="3269362" y="3279968"/>
                    <a:ext cx="128016" cy="128016"/>
                    <a:chOff x="1520304" y="1939550"/>
                    <a:chExt cx="726812" cy="726812"/>
                  </a:xfrm>
                </p:grpSpPr>
                <p:sp>
                  <p:nvSpPr>
                    <p:cNvPr id="717" name="Oval 716">
                      <a:extLst>
                        <a:ext uri="{FF2B5EF4-FFF2-40B4-BE49-F238E27FC236}">
                          <a16:creationId xmlns:a16="http://schemas.microsoft.com/office/drawing/2014/main" id="{C08FFB03-FFC6-4321-BBB4-85D0D2DD1761}"/>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718" name="Group 717">
                      <a:extLst>
                        <a:ext uri="{FF2B5EF4-FFF2-40B4-BE49-F238E27FC236}">
                          <a16:creationId xmlns:a16="http://schemas.microsoft.com/office/drawing/2014/main" id="{83DF39B1-0C06-4905-ADA6-F83D2DDEECF0}"/>
                        </a:ext>
                      </a:extLst>
                    </p:cNvPr>
                    <p:cNvGrpSpPr/>
                    <p:nvPr/>
                  </p:nvGrpSpPr>
                  <p:grpSpPr>
                    <a:xfrm>
                      <a:off x="1627350" y="2071688"/>
                      <a:ext cx="512722" cy="462536"/>
                      <a:chOff x="1302898" y="1640683"/>
                      <a:chExt cx="1201027" cy="1083468"/>
                    </a:xfrm>
                  </p:grpSpPr>
                  <p:sp>
                    <p:nvSpPr>
                      <p:cNvPr id="719" name="Freeform 34">
                        <a:extLst>
                          <a:ext uri="{FF2B5EF4-FFF2-40B4-BE49-F238E27FC236}">
                            <a16:creationId xmlns:a16="http://schemas.microsoft.com/office/drawing/2014/main" id="{4D7FAF3F-9EDE-454D-A02C-ADE93AD7CE8E}"/>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720" name="Freeform 37">
                        <a:extLst>
                          <a:ext uri="{FF2B5EF4-FFF2-40B4-BE49-F238E27FC236}">
                            <a16:creationId xmlns:a16="http://schemas.microsoft.com/office/drawing/2014/main" id="{6CD509BE-3878-4C99-9916-D853AAB0EF0F}"/>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721" name="Freeform 39">
                        <a:extLst>
                          <a:ext uri="{FF2B5EF4-FFF2-40B4-BE49-F238E27FC236}">
                            <a16:creationId xmlns:a16="http://schemas.microsoft.com/office/drawing/2014/main" id="{DFF75D34-E050-46BB-AFBE-1E6B86BB501D}"/>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722" name="Freeform 40">
                        <a:extLst>
                          <a:ext uri="{FF2B5EF4-FFF2-40B4-BE49-F238E27FC236}">
                            <a16:creationId xmlns:a16="http://schemas.microsoft.com/office/drawing/2014/main" id="{EFEA6CF0-8937-424E-94A8-903F54548DF6}"/>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723" name="Freeform 5">
                        <a:extLst>
                          <a:ext uri="{FF2B5EF4-FFF2-40B4-BE49-F238E27FC236}">
                            <a16:creationId xmlns:a16="http://schemas.microsoft.com/office/drawing/2014/main" id="{DBB50B8D-BE76-4ED9-B5B0-0229661694D0}"/>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grpSp>
                <p:nvGrpSpPr>
                  <p:cNvPr id="143" name="Group 142">
                    <a:extLst>
                      <a:ext uri="{FF2B5EF4-FFF2-40B4-BE49-F238E27FC236}">
                        <a16:creationId xmlns:a16="http://schemas.microsoft.com/office/drawing/2014/main" id="{8AEE6CDB-D3DF-4B8C-9577-926811D51DBF}"/>
                      </a:ext>
                    </a:extLst>
                  </p:cNvPr>
                  <p:cNvGrpSpPr/>
                  <p:nvPr/>
                </p:nvGrpSpPr>
                <p:grpSpPr>
                  <a:xfrm>
                    <a:off x="3333060" y="3373249"/>
                    <a:ext cx="128016" cy="128016"/>
                    <a:chOff x="6617763" y="1494678"/>
                    <a:chExt cx="188006" cy="188004"/>
                  </a:xfrm>
                </p:grpSpPr>
                <p:sp>
                  <p:nvSpPr>
                    <p:cNvPr id="715" name="Oval 714">
                      <a:extLst>
                        <a:ext uri="{FF2B5EF4-FFF2-40B4-BE49-F238E27FC236}">
                          <a16:creationId xmlns:a16="http://schemas.microsoft.com/office/drawing/2014/main" id="{F2B65F4F-4777-4AF8-8928-E5267BF91BD8}"/>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716" name="Freeform 10">
                      <a:extLst>
                        <a:ext uri="{FF2B5EF4-FFF2-40B4-BE49-F238E27FC236}">
                          <a16:creationId xmlns:a16="http://schemas.microsoft.com/office/drawing/2014/main" id="{47E76F5C-BFAA-4C45-A91A-CEFCC94C8B4F}"/>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nvGrpSpPr>
                  <p:cNvPr id="144" name="Group 143">
                    <a:extLst>
                      <a:ext uri="{FF2B5EF4-FFF2-40B4-BE49-F238E27FC236}">
                        <a16:creationId xmlns:a16="http://schemas.microsoft.com/office/drawing/2014/main" id="{659C838B-4DB8-4E9C-A20C-E4F171F18D13}"/>
                      </a:ext>
                    </a:extLst>
                  </p:cNvPr>
                  <p:cNvGrpSpPr/>
                  <p:nvPr/>
                </p:nvGrpSpPr>
                <p:grpSpPr>
                  <a:xfrm>
                    <a:off x="2766086" y="3560656"/>
                    <a:ext cx="128016" cy="128016"/>
                    <a:chOff x="1520304" y="1939550"/>
                    <a:chExt cx="726812" cy="726812"/>
                  </a:xfrm>
                </p:grpSpPr>
                <p:sp>
                  <p:nvSpPr>
                    <p:cNvPr id="708" name="Oval 707">
                      <a:extLst>
                        <a:ext uri="{FF2B5EF4-FFF2-40B4-BE49-F238E27FC236}">
                          <a16:creationId xmlns:a16="http://schemas.microsoft.com/office/drawing/2014/main" id="{0D776C4E-7B2C-4F0C-A66E-5EF10114B4B7}"/>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709" name="Group 708">
                      <a:extLst>
                        <a:ext uri="{FF2B5EF4-FFF2-40B4-BE49-F238E27FC236}">
                          <a16:creationId xmlns:a16="http://schemas.microsoft.com/office/drawing/2014/main" id="{76780135-1FE8-4D98-9F61-933D4361ED76}"/>
                        </a:ext>
                      </a:extLst>
                    </p:cNvPr>
                    <p:cNvGrpSpPr/>
                    <p:nvPr/>
                  </p:nvGrpSpPr>
                  <p:grpSpPr>
                    <a:xfrm>
                      <a:off x="1627350" y="2071688"/>
                      <a:ext cx="512722" cy="462536"/>
                      <a:chOff x="1302898" y="1640683"/>
                      <a:chExt cx="1201027" cy="1083468"/>
                    </a:xfrm>
                  </p:grpSpPr>
                  <p:sp>
                    <p:nvSpPr>
                      <p:cNvPr id="710" name="Freeform 34">
                        <a:extLst>
                          <a:ext uri="{FF2B5EF4-FFF2-40B4-BE49-F238E27FC236}">
                            <a16:creationId xmlns:a16="http://schemas.microsoft.com/office/drawing/2014/main" id="{87D90FC9-0984-467D-AE33-0258DE596112}"/>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711" name="Freeform 37">
                        <a:extLst>
                          <a:ext uri="{FF2B5EF4-FFF2-40B4-BE49-F238E27FC236}">
                            <a16:creationId xmlns:a16="http://schemas.microsoft.com/office/drawing/2014/main" id="{ADEF2715-932E-436D-B03A-C13425679FDC}"/>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712" name="Freeform 39">
                        <a:extLst>
                          <a:ext uri="{FF2B5EF4-FFF2-40B4-BE49-F238E27FC236}">
                            <a16:creationId xmlns:a16="http://schemas.microsoft.com/office/drawing/2014/main" id="{2344620C-FA4D-4C82-B8DE-CA74C6E34218}"/>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713" name="Freeform 40">
                        <a:extLst>
                          <a:ext uri="{FF2B5EF4-FFF2-40B4-BE49-F238E27FC236}">
                            <a16:creationId xmlns:a16="http://schemas.microsoft.com/office/drawing/2014/main" id="{AFA64CAB-82DE-495A-8365-24F54FE8890C}"/>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714" name="Freeform 5">
                        <a:extLst>
                          <a:ext uri="{FF2B5EF4-FFF2-40B4-BE49-F238E27FC236}">
                            <a16:creationId xmlns:a16="http://schemas.microsoft.com/office/drawing/2014/main" id="{976E52CB-EBE7-40EE-BE0C-F4E2F76D67C7}"/>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grpSp>
                <p:nvGrpSpPr>
                  <p:cNvPr id="145" name="Group 144">
                    <a:extLst>
                      <a:ext uri="{FF2B5EF4-FFF2-40B4-BE49-F238E27FC236}">
                        <a16:creationId xmlns:a16="http://schemas.microsoft.com/office/drawing/2014/main" id="{E82E0CEB-A8FF-4039-B14F-99C1F02B6C93}"/>
                      </a:ext>
                    </a:extLst>
                  </p:cNvPr>
                  <p:cNvGrpSpPr/>
                  <p:nvPr/>
                </p:nvGrpSpPr>
                <p:grpSpPr>
                  <a:xfrm>
                    <a:off x="2720799" y="3588285"/>
                    <a:ext cx="128016" cy="128016"/>
                    <a:chOff x="1520304" y="1939550"/>
                    <a:chExt cx="726812" cy="726812"/>
                  </a:xfrm>
                </p:grpSpPr>
                <p:sp>
                  <p:nvSpPr>
                    <p:cNvPr id="701" name="Oval 700">
                      <a:extLst>
                        <a:ext uri="{FF2B5EF4-FFF2-40B4-BE49-F238E27FC236}">
                          <a16:creationId xmlns:a16="http://schemas.microsoft.com/office/drawing/2014/main" id="{D5AC437E-1B2D-4007-83DB-2AAFC7E6DB74}"/>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702" name="Group 701">
                      <a:extLst>
                        <a:ext uri="{FF2B5EF4-FFF2-40B4-BE49-F238E27FC236}">
                          <a16:creationId xmlns:a16="http://schemas.microsoft.com/office/drawing/2014/main" id="{33E76E1D-42B2-4D74-92FB-5EC6DA4E98C9}"/>
                        </a:ext>
                      </a:extLst>
                    </p:cNvPr>
                    <p:cNvGrpSpPr/>
                    <p:nvPr/>
                  </p:nvGrpSpPr>
                  <p:grpSpPr>
                    <a:xfrm>
                      <a:off x="1627350" y="2071688"/>
                      <a:ext cx="512722" cy="462536"/>
                      <a:chOff x="1302898" y="1640683"/>
                      <a:chExt cx="1201027" cy="1083468"/>
                    </a:xfrm>
                  </p:grpSpPr>
                  <p:sp>
                    <p:nvSpPr>
                      <p:cNvPr id="703" name="Freeform 34">
                        <a:extLst>
                          <a:ext uri="{FF2B5EF4-FFF2-40B4-BE49-F238E27FC236}">
                            <a16:creationId xmlns:a16="http://schemas.microsoft.com/office/drawing/2014/main" id="{76A75C26-0BD7-400A-ACBE-B438660477C7}"/>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704" name="Freeform 37">
                        <a:extLst>
                          <a:ext uri="{FF2B5EF4-FFF2-40B4-BE49-F238E27FC236}">
                            <a16:creationId xmlns:a16="http://schemas.microsoft.com/office/drawing/2014/main" id="{AA2C7E41-7BC7-46F3-B2B6-FB7B895F24B8}"/>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705" name="Freeform 39">
                        <a:extLst>
                          <a:ext uri="{FF2B5EF4-FFF2-40B4-BE49-F238E27FC236}">
                            <a16:creationId xmlns:a16="http://schemas.microsoft.com/office/drawing/2014/main" id="{2927F2B1-C9DD-40CA-81AE-83B8F4EDD4E8}"/>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706" name="Freeform 40">
                        <a:extLst>
                          <a:ext uri="{FF2B5EF4-FFF2-40B4-BE49-F238E27FC236}">
                            <a16:creationId xmlns:a16="http://schemas.microsoft.com/office/drawing/2014/main" id="{5005C337-BBBC-4A5A-B5D9-833A3780CDB3}"/>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707" name="Freeform 5">
                        <a:extLst>
                          <a:ext uri="{FF2B5EF4-FFF2-40B4-BE49-F238E27FC236}">
                            <a16:creationId xmlns:a16="http://schemas.microsoft.com/office/drawing/2014/main" id="{6428B0BC-2A9F-4CBB-A689-D0A8865B7EAF}"/>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sp>
                <p:nvSpPr>
                  <p:cNvPr id="699" name="Freeform 40">
                    <a:extLst>
                      <a:ext uri="{FF2B5EF4-FFF2-40B4-BE49-F238E27FC236}">
                        <a16:creationId xmlns:a16="http://schemas.microsoft.com/office/drawing/2014/main" id="{387643B2-549F-4034-8474-EA82DA836632}"/>
                      </a:ext>
                    </a:extLst>
                  </p:cNvPr>
                  <p:cNvSpPr/>
                  <p:nvPr/>
                </p:nvSpPr>
                <p:spPr>
                  <a:xfrm>
                    <a:off x="4000532" y="5622743"/>
                    <a:ext cx="21639" cy="35989"/>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147" name="Group 146">
                    <a:extLst>
                      <a:ext uri="{FF2B5EF4-FFF2-40B4-BE49-F238E27FC236}">
                        <a16:creationId xmlns:a16="http://schemas.microsoft.com/office/drawing/2014/main" id="{223F5EB1-E60D-4203-92C0-B3151CBDD93D}"/>
                      </a:ext>
                    </a:extLst>
                  </p:cNvPr>
                  <p:cNvGrpSpPr/>
                  <p:nvPr/>
                </p:nvGrpSpPr>
                <p:grpSpPr>
                  <a:xfrm>
                    <a:off x="3547079" y="5948616"/>
                    <a:ext cx="128016" cy="128016"/>
                    <a:chOff x="6617763" y="1494678"/>
                    <a:chExt cx="188006" cy="188004"/>
                  </a:xfrm>
                </p:grpSpPr>
                <p:sp>
                  <p:nvSpPr>
                    <p:cNvPr id="692" name="Oval 691">
                      <a:extLst>
                        <a:ext uri="{FF2B5EF4-FFF2-40B4-BE49-F238E27FC236}">
                          <a16:creationId xmlns:a16="http://schemas.microsoft.com/office/drawing/2014/main" id="{7EF53CC4-8BE1-485A-950B-244D37E59D34}"/>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93" name="Freeform 10">
                      <a:extLst>
                        <a:ext uri="{FF2B5EF4-FFF2-40B4-BE49-F238E27FC236}">
                          <a16:creationId xmlns:a16="http://schemas.microsoft.com/office/drawing/2014/main" id="{B8982B34-E51C-4A16-A593-8564A2499A46}"/>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nvGrpSpPr>
                  <p:cNvPr id="148" name="Group 147">
                    <a:extLst>
                      <a:ext uri="{FF2B5EF4-FFF2-40B4-BE49-F238E27FC236}">
                        <a16:creationId xmlns:a16="http://schemas.microsoft.com/office/drawing/2014/main" id="{496760CC-B9E3-48D1-BAF8-893A907E242C}"/>
                      </a:ext>
                    </a:extLst>
                  </p:cNvPr>
                  <p:cNvGrpSpPr/>
                  <p:nvPr/>
                </p:nvGrpSpPr>
                <p:grpSpPr>
                  <a:xfrm>
                    <a:off x="4296463" y="5522724"/>
                    <a:ext cx="128016" cy="128016"/>
                    <a:chOff x="6617763" y="1494678"/>
                    <a:chExt cx="188006" cy="188004"/>
                  </a:xfrm>
                </p:grpSpPr>
                <p:sp>
                  <p:nvSpPr>
                    <p:cNvPr id="690" name="Oval 689">
                      <a:extLst>
                        <a:ext uri="{FF2B5EF4-FFF2-40B4-BE49-F238E27FC236}">
                          <a16:creationId xmlns:a16="http://schemas.microsoft.com/office/drawing/2014/main" id="{39ADC56E-25BC-4057-BDDE-26FB67289848}"/>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91" name="Freeform 10">
                      <a:extLst>
                        <a:ext uri="{FF2B5EF4-FFF2-40B4-BE49-F238E27FC236}">
                          <a16:creationId xmlns:a16="http://schemas.microsoft.com/office/drawing/2014/main" id="{E56C9D36-FCF4-4ABC-A0A4-412CB6B3CF5A}"/>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nvGrpSpPr>
                  <p:cNvPr id="149" name="Group 148">
                    <a:extLst>
                      <a:ext uri="{FF2B5EF4-FFF2-40B4-BE49-F238E27FC236}">
                        <a16:creationId xmlns:a16="http://schemas.microsoft.com/office/drawing/2014/main" id="{88183490-7DF7-4697-A0B4-FE0DCB95D1F6}"/>
                      </a:ext>
                    </a:extLst>
                  </p:cNvPr>
                  <p:cNvGrpSpPr/>
                  <p:nvPr/>
                </p:nvGrpSpPr>
                <p:grpSpPr>
                  <a:xfrm>
                    <a:off x="4425893" y="5507189"/>
                    <a:ext cx="128016" cy="128016"/>
                    <a:chOff x="6617763" y="1494678"/>
                    <a:chExt cx="188006" cy="188004"/>
                  </a:xfrm>
                </p:grpSpPr>
                <p:sp>
                  <p:nvSpPr>
                    <p:cNvPr id="688" name="Oval 687">
                      <a:extLst>
                        <a:ext uri="{FF2B5EF4-FFF2-40B4-BE49-F238E27FC236}">
                          <a16:creationId xmlns:a16="http://schemas.microsoft.com/office/drawing/2014/main" id="{71B3B791-E597-4353-950D-F13D47A90183}"/>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89" name="Freeform 10">
                      <a:extLst>
                        <a:ext uri="{FF2B5EF4-FFF2-40B4-BE49-F238E27FC236}">
                          <a16:creationId xmlns:a16="http://schemas.microsoft.com/office/drawing/2014/main" id="{E6C1A4F3-66B5-466E-8B58-5CF8E8AD3795}"/>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nvGrpSpPr>
                  <p:cNvPr id="150" name="Group 149">
                    <a:extLst>
                      <a:ext uri="{FF2B5EF4-FFF2-40B4-BE49-F238E27FC236}">
                        <a16:creationId xmlns:a16="http://schemas.microsoft.com/office/drawing/2014/main" id="{164708AE-1D1A-4CD7-88C3-E33E7A782CEA}"/>
                      </a:ext>
                    </a:extLst>
                  </p:cNvPr>
                  <p:cNvGrpSpPr/>
                  <p:nvPr/>
                </p:nvGrpSpPr>
                <p:grpSpPr>
                  <a:xfrm>
                    <a:off x="4552535" y="4890648"/>
                    <a:ext cx="128016" cy="128016"/>
                    <a:chOff x="6617763" y="1494678"/>
                    <a:chExt cx="188006" cy="188004"/>
                  </a:xfrm>
                </p:grpSpPr>
                <p:sp>
                  <p:nvSpPr>
                    <p:cNvPr id="686" name="Oval 685">
                      <a:extLst>
                        <a:ext uri="{FF2B5EF4-FFF2-40B4-BE49-F238E27FC236}">
                          <a16:creationId xmlns:a16="http://schemas.microsoft.com/office/drawing/2014/main" id="{E009A27D-C518-46EB-8EC1-162E5EB46A70}"/>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87" name="Freeform 10">
                      <a:extLst>
                        <a:ext uri="{FF2B5EF4-FFF2-40B4-BE49-F238E27FC236}">
                          <a16:creationId xmlns:a16="http://schemas.microsoft.com/office/drawing/2014/main" id="{FFB688FD-7702-402E-8247-EF5C270F5FC8}"/>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nvGrpSpPr>
                  <p:cNvPr id="151" name="Group 150">
                    <a:extLst>
                      <a:ext uri="{FF2B5EF4-FFF2-40B4-BE49-F238E27FC236}">
                        <a16:creationId xmlns:a16="http://schemas.microsoft.com/office/drawing/2014/main" id="{1C1030FD-7AAF-49EA-A3C9-01054E7697E1}"/>
                      </a:ext>
                    </a:extLst>
                  </p:cNvPr>
                  <p:cNvGrpSpPr/>
                  <p:nvPr/>
                </p:nvGrpSpPr>
                <p:grpSpPr>
                  <a:xfrm>
                    <a:off x="811374" y="4005550"/>
                    <a:ext cx="128016" cy="128016"/>
                    <a:chOff x="1520304" y="1939550"/>
                    <a:chExt cx="726812" cy="726812"/>
                  </a:xfrm>
                </p:grpSpPr>
                <p:sp>
                  <p:nvSpPr>
                    <p:cNvPr id="679" name="Oval 678">
                      <a:extLst>
                        <a:ext uri="{FF2B5EF4-FFF2-40B4-BE49-F238E27FC236}">
                          <a16:creationId xmlns:a16="http://schemas.microsoft.com/office/drawing/2014/main" id="{1AF420B1-96E8-4E4A-954E-5290255381D0}"/>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680" name="Group 679">
                      <a:extLst>
                        <a:ext uri="{FF2B5EF4-FFF2-40B4-BE49-F238E27FC236}">
                          <a16:creationId xmlns:a16="http://schemas.microsoft.com/office/drawing/2014/main" id="{73FA40BA-4B5F-4726-B200-4CE1B7EA5556}"/>
                        </a:ext>
                      </a:extLst>
                    </p:cNvPr>
                    <p:cNvGrpSpPr/>
                    <p:nvPr/>
                  </p:nvGrpSpPr>
                  <p:grpSpPr>
                    <a:xfrm>
                      <a:off x="1627350" y="2071688"/>
                      <a:ext cx="512722" cy="462536"/>
                      <a:chOff x="1302898" y="1640683"/>
                      <a:chExt cx="1201027" cy="1083468"/>
                    </a:xfrm>
                  </p:grpSpPr>
                  <p:sp>
                    <p:nvSpPr>
                      <p:cNvPr id="681" name="Freeform 34">
                        <a:extLst>
                          <a:ext uri="{FF2B5EF4-FFF2-40B4-BE49-F238E27FC236}">
                            <a16:creationId xmlns:a16="http://schemas.microsoft.com/office/drawing/2014/main" id="{3554865B-133C-4F8B-9FB3-575D13D3D720}"/>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82" name="Freeform 37">
                        <a:extLst>
                          <a:ext uri="{FF2B5EF4-FFF2-40B4-BE49-F238E27FC236}">
                            <a16:creationId xmlns:a16="http://schemas.microsoft.com/office/drawing/2014/main" id="{5E326443-42A3-412F-90B1-F38DCAA9DE80}"/>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83" name="Freeform 39">
                        <a:extLst>
                          <a:ext uri="{FF2B5EF4-FFF2-40B4-BE49-F238E27FC236}">
                            <a16:creationId xmlns:a16="http://schemas.microsoft.com/office/drawing/2014/main" id="{F9373E3D-0FAF-4DBC-805B-CCF388773204}"/>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84" name="Freeform 40">
                        <a:extLst>
                          <a:ext uri="{FF2B5EF4-FFF2-40B4-BE49-F238E27FC236}">
                            <a16:creationId xmlns:a16="http://schemas.microsoft.com/office/drawing/2014/main" id="{76070A74-3BFF-4B50-AC79-0AFDDCF00441}"/>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85" name="Freeform 5">
                        <a:extLst>
                          <a:ext uri="{FF2B5EF4-FFF2-40B4-BE49-F238E27FC236}">
                            <a16:creationId xmlns:a16="http://schemas.microsoft.com/office/drawing/2014/main" id="{A349592C-2F1B-49B0-B3D1-A6F8856E2F3B}"/>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grpSp>
                <p:nvGrpSpPr>
                  <p:cNvPr id="152" name="Group 151">
                    <a:extLst>
                      <a:ext uri="{FF2B5EF4-FFF2-40B4-BE49-F238E27FC236}">
                        <a16:creationId xmlns:a16="http://schemas.microsoft.com/office/drawing/2014/main" id="{2DEBABF7-C644-42EC-9C30-2F33868C513D}"/>
                      </a:ext>
                    </a:extLst>
                  </p:cNvPr>
                  <p:cNvGrpSpPr/>
                  <p:nvPr/>
                </p:nvGrpSpPr>
                <p:grpSpPr>
                  <a:xfrm>
                    <a:off x="3226557" y="3874799"/>
                    <a:ext cx="128016" cy="128016"/>
                    <a:chOff x="1520304" y="1939550"/>
                    <a:chExt cx="726812" cy="726812"/>
                  </a:xfrm>
                </p:grpSpPr>
                <p:sp>
                  <p:nvSpPr>
                    <p:cNvPr id="672" name="Oval 671">
                      <a:extLst>
                        <a:ext uri="{FF2B5EF4-FFF2-40B4-BE49-F238E27FC236}">
                          <a16:creationId xmlns:a16="http://schemas.microsoft.com/office/drawing/2014/main" id="{EF36B68B-1E5B-44A6-BADF-1AA286E96EA9}"/>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673" name="Group 672">
                      <a:extLst>
                        <a:ext uri="{FF2B5EF4-FFF2-40B4-BE49-F238E27FC236}">
                          <a16:creationId xmlns:a16="http://schemas.microsoft.com/office/drawing/2014/main" id="{2829D4FB-829E-4501-959C-D22DB54A9308}"/>
                        </a:ext>
                      </a:extLst>
                    </p:cNvPr>
                    <p:cNvGrpSpPr/>
                    <p:nvPr/>
                  </p:nvGrpSpPr>
                  <p:grpSpPr>
                    <a:xfrm>
                      <a:off x="1627350" y="2071688"/>
                      <a:ext cx="512722" cy="462536"/>
                      <a:chOff x="1302898" y="1640683"/>
                      <a:chExt cx="1201027" cy="1083468"/>
                    </a:xfrm>
                  </p:grpSpPr>
                  <p:sp>
                    <p:nvSpPr>
                      <p:cNvPr id="674" name="Freeform 34">
                        <a:extLst>
                          <a:ext uri="{FF2B5EF4-FFF2-40B4-BE49-F238E27FC236}">
                            <a16:creationId xmlns:a16="http://schemas.microsoft.com/office/drawing/2014/main" id="{5974BA45-F071-45F6-BAEA-E9ED12016BCF}"/>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75" name="Freeform 37">
                        <a:extLst>
                          <a:ext uri="{FF2B5EF4-FFF2-40B4-BE49-F238E27FC236}">
                            <a16:creationId xmlns:a16="http://schemas.microsoft.com/office/drawing/2014/main" id="{5925E010-0AA2-4B60-9003-39C116835141}"/>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76" name="Freeform 39">
                        <a:extLst>
                          <a:ext uri="{FF2B5EF4-FFF2-40B4-BE49-F238E27FC236}">
                            <a16:creationId xmlns:a16="http://schemas.microsoft.com/office/drawing/2014/main" id="{A0D950FA-6114-42EE-9E0D-D854C4B056AE}"/>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77" name="Freeform 40">
                        <a:extLst>
                          <a:ext uri="{FF2B5EF4-FFF2-40B4-BE49-F238E27FC236}">
                            <a16:creationId xmlns:a16="http://schemas.microsoft.com/office/drawing/2014/main" id="{71D7E5F4-59CA-41BB-B05D-C26E3A36485E}"/>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78" name="Freeform 5">
                        <a:extLst>
                          <a:ext uri="{FF2B5EF4-FFF2-40B4-BE49-F238E27FC236}">
                            <a16:creationId xmlns:a16="http://schemas.microsoft.com/office/drawing/2014/main" id="{DF18D31A-7EC9-4F86-BEB4-8FB2543C6424}"/>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grpSp>
                <p:nvGrpSpPr>
                  <p:cNvPr id="153" name="Group 152">
                    <a:extLst>
                      <a:ext uri="{FF2B5EF4-FFF2-40B4-BE49-F238E27FC236}">
                        <a16:creationId xmlns:a16="http://schemas.microsoft.com/office/drawing/2014/main" id="{A8BEFDD8-C916-4A56-BF99-B274BE548D35}"/>
                      </a:ext>
                    </a:extLst>
                  </p:cNvPr>
                  <p:cNvGrpSpPr/>
                  <p:nvPr/>
                </p:nvGrpSpPr>
                <p:grpSpPr>
                  <a:xfrm>
                    <a:off x="2604858" y="4017573"/>
                    <a:ext cx="128016" cy="128016"/>
                    <a:chOff x="1520304" y="1939550"/>
                    <a:chExt cx="726812" cy="726812"/>
                  </a:xfrm>
                </p:grpSpPr>
                <p:sp>
                  <p:nvSpPr>
                    <p:cNvPr id="665" name="Oval 664">
                      <a:extLst>
                        <a:ext uri="{FF2B5EF4-FFF2-40B4-BE49-F238E27FC236}">
                          <a16:creationId xmlns:a16="http://schemas.microsoft.com/office/drawing/2014/main" id="{BECAA0E7-08A1-4EB7-9401-798D6C30FBD2}"/>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666" name="Group 665">
                      <a:extLst>
                        <a:ext uri="{FF2B5EF4-FFF2-40B4-BE49-F238E27FC236}">
                          <a16:creationId xmlns:a16="http://schemas.microsoft.com/office/drawing/2014/main" id="{A8CC7ED6-C573-4787-ADE5-C750C9DD377C}"/>
                        </a:ext>
                      </a:extLst>
                    </p:cNvPr>
                    <p:cNvGrpSpPr/>
                    <p:nvPr/>
                  </p:nvGrpSpPr>
                  <p:grpSpPr>
                    <a:xfrm>
                      <a:off x="1627350" y="2071688"/>
                      <a:ext cx="512722" cy="462536"/>
                      <a:chOff x="1302898" y="1640683"/>
                      <a:chExt cx="1201027" cy="1083468"/>
                    </a:xfrm>
                  </p:grpSpPr>
                  <p:sp>
                    <p:nvSpPr>
                      <p:cNvPr id="667" name="Freeform 34">
                        <a:extLst>
                          <a:ext uri="{FF2B5EF4-FFF2-40B4-BE49-F238E27FC236}">
                            <a16:creationId xmlns:a16="http://schemas.microsoft.com/office/drawing/2014/main" id="{15E7C8ED-A86B-404D-9D5A-DFD15BAA735A}"/>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68" name="Freeform 37">
                        <a:extLst>
                          <a:ext uri="{FF2B5EF4-FFF2-40B4-BE49-F238E27FC236}">
                            <a16:creationId xmlns:a16="http://schemas.microsoft.com/office/drawing/2014/main" id="{8A510458-423C-4FA6-9451-8996B21E08B2}"/>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69" name="Freeform 39">
                        <a:extLst>
                          <a:ext uri="{FF2B5EF4-FFF2-40B4-BE49-F238E27FC236}">
                            <a16:creationId xmlns:a16="http://schemas.microsoft.com/office/drawing/2014/main" id="{1B6CE8E7-8B9A-4497-B909-647A14DD9720}"/>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70" name="Freeform 40">
                        <a:extLst>
                          <a:ext uri="{FF2B5EF4-FFF2-40B4-BE49-F238E27FC236}">
                            <a16:creationId xmlns:a16="http://schemas.microsoft.com/office/drawing/2014/main" id="{7504F1AD-94A6-4080-B1CB-FA2F38CFCF42}"/>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71" name="Freeform 5">
                        <a:extLst>
                          <a:ext uri="{FF2B5EF4-FFF2-40B4-BE49-F238E27FC236}">
                            <a16:creationId xmlns:a16="http://schemas.microsoft.com/office/drawing/2014/main" id="{917AE7B0-EE9C-4FE7-967E-D7601EBE7918}"/>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grpSp>
                <p:nvGrpSpPr>
                  <p:cNvPr id="154" name="Group 153">
                    <a:extLst>
                      <a:ext uri="{FF2B5EF4-FFF2-40B4-BE49-F238E27FC236}">
                        <a16:creationId xmlns:a16="http://schemas.microsoft.com/office/drawing/2014/main" id="{1559A3A2-CD0F-4CE6-9F9D-813B47038D43}"/>
                      </a:ext>
                    </a:extLst>
                  </p:cNvPr>
                  <p:cNvGrpSpPr/>
                  <p:nvPr/>
                </p:nvGrpSpPr>
                <p:grpSpPr>
                  <a:xfrm>
                    <a:off x="2509072" y="3602738"/>
                    <a:ext cx="128016" cy="128016"/>
                    <a:chOff x="1520304" y="1939550"/>
                    <a:chExt cx="726812" cy="726812"/>
                  </a:xfrm>
                </p:grpSpPr>
                <p:sp>
                  <p:nvSpPr>
                    <p:cNvPr id="658" name="Oval 657">
                      <a:extLst>
                        <a:ext uri="{FF2B5EF4-FFF2-40B4-BE49-F238E27FC236}">
                          <a16:creationId xmlns:a16="http://schemas.microsoft.com/office/drawing/2014/main" id="{B90B8261-991B-45DA-B4C5-AD906F6A15B3}"/>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659" name="Group 658">
                      <a:extLst>
                        <a:ext uri="{FF2B5EF4-FFF2-40B4-BE49-F238E27FC236}">
                          <a16:creationId xmlns:a16="http://schemas.microsoft.com/office/drawing/2014/main" id="{F5A250C6-18A3-453C-ADF8-328CD482189A}"/>
                        </a:ext>
                      </a:extLst>
                    </p:cNvPr>
                    <p:cNvGrpSpPr/>
                    <p:nvPr/>
                  </p:nvGrpSpPr>
                  <p:grpSpPr>
                    <a:xfrm>
                      <a:off x="1627350" y="2071688"/>
                      <a:ext cx="512722" cy="462536"/>
                      <a:chOff x="1302898" y="1640683"/>
                      <a:chExt cx="1201027" cy="1083468"/>
                    </a:xfrm>
                  </p:grpSpPr>
                  <p:sp>
                    <p:nvSpPr>
                      <p:cNvPr id="660" name="Freeform 34">
                        <a:extLst>
                          <a:ext uri="{FF2B5EF4-FFF2-40B4-BE49-F238E27FC236}">
                            <a16:creationId xmlns:a16="http://schemas.microsoft.com/office/drawing/2014/main" id="{0EAE1484-3ECD-44C7-A207-0FB3D03A7393}"/>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61" name="Freeform 37">
                        <a:extLst>
                          <a:ext uri="{FF2B5EF4-FFF2-40B4-BE49-F238E27FC236}">
                            <a16:creationId xmlns:a16="http://schemas.microsoft.com/office/drawing/2014/main" id="{B610B197-D194-4A12-9E28-572AF5EF9BEA}"/>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62" name="Freeform 39">
                        <a:extLst>
                          <a:ext uri="{FF2B5EF4-FFF2-40B4-BE49-F238E27FC236}">
                            <a16:creationId xmlns:a16="http://schemas.microsoft.com/office/drawing/2014/main" id="{1AAEAED0-1202-48CD-90B1-09F279CF2AA2}"/>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63" name="Freeform 40">
                        <a:extLst>
                          <a:ext uri="{FF2B5EF4-FFF2-40B4-BE49-F238E27FC236}">
                            <a16:creationId xmlns:a16="http://schemas.microsoft.com/office/drawing/2014/main" id="{22257315-E1D1-4BA8-8FA6-3107913C8B9D}"/>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64" name="Freeform 5">
                        <a:extLst>
                          <a:ext uri="{FF2B5EF4-FFF2-40B4-BE49-F238E27FC236}">
                            <a16:creationId xmlns:a16="http://schemas.microsoft.com/office/drawing/2014/main" id="{B68F9061-F447-4F50-9A6A-3AE6FEE5CAD1}"/>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grpSp>
                <p:nvGrpSpPr>
                  <p:cNvPr id="155" name="Group 154">
                    <a:extLst>
                      <a:ext uri="{FF2B5EF4-FFF2-40B4-BE49-F238E27FC236}">
                        <a16:creationId xmlns:a16="http://schemas.microsoft.com/office/drawing/2014/main" id="{3BBBC709-6E54-4ADD-982B-B4C992F57458}"/>
                      </a:ext>
                    </a:extLst>
                  </p:cNvPr>
                  <p:cNvGrpSpPr/>
                  <p:nvPr/>
                </p:nvGrpSpPr>
                <p:grpSpPr>
                  <a:xfrm>
                    <a:off x="2352690" y="3546397"/>
                    <a:ext cx="128016" cy="128016"/>
                    <a:chOff x="1520304" y="1939550"/>
                    <a:chExt cx="726812" cy="726812"/>
                  </a:xfrm>
                </p:grpSpPr>
                <p:sp>
                  <p:nvSpPr>
                    <p:cNvPr id="651" name="Oval 650">
                      <a:extLst>
                        <a:ext uri="{FF2B5EF4-FFF2-40B4-BE49-F238E27FC236}">
                          <a16:creationId xmlns:a16="http://schemas.microsoft.com/office/drawing/2014/main" id="{18D8D77B-43C0-46DB-8CA3-4F5693416775}"/>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652" name="Group 651">
                      <a:extLst>
                        <a:ext uri="{FF2B5EF4-FFF2-40B4-BE49-F238E27FC236}">
                          <a16:creationId xmlns:a16="http://schemas.microsoft.com/office/drawing/2014/main" id="{3C80E4DB-D0E5-4C04-9E1E-11BEBDDD111C}"/>
                        </a:ext>
                      </a:extLst>
                    </p:cNvPr>
                    <p:cNvGrpSpPr/>
                    <p:nvPr/>
                  </p:nvGrpSpPr>
                  <p:grpSpPr>
                    <a:xfrm>
                      <a:off x="1627350" y="2071688"/>
                      <a:ext cx="512722" cy="462536"/>
                      <a:chOff x="1302898" y="1640683"/>
                      <a:chExt cx="1201027" cy="1083468"/>
                    </a:xfrm>
                  </p:grpSpPr>
                  <p:sp>
                    <p:nvSpPr>
                      <p:cNvPr id="653" name="Freeform 34">
                        <a:extLst>
                          <a:ext uri="{FF2B5EF4-FFF2-40B4-BE49-F238E27FC236}">
                            <a16:creationId xmlns:a16="http://schemas.microsoft.com/office/drawing/2014/main" id="{95202090-5053-4889-B6DC-C944FAF6CCCF}"/>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54" name="Freeform 37">
                        <a:extLst>
                          <a:ext uri="{FF2B5EF4-FFF2-40B4-BE49-F238E27FC236}">
                            <a16:creationId xmlns:a16="http://schemas.microsoft.com/office/drawing/2014/main" id="{73610ECA-685C-419F-A325-3CBA763EA83B}"/>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55" name="Freeform 39">
                        <a:extLst>
                          <a:ext uri="{FF2B5EF4-FFF2-40B4-BE49-F238E27FC236}">
                            <a16:creationId xmlns:a16="http://schemas.microsoft.com/office/drawing/2014/main" id="{06AC0F68-B5FE-4E9C-A7C1-711AE06F500D}"/>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56" name="Freeform 40">
                        <a:extLst>
                          <a:ext uri="{FF2B5EF4-FFF2-40B4-BE49-F238E27FC236}">
                            <a16:creationId xmlns:a16="http://schemas.microsoft.com/office/drawing/2014/main" id="{06BFA05A-2F73-48BE-B31F-0CB02F691003}"/>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57" name="Freeform 5">
                        <a:extLst>
                          <a:ext uri="{FF2B5EF4-FFF2-40B4-BE49-F238E27FC236}">
                            <a16:creationId xmlns:a16="http://schemas.microsoft.com/office/drawing/2014/main" id="{500449F6-A2FE-4AF2-AA72-ACEA14DE72C3}"/>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grpSp>
                <p:nvGrpSpPr>
                  <p:cNvPr id="156" name="Group 155">
                    <a:extLst>
                      <a:ext uri="{FF2B5EF4-FFF2-40B4-BE49-F238E27FC236}">
                        <a16:creationId xmlns:a16="http://schemas.microsoft.com/office/drawing/2014/main" id="{A0C714B8-D008-4591-B284-1D72136B4EF7}"/>
                      </a:ext>
                    </a:extLst>
                  </p:cNvPr>
                  <p:cNvGrpSpPr/>
                  <p:nvPr/>
                </p:nvGrpSpPr>
                <p:grpSpPr>
                  <a:xfrm>
                    <a:off x="2201880" y="3414979"/>
                    <a:ext cx="128016" cy="128016"/>
                    <a:chOff x="1520304" y="1939550"/>
                    <a:chExt cx="726812" cy="726812"/>
                  </a:xfrm>
                </p:grpSpPr>
                <p:sp>
                  <p:nvSpPr>
                    <p:cNvPr id="644" name="Oval 643">
                      <a:extLst>
                        <a:ext uri="{FF2B5EF4-FFF2-40B4-BE49-F238E27FC236}">
                          <a16:creationId xmlns:a16="http://schemas.microsoft.com/office/drawing/2014/main" id="{E60043E3-FCB4-4AFF-918D-10715CE13C1A}"/>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645" name="Group 644">
                      <a:extLst>
                        <a:ext uri="{FF2B5EF4-FFF2-40B4-BE49-F238E27FC236}">
                          <a16:creationId xmlns:a16="http://schemas.microsoft.com/office/drawing/2014/main" id="{2A2FC698-6CDB-4BF6-8815-932F495FC8C5}"/>
                        </a:ext>
                      </a:extLst>
                    </p:cNvPr>
                    <p:cNvGrpSpPr/>
                    <p:nvPr/>
                  </p:nvGrpSpPr>
                  <p:grpSpPr>
                    <a:xfrm>
                      <a:off x="1627350" y="2071688"/>
                      <a:ext cx="512722" cy="462536"/>
                      <a:chOff x="1302898" y="1640683"/>
                      <a:chExt cx="1201027" cy="1083468"/>
                    </a:xfrm>
                  </p:grpSpPr>
                  <p:sp>
                    <p:nvSpPr>
                      <p:cNvPr id="646" name="Freeform 34">
                        <a:extLst>
                          <a:ext uri="{FF2B5EF4-FFF2-40B4-BE49-F238E27FC236}">
                            <a16:creationId xmlns:a16="http://schemas.microsoft.com/office/drawing/2014/main" id="{D93BD438-D39E-4861-9A28-1630D718ECE3}"/>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47" name="Freeform 37">
                        <a:extLst>
                          <a:ext uri="{FF2B5EF4-FFF2-40B4-BE49-F238E27FC236}">
                            <a16:creationId xmlns:a16="http://schemas.microsoft.com/office/drawing/2014/main" id="{33F5B410-F530-4C32-965C-53A3F10D3A28}"/>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48" name="Freeform 39">
                        <a:extLst>
                          <a:ext uri="{FF2B5EF4-FFF2-40B4-BE49-F238E27FC236}">
                            <a16:creationId xmlns:a16="http://schemas.microsoft.com/office/drawing/2014/main" id="{899C61F0-F553-4A1F-93B8-4D0CAA1D4E9F}"/>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49" name="Freeform 40">
                        <a:extLst>
                          <a:ext uri="{FF2B5EF4-FFF2-40B4-BE49-F238E27FC236}">
                            <a16:creationId xmlns:a16="http://schemas.microsoft.com/office/drawing/2014/main" id="{608DCCE6-83AA-45C8-B431-CD422F757DC7}"/>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50" name="Freeform 5">
                        <a:extLst>
                          <a:ext uri="{FF2B5EF4-FFF2-40B4-BE49-F238E27FC236}">
                            <a16:creationId xmlns:a16="http://schemas.microsoft.com/office/drawing/2014/main" id="{178E613E-7FD5-4357-AFCF-E4AB6E3CA0AE}"/>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grpSp>
                <p:nvGrpSpPr>
                  <p:cNvPr id="157" name="Group 156">
                    <a:extLst>
                      <a:ext uri="{FF2B5EF4-FFF2-40B4-BE49-F238E27FC236}">
                        <a16:creationId xmlns:a16="http://schemas.microsoft.com/office/drawing/2014/main" id="{906D0B9C-1C1F-4E60-9B99-AFB8ED278752}"/>
                      </a:ext>
                    </a:extLst>
                  </p:cNvPr>
                  <p:cNvGrpSpPr/>
                  <p:nvPr/>
                </p:nvGrpSpPr>
                <p:grpSpPr>
                  <a:xfrm>
                    <a:off x="2104493" y="3534947"/>
                    <a:ext cx="128016" cy="128016"/>
                    <a:chOff x="1520304" y="1939550"/>
                    <a:chExt cx="726812" cy="726812"/>
                  </a:xfrm>
                </p:grpSpPr>
                <p:sp>
                  <p:nvSpPr>
                    <p:cNvPr id="637" name="Oval 636">
                      <a:extLst>
                        <a:ext uri="{FF2B5EF4-FFF2-40B4-BE49-F238E27FC236}">
                          <a16:creationId xmlns:a16="http://schemas.microsoft.com/office/drawing/2014/main" id="{EAB10CEB-B5F0-4102-91A7-1555EAAC8275}"/>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638" name="Group 637">
                      <a:extLst>
                        <a:ext uri="{FF2B5EF4-FFF2-40B4-BE49-F238E27FC236}">
                          <a16:creationId xmlns:a16="http://schemas.microsoft.com/office/drawing/2014/main" id="{20C70727-3527-4D38-820F-D424FC52E0A5}"/>
                        </a:ext>
                      </a:extLst>
                    </p:cNvPr>
                    <p:cNvGrpSpPr/>
                    <p:nvPr/>
                  </p:nvGrpSpPr>
                  <p:grpSpPr>
                    <a:xfrm>
                      <a:off x="1627350" y="2071688"/>
                      <a:ext cx="512722" cy="462536"/>
                      <a:chOff x="1302898" y="1640683"/>
                      <a:chExt cx="1201027" cy="1083468"/>
                    </a:xfrm>
                  </p:grpSpPr>
                  <p:sp>
                    <p:nvSpPr>
                      <p:cNvPr id="639" name="Freeform 34">
                        <a:extLst>
                          <a:ext uri="{FF2B5EF4-FFF2-40B4-BE49-F238E27FC236}">
                            <a16:creationId xmlns:a16="http://schemas.microsoft.com/office/drawing/2014/main" id="{984DD387-36AF-4643-87E1-715D04943770}"/>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40" name="Freeform 37">
                        <a:extLst>
                          <a:ext uri="{FF2B5EF4-FFF2-40B4-BE49-F238E27FC236}">
                            <a16:creationId xmlns:a16="http://schemas.microsoft.com/office/drawing/2014/main" id="{40FDB8B2-8938-4654-BD90-A138175C8ECC}"/>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41" name="Freeform 39">
                        <a:extLst>
                          <a:ext uri="{FF2B5EF4-FFF2-40B4-BE49-F238E27FC236}">
                            <a16:creationId xmlns:a16="http://schemas.microsoft.com/office/drawing/2014/main" id="{3DFE1ED3-D9E7-4602-9FB8-A0FAB8562E43}"/>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42" name="Freeform 40">
                        <a:extLst>
                          <a:ext uri="{FF2B5EF4-FFF2-40B4-BE49-F238E27FC236}">
                            <a16:creationId xmlns:a16="http://schemas.microsoft.com/office/drawing/2014/main" id="{7E11F8A2-2D94-411F-82D8-3259D83239C0}"/>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43" name="Freeform 5">
                        <a:extLst>
                          <a:ext uri="{FF2B5EF4-FFF2-40B4-BE49-F238E27FC236}">
                            <a16:creationId xmlns:a16="http://schemas.microsoft.com/office/drawing/2014/main" id="{65D9EA2E-C285-447E-905F-92B843B5C11E}"/>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grpSp>
                <p:nvGrpSpPr>
                  <p:cNvPr id="158" name="Group 157">
                    <a:extLst>
                      <a:ext uri="{FF2B5EF4-FFF2-40B4-BE49-F238E27FC236}">
                        <a16:creationId xmlns:a16="http://schemas.microsoft.com/office/drawing/2014/main" id="{D95A7EFB-7315-43CC-9651-5EBAECAAC3F5}"/>
                      </a:ext>
                    </a:extLst>
                  </p:cNvPr>
                  <p:cNvGrpSpPr/>
                  <p:nvPr/>
                </p:nvGrpSpPr>
                <p:grpSpPr>
                  <a:xfrm>
                    <a:off x="2003442" y="3338194"/>
                    <a:ext cx="128016" cy="128016"/>
                    <a:chOff x="1520304" y="1939550"/>
                    <a:chExt cx="726812" cy="726812"/>
                  </a:xfrm>
                </p:grpSpPr>
                <p:sp>
                  <p:nvSpPr>
                    <p:cNvPr id="630" name="Oval 629">
                      <a:extLst>
                        <a:ext uri="{FF2B5EF4-FFF2-40B4-BE49-F238E27FC236}">
                          <a16:creationId xmlns:a16="http://schemas.microsoft.com/office/drawing/2014/main" id="{4D267B14-1CA4-4452-A0E7-DB0964863DBD}"/>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631" name="Group 630">
                      <a:extLst>
                        <a:ext uri="{FF2B5EF4-FFF2-40B4-BE49-F238E27FC236}">
                          <a16:creationId xmlns:a16="http://schemas.microsoft.com/office/drawing/2014/main" id="{5D1D193B-6DD4-4C85-96E6-5EC4A22F55FD}"/>
                        </a:ext>
                      </a:extLst>
                    </p:cNvPr>
                    <p:cNvGrpSpPr/>
                    <p:nvPr/>
                  </p:nvGrpSpPr>
                  <p:grpSpPr>
                    <a:xfrm>
                      <a:off x="1627350" y="2071688"/>
                      <a:ext cx="512722" cy="462536"/>
                      <a:chOff x="1302898" y="1640683"/>
                      <a:chExt cx="1201027" cy="1083468"/>
                    </a:xfrm>
                  </p:grpSpPr>
                  <p:sp>
                    <p:nvSpPr>
                      <p:cNvPr id="632" name="Freeform 34">
                        <a:extLst>
                          <a:ext uri="{FF2B5EF4-FFF2-40B4-BE49-F238E27FC236}">
                            <a16:creationId xmlns:a16="http://schemas.microsoft.com/office/drawing/2014/main" id="{2C506D11-9B0F-4CF2-8346-FDE13A44B2E2}"/>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33" name="Freeform 37">
                        <a:extLst>
                          <a:ext uri="{FF2B5EF4-FFF2-40B4-BE49-F238E27FC236}">
                            <a16:creationId xmlns:a16="http://schemas.microsoft.com/office/drawing/2014/main" id="{2426C977-AA4B-4DC1-84FF-77F738A725F1}"/>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34" name="Freeform 39">
                        <a:extLst>
                          <a:ext uri="{FF2B5EF4-FFF2-40B4-BE49-F238E27FC236}">
                            <a16:creationId xmlns:a16="http://schemas.microsoft.com/office/drawing/2014/main" id="{47BCEEB0-BED0-4E0E-90FD-9D2D8870C9BE}"/>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35" name="Freeform 40">
                        <a:extLst>
                          <a:ext uri="{FF2B5EF4-FFF2-40B4-BE49-F238E27FC236}">
                            <a16:creationId xmlns:a16="http://schemas.microsoft.com/office/drawing/2014/main" id="{F79D3ADD-06B1-4478-87BA-AF500C7D0F19}"/>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36" name="Freeform 5">
                        <a:extLst>
                          <a:ext uri="{FF2B5EF4-FFF2-40B4-BE49-F238E27FC236}">
                            <a16:creationId xmlns:a16="http://schemas.microsoft.com/office/drawing/2014/main" id="{2DC9C490-1B9D-488A-8A0E-26B539AEB8A3}"/>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grpSp>
                <p:nvGrpSpPr>
                  <p:cNvPr id="159" name="Group 158">
                    <a:extLst>
                      <a:ext uri="{FF2B5EF4-FFF2-40B4-BE49-F238E27FC236}">
                        <a16:creationId xmlns:a16="http://schemas.microsoft.com/office/drawing/2014/main" id="{A140ACC3-A453-4BD9-A673-30F86F1FD03A}"/>
                      </a:ext>
                    </a:extLst>
                  </p:cNvPr>
                  <p:cNvGrpSpPr/>
                  <p:nvPr/>
                </p:nvGrpSpPr>
                <p:grpSpPr>
                  <a:xfrm>
                    <a:off x="2817464" y="3664985"/>
                    <a:ext cx="128016" cy="128016"/>
                    <a:chOff x="1520304" y="1939550"/>
                    <a:chExt cx="726812" cy="726812"/>
                  </a:xfrm>
                </p:grpSpPr>
                <p:sp>
                  <p:nvSpPr>
                    <p:cNvPr id="623" name="Oval 622">
                      <a:extLst>
                        <a:ext uri="{FF2B5EF4-FFF2-40B4-BE49-F238E27FC236}">
                          <a16:creationId xmlns:a16="http://schemas.microsoft.com/office/drawing/2014/main" id="{54EA66E7-110B-44D5-884C-ECA8AE7EE282}"/>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624" name="Group 623">
                      <a:extLst>
                        <a:ext uri="{FF2B5EF4-FFF2-40B4-BE49-F238E27FC236}">
                          <a16:creationId xmlns:a16="http://schemas.microsoft.com/office/drawing/2014/main" id="{D85789DB-FE4D-4677-A1FB-C99731FC3F94}"/>
                        </a:ext>
                      </a:extLst>
                    </p:cNvPr>
                    <p:cNvGrpSpPr/>
                    <p:nvPr/>
                  </p:nvGrpSpPr>
                  <p:grpSpPr>
                    <a:xfrm>
                      <a:off x="1627350" y="2071688"/>
                      <a:ext cx="512722" cy="462536"/>
                      <a:chOff x="1302898" y="1640683"/>
                      <a:chExt cx="1201027" cy="1083468"/>
                    </a:xfrm>
                  </p:grpSpPr>
                  <p:sp>
                    <p:nvSpPr>
                      <p:cNvPr id="625" name="Freeform 34">
                        <a:extLst>
                          <a:ext uri="{FF2B5EF4-FFF2-40B4-BE49-F238E27FC236}">
                            <a16:creationId xmlns:a16="http://schemas.microsoft.com/office/drawing/2014/main" id="{132872DD-F1E2-4968-8A77-B6070360F76E}"/>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26" name="Freeform 37">
                        <a:extLst>
                          <a:ext uri="{FF2B5EF4-FFF2-40B4-BE49-F238E27FC236}">
                            <a16:creationId xmlns:a16="http://schemas.microsoft.com/office/drawing/2014/main" id="{81079EE2-30E9-4D55-ABA3-9E569531D02C}"/>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27" name="Freeform 39">
                        <a:extLst>
                          <a:ext uri="{FF2B5EF4-FFF2-40B4-BE49-F238E27FC236}">
                            <a16:creationId xmlns:a16="http://schemas.microsoft.com/office/drawing/2014/main" id="{EDAE1460-F4F0-49D1-A6C2-D2864331803A}"/>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28" name="Freeform 40">
                        <a:extLst>
                          <a:ext uri="{FF2B5EF4-FFF2-40B4-BE49-F238E27FC236}">
                            <a16:creationId xmlns:a16="http://schemas.microsoft.com/office/drawing/2014/main" id="{790D8D9C-E5EC-4BD6-B7DD-459DADAD98E0}"/>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29" name="Freeform 5">
                        <a:extLst>
                          <a:ext uri="{FF2B5EF4-FFF2-40B4-BE49-F238E27FC236}">
                            <a16:creationId xmlns:a16="http://schemas.microsoft.com/office/drawing/2014/main" id="{D6956BCD-8F32-4B7D-B23B-4D74B226A212}"/>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grpSp>
                <p:nvGrpSpPr>
                  <p:cNvPr id="160" name="Group 159">
                    <a:extLst>
                      <a:ext uri="{FF2B5EF4-FFF2-40B4-BE49-F238E27FC236}">
                        <a16:creationId xmlns:a16="http://schemas.microsoft.com/office/drawing/2014/main" id="{6CB3F229-BCCA-459F-8873-91C207FEBC31}"/>
                      </a:ext>
                    </a:extLst>
                  </p:cNvPr>
                  <p:cNvGrpSpPr/>
                  <p:nvPr/>
                </p:nvGrpSpPr>
                <p:grpSpPr>
                  <a:xfrm>
                    <a:off x="2732387" y="3720244"/>
                    <a:ext cx="128016" cy="128016"/>
                    <a:chOff x="6617763" y="1494678"/>
                    <a:chExt cx="188006" cy="188004"/>
                  </a:xfrm>
                </p:grpSpPr>
                <p:sp>
                  <p:nvSpPr>
                    <p:cNvPr id="621" name="Oval 620">
                      <a:extLst>
                        <a:ext uri="{FF2B5EF4-FFF2-40B4-BE49-F238E27FC236}">
                          <a16:creationId xmlns:a16="http://schemas.microsoft.com/office/drawing/2014/main" id="{43A141E3-E0FE-4349-B3C3-B07CB2584A3E}"/>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22" name="Freeform 10">
                      <a:extLst>
                        <a:ext uri="{FF2B5EF4-FFF2-40B4-BE49-F238E27FC236}">
                          <a16:creationId xmlns:a16="http://schemas.microsoft.com/office/drawing/2014/main" id="{DDEE667F-F9E1-4EA8-9BB9-40BD27AFD481}"/>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nvGrpSpPr>
                  <p:cNvPr id="161" name="Group 160">
                    <a:extLst>
                      <a:ext uri="{FF2B5EF4-FFF2-40B4-BE49-F238E27FC236}">
                        <a16:creationId xmlns:a16="http://schemas.microsoft.com/office/drawing/2014/main" id="{0FE8E90F-3284-421F-8F95-373B7725842D}"/>
                      </a:ext>
                    </a:extLst>
                  </p:cNvPr>
                  <p:cNvGrpSpPr/>
                  <p:nvPr/>
                </p:nvGrpSpPr>
                <p:grpSpPr>
                  <a:xfrm>
                    <a:off x="2008100" y="3359241"/>
                    <a:ext cx="128016" cy="128016"/>
                    <a:chOff x="6617763" y="1494678"/>
                    <a:chExt cx="188006" cy="188004"/>
                  </a:xfrm>
                </p:grpSpPr>
                <p:sp>
                  <p:nvSpPr>
                    <p:cNvPr id="619" name="Oval 618">
                      <a:extLst>
                        <a:ext uri="{FF2B5EF4-FFF2-40B4-BE49-F238E27FC236}">
                          <a16:creationId xmlns:a16="http://schemas.microsoft.com/office/drawing/2014/main" id="{461E9F35-BC17-49EA-8D03-D00901FD2A29}"/>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20" name="Freeform 10">
                      <a:extLst>
                        <a:ext uri="{FF2B5EF4-FFF2-40B4-BE49-F238E27FC236}">
                          <a16:creationId xmlns:a16="http://schemas.microsoft.com/office/drawing/2014/main" id="{9BEBAC63-6727-463C-BF8D-C960BF6BC818}"/>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nvGrpSpPr>
                  <p:cNvPr id="162" name="Group 161">
                    <a:extLst>
                      <a:ext uri="{FF2B5EF4-FFF2-40B4-BE49-F238E27FC236}">
                        <a16:creationId xmlns:a16="http://schemas.microsoft.com/office/drawing/2014/main" id="{8B6E4EE6-58AE-46A6-8593-E4FD765B09B1}"/>
                      </a:ext>
                    </a:extLst>
                  </p:cNvPr>
                  <p:cNvGrpSpPr/>
                  <p:nvPr/>
                </p:nvGrpSpPr>
                <p:grpSpPr>
                  <a:xfrm>
                    <a:off x="3098555" y="3597686"/>
                    <a:ext cx="128016" cy="128016"/>
                    <a:chOff x="1520304" y="1939550"/>
                    <a:chExt cx="726812" cy="726812"/>
                  </a:xfrm>
                </p:grpSpPr>
                <p:sp>
                  <p:nvSpPr>
                    <p:cNvPr id="612" name="Oval 611">
                      <a:extLst>
                        <a:ext uri="{FF2B5EF4-FFF2-40B4-BE49-F238E27FC236}">
                          <a16:creationId xmlns:a16="http://schemas.microsoft.com/office/drawing/2014/main" id="{01C896E3-98A3-405A-BF66-A4845D7B5C5B}"/>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613" name="Group 612">
                      <a:extLst>
                        <a:ext uri="{FF2B5EF4-FFF2-40B4-BE49-F238E27FC236}">
                          <a16:creationId xmlns:a16="http://schemas.microsoft.com/office/drawing/2014/main" id="{E22DAE07-2E12-42D8-BAD2-9FEBEF0B6FA4}"/>
                        </a:ext>
                      </a:extLst>
                    </p:cNvPr>
                    <p:cNvGrpSpPr/>
                    <p:nvPr/>
                  </p:nvGrpSpPr>
                  <p:grpSpPr>
                    <a:xfrm>
                      <a:off x="1627350" y="2071688"/>
                      <a:ext cx="512722" cy="462536"/>
                      <a:chOff x="1302898" y="1640683"/>
                      <a:chExt cx="1201027" cy="1083468"/>
                    </a:xfrm>
                  </p:grpSpPr>
                  <p:sp>
                    <p:nvSpPr>
                      <p:cNvPr id="614" name="Freeform 34">
                        <a:extLst>
                          <a:ext uri="{FF2B5EF4-FFF2-40B4-BE49-F238E27FC236}">
                            <a16:creationId xmlns:a16="http://schemas.microsoft.com/office/drawing/2014/main" id="{3D33588E-E055-400F-9E44-3A337BDAFC16}"/>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15" name="Freeform 37">
                        <a:extLst>
                          <a:ext uri="{FF2B5EF4-FFF2-40B4-BE49-F238E27FC236}">
                            <a16:creationId xmlns:a16="http://schemas.microsoft.com/office/drawing/2014/main" id="{39F340D2-5424-42B4-9745-5044A75478E2}"/>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16" name="Freeform 39">
                        <a:extLst>
                          <a:ext uri="{FF2B5EF4-FFF2-40B4-BE49-F238E27FC236}">
                            <a16:creationId xmlns:a16="http://schemas.microsoft.com/office/drawing/2014/main" id="{A7C34A84-32B5-44B5-BC67-8B9BC6CDDC6D}"/>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17" name="Freeform 40">
                        <a:extLst>
                          <a:ext uri="{FF2B5EF4-FFF2-40B4-BE49-F238E27FC236}">
                            <a16:creationId xmlns:a16="http://schemas.microsoft.com/office/drawing/2014/main" id="{8E927B8E-D439-4479-86BA-CF34AFFEC06B}"/>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18" name="Freeform 5">
                        <a:extLst>
                          <a:ext uri="{FF2B5EF4-FFF2-40B4-BE49-F238E27FC236}">
                            <a16:creationId xmlns:a16="http://schemas.microsoft.com/office/drawing/2014/main" id="{685F7FA1-DDE4-4848-8A02-A005FA3C3BD2}"/>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grpSp>
                <p:nvGrpSpPr>
                  <p:cNvPr id="163" name="Group 162">
                    <a:extLst>
                      <a:ext uri="{FF2B5EF4-FFF2-40B4-BE49-F238E27FC236}">
                        <a16:creationId xmlns:a16="http://schemas.microsoft.com/office/drawing/2014/main" id="{E64DA297-C92C-4B0D-BE61-B47E56E0EDBF}"/>
                      </a:ext>
                    </a:extLst>
                  </p:cNvPr>
                  <p:cNvGrpSpPr/>
                  <p:nvPr/>
                </p:nvGrpSpPr>
                <p:grpSpPr>
                  <a:xfrm>
                    <a:off x="2449931" y="3334672"/>
                    <a:ext cx="128016" cy="128016"/>
                    <a:chOff x="1520304" y="1939550"/>
                    <a:chExt cx="726812" cy="726812"/>
                  </a:xfrm>
                </p:grpSpPr>
                <p:sp>
                  <p:nvSpPr>
                    <p:cNvPr id="605" name="Oval 604">
                      <a:extLst>
                        <a:ext uri="{FF2B5EF4-FFF2-40B4-BE49-F238E27FC236}">
                          <a16:creationId xmlns:a16="http://schemas.microsoft.com/office/drawing/2014/main" id="{E115B94C-5BE1-4DA5-B171-2699779A0757}"/>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606" name="Group 605">
                      <a:extLst>
                        <a:ext uri="{FF2B5EF4-FFF2-40B4-BE49-F238E27FC236}">
                          <a16:creationId xmlns:a16="http://schemas.microsoft.com/office/drawing/2014/main" id="{F4F90E81-AA9C-4C2C-8A52-1BC51062E3C9}"/>
                        </a:ext>
                      </a:extLst>
                    </p:cNvPr>
                    <p:cNvGrpSpPr/>
                    <p:nvPr/>
                  </p:nvGrpSpPr>
                  <p:grpSpPr>
                    <a:xfrm>
                      <a:off x="1627350" y="2071688"/>
                      <a:ext cx="512722" cy="462536"/>
                      <a:chOff x="1302898" y="1640683"/>
                      <a:chExt cx="1201027" cy="1083468"/>
                    </a:xfrm>
                  </p:grpSpPr>
                  <p:sp>
                    <p:nvSpPr>
                      <p:cNvPr id="607" name="Freeform 34">
                        <a:extLst>
                          <a:ext uri="{FF2B5EF4-FFF2-40B4-BE49-F238E27FC236}">
                            <a16:creationId xmlns:a16="http://schemas.microsoft.com/office/drawing/2014/main" id="{C4DF0852-8DB8-44A4-9AD7-B5076A208414}"/>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08" name="Freeform 37">
                        <a:extLst>
                          <a:ext uri="{FF2B5EF4-FFF2-40B4-BE49-F238E27FC236}">
                            <a16:creationId xmlns:a16="http://schemas.microsoft.com/office/drawing/2014/main" id="{160D0308-EB0E-4911-B1D0-5B747E61289B}"/>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09" name="Freeform 39">
                        <a:extLst>
                          <a:ext uri="{FF2B5EF4-FFF2-40B4-BE49-F238E27FC236}">
                            <a16:creationId xmlns:a16="http://schemas.microsoft.com/office/drawing/2014/main" id="{5291A59D-2B2F-4629-9526-7C5B0145FDDC}"/>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10" name="Freeform 40">
                        <a:extLst>
                          <a:ext uri="{FF2B5EF4-FFF2-40B4-BE49-F238E27FC236}">
                            <a16:creationId xmlns:a16="http://schemas.microsoft.com/office/drawing/2014/main" id="{4B699855-34CC-4C95-8998-5515E42C4F09}"/>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11" name="Freeform 5">
                        <a:extLst>
                          <a:ext uri="{FF2B5EF4-FFF2-40B4-BE49-F238E27FC236}">
                            <a16:creationId xmlns:a16="http://schemas.microsoft.com/office/drawing/2014/main" id="{D093A611-3A37-4CDF-A4AD-9497199D84BF}"/>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grpSp>
                <p:nvGrpSpPr>
                  <p:cNvPr id="164" name="Group 163">
                    <a:extLst>
                      <a:ext uri="{FF2B5EF4-FFF2-40B4-BE49-F238E27FC236}">
                        <a16:creationId xmlns:a16="http://schemas.microsoft.com/office/drawing/2014/main" id="{C5E995E7-F0E8-4671-8BC0-DE452984F0A5}"/>
                      </a:ext>
                    </a:extLst>
                  </p:cNvPr>
                  <p:cNvGrpSpPr/>
                  <p:nvPr/>
                </p:nvGrpSpPr>
                <p:grpSpPr>
                  <a:xfrm>
                    <a:off x="2452750" y="3300492"/>
                    <a:ext cx="128016" cy="128016"/>
                    <a:chOff x="6617763" y="1494678"/>
                    <a:chExt cx="188006" cy="188004"/>
                  </a:xfrm>
                </p:grpSpPr>
                <p:sp>
                  <p:nvSpPr>
                    <p:cNvPr id="603" name="Oval 602">
                      <a:extLst>
                        <a:ext uri="{FF2B5EF4-FFF2-40B4-BE49-F238E27FC236}">
                          <a16:creationId xmlns:a16="http://schemas.microsoft.com/office/drawing/2014/main" id="{DFE9CCC7-DDE4-4C9A-BDA3-D16C80C04EE3}"/>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04" name="Freeform 10">
                      <a:extLst>
                        <a:ext uri="{FF2B5EF4-FFF2-40B4-BE49-F238E27FC236}">
                          <a16:creationId xmlns:a16="http://schemas.microsoft.com/office/drawing/2014/main" id="{BE01A981-DB5D-47FD-B345-CADD9E6C6A94}"/>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nvGrpSpPr>
                  <p:cNvPr id="165" name="Group 164">
                    <a:extLst>
                      <a:ext uri="{FF2B5EF4-FFF2-40B4-BE49-F238E27FC236}">
                        <a16:creationId xmlns:a16="http://schemas.microsoft.com/office/drawing/2014/main" id="{B41A40EF-3F11-402B-A194-82C2E9FEF9E1}"/>
                      </a:ext>
                    </a:extLst>
                  </p:cNvPr>
                  <p:cNvGrpSpPr/>
                  <p:nvPr/>
                </p:nvGrpSpPr>
                <p:grpSpPr>
                  <a:xfrm>
                    <a:off x="2818125" y="3258368"/>
                    <a:ext cx="128016" cy="128016"/>
                    <a:chOff x="6617763" y="1494678"/>
                    <a:chExt cx="188006" cy="188004"/>
                  </a:xfrm>
                </p:grpSpPr>
                <p:sp>
                  <p:nvSpPr>
                    <p:cNvPr id="601" name="Oval 600">
                      <a:extLst>
                        <a:ext uri="{FF2B5EF4-FFF2-40B4-BE49-F238E27FC236}">
                          <a16:creationId xmlns:a16="http://schemas.microsoft.com/office/drawing/2014/main" id="{927F5730-D222-4ED2-8DD1-D5A9364B8A1F}"/>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02" name="Freeform 10">
                      <a:extLst>
                        <a:ext uri="{FF2B5EF4-FFF2-40B4-BE49-F238E27FC236}">
                          <a16:creationId xmlns:a16="http://schemas.microsoft.com/office/drawing/2014/main" id="{1105B72E-D68A-4FFB-B62B-7EE764C5602B}"/>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nvGrpSpPr>
                  <p:cNvPr id="166" name="Group 165">
                    <a:extLst>
                      <a:ext uri="{FF2B5EF4-FFF2-40B4-BE49-F238E27FC236}">
                        <a16:creationId xmlns:a16="http://schemas.microsoft.com/office/drawing/2014/main" id="{411CECC9-6F30-4D6F-BFC8-79044F8C60BF}"/>
                      </a:ext>
                    </a:extLst>
                  </p:cNvPr>
                  <p:cNvGrpSpPr/>
                  <p:nvPr/>
                </p:nvGrpSpPr>
                <p:grpSpPr>
                  <a:xfrm>
                    <a:off x="3016135" y="3243436"/>
                    <a:ext cx="128016" cy="128016"/>
                    <a:chOff x="1520304" y="1939550"/>
                    <a:chExt cx="726812" cy="726812"/>
                  </a:xfrm>
                </p:grpSpPr>
                <p:sp>
                  <p:nvSpPr>
                    <p:cNvPr id="594" name="Oval 593">
                      <a:extLst>
                        <a:ext uri="{FF2B5EF4-FFF2-40B4-BE49-F238E27FC236}">
                          <a16:creationId xmlns:a16="http://schemas.microsoft.com/office/drawing/2014/main" id="{9A5981AB-46EE-4C23-A2DA-D25BC7A1AB47}"/>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595" name="Group 594">
                      <a:extLst>
                        <a:ext uri="{FF2B5EF4-FFF2-40B4-BE49-F238E27FC236}">
                          <a16:creationId xmlns:a16="http://schemas.microsoft.com/office/drawing/2014/main" id="{0FBEF536-B1DE-4BC1-92AB-0C75AD761878}"/>
                        </a:ext>
                      </a:extLst>
                    </p:cNvPr>
                    <p:cNvGrpSpPr/>
                    <p:nvPr/>
                  </p:nvGrpSpPr>
                  <p:grpSpPr>
                    <a:xfrm>
                      <a:off x="1627350" y="2071688"/>
                      <a:ext cx="512722" cy="462536"/>
                      <a:chOff x="1302898" y="1640683"/>
                      <a:chExt cx="1201027" cy="1083468"/>
                    </a:xfrm>
                  </p:grpSpPr>
                  <p:sp>
                    <p:nvSpPr>
                      <p:cNvPr id="596" name="Freeform 34">
                        <a:extLst>
                          <a:ext uri="{FF2B5EF4-FFF2-40B4-BE49-F238E27FC236}">
                            <a16:creationId xmlns:a16="http://schemas.microsoft.com/office/drawing/2014/main" id="{8DDA8B74-2E51-4DBE-B695-E2292DB6EBA0}"/>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97" name="Freeform 37">
                        <a:extLst>
                          <a:ext uri="{FF2B5EF4-FFF2-40B4-BE49-F238E27FC236}">
                            <a16:creationId xmlns:a16="http://schemas.microsoft.com/office/drawing/2014/main" id="{E06FDB1C-28D3-40A8-AFB9-4C02F24C5ACF}"/>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98" name="Freeform 39">
                        <a:extLst>
                          <a:ext uri="{FF2B5EF4-FFF2-40B4-BE49-F238E27FC236}">
                            <a16:creationId xmlns:a16="http://schemas.microsoft.com/office/drawing/2014/main" id="{F489FE62-FB08-4DD9-A21C-505DD232A44D}"/>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99" name="Freeform 40">
                        <a:extLst>
                          <a:ext uri="{FF2B5EF4-FFF2-40B4-BE49-F238E27FC236}">
                            <a16:creationId xmlns:a16="http://schemas.microsoft.com/office/drawing/2014/main" id="{629C08F0-1EB4-4025-BB0B-70B47211E65F}"/>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00" name="Freeform 5">
                        <a:extLst>
                          <a:ext uri="{FF2B5EF4-FFF2-40B4-BE49-F238E27FC236}">
                            <a16:creationId xmlns:a16="http://schemas.microsoft.com/office/drawing/2014/main" id="{F9045A37-DE54-4D26-B310-D4E8D40886AF}"/>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grpSp>
                <p:nvGrpSpPr>
                  <p:cNvPr id="167" name="Group 166">
                    <a:extLst>
                      <a:ext uri="{FF2B5EF4-FFF2-40B4-BE49-F238E27FC236}">
                        <a16:creationId xmlns:a16="http://schemas.microsoft.com/office/drawing/2014/main" id="{E5673F21-2381-4444-9D7E-8ADE2E194851}"/>
                      </a:ext>
                    </a:extLst>
                  </p:cNvPr>
                  <p:cNvGrpSpPr/>
                  <p:nvPr/>
                </p:nvGrpSpPr>
                <p:grpSpPr>
                  <a:xfrm>
                    <a:off x="3001301" y="3228636"/>
                    <a:ext cx="128016" cy="128016"/>
                    <a:chOff x="6617763" y="1494678"/>
                    <a:chExt cx="188006" cy="188004"/>
                  </a:xfrm>
                </p:grpSpPr>
                <p:sp>
                  <p:nvSpPr>
                    <p:cNvPr id="592" name="Oval 591">
                      <a:extLst>
                        <a:ext uri="{FF2B5EF4-FFF2-40B4-BE49-F238E27FC236}">
                          <a16:creationId xmlns:a16="http://schemas.microsoft.com/office/drawing/2014/main" id="{34882488-6B86-458C-B827-A0761BC07AE5}"/>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93" name="Freeform 10">
                      <a:extLst>
                        <a:ext uri="{FF2B5EF4-FFF2-40B4-BE49-F238E27FC236}">
                          <a16:creationId xmlns:a16="http://schemas.microsoft.com/office/drawing/2014/main" id="{CAB126AB-5162-4B18-8B56-50D67D0C61C3}"/>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nvGrpSpPr>
                  <p:cNvPr id="168" name="Group 167">
                    <a:extLst>
                      <a:ext uri="{FF2B5EF4-FFF2-40B4-BE49-F238E27FC236}">
                        <a16:creationId xmlns:a16="http://schemas.microsoft.com/office/drawing/2014/main" id="{3940343A-E080-49B3-8905-D0F75BADD419}"/>
                      </a:ext>
                    </a:extLst>
                  </p:cNvPr>
                  <p:cNvGrpSpPr/>
                  <p:nvPr/>
                </p:nvGrpSpPr>
                <p:grpSpPr>
                  <a:xfrm>
                    <a:off x="3526736" y="3231225"/>
                    <a:ext cx="128016" cy="128016"/>
                    <a:chOff x="1520304" y="1939550"/>
                    <a:chExt cx="726812" cy="726812"/>
                  </a:xfrm>
                </p:grpSpPr>
                <p:sp>
                  <p:nvSpPr>
                    <p:cNvPr id="585" name="Oval 584">
                      <a:extLst>
                        <a:ext uri="{FF2B5EF4-FFF2-40B4-BE49-F238E27FC236}">
                          <a16:creationId xmlns:a16="http://schemas.microsoft.com/office/drawing/2014/main" id="{46BF2CAB-71A8-412B-BE8C-1FB6A58BF68C}"/>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586" name="Group 585">
                      <a:extLst>
                        <a:ext uri="{FF2B5EF4-FFF2-40B4-BE49-F238E27FC236}">
                          <a16:creationId xmlns:a16="http://schemas.microsoft.com/office/drawing/2014/main" id="{7C398E29-7565-426B-A561-490659F5B851}"/>
                        </a:ext>
                      </a:extLst>
                    </p:cNvPr>
                    <p:cNvGrpSpPr/>
                    <p:nvPr/>
                  </p:nvGrpSpPr>
                  <p:grpSpPr>
                    <a:xfrm>
                      <a:off x="1627350" y="2071688"/>
                      <a:ext cx="512722" cy="462536"/>
                      <a:chOff x="1302898" y="1640683"/>
                      <a:chExt cx="1201027" cy="1083468"/>
                    </a:xfrm>
                  </p:grpSpPr>
                  <p:sp>
                    <p:nvSpPr>
                      <p:cNvPr id="587" name="Freeform 34">
                        <a:extLst>
                          <a:ext uri="{FF2B5EF4-FFF2-40B4-BE49-F238E27FC236}">
                            <a16:creationId xmlns:a16="http://schemas.microsoft.com/office/drawing/2014/main" id="{07FE4DD2-C423-47EC-97AE-655210CD28D1}"/>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88" name="Freeform 37">
                        <a:extLst>
                          <a:ext uri="{FF2B5EF4-FFF2-40B4-BE49-F238E27FC236}">
                            <a16:creationId xmlns:a16="http://schemas.microsoft.com/office/drawing/2014/main" id="{14DF5C91-5C56-438B-A180-A0A3F13181C2}"/>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89" name="Freeform 39">
                        <a:extLst>
                          <a:ext uri="{FF2B5EF4-FFF2-40B4-BE49-F238E27FC236}">
                            <a16:creationId xmlns:a16="http://schemas.microsoft.com/office/drawing/2014/main" id="{AD085992-BEF2-4958-B188-A7641D78B4D6}"/>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90" name="Freeform 40">
                        <a:extLst>
                          <a:ext uri="{FF2B5EF4-FFF2-40B4-BE49-F238E27FC236}">
                            <a16:creationId xmlns:a16="http://schemas.microsoft.com/office/drawing/2014/main" id="{7E919D9F-5AA6-43A9-8D4D-FE81921949CD}"/>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91" name="Freeform 5">
                        <a:extLst>
                          <a:ext uri="{FF2B5EF4-FFF2-40B4-BE49-F238E27FC236}">
                            <a16:creationId xmlns:a16="http://schemas.microsoft.com/office/drawing/2014/main" id="{EDA13D47-9AFB-4BB7-BC99-17CBB0F796A3}"/>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grpSp>
                <p:nvGrpSpPr>
                  <p:cNvPr id="169" name="Group 168">
                    <a:extLst>
                      <a:ext uri="{FF2B5EF4-FFF2-40B4-BE49-F238E27FC236}">
                        <a16:creationId xmlns:a16="http://schemas.microsoft.com/office/drawing/2014/main" id="{A0BD713D-4DA7-4797-8ADB-1DB6B170C5AC}"/>
                      </a:ext>
                    </a:extLst>
                  </p:cNvPr>
                  <p:cNvGrpSpPr/>
                  <p:nvPr/>
                </p:nvGrpSpPr>
                <p:grpSpPr>
                  <a:xfrm>
                    <a:off x="3285210" y="3453320"/>
                    <a:ext cx="128016" cy="128016"/>
                    <a:chOff x="6617763" y="1494678"/>
                    <a:chExt cx="188006" cy="188004"/>
                  </a:xfrm>
                </p:grpSpPr>
                <p:sp>
                  <p:nvSpPr>
                    <p:cNvPr id="583" name="Oval 582">
                      <a:extLst>
                        <a:ext uri="{FF2B5EF4-FFF2-40B4-BE49-F238E27FC236}">
                          <a16:creationId xmlns:a16="http://schemas.microsoft.com/office/drawing/2014/main" id="{49F5A661-83C9-4BB5-9D4C-3521088546BE}"/>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84" name="Freeform 10">
                      <a:extLst>
                        <a:ext uri="{FF2B5EF4-FFF2-40B4-BE49-F238E27FC236}">
                          <a16:creationId xmlns:a16="http://schemas.microsoft.com/office/drawing/2014/main" id="{6CF2F0EE-4917-4EF0-87A2-14ECB7AA8915}"/>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nvGrpSpPr>
                  <p:cNvPr id="170" name="Group 169">
                    <a:extLst>
                      <a:ext uri="{FF2B5EF4-FFF2-40B4-BE49-F238E27FC236}">
                        <a16:creationId xmlns:a16="http://schemas.microsoft.com/office/drawing/2014/main" id="{DB690C56-E3C4-4C86-9389-FDC41A66E09A}"/>
                      </a:ext>
                    </a:extLst>
                  </p:cNvPr>
                  <p:cNvGrpSpPr/>
                  <p:nvPr/>
                </p:nvGrpSpPr>
                <p:grpSpPr>
                  <a:xfrm>
                    <a:off x="3339456" y="3168944"/>
                    <a:ext cx="128016" cy="128016"/>
                    <a:chOff x="6617763" y="1494678"/>
                    <a:chExt cx="188006" cy="188004"/>
                  </a:xfrm>
                </p:grpSpPr>
                <p:sp>
                  <p:nvSpPr>
                    <p:cNvPr id="581" name="Oval 580">
                      <a:extLst>
                        <a:ext uri="{FF2B5EF4-FFF2-40B4-BE49-F238E27FC236}">
                          <a16:creationId xmlns:a16="http://schemas.microsoft.com/office/drawing/2014/main" id="{B6F0BAE8-DB21-4A3D-B584-D5BE0295D27A}"/>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82" name="Freeform 10">
                      <a:extLst>
                        <a:ext uri="{FF2B5EF4-FFF2-40B4-BE49-F238E27FC236}">
                          <a16:creationId xmlns:a16="http://schemas.microsoft.com/office/drawing/2014/main" id="{F76300B4-7432-484D-B44E-0B9813F1E402}"/>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nvGrpSpPr>
                  <p:cNvPr id="171" name="Group 170">
                    <a:extLst>
                      <a:ext uri="{FF2B5EF4-FFF2-40B4-BE49-F238E27FC236}">
                        <a16:creationId xmlns:a16="http://schemas.microsoft.com/office/drawing/2014/main" id="{BB135E03-92D7-41C8-8C76-078BD109A558}"/>
                      </a:ext>
                    </a:extLst>
                  </p:cNvPr>
                  <p:cNvGrpSpPr/>
                  <p:nvPr/>
                </p:nvGrpSpPr>
                <p:grpSpPr>
                  <a:xfrm>
                    <a:off x="3610618" y="3130082"/>
                    <a:ext cx="128016" cy="128016"/>
                    <a:chOff x="1520304" y="1939550"/>
                    <a:chExt cx="726812" cy="726812"/>
                  </a:xfrm>
                </p:grpSpPr>
                <p:sp>
                  <p:nvSpPr>
                    <p:cNvPr id="574" name="Oval 573">
                      <a:extLst>
                        <a:ext uri="{FF2B5EF4-FFF2-40B4-BE49-F238E27FC236}">
                          <a16:creationId xmlns:a16="http://schemas.microsoft.com/office/drawing/2014/main" id="{981267A1-761F-4E49-A4E7-0C842FACD0C0}"/>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575" name="Group 574">
                      <a:extLst>
                        <a:ext uri="{FF2B5EF4-FFF2-40B4-BE49-F238E27FC236}">
                          <a16:creationId xmlns:a16="http://schemas.microsoft.com/office/drawing/2014/main" id="{3BE4E7AA-CD34-4B2A-BD1D-8BA131277E98}"/>
                        </a:ext>
                      </a:extLst>
                    </p:cNvPr>
                    <p:cNvGrpSpPr/>
                    <p:nvPr/>
                  </p:nvGrpSpPr>
                  <p:grpSpPr>
                    <a:xfrm>
                      <a:off x="1627350" y="2071688"/>
                      <a:ext cx="512722" cy="462536"/>
                      <a:chOff x="1302898" y="1640683"/>
                      <a:chExt cx="1201027" cy="1083468"/>
                    </a:xfrm>
                  </p:grpSpPr>
                  <p:sp>
                    <p:nvSpPr>
                      <p:cNvPr id="576" name="Freeform 34">
                        <a:extLst>
                          <a:ext uri="{FF2B5EF4-FFF2-40B4-BE49-F238E27FC236}">
                            <a16:creationId xmlns:a16="http://schemas.microsoft.com/office/drawing/2014/main" id="{072B5251-2667-4F8A-A7D2-238028DA529F}"/>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77" name="Freeform 37">
                        <a:extLst>
                          <a:ext uri="{FF2B5EF4-FFF2-40B4-BE49-F238E27FC236}">
                            <a16:creationId xmlns:a16="http://schemas.microsoft.com/office/drawing/2014/main" id="{10F541A6-1029-46BC-9F02-85E68B18E5EB}"/>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78" name="Freeform 39">
                        <a:extLst>
                          <a:ext uri="{FF2B5EF4-FFF2-40B4-BE49-F238E27FC236}">
                            <a16:creationId xmlns:a16="http://schemas.microsoft.com/office/drawing/2014/main" id="{20FA79F2-77B8-40BC-83F7-0E387DD6DCC3}"/>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79" name="Freeform 40">
                        <a:extLst>
                          <a:ext uri="{FF2B5EF4-FFF2-40B4-BE49-F238E27FC236}">
                            <a16:creationId xmlns:a16="http://schemas.microsoft.com/office/drawing/2014/main" id="{6A37249D-09F4-4811-AD22-9F9403496B18}"/>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80" name="Freeform 5">
                        <a:extLst>
                          <a:ext uri="{FF2B5EF4-FFF2-40B4-BE49-F238E27FC236}">
                            <a16:creationId xmlns:a16="http://schemas.microsoft.com/office/drawing/2014/main" id="{C4CAD204-F8C5-49CC-AC5F-A1CEDAA9CB98}"/>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grpSp>
                <p:nvGrpSpPr>
                  <p:cNvPr id="172" name="Group 171">
                    <a:extLst>
                      <a:ext uri="{FF2B5EF4-FFF2-40B4-BE49-F238E27FC236}">
                        <a16:creationId xmlns:a16="http://schemas.microsoft.com/office/drawing/2014/main" id="{A7254991-7E7E-49A8-BF06-46F6ED686AFE}"/>
                      </a:ext>
                    </a:extLst>
                  </p:cNvPr>
                  <p:cNvGrpSpPr/>
                  <p:nvPr/>
                </p:nvGrpSpPr>
                <p:grpSpPr>
                  <a:xfrm>
                    <a:off x="3515161" y="3018209"/>
                    <a:ext cx="128016" cy="128016"/>
                    <a:chOff x="1520304" y="1939550"/>
                    <a:chExt cx="726812" cy="726812"/>
                  </a:xfrm>
                </p:grpSpPr>
                <p:sp>
                  <p:nvSpPr>
                    <p:cNvPr id="567" name="Oval 566">
                      <a:extLst>
                        <a:ext uri="{FF2B5EF4-FFF2-40B4-BE49-F238E27FC236}">
                          <a16:creationId xmlns:a16="http://schemas.microsoft.com/office/drawing/2014/main" id="{1FF3178D-A3AD-41F6-91EE-3445EA5E5849}"/>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568" name="Group 567">
                      <a:extLst>
                        <a:ext uri="{FF2B5EF4-FFF2-40B4-BE49-F238E27FC236}">
                          <a16:creationId xmlns:a16="http://schemas.microsoft.com/office/drawing/2014/main" id="{32FEC1F7-0417-4AF9-86D2-57690F008181}"/>
                        </a:ext>
                      </a:extLst>
                    </p:cNvPr>
                    <p:cNvGrpSpPr/>
                    <p:nvPr/>
                  </p:nvGrpSpPr>
                  <p:grpSpPr>
                    <a:xfrm>
                      <a:off x="1627350" y="2071688"/>
                      <a:ext cx="512722" cy="462536"/>
                      <a:chOff x="1302898" y="1640683"/>
                      <a:chExt cx="1201027" cy="1083468"/>
                    </a:xfrm>
                  </p:grpSpPr>
                  <p:sp>
                    <p:nvSpPr>
                      <p:cNvPr id="569" name="Freeform 34">
                        <a:extLst>
                          <a:ext uri="{FF2B5EF4-FFF2-40B4-BE49-F238E27FC236}">
                            <a16:creationId xmlns:a16="http://schemas.microsoft.com/office/drawing/2014/main" id="{4426A60B-4237-41F0-9C1D-E623FBE1FD78}"/>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70" name="Freeform 37">
                        <a:extLst>
                          <a:ext uri="{FF2B5EF4-FFF2-40B4-BE49-F238E27FC236}">
                            <a16:creationId xmlns:a16="http://schemas.microsoft.com/office/drawing/2014/main" id="{0E81378C-95B0-47C3-9D3D-64A0C2164F37}"/>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71" name="Freeform 39">
                        <a:extLst>
                          <a:ext uri="{FF2B5EF4-FFF2-40B4-BE49-F238E27FC236}">
                            <a16:creationId xmlns:a16="http://schemas.microsoft.com/office/drawing/2014/main" id="{7F08A331-F330-4E2A-A96A-2D00B421A780}"/>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72" name="Freeform 40">
                        <a:extLst>
                          <a:ext uri="{FF2B5EF4-FFF2-40B4-BE49-F238E27FC236}">
                            <a16:creationId xmlns:a16="http://schemas.microsoft.com/office/drawing/2014/main" id="{140F7504-CAA0-4D93-B2B8-EDB8E42B4FDE}"/>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73" name="Freeform 5">
                        <a:extLst>
                          <a:ext uri="{FF2B5EF4-FFF2-40B4-BE49-F238E27FC236}">
                            <a16:creationId xmlns:a16="http://schemas.microsoft.com/office/drawing/2014/main" id="{16EE0775-521F-4F7F-8CA6-98526672A5D6}"/>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grpSp>
                <p:nvGrpSpPr>
                  <p:cNvPr id="173" name="Group 172">
                    <a:extLst>
                      <a:ext uri="{FF2B5EF4-FFF2-40B4-BE49-F238E27FC236}">
                        <a16:creationId xmlns:a16="http://schemas.microsoft.com/office/drawing/2014/main" id="{B456F4D1-C620-4B53-AE71-C593FD78B36D}"/>
                      </a:ext>
                    </a:extLst>
                  </p:cNvPr>
                  <p:cNvGrpSpPr/>
                  <p:nvPr/>
                </p:nvGrpSpPr>
                <p:grpSpPr>
                  <a:xfrm>
                    <a:off x="3584436" y="2988961"/>
                    <a:ext cx="128016" cy="128016"/>
                    <a:chOff x="6617763" y="1494678"/>
                    <a:chExt cx="188006" cy="188004"/>
                  </a:xfrm>
                </p:grpSpPr>
                <p:sp>
                  <p:nvSpPr>
                    <p:cNvPr id="565" name="Oval 564">
                      <a:extLst>
                        <a:ext uri="{FF2B5EF4-FFF2-40B4-BE49-F238E27FC236}">
                          <a16:creationId xmlns:a16="http://schemas.microsoft.com/office/drawing/2014/main" id="{E85D0A37-3F87-40D2-A675-282F817438A4}"/>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66" name="Freeform 10">
                      <a:extLst>
                        <a:ext uri="{FF2B5EF4-FFF2-40B4-BE49-F238E27FC236}">
                          <a16:creationId xmlns:a16="http://schemas.microsoft.com/office/drawing/2014/main" id="{0D7A8700-6D76-409B-87E4-6E898F81D0F6}"/>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nvGrpSpPr>
                  <p:cNvPr id="174" name="Group 173">
                    <a:extLst>
                      <a:ext uri="{FF2B5EF4-FFF2-40B4-BE49-F238E27FC236}">
                        <a16:creationId xmlns:a16="http://schemas.microsoft.com/office/drawing/2014/main" id="{4C06F545-95EC-4FC6-B9E0-8C4574DA2827}"/>
                      </a:ext>
                    </a:extLst>
                  </p:cNvPr>
                  <p:cNvGrpSpPr/>
                  <p:nvPr/>
                </p:nvGrpSpPr>
                <p:grpSpPr>
                  <a:xfrm>
                    <a:off x="1930285" y="2970174"/>
                    <a:ext cx="128016" cy="128016"/>
                    <a:chOff x="1520304" y="1939550"/>
                    <a:chExt cx="726812" cy="726812"/>
                  </a:xfrm>
                </p:grpSpPr>
                <p:sp>
                  <p:nvSpPr>
                    <p:cNvPr id="558" name="Oval 557">
                      <a:extLst>
                        <a:ext uri="{FF2B5EF4-FFF2-40B4-BE49-F238E27FC236}">
                          <a16:creationId xmlns:a16="http://schemas.microsoft.com/office/drawing/2014/main" id="{A091253E-5D78-48A1-ABAF-D95894F8D5AD}"/>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559" name="Group 558">
                      <a:extLst>
                        <a:ext uri="{FF2B5EF4-FFF2-40B4-BE49-F238E27FC236}">
                          <a16:creationId xmlns:a16="http://schemas.microsoft.com/office/drawing/2014/main" id="{30D03C1E-DAF2-43A1-BA3E-A36E8E95D2D1}"/>
                        </a:ext>
                      </a:extLst>
                    </p:cNvPr>
                    <p:cNvGrpSpPr/>
                    <p:nvPr/>
                  </p:nvGrpSpPr>
                  <p:grpSpPr>
                    <a:xfrm>
                      <a:off x="1627350" y="2071688"/>
                      <a:ext cx="512722" cy="462536"/>
                      <a:chOff x="1302898" y="1640683"/>
                      <a:chExt cx="1201027" cy="1083468"/>
                    </a:xfrm>
                  </p:grpSpPr>
                  <p:sp>
                    <p:nvSpPr>
                      <p:cNvPr id="560" name="Freeform 34">
                        <a:extLst>
                          <a:ext uri="{FF2B5EF4-FFF2-40B4-BE49-F238E27FC236}">
                            <a16:creationId xmlns:a16="http://schemas.microsoft.com/office/drawing/2014/main" id="{8477BC36-2591-4F2C-9237-909DF6CA2FE0}"/>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61" name="Freeform 37">
                        <a:extLst>
                          <a:ext uri="{FF2B5EF4-FFF2-40B4-BE49-F238E27FC236}">
                            <a16:creationId xmlns:a16="http://schemas.microsoft.com/office/drawing/2014/main" id="{CBA7FE91-0AAE-4031-8069-B05E3B4252CC}"/>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62" name="Freeform 39">
                        <a:extLst>
                          <a:ext uri="{FF2B5EF4-FFF2-40B4-BE49-F238E27FC236}">
                            <a16:creationId xmlns:a16="http://schemas.microsoft.com/office/drawing/2014/main" id="{3AD1D373-CDDA-48D3-A2FA-65ECF04D83DF}"/>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63" name="Freeform 40">
                        <a:extLst>
                          <a:ext uri="{FF2B5EF4-FFF2-40B4-BE49-F238E27FC236}">
                            <a16:creationId xmlns:a16="http://schemas.microsoft.com/office/drawing/2014/main" id="{5A717DF4-BE86-4964-9796-09D5D7966FEE}"/>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64" name="Freeform 5">
                        <a:extLst>
                          <a:ext uri="{FF2B5EF4-FFF2-40B4-BE49-F238E27FC236}">
                            <a16:creationId xmlns:a16="http://schemas.microsoft.com/office/drawing/2014/main" id="{23E60C2B-142B-44E7-B7C9-09FE82C93CB1}"/>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grpSp>
                <p:nvGrpSpPr>
                  <p:cNvPr id="175" name="Group 174">
                    <a:extLst>
                      <a:ext uri="{FF2B5EF4-FFF2-40B4-BE49-F238E27FC236}">
                        <a16:creationId xmlns:a16="http://schemas.microsoft.com/office/drawing/2014/main" id="{8388CFA7-1686-4EE2-AA8C-7F3219966652}"/>
                      </a:ext>
                    </a:extLst>
                  </p:cNvPr>
                  <p:cNvGrpSpPr/>
                  <p:nvPr/>
                </p:nvGrpSpPr>
                <p:grpSpPr>
                  <a:xfrm>
                    <a:off x="1948343" y="2887411"/>
                    <a:ext cx="128016" cy="128016"/>
                    <a:chOff x="1520304" y="1939550"/>
                    <a:chExt cx="726812" cy="726812"/>
                  </a:xfrm>
                </p:grpSpPr>
                <p:sp>
                  <p:nvSpPr>
                    <p:cNvPr id="551" name="Oval 550">
                      <a:extLst>
                        <a:ext uri="{FF2B5EF4-FFF2-40B4-BE49-F238E27FC236}">
                          <a16:creationId xmlns:a16="http://schemas.microsoft.com/office/drawing/2014/main" id="{381DC509-E3CA-449D-83E6-6D5B50504D42}"/>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552" name="Group 551">
                      <a:extLst>
                        <a:ext uri="{FF2B5EF4-FFF2-40B4-BE49-F238E27FC236}">
                          <a16:creationId xmlns:a16="http://schemas.microsoft.com/office/drawing/2014/main" id="{078AEE4A-CF7B-467B-8C6F-002E1DD33B8D}"/>
                        </a:ext>
                      </a:extLst>
                    </p:cNvPr>
                    <p:cNvGrpSpPr/>
                    <p:nvPr/>
                  </p:nvGrpSpPr>
                  <p:grpSpPr>
                    <a:xfrm>
                      <a:off x="1627350" y="2071688"/>
                      <a:ext cx="512722" cy="462536"/>
                      <a:chOff x="1302898" y="1640683"/>
                      <a:chExt cx="1201027" cy="1083468"/>
                    </a:xfrm>
                  </p:grpSpPr>
                  <p:sp>
                    <p:nvSpPr>
                      <p:cNvPr id="553" name="Freeform 34">
                        <a:extLst>
                          <a:ext uri="{FF2B5EF4-FFF2-40B4-BE49-F238E27FC236}">
                            <a16:creationId xmlns:a16="http://schemas.microsoft.com/office/drawing/2014/main" id="{C127C846-B886-4428-8239-FE91EB1EE1B4}"/>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54" name="Freeform 37">
                        <a:extLst>
                          <a:ext uri="{FF2B5EF4-FFF2-40B4-BE49-F238E27FC236}">
                            <a16:creationId xmlns:a16="http://schemas.microsoft.com/office/drawing/2014/main" id="{D768E5AE-0146-44CF-9ED7-B92053C871FA}"/>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55" name="Freeform 39">
                        <a:extLst>
                          <a:ext uri="{FF2B5EF4-FFF2-40B4-BE49-F238E27FC236}">
                            <a16:creationId xmlns:a16="http://schemas.microsoft.com/office/drawing/2014/main" id="{99697A8E-120C-494F-A763-B30EC225FC32}"/>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56" name="Freeform 40">
                        <a:extLst>
                          <a:ext uri="{FF2B5EF4-FFF2-40B4-BE49-F238E27FC236}">
                            <a16:creationId xmlns:a16="http://schemas.microsoft.com/office/drawing/2014/main" id="{883BECC8-6C31-4503-B587-73E2E1511711}"/>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57" name="Freeform 5">
                        <a:extLst>
                          <a:ext uri="{FF2B5EF4-FFF2-40B4-BE49-F238E27FC236}">
                            <a16:creationId xmlns:a16="http://schemas.microsoft.com/office/drawing/2014/main" id="{862FC6D1-286F-4C4C-9C9B-598E484D5721}"/>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grpSp>
                <p:nvGrpSpPr>
                  <p:cNvPr id="176" name="Group 175">
                    <a:extLst>
                      <a:ext uri="{FF2B5EF4-FFF2-40B4-BE49-F238E27FC236}">
                        <a16:creationId xmlns:a16="http://schemas.microsoft.com/office/drawing/2014/main" id="{02F19947-2938-4F1A-99DB-BFC716920DCD}"/>
                      </a:ext>
                    </a:extLst>
                  </p:cNvPr>
                  <p:cNvGrpSpPr/>
                  <p:nvPr/>
                </p:nvGrpSpPr>
                <p:grpSpPr>
                  <a:xfrm>
                    <a:off x="2060951" y="3025193"/>
                    <a:ext cx="128016" cy="128016"/>
                    <a:chOff x="6617763" y="1494678"/>
                    <a:chExt cx="188006" cy="188004"/>
                  </a:xfrm>
                </p:grpSpPr>
                <p:sp>
                  <p:nvSpPr>
                    <p:cNvPr id="549" name="Oval 548">
                      <a:extLst>
                        <a:ext uri="{FF2B5EF4-FFF2-40B4-BE49-F238E27FC236}">
                          <a16:creationId xmlns:a16="http://schemas.microsoft.com/office/drawing/2014/main" id="{01216117-0B6E-405D-ACBA-58B83282AFB3}"/>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50" name="Freeform 10">
                      <a:extLst>
                        <a:ext uri="{FF2B5EF4-FFF2-40B4-BE49-F238E27FC236}">
                          <a16:creationId xmlns:a16="http://schemas.microsoft.com/office/drawing/2014/main" id="{44AC7320-92DD-428E-8B36-81684369C5CB}"/>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sp>
                <p:nvSpPr>
                  <p:cNvPr id="547" name="Freeform 40">
                    <a:extLst>
                      <a:ext uri="{FF2B5EF4-FFF2-40B4-BE49-F238E27FC236}">
                        <a16:creationId xmlns:a16="http://schemas.microsoft.com/office/drawing/2014/main" id="{0DA1D8F5-189F-46CA-909F-BDD2A7C40699}"/>
                      </a:ext>
                    </a:extLst>
                  </p:cNvPr>
                  <p:cNvSpPr/>
                  <p:nvPr/>
                </p:nvSpPr>
                <p:spPr>
                  <a:xfrm>
                    <a:off x="1162073" y="2366943"/>
                    <a:ext cx="21639" cy="35989"/>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178" name="Group 177">
                    <a:extLst>
                      <a:ext uri="{FF2B5EF4-FFF2-40B4-BE49-F238E27FC236}">
                        <a16:creationId xmlns:a16="http://schemas.microsoft.com/office/drawing/2014/main" id="{ACE71090-49D7-411F-9D45-06467D5B5443}"/>
                      </a:ext>
                    </a:extLst>
                  </p:cNvPr>
                  <p:cNvGrpSpPr/>
                  <p:nvPr/>
                </p:nvGrpSpPr>
                <p:grpSpPr>
                  <a:xfrm>
                    <a:off x="6371821" y="5896574"/>
                    <a:ext cx="128016" cy="128016"/>
                    <a:chOff x="1520304" y="1939550"/>
                    <a:chExt cx="726812" cy="726812"/>
                  </a:xfrm>
                </p:grpSpPr>
                <p:sp>
                  <p:nvSpPr>
                    <p:cNvPr id="535" name="Oval 534">
                      <a:extLst>
                        <a:ext uri="{FF2B5EF4-FFF2-40B4-BE49-F238E27FC236}">
                          <a16:creationId xmlns:a16="http://schemas.microsoft.com/office/drawing/2014/main" id="{2C8A619B-C4A5-43EA-9D6B-B9092460BC3F}"/>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536" name="Group 535">
                      <a:extLst>
                        <a:ext uri="{FF2B5EF4-FFF2-40B4-BE49-F238E27FC236}">
                          <a16:creationId xmlns:a16="http://schemas.microsoft.com/office/drawing/2014/main" id="{B96D4A9B-E2EA-4D32-9A1D-41B3E96C48DE}"/>
                        </a:ext>
                      </a:extLst>
                    </p:cNvPr>
                    <p:cNvGrpSpPr/>
                    <p:nvPr/>
                  </p:nvGrpSpPr>
                  <p:grpSpPr>
                    <a:xfrm>
                      <a:off x="1627350" y="2071688"/>
                      <a:ext cx="512722" cy="462536"/>
                      <a:chOff x="1302898" y="1640683"/>
                      <a:chExt cx="1201027" cy="1083468"/>
                    </a:xfrm>
                  </p:grpSpPr>
                  <p:sp>
                    <p:nvSpPr>
                      <p:cNvPr id="537" name="Freeform 34">
                        <a:extLst>
                          <a:ext uri="{FF2B5EF4-FFF2-40B4-BE49-F238E27FC236}">
                            <a16:creationId xmlns:a16="http://schemas.microsoft.com/office/drawing/2014/main" id="{2DB2FA45-67A7-4912-99EA-3996A0BD44AD}"/>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38" name="Freeform 37">
                        <a:extLst>
                          <a:ext uri="{FF2B5EF4-FFF2-40B4-BE49-F238E27FC236}">
                            <a16:creationId xmlns:a16="http://schemas.microsoft.com/office/drawing/2014/main" id="{60D5AD9E-316C-401C-90A4-8EB722C530A9}"/>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39" name="Freeform 39">
                        <a:extLst>
                          <a:ext uri="{FF2B5EF4-FFF2-40B4-BE49-F238E27FC236}">
                            <a16:creationId xmlns:a16="http://schemas.microsoft.com/office/drawing/2014/main" id="{28D0FF5B-619F-4B0D-93EE-CBD62101D5AC}"/>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40" name="Freeform 40">
                        <a:extLst>
                          <a:ext uri="{FF2B5EF4-FFF2-40B4-BE49-F238E27FC236}">
                            <a16:creationId xmlns:a16="http://schemas.microsoft.com/office/drawing/2014/main" id="{F7E23B00-7A72-43D0-8756-2A9125B62FF0}"/>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41" name="Freeform 5">
                        <a:extLst>
                          <a:ext uri="{FF2B5EF4-FFF2-40B4-BE49-F238E27FC236}">
                            <a16:creationId xmlns:a16="http://schemas.microsoft.com/office/drawing/2014/main" id="{7F4A074F-4906-4F9B-AD04-8FDB8B0CD0E7}"/>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grpSp>
                <p:nvGrpSpPr>
                  <p:cNvPr id="179" name="Group 178">
                    <a:extLst>
                      <a:ext uri="{FF2B5EF4-FFF2-40B4-BE49-F238E27FC236}">
                        <a16:creationId xmlns:a16="http://schemas.microsoft.com/office/drawing/2014/main" id="{2EE47DB7-52B5-4314-840E-33572C71E3C7}"/>
                      </a:ext>
                    </a:extLst>
                  </p:cNvPr>
                  <p:cNvGrpSpPr/>
                  <p:nvPr/>
                </p:nvGrpSpPr>
                <p:grpSpPr>
                  <a:xfrm>
                    <a:off x="6681787" y="5575010"/>
                    <a:ext cx="128016" cy="128016"/>
                    <a:chOff x="1520304" y="1939550"/>
                    <a:chExt cx="726812" cy="726812"/>
                  </a:xfrm>
                </p:grpSpPr>
                <p:sp>
                  <p:nvSpPr>
                    <p:cNvPr id="528" name="Oval 527">
                      <a:extLst>
                        <a:ext uri="{FF2B5EF4-FFF2-40B4-BE49-F238E27FC236}">
                          <a16:creationId xmlns:a16="http://schemas.microsoft.com/office/drawing/2014/main" id="{681A3DC8-EC88-441E-8A96-0BDBBC9096EB}"/>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529" name="Group 528">
                      <a:extLst>
                        <a:ext uri="{FF2B5EF4-FFF2-40B4-BE49-F238E27FC236}">
                          <a16:creationId xmlns:a16="http://schemas.microsoft.com/office/drawing/2014/main" id="{99797D7A-0B36-417C-8D43-98C100E2F3B9}"/>
                        </a:ext>
                      </a:extLst>
                    </p:cNvPr>
                    <p:cNvGrpSpPr/>
                    <p:nvPr/>
                  </p:nvGrpSpPr>
                  <p:grpSpPr>
                    <a:xfrm>
                      <a:off x="1627350" y="2071688"/>
                      <a:ext cx="512722" cy="462536"/>
                      <a:chOff x="1302898" y="1640683"/>
                      <a:chExt cx="1201027" cy="1083468"/>
                    </a:xfrm>
                  </p:grpSpPr>
                  <p:sp>
                    <p:nvSpPr>
                      <p:cNvPr id="530" name="Freeform 34">
                        <a:extLst>
                          <a:ext uri="{FF2B5EF4-FFF2-40B4-BE49-F238E27FC236}">
                            <a16:creationId xmlns:a16="http://schemas.microsoft.com/office/drawing/2014/main" id="{C7DED3B5-6713-4330-8655-5CAD13CFD549}"/>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31" name="Freeform 37">
                        <a:extLst>
                          <a:ext uri="{FF2B5EF4-FFF2-40B4-BE49-F238E27FC236}">
                            <a16:creationId xmlns:a16="http://schemas.microsoft.com/office/drawing/2014/main" id="{F809AA72-AFBB-4612-B1BD-0986A40E31FE}"/>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32" name="Freeform 39">
                        <a:extLst>
                          <a:ext uri="{FF2B5EF4-FFF2-40B4-BE49-F238E27FC236}">
                            <a16:creationId xmlns:a16="http://schemas.microsoft.com/office/drawing/2014/main" id="{C71441FE-23F5-4110-9185-76DBC2FD4064}"/>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33" name="Freeform 40">
                        <a:extLst>
                          <a:ext uri="{FF2B5EF4-FFF2-40B4-BE49-F238E27FC236}">
                            <a16:creationId xmlns:a16="http://schemas.microsoft.com/office/drawing/2014/main" id="{D6997856-DDC8-410B-B27F-35C2CFD29CEA}"/>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34" name="Freeform 5">
                        <a:extLst>
                          <a:ext uri="{FF2B5EF4-FFF2-40B4-BE49-F238E27FC236}">
                            <a16:creationId xmlns:a16="http://schemas.microsoft.com/office/drawing/2014/main" id="{6F9126CC-78A6-4CF5-BDE3-43F2974A15E7}"/>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grpSp>
                <p:nvGrpSpPr>
                  <p:cNvPr id="522" name="Group 521">
                    <a:extLst>
                      <a:ext uri="{FF2B5EF4-FFF2-40B4-BE49-F238E27FC236}">
                        <a16:creationId xmlns:a16="http://schemas.microsoft.com/office/drawing/2014/main" id="{0CED0FF6-D1C2-438F-BBF7-D5AC720BE0B9}"/>
                      </a:ext>
                    </a:extLst>
                  </p:cNvPr>
                  <p:cNvGrpSpPr/>
                  <p:nvPr/>
                </p:nvGrpSpPr>
                <p:grpSpPr>
                  <a:xfrm>
                    <a:off x="6235522" y="4961188"/>
                    <a:ext cx="90308" cy="81468"/>
                    <a:chOff x="1302898" y="1640683"/>
                    <a:chExt cx="1201027" cy="1083468"/>
                  </a:xfrm>
                </p:grpSpPr>
                <p:sp>
                  <p:nvSpPr>
                    <p:cNvPr id="523" name="Freeform 34">
                      <a:extLst>
                        <a:ext uri="{FF2B5EF4-FFF2-40B4-BE49-F238E27FC236}">
                          <a16:creationId xmlns:a16="http://schemas.microsoft.com/office/drawing/2014/main" id="{AD7FA234-9325-4E63-9791-575CA90D1CA4}"/>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27" name="Freeform 5">
                      <a:extLst>
                        <a:ext uri="{FF2B5EF4-FFF2-40B4-BE49-F238E27FC236}">
                          <a16:creationId xmlns:a16="http://schemas.microsoft.com/office/drawing/2014/main" id="{5CAE0315-F89D-4D27-A695-0A852B0E398D}"/>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nvGrpSpPr>
                  <p:cNvPr id="181" name="Group 180">
                    <a:extLst>
                      <a:ext uri="{FF2B5EF4-FFF2-40B4-BE49-F238E27FC236}">
                        <a16:creationId xmlns:a16="http://schemas.microsoft.com/office/drawing/2014/main" id="{5F12D1A2-BF5B-49CC-B6CF-8B35CDE17A85}"/>
                      </a:ext>
                    </a:extLst>
                  </p:cNvPr>
                  <p:cNvGrpSpPr/>
                  <p:nvPr/>
                </p:nvGrpSpPr>
                <p:grpSpPr>
                  <a:xfrm>
                    <a:off x="7659205" y="3891530"/>
                    <a:ext cx="128016" cy="128016"/>
                    <a:chOff x="1520304" y="1939550"/>
                    <a:chExt cx="726812" cy="726812"/>
                  </a:xfrm>
                </p:grpSpPr>
                <p:sp>
                  <p:nvSpPr>
                    <p:cNvPr id="514" name="Oval 513">
                      <a:extLst>
                        <a:ext uri="{FF2B5EF4-FFF2-40B4-BE49-F238E27FC236}">
                          <a16:creationId xmlns:a16="http://schemas.microsoft.com/office/drawing/2014/main" id="{377E5A30-4342-4A07-9E2F-8ABFC70B5708}"/>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515" name="Group 514">
                      <a:extLst>
                        <a:ext uri="{FF2B5EF4-FFF2-40B4-BE49-F238E27FC236}">
                          <a16:creationId xmlns:a16="http://schemas.microsoft.com/office/drawing/2014/main" id="{358CFD60-ED6F-43FD-9E76-964CA0D0785F}"/>
                        </a:ext>
                      </a:extLst>
                    </p:cNvPr>
                    <p:cNvGrpSpPr/>
                    <p:nvPr/>
                  </p:nvGrpSpPr>
                  <p:grpSpPr>
                    <a:xfrm>
                      <a:off x="1627350" y="2071688"/>
                      <a:ext cx="512722" cy="462536"/>
                      <a:chOff x="1302898" y="1640683"/>
                      <a:chExt cx="1201027" cy="1083468"/>
                    </a:xfrm>
                  </p:grpSpPr>
                  <p:sp>
                    <p:nvSpPr>
                      <p:cNvPr id="516" name="Freeform 34">
                        <a:extLst>
                          <a:ext uri="{FF2B5EF4-FFF2-40B4-BE49-F238E27FC236}">
                            <a16:creationId xmlns:a16="http://schemas.microsoft.com/office/drawing/2014/main" id="{CE20BA24-EB3F-48C0-96C0-45FCF6B728AF}"/>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17" name="Freeform 37">
                        <a:extLst>
                          <a:ext uri="{FF2B5EF4-FFF2-40B4-BE49-F238E27FC236}">
                            <a16:creationId xmlns:a16="http://schemas.microsoft.com/office/drawing/2014/main" id="{410A9C43-CD6D-4089-A3AA-F44C841264AA}"/>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18" name="Freeform 39">
                        <a:extLst>
                          <a:ext uri="{FF2B5EF4-FFF2-40B4-BE49-F238E27FC236}">
                            <a16:creationId xmlns:a16="http://schemas.microsoft.com/office/drawing/2014/main" id="{3E3C8CFF-F0A3-4CEF-A968-89127F238E5A}"/>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19" name="Freeform 40">
                        <a:extLst>
                          <a:ext uri="{FF2B5EF4-FFF2-40B4-BE49-F238E27FC236}">
                            <a16:creationId xmlns:a16="http://schemas.microsoft.com/office/drawing/2014/main" id="{A472DF93-9B31-436A-9683-9FB514E52C1D}"/>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20" name="Freeform 5">
                        <a:extLst>
                          <a:ext uri="{FF2B5EF4-FFF2-40B4-BE49-F238E27FC236}">
                            <a16:creationId xmlns:a16="http://schemas.microsoft.com/office/drawing/2014/main" id="{F49D8AEF-92CD-4F18-B4C3-69A1FFE098C8}"/>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grpSp>
                <p:nvGrpSpPr>
                  <p:cNvPr id="182" name="Group 181">
                    <a:extLst>
                      <a:ext uri="{FF2B5EF4-FFF2-40B4-BE49-F238E27FC236}">
                        <a16:creationId xmlns:a16="http://schemas.microsoft.com/office/drawing/2014/main" id="{B14981C4-2F08-4FC6-BD0A-4247B1A93D88}"/>
                      </a:ext>
                    </a:extLst>
                  </p:cNvPr>
                  <p:cNvGrpSpPr/>
                  <p:nvPr/>
                </p:nvGrpSpPr>
                <p:grpSpPr>
                  <a:xfrm>
                    <a:off x="7574787" y="3798824"/>
                    <a:ext cx="128016" cy="128016"/>
                    <a:chOff x="1520304" y="1939550"/>
                    <a:chExt cx="726812" cy="726812"/>
                  </a:xfrm>
                </p:grpSpPr>
                <p:sp>
                  <p:nvSpPr>
                    <p:cNvPr id="507" name="Oval 506">
                      <a:extLst>
                        <a:ext uri="{FF2B5EF4-FFF2-40B4-BE49-F238E27FC236}">
                          <a16:creationId xmlns:a16="http://schemas.microsoft.com/office/drawing/2014/main" id="{7BFF8EAC-EC44-4CC3-AAB1-3EB2BEC999EA}"/>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508" name="Group 507">
                      <a:extLst>
                        <a:ext uri="{FF2B5EF4-FFF2-40B4-BE49-F238E27FC236}">
                          <a16:creationId xmlns:a16="http://schemas.microsoft.com/office/drawing/2014/main" id="{C5DC0752-BB94-4AD8-9BF0-64CA3343CEB9}"/>
                        </a:ext>
                      </a:extLst>
                    </p:cNvPr>
                    <p:cNvGrpSpPr/>
                    <p:nvPr/>
                  </p:nvGrpSpPr>
                  <p:grpSpPr>
                    <a:xfrm>
                      <a:off x="1627350" y="2071688"/>
                      <a:ext cx="512722" cy="462536"/>
                      <a:chOff x="1302898" y="1640683"/>
                      <a:chExt cx="1201027" cy="1083468"/>
                    </a:xfrm>
                  </p:grpSpPr>
                  <p:sp>
                    <p:nvSpPr>
                      <p:cNvPr id="509" name="Freeform 34">
                        <a:extLst>
                          <a:ext uri="{FF2B5EF4-FFF2-40B4-BE49-F238E27FC236}">
                            <a16:creationId xmlns:a16="http://schemas.microsoft.com/office/drawing/2014/main" id="{227E7EF4-BE34-4F58-8134-874DECC83A9C}"/>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10" name="Freeform 37">
                        <a:extLst>
                          <a:ext uri="{FF2B5EF4-FFF2-40B4-BE49-F238E27FC236}">
                            <a16:creationId xmlns:a16="http://schemas.microsoft.com/office/drawing/2014/main" id="{C89382A3-9BD3-42DF-8987-9A65C59751F6}"/>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11" name="Freeform 39">
                        <a:extLst>
                          <a:ext uri="{FF2B5EF4-FFF2-40B4-BE49-F238E27FC236}">
                            <a16:creationId xmlns:a16="http://schemas.microsoft.com/office/drawing/2014/main" id="{BC2A0AB9-3971-454A-B142-EEC06C7A05FC}"/>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12" name="Freeform 40">
                        <a:extLst>
                          <a:ext uri="{FF2B5EF4-FFF2-40B4-BE49-F238E27FC236}">
                            <a16:creationId xmlns:a16="http://schemas.microsoft.com/office/drawing/2014/main" id="{35ADF2C2-F6F7-441E-AA11-44DCC9AFD85E}"/>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13" name="Freeform 5">
                        <a:extLst>
                          <a:ext uri="{FF2B5EF4-FFF2-40B4-BE49-F238E27FC236}">
                            <a16:creationId xmlns:a16="http://schemas.microsoft.com/office/drawing/2014/main" id="{92285F93-D0F3-4F3B-99C2-F7BD402B9FEB}"/>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grpSp>
                <p:nvGrpSpPr>
                  <p:cNvPr id="183" name="Group 182">
                    <a:extLst>
                      <a:ext uri="{FF2B5EF4-FFF2-40B4-BE49-F238E27FC236}">
                        <a16:creationId xmlns:a16="http://schemas.microsoft.com/office/drawing/2014/main" id="{4D4926D5-22F0-4218-AE54-EDFBBED83094}"/>
                      </a:ext>
                    </a:extLst>
                  </p:cNvPr>
                  <p:cNvGrpSpPr/>
                  <p:nvPr/>
                </p:nvGrpSpPr>
                <p:grpSpPr>
                  <a:xfrm>
                    <a:off x="7421402" y="3843003"/>
                    <a:ext cx="128016" cy="128016"/>
                    <a:chOff x="1520304" y="1939550"/>
                    <a:chExt cx="726812" cy="726812"/>
                  </a:xfrm>
                </p:grpSpPr>
                <p:sp>
                  <p:nvSpPr>
                    <p:cNvPr id="500" name="Oval 499">
                      <a:extLst>
                        <a:ext uri="{FF2B5EF4-FFF2-40B4-BE49-F238E27FC236}">
                          <a16:creationId xmlns:a16="http://schemas.microsoft.com/office/drawing/2014/main" id="{BD8CB924-F144-4DF5-B892-010064136ABC}"/>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501" name="Group 500">
                      <a:extLst>
                        <a:ext uri="{FF2B5EF4-FFF2-40B4-BE49-F238E27FC236}">
                          <a16:creationId xmlns:a16="http://schemas.microsoft.com/office/drawing/2014/main" id="{C063B8EC-4FF5-4DFB-AA6D-602365955D1F}"/>
                        </a:ext>
                      </a:extLst>
                    </p:cNvPr>
                    <p:cNvGrpSpPr/>
                    <p:nvPr/>
                  </p:nvGrpSpPr>
                  <p:grpSpPr>
                    <a:xfrm>
                      <a:off x="1627350" y="2071688"/>
                      <a:ext cx="512722" cy="462536"/>
                      <a:chOff x="1302898" y="1640683"/>
                      <a:chExt cx="1201027" cy="1083468"/>
                    </a:xfrm>
                  </p:grpSpPr>
                  <p:sp>
                    <p:nvSpPr>
                      <p:cNvPr id="502" name="Freeform 34">
                        <a:extLst>
                          <a:ext uri="{FF2B5EF4-FFF2-40B4-BE49-F238E27FC236}">
                            <a16:creationId xmlns:a16="http://schemas.microsoft.com/office/drawing/2014/main" id="{2DE39B23-6C60-4B75-B09B-DDD96E63A923}"/>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03" name="Freeform 37">
                        <a:extLst>
                          <a:ext uri="{FF2B5EF4-FFF2-40B4-BE49-F238E27FC236}">
                            <a16:creationId xmlns:a16="http://schemas.microsoft.com/office/drawing/2014/main" id="{E860B22B-6F69-4752-812A-76A3E4032AD5}"/>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04" name="Freeform 39">
                        <a:extLst>
                          <a:ext uri="{FF2B5EF4-FFF2-40B4-BE49-F238E27FC236}">
                            <a16:creationId xmlns:a16="http://schemas.microsoft.com/office/drawing/2014/main" id="{F9980855-0A15-40FE-9D49-ABD3886D93BB}"/>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05" name="Freeform 40">
                        <a:extLst>
                          <a:ext uri="{FF2B5EF4-FFF2-40B4-BE49-F238E27FC236}">
                            <a16:creationId xmlns:a16="http://schemas.microsoft.com/office/drawing/2014/main" id="{A0D96E15-4F8B-4353-A038-7F7EF0D0E09A}"/>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06" name="Freeform 5">
                        <a:extLst>
                          <a:ext uri="{FF2B5EF4-FFF2-40B4-BE49-F238E27FC236}">
                            <a16:creationId xmlns:a16="http://schemas.microsoft.com/office/drawing/2014/main" id="{C70C6B26-636E-4665-A3EC-FCEEDA4509BF}"/>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grpSp>
                <p:nvGrpSpPr>
                  <p:cNvPr id="184" name="Group 183">
                    <a:extLst>
                      <a:ext uri="{FF2B5EF4-FFF2-40B4-BE49-F238E27FC236}">
                        <a16:creationId xmlns:a16="http://schemas.microsoft.com/office/drawing/2014/main" id="{9C3DD55F-5CAC-4F98-9A55-75927BA178FF}"/>
                      </a:ext>
                    </a:extLst>
                  </p:cNvPr>
                  <p:cNvGrpSpPr/>
                  <p:nvPr/>
                </p:nvGrpSpPr>
                <p:grpSpPr>
                  <a:xfrm>
                    <a:off x="7355894" y="3752474"/>
                    <a:ext cx="128016" cy="128016"/>
                    <a:chOff x="1520304" y="1939550"/>
                    <a:chExt cx="726812" cy="726812"/>
                  </a:xfrm>
                </p:grpSpPr>
                <p:sp>
                  <p:nvSpPr>
                    <p:cNvPr id="493" name="Oval 492">
                      <a:extLst>
                        <a:ext uri="{FF2B5EF4-FFF2-40B4-BE49-F238E27FC236}">
                          <a16:creationId xmlns:a16="http://schemas.microsoft.com/office/drawing/2014/main" id="{EA0E21EF-FF50-456C-8B16-28112C00A182}"/>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494" name="Group 493">
                      <a:extLst>
                        <a:ext uri="{FF2B5EF4-FFF2-40B4-BE49-F238E27FC236}">
                          <a16:creationId xmlns:a16="http://schemas.microsoft.com/office/drawing/2014/main" id="{52999DF1-BFCB-47E5-B908-F442673E828A}"/>
                        </a:ext>
                      </a:extLst>
                    </p:cNvPr>
                    <p:cNvGrpSpPr/>
                    <p:nvPr/>
                  </p:nvGrpSpPr>
                  <p:grpSpPr>
                    <a:xfrm>
                      <a:off x="1627350" y="2071688"/>
                      <a:ext cx="512722" cy="462536"/>
                      <a:chOff x="1302898" y="1640683"/>
                      <a:chExt cx="1201027" cy="1083468"/>
                    </a:xfrm>
                  </p:grpSpPr>
                  <p:sp>
                    <p:nvSpPr>
                      <p:cNvPr id="495" name="Freeform 34">
                        <a:extLst>
                          <a:ext uri="{FF2B5EF4-FFF2-40B4-BE49-F238E27FC236}">
                            <a16:creationId xmlns:a16="http://schemas.microsoft.com/office/drawing/2014/main" id="{A537B6DB-09C9-4C6D-8276-F9CB48FC963F}"/>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96" name="Freeform 37">
                        <a:extLst>
                          <a:ext uri="{FF2B5EF4-FFF2-40B4-BE49-F238E27FC236}">
                            <a16:creationId xmlns:a16="http://schemas.microsoft.com/office/drawing/2014/main" id="{34E4FEBD-5655-4727-88BE-0D3F7004260A}"/>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97" name="Freeform 39">
                        <a:extLst>
                          <a:ext uri="{FF2B5EF4-FFF2-40B4-BE49-F238E27FC236}">
                            <a16:creationId xmlns:a16="http://schemas.microsoft.com/office/drawing/2014/main" id="{DA5B4BE7-709E-45D4-819D-E3ABE23CF0C8}"/>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98" name="Freeform 40">
                        <a:extLst>
                          <a:ext uri="{FF2B5EF4-FFF2-40B4-BE49-F238E27FC236}">
                            <a16:creationId xmlns:a16="http://schemas.microsoft.com/office/drawing/2014/main" id="{F099B2A0-F49B-46E5-84CE-15E451CF500D}"/>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99" name="Freeform 5">
                        <a:extLst>
                          <a:ext uri="{FF2B5EF4-FFF2-40B4-BE49-F238E27FC236}">
                            <a16:creationId xmlns:a16="http://schemas.microsoft.com/office/drawing/2014/main" id="{B190EFC9-1E7E-4344-8B1E-9A2C043620B4}"/>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grpSp>
                <p:nvGrpSpPr>
                  <p:cNvPr id="185" name="Group 184">
                    <a:extLst>
                      <a:ext uri="{FF2B5EF4-FFF2-40B4-BE49-F238E27FC236}">
                        <a16:creationId xmlns:a16="http://schemas.microsoft.com/office/drawing/2014/main" id="{AB2A13B8-C288-48F5-9302-AC19270B5882}"/>
                      </a:ext>
                    </a:extLst>
                  </p:cNvPr>
                  <p:cNvGrpSpPr/>
                  <p:nvPr/>
                </p:nvGrpSpPr>
                <p:grpSpPr>
                  <a:xfrm>
                    <a:off x="8358732" y="4471451"/>
                    <a:ext cx="128016" cy="128016"/>
                    <a:chOff x="1520304" y="1939550"/>
                    <a:chExt cx="726812" cy="726812"/>
                  </a:xfrm>
                </p:grpSpPr>
                <p:sp>
                  <p:nvSpPr>
                    <p:cNvPr id="486" name="Oval 485">
                      <a:extLst>
                        <a:ext uri="{FF2B5EF4-FFF2-40B4-BE49-F238E27FC236}">
                          <a16:creationId xmlns:a16="http://schemas.microsoft.com/office/drawing/2014/main" id="{43D4BA8E-D85F-4085-806B-B502A3E15D8F}"/>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487" name="Group 486">
                      <a:extLst>
                        <a:ext uri="{FF2B5EF4-FFF2-40B4-BE49-F238E27FC236}">
                          <a16:creationId xmlns:a16="http://schemas.microsoft.com/office/drawing/2014/main" id="{ECB081F1-A925-4E86-BD69-D5DABEB61B0B}"/>
                        </a:ext>
                      </a:extLst>
                    </p:cNvPr>
                    <p:cNvGrpSpPr/>
                    <p:nvPr/>
                  </p:nvGrpSpPr>
                  <p:grpSpPr>
                    <a:xfrm>
                      <a:off x="1627350" y="2071688"/>
                      <a:ext cx="512722" cy="462536"/>
                      <a:chOff x="1302898" y="1640683"/>
                      <a:chExt cx="1201027" cy="1083468"/>
                    </a:xfrm>
                  </p:grpSpPr>
                  <p:sp>
                    <p:nvSpPr>
                      <p:cNvPr id="488" name="Freeform 34">
                        <a:extLst>
                          <a:ext uri="{FF2B5EF4-FFF2-40B4-BE49-F238E27FC236}">
                            <a16:creationId xmlns:a16="http://schemas.microsoft.com/office/drawing/2014/main" id="{F5D72EE6-E8B9-4779-8A4A-964F97827B58}"/>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89" name="Freeform 37">
                        <a:extLst>
                          <a:ext uri="{FF2B5EF4-FFF2-40B4-BE49-F238E27FC236}">
                            <a16:creationId xmlns:a16="http://schemas.microsoft.com/office/drawing/2014/main" id="{E04AD47E-625E-430A-96E1-14ADA95B0389}"/>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90" name="Freeform 39">
                        <a:extLst>
                          <a:ext uri="{FF2B5EF4-FFF2-40B4-BE49-F238E27FC236}">
                            <a16:creationId xmlns:a16="http://schemas.microsoft.com/office/drawing/2014/main" id="{B05C84C2-FB26-4F91-8DBF-899012BD6AB0}"/>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91" name="Freeform 40">
                        <a:extLst>
                          <a:ext uri="{FF2B5EF4-FFF2-40B4-BE49-F238E27FC236}">
                            <a16:creationId xmlns:a16="http://schemas.microsoft.com/office/drawing/2014/main" id="{5C23494C-A38D-44F1-A4FB-7C00EC1C71FA}"/>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92" name="Freeform 5">
                        <a:extLst>
                          <a:ext uri="{FF2B5EF4-FFF2-40B4-BE49-F238E27FC236}">
                            <a16:creationId xmlns:a16="http://schemas.microsoft.com/office/drawing/2014/main" id="{AC2B6649-7E95-44A9-BFE4-53E7F5FC3F36}"/>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grpSp>
                <p:nvGrpSpPr>
                  <p:cNvPr id="186" name="Group 185">
                    <a:extLst>
                      <a:ext uri="{FF2B5EF4-FFF2-40B4-BE49-F238E27FC236}">
                        <a16:creationId xmlns:a16="http://schemas.microsoft.com/office/drawing/2014/main" id="{99D5A371-84C8-486D-A55F-D6F1946EF235}"/>
                      </a:ext>
                    </a:extLst>
                  </p:cNvPr>
                  <p:cNvGrpSpPr/>
                  <p:nvPr/>
                </p:nvGrpSpPr>
                <p:grpSpPr>
                  <a:xfrm>
                    <a:off x="8279282" y="3779593"/>
                    <a:ext cx="128016" cy="128016"/>
                    <a:chOff x="1520304" y="1939550"/>
                    <a:chExt cx="726812" cy="726812"/>
                  </a:xfrm>
                </p:grpSpPr>
                <p:sp>
                  <p:nvSpPr>
                    <p:cNvPr id="479" name="Oval 478">
                      <a:extLst>
                        <a:ext uri="{FF2B5EF4-FFF2-40B4-BE49-F238E27FC236}">
                          <a16:creationId xmlns:a16="http://schemas.microsoft.com/office/drawing/2014/main" id="{BD88A445-4ABB-4F5C-90C2-8E91C82A063C}"/>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480" name="Group 479">
                      <a:extLst>
                        <a:ext uri="{FF2B5EF4-FFF2-40B4-BE49-F238E27FC236}">
                          <a16:creationId xmlns:a16="http://schemas.microsoft.com/office/drawing/2014/main" id="{2F5F255F-DA40-4C76-9BCD-F1F65DA47139}"/>
                        </a:ext>
                      </a:extLst>
                    </p:cNvPr>
                    <p:cNvGrpSpPr/>
                    <p:nvPr/>
                  </p:nvGrpSpPr>
                  <p:grpSpPr>
                    <a:xfrm>
                      <a:off x="1627350" y="2071688"/>
                      <a:ext cx="512722" cy="462536"/>
                      <a:chOff x="1302898" y="1640683"/>
                      <a:chExt cx="1201027" cy="1083468"/>
                    </a:xfrm>
                  </p:grpSpPr>
                  <p:sp>
                    <p:nvSpPr>
                      <p:cNvPr id="481" name="Freeform 34">
                        <a:extLst>
                          <a:ext uri="{FF2B5EF4-FFF2-40B4-BE49-F238E27FC236}">
                            <a16:creationId xmlns:a16="http://schemas.microsoft.com/office/drawing/2014/main" id="{38429A8B-EE19-4A79-9E8F-09AB7E07F6D8}"/>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82" name="Freeform 37">
                        <a:extLst>
                          <a:ext uri="{FF2B5EF4-FFF2-40B4-BE49-F238E27FC236}">
                            <a16:creationId xmlns:a16="http://schemas.microsoft.com/office/drawing/2014/main" id="{87AF1AFB-15C6-4FFE-B0C8-B27B62611DD5}"/>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83" name="Freeform 39">
                        <a:extLst>
                          <a:ext uri="{FF2B5EF4-FFF2-40B4-BE49-F238E27FC236}">
                            <a16:creationId xmlns:a16="http://schemas.microsoft.com/office/drawing/2014/main" id="{1A8BA8E1-510D-4AFB-8D7C-297C4C5B870F}"/>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84" name="Freeform 40">
                        <a:extLst>
                          <a:ext uri="{FF2B5EF4-FFF2-40B4-BE49-F238E27FC236}">
                            <a16:creationId xmlns:a16="http://schemas.microsoft.com/office/drawing/2014/main" id="{A71CF4AC-1751-4BEE-9F23-5790688A3E83}"/>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85" name="Freeform 5">
                        <a:extLst>
                          <a:ext uri="{FF2B5EF4-FFF2-40B4-BE49-F238E27FC236}">
                            <a16:creationId xmlns:a16="http://schemas.microsoft.com/office/drawing/2014/main" id="{0431995A-C3E9-4A18-B374-4C3D65FB024D}"/>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grpSp>
                <p:nvGrpSpPr>
                  <p:cNvPr id="187" name="Group 186">
                    <a:extLst>
                      <a:ext uri="{FF2B5EF4-FFF2-40B4-BE49-F238E27FC236}">
                        <a16:creationId xmlns:a16="http://schemas.microsoft.com/office/drawing/2014/main" id="{54A03C57-45C7-4678-833F-2012E7997D07}"/>
                      </a:ext>
                    </a:extLst>
                  </p:cNvPr>
                  <p:cNvGrpSpPr/>
                  <p:nvPr/>
                </p:nvGrpSpPr>
                <p:grpSpPr>
                  <a:xfrm>
                    <a:off x="8101503" y="3936536"/>
                    <a:ext cx="128016" cy="128016"/>
                    <a:chOff x="6617763" y="1494678"/>
                    <a:chExt cx="188006" cy="188004"/>
                  </a:xfrm>
                </p:grpSpPr>
                <p:sp>
                  <p:nvSpPr>
                    <p:cNvPr id="477" name="Oval 476">
                      <a:extLst>
                        <a:ext uri="{FF2B5EF4-FFF2-40B4-BE49-F238E27FC236}">
                          <a16:creationId xmlns:a16="http://schemas.microsoft.com/office/drawing/2014/main" id="{BA7853CF-4726-43CF-9CF6-CAE9F4ED23AC}"/>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78" name="Freeform 10">
                      <a:extLst>
                        <a:ext uri="{FF2B5EF4-FFF2-40B4-BE49-F238E27FC236}">
                          <a16:creationId xmlns:a16="http://schemas.microsoft.com/office/drawing/2014/main" id="{29A2B4EC-496C-45D7-B8F1-2BC620B4010D}"/>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nvGrpSpPr>
                  <p:cNvPr id="188" name="Group 187">
                    <a:extLst>
                      <a:ext uri="{FF2B5EF4-FFF2-40B4-BE49-F238E27FC236}">
                        <a16:creationId xmlns:a16="http://schemas.microsoft.com/office/drawing/2014/main" id="{211089C9-A32C-4C7D-A0BC-6AA8CBD460F3}"/>
                      </a:ext>
                    </a:extLst>
                  </p:cNvPr>
                  <p:cNvGrpSpPr/>
                  <p:nvPr/>
                </p:nvGrpSpPr>
                <p:grpSpPr>
                  <a:xfrm>
                    <a:off x="8139273" y="4017327"/>
                    <a:ext cx="128016" cy="128016"/>
                    <a:chOff x="6617763" y="1494678"/>
                    <a:chExt cx="188006" cy="188004"/>
                  </a:xfrm>
                </p:grpSpPr>
                <p:sp>
                  <p:nvSpPr>
                    <p:cNvPr id="475" name="Oval 474">
                      <a:extLst>
                        <a:ext uri="{FF2B5EF4-FFF2-40B4-BE49-F238E27FC236}">
                          <a16:creationId xmlns:a16="http://schemas.microsoft.com/office/drawing/2014/main" id="{D60336F9-01EE-4000-96F1-FE3A7537C461}"/>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76" name="Freeform 10">
                      <a:extLst>
                        <a:ext uri="{FF2B5EF4-FFF2-40B4-BE49-F238E27FC236}">
                          <a16:creationId xmlns:a16="http://schemas.microsoft.com/office/drawing/2014/main" id="{BA538B63-FBAD-466C-92B3-0C0B71FBA0EF}"/>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nvGrpSpPr>
                  <p:cNvPr id="189" name="Group 188">
                    <a:extLst>
                      <a:ext uri="{FF2B5EF4-FFF2-40B4-BE49-F238E27FC236}">
                        <a16:creationId xmlns:a16="http://schemas.microsoft.com/office/drawing/2014/main" id="{EB8ACCAB-F045-42C1-B76F-A1B4D71FAA51}"/>
                      </a:ext>
                    </a:extLst>
                  </p:cNvPr>
                  <p:cNvGrpSpPr/>
                  <p:nvPr/>
                </p:nvGrpSpPr>
                <p:grpSpPr>
                  <a:xfrm>
                    <a:off x="8310065" y="4212589"/>
                    <a:ext cx="128016" cy="128016"/>
                    <a:chOff x="6617763" y="1494678"/>
                    <a:chExt cx="188006" cy="188004"/>
                  </a:xfrm>
                </p:grpSpPr>
                <p:sp>
                  <p:nvSpPr>
                    <p:cNvPr id="473" name="Oval 472">
                      <a:extLst>
                        <a:ext uri="{FF2B5EF4-FFF2-40B4-BE49-F238E27FC236}">
                          <a16:creationId xmlns:a16="http://schemas.microsoft.com/office/drawing/2014/main" id="{400F8B12-8F89-4C8A-A18B-2306E9B8F5C7}"/>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74" name="Freeform 10">
                      <a:extLst>
                        <a:ext uri="{FF2B5EF4-FFF2-40B4-BE49-F238E27FC236}">
                          <a16:creationId xmlns:a16="http://schemas.microsoft.com/office/drawing/2014/main" id="{140ABF19-1548-47FA-94E7-4E0135CF0B10}"/>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nvGrpSpPr>
                  <p:cNvPr id="190" name="Group 189">
                    <a:extLst>
                      <a:ext uri="{FF2B5EF4-FFF2-40B4-BE49-F238E27FC236}">
                        <a16:creationId xmlns:a16="http://schemas.microsoft.com/office/drawing/2014/main" id="{E12CA7F4-C043-4DE1-827B-C4FAC3C0D22E}"/>
                      </a:ext>
                    </a:extLst>
                  </p:cNvPr>
                  <p:cNvGrpSpPr/>
                  <p:nvPr/>
                </p:nvGrpSpPr>
                <p:grpSpPr>
                  <a:xfrm>
                    <a:off x="8965083" y="4234026"/>
                    <a:ext cx="128016" cy="128016"/>
                    <a:chOff x="1520304" y="1939550"/>
                    <a:chExt cx="726812" cy="726812"/>
                  </a:xfrm>
                </p:grpSpPr>
                <p:sp>
                  <p:nvSpPr>
                    <p:cNvPr id="466" name="Oval 465">
                      <a:extLst>
                        <a:ext uri="{FF2B5EF4-FFF2-40B4-BE49-F238E27FC236}">
                          <a16:creationId xmlns:a16="http://schemas.microsoft.com/office/drawing/2014/main" id="{A962CAF3-E7DB-46FB-B0FD-59B3BD389BB0}"/>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467" name="Group 466">
                      <a:extLst>
                        <a:ext uri="{FF2B5EF4-FFF2-40B4-BE49-F238E27FC236}">
                          <a16:creationId xmlns:a16="http://schemas.microsoft.com/office/drawing/2014/main" id="{58608406-19DE-48A3-8EF1-652D9D5BCDCD}"/>
                        </a:ext>
                      </a:extLst>
                    </p:cNvPr>
                    <p:cNvGrpSpPr/>
                    <p:nvPr/>
                  </p:nvGrpSpPr>
                  <p:grpSpPr>
                    <a:xfrm>
                      <a:off x="1627350" y="2071688"/>
                      <a:ext cx="512722" cy="462536"/>
                      <a:chOff x="1302898" y="1640683"/>
                      <a:chExt cx="1201027" cy="1083468"/>
                    </a:xfrm>
                  </p:grpSpPr>
                  <p:sp>
                    <p:nvSpPr>
                      <p:cNvPr id="468" name="Freeform 34">
                        <a:extLst>
                          <a:ext uri="{FF2B5EF4-FFF2-40B4-BE49-F238E27FC236}">
                            <a16:creationId xmlns:a16="http://schemas.microsoft.com/office/drawing/2014/main" id="{A563B0A4-CD76-4617-9755-56FAF4BAF0D1}"/>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69" name="Freeform 37">
                        <a:extLst>
                          <a:ext uri="{FF2B5EF4-FFF2-40B4-BE49-F238E27FC236}">
                            <a16:creationId xmlns:a16="http://schemas.microsoft.com/office/drawing/2014/main" id="{2AA78514-CFC0-446E-A3A0-2E4B706B5B45}"/>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70" name="Freeform 39">
                        <a:extLst>
                          <a:ext uri="{FF2B5EF4-FFF2-40B4-BE49-F238E27FC236}">
                            <a16:creationId xmlns:a16="http://schemas.microsoft.com/office/drawing/2014/main" id="{B8EB5EAB-0857-4CAE-AABD-F366C092DD0C}"/>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71" name="Freeform 40">
                        <a:extLst>
                          <a:ext uri="{FF2B5EF4-FFF2-40B4-BE49-F238E27FC236}">
                            <a16:creationId xmlns:a16="http://schemas.microsoft.com/office/drawing/2014/main" id="{3C5B9FD5-2647-4E11-88FE-96140C31A1FC}"/>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72" name="Freeform 5">
                        <a:extLst>
                          <a:ext uri="{FF2B5EF4-FFF2-40B4-BE49-F238E27FC236}">
                            <a16:creationId xmlns:a16="http://schemas.microsoft.com/office/drawing/2014/main" id="{259CF1B8-F29C-4715-BADA-80072B0AC549}"/>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grpSp>
                <p:nvGrpSpPr>
                  <p:cNvPr id="191" name="Group 190">
                    <a:extLst>
                      <a:ext uri="{FF2B5EF4-FFF2-40B4-BE49-F238E27FC236}">
                        <a16:creationId xmlns:a16="http://schemas.microsoft.com/office/drawing/2014/main" id="{54BFE9C1-CC28-47D9-BE47-4E89EDE611F4}"/>
                      </a:ext>
                    </a:extLst>
                  </p:cNvPr>
                  <p:cNvGrpSpPr/>
                  <p:nvPr/>
                </p:nvGrpSpPr>
                <p:grpSpPr>
                  <a:xfrm>
                    <a:off x="8984296" y="4562653"/>
                    <a:ext cx="128016" cy="128016"/>
                    <a:chOff x="1520304" y="1939550"/>
                    <a:chExt cx="726812" cy="726812"/>
                  </a:xfrm>
                </p:grpSpPr>
                <p:sp>
                  <p:nvSpPr>
                    <p:cNvPr id="459" name="Oval 458">
                      <a:extLst>
                        <a:ext uri="{FF2B5EF4-FFF2-40B4-BE49-F238E27FC236}">
                          <a16:creationId xmlns:a16="http://schemas.microsoft.com/office/drawing/2014/main" id="{847F9B7B-FDB4-427B-BA55-91DEC2530C59}"/>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460" name="Group 459">
                      <a:extLst>
                        <a:ext uri="{FF2B5EF4-FFF2-40B4-BE49-F238E27FC236}">
                          <a16:creationId xmlns:a16="http://schemas.microsoft.com/office/drawing/2014/main" id="{AD988CA5-54E1-48D7-9D85-799C8EB926DC}"/>
                        </a:ext>
                      </a:extLst>
                    </p:cNvPr>
                    <p:cNvGrpSpPr/>
                    <p:nvPr/>
                  </p:nvGrpSpPr>
                  <p:grpSpPr>
                    <a:xfrm>
                      <a:off x="1627350" y="2071688"/>
                      <a:ext cx="512722" cy="462536"/>
                      <a:chOff x="1302898" y="1640683"/>
                      <a:chExt cx="1201027" cy="1083468"/>
                    </a:xfrm>
                  </p:grpSpPr>
                  <p:sp>
                    <p:nvSpPr>
                      <p:cNvPr id="461" name="Freeform 34">
                        <a:extLst>
                          <a:ext uri="{FF2B5EF4-FFF2-40B4-BE49-F238E27FC236}">
                            <a16:creationId xmlns:a16="http://schemas.microsoft.com/office/drawing/2014/main" id="{A9DA2E7C-62E8-4754-A7DA-1B2A7A131582}"/>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62" name="Freeform 37">
                        <a:extLst>
                          <a:ext uri="{FF2B5EF4-FFF2-40B4-BE49-F238E27FC236}">
                            <a16:creationId xmlns:a16="http://schemas.microsoft.com/office/drawing/2014/main" id="{5F2FF1A8-009A-45BA-A0D1-C4E9D21589EE}"/>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63" name="Freeform 39">
                        <a:extLst>
                          <a:ext uri="{FF2B5EF4-FFF2-40B4-BE49-F238E27FC236}">
                            <a16:creationId xmlns:a16="http://schemas.microsoft.com/office/drawing/2014/main" id="{45735190-DE1B-4E56-B5F6-E367BA87D98F}"/>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64" name="Freeform 40">
                        <a:extLst>
                          <a:ext uri="{FF2B5EF4-FFF2-40B4-BE49-F238E27FC236}">
                            <a16:creationId xmlns:a16="http://schemas.microsoft.com/office/drawing/2014/main" id="{0284272F-30A4-4C8B-835C-288ACE2E9F2E}"/>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65" name="Freeform 5">
                        <a:extLst>
                          <a:ext uri="{FF2B5EF4-FFF2-40B4-BE49-F238E27FC236}">
                            <a16:creationId xmlns:a16="http://schemas.microsoft.com/office/drawing/2014/main" id="{EC6A1A47-7E23-4500-B8F0-E2D10B2E612A}"/>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grpSp>
                <p:nvGrpSpPr>
                  <p:cNvPr id="192" name="Group 191">
                    <a:extLst>
                      <a:ext uri="{FF2B5EF4-FFF2-40B4-BE49-F238E27FC236}">
                        <a16:creationId xmlns:a16="http://schemas.microsoft.com/office/drawing/2014/main" id="{CA7E24E3-0441-4EFB-8E12-33B39946408D}"/>
                      </a:ext>
                    </a:extLst>
                  </p:cNvPr>
                  <p:cNvGrpSpPr/>
                  <p:nvPr/>
                </p:nvGrpSpPr>
                <p:grpSpPr>
                  <a:xfrm>
                    <a:off x="9065695" y="4625407"/>
                    <a:ext cx="128016" cy="128016"/>
                    <a:chOff x="6617763" y="1494678"/>
                    <a:chExt cx="188006" cy="188004"/>
                  </a:xfrm>
                </p:grpSpPr>
                <p:sp>
                  <p:nvSpPr>
                    <p:cNvPr id="457" name="Oval 456">
                      <a:extLst>
                        <a:ext uri="{FF2B5EF4-FFF2-40B4-BE49-F238E27FC236}">
                          <a16:creationId xmlns:a16="http://schemas.microsoft.com/office/drawing/2014/main" id="{CEC7BB65-D581-4628-B4D9-F8AEB4C785DD}"/>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58" name="Freeform 10">
                      <a:extLst>
                        <a:ext uri="{FF2B5EF4-FFF2-40B4-BE49-F238E27FC236}">
                          <a16:creationId xmlns:a16="http://schemas.microsoft.com/office/drawing/2014/main" id="{4F5B2A4A-4AC0-4B86-BD50-89542D637B18}"/>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nvGrpSpPr>
                  <p:cNvPr id="193" name="Group 192">
                    <a:extLst>
                      <a:ext uri="{FF2B5EF4-FFF2-40B4-BE49-F238E27FC236}">
                        <a16:creationId xmlns:a16="http://schemas.microsoft.com/office/drawing/2014/main" id="{984A609D-9B5C-477C-B9B7-71C4D14ED5CC}"/>
                      </a:ext>
                    </a:extLst>
                  </p:cNvPr>
                  <p:cNvGrpSpPr/>
                  <p:nvPr/>
                </p:nvGrpSpPr>
                <p:grpSpPr>
                  <a:xfrm>
                    <a:off x="9130227" y="4693233"/>
                    <a:ext cx="128016" cy="128016"/>
                    <a:chOff x="6617763" y="1494678"/>
                    <a:chExt cx="188006" cy="188004"/>
                  </a:xfrm>
                </p:grpSpPr>
                <p:sp>
                  <p:nvSpPr>
                    <p:cNvPr id="455" name="Oval 454">
                      <a:extLst>
                        <a:ext uri="{FF2B5EF4-FFF2-40B4-BE49-F238E27FC236}">
                          <a16:creationId xmlns:a16="http://schemas.microsoft.com/office/drawing/2014/main" id="{CF5CAC33-24D6-4EE6-BCEA-E2FBFE3B8583}"/>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56" name="Freeform 10">
                      <a:extLst>
                        <a:ext uri="{FF2B5EF4-FFF2-40B4-BE49-F238E27FC236}">
                          <a16:creationId xmlns:a16="http://schemas.microsoft.com/office/drawing/2014/main" id="{8F9CE630-A84F-471B-B820-5547C36A3F64}"/>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nvGrpSpPr>
                  <p:cNvPr id="194" name="Group 193">
                    <a:extLst>
                      <a:ext uri="{FF2B5EF4-FFF2-40B4-BE49-F238E27FC236}">
                        <a16:creationId xmlns:a16="http://schemas.microsoft.com/office/drawing/2014/main" id="{AEF58C78-846B-4BE6-B249-DDEA26EDF0F7}"/>
                      </a:ext>
                    </a:extLst>
                  </p:cNvPr>
                  <p:cNvGrpSpPr/>
                  <p:nvPr/>
                </p:nvGrpSpPr>
                <p:grpSpPr>
                  <a:xfrm>
                    <a:off x="9461015" y="5876549"/>
                    <a:ext cx="128016" cy="128016"/>
                    <a:chOff x="1520304" y="1939550"/>
                    <a:chExt cx="726812" cy="726812"/>
                  </a:xfrm>
                </p:grpSpPr>
                <p:sp>
                  <p:nvSpPr>
                    <p:cNvPr id="448" name="Oval 447">
                      <a:extLst>
                        <a:ext uri="{FF2B5EF4-FFF2-40B4-BE49-F238E27FC236}">
                          <a16:creationId xmlns:a16="http://schemas.microsoft.com/office/drawing/2014/main" id="{475D54DF-A954-464F-AF64-5C35E14AA7AB}"/>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449" name="Group 448">
                      <a:extLst>
                        <a:ext uri="{FF2B5EF4-FFF2-40B4-BE49-F238E27FC236}">
                          <a16:creationId xmlns:a16="http://schemas.microsoft.com/office/drawing/2014/main" id="{E583E4A0-807D-418F-A8C8-5646B86E4736}"/>
                        </a:ext>
                      </a:extLst>
                    </p:cNvPr>
                    <p:cNvGrpSpPr/>
                    <p:nvPr/>
                  </p:nvGrpSpPr>
                  <p:grpSpPr>
                    <a:xfrm>
                      <a:off x="1627350" y="2071688"/>
                      <a:ext cx="512722" cy="462536"/>
                      <a:chOff x="1302898" y="1640683"/>
                      <a:chExt cx="1201027" cy="1083468"/>
                    </a:xfrm>
                  </p:grpSpPr>
                  <p:sp>
                    <p:nvSpPr>
                      <p:cNvPr id="450" name="Freeform 34">
                        <a:extLst>
                          <a:ext uri="{FF2B5EF4-FFF2-40B4-BE49-F238E27FC236}">
                            <a16:creationId xmlns:a16="http://schemas.microsoft.com/office/drawing/2014/main" id="{54BD8589-864A-4B34-9623-8538F5BB33D9}"/>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51" name="Freeform 37">
                        <a:extLst>
                          <a:ext uri="{FF2B5EF4-FFF2-40B4-BE49-F238E27FC236}">
                            <a16:creationId xmlns:a16="http://schemas.microsoft.com/office/drawing/2014/main" id="{0A75E9D4-2D37-4A32-A585-ABBFAE3BC49A}"/>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52" name="Freeform 39">
                        <a:extLst>
                          <a:ext uri="{FF2B5EF4-FFF2-40B4-BE49-F238E27FC236}">
                            <a16:creationId xmlns:a16="http://schemas.microsoft.com/office/drawing/2014/main" id="{59F41D3C-9AFD-4341-B549-6CDA2F2FED65}"/>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53" name="Freeform 40">
                        <a:extLst>
                          <a:ext uri="{FF2B5EF4-FFF2-40B4-BE49-F238E27FC236}">
                            <a16:creationId xmlns:a16="http://schemas.microsoft.com/office/drawing/2014/main" id="{1A340C58-30A5-40BD-B03E-63BD71CAE788}"/>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54" name="Freeform 5">
                        <a:extLst>
                          <a:ext uri="{FF2B5EF4-FFF2-40B4-BE49-F238E27FC236}">
                            <a16:creationId xmlns:a16="http://schemas.microsoft.com/office/drawing/2014/main" id="{C58D980B-647A-4485-9ECF-6BF502900A19}"/>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grpSp>
                <p:nvGrpSpPr>
                  <p:cNvPr id="195" name="Group 194">
                    <a:extLst>
                      <a:ext uri="{FF2B5EF4-FFF2-40B4-BE49-F238E27FC236}">
                        <a16:creationId xmlns:a16="http://schemas.microsoft.com/office/drawing/2014/main" id="{6555636E-4BEA-4580-800F-59257A27DD77}"/>
                      </a:ext>
                    </a:extLst>
                  </p:cNvPr>
                  <p:cNvGrpSpPr/>
                  <p:nvPr/>
                </p:nvGrpSpPr>
                <p:grpSpPr>
                  <a:xfrm>
                    <a:off x="10362561" y="6094415"/>
                    <a:ext cx="128016" cy="128016"/>
                    <a:chOff x="6617763" y="1494678"/>
                    <a:chExt cx="188006" cy="188004"/>
                  </a:xfrm>
                </p:grpSpPr>
                <p:sp>
                  <p:nvSpPr>
                    <p:cNvPr id="446" name="Oval 445">
                      <a:extLst>
                        <a:ext uri="{FF2B5EF4-FFF2-40B4-BE49-F238E27FC236}">
                          <a16:creationId xmlns:a16="http://schemas.microsoft.com/office/drawing/2014/main" id="{6915CB78-510D-402C-A764-D5F1BEAFFC5D}"/>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47" name="Freeform 10">
                      <a:extLst>
                        <a:ext uri="{FF2B5EF4-FFF2-40B4-BE49-F238E27FC236}">
                          <a16:creationId xmlns:a16="http://schemas.microsoft.com/office/drawing/2014/main" id="{2B9FFFD4-A8EC-4B01-9188-794E76BE7A2E}"/>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nvGrpSpPr>
                  <p:cNvPr id="196" name="Group 195">
                    <a:extLst>
                      <a:ext uri="{FF2B5EF4-FFF2-40B4-BE49-F238E27FC236}">
                        <a16:creationId xmlns:a16="http://schemas.microsoft.com/office/drawing/2014/main" id="{4B0E8E88-6F50-4D31-9257-46A36DC33EEA}"/>
                      </a:ext>
                    </a:extLst>
                  </p:cNvPr>
                  <p:cNvGrpSpPr/>
                  <p:nvPr/>
                </p:nvGrpSpPr>
                <p:grpSpPr>
                  <a:xfrm>
                    <a:off x="10553982" y="5958094"/>
                    <a:ext cx="128016" cy="128016"/>
                    <a:chOff x="1520304" y="1939550"/>
                    <a:chExt cx="726812" cy="726812"/>
                  </a:xfrm>
                </p:grpSpPr>
                <p:sp>
                  <p:nvSpPr>
                    <p:cNvPr id="439" name="Oval 438">
                      <a:extLst>
                        <a:ext uri="{FF2B5EF4-FFF2-40B4-BE49-F238E27FC236}">
                          <a16:creationId xmlns:a16="http://schemas.microsoft.com/office/drawing/2014/main" id="{440C0309-E02C-4DCC-8EE5-257BFBB773CD}"/>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440" name="Group 439">
                      <a:extLst>
                        <a:ext uri="{FF2B5EF4-FFF2-40B4-BE49-F238E27FC236}">
                          <a16:creationId xmlns:a16="http://schemas.microsoft.com/office/drawing/2014/main" id="{F953BBE5-B8CF-4A18-8FF2-4B7CED95D3BD}"/>
                        </a:ext>
                      </a:extLst>
                    </p:cNvPr>
                    <p:cNvGrpSpPr/>
                    <p:nvPr/>
                  </p:nvGrpSpPr>
                  <p:grpSpPr>
                    <a:xfrm>
                      <a:off x="1627350" y="2071688"/>
                      <a:ext cx="512722" cy="462536"/>
                      <a:chOff x="1302898" y="1640683"/>
                      <a:chExt cx="1201027" cy="1083468"/>
                    </a:xfrm>
                  </p:grpSpPr>
                  <p:sp>
                    <p:nvSpPr>
                      <p:cNvPr id="441" name="Freeform 34">
                        <a:extLst>
                          <a:ext uri="{FF2B5EF4-FFF2-40B4-BE49-F238E27FC236}">
                            <a16:creationId xmlns:a16="http://schemas.microsoft.com/office/drawing/2014/main" id="{3F00E1BC-9CCE-452A-B10C-1157B6A03CD7}"/>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42" name="Freeform 37">
                        <a:extLst>
                          <a:ext uri="{FF2B5EF4-FFF2-40B4-BE49-F238E27FC236}">
                            <a16:creationId xmlns:a16="http://schemas.microsoft.com/office/drawing/2014/main" id="{C363F66B-34A1-4C72-B10F-7B6D23B32B40}"/>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43" name="Freeform 39">
                        <a:extLst>
                          <a:ext uri="{FF2B5EF4-FFF2-40B4-BE49-F238E27FC236}">
                            <a16:creationId xmlns:a16="http://schemas.microsoft.com/office/drawing/2014/main" id="{FDB55A55-8AAA-4AD1-92CC-151978E97312}"/>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44" name="Freeform 40">
                        <a:extLst>
                          <a:ext uri="{FF2B5EF4-FFF2-40B4-BE49-F238E27FC236}">
                            <a16:creationId xmlns:a16="http://schemas.microsoft.com/office/drawing/2014/main" id="{4B569E0D-B3DF-47FB-91CD-3744F34D601C}"/>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45" name="Freeform 5">
                        <a:extLst>
                          <a:ext uri="{FF2B5EF4-FFF2-40B4-BE49-F238E27FC236}">
                            <a16:creationId xmlns:a16="http://schemas.microsoft.com/office/drawing/2014/main" id="{E9218575-7923-4DD3-9A9B-ADA051B7F13F}"/>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grpSp>
                <p:nvGrpSpPr>
                  <p:cNvPr id="197" name="Group 196">
                    <a:extLst>
                      <a:ext uri="{FF2B5EF4-FFF2-40B4-BE49-F238E27FC236}">
                        <a16:creationId xmlns:a16="http://schemas.microsoft.com/office/drawing/2014/main" id="{E7557354-44F3-43BB-A4C8-E36BD02B1ADE}"/>
                      </a:ext>
                    </a:extLst>
                  </p:cNvPr>
                  <p:cNvGrpSpPr/>
                  <p:nvPr/>
                </p:nvGrpSpPr>
                <p:grpSpPr>
                  <a:xfrm>
                    <a:off x="10612354" y="5638812"/>
                    <a:ext cx="128016" cy="128016"/>
                    <a:chOff x="1520304" y="1939550"/>
                    <a:chExt cx="726812" cy="726812"/>
                  </a:xfrm>
                </p:grpSpPr>
                <p:sp>
                  <p:nvSpPr>
                    <p:cNvPr id="432" name="Oval 431">
                      <a:extLst>
                        <a:ext uri="{FF2B5EF4-FFF2-40B4-BE49-F238E27FC236}">
                          <a16:creationId xmlns:a16="http://schemas.microsoft.com/office/drawing/2014/main" id="{4D164BD3-A818-4D2E-9F29-1FB7E1F326AF}"/>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433" name="Group 432">
                      <a:extLst>
                        <a:ext uri="{FF2B5EF4-FFF2-40B4-BE49-F238E27FC236}">
                          <a16:creationId xmlns:a16="http://schemas.microsoft.com/office/drawing/2014/main" id="{5060EB5B-D36D-495D-8EFD-C9023A3188C8}"/>
                        </a:ext>
                      </a:extLst>
                    </p:cNvPr>
                    <p:cNvGrpSpPr/>
                    <p:nvPr/>
                  </p:nvGrpSpPr>
                  <p:grpSpPr>
                    <a:xfrm>
                      <a:off x="1627350" y="2071688"/>
                      <a:ext cx="512722" cy="462536"/>
                      <a:chOff x="1302898" y="1640683"/>
                      <a:chExt cx="1201027" cy="1083468"/>
                    </a:xfrm>
                  </p:grpSpPr>
                  <p:sp>
                    <p:nvSpPr>
                      <p:cNvPr id="434" name="Freeform 34">
                        <a:extLst>
                          <a:ext uri="{FF2B5EF4-FFF2-40B4-BE49-F238E27FC236}">
                            <a16:creationId xmlns:a16="http://schemas.microsoft.com/office/drawing/2014/main" id="{F65A64EB-C8C5-431B-A868-07FCC30F9D2E}"/>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35" name="Freeform 37">
                        <a:extLst>
                          <a:ext uri="{FF2B5EF4-FFF2-40B4-BE49-F238E27FC236}">
                            <a16:creationId xmlns:a16="http://schemas.microsoft.com/office/drawing/2014/main" id="{3B3AA064-127B-43B0-8F23-256A2E21B0F3}"/>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36" name="Freeform 39">
                        <a:extLst>
                          <a:ext uri="{FF2B5EF4-FFF2-40B4-BE49-F238E27FC236}">
                            <a16:creationId xmlns:a16="http://schemas.microsoft.com/office/drawing/2014/main" id="{95600F71-0EE2-4535-9D2B-4B42C4E560C3}"/>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37" name="Freeform 40">
                        <a:extLst>
                          <a:ext uri="{FF2B5EF4-FFF2-40B4-BE49-F238E27FC236}">
                            <a16:creationId xmlns:a16="http://schemas.microsoft.com/office/drawing/2014/main" id="{1CBE0FA2-3CF8-44A2-BDAB-9ABE37D7E419}"/>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38" name="Freeform 5">
                        <a:extLst>
                          <a:ext uri="{FF2B5EF4-FFF2-40B4-BE49-F238E27FC236}">
                            <a16:creationId xmlns:a16="http://schemas.microsoft.com/office/drawing/2014/main" id="{3A314F0B-4440-40B7-A0EA-86C7389273F5}"/>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grpSp>
                <p:nvGrpSpPr>
                  <p:cNvPr id="198" name="Group 197">
                    <a:extLst>
                      <a:ext uri="{FF2B5EF4-FFF2-40B4-BE49-F238E27FC236}">
                        <a16:creationId xmlns:a16="http://schemas.microsoft.com/office/drawing/2014/main" id="{3149C6D8-BFCB-42F6-BCC7-B53FA099AE09}"/>
                      </a:ext>
                    </a:extLst>
                  </p:cNvPr>
                  <p:cNvGrpSpPr/>
                  <p:nvPr/>
                </p:nvGrpSpPr>
                <p:grpSpPr>
                  <a:xfrm>
                    <a:off x="10543574" y="5959393"/>
                    <a:ext cx="128016" cy="128016"/>
                    <a:chOff x="6617763" y="1494678"/>
                    <a:chExt cx="188006" cy="188004"/>
                  </a:xfrm>
                </p:grpSpPr>
                <p:sp>
                  <p:nvSpPr>
                    <p:cNvPr id="430" name="Oval 429">
                      <a:extLst>
                        <a:ext uri="{FF2B5EF4-FFF2-40B4-BE49-F238E27FC236}">
                          <a16:creationId xmlns:a16="http://schemas.microsoft.com/office/drawing/2014/main" id="{CC8A2E21-760D-41FB-8327-DA15D1B8B284}"/>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31" name="Freeform 10">
                      <a:extLst>
                        <a:ext uri="{FF2B5EF4-FFF2-40B4-BE49-F238E27FC236}">
                          <a16:creationId xmlns:a16="http://schemas.microsoft.com/office/drawing/2014/main" id="{90207120-CD3A-47B1-B877-F5D0AB970E7A}"/>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nvGrpSpPr>
                  <p:cNvPr id="199" name="Group 198">
                    <a:extLst>
                      <a:ext uri="{FF2B5EF4-FFF2-40B4-BE49-F238E27FC236}">
                        <a16:creationId xmlns:a16="http://schemas.microsoft.com/office/drawing/2014/main" id="{1732843F-8F74-4E35-9008-ADF90DB1C313}"/>
                      </a:ext>
                    </a:extLst>
                  </p:cNvPr>
                  <p:cNvGrpSpPr/>
                  <p:nvPr/>
                </p:nvGrpSpPr>
                <p:grpSpPr>
                  <a:xfrm>
                    <a:off x="11296165" y="6115852"/>
                    <a:ext cx="128016" cy="128016"/>
                    <a:chOff x="1520304" y="1939550"/>
                    <a:chExt cx="726812" cy="726812"/>
                  </a:xfrm>
                </p:grpSpPr>
                <p:sp>
                  <p:nvSpPr>
                    <p:cNvPr id="423" name="Oval 422">
                      <a:extLst>
                        <a:ext uri="{FF2B5EF4-FFF2-40B4-BE49-F238E27FC236}">
                          <a16:creationId xmlns:a16="http://schemas.microsoft.com/office/drawing/2014/main" id="{DA2498E5-B2D2-430D-8367-32CB418E3526}"/>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424" name="Group 423">
                      <a:extLst>
                        <a:ext uri="{FF2B5EF4-FFF2-40B4-BE49-F238E27FC236}">
                          <a16:creationId xmlns:a16="http://schemas.microsoft.com/office/drawing/2014/main" id="{B5C4F473-DBB8-4504-9677-7C38CB7226CB}"/>
                        </a:ext>
                      </a:extLst>
                    </p:cNvPr>
                    <p:cNvGrpSpPr/>
                    <p:nvPr/>
                  </p:nvGrpSpPr>
                  <p:grpSpPr>
                    <a:xfrm>
                      <a:off x="1627350" y="2071688"/>
                      <a:ext cx="512722" cy="462536"/>
                      <a:chOff x="1302898" y="1640683"/>
                      <a:chExt cx="1201027" cy="1083468"/>
                    </a:xfrm>
                  </p:grpSpPr>
                  <p:sp>
                    <p:nvSpPr>
                      <p:cNvPr id="425" name="Freeform 34">
                        <a:extLst>
                          <a:ext uri="{FF2B5EF4-FFF2-40B4-BE49-F238E27FC236}">
                            <a16:creationId xmlns:a16="http://schemas.microsoft.com/office/drawing/2014/main" id="{DD45BE08-D6F9-460E-A24F-50EEB8396D59}"/>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26" name="Freeform 37">
                        <a:extLst>
                          <a:ext uri="{FF2B5EF4-FFF2-40B4-BE49-F238E27FC236}">
                            <a16:creationId xmlns:a16="http://schemas.microsoft.com/office/drawing/2014/main" id="{C9544D97-0A79-4DDF-8A69-A0D9BEC7FA4B}"/>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27" name="Freeform 39">
                        <a:extLst>
                          <a:ext uri="{FF2B5EF4-FFF2-40B4-BE49-F238E27FC236}">
                            <a16:creationId xmlns:a16="http://schemas.microsoft.com/office/drawing/2014/main" id="{CBA12ADD-4CAE-4257-9039-77453295C873}"/>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28" name="Freeform 40">
                        <a:extLst>
                          <a:ext uri="{FF2B5EF4-FFF2-40B4-BE49-F238E27FC236}">
                            <a16:creationId xmlns:a16="http://schemas.microsoft.com/office/drawing/2014/main" id="{6275F74E-DE9B-46FD-AFE2-217BA5170768}"/>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29" name="Freeform 5">
                        <a:extLst>
                          <a:ext uri="{FF2B5EF4-FFF2-40B4-BE49-F238E27FC236}">
                            <a16:creationId xmlns:a16="http://schemas.microsoft.com/office/drawing/2014/main" id="{1AC66E5D-01DE-43FF-97F3-68DB85DA70AC}"/>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grpSp>
                <p:nvGrpSpPr>
                  <p:cNvPr id="200" name="Group 199">
                    <a:extLst>
                      <a:ext uri="{FF2B5EF4-FFF2-40B4-BE49-F238E27FC236}">
                        <a16:creationId xmlns:a16="http://schemas.microsoft.com/office/drawing/2014/main" id="{A4CF4FEB-8EEB-433A-99E4-21F02A96A187}"/>
                      </a:ext>
                    </a:extLst>
                  </p:cNvPr>
                  <p:cNvGrpSpPr/>
                  <p:nvPr/>
                </p:nvGrpSpPr>
                <p:grpSpPr>
                  <a:xfrm>
                    <a:off x="10496419" y="4324031"/>
                    <a:ext cx="128016" cy="128016"/>
                    <a:chOff x="1520304" y="1939550"/>
                    <a:chExt cx="726812" cy="726812"/>
                  </a:xfrm>
                </p:grpSpPr>
                <p:sp>
                  <p:nvSpPr>
                    <p:cNvPr id="416" name="Oval 415">
                      <a:extLst>
                        <a:ext uri="{FF2B5EF4-FFF2-40B4-BE49-F238E27FC236}">
                          <a16:creationId xmlns:a16="http://schemas.microsoft.com/office/drawing/2014/main" id="{AAF8FCD7-5846-4994-AA62-CE6CFA3CAB92}"/>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417" name="Group 416">
                      <a:extLst>
                        <a:ext uri="{FF2B5EF4-FFF2-40B4-BE49-F238E27FC236}">
                          <a16:creationId xmlns:a16="http://schemas.microsoft.com/office/drawing/2014/main" id="{F0109CE0-11DD-47BA-8219-AF2AEFADDFF5}"/>
                        </a:ext>
                      </a:extLst>
                    </p:cNvPr>
                    <p:cNvGrpSpPr/>
                    <p:nvPr/>
                  </p:nvGrpSpPr>
                  <p:grpSpPr>
                    <a:xfrm>
                      <a:off x="1627350" y="2071688"/>
                      <a:ext cx="512722" cy="462536"/>
                      <a:chOff x="1302898" y="1640683"/>
                      <a:chExt cx="1201027" cy="1083468"/>
                    </a:xfrm>
                  </p:grpSpPr>
                  <p:sp>
                    <p:nvSpPr>
                      <p:cNvPr id="418" name="Freeform 34">
                        <a:extLst>
                          <a:ext uri="{FF2B5EF4-FFF2-40B4-BE49-F238E27FC236}">
                            <a16:creationId xmlns:a16="http://schemas.microsoft.com/office/drawing/2014/main" id="{2381B812-3D9E-453F-BAE3-D37B4B949688}"/>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19" name="Freeform 37">
                        <a:extLst>
                          <a:ext uri="{FF2B5EF4-FFF2-40B4-BE49-F238E27FC236}">
                            <a16:creationId xmlns:a16="http://schemas.microsoft.com/office/drawing/2014/main" id="{2B8B0F14-0F40-466A-AA97-E482AA604B0B}"/>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20" name="Freeform 39">
                        <a:extLst>
                          <a:ext uri="{FF2B5EF4-FFF2-40B4-BE49-F238E27FC236}">
                            <a16:creationId xmlns:a16="http://schemas.microsoft.com/office/drawing/2014/main" id="{5DD55BE5-3B49-4081-ABDC-594E3E958FF5}"/>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21" name="Freeform 40">
                        <a:extLst>
                          <a:ext uri="{FF2B5EF4-FFF2-40B4-BE49-F238E27FC236}">
                            <a16:creationId xmlns:a16="http://schemas.microsoft.com/office/drawing/2014/main" id="{6AD505CB-A4F0-4CAC-8AD6-ADB225E2607F}"/>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22" name="Freeform 5">
                        <a:extLst>
                          <a:ext uri="{FF2B5EF4-FFF2-40B4-BE49-F238E27FC236}">
                            <a16:creationId xmlns:a16="http://schemas.microsoft.com/office/drawing/2014/main" id="{8477AC1E-C1B7-48E6-B749-08ACBEB3B878}"/>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grpSp>
                <p:nvGrpSpPr>
                  <p:cNvPr id="201" name="Group 200">
                    <a:extLst>
                      <a:ext uri="{FF2B5EF4-FFF2-40B4-BE49-F238E27FC236}">
                        <a16:creationId xmlns:a16="http://schemas.microsoft.com/office/drawing/2014/main" id="{1789CA11-BF51-45D6-9D80-E1391FE7FE36}"/>
                      </a:ext>
                    </a:extLst>
                  </p:cNvPr>
                  <p:cNvGrpSpPr/>
                  <p:nvPr/>
                </p:nvGrpSpPr>
                <p:grpSpPr>
                  <a:xfrm>
                    <a:off x="9648041" y="3897180"/>
                    <a:ext cx="128016" cy="128016"/>
                    <a:chOff x="1520304" y="1939550"/>
                    <a:chExt cx="726812" cy="726812"/>
                  </a:xfrm>
                </p:grpSpPr>
                <p:sp>
                  <p:nvSpPr>
                    <p:cNvPr id="409" name="Oval 408">
                      <a:extLst>
                        <a:ext uri="{FF2B5EF4-FFF2-40B4-BE49-F238E27FC236}">
                          <a16:creationId xmlns:a16="http://schemas.microsoft.com/office/drawing/2014/main" id="{3A58C444-BFF3-4636-A99C-C2275D049D08}"/>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410" name="Group 409">
                      <a:extLst>
                        <a:ext uri="{FF2B5EF4-FFF2-40B4-BE49-F238E27FC236}">
                          <a16:creationId xmlns:a16="http://schemas.microsoft.com/office/drawing/2014/main" id="{43D018E6-75C0-4C66-B5F2-84532B4F2E90}"/>
                        </a:ext>
                      </a:extLst>
                    </p:cNvPr>
                    <p:cNvGrpSpPr/>
                    <p:nvPr/>
                  </p:nvGrpSpPr>
                  <p:grpSpPr>
                    <a:xfrm>
                      <a:off x="1627350" y="2071688"/>
                      <a:ext cx="512722" cy="462536"/>
                      <a:chOff x="1302898" y="1640683"/>
                      <a:chExt cx="1201027" cy="1083468"/>
                    </a:xfrm>
                  </p:grpSpPr>
                  <p:sp>
                    <p:nvSpPr>
                      <p:cNvPr id="411" name="Freeform 34">
                        <a:extLst>
                          <a:ext uri="{FF2B5EF4-FFF2-40B4-BE49-F238E27FC236}">
                            <a16:creationId xmlns:a16="http://schemas.microsoft.com/office/drawing/2014/main" id="{A5E34C0A-5AA7-4010-8D2E-42DE79D56987}"/>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12" name="Freeform 37">
                        <a:extLst>
                          <a:ext uri="{FF2B5EF4-FFF2-40B4-BE49-F238E27FC236}">
                            <a16:creationId xmlns:a16="http://schemas.microsoft.com/office/drawing/2014/main" id="{B542B89B-EB44-4B50-959A-EA4008580B58}"/>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13" name="Freeform 39">
                        <a:extLst>
                          <a:ext uri="{FF2B5EF4-FFF2-40B4-BE49-F238E27FC236}">
                            <a16:creationId xmlns:a16="http://schemas.microsoft.com/office/drawing/2014/main" id="{F9B59386-F9CE-4689-A4DB-52D3A1A144F8}"/>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14" name="Freeform 40">
                        <a:extLst>
                          <a:ext uri="{FF2B5EF4-FFF2-40B4-BE49-F238E27FC236}">
                            <a16:creationId xmlns:a16="http://schemas.microsoft.com/office/drawing/2014/main" id="{6D7FFA37-8F2C-48B3-9A05-C4013C19A590}"/>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15" name="Freeform 5">
                        <a:extLst>
                          <a:ext uri="{FF2B5EF4-FFF2-40B4-BE49-F238E27FC236}">
                            <a16:creationId xmlns:a16="http://schemas.microsoft.com/office/drawing/2014/main" id="{60E6AFBC-B7E7-4909-ABE3-84D7B06AFB1F}"/>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grpSp>
                <p:nvGrpSpPr>
                  <p:cNvPr id="202" name="Group 201">
                    <a:extLst>
                      <a:ext uri="{FF2B5EF4-FFF2-40B4-BE49-F238E27FC236}">
                        <a16:creationId xmlns:a16="http://schemas.microsoft.com/office/drawing/2014/main" id="{0422E425-C5B6-4B51-B292-FC9783F10DA1}"/>
                      </a:ext>
                    </a:extLst>
                  </p:cNvPr>
                  <p:cNvGrpSpPr/>
                  <p:nvPr/>
                </p:nvGrpSpPr>
                <p:grpSpPr>
                  <a:xfrm>
                    <a:off x="9621191" y="4177685"/>
                    <a:ext cx="128016" cy="128016"/>
                    <a:chOff x="1520304" y="1939550"/>
                    <a:chExt cx="726812" cy="726812"/>
                  </a:xfrm>
                </p:grpSpPr>
                <p:sp>
                  <p:nvSpPr>
                    <p:cNvPr id="402" name="Oval 401">
                      <a:extLst>
                        <a:ext uri="{FF2B5EF4-FFF2-40B4-BE49-F238E27FC236}">
                          <a16:creationId xmlns:a16="http://schemas.microsoft.com/office/drawing/2014/main" id="{4F044AD1-5669-4B18-89F8-22470F6AF4BB}"/>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403" name="Group 402">
                      <a:extLst>
                        <a:ext uri="{FF2B5EF4-FFF2-40B4-BE49-F238E27FC236}">
                          <a16:creationId xmlns:a16="http://schemas.microsoft.com/office/drawing/2014/main" id="{BE275BE1-E4AC-45A6-899E-CB8C59C67FDF}"/>
                        </a:ext>
                      </a:extLst>
                    </p:cNvPr>
                    <p:cNvGrpSpPr/>
                    <p:nvPr/>
                  </p:nvGrpSpPr>
                  <p:grpSpPr>
                    <a:xfrm>
                      <a:off x="1627350" y="2071688"/>
                      <a:ext cx="512722" cy="462536"/>
                      <a:chOff x="1302898" y="1640683"/>
                      <a:chExt cx="1201027" cy="1083468"/>
                    </a:xfrm>
                  </p:grpSpPr>
                  <p:sp>
                    <p:nvSpPr>
                      <p:cNvPr id="404" name="Freeform 34">
                        <a:extLst>
                          <a:ext uri="{FF2B5EF4-FFF2-40B4-BE49-F238E27FC236}">
                            <a16:creationId xmlns:a16="http://schemas.microsoft.com/office/drawing/2014/main" id="{A3FD1563-D020-45F3-9FDA-F0E044586DFF}"/>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05" name="Freeform 37">
                        <a:extLst>
                          <a:ext uri="{FF2B5EF4-FFF2-40B4-BE49-F238E27FC236}">
                            <a16:creationId xmlns:a16="http://schemas.microsoft.com/office/drawing/2014/main" id="{832EFE07-20C5-4099-B331-4AE585B5B85D}"/>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06" name="Freeform 39">
                        <a:extLst>
                          <a:ext uri="{FF2B5EF4-FFF2-40B4-BE49-F238E27FC236}">
                            <a16:creationId xmlns:a16="http://schemas.microsoft.com/office/drawing/2014/main" id="{D8D40F15-3B22-49F8-844E-5F0DBCE759A9}"/>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07" name="Freeform 40">
                        <a:extLst>
                          <a:ext uri="{FF2B5EF4-FFF2-40B4-BE49-F238E27FC236}">
                            <a16:creationId xmlns:a16="http://schemas.microsoft.com/office/drawing/2014/main" id="{4AAC9E6F-33A5-497A-B829-32923A6FFA3D}"/>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08" name="Freeform 5">
                        <a:extLst>
                          <a:ext uri="{FF2B5EF4-FFF2-40B4-BE49-F238E27FC236}">
                            <a16:creationId xmlns:a16="http://schemas.microsoft.com/office/drawing/2014/main" id="{EC8D5815-69D7-47FF-99FB-8ED9217ED887}"/>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grpSp>
                <p:nvGrpSpPr>
                  <p:cNvPr id="203" name="Group 202">
                    <a:extLst>
                      <a:ext uri="{FF2B5EF4-FFF2-40B4-BE49-F238E27FC236}">
                        <a16:creationId xmlns:a16="http://schemas.microsoft.com/office/drawing/2014/main" id="{FE4F1D51-0E11-4016-9D6C-70ACBEC19726}"/>
                      </a:ext>
                    </a:extLst>
                  </p:cNvPr>
                  <p:cNvGrpSpPr/>
                  <p:nvPr/>
                </p:nvGrpSpPr>
                <p:grpSpPr>
                  <a:xfrm>
                    <a:off x="9366351" y="3933416"/>
                    <a:ext cx="128016" cy="128016"/>
                    <a:chOff x="6617763" y="1494678"/>
                    <a:chExt cx="188006" cy="188004"/>
                  </a:xfrm>
                </p:grpSpPr>
                <p:sp>
                  <p:nvSpPr>
                    <p:cNvPr id="400" name="Oval 399">
                      <a:extLst>
                        <a:ext uri="{FF2B5EF4-FFF2-40B4-BE49-F238E27FC236}">
                          <a16:creationId xmlns:a16="http://schemas.microsoft.com/office/drawing/2014/main" id="{19212AE7-4448-4AC8-B293-6D9DFCC59E18}"/>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01" name="Freeform 10">
                      <a:extLst>
                        <a:ext uri="{FF2B5EF4-FFF2-40B4-BE49-F238E27FC236}">
                          <a16:creationId xmlns:a16="http://schemas.microsoft.com/office/drawing/2014/main" id="{066B4AD5-E385-443D-A68A-893698E653BC}"/>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nvGrpSpPr>
                  <p:cNvPr id="204" name="Group 203">
                    <a:extLst>
                      <a:ext uri="{FF2B5EF4-FFF2-40B4-BE49-F238E27FC236}">
                        <a16:creationId xmlns:a16="http://schemas.microsoft.com/office/drawing/2014/main" id="{43C15A48-E909-4406-BC41-57B9B3D2F578}"/>
                      </a:ext>
                    </a:extLst>
                  </p:cNvPr>
                  <p:cNvGrpSpPr/>
                  <p:nvPr/>
                </p:nvGrpSpPr>
                <p:grpSpPr>
                  <a:xfrm>
                    <a:off x="9594682" y="3694018"/>
                    <a:ext cx="128016" cy="128016"/>
                    <a:chOff x="6617763" y="1494678"/>
                    <a:chExt cx="188006" cy="188004"/>
                  </a:xfrm>
                </p:grpSpPr>
                <p:sp>
                  <p:nvSpPr>
                    <p:cNvPr id="398" name="Oval 397">
                      <a:extLst>
                        <a:ext uri="{FF2B5EF4-FFF2-40B4-BE49-F238E27FC236}">
                          <a16:creationId xmlns:a16="http://schemas.microsoft.com/office/drawing/2014/main" id="{D80F3986-1276-41C2-B4ED-E73AC9312920}"/>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99" name="Freeform 10">
                      <a:extLst>
                        <a:ext uri="{FF2B5EF4-FFF2-40B4-BE49-F238E27FC236}">
                          <a16:creationId xmlns:a16="http://schemas.microsoft.com/office/drawing/2014/main" id="{EB568A6A-2556-4832-8EE8-3498716BF75D}"/>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nvGrpSpPr>
                  <p:cNvPr id="205" name="Group 204">
                    <a:extLst>
                      <a:ext uri="{FF2B5EF4-FFF2-40B4-BE49-F238E27FC236}">
                        <a16:creationId xmlns:a16="http://schemas.microsoft.com/office/drawing/2014/main" id="{25945D72-258C-4890-B213-D071DBEB3458}"/>
                      </a:ext>
                    </a:extLst>
                  </p:cNvPr>
                  <p:cNvGrpSpPr/>
                  <p:nvPr/>
                </p:nvGrpSpPr>
                <p:grpSpPr>
                  <a:xfrm>
                    <a:off x="9473147" y="3267533"/>
                    <a:ext cx="128016" cy="128016"/>
                    <a:chOff x="6617763" y="1494678"/>
                    <a:chExt cx="188006" cy="188004"/>
                  </a:xfrm>
                </p:grpSpPr>
                <p:sp>
                  <p:nvSpPr>
                    <p:cNvPr id="396" name="Oval 395">
                      <a:extLst>
                        <a:ext uri="{FF2B5EF4-FFF2-40B4-BE49-F238E27FC236}">
                          <a16:creationId xmlns:a16="http://schemas.microsoft.com/office/drawing/2014/main" id="{A5864746-3F50-450C-82BA-DA1D13A3E173}"/>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97" name="Freeform 10">
                      <a:extLst>
                        <a:ext uri="{FF2B5EF4-FFF2-40B4-BE49-F238E27FC236}">
                          <a16:creationId xmlns:a16="http://schemas.microsoft.com/office/drawing/2014/main" id="{5F14FA1D-4CF5-4983-9BD7-C188A9ECD72B}"/>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nvGrpSpPr>
                  <p:cNvPr id="206" name="Group 205">
                    <a:extLst>
                      <a:ext uri="{FF2B5EF4-FFF2-40B4-BE49-F238E27FC236}">
                        <a16:creationId xmlns:a16="http://schemas.microsoft.com/office/drawing/2014/main" id="{1B0778B9-F2B7-4603-9481-E33F93FD0B1F}"/>
                      </a:ext>
                    </a:extLst>
                  </p:cNvPr>
                  <p:cNvGrpSpPr/>
                  <p:nvPr/>
                </p:nvGrpSpPr>
                <p:grpSpPr>
                  <a:xfrm>
                    <a:off x="9823352" y="3384507"/>
                    <a:ext cx="128016" cy="128016"/>
                    <a:chOff x="6617763" y="1494678"/>
                    <a:chExt cx="188006" cy="188004"/>
                  </a:xfrm>
                </p:grpSpPr>
                <p:sp>
                  <p:nvSpPr>
                    <p:cNvPr id="394" name="Oval 393">
                      <a:extLst>
                        <a:ext uri="{FF2B5EF4-FFF2-40B4-BE49-F238E27FC236}">
                          <a16:creationId xmlns:a16="http://schemas.microsoft.com/office/drawing/2014/main" id="{2AF41944-BF33-436F-B995-09FBB31BBBC2}"/>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95" name="Freeform 10">
                      <a:extLst>
                        <a:ext uri="{FF2B5EF4-FFF2-40B4-BE49-F238E27FC236}">
                          <a16:creationId xmlns:a16="http://schemas.microsoft.com/office/drawing/2014/main" id="{344B0568-B0AC-4643-9E5C-9CF04A766C68}"/>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nvGrpSpPr>
                  <p:cNvPr id="207" name="Group 206">
                    <a:extLst>
                      <a:ext uri="{FF2B5EF4-FFF2-40B4-BE49-F238E27FC236}">
                        <a16:creationId xmlns:a16="http://schemas.microsoft.com/office/drawing/2014/main" id="{A7DC0C7C-0E9A-4572-9E04-83B8E7B36A18}"/>
                      </a:ext>
                    </a:extLst>
                  </p:cNvPr>
                  <p:cNvGrpSpPr/>
                  <p:nvPr/>
                </p:nvGrpSpPr>
                <p:grpSpPr>
                  <a:xfrm>
                    <a:off x="10265037" y="3334842"/>
                    <a:ext cx="128016" cy="128016"/>
                    <a:chOff x="6617763" y="1494678"/>
                    <a:chExt cx="188006" cy="188004"/>
                  </a:xfrm>
                </p:grpSpPr>
                <p:sp>
                  <p:nvSpPr>
                    <p:cNvPr id="392" name="Oval 391">
                      <a:extLst>
                        <a:ext uri="{FF2B5EF4-FFF2-40B4-BE49-F238E27FC236}">
                          <a16:creationId xmlns:a16="http://schemas.microsoft.com/office/drawing/2014/main" id="{EB1FFA55-3A82-4E86-B93D-F021BCCFC04B}"/>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93" name="Freeform 10">
                      <a:extLst>
                        <a:ext uri="{FF2B5EF4-FFF2-40B4-BE49-F238E27FC236}">
                          <a16:creationId xmlns:a16="http://schemas.microsoft.com/office/drawing/2014/main" id="{79644626-EAC5-4620-9600-317EA37B2254}"/>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nvGrpSpPr>
                  <p:cNvPr id="208" name="Group 207">
                    <a:extLst>
                      <a:ext uri="{FF2B5EF4-FFF2-40B4-BE49-F238E27FC236}">
                        <a16:creationId xmlns:a16="http://schemas.microsoft.com/office/drawing/2014/main" id="{669B561A-BC96-4901-A58B-41C5B2732A21}"/>
                      </a:ext>
                    </a:extLst>
                  </p:cNvPr>
                  <p:cNvGrpSpPr/>
                  <p:nvPr/>
                </p:nvGrpSpPr>
                <p:grpSpPr>
                  <a:xfrm>
                    <a:off x="10179598" y="3419645"/>
                    <a:ext cx="128016" cy="128016"/>
                    <a:chOff x="6617763" y="1494678"/>
                    <a:chExt cx="188006" cy="188004"/>
                  </a:xfrm>
                </p:grpSpPr>
                <p:sp>
                  <p:nvSpPr>
                    <p:cNvPr id="390" name="Oval 389">
                      <a:extLst>
                        <a:ext uri="{FF2B5EF4-FFF2-40B4-BE49-F238E27FC236}">
                          <a16:creationId xmlns:a16="http://schemas.microsoft.com/office/drawing/2014/main" id="{2B13F173-5995-48A8-BACC-645A8374BE38}"/>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91" name="Freeform 10">
                      <a:extLst>
                        <a:ext uri="{FF2B5EF4-FFF2-40B4-BE49-F238E27FC236}">
                          <a16:creationId xmlns:a16="http://schemas.microsoft.com/office/drawing/2014/main" id="{DF8544E4-F62C-48CB-BF35-5F52D1F7ABA8}"/>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nvGrpSpPr>
                  <p:cNvPr id="209" name="Group 208">
                    <a:extLst>
                      <a:ext uri="{FF2B5EF4-FFF2-40B4-BE49-F238E27FC236}">
                        <a16:creationId xmlns:a16="http://schemas.microsoft.com/office/drawing/2014/main" id="{936BA826-9304-421D-8C4E-87829AA29C60}"/>
                      </a:ext>
                    </a:extLst>
                  </p:cNvPr>
                  <p:cNvGrpSpPr/>
                  <p:nvPr/>
                </p:nvGrpSpPr>
                <p:grpSpPr>
                  <a:xfrm>
                    <a:off x="6605123" y="3331723"/>
                    <a:ext cx="128016" cy="128016"/>
                    <a:chOff x="1520304" y="1939550"/>
                    <a:chExt cx="726812" cy="726812"/>
                  </a:xfrm>
                </p:grpSpPr>
                <p:sp>
                  <p:nvSpPr>
                    <p:cNvPr id="383" name="Oval 382">
                      <a:extLst>
                        <a:ext uri="{FF2B5EF4-FFF2-40B4-BE49-F238E27FC236}">
                          <a16:creationId xmlns:a16="http://schemas.microsoft.com/office/drawing/2014/main" id="{A5AC6E03-4ED6-4494-A7FE-5078F9C118A9}"/>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384" name="Group 383">
                      <a:extLst>
                        <a:ext uri="{FF2B5EF4-FFF2-40B4-BE49-F238E27FC236}">
                          <a16:creationId xmlns:a16="http://schemas.microsoft.com/office/drawing/2014/main" id="{DE26695C-869E-4C69-8715-E5842CB21F8B}"/>
                        </a:ext>
                      </a:extLst>
                    </p:cNvPr>
                    <p:cNvGrpSpPr/>
                    <p:nvPr/>
                  </p:nvGrpSpPr>
                  <p:grpSpPr>
                    <a:xfrm>
                      <a:off x="1627350" y="2071688"/>
                      <a:ext cx="512722" cy="462536"/>
                      <a:chOff x="1302898" y="1640683"/>
                      <a:chExt cx="1201027" cy="1083468"/>
                    </a:xfrm>
                  </p:grpSpPr>
                  <p:sp>
                    <p:nvSpPr>
                      <p:cNvPr id="385" name="Freeform 34">
                        <a:extLst>
                          <a:ext uri="{FF2B5EF4-FFF2-40B4-BE49-F238E27FC236}">
                            <a16:creationId xmlns:a16="http://schemas.microsoft.com/office/drawing/2014/main" id="{BD517A4B-794F-42F3-8C13-6366C80EE448}"/>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86" name="Freeform 37">
                        <a:extLst>
                          <a:ext uri="{FF2B5EF4-FFF2-40B4-BE49-F238E27FC236}">
                            <a16:creationId xmlns:a16="http://schemas.microsoft.com/office/drawing/2014/main" id="{21ACEDBB-A2D7-405B-9C8D-F56DCEA074DB}"/>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87" name="Freeform 39">
                        <a:extLst>
                          <a:ext uri="{FF2B5EF4-FFF2-40B4-BE49-F238E27FC236}">
                            <a16:creationId xmlns:a16="http://schemas.microsoft.com/office/drawing/2014/main" id="{680778D9-06F2-4D3D-AC7E-28CDC723AB09}"/>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88" name="Freeform 40">
                        <a:extLst>
                          <a:ext uri="{FF2B5EF4-FFF2-40B4-BE49-F238E27FC236}">
                            <a16:creationId xmlns:a16="http://schemas.microsoft.com/office/drawing/2014/main" id="{A130A76D-2939-449A-8FB1-2C44AF915D66}"/>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89" name="Freeform 5">
                        <a:extLst>
                          <a:ext uri="{FF2B5EF4-FFF2-40B4-BE49-F238E27FC236}">
                            <a16:creationId xmlns:a16="http://schemas.microsoft.com/office/drawing/2014/main" id="{F447E182-E922-42FD-A088-CBC376C38D43}"/>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grpSp>
                <p:nvGrpSpPr>
                  <p:cNvPr id="210" name="Group 209">
                    <a:extLst>
                      <a:ext uri="{FF2B5EF4-FFF2-40B4-BE49-F238E27FC236}">
                        <a16:creationId xmlns:a16="http://schemas.microsoft.com/office/drawing/2014/main" id="{A299B49D-7CBF-4858-A1DD-A98DF217ED9C}"/>
                      </a:ext>
                    </a:extLst>
                  </p:cNvPr>
                  <p:cNvGrpSpPr/>
                  <p:nvPr/>
                </p:nvGrpSpPr>
                <p:grpSpPr>
                  <a:xfrm>
                    <a:off x="5564444" y="3318946"/>
                    <a:ext cx="128016" cy="128016"/>
                    <a:chOff x="1520304" y="1939550"/>
                    <a:chExt cx="726812" cy="726812"/>
                  </a:xfrm>
                </p:grpSpPr>
                <p:sp>
                  <p:nvSpPr>
                    <p:cNvPr id="376" name="Oval 375">
                      <a:extLst>
                        <a:ext uri="{FF2B5EF4-FFF2-40B4-BE49-F238E27FC236}">
                          <a16:creationId xmlns:a16="http://schemas.microsoft.com/office/drawing/2014/main" id="{E4DB0E07-0EF9-4481-8F23-80A0D74D22E0}"/>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377" name="Group 376">
                      <a:extLst>
                        <a:ext uri="{FF2B5EF4-FFF2-40B4-BE49-F238E27FC236}">
                          <a16:creationId xmlns:a16="http://schemas.microsoft.com/office/drawing/2014/main" id="{F4A76F09-114A-4335-A8D8-DD061334E21D}"/>
                        </a:ext>
                      </a:extLst>
                    </p:cNvPr>
                    <p:cNvGrpSpPr/>
                    <p:nvPr/>
                  </p:nvGrpSpPr>
                  <p:grpSpPr>
                    <a:xfrm>
                      <a:off x="1627350" y="2071688"/>
                      <a:ext cx="512722" cy="462536"/>
                      <a:chOff x="1302898" y="1640683"/>
                      <a:chExt cx="1201027" cy="1083468"/>
                    </a:xfrm>
                  </p:grpSpPr>
                  <p:sp>
                    <p:nvSpPr>
                      <p:cNvPr id="378" name="Freeform 34">
                        <a:extLst>
                          <a:ext uri="{FF2B5EF4-FFF2-40B4-BE49-F238E27FC236}">
                            <a16:creationId xmlns:a16="http://schemas.microsoft.com/office/drawing/2014/main" id="{1E6EC908-3E9A-47A2-88B0-51421473D2F9}"/>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79" name="Freeform 37">
                        <a:extLst>
                          <a:ext uri="{FF2B5EF4-FFF2-40B4-BE49-F238E27FC236}">
                            <a16:creationId xmlns:a16="http://schemas.microsoft.com/office/drawing/2014/main" id="{A37E0680-4DD4-46E9-AB77-B07857DE1D8F}"/>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80" name="Freeform 39">
                        <a:extLst>
                          <a:ext uri="{FF2B5EF4-FFF2-40B4-BE49-F238E27FC236}">
                            <a16:creationId xmlns:a16="http://schemas.microsoft.com/office/drawing/2014/main" id="{CB9D2FB9-E729-4F29-96A5-D8DD8FDBCBED}"/>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81" name="Freeform 40">
                        <a:extLst>
                          <a:ext uri="{FF2B5EF4-FFF2-40B4-BE49-F238E27FC236}">
                            <a16:creationId xmlns:a16="http://schemas.microsoft.com/office/drawing/2014/main" id="{D73E2CDE-88F8-4A59-A540-8D783B876DBB}"/>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82" name="Freeform 5">
                        <a:extLst>
                          <a:ext uri="{FF2B5EF4-FFF2-40B4-BE49-F238E27FC236}">
                            <a16:creationId xmlns:a16="http://schemas.microsoft.com/office/drawing/2014/main" id="{09C92C8B-7F6C-4DFE-AA99-27DDCDCA3E78}"/>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grpSp>
                <p:nvGrpSpPr>
                  <p:cNvPr id="211" name="Group 210">
                    <a:extLst>
                      <a:ext uri="{FF2B5EF4-FFF2-40B4-BE49-F238E27FC236}">
                        <a16:creationId xmlns:a16="http://schemas.microsoft.com/office/drawing/2014/main" id="{060E4832-D670-4C4A-A836-0699843A7AAA}"/>
                      </a:ext>
                    </a:extLst>
                  </p:cNvPr>
                  <p:cNvGrpSpPr/>
                  <p:nvPr/>
                </p:nvGrpSpPr>
                <p:grpSpPr>
                  <a:xfrm>
                    <a:off x="5904090" y="3130082"/>
                    <a:ext cx="128016" cy="128016"/>
                    <a:chOff x="1520304" y="1939550"/>
                    <a:chExt cx="726812" cy="726812"/>
                  </a:xfrm>
                </p:grpSpPr>
                <p:sp>
                  <p:nvSpPr>
                    <p:cNvPr id="369" name="Oval 368">
                      <a:extLst>
                        <a:ext uri="{FF2B5EF4-FFF2-40B4-BE49-F238E27FC236}">
                          <a16:creationId xmlns:a16="http://schemas.microsoft.com/office/drawing/2014/main" id="{067EA785-C984-4599-A17F-1495AB72F6C6}"/>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370" name="Group 369">
                      <a:extLst>
                        <a:ext uri="{FF2B5EF4-FFF2-40B4-BE49-F238E27FC236}">
                          <a16:creationId xmlns:a16="http://schemas.microsoft.com/office/drawing/2014/main" id="{EE000B40-975A-4FD6-8FE3-F4A7304A9D37}"/>
                        </a:ext>
                      </a:extLst>
                    </p:cNvPr>
                    <p:cNvGrpSpPr/>
                    <p:nvPr/>
                  </p:nvGrpSpPr>
                  <p:grpSpPr>
                    <a:xfrm>
                      <a:off x="1627350" y="2071688"/>
                      <a:ext cx="512722" cy="462536"/>
                      <a:chOff x="1302898" y="1640683"/>
                      <a:chExt cx="1201027" cy="1083468"/>
                    </a:xfrm>
                  </p:grpSpPr>
                  <p:sp>
                    <p:nvSpPr>
                      <p:cNvPr id="371" name="Freeform 34">
                        <a:extLst>
                          <a:ext uri="{FF2B5EF4-FFF2-40B4-BE49-F238E27FC236}">
                            <a16:creationId xmlns:a16="http://schemas.microsoft.com/office/drawing/2014/main" id="{54DF67F4-4CF6-40FA-AD92-3913D2B55AE4}"/>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72" name="Freeform 37">
                        <a:extLst>
                          <a:ext uri="{FF2B5EF4-FFF2-40B4-BE49-F238E27FC236}">
                            <a16:creationId xmlns:a16="http://schemas.microsoft.com/office/drawing/2014/main" id="{079136D9-C681-45FC-AB9A-F2FB15B56AC4}"/>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73" name="Freeform 39">
                        <a:extLst>
                          <a:ext uri="{FF2B5EF4-FFF2-40B4-BE49-F238E27FC236}">
                            <a16:creationId xmlns:a16="http://schemas.microsoft.com/office/drawing/2014/main" id="{35F226F0-3283-4DF1-B167-335351356E79}"/>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74" name="Freeform 40">
                        <a:extLst>
                          <a:ext uri="{FF2B5EF4-FFF2-40B4-BE49-F238E27FC236}">
                            <a16:creationId xmlns:a16="http://schemas.microsoft.com/office/drawing/2014/main" id="{4DBDFB46-6544-4F30-805A-00331B5E1E85}"/>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75" name="Freeform 5">
                        <a:extLst>
                          <a:ext uri="{FF2B5EF4-FFF2-40B4-BE49-F238E27FC236}">
                            <a16:creationId xmlns:a16="http://schemas.microsoft.com/office/drawing/2014/main" id="{018CBA9A-91D6-4400-A2A9-04D75AC36708}"/>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grpSp>
                <p:nvGrpSpPr>
                  <p:cNvPr id="212" name="Group 211">
                    <a:extLst>
                      <a:ext uri="{FF2B5EF4-FFF2-40B4-BE49-F238E27FC236}">
                        <a16:creationId xmlns:a16="http://schemas.microsoft.com/office/drawing/2014/main" id="{901D52A4-FEED-433F-B3BC-6A29626F588F}"/>
                      </a:ext>
                    </a:extLst>
                  </p:cNvPr>
                  <p:cNvGrpSpPr/>
                  <p:nvPr/>
                </p:nvGrpSpPr>
                <p:grpSpPr>
                  <a:xfrm>
                    <a:off x="5618633" y="2661182"/>
                    <a:ext cx="128016" cy="128016"/>
                    <a:chOff x="6617763" y="1494678"/>
                    <a:chExt cx="188006" cy="188004"/>
                  </a:xfrm>
                </p:grpSpPr>
                <p:sp>
                  <p:nvSpPr>
                    <p:cNvPr id="367" name="Oval 366">
                      <a:extLst>
                        <a:ext uri="{FF2B5EF4-FFF2-40B4-BE49-F238E27FC236}">
                          <a16:creationId xmlns:a16="http://schemas.microsoft.com/office/drawing/2014/main" id="{7C8A2BE5-874D-453D-9B14-4DF5D55CFA93}"/>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68" name="Freeform 10">
                      <a:extLst>
                        <a:ext uri="{FF2B5EF4-FFF2-40B4-BE49-F238E27FC236}">
                          <a16:creationId xmlns:a16="http://schemas.microsoft.com/office/drawing/2014/main" id="{0A0C56EC-D196-423D-AC84-66BD1C80DB8E}"/>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nvGrpSpPr>
                  <p:cNvPr id="213" name="Group 212">
                    <a:extLst>
                      <a:ext uri="{FF2B5EF4-FFF2-40B4-BE49-F238E27FC236}">
                        <a16:creationId xmlns:a16="http://schemas.microsoft.com/office/drawing/2014/main" id="{8010BCB5-8FE8-49AB-B488-36946D835944}"/>
                      </a:ext>
                    </a:extLst>
                  </p:cNvPr>
                  <p:cNvGrpSpPr/>
                  <p:nvPr/>
                </p:nvGrpSpPr>
                <p:grpSpPr>
                  <a:xfrm>
                    <a:off x="5778040" y="2766578"/>
                    <a:ext cx="128016" cy="128016"/>
                    <a:chOff x="1520304" y="1939550"/>
                    <a:chExt cx="726812" cy="726812"/>
                  </a:xfrm>
                </p:grpSpPr>
                <p:sp>
                  <p:nvSpPr>
                    <p:cNvPr id="360" name="Oval 359">
                      <a:extLst>
                        <a:ext uri="{FF2B5EF4-FFF2-40B4-BE49-F238E27FC236}">
                          <a16:creationId xmlns:a16="http://schemas.microsoft.com/office/drawing/2014/main" id="{3FF1D23C-6524-4B8A-B0D6-5426291F1566}"/>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361" name="Group 360">
                      <a:extLst>
                        <a:ext uri="{FF2B5EF4-FFF2-40B4-BE49-F238E27FC236}">
                          <a16:creationId xmlns:a16="http://schemas.microsoft.com/office/drawing/2014/main" id="{1317D0E9-E873-4DC0-9D68-53E11E8C3617}"/>
                        </a:ext>
                      </a:extLst>
                    </p:cNvPr>
                    <p:cNvGrpSpPr/>
                    <p:nvPr/>
                  </p:nvGrpSpPr>
                  <p:grpSpPr>
                    <a:xfrm>
                      <a:off x="1627350" y="2071688"/>
                      <a:ext cx="512722" cy="462536"/>
                      <a:chOff x="1302898" y="1640683"/>
                      <a:chExt cx="1201027" cy="1083468"/>
                    </a:xfrm>
                  </p:grpSpPr>
                  <p:sp>
                    <p:nvSpPr>
                      <p:cNvPr id="362" name="Freeform 34">
                        <a:extLst>
                          <a:ext uri="{FF2B5EF4-FFF2-40B4-BE49-F238E27FC236}">
                            <a16:creationId xmlns:a16="http://schemas.microsoft.com/office/drawing/2014/main" id="{415B1F0F-0FF4-45BE-A7FF-9599976B1958}"/>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63" name="Freeform 37">
                        <a:extLst>
                          <a:ext uri="{FF2B5EF4-FFF2-40B4-BE49-F238E27FC236}">
                            <a16:creationId xmlns:a16="http://schemas.microsoft.com/office/drawing/2014/main" id="{59691862-B076-4C73-816C-6C4238EE3731}"/>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64" name="Freeform 39">
                        <a:extLst>
                          <a:ext uri="{FF2B5EF4-FFF2-40B4-BE49-F238E27FC236}">
                            <a16:creationId xmlns:a16="http://schemas.microsoft.com/office/drawing/2014/main" id="{91A54B83-1F49-418E-930E-23EB4B07655E}"/>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65" name="Freeform 40">
                        <a:extLst>
                          <a:ext uri="{FF2B5EF4-FFF2-40B4-BE49-F238E27FC236}">
                            <a16:creationId xmlns:a16="http://schemas.microsoft.com/office/drawing/2014/main" id="{BCE93B5A-DE27-4B4B-9BD5-30F32A8FFD19}"/>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66" name="Freeform 5">
                        <a:extLst>
                          <a:ext uri="{FF2B5EF4-FFF2-40B4-BE49-F238E27FC236}">
                            <a16:creationId xmlns:a16="http://schemas.microsoft.com/office/drawing/2014/main" id="{570DFCDF-A140-4F11-B211-A610154BA147}"/>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grpSp>
                <p:nvGrpSpPr>
                  <p:cNvPr id="214" name="Group 213">
                    <a:extLst>
                      <a:ext uri="{FF2B5EF4-FFF2-40B4-BE49-F238E27FC236}">
                        <a16:creationId xmlns:a16="http://schemas.microsoft.com/office/drawing/2014/main" id="{B20FAF65-1B9F-4BC0-809B-65FC69CD89BE}"/>
                      </a:ext>
                    </a:extLst>
                  </p:cNvPr>
                  <p:cNvGrpSpPr/>
                  <p:nvPr/>
                </p:nvGrpSpPr>
                <p:grpSpPr>
                  <a:xfrm>
                    <a:off x="5842655" y="2841888"/>
                    <a:ext cx="128016" cy="128016"/>
                    <a:chOff x="1520304" y="1939550"/>
                    <a:chExt cx="726812" cy="726812"/>
                  </a:xfrm>
                </p:grpSpPr>
                <p:sp>
                  <p:nvSpPr>
                    <p:cNvPr id="353" name="Oval 352">
                      <a:extLst>
                        <a:ext uri="{FF2B5EF4-FFF2-40B4-BE49-F238E27FC236}">
                          <a16:creationId xmlns:a16="http://schemas.microsoft.com/office/drawing/2014/main" id="{9D0E17D9-EA7D-4653-AA00-088CFA4A1959}"/>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354" name="Group 353">
                      <a:extLst>
                        <a:ext uri="{FF2B5EF4-FFF2-40B4-BE49-F238E27FC236}">
                          <a16:creationId xmlns:a16="http://schemas.microsoft.com/office/drawing/2014/main" id="{1059DE7B-AF21-4A50-8587-9B0972D5873F}"/>
                        </a:ext>
                      </a:extLst>
                    </p:cNvPr>
                    <p:cNvGrpSpPr/>
                    <p:nvPr/>
                  </p:nvGrpSpPr>
                  <p:grpSpPr>
                    <a:xfrm>
                      <a:off x="1627350" y="2071688"/>
                      <a:ext cx="512722" cy="462536"/>
                      <a:chOff x="1302898" y="1640683"/>
                      <a:chExt cx="1201027" cy="1083468"/>
                    </a:xfrm>
                  </p:grpSpPr>
                  <p:sp>
                    <p:nvSpPr>
                      <p:cNvPr id="355" name="Freeform 34">
                        <a:extLst>
                          <a:ext uri="{FF2B5EF4-FFF2-40B4-BE49-F238E27FC236}">
                            <a16:creationId xmlns:a16="http://schemas.microsoft.com/office/drawing/2014/main" id="{007ACCE9-ABF1-4BD8-A8EA-FE0AD0680917}"/>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56" name="Freeform 37">
                        <a:extLst>
                          <a:ext uri="{FF2B5EF4-FFF2-40B4-BE49-F238E27FC236}">
                            <a16:creationId xmlns:a16="http://schemas.microsoft.com/office/drawing/2014/main" id="{03B99AC4-7E96-4C57-9F01-7F57E4605A1D}"/>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57" name="Freeform 39">
                        <a:extLst>
                          <a:ext uri="{FF2B5EF4-FFF2-40B4-BE49-F238E27FC236}">
                            <a16:creationId xmlns:a16="http://schemas.microsoft.com/office/drawing/2014/main" id="{38558ACF-2411-40B6-8072-CC19125FAA31}"/>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58" name="Freeform 40">
                        <a:extLst>
                          <a:ext uri="{FF2B5EF4-FFF2-40B4-BE49-F238E27FC236}">
                            <a16:creationId xmlns:a16="http://schemas.microsoft.com/office/drawing/2014/main" id="{F37E8678-57E7-4D8A-8F0E-DF33FDD675EF}"/>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59" name="Freeform 5">
                        <a:extLst>
                          <a:ext uri="{FF2B5EF4-FFF2-40B4-BE49-F238E27FC236}">
                            <a16:creationId xmlns:a16="http://schemas.microsoft.com/office/drawing/2014/main" id="{C4739893-FB52-4834-866B-BDDE646D9AC1}"/>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grpSp>
                <p:nvGrpSpPr>
                  <p:cNvPr id="215" name="Group 214">
                    <a:extLst>
                      <a:ext uri="{FF2B5EF4-FFF2-40B4-BE49-F238E27FC236}">
                        <a16:creationId xmlns:a16="http://schemas.microsoft.com/office/drawing/2014/main" id="{18ED622D-2442-4EB1-9BB3-E1D41E1CFD85}"/>
                      </a:ext>
                    </a:extLst>
                  </p:cNvPr>
                  <p:cNvGrpSpPr/>
                  <p:nvPr/>
                </p:nvGrpSpPr>
                <p:grpSpPr>
                  <a:xfrm>
                    <a:off x="6226513" y="2936918"/>
                    <a:ext cx="128016" cy="128016"/>
                    <a:chOff x="1520304" y="1939550"/>
                    <a:chExt cx="726812" cy="726812"/>
                  </a:xfrm>
                </p:grpSpPr>
                <p:sp>
                  <p:nvSpPr>
                    <p:cNvPr id="346" name="Oval 345">
                      <a:extLst>
                        <a:ext uri="{FF2B5EF4-FFF2-40B4-BE49-F238E27FC236}">
                          <a16:creationId xmlns:a16="http://schemas.microsoft.com/office/drawing/2014/main" id="{92953C00-4AA7-4B38-9C4A-CA0AD13C3C35}"/>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347" name="Group 346">
                      <a:extLst>
                        <a:ext uri="{FF2B5EF4-FFF2-40B4-BE49-F238E27FC236}">
                          <a16:creationId xmlns:a16="http://schemas.microsoft.com/office/drawing/2014/main" id="{CAF43BFD-FC42-46A6-A588-79A1BF3E0CC0}"/>
                        </a:ext>
                      </a:extLst>
                    </p:cNvPr>
                    <p:cNvGrpSpPr/>
                    <p:nvPr/>
                  </p:nvGrpSpPr>
                  <p:grpSpPr>
                    <a:xfrm>
                      <a:off x="1627350" y="2071688"/>
                      <a:ext cx="512722" cy="462536"/>
                      <a:chOff x="1302898" y="1640683"/>
                      <a:chExt cx="1201027" cy="1083468"/>
                    </a:xfrm>
                  </p:grpSpPr>
                  <p:sp>
                    <p:nvSpPr>
                      <p:cNvPr id="348" name="Freeform 34">
                        <a:extLst>
                          <a:ext uri="{FF2B5EF4-FFF2-40B4-BE49-F238E27FC236}">
                            <a16:creationId xmlns:a16="http://schemas.microsoft.com/office/drawing/2014/main" id="{D6217C5F-F4D7-425E-B71E-407DA525E88A}"/>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49" name="Freeform 37">
                        <a:extLst>
                          <a:ext uri="{FF2B5EF4-FFF2-40B4-BE49-F238E27FC236}">
                            <a16:creationId xmlns:a16="http://schemas.microsoft.com/office/drawing/2014/main" id="{8A95CFD4-4CC3-4DDB-B6C3-0A1D06D28F09}"/>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50" name="Freeform 39">
                        <a:extLst>
                          <a:ext uri="{FF2B5EF4-FFF2-40B4-BE49-F238E27FC236}">
                            <a16:creationId xmlns:a16="http://schemas.microsoft.com/office/drawing/2014/main" id="{70E4A87A-B469-4F4D-9A78-2350847CA7AE}"/>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51" name="Freeform 40">
                        <a:extLst>
                          <a:ext uri="{FF2B5EF4-FFF2-40B4-BE49-F238E27FC236}">
                            <a16:creationId xmlns:a16="http://schemas.microsoft.com/office/drawing/2014/main" id="{1A17C0FA-297E-45E2-8B9D-2DC6A6BC81D9}"/>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52" name="Freeform 5">
                        <a:extLst>
                          <a:ext uri="{FF2B5EF4-FFF2-40B4-BE49-F238E27FC236}">
                            <a16:creationId xmlns:a16="http://schemas.microsoft.com/office/drawing/2014/main" id="{9645C202-7EDF-4D13-829E-D32AAF87881B}"/>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grpSp>
                <p:nvGrpSpPr>
                  <p:cNvPr id="216" name="Group 215">
                    <a:extLst>
                      <a:ext uri="{FF2B5EF4-FFF2-40B4-BE49-F238E27FC236}">
                        <a16:creationId xmlns:a16="http://schemas.microsoft.com/office/drawing/2014/main" id="{FD969AF4-DDF0-477B-A2F2-6256EFF2A5BF}"/>
                      </a:ext>
                    </a:extLst>
                  </p:cNvPr>
                  <p:cNvGrpSpPr/>
                  <p:nvPr/>
                </p:nvGrpSpPr>
                <p:grpSpPr>
                  <a:xfrm>
                    <a:off x="6551924" y="3147819"/>
                    <a:ext cx="128016" cy="128016"/>
                    <a:chOff x="1520304" y="1939550"/>
                    <a:chExt cx="726812" cy="726812"/>
                  </a:xfrm>
                </p:grpSpPr>
                <p:sp>
                  <p:nvSpPr>
                    <p:cNvPr id="339" name="Oval 338">
                      <a:extLst>
                        <a:ext uri="{FF2B5EF4-FFF2-40B4-BE49-F238E27FC236}">
                          <a16:creationId xmlns:a16="http://schemas.microsoft.com/office/drawing/2014/main" id="{9B680D0B-7FC0-4595-B0E4-FDFE66DE3570}"/>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340" name="Group 339">
                      <a:extLst>
                        <a:ext uri="{FF2B5EF4-FFF2-40B4-BE49-F238E27FC236}">
                          <a16:creationId xmlns:a16="http://schemas.microsoft.com/office/drawing/2014/main" id="{B9AC57E1-1964-4EFD-95CE-D58F6CBD68C5}"/>
                        </a:ext>
                      </a:extLst>
                    </p:cNvPr>
                    <p:cNvGrpSpPr/>
                    <p:nvPr/>
                  </p:nvGrpSpPr>
                  <p:grpSpPr>
                    <a:xfrm>
                      <a:off x="1627350" y="2071688"/>
                      <a:ext cx="512722" cy="462536"/>
                      <a:chOff x="1302898" y="1640683"/>
                      <a:chExt cx="1201027" cy="1083468"/>
                    </a:xfrm>
                  </p:grpSpPr>
                  <p:sp>
                    <p:nvSpPr>
                      <p:cNvPr id="341" name="Freeform 34">
                        <a:extLst>
                          <a:ext uri="{FF2B5EF4-FFF2-40B4-BE49-F238E27FC236}">
                            <a16:creationId xmlns:a16="http://schemas.microsoft.com/office/drawing/2014/main" id="{66FA249E-83C4-4C9D-98BF-385012F61C7D}"/>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42" name="Freeform 37">
                        <a:extLst>
                          <a:ext uri="{FF2B5EF4-FFF2-40B4-BE49-F238E27FC236}">
                            <a16:creationId xmlns:a16="http://schemas.microsoft.com/office/drawing/2014/main" id="{D0F36A1D-E4C5-45A2-999E-374CC4330105}"/>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43" name="Freeform 39">
                        <a:extLst>
                          <a:ext uri="{FF2B5EF4-FFF2-40B4-BE49-F238E27FC236}">
                            <a16:creationId xmlns:a16="http://schemas.microsoft.com/office/drawing/2014/main" id="{C6137B82-A0DD-460C-A386-25796270CC4E}"/>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44" name="Freeform 40">
                        <a:extLst>
                          <a:ext uri="{FF2B5EF4-FFF2-40B4-BE49-F238E27FC236}">
                            <a16:creationId xmlns:a16="http://schemas.microsoft.com/office/drawing/2014/main" id="{7796107A-8A02-4F5C-B99B-0A3121E187B3}"/>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45" name="Freeform 5">
                        <a:extLst>
                          <a:ext uri="{FF2B5EF4-FFF2-40B4-BE49-F238E27FC236}">
                            <a16:creationId xmlns:a16="http://schemas.microsoft.com/office/drawing/2014/main" id="{0D034C8E-4F0F-429E-9268-19DDDA15A831}"/>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grpSp>
                <p:nvGrpSpPr>
                  <p:cNvPr id="217" name="Group 216">
                    <a:extLst>
                      <a:ext uri="{FF2B5EF4-FFF2-40B4-BE49-F238E27FC236}">
                        <a16:creationId xmlns:a16="http://schemas.microsoft.com/office/drawing/2014/main" id="{0B8BF873-0E91-4675-A281-96695D28905A}"/>
                      </a:ext>
                    </a:extLst>
                  </p:cNvPr>
                  <p:cNvGrpSpPr/>
                  <p:nvPr/>
                </p:nvGrpSpPr>
                <p:grpSpPr>
                  <a:xfrm>
                    <a:off x="6673148" y="3103788"/>
                    <a:ext cx="128016" cy="128016"/>
                    <a:chOff x="1520304" y="1939550"/>
                    <a:chExt cx="726812" cy="726812"/>
                  </a:xfrm>
                </p:grpSpPr>
                <p:sp>
                  <p:nvSpPr>
                    <p:cNvPr id="332" name="Oval 331">
                      <a:extLst>
                        <a:ext uri="{FF2B5EF4-FFF2-40B4-BE49-F238E27FC236}">
                          <a16:creationId xmlns:a16="http://schemas.microsoft.com/office/drawing/2014/main" id="{08340484-466B-406F-99BA-C45D7FE1FDD7}"/>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333" name="Group 332">
                      <a:extLst>
                        <a:ext uri="{FF2B5EF4-FFF2-40B4-BE49-F238E27FC236}">
                          <a16:creationId xmlns:a16="http://schemas.microsoft.com/office/drawing/2014/main" id="{FD941143-4681-4A45-A8CD-660F530464B2}"/>
                        </a:ext>
                      </a:extLst>
                    </p:cNvPr>
                    <p:cNvGrpSpPr/>
                    <p:nvPr/>
                  </p:nvGrpSpPr>
                  <p:grpSpPr>
                    <a:xfrm>
                      <a:off x="1627350" y="2071688"/>
                      <a:ext cx="512722" cy="462536"/>
                      <a:chOff x="1302898" y="1640683"/>
                      <a:chExt cx="1201027" cy="1083468"/>
                    </a:xfrm>
                  </p:grpSpPr>
                  <p:sp>
                    <p:nvSpPr>
                      <p:cNvPr id="334" name="Freeform 34">
                        <a:extLst>
                          <a:ext uri="{FF2B5EF4-FFF2-40B4-BE49-F238E27FC236}">
                            <a16:creationId xmlns:a16="http://schemas.microsoft.com/office/drawing/2014/main" id="{740EF571-CA69-4675-92A7-043642F02B9A}"/>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35" name="Freeform 37">
                        <a:extLst>
                          <a:ext uri="{FF2B5EF4-FFF2-40B4-BE49-F238E27FC236}">
                            <a16:creationId xmlns:a16="http://schemas.microsoft.com/office/drawing/2014/main" id="{2EEB1808-5C39-4059-8FD9-CFF499319218}"/>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36" name="Freeform 39">
                        <a:extLst>
                          <a:ext uri="{FF2B5EF4-FFF2-40B4-BE49-F238E27FC236}">
                            <a16:creationId xmlns:a16="http://schemas.microsoft.com/office/drawing/2014/main" id="{0C94FF30-F464-491A-B635-44F7E13B245D}"/>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37" name="Freeform 40">
                        <a:extLst>
                          <a:ext uri="{FF2B5EF4-FFF2-40B4-BE49-F238E27FC236}">
                            <a16:creationId xmlns:a16="http://schemas.microsoft.com/office/drawing/2014/main" id="{D00F750E-03DE-48C2-A85D-3B78F588278C}"/>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38" name="Freeform 5">
                        <a:extLst>
                          <a:ext uri="{FF2B5EF4-FFF2-40B4-BE49-F238E27FC236}">
                            <a16:creationId xmlns:a16="http://schemas.microsoft.com/office/drawing/2014/main" id="{869B093D-E195-47B8-960E-7E94A33FAC18}"/>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grpSp>
                <p:nvGrpSpPr>
                  <p:cNvPr id="218" name="Group 217">
                    <a:extLst>
                      <a:ext uri="{FF2B5EF4-FFF2-40B4-BE49-F238E27FC236}">
                        <a16:creationId xmlns:a16="http://schemas.microsoft.com/office/drawing/2014/main" id="{E3271C7D-9926-4ABB-B87A-4C22D891B331}"/>
                      </a:ext>
                    </a:extLst>
                  </p:cNvPr>
                  <p:cNvGrpSpPr/>
                  <p:nvPr/>
                </p:nvGrpSpPr>
                <p:grpSpPr>
                  <a:xfrm>
                    <a:off x="6367725" y="3032663"/>
                    <a:ext cx="128016" cy="128016"/>
                    <a:chOff x="1520304" y="1939550"/>
                    <a:chExt cx="726812" cy="726812"/>
                  </a:xfrm>
                </p:grpSpPr>
                <p:sp>
                  <p:nvSpPr>
                    <p:cNvPr id="325" name="Oval 324">
                      <a:extLst>
                        <a:ext uri="{FF2B5EF4-FFF2-40B4-BE49-F238E27FC236}">
                          <a16:creationId xmlns:a16="http://schemas.microsoft.com/office/drawing/2014/main" id="{F6DBC05B-3F07-4AF9-B27E-62001147725D}"/>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326" name="Group 325">
                      <a:extLst>
                        <a:ext uri="{FF2B5EF4-FFF2-40B4-BE49-F238E27FC236}">
                          <a16:creationId xmlns:a16="http://schemas.microsoft.com/office/drawing/2014/main" id="{27BADDC0-A42D-4844-AFE7-A99F837FAD3A}"/>
                        </a:ext>
                      </a:extLst>
                    </p:cNvPr>
                    <p:cNvGrpSpPr/>
                    <p:nvPr/>
                  </p:nvGrpSpPr>
                  <p:grpSpPr>
                    <a:xfrm>
                      <a:off x="1627350" y="2071688"/>
                      <a:ext cx="512722" cy="462536"/>
                      <a:chOff x="1302898" y="1640683"/>
                      <a:chExt cx="1201027" cy="1083468"/>
                    </a:xfrm>
                  </p:grpSpPr>
                  <p:sp>
                    <p:nvSpPr>
                      <p:cNvPr id="327" name="Freeform 34">
                        <a:extLst>
                          <a:ext uri="{FF2B5EF4-FFF2-40B4-BE49-F238E27FC236}">
                            <a16:creationId xmlns:a16="http://schemas.microsoft.com/office/drawing/2014/main" id="{030588F1-88BD-46E4-A184-7B85723A05E7}"/>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28" name="Freeform 37">
                        <a:extLst>
                          <a:ext uri="{FF2B5EF4-FFF2-40B4-BE49-F238E27FC236}">
                            <a16:creationId xmlns:a16="http://schemas.microsoft.com/office/drawing/2014/main" id="{683162D4-3FE6-4173-804B-AB0C948075E6}"/>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29" name="Freeform 39">
                        <a:extLst>
                          <a:ext uri="{FF2B5EF4-FFF2-40B4-BE49-F238E27FC236}">
                            <a16:creationId xmlns:a16="http://schemas.microsoft.com/office/drawing/2014/main" id="{BB9FEE04-124C-4F00-885E-5E25909CD00F}"/>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30" name="Freeform 40">
                        <a:extLst>
                          <a:ext uri="{FF2B5EF4-FFF2-40B4-BE49-F238E27FC236}">
                            <a16:creationId xmlns:a16="http://schemas.microsoft.com/office/drawing/2014/main" id="{D04129DF-EBDE-497E-A57E-5D1B246F9D16}"/>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31" name="Freeform 5">
                        <a:extLst>
                          <a:ext uri="{FF2B5EF4-FFF2-40B4-BE49-F238E27FC236}">
                            <a16:creationId xmlns:a16="http://schemas.microsoft.com/office/drawing/2014/main" id="{6FC25B74-CF29-40AE-99B0-430EFA8BCFD6}"/>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grpSp>
                <p:nvGrpSpPr>
                  <p:cNvPr id="219" name="Group 218">
                    <a:extLst>
                      <a:ext uri="{FF2B5EF4-FFF2-40B4-BE49-F238E27FC236}">
                        <a16:creationId xmlns:a16="http://schemas.microsoft.com/office/drawing/2014/main" id="{7E1649B5-CDFC-4087-AB36-A24C5CF2DC85}"/>
                      </a:ext>
                    </a:extLst>
                  </p:cNvPr>
                  <p:cNvGrpSpPr/>
                  <p:nvPr/>
                </p:nvGrpSpPr>
                <p:grpSpPr>
                  <a:xfrm>
                    <a:off x="6292639" y="3028402"/>
                    <a:ext cx="128016" cy="128016"/>
                    <a:chOff x="6617763" y="1494678"/>
                    <a:chExt cx="188006" cy="188004"/>
                  </a:xfrm>
                </p:grpSpPr>
                <p:sp>
                  <p:nvSpPr>
                    <p:cNvPr id="323" name="Oval 322">
                      <a:extLst>
                        <a:ext uri="{FF2B5EF4-FFF2-40B4-BE49-F238E27FC236}">
                          <a16:creationId xmlns:a16="http://schemas.microsoft.com/office/drawing/2014/main" id="{EC5A9886-E5EA-4F98-8C74-06392DB7C113}"/>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24" name="Freeform 10">
                      <a:extLst>
                        <a:ext uri="{FF2B5EF4-FFF2-40B4-BE49-F238E27FC236}">
                          <a16:creationId xmlns:a16="http://schemas.microsoft.com/office/drawing/2014/main" id="{BBE35E9A-44B6-406D-8A81-F4833A5DCCF1}"/>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nvGrpSpPr>
                  <p:cNvPr id="220" name="Group 219">
                    <a:extLst>
                      <a:ext uri="{FF2B5EF4-FFF2-40B4-BE49-F238E27FC236}">
                        <a16:creationId xmlns:a16="http://schemas.microsoft.com/office/drawing/2014/main" id="{99EC19B6-910F-4B7E-B808-B47DF83A825F}"/>
                      </a:ext>
                    </a:extLst>
                  </p:cNvPr>
                  <p:cNvGrpSpPr/>
                  <p:nvPr/>
                </p:nvGrpSpPr>
                <p:grpSpPr>
                  <a:xfrm>
                    <a:off x="6010181" y="2870135"/>
                    <a:ext cx="128016" cy="128016"/>
                    <a:chOff x="6617763" y="1494678"/>
                    <a:chExt cx="188006" cy="188004"/>
                  </a:xfrm>
                </p:grpSpPr>
                <p:sp>
                  <p:nvSpPr>
                    <p:cNvPr id="321" name="Oval 320">
                      <a:extLst>
                        <a:ext uri="{FF2B5EF4-FFF2-40B4-BE49-F238E27FC236}">
                          <a16:creationId xmlns:a16="http://schemas.microsoft.com/office/drawing/2014/main" id="{04C9DD07-3374-4322-9645-61D2476DAAB6}"/>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22" name="Freeform 10">
                      <a:extLst>
                        <a:ext uri="{FF2B5EF4-FFF2-40B4-BE49-F238E27FC236}">
                          <a16:creationId xmlns:a16="http://schemas.microsoft.com/office/drawing/2014/main" id="{5F660918-9D26-438A-8872-B3DD2B8259BB}"/>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nvGrpSpPr>
                  <p:cNvPr id="221" name="Group 220">
                    <a:extLst>
                      <a:ext uri="{FF2B5EF4-FFF2-40B4-BE49-F238E27FC236}">
                        <a16:creationId xmlns:a16="http://schemas.microsoft.com/office/drawing/2014/main" id="{036B6C9A-55C7-4576-868E-206D9EEE6D2D}"/>
                      </a:ext>
                    </a:extLst>
                  </p:cNvPr>
                  <p:cNvGrpSpPr/>
                  <p:nvPr/>
                </p:nvGrpSpPr>
                <p:grpSpPr>
                  <a:xfrm>
                    <a:off x="6091578" y="2963001"/>
                    <a:ext cx="128016" cy="128016"/>
                    <a:chOff x="1520304" y="1939550"/>
                    <a:chExt cx="726812" cy="726812"/>
                  </a:xfrm>
                </p:grpSpPr>
                <p:sp>
                  <p:nvSpPr>
                    <p:cNvPr id="314" name="Oval 313">
                      <a:extLst>
                        <a:ext uri="{FF2B5EF4-FFF2-40B4-BE49-F238E27FC236}">
                          <a16:creationId xmlns:a16="http://schemas.microsoft.com/office/drawing/2014/main" id="{75523481-F11C-4747-B062-79EB437881F4}"/>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315" name="Group 314">
                      <a:extLst>
                        <a:ext uri="{FF2B5EF4-FFF2-40B4-BE49-F238E27FC236}">
                          <a16:creationId xmlns:a16="http://schemas.microsoft.com/office/drawing/2014/main" id="{BA5FB4B3-8166-4025-A360-BD7236D874B8}"/>
                        </a:ext>
                      </a:extLst>
                    </p:cNvPr>
                    <p:cNvGrpSpPr/>
                    <p:nvPr/>
                  </p:nvGrpSpPr>
                  <p:grpSpPr>
                    <a:xfrm>
                      <a:off x="1627350" y="2071688"/>
                      <a:ext cx="512722" cy="462536"/>
                      <a:chOff x="1302898" y="1640683"/>
                      <a:chExt cx="1201027" cy="1083468"/>
                    </a:xfrm>
                  </p:grpSpPr>
                  <p:sp>
                    <p:nvSpPr>
                      <p:cNvPr id="316" name="Freeform 34">
                        <a:extLst>
                          <a:ext uri="{FF2B5EF4-FFF2-40B4-BE49-F238E27FC236}">
                            <a16:creationId xmlns:a16="http://schemas.microsoft.com/office/drawing/2014/main" id="{373D210D-7847-447B-99CD-AB7AD2A5E3C9}"/>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17" name="Freeform 37">
                        <a:extLst>
                          <a:ext uri="{FF2B5EF4-FFF2-40B4-BE49-F238E27FC236}">
                            <a16:creationId xmlns:a16="http://schemas.microsoft.com/office/drawing/2014/main" id="{C7663C10-79A0-4F19-86DA-4699DF357288}"/>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18" name="Freeform 39">
                        <a:extLst>
                          <a:ext uri="{FF2B5EF4-FFF2-40B4-BE49-F238E27FC236}">
                            <a16:creationId xmlns:a16="http://schemas.microsoft.com/office/drawing/2014/main" id="{B28BD8FF-2B2B-4357-A981-90A7694338A3}"/>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19" name="Freeform 40">
                        <a:extLst>
                          <a:ext uri="{FF2B5EF4-FFF2-40B4-BE49-F238E27FC236}">
                            <a16:creationId xmlns:a16="http://schemas.microsoft.com/office/drawing/2014/main" id="{847C121A-6786-4821-97BE-6C45AE5E3F6D}"/>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20" name="Freeform 5">
                        <a:extLst>
                          <a:ext uri="{FF2B5EF4-FFF2-40B4-BE49-F238E27FC236}">
                            <a16:creationId xmlns:a16="http://schemas.microsoft.com/office/drawing/2014/main" id="{A532EAAA-2C38-438F-9F3B-20304B2CE0F2}"/>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grpSp>
                <p:nvGrpSpPr>
                  <p:cNvPr id="222" name="Group 221">
                    <a:extLst>
                      <a:ext uri="{FF2B5EF4-FFF2-40B4-BE49-F238E27FC236}">
                        <a16:creationId xmlns:a16="http://schemas.microsoft.com/office/drawing/2014/main" id="{F54DD44B-32C6-414D-9413-D4E8291127C4}"/>
                      </a:ext>
                    </a:extLst>
                  </p:cNvPr>
                  <p:cNvGrpSpPr/>
                  <p:nvPr/>
                </p:nvGrpSpPr>
                <p:grpSpPr>
                  <a:xfrm>
                    <a:off x="5958332" y="2898080"/>
                    <a:ext cx="128016" cy="128016"/>
                    <a:chOff x="6617763" y="1494678"/>
                    <a:chExt cx="188006" cy="188004"/>
                  </a:xfrm>
                </p:grpSpPr>
                <p:sp>
                  <p:nvSpPr>
                    <p:cNvPr id="312" name="Oval 311">
                      <a:extLst>
                        <a:ext uri="{FF2B5EF4-FFF2-40B4-BE49-F238E27FC236}">
                          <a16:creationId xmlns:a16="http://schemas.microsoft.com/office/drawing/2014/main" id="{68F61EA5-D119-4A1C-A182-07F918700022}"/>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13" name="Freeform 10">
                      <a:extLst>
                        <a:ext uri="{FF2B5EF4-FFF2-40B4-BE49-F238E27FC236}">
                          <a16:creationId xmlns:a16="http://schemas.microsoft.com/office/drawing/2014/main" id="{E52DC4CE-C7FB-43A1-973B-652E987E4486}"/>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nvGrpSpPr>
                  <p:cNvPr id="223" name="Group 222">
                    <a:extLst>
                      <a:ext uri="{FF2B5EF4-FFF2-40B4-BE49-F238E27FC236}">
                        <a16:creationId xmlns:a16="http://schemas.microsoft.com/office/drawing/2014/main" id="{437D9578-F9A4-4C26-9A64-614141C533AD}"/>
                      </a:ext>
                    </a:extLst>
                  </p:cNvPr>
                  <p:cNvGrpSpPr/>
                  <p:nvPr/>
                </p:nvGrpSpPr>
                <p:grpSpPr>
                  <a:xfrm>
                    <a:off x="5986971" y="2748043"/>
                    <a:ext cx="128016" cy="128016"/>
                    <a:chOff x="6617763" y="1494678"/>
                    <a:chExt cx="188006" cy="188004"/>
                  </a:xfrm>
                </p:grpSpPr>
                <p:sp>
                  <p:nvSpPr>
                    <p:cNvPr id="310" name="Oval 309">
                      <a:extLst>
                        <a:ext uri="{FF2B5EF4-FFF2-40B4-BE49-F238E27FC236}">
                          <a16:creationId xmlns:a16="http://schemas.microsoft.com/office/drawing/2014/main" id="{2F77BC65-542B-49EA-A948-07656870D6C5}"/>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11" name="Freeform 10">
                      <a:extLst>
                        <a:ext uri="{FF2B5EF4-FFF2-40B4-BE49-F238E27FC236}">
                          <a16:creationId xmlns:a16="http://schemas.microsoft.com/office/drawing/2014/main" id="{86262747-734E-4233-A5BA-EC81593A2149}"/>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nvGrpSpPr>
                  <p:cNvPr id="224" name="Group 223">
                    <a:extLst>
                      <a:ext uri="{FF2B5EF4-FFF2-40B4-BE49-F238E27FC236}">
                        <a16:creationId xmlns:a16="http://schemas.microsoft.com/office/drawing/2014/main" id="{2DBAC749-F0B9-4C26-9F35-2869F58D27D9}"/>
                      </a:ext>
                    </a:extLst>
                  </p:cNvPr>
                  <p:cNvGrpSpPr/>
                  <p:nvPr/>
                </p:nvGrpSpPr>
                <p:grpSpPr>
                  <a:xfrm>
                    <a:off x="6096330" y="2824221"/>
                    <a:ext cx="128016" cy="128016"/>
                    <a:chOff x="6617763" y="1494678"/>
                    <a:chExt cx="188006" cy="188004"/>
                  </a:xfrm>
                </p:grpSpPr>
                <p:sp>
                  <p:nvSpPr>
                    <p:cNvPr id="308" name="Oval 307">
                      <a:extLst>
                        <a:ext uri="{FF2B5EF4-FFF2-40B4-BE49-F238E27FC236}">
                          <a16:creationId xmlns:a16="http://schemas.microsoft.com/office/drawing/2014/main" id="{1F05F850-CE22-4E0B-826C-FC9B1D1DF8F6}"/>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09" name="Freeform 10">
                      <a:extLst>
                        <a:ext uri="{FF2B5EF4-FFF2-40B4-BE49-F238E27FC236}">
                          <a16:creationId xmlns:a16="http://schemas.microsoft.com/office/drawing/2014/main" id="{B5896E86-F0C6-448A-A01B-BED065386AF1}"/>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nvGrpSpPr>
                  <p:cNvPr id="225" name="Group 224">
                    <a:extLst>
                      <a:ext uri="{FF2B5EF4-FFF2-40B4-BE49-F238E27FC236}">
                        <a16:creationId xmlns:a16="http://schemas.microsoft.com/office/drawing/2014/main" id="{AE7954A4-FF79-4F14-B54B-7FE7D7962D8C}"/>
                      </a:ext>
                    </a:extLst>
                  </p:cNvPr>
                  <p:cNvGrpSpPr/>
                  <p:nvPr/>
                </p:nvGrpSpPr>
                <p:grpSpPr>
                  <a:xfrm>
                    <a:off x="6482260" y="2850537"/>
                    <a:ext cx="128016" cy="128016"/>
                    <a:chOff x="1520304" y="1939550"/>
                    <a:chExt cx="726812" cy="726812"/>
                  </a:xfrm>
                </p:grpSpPr>
                <p:sp>
                  <p:nvSpPr>
                    <p:cNvPr id="301" name="Oval 300">
                      <a:extLst>
                        <a:ext uri="{FF2B5EF4-FFF2-40B4-BE49-F238E27FC236}">
                          <a16:creationId xmlns:a16="http://schemas.microsoft.com/office/drawing/2014/main" id="{34AD7176-C361-4F82-9A88-C5B5D53BF9B6}"/>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302" name="Group 301">
                      <a:extLst>
                        <a:ext uri="{FF2B5EF4-FFF2-40B4-BE49-F238E27FC236}">
                          <a16:creationId xmlns:a16="http://schemas.microsoft.com/office/drawing/2014/main" id="{6F7FA7F7-4FDA-4A25-9960-5B6A5C8563B1}"/>
                        </a:ext>
                      </a:extLst>
                    </p:cNvPr>
                    <p:cNvGrpSpPr/>
                    <p:nvPr/>
                  </p:nvGrpSpPr>
                  <p:grpSpPr>
                    <a:xfrm>
                      <a:off x="1627350" y="2071688"/>
                      <a:ext cx="512722" cy="462536"/>
                      <a:chOff x="1302898" y="1640683"/>
                      <a:chExt cx="1201027" cy="1083468"/>
                    </a:xfrm>
                  </p:grpSpPr>
                  <p:sp>
                    <p:nvSpPr>
                      <p:cNvPr id="303" name="Freeform 34">
                        <a:extLst>
                          <a:ext uri="{FF2B5EF4-FFF2-40B4-BE49-F238E27FC236}">
                            <a16:creationId xmlns:a16="http://schemas.microsoft.com/office/drawing/2014/main" id="{CFA4BE15-C8D9-4BE5-8744-91DA0D2FE941}"/>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04" name="Freeform 37">
                        <a:extLst>
                          <a:ext uri="{FF2B5EF4-FFF2-40B4-BE49-F238E27FC236}">
                            <a16:creationId xmlns:a16="http://schemas.microsoft.com/office/drawing/2014/main" id="{8C36FEA0-DF6A-4A0D-82F3-6317455AD12D}"/>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05" name="Freeform 39">
                        <a:extLst>
                          <a:ext uri="{FF2B5EF4-FFF2-40B4-BE49-F238E27FC236}">
                            <a16:creationId xmlns:a16="http://schemas.microsoft.com/office/drawing/2014/main" id="{12801B8A-1689-43E8-BA0E-1425E2119C8F}"/>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06" name="Freeform 40">
                        <a:extLst>
                          <a:ext uri="{FF2B5EF4-FFF2-40B4-BE49-F238E27FC236}">
                            <a16:creationId xmlns:a16="http://schemas.microsoft.com/office/drawing/2014/main" id="{55D3B2FB-EF09-46DD-9EE6-6306A6354984}"/>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07" name="Freeform 5">
                        <a:extLst>
                          <a:ext uri="{FF2B5EF4-FFF2-40B4-BE49-F238E27FC236}">
                            <a16:creationId xmlns:a16="http://schemas.microsoft.com/office/drawing/2014/main" id="{ADDFE6D1-19D7-4D34-AD73-DBDCF95C98DD}"/>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grpSp>
                <p:nvGrpSpPr>
                  <p:cNvPr id="226" name="Group 225">
                    <a:extLst>
                      <a:ext uri="{FF2B5EF4-FFF2-40B4-BE49-F238E27FC236}">
                        <a16:creationId xmlns:a16="http://schemas.microsoft.com/office/drawing/2014/main" id="{BD78CD94-37D0-40A0-B986-9D033E066EE6}"/>
                      </a:ext>
                    </a:extLst>
                  </p:cNvPr>
                  <p:cNvGrpSpPr/>
                  <p:nvPr/>
                </p:nvGrpSpPr>
                <p:grpSpPr>
                  <a:xfrm>
                    <a:off x="7015873" y="2597882"/>
                    <a:ext cx="128016" cy="128016"/>
                    <a:chOff x="1520304" y="1939550"/>
                    <a:chExt cx="726812" cy="726812"/>
                  </a:xfrm>
                </p:grpSpPr>
                <p:sp>
                  <p:nvSpPr>
                    <p:cNvPr id="294" name="Oval 293">
                      <a:extLst>
                        <a:ext uri="{FF2B5EF4-FFF2-40B4-BE49-F238E27FC236}">
                          <a16:creationId xmlns:a16="http://schemas.microsoft.com/office/drawing/2014/main" id="{A61B0E3E-EEE8-449F-BAE3-C542A07655F8}"/>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295" name="Group 294">
                      <a:extLst>
                        <a:ext uri="{FF2B5EF4-FFF2-40B4-BE49-F238E27FC236}">
                          <a16:creationId xmlns:a16="http://schemas.microsoft.com/office/drawing/2014/main" id="{33C2F1C4-0828-4161-B790-6CA3DD8A4DE9}"/>
                        </a:ext>
                      </a:extLst>
                    </p:cNvPr>
                    <p:cNvGrpSpPr/>
                    <p:nvPr/>
                  </p:nvGrpSpPr>
                  <p:grpSpPr>
                    <a:xfrm>
                      <a:off x="1627350" y="2071688"/>
                      <a:ext cx="512722" cy="462536"/>
                      <a:chOff x="1302898" y="1640683"/>
                      <a:chExt cx="1201027" cy="1083468"/>
                    </a:xfrm>
                  </p:grpSpPr>
                  <p:sp>
                    <p:nvSpPr>
                      <p:cNvPr id="296" name="Freeform 34">
                        <a:extLst>
                          <a:ext uri="{FF2B5EF4-FFF2-40B4-BE49-F238E27FC236}">
                            <a16:creationId xmlns:a16="http://schemas.microsoft.com/office/drawing/2014/main" id="{A44BA99E-FBCE-408A-ADD6-A13A8DC3A533}"/>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97" name="Freeform 37">
                        <a:extLst>
                          <a:ext uri="{FF2B5EF4-FFF2-40B4-BE49-F238E27FC236}">
                            <a16:creationId xmlns:a16="http://schemas.microsoft.com/office/drawing/2014/main" id="{30BBA6A5-CA1D-4106-886C-82978191BD28}"/>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98" name="Freeform 39">
                        <a:extLst>
                          <a:ext uri="{FF2B5EF4-FFF2-40B4-BE49-F238E27FC236}">
                            <a16:creationId xmlns:a16="http://schemas.microsoft.com/office/drawing/2014/main" id="{03B29148-7824-45BB-9158-3FAC9BB1458F}"/>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99" name="Freeform 40">
                        <a:extLst>
                          <a:ext uri="{FF2B5EF4-FFF2-40B4-BE49-F238E27FC236}">
                            <a16:creationId xmlns:a16="http://schemas.microsoft.com/office/drawing/2014/main" id="{0C0EB12F-82AC-4841-BD5C-070AEBBDCF3B}"/>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00" name="Freeform 5">
                        <a:extLst>
                          <a:ext uri="{FF2B5EF4-FFF2-40B4-BE49-F238E27FC236}">
                            <a16:creationId xmlns:a16="http://schemas.microsoft.com/office/drawing/2014/main" id="{02E71133-8664-4590-BC7C-1DF3C43DF53F}"/>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grpSp>
                <p:nvGrpSpPr>
                  <p:cNvPr id="227" name="Group 226">
                    <a:extLst>
                      <a:ext uri="{FF2B5EF4-FFF2-40B4-BE49-F238E27FC236}">
                        <a16:creationId xmlns:a16="http://schemas.microsoft.com/office/drawing/2014/main" id="{DBF42A3D-BB4D-4705-9466-3C21F5B9443B}"/>
                      </a:ext>
                    </a:extLst>
                  </p:cNvPr>
                  <p:cNvGrpSpPr/>
                  <p:nvPr/>
                </p:nvGrpSpPr>
                <p:grpSpPr>
                  <a:xfrm>
                    <a:off x="6346150" y="2427402"/>
                    <a:ext cx="128016" cy="128016"/>
                    <a:chOff x="1520304" y="1939550"/>
                    <a:chExt cx="726812" cy="726812"/>
                  </a:xfrm>
                </p:grpSpPr>
                <p:sp>
                  <p:nvSpPr>
                    <p:cNvPr id="287" name="Oval 286">
                      <a:extLst>
                        <a:ext uri="{FF2B5EF4-FFF2-40B4-BE49-F238E27FC236}">
                          <a16:creationId xmlns:a16="http://schemas.microsoft.com/office/drawing/2014/main" id="{54276380-2275-45B3-81EA-96669197C637}"/>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288" name="Group 287">
                      <a:extLst>
                        <a:ext uri="{FF2B5EF4-FFF2-40B4-BE49-F238E27FC236}">
                          <a16:creationId xmlns:a16="http://schemas.microsoft.com/office/drawing/2014/main" id="{8339AA8A-A275-48D1-AD8B-35619CF54EC3}"/>
                        </a:ext>
                      </a:extLst>
                    </p:cNvPr>
                    <p:cNvGrpSpPr/>
                    <p:nvPr/>
                  </p:nvGrpSpPr>
                  <p:grpSpPr>
                    <a:xfrm>
                      <a:off x="1627350" y="2071688"/>
                      <a:ext cx="512722" cy="462536"/>
                      <a:chOff x="1302898" y="1640683"/>
                      <a:chExt cx="1201027" cy="1083468"/>
                    </a:xfrm>
                  </p:grpSpPr>
                  <p:sp>
                    <p:nvSpPr>
                      <p:cNvPr id="289" name="Freeform 34">
                        <a:extLst>
                          <a:ext uri="{FF2B5EF4-FFF2-40B4-BE49-F238E27FC236}">
                            <a16:creationId xmlns:a16="http://schemas.microsoft.com/office/drawing/2014/main" id="{43D824D6-B0A0-4546-BD44-68492837D41B}"/>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90" name="Freeform 37">
                        <a:extLst>
                          <a:ext uri="{FF2B5EF4-FFF2-40B4-BE49-F238E27FC236}">
                            <a16:creationId xmlns:a16="http://schemas.microsoft.com/office/drawing/2014/main" id="{BD2C3F8B-A887-4F27-86B9-5568BC98E22A}"/>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91" name="Freeform 39">
                        <a:extLst>
                          <a:ext uri="{FF2B5EF4-FFF2-40B4-BE49-F238E27FC236}">
                            <a16:creationId xmlns:a16="http://schemas.microsoft.com/office/drawing/2014/main" id="{8B930465-173D-4505-B5CB-A0FA44053439}"/>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92" name="Freeform 40">
                        <a:extLst>
                          <a:ext uri="{FF2B5EF4-FFF2-40B4-BE49-F238E27FC236}">
                            <a16:creationId xmlns:a16="http://schemas.microsoft.com/office/drawing/2014/main" id="{9B78D280-778F-43CA-95FF-54AF3D0ED9F5}"/>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93" name="Freeform 5">
                        <a:extLst>
                          <a:ext uri="{FF2B5EF4-FFF2-40B4-BE49-F238E27FC236}">
                            <a16:creationId xmlns:a16="http://schemas.microsoft.com/office/drawing/2014/main" id="{0185AA3A-E5D7-4357-855D-5B8982598E00}"/>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grpSp>
                <p:nvGrpSpPr>
                  <p:cNvPr id="228" name="Group 227">
                    <a:extLst>
                      <a:ext uri="{FF2B5EF4-FFF2-40B4-BE49-F238E27FC236}">
                        <a16:creationId xmlns:a16="http://schemas.microsoft.com/office/drawing/2014/main" id="{B8D5D9AE-40F4-4F29-998C-B9F1D9F5322E}"/>
                      </a:ext>
                    </a:extLst>
                  </p:cNvPr>
                  <p:cNvGrpSpPr/>
                  <p:nvPr/>
                </p:nvGrpSpPr>
                <p:grpSpPr>
                  <a:xfrm>
                    <a:off x="6659729" y="2289622"/>
                    <a:ext cx="128016" cy="128016"/>
                    <a:chOff x="1520304" y="1939550"/>
                    <a:chExt cx="726812" cy="726812"/>
                  </a:xfrm>
                </p:grpSpPr>
                <p:sp>
                  <p:nvSpPr>
                    <p:cNvPr id="280" name="Oval 279">
                      <a:extLst>
                        <a:ext uri="{FF2B5EF4-FFF2-40B4-BE49-F238E27FC236}">
                          <a16:creationId xmlns:a16="http://schemas.microsoft.com/office/drawing/2014/main" id="{5D745EFE-847E-4781-945A-05E0C1D093D3}"/>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281" name="Group 280">
                      <a:extLst>
                        <a:ext uri="{FF2B5EF4-FFF2-40B4-BE49-F238E27FC236}">
                          <a16:creationId xmlns:a16="http://schemas.microsoft.com/office/drawing/2014/main" id="{C081F516-46D3-43DC-BA2E-C0D2152C90BC}"/>
                        </a:ext>
                      </a:extLst>
                    </p:cNvPr>
                    <p:cNvGrpSpPr/>
                    <p:nvPr/>
                  </p:nvGrpSpPr>
                  <p:grpSpPr>
                    <a:xfrm>
                      <a:off x="1627350" y="2071688"/>
                      <a:ext cx="512722" cy="462536"/>
                      <a:chOff x="1302898" y="1640683"/>
                      <a:chExt cx="1201027" cy="1083468"/>
                    </a:xfrm>
                  </p:grpSpPr>
                  <p:sp>
                    <p:nvSpPr>
                      <p:cNvPr id="282" name="Freeform 34">
                        <a:extLst>
                          <a:ext uri="{FF2B5EF4-FFF2-40B4-BE49-F238E27FC236}">
                            <a16:creationId xmlns:a16="http://schemas.microsoft.com/office/drawing/2014/main" id="{156CF7ED-7730-47FB-A0BD-15ACD2C3BFDF}"/>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83" name="Freeform 37">
                        <a:extLst>
                          <a:ext uri="{FF2B5EF4-FFF2-40B4-BE49-F238E27FC236}">
                            <a16:creationId xmlns:a16="http://schemas.microsoft.com/office/drawing/2014/main" id="{808D9F39-4CB5-4D4A-BFFD-FF8180CB9CE2}"/>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84" name="Freeform 39">
                        <a:extLst>
                          <a:ext uri="{FF2B5EF4-FFF2-40B4-BE49-F238E27FC236}">
                            <a16:creationId xmlns:a16="http://schemas.microsoft.com/office/drawing/2014/main" id="{64ABC4BE-BFFD-45D3-AD0E-4EECA090DE02}"/>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85" name="Freeform 40">
                        <a:extLst>
                          <a:ext uri="{FF2B5EF4-FFF2-40B4-BE49-F238E27FC236}">
                            <a16:creationId xmlns:a16="http://schemas.microsoft.com/office/drawing/2014/main" id="{D7F98927-694F-436A-81E9-DF840E44D094}"/>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86" name="Freeform 5">
                        <a:extLst>
                          <a:ext uri="{FF2B5EF4-FFF2-40B4-BE49-F238E27FC236}">
                            <a16:creationId xmlns:a16="http://schemas.microsoft.com/office/drawing/2014/main" id="{A9D90A18-50FB-4F2E-AA37-4FF405437941}"/>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grpSp>
                <p:nvGrpSpPr>
                  <p:cNvPr id="229" name="Group 228">
                    <a:extLst>
                      <a:ext uri="{FF2B5EF4-FFF2-40B4-BE49-F238E27FC236}">
                        <a16:creationId xmlns:a16="http://schemas.microsoft.com/office/drawing/2014/main" id="{80460710-C620-4CA6-B6F2-2CE108DB0979}"/>
                      </a:ext>
                    </a:extLst>
                  </p:cNvPr>
                  <p:cNvGrpSpPr/>
                  <p:nvPr/>
                </p:nvGrpSpPr>
                <p:grpSpPr>
                  <a:xfrm>
                    <a:off x="6649052" y="2290435"/>
                    <a:ext cx="128016" cy="128016"/>
                    <a:chOff x="6617763" y="1494678"/>
                    <a:chExt cx="188006" cy="188004"/>
                  </a:xfrm>
                </p:grpSpPr>
                <p:sp>
                  <p:nvSpPr>
                    <p:cNvPr id="278" name="Oval 277">
                      <a:extLst>
                        <a:ext uri="{FF2B5EF4-FFF2-40B4-BE49-F238E27FC236}">
                          <a16:creationId xmlns:a16="http://schemas.microsoft.com/office/drawing/2014/main" id="{F960CC75-1D9F-4623-9699-875DC33A84AC}"/>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79" name="Freeform 10">
                      <a:extLst>
                        <a:ext uri="{FF2B5EF4-FFF2-40B4-BE49-F238E27FC236}">
                          <a16:creationId xmlns:a16="http://schemas.microsoft.com/office/drawing/2014/main" id="{F3907E45-0EA4-4475-AE32-CC82A9DCAFFC}"/>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sp>
                <p:nvSpPr>
                  <p:cNvPr id="230" name="Freeform: Shape 229">
                    <a:extLst>
                      <a:ext uri="{FF2B5EF4-FFF2-40B4-BE49-F238E27FC236}">
                        <a16:creationId xmlns:a16="http://schemas.microsoft.com/office/drawing/2014/main" id="{07AA44CF-B2FF-46FC-B4AC-56DBDF517547}"/>
                      </a:ext>
                    </a:extLst>
                  </p:cNvPr>
                  <p:cNvSpPr/>
                  <p:nvPr/>
                </p:nvSpPr>
                <p:spPr bwMode="auto">
                  <a:xfrm>
                    <a:off x="6031706" y="3788569"/>
                    <a:ext cx="128601" cy="42862"/>
                  </a:xfrm>
                  <a:custGeom>
                    <a:avLst/>
                    <a:gdLst>
                      <a:gd name="connsiteX0" fmla="*/ 0 w 128601"/>
                      <a:gd name="connsiteY0" fmla="*/ 0 h 42862"/>
                      <a:gd name="connsiteX1" fmla="*/ 14288 w 128601"/>
                      <a:gd name="connsiteY1" fmla="*/ 2381 h 42862"/>
                      <a:gd name="connsiteX2" fmla="*/ 21432 w 128601"/>
                      <a:gd name="connsiteY2" fmla="*/ 7144 h 42862"/>
                      <a:gd name="connsiteX3" fmla="*/ 30957 w 128601"/>
                      <a:gd name="connsiteY3" fmla="*/ 11906 h 42862"/>
                      <a:gd name="connsiteX4" fmla="*/ 45244 w 128601"/>
                      <a:gd name="connsiteY4" fmla="*/ 21431 h 42862"/>
                      <a:gd name="connsiteX5" fmla="*/ 52388 w 128601"/>
                      <a:gd name="connsiteY5" fmla="*/ 26194 h 42862"/>
                      <a:gd name="connsiteX6" fmla="*/ 66675 w 128601"/>
                      <a:gd name="connsiteY6" fmla="*/ 30956 h 42862"/>
                      <a:gd name="connsiteX7" fmla="*/ 90488 w 128601"/>
                      <a:gd name="connsiteY7" fmla="*/ 38100 h 42862"/>
                      <a:gd name="connsiteX8" fmla="*/ 109538 w 128601"/>
                      <a:gd name="connsiteY8" fmla="*/ 42862 h 42862"/>
                      <a:gd name="connsiteX9" fmla="*/ 121444 w 128601"/>
                      <a:gd name="connsiteY9" fmla="*/ 30956 h 42862"/>
                      <a:gd name="connsiteX10" fmla="*/ 128588 w 128601"/>
                      <a:gd name="connsiteY10" fmla="*/ 23812 h 42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8601" h="42862">
                        <a:moveTo>
                          <a:pt x="0" y="0"/>
                        </a:moveTo>
                        <a:cubicBezTo>
                          <a:pt x="4763" y="794"/>
                          <a:pt x="9707" y="854"/>
                          <a:pt x="14288" y="2381"/>
                        </a:cubicBezTo>
                        <a:cubicBezTo>
                          <a:pt x="17003" y="3286"/>
                          <a:pt x="18947" y="5724"/>
                          <a:pt x="21432" y="7144"/>
                        </a:cubicBezTo>
                        <a:cubicBezTo>
                          <a:pt x="24514" y="8905"/>
                          <a:pt x="27913" y="10080"/>
                          <a:pt x="30957" y="11906"/>
                        </a:cubicBezTo>
                        <a:cubicBezTo>
                          <a:pt x="35865" y="14851"/>
                          <a:pt x="40482" y="18256"/>
                          <a:pt x="45244" y="21431"/>
                        </a:cubicBezTo>
                        <a:cubicBezTo>
                          <a:pt x="47625" y="23019"/>
                          <a:pt x="49673" y="25289"/>
                          <a:pt x="52388" y="26194"/>
                        </a:cubicBezTo>
                        <a:cubicBezTo>
                          <a:pt x="57150" y="27781"/>
                          <a:pt x="62185" y="28711"/>
                          <a:pt x="66675" y="30956"/>
                        </a:cubicBezTo>
                        <a:cubicBezTo>
                          <a:pt x="82698" y="38968"/>
                          <a:pt x="69734" y="33653"/>
                          <a:pt x="90488" y="38100"/>
                        </a:cubicBezTo>
                        <a:cubicBezTo>
                          <a:pt x="96888" y="39471"/>
                          <a:pt x="109538" y="42862"/>
                          <a:pt x="109538" y="42862"/>
                        </a:cubicBezTo>
                        <a:cubicBezTo>
                          <a:pt x="128589" y="30163"/>
                          <a:pt x="105569" y="46831"/>
                          <a:pt x="121444" y="30956"/>
                        </a:cubicBezTo>
                        <a:cubicBezTo>
                          <a:pt x="129249" y="23151"/>
                          <a:pt x="128588" y="29778"/>
                          <a:pt x="128588" y="23812"/>
                        </a:cubicBezTo>
                      </a:path>
                    </a:pathLst>
                  </a:cu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31" name="Freeform: Shape 230">
                    <a:extLst>
                      <a:ext uri="{FF2B5EF4-FFF2-40B4-BE49-F238E27FC236}">
                        <a16:creationId xmlns:a16="http://schemas.microsoft.com/office/drawing/2014/main" id="{C01505E6-F092-4F4C-A4B5-9AE3B62A3B7E}"/>
                      </a:ext>
                    </a:extLst>
                  </p:cNvPr>
                  <p:cNvSpPr/>
                  <p:nvPr/>
                </p:nvSpPr>
                <p:spPr bwMode="auto">
                  <a:xfrm>
                    <a:off x="6034088" y="3783806"/>
                    <a:ext cx="35718" cy="35719"/>
                  </a:xfrm>
                  <a:custGeom>
                    <a:avLst/>
                    <a:gdLst>
                      <a:gd name="connsiteX0" fmla="*/ 0 w 35718"/>
                      <a:gd name="connsiteY0" fmla="*/ 0 h 35719"/>
                      <a:gd name="connsiteX1" fmla="*/ 19050 w 35718"/>
                      <a:gd name="connsiteY1" fmla="*/ 21432 h 35719"/>
                      <a:gd name="connsiteX2" fmla="*/ 26193 w 35718"/>
                      <a:gd name="connsiteY2" fmla="*/ 26194 h 35719"/>
                      <a:gd name="connsiteX3" fmla="*/ 35718 w 35718"/>
                      <a:gd name="connsiteY3" fmla="*/ 35719 h 35719"/>
                    </a:gdLst>
                    <a:ahLst/>
                    <a:cxnLst>
                      <a:cxn ang="0">
                        <a:pos x="connsiteX0" y="connsiteY0"/>
                      </a:cxn>
                      <a:cxn ang="0">
                        <a:pos x="connsiteX1" y="connsiteY1"/>
                      </a:cxn>
                      <a:cxn ang="0">
                        <a:pos x="connsiteX2" y="connsiteY2"/>
                      </a:cxn>
                      <a:cxn ang="0">
                        <a:pos x="connsiteX3" y="connsiteY3"/>
                      </a:cxn>
                    </a:cxnLst>
                    <a:rect l="l" t="t" r="r" b="b"/>
                    <a:pathLst>
                      <a:path w="35718" h="35719">
                        <a:moveTo>
                          <a:pt x="0" y="0"/>
                        </a:moveTo>
                        <a:cubicBezTo>
                          <a:pt x="6350" y="7144"/>
                          <a:pt x="12291" y="14673"/>
                          <a:pt x="19050" y="21432"/>
                        </a:cubicBezTo>
                        <a:cubicBezTo>
                          <a:pt x="21073" y="23455"/>
                          <a:pt x="23995" y="24362"/>
                          <a:pt x="26193" y="26194"/>
                        </a:cubicBezTo>
                        <a:lnTo>
                          <a:pt x="35718" y="35719"/>
                        </a:lnTo>
                      </a:path>
                    </a:pathLst>
                  </a:cu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32" name="Rectangle 231">
                    <a:extLst>
                      <a:ext uri="{FF2B5EF4-FFF2-40B4-BE49-F238E27FC236}">
                        <a16:creationId xmlns:a16="http://schemas.microsoft.com/office/drawing/2014/main" id="{A3A473BA-343E-4729-B184-27FD41C57C28}"/>
                      </a:ext>
                    </a:extLst>
                  </p:cNvPr>
                  <p:cNvSpPr/>
                  <p:nvPr/>
                </p:nvSpPr>
                <p:spPr bwMode="auto">
                  <a:xfrm>
                    <a:off x="720773" y="2066925"/>
                    <a:ext cx="841328"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GB" sz="686" b="0" i="0" u="none" strike="noStrike" kern="1200" cap="none" spc="0" normalizeH="0" baseline="0" noProof="0">
                        <a:ln>
                          <a:noFill/>
                        </a:ln>
                        <a:solidFill>
                          <a:srgbClr val="1A1A1A"/>
                        </a:solidFill>
                        <a:effectLst/>
                        <a:uLnTx/>
                        <a:uFillTx/>
                        <a:latin typeface="Segoe UI"/>
                        <a:ea typeface="+mn-ea"/>
                        <a:cs typeface="+mn-cs"/>
                      </a:rPr>
                      <a:t>United States</a:t>
                    </a:r>
                    <a:endParaRPr kumimoji="0" lang="en-US" sz="686" b="0" i="0" u="none" strike="noStrike" kern="1200" cap="none" spc="0" normalizeH="0" baseline="0" noProof="0">
                      <a:ln>
                        <a:noFill/>
                      </a:ln>
                      <a:solidFill>
                        <a:srgbClr val="1A1A1A"/>
                      </a:solidFill>
                      <a:effectLst/>
                      <a:uLnTx/>
                      <a:uFillTx/>
                      <a:latin typeface="Segoe UI"/>
                      <a:ea typeface="+mn-ea"/>
                      <a:cs typeface="+mn-cs"/>
                    </a:endParaRPr>
                  </a:p>
                </p:txBody>
              </p:sp>
              <p:sp>
                <p:nvSpPr>
                  <p:cNvPr id="233" name="Rectangle 232">
                    <a:extLst>
                      <a:ext uri="{FF2B5EF4-FFF2-40B4-BE49-F238E27FC236}">
                        <a16:creationId xmlns:a16="http://schemas.microsoft.com/office/drawing/2014/main" id="{773A4925-B057-4E0E-A014-C62688C34BFF}"/>
                      </a:ext>
                    </a:extLst>
                  </p:cNvPr>
                  <p:cNvSpPr/>
                  <p:nvPr/>
                </p:nvSpPr>
                <p:spPr bwMode="auto">
                  <a:xfrm>
                    <a:off x="2074652" y="2511425"/>
                    <a:ext cx="841328"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GB" sz="686" b="0" i="0" u="none" strike="noStrike" kern="1200" cap="none" spc="0" normalizeH="0" baseline="0" noProof="0">
                        <a:ln>
                          <a:noFill/>
                        </a:ln>
                        <a:solidFill>
                          <a:srgbClr val="1A1A1A"/>
                        </a:solidFill>
                        <a:effectLst/>
                        <a:uLnTx/>
                        <a:uFillTx/>
                        <a:latin typeface="Segoe UI"/>
                        <a:ea typeface="+mn-ea"/>
                        <a:cs typeface="+mn-cs"/>
                      </a:rPr>
                      <a:t>Canada</a:t>
                    </a:r>
                    <a:endParaRPr kumimoji="0" lang="en-US" sz="686" b="0" i="0" u="none" strike="noStrike" kern="1200" cap="none" spc="0" normalizeH="0" baseline="0" noProof="0">
                      <a:ln>
                        <a:noFill/>
                      </a:ln>
                      <a:solidFill>
                        <a:srgbClr val="1A1A1A"/>
                      </a:solidFill>
                      <a:effectLst/>
                      <a:uLnTx/>
                      <a:uFillTx/>
                      <a:latin typeface="Segoe UI"/>
                      <a:ea typeface="+mn-ea"/>
                      <a:cs typeface="+mn-cs"/>
                    </a:endParaRPr>
                  </a:p>
                </p:txBody>
              </p:sp>
              <p:sp>
                <p:nvSpPr>
                  <p:cNvPr id="234" name="Rectangle 233">
                    <a:extLst>
                      <a:ext uri="{FF2B5EF4-FFF2-40B4-BE49-F238E27FC236}">
                        <a16:creationId xmlns:a16="http://schemas.microsoft.com/office/drawing/2014/main" id="{880F4535-3E50-45D9-9DBC-9CB76FF54010}"/>
                      </a:ext>
                    </a:extLst>
                  </p:cNvPr>
                  <p:cNvSpPr/>
                  <p:nvPr/>
                </p:nvSpPr>
                <p:spPr bwMode="auto">
                  <a:xfrm>
                    <a:off x="2221475" y="3831686"/>
                    <a:ext cx="841328"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GB" sz="686" b="0" i="0" u="none" strike="noStrike" kern="1200" cap="none" spc="0" normalizeH="0" baseline="0" noProof="0" dirty="0">
                        <a:ln>
                          <a:noFill/>
                        </a:ln>
                        <a:solidFill>
                          <a:srgbClr val="1A1A1A"/>
                        </a:solidFill>
                        <a:effectLst/>
                        <a:uLnTx/>
                        <a:uFillTx/>
                        <a:latin typeface="Segoe UI"/>
                        <a:ea typeface="+mn-ea"/>
                        <a:cs typeface="+mn-cs"/>
                      </a:rPr>
                      <a:t>Mexico</a:t>
                    </a:r>
                    <a:endParaRPr kumimoji="0" lang="en-US" sz="686" b="0" i="0" u="none" strike="noStrike" kern="1200" cap="none" spc="0" normalizeH="0" baseline="0" noProof="0" dirty="0">
                      <a:ln>
                        <a:noFill/>
                      </a:ln>
                      <a:solidFill>
                        <a:srgbClr val="1A1A1A"/>
                      </a:solidFill>
                      <a:effectLst/>
                      <a:uLnTx/>
                      <a:uFillTx/>
                      <a:latin typeface="Segoe UI"/>
                      <a:ea typeface="+mn-ea"/>
                      <a:cs typeface="+mn-cs"/>
                    </a:endParaRPr>
                  </a:p>
                </p:txBody>
              </p:sp>
              <p:sp>
                <p:nvSpPr>
                  <p:cNvPr id="235" name="Rectangle 234">
                    <a:extLst>
                      <a:ext uri="{FF2B5EF4-FFF2-40B4-BE49-F238E27FC236}">
                        <a16:creationId xmlns:a16="http://schemas.microsoft.com/office/drawing/2014/main" id="{FDB98B5B-2DD8-4457-ACB1-197F91D3109A}"/>
                      </a:ext>
                    </a:extLst>
                  </p:cNvPr>
                  <p:cNvSpPr/>
                  <p:nvPr/>
                </p:nvSpPr>
                <p:spPr bwMode="auto">
                  <a:xfrm>
                    <a:off x="3321979" y="4459546"/>
                    <a:ext cx="841328"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GB" sz="686" b="0" i="0" u="none" strike="noStrike" kern="1200" cap="none" spc="0" normalizeH="0" baseline="0" noProof="0">
                        <a:ln>
                          <a:noFill/>
                        </a:ln>
                        <a:solidFill>
                          <a:srgbClr val="1A1A1A"/>
                        </a:solidFill>
                        <a:effectLst/>
                        <a:uLnTx/>
                        <a:uFillTx/>
                        <a:latin typeface="Segoe UI"/>
                        <a:ea typeface="+mn-ea"/>
                        <a:cs typeface="+mn-cs"/>
                      </a:rPr>
                      <a:t>Venezuela</a:t>
                    </a:r>
                    <a:endParaRPr kumimoji="0" lang="en-US" sz="686" b="0" i="0" u="none" strike="noStrike" kern="1200" cap="none" spc="0" normalizeH="0" baseline="0" noProof="0">
                      <a:ln>
                        <a:noFill/>
                      </a:ln>
                      <a:solidFill>
                        <a:srgbClr val="1A1A1A"/>
                      </a:solidFill>
                      <a:effectLst/>
                      <a:uLnTx/>
                      <a:uFillTx/>
                      <a:latin typeface="Segoe UI"/>
                      <a:ea typeface="+mn-ea"/>
                      <a:cs typeface="+mn-cs"/>
                    </a:endParaRPr>
                  </a:p>
                </p:txBody>
              </p:sp>
              <p:sp>
                <p:nvSpPr>
                  <p:cNvPr id="236" name="Rectangle 235">
                    <a:extLst>
                      <a:ext uri="{FF2B5EF4-FFF2-40B4-BE49-F238E27FC236}">
                        <a16:creationId xmlns:a16="http://schemas.microsoft.com/office/drawing/2014/main" id="{57A6C73E-8D4F-44FA-AB6B-9909506D02A3}"/>
                      </a:ext>
                    </a:extLst>
                  </p:cNvPr>
                  <p:cNvSpPr/>
                  <p:nvPr/>
                </p:nvSpPr>
                <p:spPr bwMode="auto">
                  <a:xfrm>
                    <a:off x="3035652" y="4635037"/>
                    <a:ext cx="841328"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GB" sz="686" b="0" i="0" u="none" strike="noStrike" kern="1200" cap="none" spc="0" normalizeH="0" baseline="0" noProof="0">
                        <a:ln>
                          <a:noFill/>
                        </a:ln>
                        <a:solidFill>
                          <a:srgbClr val="1A1A1A"/>
                        </a:solidFill>
                        <a:effectLst/>
                        <a:uLnTx/>
                        <a:uFillTx/>
                        <a:latin typeface="Segoe UI"/>
                        <a:ea typeface="+mn-ea"/>
                        <a:cs typeface="+mn-cs"/>
                      </a:rPr>
                      <a:t>Colombia</a:t>
                    </a:r>
                    <a:endParaRPr kumimoji="0" lang="en-US" sz="686" b="0" i="0" u="none" strike="noStrike" kern="1200" cap="none" spc="0" normalizeH="0" baseline="0" noProof="0">
                      <a:ln>
                        <a:noFill/>
                      </a:ln>
                      <a:solidFill>
                        <a:srgbClr val="1A1A1A"/>
                      </a:solidFill>
                      <a:effectLst/>
                      <a:uLnTx/>
                      <a:uFillTx/>
                      <a:latin typeface="Segoe UI"/>
                      <a:ea typeface="+mn-ea"/>
                      <a:cs typeface="+mn-cs"/>
                    </a:endParaRPr>
                  </a:p>
                </p:txBody>
              </p:sp>
              <p:sp>
                <p:nvSpPr>
                  <p:cNvPr id="237" name="Rectangle 236">
                    <a:extLst>
                      <a:ext uri="{FF2B5EF4-FFF2-40B4-BE49-F238E27FC236}">
                        <a16:creationId xmlns:a16="http://schemas.microsoft.com/office/drawing/2014/main" id="{454EE1CE-D4EC-4225-8175-D7BCCD3C1A2E}"/>
                      </a:ext>
                    </a:extLst>
                  </p:cNvPr>
                  <p:cNvSpPr/>
                  <p:nvPr/>
                </p:nvSpPr>
                <p:spPr bwMode="auto">
                  <a:xfrm>
                    <a:off x="3260436" y="4913892"/>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GB" sz="686" b="0" i="0" u="none" strike="noStrike" kern="1200" cap="none" spc="0" normalizeH="0" baseline="0" noProof="0">
                        <a:ln>
                          <a:noFill/>
                        </a:ln>
                        <a:solidFill>
                          <a:srgbClr val="1A1A1A"/>
                        </a:solidFill>
                        <a:effectLst/>
                        <a:uLnTx/>
                        <a:uFillTx/>
                        <a:latin typeface="Segoe UI"/>
                        <a:ea typeface="+mn-ea"/>
                        <a:cs typeface="+mn-cs"/>
                      </a:rPr>
                      <a:t>Peru</a:t>
                    </a:r>
                    <a:endParaRPr kumimoji="0" lang="en-US" sz="686" b="0" i="0" u="none" strike="noStrike" kern="1200" cap="none" spc="0" normalizeH="0" baseline="0" noProof="0">
                      <a:ln>
                        <a:noFill/>
                      </a:ln>
                      <a:solidFill>
                        <a:srgbClr val="1A1A1A"/>
                      </a:solidFill>
                      <a:effectLst/>
                      <a:uLnTx/>
                      <a:uFillTx/>
                      <a:latin typeface="Segoe UI"/>
                      <a:ea typeface="+mn-ea"/>
                      <a:cs typeface="+mn-cs"/>
                    </a:endParaRPr>
                  </a:p>
                </p:txBody>
              </p:sp>
              <p:sp>
                <p:nvSpPr>
                  <p:cNvPr id="238" name="Rectangle 237">
                    <a:extLst>
                      <a:ext uri="{FF2B5EF4-FFF2-40B4-BE49-F238E27FC236}">
                        <a16:creationId xmlns:a16="http://schemas.microsoft.com/office/drawing/2014/main" id="{A20A6C61-033C-4DD2-A679-F8CC51E92F5F}"/>
                      </a:ext>
                    </a:extLst>
                  </p:cNvPr>
                  <p:cNvSpPr/>
                  <p:nvPr/>
                </p:nvSpPr>
                <p:spPr bwMode="auto">
                  <a:xfrm>
                    <a:off x="3537527" y="5200219"/>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GB" sz="686" b="0" i="0" u="none" strike="noStrike" kern="1200" cap="none" spc="0" normalizeH="0" baseline="0" noProof="0">
                        <a:ln>
                          <a:noFill/>
                        </a:ln>
                        <a:solidFill>
                          <a:srgbClr val="1A1A1A"/>
                        </a:solidFill>
                        <a:effectLst/>
                        <a:uLnTx/>
                        <a:uFillTx/>
                        <a:latin typeface="Segoe UI"/>
                        <a:ea typeface="+mn-ea"/>
                        <a:cs typeface="+mn-cs"/>
                      </a:rPr>
                      <a:t>Bolivia</a:t>
                    </a:r>
                    <a:endParaRPr kumimoji="0" lang="en-US" sz="686" b="0" i="0" u="none" strike="noStrike" kern="1200" cap="none" spc="0" normalizeH="0" baseline="0" noProof="0">
                      <a:ln>
                        <a:noFill/>
                      </a:ln>
                      <a:solidFill>
                        <a:srgbClr val="1A1A1A"/>
                      </a:solidFill>
                      <a:effectLst/>
                      <a:uLnTx/>
                      <a:uFillTx/>
                      <a:latin typeface="Segoe UI"/>
                      <a:ea typeface="+mn-ea"/>
                      <a:cs typeface="+mn-cs"/>
                    </a:endParaRPr>
                  </a:p>
                </p:txBody>
              </p:sp>
              <p:sp>
                <p:nvSpPr>
                  <p:cNvPr id="239" name="Rectangle 238">
                    <a:extLst>
                      <a:ext uri="{FF2B5EF4-FFF2-40B4-BE49-F238E27FC236}">
                        <a16:creationId xmlns:a16="http://schemas.microsoft.com/office/drawing/2014/main" id="{345AEC3B-BC62-4B4E-9ECB-A1CE300B953F}"/>
                      </a:ext>
                    </a:extLst>
                  </p:cNvPr>
                  <p:cNvSpPr/>
                  <p:nvPr/>
                </p:nvSpPr>
                <p:spPr bwMode="auto">
                  <a:xfrm>
                    <a:off x="3991381" y="5042038"/>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GB" sz="686" b="0" i="0" u="none" strike="noStrike" kern="1200" cap="none" spc="0" normalizeH="0" baseline="0" noProof="0">
                        <a:ln>
                          <a:noFill/>
                        </a:ln>
                        <a:solidFill>
                          <a:srgbClr val="1A1A1A"/>
                        </a:solidFill>
                        <a:effectLst/>
                        <a:uLnTx/>
                        <a:uFillTx/>
                        <a:latin typeface="Segoe UI"/>
                        <a:ea typeface="+mn-ea"/>
                        <a:cs typeface="+mn-cs"/>
                      </a:rPr>
                      <a:t>Brazil</a:t>
                    </a:r>
                    <a:endParaRPr kumimoji="0" lang="en-US" sz="686" b="0" i="0" u="none" strike="noStrike" kern="1200" cap="none" spc="0" normalizeH="0" baseline="0" noProof="0">
                      <a:ln>
                        <a:noFill/>
                      </a:ln>
                      <a:solidFill>
                        <a:srgbClr val="1A1A1A"/>
                      </a:solidFill>
                      <a:effectLst/>
                      <a:uLnTx/>
                      <a:uFillTx/>
                      <a:latin typeface="Segoe UI"/>
                      <a:ea typeface="+mn-ea"/>
                      <a:cs typeface="+mn-cs"/>
                    </a:endParaRPr>
                  </a:p>
                </p:txBody>
              </p:sp>
              <p:sp>
                <p:nvSpPr>
                  <p:cNvPr id="240" name="Rectangle 239">
                    <a:extLst>
                      <a:ext uri="{FF2B5EF4-FFF2-40B4-BE49-F238E27FC236}">
                        <a16:creationId xmlns:a16="http://schemas.microsoft.com/office/drawing/2014/main" id="{98A1B932-CB03-4265-9755-293A566851C5}"/>
                      </a:ext>
                    </a:extLst>
                  </p:cNvPr>
                  <p:cNvSpPr/>
                  <p:nvPr/>
                </p:nvSpPr>
                <p:spPr bwMode="auto">
                  <a:xfrm>
                    <a:off x="3517725" y="5994370"/>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GB" sz="686" b="0" i="0" u="none" strike="noStrike" kern="1200" cap="none" spc="0" normalizeH="0" baseline="0" noProof="0">
                        <a:ln>
                          <a:noFill/>
                        </a:ln>
                        <a:solidFill>
                          <a:srgbClr val="1A1A1A"/>
                        </a:solidFill>
                        <a:effectLst/>
                        <a:uLnTx/>
                        <a:uFillTx/>
                        <a:latin typeface="Segoe UI"/>
                        <a:ea typeface="+mn-ea"/>
                        <a:cs typeface="+mn-cs"/>
                      </a:rPr>
                      <a:t>Argentina</a:t>
                    </a:r>
                    <a:endParaRPr kumimoji="0" lang="en-US" sz="686" b="0" i="0" u="none" strike="noStrike" kern="1200" cap="none" spc="0" normalizeH="0" baseline="0" noProof="0">
                      <a:ln>
                        <a:noFill/>
                      </a:ln>
                      <a:solidFill>
                        <a:srgbClr val="1A1A1A"/>
                      </a:solidFill>
                      <a:effectLst/>
                      <a:uLnTx/>
                      <a:uFillTx/>
                      <a:latin typeface="Segoe UI"/>
                      <a:ea typeface="+mn-ea"/>
                      <a:cs typeface="+mn-cs"/>
                    </a:endParaRPr>
                  </a:p>
                </p:txBody>
              </p:sp>
              <p:sp>
                <p:nvSpPr>
                  <p:cNvPr id="241" name="Rectangle 240">
                    <a:extLst>
                      <a:ext uri="{FF2B5EF4-FFF2-40B4-BE49-F238E27FC236}">
                        <a16:creationId xmlns:a16="http://schemas.microsoft.com/office/drawing/2014/main" id="{42C5C978-321B-4543-85CF-B8875E73E362}"/>
                      </a:ext>
                    </a:extLst>
                  </p:cNvPr>
                  <p:cNvSpPr/>
                  <p:nvPr/>
                </p:nvSpPr>
                <p:spPr bwMode="auto">
                  <a:xfrm>
                    <a:off x="4210324" y="3704969"/>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GB" sz="686" b="0" i="0" u="none" strike="noStrike" kern="1200" cap="none" spc="0" normalizeH="0" baseline="0" noProof="0" dirty="0">
                        <a:ln>
                          <a:noFill/>
                        </a:ln>
                        <a:solidFill>
                          <a:srgbClr val="1A1A1A"/>
                        </a:solidFill>
                        <a:effectLst/>
                        <a:uLnTx/>
                        <a:uFillTx/>
                        <a:latin typeface="Segoe UI"/>
                        <a:ea typeface="+mn-ea"/>
                        <a:cs typeface="+mn-cs"/>
                      </a:rPr>
                      <a:t>Atlanta Ocean</a:t>
                    </a:r>
                    <a:endParaRPr kumimoji="0" lang="en-US" sz="686" b="0" i="0" u="none" strike="noStrike" kern="1200" cap="none" spc="0" normalizeH="0" baseline="0" noProof="0" dirty="0">
                      <a:ln>
                        <a:noFill/>
                      </a:ln>
                      <a:solidFill>
                        <a:srgbClr val="1A1A1A"/>
                      </a:solidFill>
                      <a:effectLst/>
                      <a:uLnTx/>
                      <a:uFillTx/>
                      <a:latin typeface="Segoe UI"/>
                      <a:ea typeface="+mn-ea"/>
                      <a:cs typeface="+mn-cs"/>
                    </a:endParaRPr>
                  </a:p>
                </p:txBody>
              </p:sp>
              <p:sp>
                <p:nvSpPr>
                  <p:cNvPr id="242" name="Rectangle 241">
                    <a:extLst>
                      <a:ext uri="{FF2B5EF4-FFF2-40B4-BE49-F238E27FC236}">
                        <a16:creationId xmlns:a16="http://schemas.microsoft.com/office/drawing/2014/main" id="{EFD150F6-5DF3-48C2-9B33-DFB78AB36461}"/>
                      </a:ext>
                    </a:extLst>
                  </p:cNvPr>
                  <p:cNvSpPr/>
                  <p:nvPr/>
                </p:nvSpPr>
                <p:spPr bwMode="auto">
                  <a:xfrm>
                    <a:off x="5717007" y="3597452"/>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GB" sz="686" b="0" i="0" u="none" strike="noStrike" kern="1200" cap="none" spc="0" normalizeH="0" baseline="0" noProof="0">
                        <a:ln>
                          <a:noFill/>
                        </a:ln>
                        <a:solidFill>
                          <a:srgbClr val="1A1A1A"/>
                        </a:solidFill>
                        <a:effectLst/>
                        <a:uLnTx/>
                        <a:uFillTx/>
                        <a:latin typeface="Segoe UI"/>
                        <a:ea typeface="+mn-ea"/>
                        <a:cs typeface="+mn-cs"/>
                      </a:rPr>
                      <a:t>Algeria</a:t>
                    </a:r>
                    <a:endParaRPr kumimoji="0" lang="en-US" sz="686" b="0" i="0" u="none" strike="noStrike" kern="1200" cap="none" spc="0" normalizeH="0" baseline="0" noProof="0">
                      <a:ln>
                        <a:noFill/>
                      </a:ln>
                      <a:solidFill>
                        <a:srgbClr val="1A1A1A"/>
                      </a:solidFill>
                      <a:effectLst/>
                      <a:uLnTx/>
                      <a:uFillTx/>
                      <a:latin typeface="Segoe UI"/>
                      <a:ea typeface="+mn-ea"/>
                      <a:cs typeface="+mn-cs"/>
                    </a:endParaRPr>
                  </a:p>
                </p:txBody>
              </p:sp>
              <p:sp>
                <p:nvSpPr>
                  <p:cNvPr id="243" name="Rectangle 242">
                    <a:extLst>
                      <a:ext uri="{FF2B5EF4-FFF2-40B4-BE49-F238E27FC236}">
                        <a16:creationId xmlns:a16="http://schemas.microsoft.com/office/drawing/2014/main" id="{363102E5-D17C-45D3-9AD7-FA91F2C31E51}"/>
                      </a:ext>
                    </a:extLst>
                  </p:cNvPr>
                  <p:cNvSpPr/>
                  <p:nvPr/>
                </p:nvSpPr>
                <p:spPr bwMode="auto">
                  <a:xfrm>
                    <a:off x="5459832" y="4040365"/>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GB" sz="686" b="0" i="0" u="none" strike="noStrike" kern="1200" cap="none" spc="0" normalizeH="0" baseline="0" noProof="0">
                        <a:ln>
                          <a:noFill/>
                        </a:ln>
                        <a:solidFill>
                          <a:srgbClr val="1A1A1A"/>
                        </a:solidFill>
                        <a:effectLst/>
                        <a:uLnTx/>
                        <a:uFillTx/>
                        <a:latin typeface="Segoe UI"/>
                        <a:ea typeface="+mn-ea"/>
                        <a:cs typeface="+mn-cs"/>
                      </a:rPr>
                      <a:t>Mali</a:t>
                    </a:r>
                    <a:endParaRPr kumimoji="0" lang="en-US" sz="686" b="0" i="0" u="none" strike="noStrike" kern="1200" cap="none" spc="0" normalizeH="0" baseline="0" noProof="0">
                      <a:ln>
                        <a:noFill/>
                      </a:ln>
                      <a:solidFill>
                        <a:srgbClr val="1A1A1A"/>
                      </a:solidFill>
                      <a:effectLst/>
                      <a:uLnTx/>
                      <a:uFillTx/>
                      <a:latin typeface="Segoe UI"/>
                      <a:ea typeface="+mn-ea"/>
                      <a:cs typeface="+mn-cs"/>
                    </a:endParaRPr>
                  </a:p>
                </p:txBody>
              </p:sp>
              <p:sp>
                <p:nvSpPr>
                  <p:cNvPr id="244" name="Rectangle 243">
                    <a:extLst>
                      <a:ext uri="{FF2B5EF4-FFF2-40B4-BE49-F238E27FC236}">
                        <a16:creationId xmlns:a16="http://schemas.microsoft.com/office/drawing/2014/main" id="{1BE017F4-4C58-425A-8230-3F7380AEED30}"/>
                      </a:ext>
                    </a:extLst>
                  </p:cNvPr>
                  <p:cNvSpPr/>
                  <p:nvPr/>
                </p:nvSpPr>
                <p:spPr bwMode="auto">
                  <a:xfrm>
                    <a:off x="5821782" y="3959402"/>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GB" sz="686" b="0" i="0" u="none" strike="noStrike" kern="1200" cap="none" spc="0" normalizeH="0" baseline="0" noProof="0">
                        <a:ln>
                          <a:noFill/>
                        </a:ln>
                        <a:solidFill>
                          <a:srgbClr val="1A1A1A"/>
                        </a:solidFill>
                        <a:effectLst/>
                        <a:uLnTx/>
                        <a:uFillTx/>
                        <a:latin typeface="Segoe UI"/>
                        <a:ea typeface="+mn-ea"/>
                        <a:cs typeface="+mn-cs"/>
                      </a:rPr>
                      <a:t>Niger</a:t>
                    </a:r>
                    <a:endParaRPr kumimoji="0" lang="en-US" sz="686" b="0" i="0" u="none" strike="noStrike" kern="1200" cap="none" spc="0" normalizeH="0" baseline="0" noProof="0">
                      <a:ln>
                        <a:noFill/>
                      </a:ln>
                      <a:solidFill>
                        <a:srgbClr val="1A1A1A"/>
                      </a:solidFill>
                      <a:effectLst/>
                      <a:uLnTx/>
                      <a:uFillTx/>
                      <a:latin typeface="Segoe UI"/>
                      <a:ea typeface="+mn-ea"/>
                      <a:cs typeface="+mn-cs"/>
                    </a:endParaRPr>
                  </a:p>
                </p:txBody>
              </p:sp>
              <p:sp>
                <p:nvSpPr>
                  <p:cNvPr id="245" name="Rectangle 244">
                    <a:extLst>
                      <a:ext uri="{FF2B5EF4-FFF2-40B4-BE49-F238E27FC236}">
                        <a16:creationId xmlns:a16="http://schemas.microsoft.com/office/drawing/2014/main" id="{A65D43AF-DA48-4E74-94D4-926B0780DE74}"/>
                      </a:ext>
                    </a:extLst>
                  </p:cNvPr>
                  <p:cNvSpPr/>
                  <p:nvPr/>
                </p:nvSpPr>
                <p:spPr bwMode="auto">
                  <a:xfrm>
                    <a:off x="5821782" y="4297540"/>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GB" sz="686" b="0" i="0" u="none" strike="noStrike" kern="1200" cap="none" spc="0" normalizeH="0" baseline="0" noProof="0">
                        <a:ln>
                          <a:noFill/>
                        </a:ln>
                        <a:solidFill>
                          <a:srgbClr val="1A1A1A"/>
                        </a:solidFill>
                        <a:effectLst/>
                        <a:uLnTx/>
                        <a:uFillTx/>
                        <a:latin typeface="Segoe UI"/>
                        <a:ea typeface="+mn-ea"/>
                        <a:cs typeface="+mn-cs"/>
                      </a:rPr>
                      <a:t>Nigeria</a:t>
                    </a:r>
                    <a:endParaRPr kumimoji="0" lang="en-US" sz="686" b="0" i="0" u="none" strike="noStrike" kern="1200" cap="none" spc="0" normalizeH="0" baseline="0" noProof="0">
                      <a:ln>
                        <a:noFill/>
                      </a:ln>
                      <a:solidFill>
                        <a:srgbClr val="1A1A1A"/>
                      </a:solidFill>
                      <a:effectLst/>
                      <a:uLnTx/>
                      <a:uFillTx/>
                      <a:latin typeface="Segoe UI"/>
                      <a:ea typeface="+mn-ea"/>
                      <a:cs typeface="+mn-cs"/>
                    </a:endParaRPr>
                  </a:p>
                </p:txBody>
              </p:sp>
              <p:sp>
                <p:nvSpPr>
                  <p:cNvPr id="246" name="Rectangle 245">
                    <a:extLst>
                      <a:ext uri="{FF2B5EF4-FFF2-40B4-BE49-F238E27FC236}">
                        <a16:creationId xmlns:a16="http://schemas.microsoft.com/office/drawing/2014/main" id="{56D7A4E2-A6B3-4641-A4C4-96E74D97D10C}"/>
                      </a:ext>
                    </a:extLst>
                  </p:cNvPr>
                  <p:cNvSpPr/>
                  <p:nvPr/>
                </p:nvSpPr>
                <p:spPr bwMode="auto">
                  <a:xfrm>
                    <a:off x="6282285" y="4130852"/>
                    <a:ext cx="343238"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GB" sz="686" b="0" i="0" u="none" strike="noStrike" kern="1200" cap="none" spc="0" normalizeH="0" baseline="0" noProof="0">
                        <a:ln>
                          <a:noFill/>
                        </a:ln>
                        <a:solidFill>
                          <a:srgbClr val="1A1A1A"/>
                        </a:solidFill>
                        <a:effectLst/>
                        <a:uLnTx/>
                        <a:uFillTx/>
                        <a:latin typeface="Segoe UI"/>
                        <a:ea typeface="+mn-ea"/>
                        <a:cs typeface="+mn-cs"/>
                      </a:rPr>
                      <a:t>Chad</a:t>
                    </a:r>
                    <a:endParaRPr kumimoji="0" lang="en-US" sz="686" b="0" i="0" u="none" strike="noStrike" kern="1200" cap="none" spc="0" normalizeH="0" baseline="0" noProof="0">
                      <a:ln>
                        <a:noFill/>
                      </a:ln>
                      <a:solidFill>
                        <a:srgbClr val="1A1A1A"/>
                      </a:solidFill>
                      <a:effectLst/>
                      <a:uLnTx/>
                      <a:uFillTx/>
                      <a:latin typeface="Segoe UI"/>
                      <a:ea typeface="+mn-ea"/>
                      <a:cs typeface="+mn-cs"/>
                    </a:endParaRPr>
                  </a:p>
                </p:txBody>
              </p:sp>
              <p:sp>
                <p:nvSpPr>
                  <p:cNvPr id="247" name="Rectangle 246">
                    <a:extLst>
                      <a:ext uri="{FF2B5EF4-FFF2-40B4-BE49-F238E27FC236}">
                        <a16:creationId xmlns:a16="http://schemas.microsoft.com/office/drawing/2014/main" id="{A8477983-780A-46F6-B6CA-E90E7494FFCB}"/>
                      </a:ext>
                    </a:extLst>
                  </p:cNvPr>
                  <p:cNvSpPr/>
                  <p:nvPr/>
                </p:nvSpPr>
                <p:spPr bwMode="auto">
                  <a:xfrm>
                    <a:off x="6263235" y="3745089"/>
                    <a:ext cx="343238"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GB" sz="686" b="0" i="0" u="none" strike="noStrike" kern="1200" cap="none" spc="0" normalizeH="0" baseline="0" noProof="0">
                        <a:ln>
                          <a:noFill/>
                        </a:ln>
                        <a:solidFill>
                          <a:srgbClr val="1A1A1A"/>
                        </a:solidFill>
                        <a:effectLst/>
                        <a:uLnTx/>
                        <a:uFillTx/>
                        <a:latin typeface="Segoe UI"/>
                        <a:ea typeface="+mn-ea"/>
                        <a:cs typeface="+mn-cs"/>
                      </a:rPr>
                      <a:t>Libya</a:t>
                    </a:r>
                    <a:endParaRPr kumimoji="0" lang="en-US" sz="686" b="0" i="0" u="none" strike="noStrike" kern="1200" cap="none" spc="0" normalizeH="0" baseline="0" noProof="0">
                      <a:ln>
                        <a:noFill/>
                      </a:ln>
                      <a:solidFill>
                        <a:srgbClr val="1A1A1A"/>
                      </a:solidFill>
                      <a:effectLst/>
                      <a:uLnTx/>
                      <a:uFillTx/>
                      <a:latin typeface="Segoe UI"/>
                      <a:ea typeface="+mn-ea"/>
                      <a:cs typeface="+mn-cs"/>
                    </a:endParaRPr>
                  </a:p>
                </p:txBody>
              </p:sp>
              <p:sp>
                <p:nvSpPr>
                  <p:cNvPr id="248" name="Rectangle 247">
                    <a:extLst>
                      <a:ext uri="{FF2B5EF4-FFF2-40B4-BE49-F238E27FC236}">
                        <a16:creationId xmlns:a16="http://schemas.microsoft.com/office/drawing/2014/main" id="{D38824FB-BEA8-490B-BCB1-86ADB263020E}"/>
                      </a:ext>
                    </a:extLst>
                  </p:cNvPr>
                  <p:cNvSpPr/>
                  <p:nvPr/>
                </p:nvSpPr>
                <p:spPr bwMode="auto">
                  <a:xfrm>
                    <a:off x="6596610" y="3783189"/>
                    <a:ext cx="343238"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GB" sz="686" b="0" i="0" u="none" strike="noStrike" kern="1200" cap="none" spc="0" normalizeH="0" baseline="0" noProof="0">
                        <a:ln>
                          <a:noFill/>
                        </a:ln>
                        <a:solidFill>
                          <a:srgbClr val="1A1A1A"/>
                        </a:solidFill>
                        <a:effectLst/>
                        <a:uLnTx/>
                        <a:uFillTx/>
                        <a:latin typeface="Segoe UI"/>
                        <a:ea typeface="+mn-ea"/>
                        <a:cs typeface="+mn-cs"/>
                      </a:rPr>
                      <a:t>Egypt</a:t>
                    </a:r>
                    <a:endParaRPr kumimoji="0" lang="en-US" sz="686" b="0" i="0" u="none" strike="noStrike" kern="1200" cap="none" spc="0" normalizeH="0" baseline="0" noProof="0">
                      <a:ln>
                        <a:noFill/>
                      </a:ln>
                      <a:solidFill>
                        <a:srgbClr val="1A1A1A"/>
                      </a:solidFill>
                      <a:effectLst/>
                      <a:uLnTx/>
                      <a:uFillTx/>
                      <a:latin typeface="Segoe UI"/>
                      <a:ea typeface="+mn-ea"/>
                      <a:cs typeface="+mn-cs"/>
                    </a:endParaRPr>
                  </a:p>
                </p:txBody>
              </p:sp>
              <p:sp>
                <p:nvSpPr>
                  <p:cNvPr id="249" name="Rectangle 248">
                    <a:extLst>
                      <a:ext uri="{FF2B5EF4-FFF2-40B4-BE49-F238E27FC236}">
                        <a16:creationId xmlns:a16="http://schemas.microsoft.com/office/drawing/2014/main" id="{040C7AD4-C192-44DF-9344-1548A18ED904}"/>
                      </a:ext>
                    </a:extLst>
                  </p:cNvPr>
                  <p:cNvSpPr/>
                  <p:nvPr/>
                </p:nvSpPr>
                <p:spPr bwMode="auto">
                  <a:xfrm>
                    <a:off x="6691860" y="4087267"/>
                    <a:ext cx="343238"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GB" sz="686" b="0" i="0" u="none" strike="noStrike" kern="1200" cap="none" spc="0" normalizeH="0" baseline="0" noProof="0">
                        <a:ln>
                          <a:noFill/>
                        </a:ln>
                        <a:solidFill>
                          <a:srgbClr val="1A1A1A"/>
                        </a:solidFill>
                        <a:effectLst/>
                        <a:uLnTx/>
                        <a:uFillTx/>
                        <a:latin typeface="Segoe UI"/>
                        <a:ea typeface="+mn-ea"/>
                        <a:cs typeface="+mn-cs"/>
                      </a:rPr>
                      <a:t>Sudan</a:t>
                    </a:r>
                    <a:endParaRPr kumimoji="0" lang="en-US" sz="686" b="0" i="0" u="none" strike="noStrike" kern="1200" cap="none" spc="0" normalizeH="0" baseline="0" noProof="0">
                      <a:ln>
                        <a:noFill/>
                      </a:ln>
                      <a:solidFill>
                        <a:srgbClr val="1A1A1A"/>
                      </a:solidFill>
                      <a:effectLst/>
                      <a:uLnTx/>
                      <a:uFillTx/>
                      <a:latin typeface="Segoe UI"/>
                      <a:ea typeface="+mn-ea"/>
                      <a:cs typeface="+mn-cs"/>
                    </a:endParaRPr>
                  </a:p>
                </p:txBody>
              </p:sp>
              <p:sp>
                <p:nvSpPr>
                  <p:cNvPr id="250" name="Rectangle 249">
                    <a:extLst>
                      <a:ext uri="{FF2B5EF4-FFF2-40B4-BE49-F238E27FC236}">
                        <a16:creationId xmlns:a16="http://schemas.microsoft.com/office/drawing/2014/main" id="{C517C427-93D9-4598-A125-7F8DCBAB2F62}"/>
                      </a:ext>
                    </a:extLst>
                  </p:cNvPr>
                  <p:cNvSpPr/>
                  <p:nvPr/>
                </p:nvSpPr>
                <p:spPr bwMode="auto">
                  <a:xfrm>
                    <a:off x="6887122" y="4430167"/>
                    <a:ext cx="343238"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GB" sz="686" b="0" i="0" u="none" strike="noStrike" kern="1200" cap="none" spc="0" normalizeH="0" baseline="0" noProof="0">
                        <a:ln>
                          <a:noFill/>
                        </a:ln>
                        <a:solidFill>
                          <a:srgbClr val="1A1A1A"/>
                        </a:solidFill>
                        <a:effectLst/>
                        <a:uLnTx/>
                        <a:uFillTx/>
                        <a:latin typeface="Segoe UI"/>
                        <a:ea typeface="+mn-ea"/>
                        <a:cs typeface="+mn-cs"/>
                      </a:rPr>
                      <a:t>Ethiopia</a:t>
                    </a:r>
                    <a:endParaRPr kumimoji="0" lang="en-US" sz="686" b="0" i="0" u="none" strike="noStrike" kern="1200" cap="none" spc="0" normalizeH="0" baseline="0" noProof="0">
                      <a:ln>
                        <a:noFill/>
                      </a:ln>
                      <a:solidFill>
                        <a:srgbClr val="1A1A1A"/>
                      </a:solidFill>
                      <a:effectLst/>
                      <a:uLnTx/>
                      <a:uFillTx/>
                      <a:latin typeface="Segoe UI"/>
                      <a:ea typeface="+mn-ea"/>
                      <a:cs typeface="+mn-cs"/>
                    </a:endParaRPr>
                  </a:p>
                </p:txBody>
              </p:sp>
              <p:sp>
                <p:nvSpPr>
                  <p:cNvPr id="251" name="Rectangle 250">
                    <a:extLst>
                      <a:ext uri="{FF2B5EF4-FFF2-40B4-BE49-F238E27FC236}">
                        <a16:creationId xmlns:a16="http://schemas.microsoft.com/office/drawing/2014/main" id="{1E0B331A-DD66-4B30-9EF0-FE12AF004D96}"/>
                      </a:ext>
                    </a:extLst>
                  </p:cNvPr>
                  <p:cNvSpPr/>
                  <p:nvPr/>
                </p:nvSpPr>
                <p:spPr bwMode="auto">
                  <a:xfrm>
                    <a:off x="6406657" y="4644480"/>
                    <a:ext cx="456106"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GB" sz="686" b="0" i="0" u="none" strike="noStrike" kern="1200" cap="none" spc="0" normalizeH="0" baseline="0" noProof="0">
                        <a:ln>
                          <a:noFill/>
                        </a:ln>
                        <a:solidFill>
                          <a:srgbClr val="1A1A1A"/>
                        </a:solidFill>
                        <a:effectLst/>
                        <a:uLnTx/>
                        <a:uFillTx/>
                        <a:latin typeface="Segoe UI"/>
                        <a:ea typeface="+mn-ea"/>
                        <a:cs typeface="+mn-cs"/>
                      </a:rPr>
                      <a:t>Dr Congo</a:t>
                    </a:r>
                    <a:endParaRPr kumimoji="0" lang="en-US" sz="686" b="0" i="0" u="none" strike="noStrike" kern="1200" cap="none" spc="0" normalizeH="0" baseline="0" noProof="0">
                      <a:ln>
                        <a:noFill/>
                      </a:ln>
                      <a:solidFill>
                        <a:srgbClr val="1A1A1A"/>
                      </a:solidFill>
                      <a:effectLst/>
                      <a:uLnTx/>
                      <a:uFillTx/>
                      <a:latin typeface="Segoe UI"/>
                      <a:ea typeface="+mn-ea"/>
                      <a:cs typeface="+mn-cs"/>
                    </a:endParaRPr>
                  </a:p>
                </p:txBody>
              </p:sp>
              <p:sp>
                <p:nvSpPr>
                  <p:cNvPr id="252" name="Rectangle 251">
                    <a:extLst>
                      <a:ext uri="{FF2B5EF4-FFF2-40B4-BE49-F238E27FC236}">
                        <a16:creationId xmlns:a16="http://schemas.microsoft.com/office/drawing/2014/main" id="{81273584-7D19-4D89-A56D-C57A8F137056}"/>
                      </a:ext>
                    </a:extLst>
                  </p:cNvPr>
                  <p:cNvSpPr/>
                  <p:nvPr/>
                </p:nvSpPr>
                <p:spPr bwMode="auto">
                  <a:xfrm>
                    <a:off x="6235207" y="4968329"/>
                    <a:ext cx="456106"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GB" sz="686" b="0" i="0" u="none" strike="noStrike" kern="1200" cap="none" spc="0" normalizeH="0" baseline="0" noProof="0">
                        <a:ln>
                          <a:noFill/>
                        </a:ln>
                        <a:solidFill>
                          <a:srgbClr val="1A1A1A"/>
                        </a:solidFill>
                        <a:effectLst/>
                        <a:uLnTx/>
                        <a:uFillTx/>
                        <a:latin typeface="Segoe UI"/>
                        <a:ea typeface="+mn-ea"/>
                        <a:cs typeface="+mn-cs"/>
                      </a:rPr>
                      <a:t>Angola</a:t>
                    </a:r>
                    <a:endParaRPr kumimoji="0" lang="en-US" sz="686" b="0" i="0" u="none" strike="noStrike" kern="1200" cap="none" spc="0" normalizeH="0" baseline="0" noProof="0">
                      <a:ln>
                        <a:noFill/>
                      </a:ln>
                      <a:solidFill>
                        <a:srgbClr val="1A1A1A"/>
                      </a:solidFill>
                      <a:effectLst/>
                      <a:uLnTx/>
                      <a:uFillTx/>
                      <a:latin typeface="Segoe UI"/>
                      <a:ea typeface="+mn-ea"/>
                      <a:cs typeface="+mn-cs"/>
                    </a:endParaRPr>
                  </a:p>
                </p:txBody>
              </p:sp>
              <p:sp>
                <p:nvSpPr>
                  <p:cNvPr id="253" name="Rectangle 252">
                    <a:extLst>
                      <a:ext uri="{FF2B5EF4-FFF2-40B4-BE49-F238E27FC236}">
                        <a16:creationId xmlns:a16="http://schemas.microsoft.com/office/drawing/2014/main" id="{235440EB-ACA5-4F0C-BAA9-BA2C22E613AE}"/>
                      </a:ext>
                    </a:extLst>
                  </p:cNvPr>
                  <p:cNvSpPr/>
                  <p:nvPr/>
                </p:nvSpPr>
                <p:spPr bwMode="auto">
                  <a:xfrm>
                    <a:off x="6592395" y="5025480"/>
                    <a:ext cx="456106"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GB" sz="686" b="0" i="0" u="none" strike="noStrike" kern="1200" cap="none" spc="0" normalizeH="0" baseline="0" noProof="0">
                        <a:ln>
                          <a:noFill/>
                        </a:ln>
                        <a:solidFill>
                          <a:srgbClr val="1A1A1A"/>
                        </a:solidFill>
                        <a:effectLst/>
                        <a:uLnTx/>
                        <a:uFillTx/>
                        <a:latin typeface="Segoe UI"/>
                        <a:ea typeface="+mn-ea"/>
                        <a:cs typeface="+mn-cs"/>
                      </a:rPr>
                      <a:t>Zambia</a:t>
                    </a:r>
                    <a:endParaRPr kumimoji="0" lang="en-US" sz="686" b="0" i="0" u="none" strike="noStrike" kern="1200" cap="none" spc="0" normalizeH="0" baseline="0" noProof="0">
                      <a:ln>
                        <a:noFill/>
                      </a:ln>
                      <a:solidFill>
                        <a:srgbClr val="1A1A1A"/>
                      </a:solidFill>
                      <a:effectLst/>
                      <a:uLnTx/>
                      <a:uFillTx/>
                      <a:latin typeface="Segoe UI"/>
                      <a:ea typeface="+mn-ea"/>
                      <a:cs typeface="+mn-cs"/>
                    </a:endParaRPr>
                  </a:p>
                </p:txBody>
              </p:sp>
              <p:sp>
                <p:nvSpPr>
                  <p:cNvPr id="254" name="Rectangle 253">
                    <a:extLst>
                      <a:ext uri="{FF2B5EF4-FFF2-40B4-BE49-F238E27FC236}">
                        <a16:creationId xmlns:a16="http://schemas.microsoft.com/office/drawing/2014/main" id="{96D78803-7F50-4535-9DE7-3D0F91B41E20}"/>
                      </a:ext>
                    </a:extLst>
                  </p:cNvPr>
                  <p:cNvSpPr/>
                  <p:nvPr/>
                </p:nvSpPr>
                <p:spPr bwMode="auto">
                  <a:xfrm>
                    <a:off x="6149619" y="5320031"/>
                    <a:ext cx="456106"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GB" sz="686" b="0" i="0" u="none" strike="noStrike" kern="1200" cap="none" spc="0" normalizeH="0" baseline="0" noProof="0" err="1">
                        <a:ln>
                          <a:noFill/>
                        </a:ln>
                        <a:solidFill>
                          <a:srgbClr val="1A1A1A"/>
                        </a:solidFill>
                        <a:effectLst/>
                        <a:uLnTx/>
                        <a:uFillTx/>
                        <a:latin typeface="Segoe UI"/>
                        <a:ea typeface="+mn-ea"/>
                        <a:cs typeface="+mn-cs"/>
                      </a:rPr>
                      <a:t>Nambia</a:t>
                    </a:r>
                    <a:endParaRPr kumimoji="0" lang="en-US" sz="686" b="0" i="0" u="none" strike="noStrike" kern="1200" cap="none" spc="0" normalizeH="0" baseline="0" noProof="0">
                      <a:ln>
                        <a:noFill/>
                      </a:ln>
                      <a:solidFill>
                        <a:srgbClr val="1A1A1A"/>
                      </a:solidFill>
                      <a:effectLst/>
                      <a:uLnTx/>
                      <a:uFillTx/>
                      <a:latin typeface="Segoe UI"/>
                      <a:ea typeface="+mn-ea"/>
                      <a:cs typeface="+mn-cs"/>
                    </a:endParaRPr>
                  </a:p>
                </p:txBody>
              </p:sp>
              <p:sp>
                <p:nvSpPr>
                  <p:cNvPr id="255" name="Rectangle 254">
                    <a:extLst>
                      <a:ext uri="{FF2B5EF4-FFF2-40B4-BE49-F238E27FC236}">
                        <a16:creationId xmlns:a16="http://schemas.microsoft.com/office/drawing/2014/main" id="{9A660E15-6E9A-4BBA-8D3C-D354646FDE86}"/>
                      </a:ext>
                    </a:extLst>
                  </p:cNvPr>
                  <p:cNvSpPr/>
                  <p:nvPr/>
                </p:nvSpPr>
                <p:spPr bwMode="auto">
                  <a:xfrm>
                    <a:off x="6395228" y="5748657"/>
                    <a:ext cx="456106"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GB" sz="686" b="0" i="0" u="none" strike="noStrike" kern="1200" cap="none" spc="0" normalizeH="0" baseline="0" noProof="0">
                        <a:ln>
                          <a:noFill/>
                        </a:ln>
                        <a:solidFill>
                          <a:srgbClr val="1A1A1A"/>
                        </a:solidFill>
                        <a:effectLst/>
                        <a:uLnTx/>
                        <a:uFillTx/>
                        <a:latin typeface="Segoe UI"/>
                        <a:ea typeface="+mn-ea"/>
                        <a:cs typeface="+mn-cs"/>
                      </a:rPr>
                      <a:t>South Africa</a:t>
                    </a:r>
                    <a:endParaRPr kumimoji="0" lang="en-US" sz="686" b="0" i="0" u="none" strike="noStrike" kern="1200" cap="none" spc="0" normalizeH="0" baseline="0" noProof="0">
                      <a:ln>
                        <a:noFill/>
                      </a:ln>
                      <a:solidFill>
                        <a:srgbClr val="1A1A1A"/>
                      </a:solidFill>
                      <a:effectLst/>
                      <a:uLnTx/>
                      <a:uFillTx/>
                      <a:latin typeface="Segoe UI"/>
                      <a:ea typeface="+mn-ea"/>
                      <a:cs typeface="+mn-cs"/>
                    </a:endParaRPr>
                  </a:p>
                </p:txBody>
              </p:sp>
              <p:sp>
                <p:nvSpPr>
                  <p:cNvPr id="256" name="Rectangle 255">
                    <a:extLst>
                      <a:ext uri="{FF2B5EF4-FFF2-40B4-BE49-F238E27FC236}">
                        <a16:creationId xmlns:a16="http://schemas.microsoft.com/office/drawing/2014/main" id="{A83A8533-C4AA-4520-91D3-6E506A7788A0}"/>
                      </a:ext>
                    </a:extLst>
                  </p:cNvPr>
                  <p:cNvSpPr/>
                  <p:nvPr/>
                </p:nvSpPr>
                <p:spPr bwMode="auto">
                  <a:xfrm>
                    <a:off x="4210324" y="1558669"/>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GB" sz="686" b="0" i="0" u="none" strike="noStrike" kern="1200" cap="none" spc="0" normalizeH="0" baseline="0" noProof="0">
                        <a:ln>
                          <a:noFill/>
                        </a:ln>
                        <a:solidFill>
                          <a:srgbClr val="1A1A1A"/>
                        </a:solidFill>
                        <a:effectLst/>
                        <a:uLnTx/>
                        <a:uFillTx/>
                        <a:latin typeface="Segoe UI"/>
                        <a:ea typeface="+mn-ea"/>
                        <a:cs typeface="+mn-cs"/>
                      </a:rPr>
                      <a:t>Greenland</a:t>
                    </a:r>
                    <a:endParaRPr kumimoji="0" lang="en-US" sz="686" b="0" i="0" u="none" strike="noStrike" kern="1200" cap="none" spc="0" normalizeH="0" baseline="0" noProof="0">
                      <a:ln>
                        <a:noFill/>
                      </a:ln>
                      <a:solidFill>
                        <a:srgbClr val="1A1A1A"/>
                      </a:solidFill>
                      <a:effectLst/>
                      <a:uLnTx/>
                      <a:uFillTx/>
                      <a:latin typeface="Segoe UI"/>
                      <a:ea typeface="+mn-ea"/>
                      <a:cs typeface="+mn-cs"/>
                    </a:endParaRPr>
                  </a:p>
                </p:txBody>
              </p:sp>
              <p:sp>
                <p:nvSpPr>
                  <p:cNvPr id="257" name="Rectangle 256">
                    <a:extLst>
                      <a:ext uri="{FF2B5EF4-FFF2-40B4-BE49-F238E27FC236}">
                        <a16:creationId xmlns:a16="http://schemas.microsoft.com/office/drawing/2014/main" id="{2FF2EBF6-70DE-4E6C-BF62-6D0F3DD011DF}"/>
                      </a:ext>
                    </a:extLst>
                  </p:cNvPr>
                  <p:cNvSpPr/>
                  <p:nvPr/>
                </p:nvSpPr>
                <p:spPr bwMode="auto">
                  <a:xfrm>
                    <a:off x="6125386" y="1394814"/>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GB" sz="686" b="0" i="0" u="none" strike="noStrike" kern="1200" cap="none" spc="0" normalizeH="0" baseline="0" noProof="0">
                        <a:ln>
                          <a:noFill/>
                        </a:ln>
                        <a:solidFill>
                          <a:srgbClr val="1A1A1A"/>
                        </a:solidFill>
                        <a:effectLst/>
                        <a:uLnTx/>
                        <a:uFillTx/>
                        <a:latin typeface="Segoe UI"/>
                        <a:ea typeface="+mn-ea"/>
                        <a:cs typeface="+mn-cs"/>
                      </a:rPr>
                      <a:t>Svalbard</a:t>
                    </a:r>
                    <a:endParaRPr kumimoji="0" lang="en-US" sz="686" b="0" i="0" u="none" strike="noStrike" kern="1200" cap="none" spc="0" normalizeH="0" baseline="0" noProof="0">
                      <a:ln>
                        <a:noFill/>
                      </a:ln>
                      <a:solidFill>
                        <a:srgbClr val="1A1A1A"/>
                      </a:solidFill>
                      <a:effectLst/>
                      <a:uLnTx/>
                      <a:uFillTx/>
                      <a:latin typeface="Segoe UI"/>
                      <a:ea typeface="+mn-ea"/>
                      <a:cs typeface="+mn-cs"/>
                    </a:endParaRPr>
                  </a:p>
                </p:txBody>
              </p:sp>
              <p:sp>
                <p:nvSpPr>
                  <p:cNvPr id="258" name="Rectangle 257">
                    <a:extLst>
                      <a:ext uri="{FF2B5EF4-FFF2-40B4-BE49-F238E27FC236}">
                        <a16:creationId xmlns:a16="http://schemas.microsoft.com/office/drawing/2014/main" id="{C4A9F480-D0DE-4866-80B7-B70A7F0F6524}"/>
                      </a:ext>
                    </a:extLst>
                  </p:cNvPr>
                  <p:cNvSpPr/>
                  <p:nvPr/>
                </p:nvSpPr>
                <p:spPr bwMode="auto">
                  <a:xfrm>
                    <a:off x="6099986" y="2188657"/>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GB" sz="686" b="0" i="0" u="none" strike="noStrike" kern="1200" cap="none" spc="0" normalizeH="0" baseline="0" noProof="0">
                        <a:ln>
                          <a:noFill/>
                        </a:ln>
                        <a:solidFill>
                          <a:srgbClr val="1A1A1A"/>
                        </a:solidFill>
                        <a:effectLst/>
                        <a:uLnTx/>
                        <a:uFillTx/>
                        <a:latin typeface="Segoe UI"/>
                        <a:ea typeface="+mn-ea"/>
                        <a:cs typeface="+mn-cs"/>
                      </a:rPr>
                      <a:t>Sweden </a:t>
                    </a:r>
                    <a:endParaRPr kumimoji="0" lang="en-US" sz="686" b="0" i="0" u="none" strike="noStrike" kern="1200" cap="none" spc="0" normalizeH="0" baseline="0" noProof="0">
                      <a:ln>
                        <a:noFill/>
                      </a:ln>
                      <a:solidFill>
                        <a:srgbClr val="1A1A1A"/>
                      </a:solidFill>
                      <a:effectLst/>
                      <a:uLnTx/>
                      <a:uFillTx/>
                      <a:latin typeface="Segoe UI"/>
                      <a:ea typeface="+mn-ea"/>
                      <a:cs typeface="+mn-cs"/>
                    </a:endParaRPr>
                  </a:p>
                </p:txBody>
              </p:sp>
              <p:sp>
                <p:nvSpPr>
                  <p:cNvPr id="259" name="Rectangle 258">
                    <a:extLst>
                      <a:ext uri="{FF2B5EF4-FFF2-40B4-BE49-F238E27FC236}">
                        <a16:creationId xmlns:a16="http://schemas.microsoft.com/office/drawing/2014/main" id="{0F59CA12-E37B-4C46-9C69-163CD6938690}"/>
                      </a:ext>
                    </a:extLst>
                  </p:cNvPr>
                  <p:cNvSpPr/>
                  <p:nvPr/>
                </p:nvSpPr>
                <p:spPr bwMode="auto">
                  <a:xfrm>
                    <a:off x="5780279" y="2360293"/>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GB" sz="686" b="0" i="0" u="none" strike="noStrike" kern="1200" cap="none" spc="0" normalizeH="0" baseline="0" noProof="0">
                        <a:ln>
                          <a:noFill/>
                        </a:ln>
                        <a:solidFill>
                          <a:srgbClr val="1A1A1A"/>
                        </a:solidFill>
                        <a:effectLst/>
                        <a:uLnTx/>
                        <a:uFillTx/>
                        <a:latin typeface="Segoe UI"/>
                        <a:ea typeface="+mn-ea"/>
                        <a:cs typeface="+mn-cs"/>
                      </a:rPr>
                      <a:t>Norway</a:t>
                    </a:r>
                    <a:endParaRPr kumimoji="0" lang="en-US" sz="686" b="0" i="0" u="none" strike="noStrike" kern="1200" cap="none" spc="0" normalizeH="0" baseline="0" noProof="0">
                      <a:ln>
                        <a:noFill/>
                      </a:ln>
                      <a:solidFill>
                        <a:srgbClr val="1A1A1A"/>
                      </a:solidFill>
                      <a:effectLst/>
                      <a:uLnTx/>
                      <a:uFillTx/>
                      <a:latin typeface="Segoe UI"/>
                      <a:ea typeface="+mn-ea"/>
                      <a:cs typeface="+mn-cs"/>
                    </a:endParaRPr>
                  </a:p>
                </p:txBody>
              </p:sp>
              <p:sp>
                <p:nvSpPr>
                  <p:cNvPr id="260" name="Rectangle 259">
                    <a:extLst>
                      <a:ext uri="{FF2B5EF4-FFF2-40B4-BE49-F238E27FC236}">
                        <a16:creationId xmlns:a16="http://schemas.microsoft.com/office/drawing/2014/main" id="{01343CA0-7B67-4E40-B085-52241C1AAC4F}"/>
                      </a:ext>
                    </a:extLst>
                  </p:cNvPr>
                  <p:cNvSpPr/>
                  <p:nvPr/>
                </p:nvSpPr>
                <p:spPr bwMode="auto">
                  <a:xfrm>
                    <a:off x="5380078" y="2557143"/>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GB" sz="686" b="0" i="0" u="none" strike="noStrike" kern="1200" cap="none" spc="0" normalizeH="0" baseline="0" noProof="0">
                        <a:ln>
                          <a:noFill/>
                        </a:ln>
                        <a:solidFill>
                          <a:srgbClr val="1A1A1A"/>
                        </a:solidFill>
                        <a:effectLst/>
                        <a:uLnTx/>
                        <a:uFillTx/>
                        <a:latin typeface="Segoe UI"/>
                        <a:ea typeface="+mn-ea"/>
                        <a:cs typeface="+mn-cs"/>
                      </a:rPr>
                      <a:t>United Kingdom</a:t>
                    </a:r>
                    <a:endParaRPr kumimoji="0" lang="en-US" sz="686" b="0" i="0" u="none" strike="noStrike" kern="1200" cap="none" spc="0" normalizeH="0" baseline="0" noProof="0">
                      <a:ln>
                        <a:noFill/>
                      </a:ln>
                      <a:solidFill>
                        <a:srgbClr val="1A1A1A"/>
                      </a:solidFill>
                      <a:effectLst/>
                      <a:uLnTx/>
                      <a:uFillTx/>
                      <a:latin typeface="Segoe UI"/>
                      <a:ea typeface="+mn-ea"/>
                      <a:cs typeface="+mn-cs"/>
                    </a:endParaRPr>
                  </a:p>
                </p:txBody>
              </p:sp>
              <p:sp>
                <p:nvSpPr>
                  <p:cNvPr id="261" name="Rectangle 260">
                    <a:extLst>
                      <a:ext uri="{FF2B5EF4-FFF2-40B4-BE49-F238E27FC236}">
                        <a16:creationId xmlns:a16="http://schemas.microsoft.com/office/drawing/2014/main" id="{88D20ABA-0D01-4AC8-B435-97417E166EF5}"/>
                      </a:ext>
                    </a:extLst>
                  </p:cNvPr>
                  <p:cNvSpPr/>
                  <p:nvPr/>
                </p:nvSpPr>
                <p:spPr bwMode="auto">
                  <a:xfrm>
                    <a:off x="5551441" y="2981552"/>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GB" sz="686" b="0" i="0" u="none" strike="noStrike" kern="1200" cap="none" spc="0" normalizeH="0" baseline="0" noProof="0">
                        <a:ln>
                          <a:noFill/>
                        </a:ln>
                        <a:solidFill>
                          <a:srgbClr val="1A1A1A"/>
                        </a:solidFill>
                        <a:effectLst/>
                        <a:uLnTx/>
                        <a:uFillTx/>
                        <a:latin typeface="Segoe UI"/>
                        <a:ea typeface="+mn-ea"/>
                        <a:cs typeface="+mn-cs"/>
                      </a:rPr>
                      <a:t>France</a:t>
                    </a:r>
                    <a:endParaRPr kumimoji="0" lang="en-US" sz="686" b="0" i="0" u="none" strike="noStrike" kern="1200" cap="none" spc="0" normalizeH="0" baseline="0" noProof="0">
                      <a:ln>
                        <a:noFill/>
                      </a:ln>
                      <a:solidFill>
                        <a:srgbClr val="1A1A1A"/>
                      </a:solidFill>
                      <a:effectLst/>
                      <a:uLnTx/>
                      <a:uFillTx/>
                      <a:latin typeface="Segoe UI"/>
                      <a:ea typeface="+mn-ea"/>
                      <a:cs typeface="+mn-cs"/>
                    </a:endParaRPr>
                  </a:p>
                </p:txBody>
              </p:sp>
              <p:sp>
                <p:nvSpPr>
                  <p:cNvPr id="262" name="Rectangle 261">
                    <a:extLst>
                      <a:ext uri="{FF2B5EF4-FFF2-40B4-BE49-F238E27FC236}">
                        <a16:creationId xmlns:a16="http://schemas.microsoft.com/office/drawing/2014/main" id="{E6DF33D2-648B-4132-B52E-E45071BD5DBF}"/>
                      </a:ext>
                    </a:extLst>
                  </p:cNvPr>
                  <p:cNvSpPr/>
                  <p:nvPr/>
                </p:nvSpPr>
                <p:spPr bwMode="auto">
                  <a:xfrm>
                    <a:off x="5995941" y="2765652"/>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GB" sz="686" b="0" i="0" u="none" strike="noStrike" kern="1200" cap="none" spc="0" normalizeH="0" baseline="0" noProof="0">
                        <a:ln>
                          <a:noFill/>
                        </a:ln>
                        <a:solidFill>
                          <a:srgbClr val="1A1A1A"/>
                        </a:solidFill>
                        <a:effectLst/>
                        <a:uLnTx/>
                        <a:uFillTx/>
                        <a:latin typeface="Segoe UI"/>
                        <a:ea typeface="+mn-ea"/>
                        <a:cs typeface="+mn-cs"/>
                      </a:rPr>
                      <a:t>Poland</a:t>
                    </a:r>
                    <a:endParaRPr kumimoji="0" lang="en-US" sz="686" b="0" i="0" u="none" strike="noStrike" kern="1200" cap="none" spc="0" normalizeH="0" baseline="0" noProof="0">
                      <a:ln>
                        <a:noFill/>
                      </a:ln>
                      <a:solidFill>
                        <a:srgbClr val="1A1A1A"/>
                      </a:solidFill>
                      <a:effectLst/>
                      <a:uLnTx/>
                      <a:uFillTx/>
                      <a:latin typeface="Segoe UI"/>
                      <a:ea typeface="+mn-ea"/>
                      <a:cs typeface="+mn-cs"/>
                    </a:endParaRPr>
                  </a:p>
                </p:txBody>
              </p:sp>
              <p:sp>
                <p:nvSpPr>
                  <p:cNvPr id="263" name="Rectangle 262">
                    <a:extLst>
                      <a:ext uri="{FF2B5EF4-FFF2-40B4-BE49-F238E27FC236}">
                        <a16:creationId xmlns:a16="http://schemas.microsoft.com/office/drawing/2014/main" id="{EC2EC19B-EBD8-4F6D-B0AB-803CF50390C6}"/>
                      </a:ext>
                    </a:extLst>
                  </p:cNvPr>
                  <p:cNvSpPr/>
                  <p:nvPr/>
                </p:nvSpPr>
                <p:spPr bwMode="auto">
                  <a:xfrm>
                    <a:off x="6484789" y="2823430"/>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GB" sz="686" b="0" i="0" u="none" strike="noStrike" kern="1200" cap="none" spc="0" normalizeH="0" baseline="0" noProof="0">
                        <a:ln>
                          <a:noFill/>
                        </a:ln>
                        <a:solidFill>
                          <a:srgbClr val="1A1A1A"/>
                        </a:solidFill>
                        <a:effectLst/>
                        <a:uLnTx/>
                        <a:uFillTx/>
                        <a:latin typeface="Segoe UI"/>
                        <a:ea typeface="+mn-ea"/>
                        <a:cs typeface="+mn-cs"/>
                      </a:rPr>
                      <a:t>Ukraine</a:t>
                    </a:r>
                    <a:endParaRPr kumimoji="0" lang="en-US" sz="686" b="0" i="0" u="none" strike="noStrike" kern="1200" cap="none" spc="0" normalizeH="0" baseline="0" noProof="0">
                      <a:ln>
                        <a:noFill/>
                      </a:ln>
                      <a:solidFill>
                        <a:srgbClr val="1A1A1A"/>
                      </a:solidFill>
                      <a:effectLst/>
                      <a:uLnTx/>
                      <a:uFillTx/>
                      <a:latin typeface="Segoe UI"/>
                      <a:ea typeface="+mn-ea"/>
                      <a:cs typeface="+mn-cs"/>
                    </a:endParaRPr>
                  </a:p>
                </p:txBody>
              </p:sp>
              <p:sp>
                <p:nvSpPr>
                  <p:cNvPr id="264" name="Rectangle 263">
                    <a:extLst>
                      <a:ext uri="{FF2B5EF4-FFF2-40B4-BE49-F238E27FC236}">
                        <a16:creationId xmlns:a16="http://schemas.microsoft.com/office/drawing/2014/main" id="{6F1B2D3C-7AB3-47C7-AA1F-C47E2B6D7EEE}"/>
                      </a:ext>
                    </a:extLst>
                  </p:cNvPr>
                  <p:cNvSpPr/>
                  <p:nvPr/>
                </p:nvSpPr>
                <p:spPr bwMode="auto">
                  <a:xfrm>
                    <a:off x="6637189" y="3248880"/>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GB" sz="686" b="0" i="0" u="none" strike="noStrike" kern="1200" cap="none" spc="0" normalizeH="0" baseline="0" noProof="0">
                        <a:ln>
                          <a:noFill/>
                        </a:ln>
                        <a:solidFill>
                          <a:srgbClr val="1A1A1A"/>
                        </a:solidFill>
                        <a:effectLst/>
                        <a:uLnTx/>
                        <a:uFillTx/>
                        <a:latin typeface="Segoe UI"/>
                        <a:ea typeface="+mn-ea"/>
                        <a:cs typeface="+mn-cs"/>
                      </a:rPr>
                      <a:t>Turkey</a:t>
                    </a:r>
                    <a:endParaRPr kumimoji="0" lang="en-US" sz="686" b="0" i="0" u="none" strike="noStrike" kern="1200" cap="none" spc="0" normalizeH="0" baseline="0" noProof="0">
                      <a:ln>
                        <a:noFill/>
                      </a:ln>
                      <a:solidFill>
                        <a:srgbClr val="1A1A1A"/>
                      </a:solidFill>
                      <a:effectLst/>
                      <a:uLnTx/>
                      <a:uFillTx/>
                      <a:latin typeface="Segoe UI"/>
                      <a:ea typeface="+mn-ea"/>
                      <a:cs typeface="+mn-cs"/>
                    </a:endParaRPr>
                  </a:p>
                </p:txBody>
              </p:sp>
              <p:sp>
                <p:nvSpPr>
                  <p:cNvPr id="265" name="Rectangle 264">
                    <a:extLst>
                      <a:ext uri="{FF2B5EF4-FFF2-40B4-BE49-F238E27FC236}">
                        <a16:creationId xmlns:a16="http://schemas.microsoft.com/office/drawing/2014/main" id="{41A654AE-9139-4C42-BF94-C13EEAD4ACDE}"/>
                      </a:ext>
                    </a:extLst>
                  </p:cNvPr>
                  <p:cNvSpPr/>
                  <p:nvPr/>
                </p:nvSpPr>
                <p:spPr bwMode="auto">
                  <a:xfrm>
                    <a:off x="6870069" y="3742687"/>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GB" sz="686" b="0" i="0" u="none" strike="noStrike" kern="1200" cap="none" spc="0" normalizeH="0" baseline="0" noProof="0">
                        <a:ln>
                          <a:noFill/>
                        </a:ln>
                        <a:solidFill>
                          <a:srgbClr val="1A1A1A"/>
                        </a:solidFill>
                        <a:effectLst/>
                        <a:uLnTx/>
                        <a:uFillTx/>
                        <a:latin typeface="Segoe UI"/>
                        <a:ea typeface="+mn-ea"/>
                        <a:cs typeface="+mn-cs"/>
                      </a:rPr>
                      <a:t>Saudi </a:t>
                    </a:r>
                    <a:br>
                      <a:rPr kumimoji="0" lang="en-GB" sz="686" b="0" i="0" u="none" strike="noStrike" kern="1200" cap="none" spc="0" normalizeH="0" baseline="0" noProof="0">
                        <a:ln>
                          <a:noFill/>
                        </a:ln>
                        <a:solidFill>
                          <a:srgbClr val="1A1A1A"/>
                        </a:solidFill>
                        <a:effectLst/>
                        <a:uLnTx/>
                        <a:uFillTx/>
                        <a:latin typeface="Segoe UI"/>
                        <a:ea typeface="+mn-ea"/>
                        <a:cs typeface="+mn-cs"/>
                      </a:rPr>
                    </a:br>
                    <a:r>
                      <a:rPr kumimoji="0" lang="en-GB" sz="686" b="0" i="0" u="none" strike="noStrike" kern="1200" cap="none" spc="0" normalizeH="0" baseline="0" noProof="0">
                        <a:ln>
                          <a:noFill/>
                        </a:ln>
                        <a:solidFill>
                          <a:srgbClr val="1A1A1A"/>
                        </a:solidFill>
                        <a:effectLst/>
                        <a:uLnTx/>
                        <a:uFillTx/>
                        <a:latin typeface="Segoe UI"/>
                        <a:ea typeface="+mn-ea"/>
                        <a:cs typeface="+mn-cs"/>
                      </a:rPr>
                      <a:t>Arabia</a:t>
                    </a:r>
                    <a:endParaRPr kumimoji="0" lang="en-US" sz="686" b="0" i="0" u="none" strike="noStrike" kern="1200" cap="none" spc="0" normalizeH="0" baseline="0" noProof="0">
                      <a:ln>
                        <a:noFill/>
                      </a:ln>
                      <a:solidFill>
                        <a:srgbClr val="1A1A1A"/>
                      </a:solidFill>
                      <a:effectLst/>
                      <a:uLnTx/>
                      <a:uFillTx/>
                      <a:latin typeface="Segoe UI"/>
                      <a:ea typeface="+mn-ea"/>
                      <a:cs typeface="+mn-cs"/>
                    </a:endParaRPr>
                  </a:p>
                </p:txBody>
              </p:sp>
              <p:sp>
                <p:nvSpPr>
                  <p:cNvPr id="266" name="Rectangle 265">
                    <a:extLst>
                      <a:ext uri="{FF2B5EF4-FFF2-40B4-BE49-F238E27FC236}">
                        <a16:creationId xmlns:a16="http://schemas.microsoft.com/office/drawing/2014/main" id="{2D9D5020-C84F-40CE-B824-42CF21178A80}"/>
                      </a:ext>
                    </a:extLst>
                  </p:cNvPr>
                  <p:cNvSpPr/>
                  <p:nvPr/>
                </p:nvSpPr>
                <p:spPr bwMode="auto">
                  <a:xfrm>
                    <a:off x="7244719" y="3539651"/>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GB" sz="686" b="0" i="0" u="none" strike="noStrike" kern="1200" cap="none" spc="0" normalizeH="0" baseline="0" noProof="0">
                        <a:ln>
                          <a:noFill/>
                        </a:ln>
                        <a:solidFill>
                          <a:srgbClr val="1A1A1A"/>
                        </a:solidFill>
                        <a:effectLst/>
                        <a:uLnTx/>
                        <a:uFillTx/>
                        <a:latin typeface="Segoe UI"/>
                        <a:ea typeface="+mn-ea"/>
                        <a:cs typeface="+mn-cs"/>
                      </a:rPr>
                      <a:t>Iran</a:t>
                    </a:r>
                    <a:endParaRPr kumimoji="0" lang="en-US" sz="686" b="0" i="0" u="none" strike="noStrike" kern="1200" cap="none" spc="0" normalizeH="0" baseline="0" noProof="0">
                      <a:ln>
                        <a:noFill/>
                      </a:ln>
                      <a:solidFill>
                        <a:srgbClr val="1A1A1A"/>
                      </a:solidFill>
                      <a:effectLst/>
                      <a:uLnTx/>
                      <a:uFillTx/>
                      <a:latin typeface="Segoe UI"/>
                      <a:ea typeface="+mn-ea"/>
                      <a:cs typeface="+mn-cs"/>
                    </a:endParaRPr>
                  </a:p>
                </p:txBody>
              </p:sp>
              <p:sp>
                <p:nvSpPr>
                  <p:cNvPr id="267" name="Rectangle 266">
                    <a:extLst>
                      <a:ext uri="{FF2B5EF4-FFF2-40B4-BE49-F238E27FC236}">
                        <a16:creationId xmlns:a16="http://schemas.microsoft.com/office/drawing/2014/main" id="{6FF9AA47-F036-4A97-838A-2E66BBD1BB27}"/>
                      </a:ext>
                    </a:extLst>
                  </p:cNvPr>
                  <p:cNvSpPr/>
                  <p:nvPr/>
                </p:nvSpPr>
                <p:spPr bwMode="auto">
                  <a:xfrm>
                    <a:off x="7739745" y="2847631"/>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GB" sz="686" b="0" i="0" u="none" strike="noStrike" kern="1200" cap="none" spc="0" normalizeH="0" baseline="0" noProof="0" err="1">
                        <a:ln>
                          <a:noFill/>
                        </a:ln>
                        <a:solidFill>
                          <a:srgbClr val="1A1A1A"/>
                        </a:solidFill>
                        <a:effectLst/>
                        <a:uLnTx/>
                        <a:uFillTx/>
                        <a:latin typeface="Segoe UI"/>
                        <a:ea typeface="+mn-ea"/>
                        <a:cs typeface="+mn-cs"/>
                      </a:rPr>
                      <a:t>Kazakistan</a:t>
                    </a:r>
                    <a:endParaRPr kumimoji="0" lang="en-US" sz="686" b="0" i="0" u="none" strike="noStrike" kern="1200" cap="none" spc="0" normalizeH="0" baseline="0" noProof="0">
                      <a:ln>
                        <a:noFill/>
                      </a:ln>
                      <a:solidFill>
                        <a:srgbClr val="1A1A1A"/>
                      </a:solidFill>
                      <a:effectLst/>
                      <a:uLnTx/>
                      <a:uFillTx/>
                      <a:latin typeface="Segoe UI"/>
                      <a:ea typeface="+mn-ea"/>
                      <a:cs typeface="+mn-cs"/>
                    </a:endParaRPr>
                  </a:p>
                </p:txBody>
              </p:sp>
              <p:sp>
                <p:nvSpPr>
                  <p:cNvPr id="268" name="Rectangle 267">
                    <a:extLst>
                      <a:ext uri="{FF2B5EF4-FFF2-40B4-BE49-F238E27FC236}">
                        <a16:creationId xmlns:a16="http://schemas.microsoft.com/office/drawing/2014/main" id="{6B730D08-BB7C-4FD4-8EAA-4EA0EEF3B53C}"/>
                      </a:ext>
                    </a:extLst>
                  </p:cNvPr>
                  <p:cNvSpPr/>
                  <p:nvPr/>
                </p:nvSpPr>
                <p:spPr bwMode="auto">
                  <a:xfrm>
                    <a:off x="8082645" y="3831672"/>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GB" sz="686" b="0" i="0" u="none" strike="noStrike" kern="1200" cap="none" spc="0" normalizeH="0" baseline="0" noProof="0">
                        <a:ln>
                          <a:noFill/>
                        </a:ln>
                        <a:solidFill>
                          <a:srgbClr val="1A1A1A"/>
                        </a:solidFill>
                        <a:effectLst/>
                        <a:uLnTx/>
                        <a:uFillTx/>
                        <a:latin typeface="Segoe UI"/>
                        <a:ea typeface="+mn-ea"/>
                        <a:cs typeface="+mn-cs"/>
                      </a:rPr>
                      <a:t>India</a:t>
                    </a:r>
                    <a:endParaRPr kumimoji="0" lang="en-US" sz="686" b="0" i="0" u="none" strike="noStrike" kern="1200" cap="none" spc="0" normalizeH="0" baseline="0" noProof="0">
                      <a:ln>
                        <a:noFill/>
                      </a:ln>
                      <a:solidFill>
                        <a:srgbClr val="1A1A1A"/>
                      </a:solidFill>
                      <a:effectLst/>
                      <a:uLnTx/>
                      <a:uFillTx/>
                      <a:latin typeface="Segoe UI"/>
                      <a:ea typeface="+mn-ea"/>
                      <a:cs typeface="+mn-cs"/>
                    </a:endParaRPr>
                  </a:p>
                </p:txBody>
              </p:sp>
              <p:sp>
                <p:nvSpPr>
                  <p:cNvPr id="269" name="Rectangle 268">
                    <a:extLst>
                      <a:ext uri="{FF2B5EF4-FFF2-40B4-BE49-F238E27FC236}">
                        <a16:creationId xmlns:a16="http://schemas.microsoft.com/office/drawing/2014/main" id="{64332324-0DEB-4E92-881F-DA517264AC34}"/>
                      </a:ext>
                    </a:extLst>
                  </p:cNvPr>
                  <p:cNvSpPr/>
                  <p:nvPr/>
                </p:nvSpPr>
                <p:spPr bwMode="auto">
                  <a:xfrm>
                    <a:off x="8528774" y="2307066"/>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GB" sz="686" b="0" i="0" u="none" strike="noStrike" kern="1200" cap="none" spc="0" normalizeH="0" baseline="0" noProof="0">
                        <a:ln>
                          <a:noFill/>
                        </a:ln>
                        <a:solidFill>
                          <a:srgbClr val="1A1A1A"/>
                        </a:solidFill>
                        <a:effectLst/>
                        <a:uLnTx/>
                        <a:uFillTx/>
                        <a:latin typeface="Segoe UI"/>
                        <a:ea typeface="+mn-ea"/>
                        <a:cs typeface="+mn-cs"/>
                      </a:rPr>
                      <a:t>Russia</a:t>
                    </a:r>
                    <a:endParaRPr kumimoji="0" lang="en-US" sz="686" b="0" i="0" u="none" strike="noStrike" kern="1200" cap="none" spc="0" normalizeH="0" baseline="0" noProof="0">
                      <a:ln>
                        <a:noFill/>
                      </a:ln>
                      <a:solidFill>
                        <a:srgbClr val="1A1A1A"/>
                      </a:solidFill>
                      <a:effectLst/>
                      <a:uLnTx/>
                      <a:uFillTx/>
                      <a:latin typeface="Segoe UI"/>
                      <a:ea typeface="+mn-ea"/>
                      <a:cs typeface="+mn-cs"/>
                    </a:endParaRPr>
                  </a:p>
                </p:txBody>
              </p:sp>
              <p:sp>
                <p:nvSpPr>
                  <p:cNvPr id="270" name="Rectangle 269">
                    <a:extLst>
                      <a:ext uri="{FF2B5EF4-FFF2-40B4-BE49-F238E27FC236}">
                        <a16:creationId xmlns:a16="http://schemas.microsoft.com/office/drawing/2014/main" id="{8E96E281-8479-4262-B151-BEB7B5E72484}"/>
                      </a:ext>
                    </a:extLst>
                  </p:cNvPr>
                  <p:cNvSpPr/>
                  <p:nvPr/>
                </p:nvSpPr>
                <p:spPr bwMode="auto">
                  <a:xfrm>
                    <a:off x="8528774" y="2935716"/>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GB" sz="686" b="0" i="0" u="none" strike="noStrike" kern="1200" cap="none" spc="0" normalizeH="0" baseline="0" noProof="0">
                        <a:ln>
                          <a:noFill/>
                        </a:ln>
                        <a:solidFill>
                          <a:srgbClr val="1A1A1A"/>
                        </a:solidFill>
                        <a:effectLst/>
                        <a:uLnTx/>
                        <a:uFillTx/>
                        <a:latin typeface="Segoe UI"/>
                        <a:ea typeface="+mn-ea"/>
                        <a:cs typeface="+mn-cs"/>
                      </a:rPr>
                      <a:t>Russia</a:t>
                    </a:r>
                    <a:endParaRPr kumimoji="0" lang="en-US" sz="686" b="0" i="0" u="none" strike="noStrike" kern="1200" cap="none" spc="0" normalizeH="0" baseline="0" noProof="0">
                      <a:ln>
                        <a:noFill/>
                      </a:ln>
                      <a:solidFill>
                        <a:srgbClr val="1A1A1A"/>
                      </a:solidFill>
                      <a:effectLst/>
                      <a:uLnTx/>
                      <a:uFillTx/>
                      <a:latin typeface="Segoe UI"/>
                      <a:ea typeface="+mn-ea"/>
                      <a:cs typeface="+mn-cs"/>
                    </a:endParaRPr>
                  </a:p>
                </p:txBody>
              </p:sp>
              <p:sp>
                <p:nvSpPr>
                  <p:cNvPr id="271" name="Rectangle 270">
                    <a:extLst>
                      <a:ext uri="{FF2B5EF4-FFF2-40B4-BE49-F238E27FC236}">
                        <a16:creationId xmlns:a16="http://schemas.microsoft.com/office/drawing/2014/main" id="{8621E51B-5DB3-4670-A004-62D38DDC4487}"/>
                      </a:ext>
                    </a:extLst>
                  </p:cNvPr>
                  <p:cNvSpPr/>
                  <p:nvPr/>
                </p:nvSpPr>
                <p:spPr bwMode="auto">
                  <a:xfrm>
                    <a:off x="8647187" y="3506339"/>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GB" sz="686" b="0" i="0" u="none" strike="noStrike" kern="1200" cap="none" spc="0" normalizeH="0" baseline="0" noProof="0">
                        <a:ln>
                          <a:noFill/>
                        </a:ln>
                        <a:solidFill>
                          <a:srgbClr val="1A1A1A"/>
                        </a:solidFill>
                        <a:effectLst/>
                        <a:uLnTx/>
                        <a:uFillTx/>
                        <a:latin typeface="Segoe UI"/>
                        <a:ea typeface="+mn-ea"/>
                        <a:cs typeface="+mn-cs"/>
                      </a:rPr>
                      <a:t>China</a:t>
                    </a:r>
                    <a:endParaRPr kumimoji="0" lang="en-US" sz="686" b="0" i="0" u="none" strike="noStrike" kern="1200" cap="none" spc="0" normalizeH="0" baseline="0" noProof="0">
                      <a:ln>
                        <a:noFill/>
                      </a:ln>
                      <a:solidFill>
                        <a:srgbClr val="1A1A1A"/>
                      </a:solidFill>
                      <a:effectLst/>
                      <a:uLnTx/>
                      <a:uFillTx/>
                      <a:latin typeface="Segoe UI"/>
                      <a:ea typeface="+mn-ea"/>
                      <a:cs typeface="+mn-cs"/>
                    </a:endParaRPr>
                  </a:p>
                </p:txBody>
              </p:sp>
              <p:sp>
                <p:nvSpPr>
                  <p:cNvPr id="272" name="Rectangle 271">
                    <a:extLst>
                      <a:ext uri="{FF2B5EF4-FFF2-40B4-BE49-F238E27FC236}">
                        <a16:creationId xmlns:a16="http://schemas.microsoft.com/office/drawing/2014/main" id="{648C79A8-F36A-45DB-B150-A22C03879A60}"/>
                      </a:ext>
                    </a:extLst>
                  </p:cNvPr>
                  <p:cNvSpPr/>
                  <p:nvPr/>
                </p:nvSpPr>
                <p:spPr bwMode="auto">
                  <a:xfrm>
                    <a:off x="8647187" y="3849666"/>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GB" sz="686" b="0" i="0" u="none" strike="noStrike" kern="1200" cap="none" spc="0" normalizeH="0" baseline="0" noProof="0">
                        <a:ln>
                          <a:noFill/>
                        </a:ln>
                        <a:solidFill>
                          <a:srgbClr val="1A1A1A"/>
                        </a:solidFill>
                        <a:effectLst/>
                        <a:uLnTx/>
                        <a:uFillTx/>
                        <a:latin typeface="Segoe UI"/>
                        <a:ea typeface="+mn-ea"/>
                        <a:cs typeface="+mn-cs"/>
                      </a:rPr>
                      <a:t>Myanmar</a:t>
                    </a:r>
                    <a:br>
                      <a:rPr kumimoji="0" lang="en-GB" sz="686" b="0" i="0" u="none" strike="noStrike" kern="1200" cap="none" spc="0" normalizeH="0" baseline="0" noProof="0">
                        <a:ln>
                          <a:noFill/>
                        </a:ln>
                        <a:solidFill>
                          <a:srgbClr val="1A1A1A"/>
                        </a:solidFill>
                        <a:effectLst/>
                        <a:uLnTx/>
                        <a:uFillTx/>
                        <a:latin typeface="Segoe UI"/>
                        <a:ea typeface="+mn-ea"/>
                        <a:cs typeface="+mn-cs"/>
                      </a:rPr>
                    </a:br>
                    <a:r>
                      <a:rPr kumimoji="0" lang="en-GB" sz="686" b="0" i="0" u="none" strike="noStrike" kern="1200" cap="none" spc="0" normalizeH="0" baseline="0" noProof="0">
                        <a:ln>
                          <a:noFill/>
                        </a:ln>
                        <a:solidFill>
                          <a:srgbClr val="1A1A1A"/>
                        </a:solidFill>
                        <a:effectLst/>
                        <a:uLnTx/>
                        <a:uFillTx/>
                        <a:latin typeface="Segoe UI"/>
                        <a:ea typeface="+mn-ea"/>
                        <a:cs typeface="+mn-cs"/>
                      </a:rPr>
                      <a:t>(Burma)</a:t>
                    </a:r>
                    <a:endParaRPr kumimoji="0" lang="en-US" sz="686" b="0" i="0" u="none" strike="noStrike" kern="1200" cap="none" spc="0" normalizeH="0" baseline="0" noProof="0">
                      <a:ln>
                        <a:noFill/>
                      </a:ln>
                      <a:solidFill>
                        <a:srgbClr val="1A1A1A"/>
                      </a:solidFill>
                      <a:effectLst/>
                      <a:uLnTx/>
                      <a:uFillTx/>
                      <a:latin typeface="Segoe UI"/>
                      <a:ea typeface="+mn-ea"/>
                      <a:cs typeface="+mn-cs"/>
                    </a:endParaRPr>
                  </a:p>
                </p:txBody>
              </p:sp>
              <p:sp>
                <p:nvSpPr>
                  <p:cNvPr id="273" name="Rectangle 272">
                    <a:extLst>
                      <a:ext uri="{FF2B5EF4-FFF2-40B4-BE49-F238E27FC236}">
                        <a16:creationId xmlns:a16="http://schemas.microsoft.com/office/drawing/2014/main" id="{7A633EAF-05B6-4FE0-A5EE-7BEFCBC31C5B}"/>
                      </a:ext>
                    </a:extLst>
                  </p:cNvPr>
                  <p:cNvSpPr/>
                  <p:nvPr/>
                </p:nvSpPr>
                <p:spPr bwMode="auto">
                  <a:xfrm>
                    <a:off x="8045207" y="5007906"/>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GB" sz="686" b="0" i="0" u="none" strike="noStrike" kern="1200" cap="none" spc="0" normalizeH="0" baseline="0" noProof="0">
                        <a:ln>
                          <a:noFill/>
                        </a:ln>
                        <a:solidFill>
                          <a:srgbClr val="1A1A1A"/>
                        </a:solidFill>
                        <a:effectLst/>
                        <a:uLnTx/>
                        <a:uFillTx/>
                        <a:latin typeface="Segoe UI"/>
                        <a:ea typeface="+mn-ea"/>
                        <a:cs typeface="+mn-cs"/>
                      </a:rPr>
                      <a:t>Indian Ocean</a:t>
                    </a:r>
                    <a:endParaRPr kumimoji="0" lang="en-US" sz="686" b="0" i="0" u="none" strike="noStrike" kern="1200" cap="none" spc="0" normalizeH="0" baseline="0" noProof="0">
                      <a:ln>
                        <a:noFill/>
                      </a:ln>
                      <a:solidFill>
                        <a:srgbClr val="1A1A1A"/>
                      </a:solidFill>
                      <a:effectLst/>
                      <a:uLnTx/>
                      <a:uFillTx/>
                      <a:latin typeface="Segoe UI"/>
                      <a:ea typeface="+mn-ea"/>
                      <a:cs typeface="+mn-cs"/>
                    </a:endParaRPr>
                  </a:p>
                </p:txBody>
              </p:sp>
              <p:sp>
                <p:nvSpPr>
                  <p:cNvPr id="274" name="Rectangle 273">
                    <a:extLst>
                      <a:ext uri="{FF2B5EF4-FFF2-40B4-BE49-F238E27FC236}">
                        <a16:creationId xmlns:a16="http://schemas.microsoft.com/office/drawing/2014/main" id="{04BAA55A-4748-4082-A827-AB101383CAA6}"/>
                      </a:ext>
                    </a:extLst>
                  </p:cNvPr>
                  <p:cNvSpPr/>
                  <p:nvPr/>
                </p:nvSpPr>
                <p:spPr bwMode="auto">
                  <a:xfrm>
                    <a:off x="9422081" y="4817719"/>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GB" sz="686" b="0" i="0" u="none" strike="noStrike" kern="1200" cap="none" spc="0" normalizeH="0" baseline="0" noProof="0">
                        <a:ln>
                          <a:noFill/>
                        </a:ln>
                        <a:solidFill>
                          <a:srgbClr val="1A1A1A"/>
                        </a:solidFill>
                        <a:effectLst/>
                        <a:uLnTx/>
                        <a:uFillTx/>
                        <a:latin typeface="Segoe UI"/>
                        <a:ea typeface="+mn-ea"/>
                        <a:cs typeface="+mn-cs"/>
                      </a:rPr>
                      <a:t>Indonesia</a:t>
                    </a:r>
                    <a:endParaRPr kumimoji="0" lang="en-US" sz="686" b="0" i="0" u="none" strike="noStrike" kern="1200" cap="none" spc="0" normalizeH="0" baseline="0" noProof="0">
                      <a:ln>
                        <a:noFill/>
                      </a:ln>
                      <a:solidFill>
                        <a:srgbClr val="1A1A1A"/>
                      </a:solidFill>
                      <a:effectLst/>
                      <a:uLnTx/>
                      <a:uFillTx/>
                      <a:latin typeface="Segoe UI"/>
                      <a:ea typeface="+mn-ea"/>
                      <a:cs typeface="+mn-cs"/>
                    </a:endParaRPr>
                  </a:p>
                </p:txBody>
              </p:sp>
              <p:sp>
                <p:nvSpPr>
                  <p:cNvPr id="275" name="Rectangle 274">
                    <a:extLst>
                      <a:ext uri="{FF2B5EF4-FFF2-40B4-BE49-F238E27FC236}">
                        <a16:creationId xmlns:a16="http://schemas.microsoft.com/office/drawing/2014/main" id="{526FCE3C-9B98-4634-B9FC-3CECFE33C608}"/>
                      </a:ext>
                    </a:extLst>
                  </p:cNvPr>
                  <p:cNvSpPr/>
                  <p:nvPr/>
                </p:nvSpPr>
                <p:spPr bwMode="auto">
                  <a:xfrm>
                    <a:off x="9780221" y="5594959"/>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GB" sz="686" b="0" i="0" u="none" strike="noStrike" kern="1200" cap="none" spc="0" normalizeH="0" baseline="0" noProof="0">
                        <a:ln>
                          <a:noFill/>
                        </a:ln>
                        <a:solidFill>
                          <a:srgbClr val="1A1A1A"/>
                        </a:solidFill>
                        <a:effectLst/>
                        <a:uLnTx/>
                        <a:uFillTx/>
                        <a:latin typeface="Segoe UI"/>
                        <a:ea typeface="+mn-ea"/>
                        <a:cs typeface="+mn-cs"/>
                      </a:rPr>
                      <a:t>Australia</a:t>
                    </a:r>
                    <a:endParaRPr kumimoji="0" lang="en-US" sz="686" b="0" i="0" u="none" strike="noStrike" kern="1200" cap="none" spc="0" normalizeH="0" baseline="0" noProof="0">
                      <a:ln>
                        <a:noFill/>
                      </a:ln>
                      <a:solidFill>
                        <a:srgbClr val="1A1A1A"/>
                      </a:solidFill>
                      <a:effectLst/>
                      <a:uLnTx/>
                      <a:uFillTx/>
                      <a:latin typeface="Segoe UI"/>
                      <a:ea typeface="+mn-ea"/>
                      <a:cs typeface="+mn-cs"/>
                    </a:endParaRPr>
                  </a:p>
                </p:txBody>
              </p:sp>
              <p:sp>
                <p:nvSpPr>
                  <p:cNvPr id="276" name="Rectangle 275">
                    <a:extLst>
                      <a:ext uri="{FF2B5EF4-FFF2-40B4-BE49-F238E27FC236}">
                        <a16:creationId xmlns:a16="http://schemas.microsoft.com/office/drawing/2014/main" id="{5B980E01-1E52-4EF0-AD7B-E1D08B2C8984}"/>
                      </a:ext>
                    </a:extLst>
                  </p:cNvPr>
                  <p:cNvSpPr/>
                  <p:nvPr/>
                </p:nvSpPr>
                <p:spPr bwMode="auto">
                  <a:xfrm>
                    <a:off x="10655394" y="3607407"/>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GB" sz="686" b="0" i="0" u="none" strike="noStrike" kern="1200" cap="none" spc="0" normalizeH="0" baseline="0" noProof="0">
                        <a:ln>
                          <a:noFill/>
                        </a:ln>
                        <a:solidFill>
                          <a:srgbClr val="1A1A1A"/>
                        </a:solidFill>
                        <a:effectLst/>
                        <a:uLnTx/>
                        <a:uFillTx/>
                        <a:latin typeface="Segoe UI"/>
                        <a:ea typeface="+mn-ea"/>
                        <a:cs typeface="+mn-cs"/>
                      </a:rPr>
                      <a:t>Pacific Ocean</a:t>
                    </a:r>
                    <a:endParaRPr kumimoji="0" lang="en-US" sz="686" b="0" i="0" u="none" strike="noStrike" kern="1200" cap="none" spc="0" normalizeH="0" baseline="0" noProof="0">
                      <a:ln>
                        <a:noFill/>
                      </a:ln>
                      <a:solidFill>
                        <a:srgbClr val="1A1A1A"/>
                      </a:solidFill>
                      <a:effectLst/>
                      <a:uLnTx/>
                      <a:uFillTx/>
                      <a:latin typeface="Segoe UI"/>
                      <a:ea typeface="+mn-ea"/>
                      <a:cs typeface="+mn-cs"/>
                    </a:endParaRPr>
                  </a:p>
                </p:txBody>
              </p:sp>
              <p:sp>
                <p:nvSpPr>
                  <p:cNvPr id="277" name="Rectangle 276">
                    <a:extLst>
                      <a:ext uri="{FF2B5EF4-FFF2-40B4-BE49-F238E27FC236}">
                        <a16:creationId xmlns:a16="http://schemas.microsoft.com/office/drawing/2014/main" id="{34A5ED62-A1DA-4BA4-B83D-9048E21451C0}"/>
                      </a:ext>
                    </a:extLst>
                  </p:cNvPr>
                  <p:cNvSpPr/>
                  <p:nvPr/>
                </p:nvSpPr>
                <p:spPr bwMode="auto">
                  <a:xfrm>
                    <a:off x="1320488" y="4267505"/>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GB" sz="686" b="0" i="0" u="none" strike="noStrike" kern="1200" cap="none" spc="0" normalizeH="0" baseline="0" noProof="0">
                        <a:ln>
                          <a:noFill/>
                        </a:ln>
                        <a:solidFill>
                          <a:srgbClr val="1A1A1A"/>
                        </a:solidFill>
                        <a:effectLst/>
                        <a:uLnTx/>
                        <a:uFillTx/>
                        <a:latin typeface="Segoe UI"/>
                        <a:ea typeface="+mn-ea"/>
                        <a:cs typeface="+mn-cs"/>
                      </a:rPr>
                      <a:t>Pacific Ocean</a:t>
                    </a:r>
                    <a:endParaRPr kumimoji="0" lang="en-US" sz="686" b="0" i="0" u="none" strike="noStrike" kern="1200" cap="none" spc="0" normalizeH="0" baseline="0" noProof="0">
                      <a:ln>
                        <a:noFill/>
                      </a:ln>
                      <a:solidFill>
                        <a:srgbClr val="1A1A1A"/>
                      </a:solidFill>
                      <a:effectLst/>
                      <a:uLnTx/>
                      <a:uFillTx/>
                      <a:latin typeface="Segoe UI"/>
                      <a:ea typeface="+mn-ea"/>
                      <a:cs typeface="+mn-cs"/>
                    </a:endParaRPr>
                  </a:p>
                </p:txBody>
              </p:sp>
            </p:grpSp>
            <p:sp>
              <p:nvSpPr>
                <p:cNvPr id="43" name="TextBox 42">
                  <a:extLst>
                    <a:ext uri="{FF2B5EF4-FFF2-40B4-BE49-F238E27FC236}">
                      <a16:creationId xmlns:a16="http://schemas.microsoft.com/office/drawing/2014/main" id="{70F79E52-5BAA-405B-8EA8-AAA8CB7F04FF}"/>
                    </a:ext>
                  </a:extLst>
                </p:cNvPr>
                <p:cNvSpPr txBox="1"/>
                <p:nvPr/>
              </p:nvSpPr>
              <p:spPr>
                <a:xfrm>
                  <a:off x="2439898" y="6127469"/>
                  <a:ext cx="792841" cy="130805"/>
                </a:xfrm>
                <a:prstGeom prst="rect">
                  <a:avLst/>
                </a:prstGeom>
                <a:noFill/>
              </p:spPr>
              <p:txBody>
                <a:bodyPr wrap="square" lIns="0" tIns="0" rIns="0" bIns="0" rtlCol="0" anchor="ctr">
                  <a:noAutofit/>
                </a:bodyPr>
                <a:lstStyle>
                  <a:defPPr>
                    <a:defRPr lang="en-US"/>
                  </a:defPPr>
                  <a:lvl1pPr>
                    <a:spcAft>
                      <a:spcPts val="1200"/>
                    </a:spcAft>
                    <a:defRPr sz="1200">
                      <a:latin typeface="Segoe UI" panose="020B0502040204020203" pitchFamily="34" charset="0"/>
                      <a:ea typeface="Segoe UI" panose="020B0502040204020203" pitchFamily="34" charset="0"/>
                      <a:cs typeface="Segoe UI" panose="020B0502040204020203" pitchFamily="34" charset="0"/>
                    </a:defRPr>
                  </a:lvl1pPr>
                </a:lstStyle>
                <a:p>
                  <a:pPr marL="0" marR="0" lvl="0" indent="0" algn="l" defTabSz="914049" rtl="0" eaLnBrk="1" fontAlgn="auto" latinLnBrk="0" hangingPunct="1">
                    <a:lnSpc>
                      <a:spcPct val="100000"/>
                    </a:lnSpc>
                    <a:spcBef>
                      <a:spcPts val="0"/>
                    </a:spcBef>
                    <a:spcAft>
                      <a:spcPts val="1200"/>
                    </a:spcAft>
                    <a:buClrTx/>
                    <a:buSzTx/>
                    <a:buFontTx/>
                    <a:buNone/>
                    <a:tabLst/>
                    <a:defRPr/>
                  </a:pPr>
                  <a:r>
                    <a:rPr kumimoji="0" lang="en-US" sz="1000" b="0" i="0" u="none" strike="noStrike" kern="0" cap="none" spc="0" normalizeH="0" baseline="0" noProof="0">
                      <a:ln>
                        <a:noFill/>
                      </a:ln>
                      <a:solidFill>
                        <a:srgbClr val="1A1A1A"/>
                      </a:solidFill>
                      <a:effectLst/>
                      <a:uLnTx/>
                      <a:uFillTx/>
                      <a:latin typeface="Segoe UI"/>
                      <a:cs typeface="Segoe UI" panose="020B0502040204020203" pitchFamily="34" charset="0"/>
                    </a:rPr>
                    <a:t>Data</a:t>
                  </a:r>
                  <a:r>
                    <a:rPr kumimoji="0" lang="ar-SA" sz="1000" b="0" i="0" u="none" strike="noStrike" kern="0" cap="none" spc="0" normalizeH="0" baseline="0" noProof="0">
                      <a:ln>
                        <a:noFill/>
                      </a:ln>
                      <a:solidFill>
                        <a:srgbClr val="1A1A1A"/>
                      </a:solidFill>
                      <a:effectLst/>
                      <a:uLnTx/>
                      <a:uFillTx/>
                      <a:latin typeface="Segoe UI"/>
                      <a:cs typeface="Segoe UI" panose="020B0502040204020203" pitchFamily="34" charset="0"/>
                    </a:rPr>
                    <a:t> </a:t>
                  </a:r>
                  <a:r>
                    <a:rPr kumimoji="0" lang="en-US" sz="1000" b="0" i="0" u="none" strike="noStrike" kern="0" cap="none" spc="0" normalizeH="0" baseline="0" noProof="0">
                      <a:ln>
                        <a:noFill/>
                      </a:ln>
                      <a:solidFill>
                        <a:srgbClr val="1A1A1A"/>
                      </a:solidFill>
                      <a:effectLst/>
                      <a:uLnTx/>
                      <a:uFillTx/>
                      <a:latin typeface="Segoe UI"/>
                      <a:cs typeface="Segoe UI" panose="020B0502040204020203" pitchFamily="34" charset="0"/>
                    </a:rPr>
                    <a:t>center</a:t>
                  </a:r>
                </a:p>
              </p:txBody>
            </p:sp>
            <p:grpSp>
              <p:nvGrpSpPr>
                <p:cNvPr id="44" name="Group 43">
                  <a:extLst>
                    <a:ext uri="{FF2B5EF4-FFF2-40B4-BE49-F238E27FC236}">
                      <a16:creationId xmlns:a16="http://schemas.microsoft.com/office/drawing/2014/main" id="{FCD7B3E9-4F0C-4197-BCD6-B1AB2410CED5}"/>
                    </a:ext>
                  </a:extLst>
                </p:cNvPr>
                <p:cNvGrpSpPr/>
                <p:nvPr/>
              </p:nvGrpSpPr>
              <p:grpSpPr>
                <a:xfrm>
                  <a:off x="373380" y="6093819"/>
                  <a:ext cx="1640206" cy="130805"/>
                  <a:chOff x="310422" y="6026563"/>
                  <a:chExt cx="1640206" cy="130805"/>
                </a:xfrm>
              </p:grpSpPr>
              <p:cxnSp>
                <p:nvCxnSpPr>
                  <p:cNvPr id="56" name="Straight Connector 55">
                    <a:extLst>
                      <a:ext uri="{FF2B5EF4-FFF2-40B4-BE49-F238E27FC236}">
                        <a16:creationId xmlns:a16="http://schemas.microsoft.com/office/drawing/2014/main" id="{F2E2C28B-DD42-447E-B3A2-6F75B6AFADEF}"/>
                      </a:ext>
                    </a:extLst>
                  </p:cNvPr>
                  <p:cNvCxnSpPr/>
                  <p:nvPr/>
                </p:nvCxnSpPr>
                <p:spPr>
                  <a:xfrm flipH="1">
                    <a:off x="310422" y="6088879"/>
                    <a:ext cx="228600" cy="0"/>
                  </a:xfrm>
                  <a:prstGeom prst="line">
                    <a:avLst/>
                  </a:prstGeom>
                  <a:noFill/>
                  <a:ln w="19050" cap="flat" cmpd="sng" algn="ctr">
                    <a:solidFill>
                      <a:schemeClr val="accent1"/>
                    </a:solidFill>
                    <a:prstDash val="solid"/>
                  </a:ln>
                  <a:effectLst/>
                </p:spPr>
              </p:cxnSp>
              <p:sp>
                <p:nvSpPr>
                  <p:cNvPr id="57" name="TextBox 56">
                    <a:extLst>
                      <a:ext uri="{FF2B5EF4-FFF2-40B4-BE49-F238E27FC236}">
                        <a16:creationId xmlns:a16="http://schemas.microsoft.com/office/drawing/2014/main" id="{4C08F7E8-1B9A-42AC-A374-7C4F5F2A51D0}"/>
                      </a:ext>
                    </a:extLst>
                  </p:cNvPr>
                  <p:cNvSpPr txBox="1"/>
                  <p:nvPr/>
                </p:nvSpPr>
                <p:spPr>
                  <a:xfrm>
                    <a:off x="642770" y="6026563"/>
                    <a:ext cx="1307858" cy="130805"/>
                  </a:xfrm>
                  <a:prstGeom prst="rect">
                    <a:avLst/>
                  </a:prstGeom>
                  <a:noFill/>
                </p:spPr>
                <p:txBody>
                  <a:bodyPr wrap="square" lIns="0" tIns="0" rIns="0" bIns="0" rtlCol="0" anchor="ctr">
                    <a:noAutofit/>
                  </a:bodyPr>
                  <a:lstStyle>
                    <a:defPPr>
                      <a:defRPr lang="en-US"/>
                    </a:defPPr>
                    <a:lvl1pPr>
                      <a:spcAft>
                        <a:spcPts val="1200"/>
                      </a:spcAft>
                      <a:defRPr sz="1200">
                        <a:latin typeface="Segoe UI" panose="020B0502040204020203" pitchFamily="34" charset="0"/>
                        <a:ea typeface="Segoe UI" panose="020B0502040204020203" pitchFamily="34" charset="0"/>
                        <a:cs typeface="Segoe UI" panose="020B0502040204020203" pitchFamily="34" charset="0"/>
                      </a:defRPr>
                    </a:lvl1pPr>
                  </a:lstStyle>
                  <a:p>
                    <a:pPr marL="0" marR="0" lvl="0" indent="0" algn="l" defTabSz="914049" rtl="0" eaLnBrk="1" fontAlgn="auto" latinLnBrk="0" hangingPunct="1">
                      <a:lnSpc>
                        <a:spcPct val="100000"/>
                      </a:lnSpc>
                      <a:spcBef>
                        <a:spcPts val="0"/>
                      </a:spcBef>
                      <a:spcAft>
                        <a:spcPts val="1200"/>
                      </a:spcAft>
                      <a:buClrTx/>
                      <a:buSzTx/>
                      <a:buFontTx/>
                      <a:buNone/>
                      <a:tabLst/>
                      <a:defRPr/>
                    </a:pPr>
                    <a:r>
                      <a:rPr kumimoji="0" lang="en-US" sz="1000" b="0" i="0" u="none" strike="noStrike" kern="0" cap="none" spc="0" normalizeH="0" baseline="0" noProof="0">
                        <a:ln>
                          <a:noFill/>
                        </a:ln>
                        <a:solidFill>
                          <a:srgbClr val="1A1A1A"/>
                        </a:solidFill>
                        <a:effectLst/>
                        <a:uLnTx/>
                        <a:uFillTx/>
                        <a:latin typeface="Segoe UI"/>
                        <a:cs typeface="Segoe UI" panose="020B0502040204020203" pitchFamily="34" charset="0"/>
                      </a:rPr>
                      <a:t>Owned Capacity</a:t>
                    </a:r>
                  </a:p>
                </p:txBody>
              </p:sp>
            </p:grpSp>
            <p:grpSp>
              <p:nvGrpSpPr>
                <p:cNvPr id="45" name="Group 44">
                  <a:extLst>
                    <a:ext uri="{FF2B5EF4-FFF2-40B4-BE49-F238E27FC236}">
                      <a16:creationId xmlns:a16="http://schemas.microsoft.com/office/drawing/2014/main" id="{74578564-98EF-403B-B2EF-44DBB2E2467D}"/>
                    </a:ext>
                  </a:extLst>
                </p:cNvPr>
                <p:cNvGrpSpPr/>
                <p:nvPr/>
              </p:nvGrpSpPr>
              <p:grpSpPr>
                <a:xfrm>
                  <a:off x="382206" y="6578251"/>
                  <a:ext cx="1835656" cy="130805"/>
                  <a:chOff x="319248" y="6415843"/>
                  <a:chExt cx="1835656" cy="130805"/>
                </a:xfrm>
              </p:grpSpPr>
              <p:cxnSp>
                <p:nvCxnSpPr>
                  <p:cNvPr id="54" name="Straight Connector 53">
                    <a:extLst>
                      <a:ext uri="{FF2B5EF4-FFF2-40B4-BE49-F238E27FC236}">
                        <a16:creationId xmlns:a16="http://schemas.microsoft.com/office/drawing/2014/main" id="{8A3CC05A-1041-4B0A-A0BE-5805D0A67562}"/>
                      </a:ext>
                    </a:extLst>
                  </p:cNvPr>
                  <p:cNvCxnSpPr/>
                  <p:nvPr/>
                </p:nvCxnSpPr>
                <p:spPr>
                  <a:xfrm flipH="1" flipV="1">
                    <a:off x="319248" y="6470618"/>
                    <a:ext cx="228600" cy="0"/>
                  </a:xfrm>
                  <a:prstGeom prst="line">
                    <a:avLst/>
                  </a:prstGeom>
                  <a:noFill/>
                  <a:ln w="19050" cap="flat" cmpd="sng" algn="ctr">
                    <a:solidFill>
                      <a:schemeClr val="accent1"/>
                    </a:solidFill>
                    <a:prstDash val="sysDash"/>
                  </a:ln>
                  <a:effectLst/>
                </p:spPr>
              </p:cxnSp>
              <p:sp>
                <p:nvSpPr>
                  <p:cNvPr id="55" name="TextBox 54">
                    <a:extLst>
                      <a:ext uri="{FF2B5EF4-FFF2-40B4-BE49-F238E27FC236}">
                        <a16:creationId xmlns:a16="http://schemas.microsoft.com/office/drawing/2014/main" id="{A8738295-3B6C-419B-A01F-7DE68B562FD9}"/>
                      </a:ext>
                    </a:extLst>
                  </p:cNvPr>
                  <p:cNvSpPr txBox="1"/>
                  <p:nvPr/>
                </p:nvSpPr>
                <p:spPr>
                  <a:xfrm>
                    <a:off x="647254" y="6415843"/>
                    <a:ext cx="1507650" cy="130805"/>
                  </a:xfrm>
                  <a:prstGeom prst="rect">
                    <a:avLst/>
                  </a:prstGeom>
                  <a:noFill/>
                </p:spPr>
                <p:txBody>
                  <a:bodyPr wrap="square" lIns="0" tIns="0" rIns="0" bIns="0" rtlCol="0" anchor="ctr">
                    <a:noAutofit/>
                  </a:bodyPr>
                  <a:lstStyle>
                    <a:defPPr>
                      <a:defRPr lang="en-US"/>
                    </a:defPPr>
                    <a:lvl1pPr>
                      <a:spcAft>
                        <a:spcPts val="1200"/>
                      </a:spcAft>
                      <a:defRPr sz="800">
                        <a:latin typeface="Segoe UI" panose="020B0502040204020203" pitchFamily="34" charset="0"/>
                        <a:ea typeface="Segoe UI" panose="020B0502040204020203" pitchFamily="34" charset="0"/>
                        <a:cs typeface="Segoe UI" panose="020B0502040204020203" pitchFamily="34" charset="0"/>
                      </a:defRPr>
                    </a:lvl1pPr>
                  </a:lstStyle>
                  <a:p>
                    <a:pPr marL="0" marR="0" lvl="0" indent="0" algn="l" defTabSz="914049" rtl="0" eaLnBrk="1" fontAlgn="auto" latinLnBrk="0" hangingPunct="1">
                      <a:lnSpc>
                        <a:spcPct val="100000"/>
                      </a:lnSpc>
                      <a:spcBef>
                        <a:spcPts val="0"/>
                      </a:spcBef>
                      <a:spcAft>
                        <a:spcPts val="1200"/>
                      </a:spcAft>
                      <a:buClrTx/>
                      <a:buSzTx/>
                      <a:buFontTx/>
                      <a:buNone/>
                      <a:tabLst/>
                      <a:defRPr/>
                    </a:pPr>
                    <a:r>
                      <a:rPr kumimoji="0" lang="en-US" sz="1000" b="0" i="0" u="none" strike="noStrike" kern="0" cap="none" spc="0" normalizeH="0" baseline="0" noProof="0">
                        <a:ln>
                          <a:noFill/>
                        </a:ln>
                        <a:solidFill>
                          <a:srgbClr val="1A1A1A"/>
                        </a:solidFill>
                        <a:effectLst/>
                        <a:uLnTx/>
                        <a:uFillTx/>
                        <a:latin typeface="Segoe UI"/>
                        <a:cs typeface="Segoe UI" panose="020B0502040204020203" pitchFamily="34" charset="0"/>
                      </a:rPr>
                      <a:t>Moving to Owned</a:t>
                    </a:r>
                    <a:endParaRPr kumimoji="0" lang="en-US" sz="833" b="0" i="0" u="none" strike="noStrike" kern="0" cap="none" spc="0" normalizeH="0" baseline="0" noProof="0">
                      <a:ln>
                        <a:noFill/>
                      </a:ln>
                      <a:solidFill>
                        <a:srgbClr val="1A1A1A"/>
                      </a:solidFill>
                      <a:effectLst/>
                      <a:uLnTx/>
                      <a:uFillTx/>
                      <a:latin typeface="Segoe UI"/>
                      <a:cs typeface="Segoe UI" panose="020B0502040204020203" pitchFamily="34" charset="0"/>
                    </a:endParaRPr>
                  </a:p>
                </p:txBody>
              </p:sp>
            </p:grpSp>
            <p:grpSp>
              <p:nvGrpSpPr>
                <p:cNvPr id="46" name="Group 45">
                  <a:extLst>
                    <a:ext uri="{FF2B5EF4-FFF2-40B4-BE49-F238E27FC236}">
                      <a16:creationId xmlns:a16="http://schemas.microsoft.com/office/drawing/2014/main" id="{5B2B7EDC-9334-4249-9099-1BEEE25F6349}"/>
                    </a:ext>
                  </a:extLst>
                </p:cNvPr>
                <p:cNvGrpSpPr/>
                <p:nvPr/>
              </p:nvGrpSpPr>
              <p:grpSpPr>
                <a:xfrm>
                  <a:off x="385654" y="6336629"/>
                  <a:ext cx="1643658" cy="130805"/>
                  <a:chOff x="322696" y="6223393"/>
                  <a:chExt cx="1643658" cy="130805"/>
                </a:xfrm>
              </p:grpSpPr>
              <p:cxnSp>
                <p:nvCxnSpPr>
                  <p:cNvPr id="52" name="Straight Connector 51">
                    <a:extLst>
                      <a:ext uri="{FF2B5EF4-FFF2-40B4-BE49-F238E27FC236}">
                        <a16:creationId xmlns:a16="http://schemas.microsoft.com/office/drawing/2014/main" id="{FF14068D-F919-4C40-9DD8-04386DA73E88}"/>
                      </a:ext>
                    </a:extLst>
                  </p:cNvPr>
                  <p:cNvCxnSpPr/>
                  <p:nvPr/>
                </p:nvCxnSpPr>
                <p:spPr>
                  <a:xfrm flipH="1">
                    <a:off x="322696" y="6288796"/>
                    <a:ext cx="228600" cy="0"/>
                  </a:xfrm>
                  <a:prstGeom prst="line">
                    <a:avLst/>
                  </a:prstGeom>
                  <a:noFill/>
                  <a:ln w="19050" cap="flat" cmpd="sng" algn="ctr">
                    <a:solidFill>
                      <a:schemeClr val="accent2">
                        <a:alpha val="94118"/>
                      </a:schemeClr>
                    </a:solidFill>
                    <a:prstDash val="solid"/>
                  </a:ln>
                  <a:effectLst/>
                </p:spPr>
              </p:cxnSp>
              <p:sp>
                <p:nvSpPr>
                  <p:cNvPr id="53" name="TextBox 52">
                    <a:extLst>
                      <a:ext uri="{FF2B5EF4-FFF2-40B4-BE49-F238E27FC236}">
                        <a16:creationId xmlns:a16="http://schemas.microsoft.com/office/drawing/2014/main" id="{E6F925DC-21D3-475E-9F47-BA4DFEB5D10F}"/>
                      </a:ext>
                    </a:extLst>
                  </p:cNvPr>
                  <p:cNvSpPr txBox="1"/>
                  <p:nvPr/>
                </p:nvSpPr>
                <p:spPr>
                  <a:xfrm>
                    <a:off x="658496" y="6223393"/>
                    <a:ext cx="1307858" cy="130805"/>
                  </a:xfrm>
                  <a:prstGeom prst="rect">
                    <a:avLst/>
                  </a:prstGeom>
                  <a:noFill/>
                </p:spPr>
                <p:txBody>
                  <a:bodyPr wrap="square" lIns="0" tIns="0" rIns="0" bIns="0" rtlCol="0" anchor="ctr">
                    <a:noAutofit/>
                  </a:bodyPr>
                  <a:lstStyle>
                    <a:defPPr>
                      <a:defRPr lang="en-US"/>
                    </a:defPPr>
                    <a:lvl1pPr>
                      <a:spcAft>
                        <a:spcPts val="1200"/>
                      </a:spcAft>
                      <a:defRPr sz="1200">
                        <a:latin typeface="Segoe UI" panose="020B0502040204020203" pitchFamily="34" charset="0"/>
                        <a:ea typeface="Segoe UI" panose="020B0502040204020203" pitchFamily="34" charset="0"/>
                        <a:cs typeface="Segoe UI" panose="020B0502040204020203" pitchFamily="34" charset="0"/>
                      </a:defRPr>
                    </a:lvl1pPr>
                  </a:lstStyle>
                  <a:p>
                    <a:pPr marL="0" marR="0" lvl="0" indent="0" algn="l" defTabSz="914049" rtl="0" eaLnBrk="1" fontAlgn="auto" latinLnBrk="0" hangingPunct="1">
                      <a:lnSpc>
                        <a:spcPct val="100000"/>
                      </a:lnSpc>
                      <a:spcBef>
                        <a:spcPts val="0"/>
                      </a:spcBef>
                      <a:spcAft>
                        <a:spcPts val="1200"/>
                      </a:spcAft>
                      <a:buClrTx/>
                      <a:buSzTx/>
                      <a:buFontTx/>
                      <a:buNone/>
                      <a:tabLst/>
                      <a:defRPr/>
                    </a:pPr>
                    <a:r>
                      <a:rPr kumimoji="0" lang="en-US" sz="1000" b="0" i="0" u="none" strike="noStrike" kern="0" cap="none" spc="0" normalizeH="0" baseline="0" noProof="0">
                        <a:ln>
                          <a:noFill/>
                        </a:ln>
                        <a:solidFill>
                          <a:srgbClr val="1A1A1A"/>
                        </a:solidFill>
                        <a:effectLst/>
                        <a:uLnTx/>
                        <a:uFillTx/>
                        <a:latin typeface="Segoe UI"/>
                        <a:cs typeface="Segoe UI" panose="020B0502040204020203" pitchFamily="34" charset="0"/>
                      </a:rPr>
                      <a:t>Leased Capacity</a:t>
                    </a:r>
                    <a:endParaRPr kumimoji="0" lang="en-US" sz="833" b="0" i="0" u="none" strike="noStrike" kern="0" cap="none" spc="0" normalizeH="0" baseline="0" noProof="0">
                      <a:ln>
                        <a:noFill/>
                      </a:ln>
                      <a:solidFill>
                        <a:srgbClr val="1A1A1A"/>
                      </a:solidFill>
                      <a:effectLst/>
                      <a:uLnTx/>
                      <a:uFillTx/>
                      <a:latin typeface="Segoe UI"/>
                      <a:cs typeface="Segoe UI" panose="020B0502040204020203" pitchFamily="34" charset="0"/>
                    </a:endParaRPr>
                  </a:p>
                </p:txBody>
              </p:sp>
            </p:grpSp>
            <p:sp>
              <p:nvSpPr>
                <p:cNvPr id="47" name="TextBox 46">
                  <a:extLst>
                    <a:ext uri="{FF2B5EF4-FFF2-40B4-BE49-F238E27FC236}">
                      <a16:creationId xmlns:a16="http://schemas.microsoft.com/office/drawing/2014/main" id="{F178C6D1-2051-4CC1-8244-F7AA9DF29D27}"/>
                    </a:ext>
                  </a:extLst>
                </p:cNvPr>
                <p:cNvSpPr txBox="1"/>
                <p:nvPr/>
              </p:nvSpPr>
              <p:spPr>
                <a:xfrm>
                  <a:off x="2415406" y="6524503"/>
                  <a:ext cx="792841" cy="130805"/>
                </a:xfrm>
                <a:prstGeom prst="rect">
                  <a:avLst/>
                </a:prstGeom>
                <a:noFill/>
              </p:spPr>
              <p:txBody>
                <a:bodyPr wrap="square" lIns="0" tIns="0" rIns="0" bIns="0" rtlCol="0" anchor="ctr">
                  <a:noAutofit/>
                </a:bodyPr>
                <a:lstStyle>
                  <a:defPPr>
                    <a:defRPr lang="en-US"/>
                  </a:defPPr>
                  <a:lvl1pPr>
                    <a:spcAft>
                      <a:spcPts val="1200"/>
                    </a:spcAft>
                    <a:defRPr sz="1200">
                      <a:latin typeface="Segoe UI" panose="020B0502040204020203" pitchFamily="34" charset="0"/>
                      <a:ea typeface="Segoe UI" panose="020B0502040204020203" pitchFamily="34" charset="0"/>
                      <a:cs typeface="Segoe UI" panose="020B0502040204020203" pitchFamily="34" charset="0"/>
                    </a:defRPr>
                  </a:lvl1pPr>
                </a:lstStyle>
                <a:p>
                  <a:pPr marL="0" marR="0" lvl="0" indent="0" algn="l" defTabSz="914049" rtl="0" eaLnBrk="1" fontAlgn="auto" latinLnBrk="0" hangingPunct="1">
                    <a:lnSpc>
                      <a:spcPct val="100000"/>
                    </a:lnSpc>
                    <a:spcBef>
                      <a:spcPts val="0"/>
                    </a:spcBef>
                    <a:spcAft>
                      <a:spcPts val="1200"/>
                    </a:spcAft>
                    <a:buClrTx/>
                    <a:buSzTx/>
                    <a:buFontTx/>
                    <a:buNone/>
                    <a:tabLst/>
                    <a:defRPr/>
                  </a:pPr>
                  <a:r>
                    <a:rPr kumimoji="0" lang="en-US" sz="1000" b="0" i="0" u="none" strike="noStrike" kern="0" cap="none" spc="0" normalizeH="0" baseline="0" noProof="0">
                      <a:ln>
                        <a:noFill/>
                      </a:ln>
                      <a:solidFill>
                        <a:srgbClr val="1A1A1A"/>
                      </a:solidFill>
                      <a:effectLst/>
                      <a:uLnTx/>
                      <a:uFillTx/>
                      <a:latin typeface="Segoe UI"/>
                      <a:cs typeface="Segoe UI" panose="020B0502040204020203" pitchFamily="34" charset="0"/>
                    </a:rPr>
                    <a:t>Edge Site</a:t>
                  </a:r>
                </a:p>
              </p:txBody>
            </p:sp>
            <p:sp>
              <p:nvSpPr>
                <p:cNvPr id="48" name="Oval 47">
                  <a:extLst>
                    <a:ext uri="{FF2B5EF4-FFF2-40B4-BE49-F238E27FC236}">
                      <a16:creationId xmlns:a16="http://schemas.microsoft.com/office/drawing/2014/main" id="{CF812A16-3F4B-4137-8B31-3D043BA402AD}"/>
                    </a:ext>
                  </a:extLst>
                </p:cNvPr>
                <p:cNvSpPr/>
                <p:nvPr/>
              </p:nvSpPr>
              <p:spPr bwMode="auto">
                <a:xfrm>
                  <a:off x="2060952" y="6435110"/>
                  <a:ext cx="309594" cy="309590"/>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solidFill>
                      <a:srgbClr val="1A1A1A"/>
                    </a:solidFill>
                    <a:effectLst/>
                    <a:uLnTx/>
                    <a:uFillTx/>
                    <a:latin typeface="Segoe UI"/>
                    <a:ea typeface="+mn-ea"/>
                    <a:cs typeface="+mn-cs"/>
                  </a:endParaRPr>
                </a:p>
              </p:txBody>
            </p:sp>
            <p:grpSp>
              <p:nvGrpSpPr>
                <p:cNvPr id="49" name="Group 48">
                  <a:extLst>
                    <a:ext uri="{FF2B5EF4-FFF2-40B4-BE49-F238E27FC236}">
                      <a16:creationId xmlns:a16="http://schemas.microsoft.com/office/drawing/2014/main" id="{E47B0F9F-FBDD-47E1-9A5C-D45EA154C558}"/>
                    </a:ext>
                  </a:extLst>
                </p:cNvPr>
                <p:cNvGrpSpPr/>
                <p:nvPr/>
              </p:nvGrpSpPr>
              <p:grpSpPr>
                <a:xfrm>
                  <a:off x="2085334" y="6011236"/>
                  <a:ext cx="307378" cy="307378"/>
                  <a:chOff x="1160068" y="4505218"/>
                  <a:chExt cx="188006" cy="188004"/>
                </a:xfrm>
              </p:grpSpPr>
              <p:sp>
                <p:nvSpPr>
                  <p:cNvPr id="50" name="Oval 49">
                    <a:extLst>
                      <a:ext uri="{FF2B5EF4-FFF2-40B4-BE49-F238E27FC236}">
                        <a16:creationId xmlns:a16="http://schemas.microsoft.com/office/drawing/2014/main" id="{F3D855CC-BC0B-4388-A317-0A8CC4459132}"/>
                      </a:ext>
                    </a:extLst>
                  </p:cNvPr>
                  <p:cNvSpPr/>
                  <p:nvPr/>
                </p:nvSpPr>
                <p:spPr bwMode="auto">
                  <a:xfrm>
                    <a:off x="1160068" y="450521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solidFill>
                        <a:srgbClr val="1A1A1A"/>
                      </a:solidFill>
                      <a:effectLst/>
                      <a:uLnTx/>
                      <a:uFillTx/>
                      <a:latin typeface="Segoe UI"/>
                      <a:ea typeface="+mn-ea"/>
                      <a:cs typeface="+mn-cs"/>
                    </a:endParaRPr>
                  </a:p>
                </p:txBody>
              </p:sp>
              <p:sp>
                <p:nvSpPr>
                  <p:cNvPr id="51" name="Freeform 10">
                    <a:extLst>
                      <a:ext uri="{FF2B5EF4-FFF2-40B4-BE49-F238E27FC236}">
                        <a16:creationId xmlns:a16="http://schemas.microsoft.com/office/drawing/2014/main" id="{C6C2075F-CC57-4E06-809A-89AA36B4FA32}"/>
                      </a:ext>
                    </a:extLst>
                  </p:cNvPr>
                  <p:cNvSpPr/>
                  <p:nvPr/>
                </p:nvSpPr>
                <p:spPr>
                  <a:xfrm>
                    <a:off x="1167060" y="4541847"/>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solidFill>
                        <a:srgbClr val="1A1A1A"/>
                      </a:solidFill>
                      <a:effectLst/>
                      <a:uLnTx/>
                      <a:uFillTx/>
                      <a:latin typeface="Segoe UI" pitchFamily="34" charset="0"/>
                      <a:ea typeface="Segoe UI" pitchFamily="34" charset="0"/>
                      <a:cs typeface="Segoe UI" pitchFamily="34" charset="0"/>
                    </a:endParaRPr>
                  </a:p>
                </p:txBody>
              </p:sp>
            </p:grpSp>
          </p:grpSp>
          <p:pic>
            <p:nvPicPr>
              <p:cNvPr id="745" name="Picture 744">
                <a:extLst>
                  <a:ext uri="{FF2B5EF4-FFF2-40B4-BE49-F238E27FC236}">
                    <a16:creationId xmlns:a16="http://schemas.microsoft.com/office/drawing/2014/main" id="{2A0C07F7-60D9-4A67-A460-16ED3EB20A6D}"/>
                  </a:ext>
                </a:extLst>
              </p:cNvPr>
              <p:cNvPicPr>
                <a:picLocks noChangeAspect="1"/>
              </p:cNvPicPr>
              <p:nvPr/>
            </p:nvPicPr>
            <p:blipFill>
              <a:blip r:embed="rId5"/>
              <a:stretch>
                <a:fillRect/>
              </a:stretch>
            </p:blipFill>
            <p:spPr>
              <a:xfrm>
                <a:off x="4848056" y="5324597"/>
                <a:ext cx="190163" cy="150129"/>
              </a:xfrm>
              <a:prstGeom prst="rect">
                <a:avLst/>
              </a:prstGeom>
            </p:spPr>
          </p:pic>
        </p:grpSp>
        <p:grpSp>
          <p:nvGrpSpPr>
            <p:cNvPr id="3" name="Group 2">
              <a:extLst>
                <a:ext uri="{FF2B5EF4-FFF2-40B4-BE49-F238E27FC236}">
                  <a16:creationId xmlns:a16="http://schemas.microsoft.com/office/drawing/2014/main" id="{12DD8C1E-72D1-41CB-B549-FDD97510B290}"/>
                </a:ext>
              </a:extLst>
            </p:cNvPr>
            <p:cNvGrpSpPr/>
            <p:nvPr/>
          </p:nvGrpSpPr>
          <p:grpSpPr>
            <a:xfrm>
              <a:off x="3512557" y="2497258"/>
              <a:ext cx="8760220" cy="2446808"/>
              <a:chOff x="3512557" y="2497258"/>
              <a:chExt cx="8760220" cy="2446808"/>
            </a:xfrm>
          </p:grpSpPr>
          <p:sp>
            <p:nvSpPr>
              <p:cNvPr id="5" name="Freeform: Shape 4">
                <a:extLst>
                  <a:ext uri="{FF2B5EF4-FFF2-40B4-BE49-F238E27FC236}">
                    <a16:creationId xmlns:a16="http://schemas.microsoft.com/office/drawing/2014/main" id="{4C0A2B6B-2F0A-4213-8D89-577E3A243E44}"/>
                  </a:ext>
                </a:extLst>
              </p:cNvPr>
              <p:cNvSpPr/>
              <p:nvPr/>
            </p:nvSpPr>
            <p:spPr bwMode="auto">
              <a:xfrm>
                <a:off x="4887310" y="3090041"/>
                <a:ext cx="1135118" cy="1854025"/>
              </a:xfrm>
              <a:custGeom>
                <a:avLst/>
                <a:gdLst>
                  <a:gd name="connsiteX0" fmla="*/ 0 w 1135118"/>
                  <a:gd name="connsiteY0" fmla="*/ 0 h 1854025"/>
                  <a:gd name="connsiteX1" fmla="*/ 6307 w 1135118"/>
                  <a:gd name="connsiteY1" fmla="*/ 31531 h 1854025"/>
                  <a:gd name="connsiteX2" fmla="*/ 12613 w 1135118"/>
                  <a:gd name="connsiteY2" fmla="*/ 50450 h 1854025"/>
                  <a:gd name="connsiteX3" fmla="*/ 25225 w 1135118"/>
                  <a:gd name="connsiteY3" fmla="*/ 163962 h 1854025"/>
                  <a:gd name="connsiteX4" fmla="*/ 37838 w 1135118"/>
                  <a:gd name="connsiteY4" fmla="*/ 182880 h 1854025"/>
                  <a:gd name="connsiteX5" fmla="*/ 50450 w 1135118"/>
                  <a:gd name="connsiteY5" fmla="*/ 245942 h 1854025"/>
                  <a:gd name="connsiteX6" fmla="*/ 63062 w 1135118"/>
                  <a:gd name="connsiteY6" fmla="*/ 258555 h 1854025"/>
                  <a:gd name="connsiteX7" fmla="*/ 69369 w 1135118"/>
                  <a:gd name="connsiteY7" fmla="*/ 290086 h 1854025"/>
                  <a:gd name="connsiteX8" fmla="*/ 88287 w 1135118"/>
                  <a:gd name="connsiteY8" fmla="*/ 302698 h 1854025"/>
                  <a:gd name="connsiteX9" fmla="*/ 100900 w 1135118"/>
                  <a:gd name="connsiteY9" fmla="*/ 315311 h 1854025"/>
                  <a:gd name="connsiteX10" fmla="*/ 107206 w 1135118"/>
                  <a:gd name="connsiteY10" fmla="*/ 334229 h 1854025"/>
                  <a:gd name="connsiteX11" fmla="*/ 126124 w 1135118"/>
                  <a:gd name="connsiteY11" fmla="*/ 340536 h 1854025"/>
                  <a:gd name="connsiteX12" fmla="*/ 145043 w 1135118"/>
                  <a:gd name="connsiteY12" fmla="*/ 359454 h 1854025"/>
                  <a:gd name="connsiteX13" fmla="*/ 157656 w 1135118"/>
                  <a:gd name="connsiteY13" fmla="*/ 384679 h 1854025"/>
                  <a:gd name="connsiteX14" fmla="*/ 176574 w 1135118"/>
                  <a:gd name="connsiteY14" fmla="*/ 397291 h 1854025"/>
                  <a:gd name="connsiteX15" fmla="*/ 195493 w 1135118"/>
                  <a:gd name="connsiteY15" fmla="*/ 416210 h 1854025"/>
                  <a:gd name="connsiteX16" fmla="*/ 208105 w 1135118"/>
                  <a:gd name="connsiteY16" fmla="*/ 441435 h 1854025"/>
                  <a:gd name="connsiteX17" fmla="*/ 220718 w 1135118"/>
                  <a:gd name="connsiteY17" fmla="*/ 454047 h 1854025"/>
                  <a:gd name="connsiteX18" fmla="*/ 252249 w 1135118"/>
                  <a:gd name="connsiteY18" fmla="*/ 491885 h 1854025"/>
                  <a:gd name="connsiteX19" fmla="*/ 271167 w 1135118"/>
                  <a:gd name="connsiteY19" fmla="*/ 523416 h 1854025"/>
                  <a:gd name="connsiteX20" fmla="*/ 283780 w 1135118"/>
                  <a:gd name="connsiteY20" fmla="*/ 542334 h 1854025"/>
                  <a:gd name="connsiteX21" fmla="*/ 302698 w 1135118"/>
                  <a:gd name="connsiteY21" fmla="*/ 548640 h 1854025"/>
                  <a:gd name="connsiteX22" fmla="*/ 315311 w 1135118"/>
                  <a:gd name="connsiteY22" fmla="*/ 561253 h 1854025"/>
                  <a:gd name="connsiteX23" fmla="*/ 334229 w 1135118"/>
                  <a:gd name="connsiteY23" fmla="*/ 573865 h 1854025"/>
                  <a:gd name="connsiteX24" fmla="*/ 340536 w 1135118"/>
                  <a:gd name="connsiteY24" fmla="*/ 592784 h 1854025"/>
                  <a:gd name="connsiteX25" fmla="*/ 365760 w 1135118"/>
                  <a:gd name="connsiteY25" fmla="*/ 599090 h 1854025"/>
                  <a:gd name="connsiteX26" fmla="*/ 403598 w 1135118"/>
                  <a:gd name="connsiteY26" fmla="*/ 611702 h 1854025"/>
                  <a:gd name="connsiteX27" fmla="*/ 460353 w 1135118"/>
                  <a:gd name="connsiteY27" fmla="*/ 630621 h 1854025"/>
                  <a:gd name="connsiteX28" fmla="*/ 479272 w 1135118"/>
                  <a:gd name="connsiteY28" fmla="*/ 636927 h 1854025"/>
                  <a:gd name="connsiteX29" fmla="*/ 523416 w 1135118"/>
                  <a:gd name="connsiteY29" fmla="*/ 655846 h 1854025"/>
                  <a:gd name="connsiteX30" fmla="*/ 561253 w 1135118"/>
                  <a:gd name="connsiteY30" fmla="*/ 668458 h 1854025"/>
                  <a:gd name="connsiteX31" fmla="*/ 611702 w 1135118"/>
                  <a:gd name="connsiteY31" fmla="*/ 681071 h 1854025"/>
                  <a:gd name="connsiteX32" fmla="*/ 687377 w 1135118"/>
                  <a:gd name="connsiteY32" fmla="*/ 706296 h 1854025"/>
                  <a:gd name="connsiteX33" fmla="*/ 706296 w 1135118"/>
                  <a:gd name="connsiteY33" fmla="*/ 712602 h 1854025"/>
                  <a:gd name="connsiteX34" fmla="*/ 725214 w 1135118"/>
                  <a:gd name="connsiteY34" fmla="*/ 718908 h 1854025"/>
                  <a:gd name="connsiteX35" fmla="*/ 769358 w 1135118"/>
                  <a:gd name="connsiteY35" fmla="*/ 756745 h 1854025"/>
                  <a:gd name="connsiteX36" fmla="*/ 781970 w 1135118"/>
                  <a:gd name="connsiteY36" fmla="*/ 769358 h 1854025"/>
                  <a:gd name="connsiteX37" fmla="*/ 800889 w 1135118"/>
                  <a:gd name="connsiteY37" fmla="*/ 775664 h 1854025"/>
                  <a:gd name="connsiteX38" fmla="*/ 819807 w 1135118"/>
                  <a:gd name="connsiteY38" fmla="*/ 788276 h 1854025"/>
                  <a:gd name="connsiteX39" fmla="*/ 838726 w 1135118"/>
                  <a:gd name="connsiteY39" fmla="*/ 819807 h 1854025"/>
                  <a:gd name="connsiteX40" fmla="*/ 863951 w 1135118"/>
                  <a:gd name="connsiteY40" fmla="*/ 826113 h 1854025"/>
                  <a:gd name="connsiteX41" fmla="*/ 876563 w 1135118"/>
                  <a:gd name="connsiteY41" fmla="*/ 851338 h 1854025"/>
                  <a:gd name="connsiteX42" fmla="*/ 908094 w 1135118"/>
                  <a:gd name="connsiteY42" fmla="*/ 876563 h 1854025"/>
                  <a:gd name="connsiteX43" fmla="*/ 914400 w 1135118"/>
                  <a:gd name="connsiteY43" fmla="*/ 901788 h 1854025"/>
                  <a:gd name="connsiteX44" fmla="*/ 901788 w 1135118"/>
                  <a:gd name="connsiteY44" fmla="*/ 927013 h 1854025"/>
                  <a:gd name="connsiteX45" fmla="*/ 882869 w 1135118"/>
                  <a:gd name="connsiteY45" fmla="*/ 952238 h 1854025"/>
                  <a:gd name="connsiteX46" fmla="*/ 870257 w 1135118"/>
                  <a:gd name="connsiteY46" fmla="*/ 971156 h 1854025"/>
                  <a:gd name="connsiteX47" fmla="*/ 863951 w 1135118"/>
                  <a:gd name="connsiteY47" fmla="*/ 990075 h 1854025"/>
                  <a:gd name="connsiteX48" fmla="*/ 857644 w 1135118"/>
                  <a:gd name="connsiteY48" fmla="*/ 1317998 h 1854025"/>
                  <a:gd name="connsiteX49" fmla="*/ 889176 w 1135118"/>
                  <a:gd name="connsiteY49" fmla="*/ 1362141 h 1854025"/>
                  <a:gd name="connsiteX50" fmla="*/ 908094 w 1135118"/>
                  <a:gd name="connsiteY50" fmla="*/ 1374753 h 1854025"/>
                  <a:gd name="connsiteX51" fmla="*/ 920707 w 1135118"/>
                  <a:gd name="connsiteY51" fmla="*/ 1387366 h 1854025"/>
                  <a:gd name="connsiteX52" fmla="*/ 939625 w 1135118"/>
                  <a:gd name="connsiteY52" fmla="*/ 1393672 h 1854025"/>
                  <a:gd name="connsiteX53" fmla="*/ 990075 w 1135118"/>
                  <a:gd name="connsiteY53" fmla="*/ 1418897 h 1854025"/>
                  <a:gd name="connsiteX54" fmla="*/ 1027912 w 1135118"/>
                  <a:gd name="connsiteY54" fmla="*/ 1431509 h 1854025"/>
                  <a:gd name="connsiteX55" fmla="*/ 1078362 w 1135118"/>
                  <a:gd name="connsiteY55" fmla="*/ 1444122 h 1854025"/>
                  <a:gd name="connsiteX56" fmla="*/ 1090974 w 1135118"/>
                  <a:gd name="connsiteY56" fmla="*/ 1463040 h 1854025"/>
                  <a:gd name="connsiteX57" fmla="*/ 1135118 w 1135118"/>
                  <a:gd name="connsiteY57" fmla="*/ 1481959 h 1854025"/>
                  <a:gd name="connsiteX58" fmla="*/ 1128811 w 1135118"/>
                  <a:gd name="connsiteY58" fmla="*/ 1507184 h 1854025"/>
                  <a:gd name="connsiteX59" fmla="*/ 1103587 w 1135118"/>
                  <a:gd name="connsiteY59" fmla="*/ 1538715 h 1854025"/>
                  <a:gd name="connsiteX60" fmla="*/ 1084668 w 1135118"/>
                  <a:gd name="connsiteY60" fmla="*/ 1582858 h 1854025"/>
                  <a:gd name="connsiteX61" fmla="*/ 1072056 w 1135118"/>
                  <a:gd name="connsiteY61" fmla="*/ 1620696 h 1854025"/>
                  <a:gd name="connsiteX62" fmla="*/ 1065749 w 1135118"/>
                  <a:gd name="connsiteY62" fmla="*/ 1639614 h 1854025"/>
                  <a:gd name="connsiteX63" fmla="*/ 1078362 w 1135118"/>
                  <a:gd name="connsiteY63" fmla="*/ 1854025 h 1854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1135118" h="1854025">
                    <a:moveTo>
                      <a:pt x="0" y="0"/>
                    </a:moveTo>
                    <a:cubicBezTo>
                      <a:pt x="2102" y="10510"/>
                      <a:pt x="3707" y="21133"/>
                      <a:pt x="6307" y="31531"/>
                    </a:cubicBezTo>
                    <a:cubicBezTo>
                      <a:pt x="7919" y="37980"/>
                      <a:pt x="11879" y="43843"/>
                      <a:pt x="12613" y="50450"/>
                    </a:cubicBezTo>
                    <a:cubicBezTo>
                      <a:pt x="14075" y="63605"/>
                      <a:pt x="10038" y="133590"/>
                      <a:pt x="25225" y="163962"/>
                    </a:cubicBezTo>
                    <a:cubicBezTo>
                      <a:pt x="28615" y="170741"/>
                      <a:pt x="33634" y="176574"/>
                      <a:pt x="37838" y="182880"/>
                    </a:cubicBezTo>
                    <a:cubicBezTo>
                      <a:pt x="38931" y="190535"/>
                      <a:pt x="42195" y="232183"/>
                      <a:pt x="50450" y="245942"/>
                    </a:cubicBezTo>
                    <a:cubicBezTo>
                      <a:pt x="53509" y="251040"/>
                      <a:pt x="58858" y="254351"/>
                      <a:pt x="63062" y="258555"/>
                    </a:cubicBezTo>
                    <a:cubicBezTo>
                      <a:pt x="65164" y="269065"/>
                      <a:pt x="64051" y="280780"/>
                      <a:pt x="69369" y="290086"/>
                    </a:cubicBezTo>
                    <a:cubicBezTo>
                      <a:pt x="73129" y="296666"/>
                      <a:pt x="82369" y="297963"/>
                      <a:pt x="88287" y="302698"/>
                    </a:cubicBezTo>
                    <a:cubicBezTo>
                      <a:pt x="92930" y="306412"/>
                      <a:pt x="96696" y="311107"/>
                      <a:pt x="100900" y="315311"/>
                    </a:cubicBezTo>
                    <a:cubicBezTo>
                      <a:pt x="103002" y="321617"/>
                      <a:pt x="102506" y="329529"/>
                      <a:pt x="107206" y="334229"/>
                    </a:cubicBezTo>
                    <a:cubicBezTo>
                      <a:pt x="111906" y="338929"/>
                      <a:pt x="120593" y="336849"/>
                      <a:pt x="126124" y="340536"/>
                    </a:cubicBezTo>
                    <a:cubicBezTo>
                      <a:pt x="133544" y="345483"/>
                      <a:pt x="138737" y="353148"/>
                      <a:pt x="145043" y="359454"/>
                    </a:cubicBezTo>
                    <a:cubicBezTo>
                      <a:pt x="149247" y="367862"/>
                      <a:pt x="151638" y="377457"/>
                      <a:pt x="157656" y="384679"/>
                    </a:cubicBezTo>
                    <a:cubicBezTo>
                      <a:pt x="162508" y="390501"/>
                      <a:pt x="170752" y="392439"/>
                      <a:pt x="176574" y="397291"/>
                    </a:cubicBezTo>
                    <a:cubicBezTo>
                      <a:pt x="183425" y="403001"/>
                      <a:pt x="189187" y="409904"/>
                      <a:pt x="195493" y="416210"/>
                    </a:cubicBezTo>
                    <a:cubicBezTo>
                      <a:pt x="199697" y="424618"/>
                      <a:pt x="202890" y="433613"/>
                      <a:pt x="208105" y="441435"/>
                    </a:cubicBezTo>
                    <a:cubicBezTo>
                      <a:pt x="211403" y="446382"/>
                      <a:pt x="217004" y="449404"/>
                      <a:pt x="220718" y="454047"/>
                    </a:cubicBezTo>
                    <a:cubicBezTo>
                      <a:pt x="255843" y="497953"/>
                      <a:pt x="207301" y="446937"/>
                      <a:pt x="252249" y="491885"/>
                    </a:cubicBezTo>
                    <a:cubicBezTo>
                      <a:pt x="263199" y="524735"/>
                      <a:pt x="251383" y="498686"/>
                      <a:pt x="271167" y="523416"/>
                    </a:cubicBezTo>
                    <a:cubicBezTo>
                      <a:pt x="275902" y="529334"/>
                      <a:pt x="277862" y="537599"/>
                      <a:pt x="283780" y="542334"/>
                    </a:cubicBezTo>
                    <a:cubicBezTo>
                      <a:pt x="288971" y="546486"/>
                      <a:pt x="296392" y="546538"/>
                      <a:pt x="302698" y="548640"/>
                    </a:cubicBezTo>
                    <a:cubicBezTo>
                      <a:pt x="306902" y="552844"/>
                      <a:pt x="310668" y="557539"/>
                      <a:pt x="315311" y="561253"/>
                    </a:cubicBezTo>
                    <a:cubicBezTo>
                      <a:pt x="321229" y="565988"/>
                      <a:pt x="329494" y="567947"/>
                      <a:pt x="334229" y="573865"/>
                    </a:cubicBezTo>
                    <a:cubicBezTo>
                      <a:pt x="338382" y="579056"/>
                      <a:pt x="335345" y="588631"/>
                      <a:pt x="340536" y="592784"/>
                    </a:cubicBezTo>
                    <a:cubicBezTo>
                      <a:pt x="347304" y="598198"/>
                      <a:pt x="357459" y="596600"/>
                      <a:pt x="365760" y="599090"/>
                    </a:cubicBezTo>
                    <a:cubicBezTo>
                      <a:pt x="378494" y="602910"/>
                      <a:pt x="390985" y="607498"/>
                      <a:pt x="403598" y="611702"/>
                    </a:cubicBezTo>
                    <a:lnTo>
                      <a:pt x="460353" y="630621"/>
                    </a:lnTo>
                    <a:lnTo>
                      <a:pt x="479272" y="636927"/>
                    </a:lnTo>
                    <a:cubicBezTo>
                      <a:pt x="501535" y="659192"/>
                      <a:pt x="482318" y="644638"/>
                      <a:pt x="523416" y="655846"/>
                    </a:cubicBezTo>
                    <a:cubicBezTo>
                      <a:pt x="536242" y="659344"/>
                      <a:pt x="548355" y="665233"/>
                      <a:pt x="561253" y="668458"/>
                    </a:cubicBezTo>
                    <a:cubicBezTo>
                      <a:pt x="578069" y="672662"/>
                      <a:pt x="595258" y="675590"/>
                      <a:pt x="611702" y="681071"/>
                    </a:cubicBezTo>
                    <a:lnTo>
                      <a:pt x="687377" y="706296"/>
                    </a:lnTo>
                    <a:lnTo>
                      <a:pt x="706296" y="712602"/>
                    </a:lnTo>
                    <a:lnTo>
                      <a:pt x="725214" y="718908"/>
                    </a:lnTo>
                    <a:cubicBezTo>
                      <a:pt x="785946" y="779640"/>
                      <a:pt x="721329" y="718322"/>
                      <a:pt x="769358" y="756745"/>
                    </a:cubicBezTo>
                    <a:cubicBezTo>
                      <a:pt x="774001" y="760459"/>
                      <a:pt x="776872" y="766299"/>
                      <a:pt x="781970" y="769358"/>
                    </a:cubicBezTo>
                    <a:cubicBezTo>
                      <a:pt x="787670" y="772778"/>
                      <a:pt x="794583" y="773562"/>
                      <a:pt x="800889" y="775664"/>
                    </a:cubicBezTo>
                    <a:cubicBezTo>
                      <a:pt x="807195" y="779868"/>
                      <a:pt x="815073" y="782358"/>
                      <a:pt x="819807" y="788276"/>
                    </a:cubicBezTo>
                    <a:cubicBezTo>
                      <a:pt x="834191" y="806257"/>
                      <a:pt x="815869" y="808379"/>
                      <a:pt x="838726" y="819807"/>
                    </a:cubicBezTo>
                    <a:cubicBezTo>
                      <a:pt x="846478" y="823683"/>
                      <a:pt x="855543" y="824011"/>
                      <a:pt x="863951" y="826113"/>
                    </a:cubicBezTo>
                    <a:cubicBezTo>
                      <a:pt x="868155" y="834521"/>
                      <a:pt x="871348" y="843516"/>
                      <a:pt x="876563" y="851338"/>
                    </a:cubicBezTo>
                    <a:cubicBezTo>
                      <a:pt x="883752" y="862121"/>
                      <a:pt x="897974" y="869816"/>
                      <a:pt x="908094" y="876563"/>
                    </a:cubicBezTo>
                    <a:cubicBezTo>
                      <a:pt x="910196" y="884971"/>
                      <a:pt x="915475" y="893188"/>
                      <a:pt x="914400" y="901788"/>
                    </a:cubicBezTo>
                    <a:cubicBezTo>
                      <a:pt x="913234" y="911116"/>
                      <a:pt x="906770" y="919041"/>
                      <a:pt x="901788" y="927013"/>
                    </a:cubicBezTo>
                    <a:cubicBezTo>
                      <a:pt x="896217" y="935926"/>
                      <a:pt x="888978" y="943685"/>
                      <a:pt x="882869" y="952238"/>
                    </a:cubicBezTo>
                    <a:cubicBezTo>
                      <a:pt x="878464" y="958405"/>
                      <a:pt x="874461" y="964850"/>
                      <a:pt x="870257" y="971156"/>
                    </a:cubicBezTo>
                    <a:cubicBezTo>
                      <a:pt x="868155" y="977462"/>
                      <a:pt x="865700" y="983662"/>
                      <a:pt x="863951" y="990075"/>
                    </a:cubicBezTo>
                    <a:cubicBezTo>
                      <a:pt x="830012" y="1114516"/>
                      <a:pt x="845003" y="1107316"/>
                      <a:pt x="857644" y="1317998"/>
                    </a:cubicBezTo>
                    <a:cubicBezTo>
                      <a:pt x="860046" y="1358037"/>
                      <a:pt x="863801" y="1353683"/>
                      <a:pt x="889176" y="1362141"/>
                    </a:cubicBezTo>
                    <a:cubicBezTo>
                      <a:pt x="895482" y="1366345"/>
                      <a:pt x="902176" y="1370018"/>
                      <a:pt x="908094" y="1374753"/>
                    </a:cubicBezTo>
                    <a:cubicBezTo>
                      <a:pt x="912737" y="1378467"/>
                      <a:pt x="915609" y="1384307"/>
                      <a:pt x="920707" y="1387366"/>
                    </a:cubicBezTo>
                    <a:cubicBezTo>
                      <a:pt x="926407" y="1390786"/>
                      <a:pt x="933319" y="1391570"/>
                      <a:pt x="939625" y="1393672"/>
                    </a:cubicBezTo>
                    <a:cubicBezTo>
                      <a:pt x="961639" y="1415686"/>
                      <a:pt x="946597" y="1404405"/>
                      <a:pt x="990075" y="1418897"/>
                    </a:cubicBezTo>
                    <a:cubicBezTo>
                      <a:pt x="990079" y="1418898"/>
                      <a:pt x="1027909" y="1431508"/>
                      <a:pt x="1027912" y="1431509"/>
                    </a:cubicBezTo>
                    <a:cubicBezTo>
                      <a:pt x="1065961" y="1439120"/>
                      <a:pt x="1049274" y="1434427"/>
                      <a:pt x="1078362" y="1444122"/>
                    </a:cubicBezTo>
                    <a:cubicBezTo>
                      <a:pt x="1082566" y="1450428"/>
                      <a:pt x="1084394" y="1459280"/>
                      <a:pt x="1090974" y="1463040"/>
                    </a:cubicBezTo>
                    <a:cubicBezTo>
                      <a:pt x="1160720" y="1502896"/>
                      <a:pt x="1096962" y="1443806"/>
                      <a:pt x="1135118" y="1481959"/>
                    </a:cubicBezTo>
                    <a:cubicBezTo>
                      <a:pt x="1133016" y="1490367"/>
                      <a:pt x="1132225" y="1499218"/>
                      <a:pt x="1128811" y="1507184"/>
                    </a:cubicBezTo>
                    <a:cubicBezTo>
                      <a:pt x="1122845" y="1521104"/>
                      <a:pt x="1113757" y="1528544"/>
                      <a:pt x="1103587" y="1538715"/>
                    </a:cubicBezTo>
                    <a:cubicBezTo>
                      <a:pt x="1086900" y="1605453"/>
                      <a:pt x="1109556" y="1526857"/>
                      <a:pt x="1084668" y="1582858"/>
                    </a:cubicBezTo>
                    <a:cubicBezTo>
                      <a:pt x="1079269" y="1595007"/>
                      <a:pt x="1076260" y="1608083"/>
                      <a:pt x="1072056" y="1620696"/>
                    </a:cubicBezTo>
                    <a:lnTo>
                      <a:pt x="1065749" y="1639614"/>
                    </a:lnTo>
                    <a:cubicBezTo>
                      <a:pt x="1072203" y="1846111"/>
                      <a:pt x="1041959" y="1781219"/>
                      <a:pt x="1078362" y="1854025"/>
                    </a:cubicBezTo>
                  </a:path>
                </a:pathLst>
              </a:cu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 name="Freeform: Shape 5">
                <a:extLst>
                  <a:ext uri="{FF2B5EF4-FFF2-40B4-BE49-F238E27FC236}">
                    <a16:creationId xmlns:a16="http://schemas.microsoft.com/office/drawing/2014/main" id="{619769C9-B25D-4330-8E73-9281C225CF89}"/>
                  </a:ext>
                </a:extLst>
              </p:cNvPr>
              <p:cNvSpPr/>
              <p:nvPr/>
            </p:nvSpPr>
            <p:spPr bwMode="auto">
              <a:xfrm>
                <a:off x="3550394" y="2604463"/>
                <a:ext cx="1166649" cy="158256"/>
              </a:xfrm>
              <a:custGeom>
                <a:avLst/>
                <a:gdLst>
                  <a:gd name="connsiteX0" fmla="*/ 0 w 1166649"/>
                  <a:gd name="connsiteY0" fmla="*/ 0 h 158256"/>
                  <a:gd name="connsiteX1" fmla="*/ 31532 w 1166649"/>
                  <a:gd name="connsiteY1" fmla="*/ 6307 h 158256"/>
                  <a:gd name="connsiteX2" fmla="*/ 50450 w 1166649"/>
                  <a:gd name="connsiteY2" fmla="*/ 18919 h 158256"/>
                  <a:gd name="connsiteX3" fmla="*/ 69369 w 1166649"/>
                  <a:gd name="connsiteY3" fmla="*/ 25225 h 158256"/>
                  <a:gd name="connsiteX4" fmla="*/ 258555 w 1166649"/>
                  <a:gd name="connsiteY4" fmla="*/ 44144 h 158256"/>
                  <a:gd name="connsiteX5" fmla="*/ 283780 w 1166649"/>
                  <a:gd name="connsiteY5" fmla="*/ 50450 h 158256"/>
                  <a:gd name="connsiteX6" fmla="*/ 315311 w 1166649"/>
                  <a:gd name="connsiteY6" fmla="*/ 56756 h 158256"/>
                  <a:gd name="connsiteX7" fmla="*/ 397292 w 1166649"/>
                  <a:gd name="connsiteY7" fmla="*/ 75675 h 158256"/>
                  <a:gd name="connsiteX8" fmla="*/ 523416 w 1166649"/>
                  <a:gd name="connsiteY8" fmla="*/ 88287 h 158256"/>
                  <a:gd name="connsiteX9" fmla="*/ 624315 w 1166649"/>
                  <a:gd name="connsiteY9" fmla="*/ 100900 h 158256"/>
                  <a:gd name="connsiteX10" fmla="*/ 643234 w 1166649"/>
                  <a:gd name="connsiteY10" fmla="*/ 107206 h 158256"/>
                  <a:gd name="connsiteX11" fmla="*/ 731520 w 1166649"/>
                  <a:gd name="connsiteY11" fmla="*/ 119818 h 158256"/>
                  <a:gd name="connsiteX12" fmla="*/ 763052 w 1166649"/>
                  <a:gd name="connsiteY12" fmla="*/ 126125 h 158256"/>
                  <a:gd name="connsiteX13" fmla="*/ 870257 w 1166649"/>
                  <a:gd name="connsiteY13" fmla="*/ 132431 h 158256"/>
                  <a:gd name="connsiteX14" fmla="*/ 914400 w 1166649"/>
                  <a:gd name="connsiteY14" fmla="*/ 138737 h 158256"/>
                  <a:gd name="connsiteX15" fmla="*/ 1053137 w 1166649"/>
                  <a:gd name="connsiteY15" fmla="*/ 157656 h 158256"/>
                  <a:gd name="connsiteX16" fmla="*/ 1166649 w 1166649"/>
                  <a:gd name="connsiteY16" fmla="*/ 157656 h 158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66649" h="158256">
                    <a:moveTo>
                      <a:pt x="0" y="0"/>
                    </a:moveTo>
                    <a:cubicBezTo>
                      <a:pt x="10511" y="2102"/>
                      <a:pt x="21496" y="2543"/>
                      <a:pt x="31532" y="6307"/>
                    </a:cubicBezTo>
                    <a:cubicBezTo>
                      <a:pt x="38628" y="8968"/>
                      <a:pt x="43671" y="15530"/>
                      <a:pt x="50450" y="18919"/>
                    </a:cubicBezTo>
                    <a:cubicBezTo>
                      <a:pt x="56396" y="21892"/>
                      <a:pt x="63063" y="23123"/>
                      <a:pt x="69369" y="25225"/>
                    </a:cubicBezTo>
                    <a:cubicBezTo>
                      <a:pt x="124151" y="80011"/>
                      <a:pt x="70825" y="32411"/>
                      <a:pt x="258555" y="44144"/>
                    </a:cubicBezTo>
                    <a:cubicBezTo>
                      <a:pt x="267205" y="44685"/>
                      <a:pt x="275319" y="48570"/>
                      <a:pt x="283780" y="50450"/>
                    </a:cubicBezTo>
                    <a:cubicBezTo>
                      <a:pt x="294243" y="52775"/>
                      <a:pt x="304801" y="54654"/>
                      <a:pt x="315311" y="56756"/>
                    </a:cubicBezTo>
                    <a:cubicBezTo>
                      <a:pt x="356655" y="77429"/>
                      <a:pt x="333028" y="69249"/>
                      <a:pt x="397292" y="75675"/>
                    </a:cubicBezTo>
                    <a:cubicBezTo>
                      <a:pt x="557883" y="91734"/>
                      <a:pt x="384337" y="72834"/>
                      <a:pt x="523416" y="88287"/>
                    </a:cubicBezTo>
                    <a:cubicBezTo>
                      <a:pt x="573293" y="104915"/>
                      <a:pt x="515265" y="87269"/>
                      <a:pt x="624315" y="100900"/>
                    </a:cubicBezTo>
                    <a:cubicBezTo>
                      <a:pt x="630911" y="101724"/>
                      <a:pt x="636688" y="106051"/>
                      <a:pt x="643234" y="107206"/>
                    </a:cubicBezTo>
                    <a:cubicBezTo>
                      <a:pt x="672509" y="112372"/>
                      <a:pt x="702156" y="115182"/>
                      <a:pt x="731520" y="119818"/>
                    </a:cubicBezTo>
                    <a:cubicBezTo>
                      <a:pt x="742108" y="121490"/>
                      <a:pt x="752377" y="125155"/>
                      <a:pt x="763052" y="126125"/>
                    </a:cubicBezTo>
                    <a:cubicBezTo>
                      <a:pt x="798702" y="129366"/>
                      <a:pt x="834522" y="130329"/>
                      <a:pt x="870257" y="132431"/>
                    </a:cubicBezTo>
                    <a:lnTo>
                      <a:pt x="914400" y="138737"/>
                    </a:lnTo>
                    <a:cubicBezTo>
                      <a:pt x="961457" y="146167"/>
                      <a:pt x="1005484" y="155954"/>
                      <a:pt x="1053137" y="157656"/>
                    </a:cubicBezTo>
                    <a:cubicBezTo>
                      <a:pt x="1090950" y="159007"/>
                      <a:pt x="1128812" y="157656"/>
                      <a:pt x="1166649" y="157656"/>
                    </a:cubicBezTo>
                  </a:path>
                </a:pathLst>
              </a:cu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 name="Freeform: Shape 6">
                <a:extLst>
                  <a:ext uri="{FF2B5EF4-FFF2-40B4-BE49-F238E27FC236}">
                    <a16:creationId xmlns:a16="http://schemas.microsoft.com/office/drawing/2014/main" id="{C3FDFC8A-6C6F-48D7-A2EE-9C5366F85C39}"/>
                  </a:ext>
                </a:extLst>
              </p:cNvPr>
              <p:cNvSpPr/>
              <p:nvPr/>
            </p:nvSpPr>
            <p:spPr bwMode="auto">
              <a:xfrm>
                <a:off x="3512557" y="2598156"/>
                <a:ext cx="1166649" cy="164047"/>
              </a:xfrm>
              <a:custGeom>
                <a:avLst/>
                <a:gdLst>
                  <a:gd name="connsiteX0" fmla="*/ 0 w 1166649"/>
                  <a:gd name="connsiteY0" fmla="*/ 0 h 164047"/>
                  <a:gd name="connsiteX1" fmla="*/ 37837 w 1166649"/>
                  <a:gd name="connsiteY1" fmla="*/ 6306 h 164047"/>
                  <a:gd name="connsiteX2" fmla="*/ 56756 w 1166649"/>
                  <a:gd name="connsiteY2" fmla="*/ 12612 h 164047"/>
                  <a:gd name="connsiteX3" fmla="*/ 107206 w 1166649"/>
                  <a:gd name="connsiteY3" fmla="*/ 18919 h 164047"/>
                  <a:gd name="connsiteX4" fmla="*/ 145043 w 1166649"/>
                  <a:gd name="connsiteY4" fmla="*/ 31531 h 164047"/>
                  <a:gd name="connsiteX5" fmla="*/ 163962 w 1166649"/>
                  <a:gd name="connsiteY5" fmla="*/ 37837 h 164047"/>
                  <a:gd name="connsiteX6" fmla="*/ 397291 w 1166649"/>
                  <a:gd name="connsiteY6" fmla="*/ 50450 h 164047"/>
                  <a:gd name="connsiteX7" fmla="*/ 479272 w 1166649"/>
                  <a:gd name="connsiteY7" fmla="*/ 63062 h 164047"/>
                  <a:gd name="connsiteX8" fmla="*/ 561253 w 1166649"/>
                  <a:gd name="connsiteY8" fmla="*/ 75674 h 164047"/>
                  <a:gd name="connsiteX9" fmla="*/ 895482 w 1166649"/>
                  <a:gd name="connsiteY9" fmla="*/ 88287 h 164047"/>
                  <a:gd name="connsiteX10" fmla="*/ 920706 w 1166649"/>
                  <a:gd name="connsiteY10" fmla="*/ 113512 h 164047"/>
                  <a:gd name="connsiteX11" fmla="*/ 945931 w 1166649"/>
                  <a:gd name="connsiteY11" fmla="*/ 119818 h 164047"/>
                  <a:gd name="connsiteX12" fmla="*/ 983769 w 1166649"/>
                  <a:gd name="connsiteY12" fmla="*/ 132430 h 164047"/>
                  <a:gd name="connsiteX13" fmla="*/ 1002687 w 1166649"/>
                  <a:gd name="connsiteY13" fmla="*/ 138737 h 164047"/>
                  <a:gd name="connsiteX14" fmla="*/ 1027912 w 1166649"/>
                  <a:gd name="connsiteY14" fmla="*/ 151349 h 164047"/>
                  <a:gd name="connsiteX15" fmla="*/ 1166649 w 1166649"/>
                  <a:gd name="connsiteY15" fmla="*/ 163961 h 164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66649" h="164047">
                    <a:moveTo>
                      <a:pt x="0" y="0"/>
                    </a:moveTo>
                    <a:cubicBezTo>
                      <a:pt x="12612" y="2102"/>
                      <a:pt x="25355" y="3532"/>
                      <a:pt x="37837" y="6306"/>
                    </a:cubicBezTo>
                    <a:cubicBezTo>
                      <a:pt x="44326" y="7748"/>
                      <a:pt x="50216" y="11423"/>
                      <a:pt x="56756" y="12612"/>
                    </a:cubicBezTo>
                    <a:cubicBezTo>
                      <a:pt x="73430" y="15644"/>
                      <a:pt x="90389" y="16817"/>
                      <a:pt x="107206" y="18919"/>
                    </a:cubicBezTo>
                    <a:lnTo>
                      <a:pt x="145043" y="31531"/>
                    </a:lnTo>
                    <a:lnTo>
                      <a:pt x="163962" y="37837"/>
                    </a:lnTo>
                    <a:cubicBezTo>
                      <a:pt x="250715" y="66754"/>
                      <a:pt x="176209" y="43947"/>
                      <a:pt x="397291" y="50450"/>
                    </a:cubicBezTo>
                    <a:cubicBezTo>
                      <a:pt x="424618" y="54654"/>
                      <a:pt x="452044" y="58257"/>
                      <a:pt x="479272" y="63062"/>
                    </a:cubicBezTo>
                    <a:cubicBezTo>
                      <a:pt x="545017" y="74664"/>
                      <a:pt x="447448" y="66919"/>
                      <a:pt x="561253" y="75674"/>
                    </a:cubicBezTo>
                    <a:cubicBezTo>
                      <a:pt x="676738" y="84558"/>
                      <a:pt x="774989" y="84940"/>
                      <a:pt x="895482" y="88287"/>
                    </a:cubicBezTo>
                    <a:cubicBezTo>
                      <a:pt x="960344" y="109908"/>
                      <a:pt x="872659" y="75074"/>
                      <a:pt x="920706" y="113512"/>
                    </a:cubicBezTo>
                    <a:cubicBezTo>
                      <a:pt x="927474" y="118926"/>
                      <a:pt x="937629" y="117328"/>
                      <a:pt x="945931" y="119818"/>
                    </a:cubicBezTo>
                    <a:cubicBezTo>
                      <a:pt x="958665" y="123638"/>
                      <a:pt x="971156" y="128226"/>
                      <a:pt x="983769" y="132430"/>
                    </a:cubicBezTo>
                    <a:cubicBezTo>
                      <a:pt x="990075" y="134532"/>
                      <a:pt x="996742" y="135764"/>
                      <a:pt x="1002687" y="138737"/>
                    </a:cubicBezTo>
                    <a:cubicBezTo>
                      <a:pt x="1011095" y="142941"/>
                      <a:pt x="1018713" y="149412"/>
                      <a:pt x="1027912" y="151349"/>
                    </a:cubicBezTo>
                    <a:cubicBezTo>
                      <a:pt x="1097059" y="165906"/>
                      <a:pt x="1109213" y="163961"/>
                      <a:pt x="1166649" y="163961"/>
                    </a:cubicBezTo>
                  </a:path>
                </a:pathLst>
              </a:custGeom>
              <a:no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 name="Freeform: Shape 7">
                <a:extLst>
                  <a:ext uri="{FF2B5EF4-FFF2-40B4-BE49-F238E27FC236}">
                    <a16:creationId xmlns:a16="http://schemas.microsoft.com/office/drawing/2014/main" id="{BD4CF26F-003B-4A1B-B54F-4B9D79CEEB1C}"/>
                  </a:ext>
                </a:extLst>
              </p:cNvPr>
              <p:cNvSpPr/>
              <p:nvPr/>
            </p:nvSpPr>
            <p:spPr bwMode="auto">
              <a:xfrm>
                <a:off x="11325948" y="2497258"/>
                <a:ext cx="946829" cy="334229"/>
              </a:xfrm>
              <a:custGeom>
                <a:avLst/>
                <a:gdLst>
                  <a:gd name="connsiteX0" fmla="*/ 0 w 946829"/>
                  <a:gd name="connsiteY0" fmla="*/ 321616 h 334229"/>
                  <a:gd name="connsiteX1" fmla="*/ 75674 w 946829"/>
                  <a:gd name="connsiteY1" fmla="*/ 327923 h 334229"/>
                  <a:gd name="connsiteX2" fmla="*/ 100899 w 946829"/>
                  <a:gd name="connsiteY2" fmla="*/ 334229 h 334229"/>
                  <a:gd name="connsiteX3" fmla="*/ 201798 w 946829"/>
                  <a:gd name="connsiteY3" fmla="*/ 327923 h 334229"/>
                  <a:gd name="connsiteX4" fmla="*/ 258554 w 946829"/>
                  <a:gd name="connsiteY4" fmla="*/ 315310 h 334229"/>
                  <a:gd name="connsiteX5" fmla="*/ 302698 w 946829"/>
                  <a:gd name="connsiteY5" fmla="*/ 296392 h 334229"/>
                  <a:gd name="connsiteX6" fmla="*/ 353147 w 946829"/>
                  <a:gd name="connsiteY6" fmla="*/ 283779 h 334229"/>
                  <a:gd name="connsiteX7" fmla="*/ 390984 w 946829"/>
                  <a:gd name="connsiteY7" fmla="*/ 271167 h 334229"/>
                  <a:gd name="connsiteX8" fmla="*/ 416209 w 946829"/>
                  <a:gd name="connsiteY8" fmla="*/ 264861 h 334229"/>
                  <a:gd name="connsiteX9" fmla="*/ 460353 w 946829"/>
                  <a:gd name="connsiteY9" fmla="*/ 233330 h 334229"/>
                  <a:gd name="connsiteX10" fmla="*/ 472965 w 946829"/>
                  <a:gd name="connsiteY10" fmla="*/ 220717 h 334229"/>
                  <a:gd name="connsiteX11" fmla="*/ 510802 w 946829"/>
                  <a:gd name="connsiteY11" fmla="*/ 208105 h 334229"/>
                  <a:gd name="connsiteX12" fmla="*/ 523415 w 946829"/>
                  <a:gd name="connsiteY12" fmla="*/ 189186 h 334229"/>
                  <a:gd name="connsiteX13" fmla="*/ 542333 w 946829"/>
                  <a:gd name="connsiteY13" fmla="*/ 182880 h 334229"/>
                  <a:gd name="connsiteX14" fmla="*/ 561252 w 946829"/>
                  <a:gd name="connsiteY14" fmla="*/ 163961 h 334229"/>
                  <a:gd name="connsiteX15" fmla="*/ 586477 w 946829"/>
                  <a:gd name="connsiteY15" fmla="*/ 126124 h 334229"/>
                  <a:gd name="connsiteX16" fmla="*/ 599089 w 946829"/>
                  <a:gd name="connsiteY16" fmla="*/ 107205 h 334229"/>
                  <a:gd name="connsiteX17" fmla="*/ 618008 w 946829"/>
                  <a:gd name="connsiteY17" fmla="*/ 100899 h 334229"/>
                  <a:gd name="connsiteX18" fmla="*/ 655845 w 946829"/>
                  <a:gd name="connsiteY18" fmla="*/ 69368 h 334229"/>
                  <a:gd name="connsiteX19" fmla="*/ 718907 w 946829"/>
                  <a:gd name="connsiteY19" fmla="*/ 56756 h 334229"/>
                  <a:gd name="connsiteX20" fmla="*/ 756744 w 946829"/>
                  <a:gd name="connsiteY20" fmla="*/ 50450 h 334229"/>
                  <a:gd name="connsiteX21" fmla="*/ 863950 w 946829"/>
                  <a:gd name="connsiteY21" fmla="*/ 18919 h 334229"/>
                  <a:gd name="connsiteX22" fmla="*/ 901787 w 946829"/>
                  <a:gd name="connsiteY22" fmla="*/ 12612 h 334229"/>
                  <a:gd name="connsiteX23" fmla="*/ 945931 w 946829"/>
                  <a:gd name="connsiteY23" fmla="*/ 6306 h 334229"/>
                  <a:gd name="connsiteX24" fmla="*/ 945931 w 946829"/>
                  <a:gd name="connsiteY24" fmla="*/ 0 h 334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46829" h="334229">
                    <a:moveTo>
                      <a:pt x="0" y="321616"/>
                    </a:moveTo>
                    <a:cubicBezTo>
                      <a:pt x="25225" y="323718"/>
                      <a:pt x="50557" y="324783"/>
                      <a:pt x="75674" y="327923"/>
                    </a:cubicBezTo>
                    <a:cubicBezTo>
                      <a:pt x="84274" y="328998"/>
                      <a:pt x="92232" y="334229"/>
                      <a:pt x="100899" y="334229"/>
                    </a:cubicBezTo>
                    <a:cubicBezTo>
                      <a:pt x="134598" y="334229"/>
                      <a:pt x="168165" y="330025"/>
                      <a:pt x="201798" y="327923"/>
                    </a:cubicBezTo>
                    <a:cubicBezTo>
                      <a:pt x="244382" y="313727"/>
                      <a:pt x="191973" y="330105"/>
                      <a:pt x="258554" y="315310"/>
                    </a:cubicBezTo>
                    <a:cubicBezTo>
                      <a:pt x="279030" y="310760"/>
                      <a:pt x="281937" y="305290"/>
                      <a:pt x="302698" y="296392"/>
                    </a:cubicBezTo>
                    <a:cubicBezTo>
                      <a:pt x="325029" y="286821"/>
                      <a:pt x="325990" y="291185"/>
                      <a:pt x="353147" y="283779"/>
                    </a:cubicBezTo>
                    <a:cubicBezTo>
                      <a:pt x="365973" y="280281"/>
                      <a:pt x="378086" y="274391"/>
                      <a:pt x="390984" y="271167"/>
                    </a:cubicBezTo>
                    <a:lnTo>
                      <a:pt x="416209" y="264861"/>
                    </a:lnTo>
                    <a:cubicBezTo>
                      <a:pt x="432586" y="253943"/>
                      <a:pt x="444716" y="246361"/>
                      <a:pt x="460353" y="233330"/>
                    </a:cubicBezTo>
                    <a:cubicBezTo>
                      <a:pt x="464921" y="229524"/>
                      <a:pt x="467647" y="223376"/>
                      <a:pt x="472965" y="220717"/>
                    </a:cubicBezTo>
                    <a:cubicBezTo>
                      <a:pt x="484856" y="214771"/>
                      <a:pt x="510802" y="208105"/>
                      <a:pt x="510802" y="208105"/>
                    </a:cubicBezTo>
                    <a:cubicBezTo>
                      <a:pt x="515006" y="201799"/>
                      <a:pt x="517497" y="193921"/>
                      <a:pt x="523415" y="189186"/>
                    </a:cubicBezTo>
                    <a:cubicBezTo>
                      <a:pt x="528606" y="185034"/>
                      <a:pt x="536802" y="186567"/>
                      <a:pt x="542333" y="182880"/>
                    </a:cubicBezTo>
                    <a:cubicBezTo>
                      <a:pt x="549754" y="177933"/>
                      <a:pt x="554946" y="170267"/>
                      <a:pt x="561252" y="163961"/>
                    </a:cubicBezTo>
                    <a:cubicBezTo>
                      <a:pt x="586676" y="113112"/>
                      <a:pt x="560795" y="158226"/>
                      <a:pt x="586477" y="126124"/>
                    </a:cubicBezTo>
                    <a:cubicBezTo>
                      <a:pt x="591212" y="120206"/>
                      <a:pt x="593171" y="111940"/>
                      <a:pt x="599089" y="107205"/>
                    </a:cubicBezTo>
                    <a:cubicBezTo>
                      <a:pt x="604280" y="103052"/>
                      <a:pt x="611702" y="103001"/>
                      <a:pt x="618008" y="100899"/>
                    </a:cubicBezTo>
                    <a:cubicBezTo>
                      <a:pt x="631954" y="86953"/>
                      <a:pt x="638286" y="78147"/>
                      <a:pt x="655845" y="69368"/>
                    </a:cubicBezTo>
                    <a:cubicBezTo>
                      <a:pt x="673685" y="60448"/>
                      <a:pt x="702126" y="59338"/>
                      <a:pt x="718907" y="56756"/>
                    </a:cubicBezTo>
                    <a:cubicBezTo>
                      <a:pt x="731545" y="54812"/>
                      <a:pt x="744206" y="52958"/>
                      <a:pt x="756744" y="50450"/>
                    </a:cubicBezTo>
                    <a:cubicBezTo>
                      <a:pt x="793440" y="43110"/>
                      <a:pt x="827254" y="26259"/>
                      <a:pt x="863950" y="18919"/>
                    </a:cubicBezTo>
                    <a:cubicBezTo>
                      <a:pt x="876488" y="16411"/>
                      <a:pt x="889149" y="14556"/>
                      <a:pt x="901787" y="12612"/>
                    </a:cubicBezTo>
                    <a:cubicBezTo>
                      <a:pt x="916478" y="10352"/>
                      <a:pt x="931639" y="10389"/>
                      <a:pt x="945931" y="6306"/>
                    </a:cubicBezTo>
                    <a:cubicBezTo>
                      <a:pt x="947952" y="5729"/>
                      <a:pt x="945931" y="2102"/>
                      <a:pt x="945931" y="0"/>
                    </a:cubicBezTo>
                  </a:path>
                </a:pathLst>
              </a:cu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 name="Freeform: Shape 8">
                <a:extLst>
                  <a:ext uri="{FF2B5EF4-FFF2-40B4-BE49-F238E27FC236}">
                    <a16:creationId xmlns:a16="http://schemas.microsoft.com/office/drawing/2014/main" id="{D02B0F2C-07DB-45EB-B7C3-C4B04D01E733}"/>
                  </a:ext>
                </a:extLst>
              </p:cNvPr>
              <p:cNvSpPr/>
              <p:nvPr/>
            </p:nvSpPr>
            <p:spPr bwMode="auto">
              <a:xfrm>
                <a:off x="7933208" y="2762119"/>
                <a:ext cx="1683758" cy="853388"/>
              </a:xfrm>
              <a:custGeom>
                <a:avLst/>
                <a:gdLst>
                  <a:gd name="connsiteX0" fmla="*/ 0 w 1683758"/>
                  <a:gd name="connsiteY0" fmla="*/ 0 h 853388"/>
                  <a:gd name="connsiteX1" fmla="*/ 25225 w 1683758"/>
                  <a:gd name="connsiteY1" fmla="*/ 75674 h 853388"/>
                  <a:gd name="connsiteX2" fmla="*/ 37838 w 1683758"/>
                  <a:gd name="connsiteY2" fmla="*/ 113511 h 853388"/>
                  <a:gd name="connsiteX3" fmla="*/ 44144 w 1683758"/>
                  <a:gd name="connsiteY3" fmla="*/ 132430 h 853388"/>
                  <a:gd name="connsiteX4" fmla="*/ 56756 w 1683758"/>
                  <a:gd name="connsiteY4" fmla="*/ 151349 h 853388"/>
                  <a:gd name="connsiteX5" fmla="*/ 63062 w 1683758"/>
                  <a:gd name="connsiteY5" fmla="*/ 170267 h 853388"/>
                  <a:gd name="connsiteX6" fmla="*/ 75675 w 1683758"/>
                  <a:gd name="connsiteY6" fmla="*/ 182880 h 853388"/>
                  <a:gd name="connsiteX7" fmla="*/ 126124 w 1683758"/>
                  <a:gd name="connsiteY7" fmla="*/ 208104 h 853388"/>
                  <a:gd name="connsiteX8" fmla="*/ 214411 w 1683758"/>
                  <a:gd name="connsiteY8" fmla="*/ 214411 h 853388"/>
                  <a:gd name="connsiteX9" fmla="*/ 309004 w 1683758"/>
                  <a:gd name="connsiteY9" fmla="*/ 227023 h 853388"/>
                  <a:gd name="connsiteX10" fmla="*/ 334229 w 1683758"/>
                  <a:gd name="connsiteY10" fmla="*/ 233329 h 853388"/>
                  <a:gd name="connsiteX11" fmla="*/ 390985 w 1683758"/>
                  <a:gd name="connsiteY11" fmla="*/ 245942 h 853388"/>
                  <a:gd name="connsiteX12" fmla="*/ 416210 w 1683758"/>
                  <a:gd name="connsiteY12" fmla="*/ 252248 h 853388"/>
                  <a:gd name="connsiteX13" fmla="*/ 447741 w 1683758"/>
                  <a:gd name="connsiteY13" fmla="*/ 258554 h 853388"/>
                  <a:gd name="connsiteX14" fmla="*/ 466660 w 1683758"/>
                  <a:gd name="connsiteY14" fmla="*/ 264860 h 853388"/>
                  <a:gd name="connsiteX15" fmla="*/ 536028 w 1683758"/>
                  <a:gd name="connsiteY15" fmla="*/ 271167 h 853388"/>
                  <a:gd name="connsiteX16" fmla="*/ 554946 w 1683758"/>
                  <a:gd name="connsiteY16" fmla="*/ 277473 h 853388"/>
                  <a:gd name="connsiteX17" fmla="*/ 586478 w 1683758"/>
                  <a:gd name="connsiteY17" fmla="*/ 283779 h 853388"/>
                  <a:gd name="connsiteX18" fmla="*/ 605396 w 1683758"/>
                  <a:gd name="connsiteY18" fmla="*/ 296391 h 853388"/>
                  <a:gd name="connsiteX19" fmla="*/ 643233 w 1683758"/>
                  <a:gd name="connsiteY19" fmla="*/ 309004 h 853388"/>
                  <a:gd name="connsiteX20" fmla="*/ 662152 w 1683758"/>
                  <a:gd name="connsiteY20" fmla="*/ 315310 h 853388"/>
                  <a:gd name="connsiteX21" fmla="*/ 681071 w 1683758"/>
                  <a:gd name="connsiteY21" fmla="*/ 321616 h 853388"/>
                  <a:gd name="connsiteX22" fmla="*/ 699989 w 1683758"/>
                  <a:gd name="connsiteY22" fmla="*/ 353147 h 853388"/>
                  <a:gd name="connsiteX23" fmla="*/ 731520 w 1683758"/>
                  <a:gd name="connsiteY23" fmla="*/ 378372 h 853388"/>
                  <a:gd name="connsiteX24" fmla="*/ 750439 w 1683758"/>
                  <a:gd name="connsiteY24" fmla="*/ 479271 h 853388"/>
                  <a:gd name="connsiteX25" fmla="*/ 756745 w 1683758"/>
                  <a:gd name="connsiteY25" fmla="*/ 510802 h 853388"/>
                  <a:gd name="connsiteX26" fmla="*/ 763051 w 1683758"/>
                  <a:gd name="connsiteY26" fmla="*/ 529721 h 853388"/>
                  <a:gd name="connsiteX27" fmla="*/ 781970 w 1683758"/>
                  <a:gd name="connsiteY27" fmla="*/ 536027 h 853388"/>
                  <a:gd name="connsiteX28" fmla="*/ 800889 w 1683758"/>
                  <a:gd name="connsiteY28" fmla="*/ 573864 h 853388"/>
                  <a:gd name="connsiteX29" fmla="*/ 819807 w 1683758"/>
                  <a:gd name="connsiteY29" fmla="*/ 611702 h 853388"/>
                  <a:gd name="connsiteX30" fmla="*/ 838726 w 1683758"/>
                  <a:gd name="connsiteY30" fmla="*/ 618008 h 853388"/>
                  <a:gd name="connsiteX31" fmla="*/ 851338 w 1683758"/>
                  <a:gd name="connsiteY31" fmla="*/ 636927 h 853388"/>
                  <a:gd name="connsiteX32" fmla="*/ 857644 w 1683758"/>
                  <a:gd name="connsiteY32" fmla="*/ 662151 h 853388"/>
                  <a:gd name="connsiteX33" fmla="*/ 882869 w 1683758"/>
                  <a:gd name="connsiteY33" fmla="*/ 718907 h 853388"/>
                  <a:gd name="connsiteX34" fmla="*/ 895482 w 1683758"/>
                  <a:gd name="connsiteY34" fmla="*/ 756744 h 853388"/>
                  <a:gd name="connsiteX35" fmla="*/ 901788 w 1683758"/>
                  <a:gd name="connsiteY35" fmla="*/ 826113 h 853388"/>
                  <a:gd name="connsiteX36" fmla="*/ 920706 w 1683758"/>
                  <a:gd name="connsiteY36" fmla="*/ 832419 h 853388"/>
                  <a:gd name="connsiteX37" fmla="*/ 1040524 w 1683758"/>
                  <a:gd name="connsiteY37" fmla="*/ 838725 h 853388"/>
                  <a:gd name="connsiteX38" fmla="*/ 1097280 w 1683758"/>
                  <a:gd name="connsiteY38" fmla="*/ 832419 h 853388"/>
                  <a:gd name="connsiteX39" fmla="*/ 1128811 w 1683758"/>
                  <a:gd name="connsiteY39" fmla="*/ 813500 h 853388"/>
                  <a:gd name="connsiteX40" fmla="*/ 1147730 w 1683758"/>
                  <a:gd name="connsiteY40" fmla="*/ 807194 h 853388"/>
                  <a:gd name="connsiteX41" fmla="*/ 1172955 w 1683758"/>
                  <a:gd name="connsiteY41" fmla="*/ 794582 h 853388"/>
                  <a:gd name="connsiteX42" fmla="*/ 1191873 w 1683758"/>
                  <a:gd name="connsiteY42" fmla="*/ 781969 h 853388"/>
                  <a:gd name="connsiteX43" fmla="*/ 1210792 w 1683758"/>
                  <a:gd name="connsiteY43" fmla="*/ 775663 h 853388"/>
                  <a:gd name="connsiteX44" fmla="*/ 1236017 w 1683758"/>
                  <a:gd name="connsiteY44" fmla="*/ 763051 h 853388"/>
                  <a:gd name="connsiteX45" fmla="*/ 1254935 w 1683758"/>
                  <a:gd name="connsiteY45" fmla="*/ 750438 h 853388"/>
                  <a:gd name="connsiteX46" fmla="*/ 1292773 w 1683758"/>
                  <a:gd name="connsiteY46" fmla="*/ 744132 h 853388"/>
                  <a:gd name="connsiteX47" fmla="*/ 1336916 w 1683758"/>
                  <a:gd name="connsiteY47" fmla="*/ 731520 h 853388"/>
                  <a:gd name="connsiteX48" fmla="*/ 1355835 w 1683758"/>
                  <a:gd name="connsiteY48" fmla="*/ 725213 h 853388"/>
                  <a:gd name="connsiteX49" fmla="*/ 1374753 w 1683758"/>
                  <a:gd name="connsiteY49" fmla="*/ 706295 h 853388"/>
                  <a:gd name="connsiteX50" fmla="*/ 1437815 w 1683758"/>
                  <a:gd name="connsiteY50" fmla="*/ 687376 h 853388"/>
                  <a:gd name="connsiteX51" fmla="*/ 1488265 w 1683758"/>
                  <a:gd name="connsiteY51" fmla="*/ 662151 h 853388"/>
                  <a:gd name="connsiteX52" fmla="*/ 1532409 w 1683758"/>
                  <a:gd name="connsiteY52" fmla="*/ 655845 h 853388"/>
                  <a:gd name="connsiteX53" fmla="*/ 1608083 w 1683758"/>
                  <a:gd name="connsiteY53" fmla="*/ 643233 h 853388"/>
                  <a:gd name="connsiteX54" fmla="*/ 1633308 w 1683758"/>
                  <a:gd name="connsiteY54" fmla="*/ 636927 h 853388"/>
                  <a:gd name="connsiteX55" fmla="*/ 1683758 w 1683758"/>
                  <a:gd name="connsiteY55" fmla="*/ 630620 h 853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683758" h="853388">
                    <a:moveTo>
                      <a:pt x="0" y="0"/>
                    </a:moveTo>
                    <a:lnTo>
                      <a:pt x="25225" y="75674"/>
                    </a:lnTo>
                    <a:lnTo>
                      <a:pt x="37838" y="113511"/>
                    </a:lnTo>
                    <a:cubicBezTo>
                      <a:pt x="39940" y="119817"/>
                      <a:pt x="40457" y="126899"/>
                      <a:pt x="44144" y="132430"/>
                    </a:cubicBezTo>
                    <a:cubicBezTo>
                      <a:pt x="48348" y="138736"/>
                      <a:pt x="53367" y="144570"/>
                      <a:pt x="56756" y="151349"/>
                    </a:cubicBezTo>
                    <a:cubicBezTo>
                      <a:pt x="59729" y="157294"/>
                      <a:pt x="59642" y="164567"/>
                      <a:pt x="63062" y="170267"/>
                    </a:cubicBezTo>
                    <a:cubicBezTo>
                      <a:pt x="66121" y="175365"/>
                      <a:pt x="71032" y="179166"/>
                      <a:pt x="75675" y="182880"/>
                    </a:cubicBezTo>
                    <a:cubicBezTo>
                      <a:pt x="88392" y="193054"/>
                      <a:pt x="110886" y="205698"/>
                      <a:pt x="126124" y="208104"/>
                    </a:cubicBezTo>
                    <a:cubicBezTo>
                      <a:pt x="155267" y="212706"/>
                      <a:pt x="184982" y="212309"/>
                      <a:pt x="214411" y="214411"/>
                    </a:cubicBezTo>
                    <a:cubicBezTo>
                      <a:pt x="261666" y="230162"/>
                      <a:pt x="210245" y="214679"/>
                      <a:pt x="309004" y="227023"/>
                    </a:cubicBezTo>
                    <a:cubicBezTo>
                      <a:pt x="317604" y="228098"/>
                      <a:pt x="325784" y="231380"/>
                      <a:pt x="334229" y="233329"/>
                    </a:cubicBezTo>
                    <a:lnTo>
                      <a:pt x="390985" y="245942"/>
                    </a:lnTo>
                    <a:cubicBezTo>
                      <a:pt x="399430" y="247891"/>
                      <a:pt x="407749" y="250368"/>
                      <a:pt x="416210" y="252248"/>
                    </a:cubicBezTo>
                    <a:cubicBezTo>
                      <a:pt x="426673" y="254573"/>
                      <a:pt x="437343" y="255954"/>
                      <a:pt x="447741" y="258554"/>
                    </a:cubicBezTo>
                    <a:cubicBezTo>
                      <a:pt x="454190" y="260166"/>
                      <a:pt x="460079" y="263920"/>
                      <a:pt x="466660" y="264860"/>
                    </a:cubicBezTo>
                    <a:cubicBezTo>
                      <a:pt x="489645" y="268144"/>
                      <a:pt x="512905" y="269065"/>
                      <a:pt x="536028" y="271167"/>
                    </a:cubicBezTo>
                    <a:cubicBezTo>
                      <a:pt x="542334" y="273269"/>
                      <a:pt x="548497" y="275861"/>
                      <a:pt x="554946" y="277473"/>
                    </a:cubicBezTo>
                    <a:cubicBezTo>
                      <a:pt x="565345" y="280073"/>
                      <a:pt x="576442" y="280016"/>
                      <a:pt x="586478" y="283779"/>
                    </a:cubicBezTo>
                    <a:cubicBezTo>
                      <a:pt x="593574" y="286440"/>
                      <a:pt x="598470" y="293313"/>
                      <a:pt x="605396" y="296391"/>
                    </a:cubicBezTo>
                    <a:cubicBezTo>
                      <a:pt x="617545" y="301791"/>
                      <a:pt x="630621" y="304800"/>
                      <a:pt x="643233" y="309004"/>
                    </a:cubicBezTo>
                    <a:lnTo>
                      <a:pt x="662152" y="315310"/>
                    </a:lnTo>
                    <a:lnTo>
                      <a:pt x="681071" y="321616"/>
                    </a:lnTo>
                    <a:cubicBezTo>
                      <a:pt x="713030" y="353578"/>
                      <a:pt x="675427" y="312212"/>
                      <a:pt x="699989" y="353147"/>
                    </a:cubicBezTo>
                    <a:cubicBezTo>
                      <a:pt x="705980" y="363132"/>
                      <a:pt x="722927" y="372643"/>
                      <a:pt x="731520" y="378372"/>
                    </a:cubicBezTo>
                    <a:cubicBezTo>
                      <a:pt x="753432" y="466018"/>
                      <a:pt x="736910" y="391331"/>
                      <a:pt x="750439" y="479271"/>
                    </a:cubicBezTo>
                    <a:cubicBezTo>
                      <a:pt x="752069" y="489865"/>
                      <a:pt x="754145" y="500404"/>
                      <a:pt x="756745" y="510802"/>
                    </a:cubicBezTo>
                    <a:cubicBezTo>
                      <a:pt x="758357" y="517251"/>
                      <a:pt x="758351" y="525021"/>
                      <a:pt x="763051" y="529721"/>
                    </a:cubicBezTo>
                    <a:cubicBezTo>
                      <a:pt x="767751" y="534421"/>
                      <a:pt x="775664" y="533925"/>
                      <a:pt x="781970" y="536027"/>
                    </a:cubicBezTo>
                    <a:cubicBezTo>
                      <a:pt x="797524" y="598244"/>
                      <a:pt x="776792" y="533704"/>
                      <a:pt x="800889" y="573864"/>
                    </a:cubicBezTo>
                    <a:cubicBezTo>
                      <a:pt x="811435" y="591440"/>
                      <a:pt x="801406" y="596981"/>
                      <a:pt x="819807" y="611702"/>
                    </a:cubicBezTo>
                    <a:cubicBezTo>
                      <a:pt x="824998" y="615855"/>
                      <a:pt x="832420" y="615906"/>
                      <a:pt x="838726" y="618008"/>
                    </a:cubicBezTo>
                    <a:cubicBezTo>
                      <a:pt x="842930" y="624314"/>
                      <a:pt x="848352" y="629961"/>
                      <a:pt x="851338" y="636927"/>
                    </a:cubicBezTo>
                    <a:cubicBezTo>
                      <a:pt x="854752" y="644893"/>
                      <a:pt x="855154" y="653850"/>
                      <a:pt x="857644" y="662151"/>
                    </a:cubicBezTo>
                    <a:cubicBezTo>
                      <a:pt x="869924" y="703085"/>
                      <a:pt x="864438" y="691261"/>
                      <a:pt x="882869" y="718907"/>
                    </a:cubicBezTo>
                    <a:cubicBezTo>
                      <a:pt x="887073" y="731519"/>
                      <a:pt x="894278" y="743504"/>
                      <a:pt x="895482" y="756744"/>
                    </a:cubicBezTo>
                    <a:cubicBezTo>
                      <a:pt x="897584" y="779867"/>
                      <a:pt x="894446" y="804086"/>
                      <a:pt x="901788" y="826113"/>
                    </a:cubicBezTo>
                    <a:cubicBezTo>
                      <a:pt x="903890" y="832419"/>
                      <a:pt x="914400" y="830317"/>
                      <a:pt x="920706" y="832419"/>
                    </a:cubicBezTo>
                    <a:cubicBezTo>
                      <a:pt x="958316" y="870026"/>
                      <a:pt x="929285" y="847282"/>
                      <a:pt x="1040524" y="838725"/>
                    </a:cubicBezTo>
                    <a:cubicBezTo>
                      <a:pt x="1059503" y="837265"/>
                      <a:pt x="1078361" y="834521"/>
                      <a:pt x="1097280" y="832419"/>
                    </a:cubicBezTo>
                    <a:cubicBezTo>
                      <a:pt x="1150875" y="814555"/>
                      <a:pt x="1085529" y="839470"/>
                      <a:pt x="1128811" y="813500"/>
                    </a:cubicBezTo>
                    <a:cubicBezTo>
                      <a:pt x="1134511" y="810080"/>
                      <a:pt x="1141620" y="809812"/>
                      <a:pt x="1147730" y="807194"/>
                    </a:cubicBezTo>
                    <a:cubicBezTo>
                      <a:pt x="1156371" y="803491"/>
                      <a:pt x="1164793" y="799246"/>
                      <a:pt x="1172955" y="794582"/>
                    </a:cubicBezTo>
                    <a:cubicBezTo>
                      <a:pt x="1179535" y="790822"/>
                      <a:pt x="1185094" y="785359"/>
                      <a:pt x="1191873" y="781969"/>
                    </a:cubicBezTo>
                    <a:cubicBezTo>
                      <a:pt x="1197819" y="778996"/>
                      <a:pt x="1204682" y="778281"/>
                      <a:pt x="1210792" y="775663"/>
                    </a:cubicBezTo>
                    <a:cubicBezTo>
                      <a:pt x="1219433" y="771960"/>
                      <a:pt x="1227855" y="767715"/>
                      <a:pt x="1236017" y="763051"/>
                    </a:cubicBezTo>
                    <a:cubicBezTo>
                      <a:pt x="1242597" y="759291"/>
                      <a:pt x="1247745" y="752835"/>
                      <a:pt x="1254935" y="750438"/>
                    </a:cubicBezTo>
                    <a:cubicBezTo>
                      <a:pt x="1267065" y="746394"/>
                      <a:pt x="1280160" y="746234"/>
                      <a:pt x="1292773" y="744132"/>
                    </a:cubicBezTo>
                    <a:cubicBezTo>
                      <a:pt x="1338146" y="729008"/>
                      <a:pt x="1281469" y="747362"/>
                      <a:pt x="1336916" y="731520"/>
                    </a:cubicBezTo>
                    <a:cubicBezTo>
                      <a:pt x="1343308" y="729694"/>
                      <a:pt x="1349529" y="727315"/>
                      <a:pt x="1355835" y="725213"/>
                    </a:cubicBezTo>
                    <a:cubicBezTo>
                      <a:pt x="1362141" y="718907"/>
                      <a:pt x="1366957" y="710626"/>
                      <a:pt x="1374753" y="706295"/>
                    </a:cubicBezTo>
                    <a:cubicBezTo>
                      <a:pt x="1387316" y="699315"/>
                      <a:pt x="1421529" y="691447"/>
                      <a:pt x="1437815" y="687376"/>
                    </a:cubicBezTo>
                    <a:cubicBezTo>
                      <a:pt x="1456855" y="674683"/>
                      <a:pt x="1463584" y="668321"/>
                      <a:pt x="1488265" y="662151"/>
                    </a:cubicBezTo>
                    <a:cubicBezTo>
                      <a:pt x="1502685" y="658546"/>
                      <a:pt x="1517694" y="657947"/>
                      <a:pt x="1532409" y="655845"/>
                    </a:cubicBezTo>
                    <a:cubicBezTo>
                      <a:pt x="1574653" y="641764"/>
                      <a:pt x="1529635" y="655301"/>
                      <a:pt x="1608083" y="643233"/>
                    </a:cubicBezTo>
                    <a:cubicBezTo>
                      <a:pt x="1616649" y="641915"/>
                      <a:pt x="1624781" y="638477"/>
                      <a:pt x="1633308" y="636927"/>
                    </a:cubicBezTo>
                    <a:cubicBezTo>
                      <a:pt x="1669630" y="630323"/>
                      <a:pt x="1663988" y="630620"/>
                      <a:pt x="1683758" y="630620"/>
                    </a:cubicBezTo>
                  </a:path>
                </a:pathLst>
              </a:cu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 name="Freeform: Shape 9">
                <a:extLst>
                  <a:ext uri="{FF2B5EF4-FFF2-40B4-BE49-F238E27FC236}">
                    <a16:creationId xmlns:a16="http://schemas.microsoft.com/office/drawing/2014/main" id="{CF248898-4FFF-4056-8338-CCAF9910859E}"/>
                  </a:ext>
                </a:extLst>
              </p:cNvPr>
              <p:cNvSpPr/>
              <p:nvPr/>
            </p:nvSpPr>
            <p:spPr bwMode="auto">
              <a:xfrm>
                <a:off x="8570137" y="3380127"/>
                <a:ext cx="687376" cy="1434415"/>
              </a:xfrm>
              <a:custGeom>
                <a:avLst/>
                <a:gdLst>
                  <a:gd name="connsiteX0" fmla="*/ 687376 w 687376"/>
                  <a:gd name="connsiteY0" fmla="*/ 0 h 1434415"/>
                  <a:gd name="connsiteX1" fmla="*/ 681070 w 687376"/>
                  <a:gd name="connsiteY1" fmla="*/ 88287 h 1434415"/>
                  <a:gd name="connsiteX2" fmla="*/ 674764 w 687376"/>
                  <a:gd name="connsiteY2" fmla="*/ 119818 h 1434415"/>
                  <a:gd name="connsiteX3" fmla="*/ 655845 w 687376"/>
                  <a:gd name="connsiteY3" fmla="*/ 145043 h 1434415"/>
                  <a:gd name="connsiteX4" fmla="*/ 630620 w 687376"/>
                  <a:gd name="connsiteY4" fmla="*/ 195492 h 1434415"/>
                  <a:gd name="connsiteX5" fmla="*/ 624314 w 687376"/>
                  <a:gd name="connsiteY5" fmla="*/ 214411 h 1434415"/>
                  <a:gd name="connsiteX6" fmla="*/ 611702 w 687376"/>
                  <a:gd name="connsiteY6" fmla="*/ 239636 h 1434415"/>
                  <a:gd name="connsiteX7" fmla="*/ 592783 w 687376"/>
                  <a:gd name="connsiteY7" fmla="*/ 283779 h 1434415"/>
                  <a:gd name="connsiteX8" fmla="*/ 586477 w 687376"/>
                  <a:gd name="connsiteY8" fmla="*/ 302698 h 1434415"/>
                  <a:gd name="connsiteX9" fmla="*/ 573864 w 687376"/>
                  <a:gd name="connsiteY9" fmla="*/ 353147 h 1434415"/>
                  <a:gd name="connsiteX10" fmla="*/ 561252 w 687376"/>
                  <a:gd name="connsiteY10" fmla="*/ 365760 h 1434415"/>
                  <a:gd name="connsiteX11" fmla="*/ 554946 w 687376"/>
                  <a:gd name="connsiteY11" fmla="*/ 384679 h 1434415"/>
                  <a:gd name="connsiteX12" fmla="*/ 542333 w 687376"/>
                  <a:gd name="connsiteY12" fmla="*/ 441434 h 1434415"/>
                  <a:gd name="connsiteX13" fmla="*/ 529721 w 687376"/>
                  <a:gd name="connsiteY13" fmla="*/ 454047 h 1434415"/>
                  <a:gd name="connsiteX14" fmla="*/ 523415 w 687376"/>
                  <a:gd name="connsiteY14" fmla="*/ 472965 h 1434415"/>
                  <a:gd name="connsiteX15" fmla="*/ 504496 w 687376"/>
                  <a:gd name="connsiteY15" fmla="*/ 485578 h 1434415"/>
                  <a:gd name="connsiteX16" fmla="*/ 485578 w 687376"/>
                  <a:gd name="connsiteY16" fmla="*/ 504496 h 1434415"/>
                  <a:gd name="connsiteX17" fmla="*/ 460353 w 687376"/>
                  <a:gd name="connsiteY17" fmla="*/ 548640 h 1434415"/>
                  <a:gd name="connsiteX18" fmla="*/ 441434 w 687376"/>
                  <a:gd name="connsiteY18" fmla="*/ 592783 h 1434415"/>
                  <a:gd name="connsiteX19" fmla="*/ 428822 w 687376"/>
                  <a:gd name="connsiteY19" fmla="*/ 605396 h 1434415"/>
                  <a:gd name="connsiteX20" fmla="*/ 422515 w 687376"/>
                  <a:gd name="connsiteY20" fmla="*/ 643233 h 1434415"/>
                  <a:gd name="connsiteX21" fmla="*/ 403597 w 687376"/>
                  <a:gd name="connsiteY21" fmla="*/ 693683 h 1434415"/>
                  <a:gd name="connsiteX22" fmla="*/ 372066 w 687376"/>
                  <a:gd name="connsiteY22" fmla="*/ 737826 h 1434415"/>
                  <a:gd name="connsiteX23" fmla="*/ 353147 w 687376"/>
                  <a:gd name="connsiteY23" fmla="*/ 769357 h 1434415"/>
                  <a:gd name="connsiteX24" fmla="*/ 346841 w 687376"/>
                  <a:gd name="connsiteY24" fmla="*/ 788276 h 1434415"/>
                  <a:gd name="connsiteX25" fmla="*/ 334229 w 687376"/>
                  <a:gd name="connsiteY25" fmla="*/ 807194 h 1434415"/>
                  <a:gd name="connsiteX26" fmla="*/ 327922 w 687376"/>
                  <a:gd name="connsiteY26" fmla="*/ 826113 h 1434415"/>
                  <a:gd name="connsiteX27" fmla="*/ 315310 w 687376"/>
                  <a:gd name="connsiteY27" fmla="*/ 845032 h 1434415"/>
                  <a:gd name="connsiteX28" fmla="*/ 271167 w 687376"/>
                  <a:gd name="connsiteY28" fmla="*/ 971156 h 1434415"/>
                  <a:gd name="connsiteX29" fmla="*/ 264860 w 687376"/>
                  <a:gd name="connsiteY29" fmla="*/ 1128811 h 1434415"/>
                  <a:gd name="connsiteX30" fmla="*/ 252248 w 687376"/>
                  <a:gd name="connsiteY30" fmla="*/ 1147730 h 1434415"/>
                  <a:gd name="connsiteX31" fmla="*/ 245942 w 687376"/>
                  <a:gd name="connsiteY31" fmla="*/ 1185567 h 1434415"/>
                  <a:gd name="connsiteX32" fmla="*/ 239635 w 687376"/>
                  <a:gd name="connsiteY32" fmla="*/ 1204485 h 1434415"/>
                  <a:gd name="connsiteX33" fmla="*/ 233329 w 687376"/>
                  <a:gd name="connsiteY33" fmla="*/ 1236016 h 1434415"/>
                  <a:gd name="connsiteX34" fmla="*/ 220717 w 687376"/>
                  <a:gd name="connsiteY34" fmla="*/ 1280160 h 1434415"/>
                  <a:gd name="connsiteX35" fmla="*/ 214411 w 687376"/>
                  <a:gd name="connsiteY35" fmla="*/ 1324303 h 1434415"/>
                  <a:gd name="connsiteX36" fmla="*/ 208104 w 687376"/>
                  <a:gd name="connsiteY36" fmla="*/ 1381059 h 1434415"/>
                  <a:gd name="connsiteX37" fmla="*/ 195492 w 687376"/>
                  <a:gd name="connsiteY37" fmla="*/ 1393672 h 1434415"/>
                  <a:gd name="connsiteX38" fmla="*/ 182880 w 687376"/>
                  <a:gd name="connsiteY38" fmla="*/ 1412590 h 1434415"/>
                  <a:gd name="connsiteX39" fmla="*/ 145042 w 687376"/>
                  <a:gd name="connsiteY39" fmla="*/ 1425203 h 1434415"/>
                  <a:gd name="connsiteX40" fmla="*/ 0 w 687376"/>
                  <a:gd name="connsiteY40" fmla="*/ 1431509 h 1434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87376" h="1434415">
                    <a:moveTo>
                      <a:pt x="687376" y="0"/>
                    </a:moveTo>
                    <a:cubicBezTo>
                      <a:pt x="685274" y="29429"/>
                      <a:pt x="684159" y="58945"/>
                      <a:pt x="681070" y="88287"/>
                    </a:cubicBezTo>
                    <a:cubicBezTo>
                      <a:pt x="679948" y="98947"/>
                      <a:pt x="679117" y="110023"/>
                      <a:pt x="674764" y="119818"/>
                    </a:cubicBezTo>
                    <a:cubicBezTo>
                      <a:pt x="670495" y="129423"/>
                      <a:pt x="662151" y="136635"/>
                      <a:pt x="655845" y="145043"/>
                    </a:cubicBezTo>
                    <a:cubicBezTo>
                      <a:pt x="641353" y="188520"/>
                      <a:pt x="652634" y="173480"/>
                      <a:pt x="630620" y="195492"/>
                    </a:cubicBezTo>
                    <a:cubicBezTo>
                      <a:pt x="628518" y="201798"/>
                      <a:pt x="626932" y="208301"/>
                      <a:pt x="624314" y="214411"/>
                    </a:cubicBezTo>
                    <a:cubicBezTo>
                      <a:pt x="620611" y="223052"/>
                      <a:pt x="615003" y="230834"/>
                      <a:pt x="611702" y="239636"/>
                    </a:cubicBezTo>
                    <a:cubicBezTo>
                      <a:pt x="594250" y="286173"/>
                      <a:pt x="618340" y="245443"/>
                      <a:pt x="592783" y="283779"/>
                    </a:cubicBezTo>
                    <a:cubicBezTo>
                      <a:pt x="590681" y="290085"/>
                      <a:pt x="588089" y="296249"/>
                      <a:pt x="586477" y="302698"/>
                    </a:cubicBezTo>
                    <a:cubicBezTo>
                      <a:pt x="584538" y="310456"/>
                      <a:pt x="580044" y="342846"/>
                      <a:pt x="573864" y="353147"/>
                    </a:cubicBezTo>
                    <a:cubicBezTo>
                      <a:pt x="570805" y="358245"/>
                      <a:pt x="565456" y="361556"/>
                      <a:pt x="561252" y="365760"/>
                    </a:cubicBezTo>
                    <a:cubicBezTo>
                      <a:pt x="559150" y="372066"/>
                      <a:pt x="556388" y="378190"/>
                      <a:pt x="554946" y="384679"/>
                    </a:cubicBezTo>
                    <a:cubicBezTo>
                      <a:pt x="552996" y="393452"/>
                      <a:pt x="549851" y="428904"/>
                      <a:pt x="542333" y="441434"/>
                    </a:cubicBezTo>
                    <a:cubicBezTo>
                      <a:pt x="539274" y="446532"/>
                      <a:pt x="533925" y="449843"/>
                      <a:pt x="529721" y="454047"/>
                    </a:cubicBezTo>
                    <a:cubicBezTo>
                      <a:pt x="527619" y="460353"/>
                      <a:pt x="527567" y="467774"/>
                      <a:pt x="523415" y="472965"/>
                    </a:cubicBezTo>
                    <a:cubicBezTo>
                      <a:pt x="518680" y="478883"/>
                      <a:pt x="510319" y="480726"/>
                      <a:pt x="504496" y="485578"/>
                    </a:cubicBezTo>
                    <a:cubicBezTo>
                      <a:pt x="497645" y="491287"/>
                      <a:pt x="491884" y="498190"/>
                      <a:pt x="485578" y="504496"/>
                    </a:cubicBezTo>
                    <a:cubicBezTo>
                      <a:pt x="473363" y="553352"/>
                      <a:pt x="489253" y="508179"/>
                      <a:pt x="460353" y="548640"/>
                    </a:cubicBezTo>
                    <a:cubicBezTo>
                      <a:pt x="414222" y="613225"/>
                      <a:pt x="472311" y="541320"/>
                      <a:pt x="441434" y="592783"/>
                    </a:cubicBezTo>
                    <a:cubicBezTo>
                      <a:pt x="438375" y="597881"/>
                      <a:pt x="433026" y="601192"/>
                      <a:pt x="428822" y="605396"/>
                    </a:cubicBezTo>
                    <a:cubicBezTo>
                      <a:pt x="426720" y="618008"/>
                      <a:pt x="425289" y="630751"/>
                      <a:pt x="422515" y="643233"/>
                    </a:cubicBezTo>
                    <a:cubicBezTo>
                      <a:pt x="419837" y="655284"/>
                      <a:pt x="406404" y="685963"/>
                      <a:pt x="403597" y="693683"/>
                    </a:cubicBezTo>
                    <a:cubicBezTo>
                      <a:pt x="387360" y="738333"/>
                      <a:pt x="404357" y="727062"/>
                      <a:pt x="372066" y="737826"/>
                    </a:cubicBezTo>
                    <a:cubicBezTo>
                      <a:pt x="354202" y="791421"/>
                      <a:pt x="379117" y="726075"/>
                      <a:pt x="353147" y="769357"/>
                    </a:cubicBezTo>
                    <a:cubicBezTo>
                      <a:pt x="349727" y="775057"/>
                      <a:pt x="349814" y="782330"/>
                      <a:pt x="346841" y="788276"/>
                    </a:cubicBezTo>
                    <a:cubicBezTo>
                      <a:pt x="343452" y="795055"/>
                      <a:pt x="337618" y="800415"/>
                      <a:pt x="334229" y="807194"/>
                    </a:cubicBezTo>
                    <a:cubicBezTo>
                      <a:pt x="331256" y="813140"/>
                      <a:pt x="330895" y="820167"/>
                      <a:pt x="327922" y="826113"/>
                    </a:cubicBezTo>
                    <a:cubicBezTo>
                      <a:pt x="324533" y="832892"/>
                      <a:pt x="318251" y="838047"/>
                      <a:pt x="315310" y="845032"/>
                    </a:cubicBezTo>
                    <a:cubicBezTo>
                      <a:pt x="281766" y="924700"/>
                      <a:pt x="284414" y="918164"/>
                      <a:pt x="271167" y="971156"/>
                    </a:cubicBezTo>
                    <a:cubicBezTo>
                      <a:pt x="269065" y="1023708"/>
                      <a:pt x="270463" y="1076517"/>
                      <a:pt x="264860" y="1128811"/>
                    </a:cubicBezTo>
                    <a:cubicBezTo>
                      <a:pt x="264053" y="1136347"/>
                      <a:pt x="254645" y="1140540"/>
                      <a:pt x="252248" y="1147730"/>
                    </a:cubicBezTo>
                    <a:cubicBezTo>
                      <a:pt x="248205" y="1159860"/>
                      <a:pt x="248716" y="1173085"/>
                      <a:pt x="245942" y="1185567"/>
                    </a:cubicBezTo>
                    <a:cubicBezTo>
                      <a:pt x="244500" y="1192056"/>
                      <a:pt x="241247" y="1198036"/>
                      <a:pt x="239635" y="1204485"/>
                    </a:cubicBezTo>
                    <a:cubicBezTo>
                      <a:pt x="237035" y="1214883"/>
                      <a:pt x="235654" y="1225553"/>
                      <a:pt x="233329" y="1236016"/>
                    </a:cubicBezTo>
                    <a:cubicBezTo>
                      <a:pt x="228050" y="1259771"/>
                      <a:pt x="227739" y="1259092"/>
                      <a:pt x="220717" y="1280160"/>
                    </a:cubicBezTo>
                    <a:cubicBezTo>
                      <a:pt x="218615" y="1294874"/>
                      <a:pt x="216255" y="1309554"/>
                      <a:pt x="214411" y="1324303"/>
                    </a:cubicBezTo>
                    <a:cubicBezTo>
                      <a:pt x="212050" y="1343191"/>
                      <a:pt x="213113" y="1362695"/>
                      <a:pt x="208104" y="1381059"/>
                    </a:cubicBezTo>
                    <a:cubicBezTo>
                      <a:pt x="206540" y="1386795"/>
                      <a:pt x="199206" y="1389029"/>
                      <a:pt x="195492" y="1393672"/>
                    </a:cubicBezTo>
                    <a:cubicBezTo>
                      <a:pt x="190758" y="1399590"/>
                      <a:pt x="189307" y="1408573"/>
                      <a:pt x="182880" y="1412590"/>
                    </a:cubicBezTo>
                    <a:cubicBezTo>
                      <a:pt x="171606" y="1419636"/>
                      <a:pt x="157940" y="1421979"/>
                      <a:pt x="145042" y="1425203"/>
                    </a:cubicBezTo>
                    <a:cubicBezTo>
                      <a:pt x="81071" y="1441196"/>
                      <a:pt x="128485" y="1431509"/>
                      <a:pt x="0" y="1431509"/>
                    </a:cubicBezTo>
                  </a:path>
                </a:pathLst>
              </a:cu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 name="Freeform: Shape 10">
                <a:extLst>
                  <a:ext uri="{FF2B5EF4-FFF2-40B4-BE49-F238E27FC236}">
                    <a16:creationId xmlns:a16="http://schemas.microsoft.com/office/drawing/2014/main" id="{E84F2CC0-7B4A-4F5C-A37E-67DA1C922795}"/>
                  </a:ext>
                </a:extLst>
              </p:cNvPr>
              <p:cNvSpPr/>
              <p:nvPr/>
            </p:nvSpPr>
            <p:spPr bwMode="auto">
              <a:xfrm>
                <a:off x="9339492" y="3342290"/>
                <a:ext cx="397291" cy="460353"/>
              </a:xfrm>
              <a:custGeom>
                <a:avLst/>
                <a:gdLst>
                  <a:gd name="connsiteX0" fmla="*/ 0 w 397291"/>
                  <a:gd name="connsiteY0" fmla="*/ 0 h 460353"/>
                  <a:gd name="connsiteX1" fmla="*/ 31531 w 397291"/>
                  <a:gd name="connsiteY1" fmla="*/ 31531 h 460353"/>
                  <a:gd name="connsiteX2" fmla="*/ 69369 w 397291"/>
                  <a:gd name="connsiteY2" fmla="*/ 56756 h 460353"/>
                  <a:gd name="connsiteX3" fmla="*/ 88287 w 397291"/>
                  <a:gd name="connsiteY3" fmla="*/ 94593 h 460353"/>
                  <a:gd name="connsiteX4" fmla="*/ 100900 w 397291"/>
                  <a:gd name="connsiteY4" fmla="*/ 107205 h 460353"/>
                  <a:gd name="connsiteX5" fmla="*/ 126125 w 397291"/>
                  <a:gd name="connsiteY5" fmla="*/ 138736 h 460353"/>
                  <a:gd name="connsiteX6" fmla="*/ 132431 w 397291"/>
                  <a:gd name="connsiteY6" fmla="*/ 157655 h 460353"/>
                  <a:gd name="connsiteX7" fmla="*/ 138737 w 397291"/>
                  <a:gd name="connsiteY7" fmla="*/ 182880 h 460353"/>
                  <a:gd name="connsiteX8" fmla="*/ 151349 w 397291"/>
                  <a:gd name="connsiteY8" fmla="*/ 201798 h 460353"/>
                  <a:gd name="connsiteX9" fmla="*/ 163962 w 397291"/>
                  <a:gd name="connsiteY9" fmla="*/ 239636 h 460353"/>
                  <a:gd name="connsiteX10" fmla="*/ 170268 w 397291"/>
                  <a:gd name="connsiteY10" fmla="*/ 258554 h 460353"/>
                  <a:gd name="connsiteX11" fmla="*/ 189187 w 397291"/>
                  <a:gd name="connsiteY11" fmla="*/ 321616 h 460353"/>
                  <a:gd name="connsiteX12" fmla="*/ 208105 w 397291"/>
                  <a:gd name="connsiteY12" fmla="*/ 334229 h 460353"/>
                  <a:gd name="connsiteX13" fmla="*/ 214411 w 397291"/>
                  <a:gd name="connsiteY13" fmla="*/ 353147 h 460353"/>
                  <a:gd name="connsiteX14" fmla="*/ 252249 w 397291"/>
                  <a:gd name="connsiteY14" fmla="*/ 378372 h 460353"/>
                  <a:gd name="connsiteX15" fmla="*/ 271167 w 397291"/>
                  <a:gd name="connsiteY15" fmla="*/ 390984 h 460353"/>
                  <a:gd name="connsiteX16" fmla="*/ 283780 w 397291"/>
                  <a:gd name="connsiteY16" fmla="*/ 403597 h 460353"/>
                  <a:gd name="connsiteX17" fmla="*/ 309005 w 397291"/>
                  <a:gd name="connsiteY17" fmla="*/ 416209 h 460353"/>
                  <a:gd name="connsiteX18" fmla="*/ 346842 w 397291"/>
                  <a:gd name="connsiteY18" fmla="*/ 428822 h 460353"/>
                  <a:gd name="connsiteX19" fmla="*/ 365760 w 397291"/>
                  <a:gd name="connsiteY19" fmla="*/ 441434 h 460353"/>
                  <a:gd name="connsiteX20" fmla="*/ 384679 w 397291"/>
                  <a:gd name="connsiteY20" fmla="*/ 447740 h 460353"/>
                  <a:gd name="connsiteX21" fmla="*/ 397291 w 397291"/>
                  <a:gd name="connsiteY21" fmla="*/ 460353 h 460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97291" h="460353">
                    <a:moveTo>
                      <a:pt x="0" y="0"/>
                    </a:moveTo>
                    <a:cubicBezTo>
                      <a:pt x="10510" y="10510"/>
                      <a:pt x="19798" y="22406"/>
                      <a:pt x="31531" y="31531"/>
                    </a:cubicBezTo>
                    <a:cubicBezTo>
                      <a:pt x="100253" y="84981"/>
                      <a:pt x="25961" y="13348"/>
                      <a:pt x="69369" y="56756"/>
                    </a:cubicBezTo>
                    <a:cubicBezTo>
                      <a:pt x="76029" y="76736"/>
                      <a:pt x="74317" y="77131"/>
                      <a:pt x="88287" y="94593"/>
                    </a:cubicBezTo>
                    <a:cubicBezTo>
                      <a:pt x="92001" y="99236"/>
                      <a:pt x="97186" y="102562"/>
                      <a:pt x="100900" y="107205"/>
                    </a:cubicBezTo>
                    <a:cubicBezTo>
                      <a:pt x="132721" y="146981"/>
                      <a:pt x="95671" y="108284"/>
                      <a:pt x="126125" y="138736"/>
                    </a:cubicBezTo>
                    <a:cubicBezTo>
                      <a:pt x="128227" y="145042"/>
                      <a:pt x="130605" y="151263"/>
                      <a:pt x="132431" y="157655"/>
                    </a:cubicBezTo>
                    <a:cubicBezTo>
                      <a:pt x="134812" y="165989"/>
                      <a:pt x="135323" y="174914"/>
                      <a:pt x="138737" y="182880"/>
                    </a:cubicBezTo>
                    <a:cubicBezTo>
                      <a:pt x="141722" y="189846"/>
                      <a:pt x="148271" y="194872"/>
                      <a:pt x="151349" y="201798"/>
                    </a:cubicBezTo>
                    <a:cubicBezTo>
                      <a:pt x="156749" y="213947"/>
                      <a:pt x="159758" y="227023"/>
                      <a:pt x="163962" y="239636"/>
                    </a:cubicBezTo>
                    <a:cubicBezTo>
                      <a:pt x="166064" y="245942"/>
                      <a:pt x="168656" y="252105"/>
                      <a:pt x="170268" y="258554"/>
                    </a:cubicBezTo>
                    <a:cubicBezTo>
                      <a:pt x="172792" y="268652"/>
                      <a:pt x="184580" y="318544"/>
                      <a:pt x="189187" y="321616"/>
                    </a:cubicBezTo>
                    <a:lnTo>
                      <a:pt x="208105" y="334229"/>
                    </a:lnTo>
                    <a:cubicBezTo>
                      <a:pt x="210207" y="340535"/>
                      <a:pt x="210991" y="347447"/>
                      <a:pt x="214411" y="353147"/>
                    </a:cubicBezTo>
                    <a:cubicBezTo>
                      <a:pt x="223208" y="367808"/>
                      <a:pt x="238249" y="370372"/>
                      <a:pt x="252249" y="378372"/>
                    </a:cubicBezTo>
                    <a:cubicBezTo>
                      <a:pt x="258829" y="382132"/>
                      <a:pt x="265249" y="386249"/>
                      <a:pt x="271167" y="390984"/>
                    </a:cubicBezTo>
                    <a:cubicBezTo>
                      <a:pt x="275810" y="394698"/>
                      <a:pt x="278833" y="400299"/>
                      <a:pt x="283780" y="403597"/>
                    </a:cubicBezTo>
                    <a:cubicBezTo>
                      <a:pt x="291602" y="408812"/>
                      <a:pt x="300277" y="412718"/>
                      <a:pt x="309005" y="416209"/>
                    </a:cubicBezTo>
                    <a:cubicBezTo>
                      <a:pt x="321349" y="421147"/>
                      <a:pt x="346842" y="428822"/>
                      <a:pt x="346842" y="428822"/>
                    </a:cubicBezTo>
                    <a:cubicBezTo>
                      <a:pt x="353148" y="433026"/>
                      <a:pt x="358981" y="438045"/>
                      <a:pt x="365760" y="441434"/>
                    </a:cubicBezTo>
                    <a:cubicBezTo>
                      <a:pt x="371706" y="444407"/>
                      <a:pt x="378979" y="444320"/>
                      <a:pt x="384679" y="447740"/>
                    </a:cubicBezTo>
                    <a:cubicBezTo>
                      <a:pt x="389777" y="450799"/>
                      <a:pt x="397291" y="460353"/>
                      <a:pt x="397291" y="460353"/>
                    </a:cubicBezTo>
                  </a:path>
                </a:pathLst>
              </a:custGeom>
              <a:noFill/>
              <a:ln w="158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spTree>
    <p:extLst>
      <p:ext uri="{BB962C8B-B14F-4D97-AF65-F5344CB8AC3E}">
        <p14:creationId xmlns:p14="http://schemas.microsoft.com/office/powerpoint/2010/main" val="36176594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5B9C72-39BB-4FCF-B398-D10BC8722F35}"/>
              </a:ext>
            </a:extLst>
          </p:cNvPr>
          <p:cNvSpPr>
            <a:spLocks noGrp="1"/>
          </p:cNvSpPr>
          <p:nvPr>
            <p:ph type="title"/>
          </p:nvPr>
        </p:nvSpPr>
        <p:spPr>
          <a:xfrm>
            <a:off x="588263" y="457200"/>
            <a:ext cx="11018520" cy="1107996"/>
          </a:xfrm>
        </p:spPr>
        <p:txBody>
          <a:bodyPr/>
          <a:lstStyle/>
          <a:p>
            <a:r>
              <a:rPr lang="en-US" dirty="0"/>
              <a:t>Connectivity options and hybrid offerings</a:t>
            </a:r>
            <a:br>
              <a:rPr lang="en-US" dirty="0"/>
            </a:br>
            <a:endParaRPr lang="en-US" dirty="0"/>
          </a:p>
        </p:txBody>
      </p:sp>
      <p:sp>
        <p:nvSpPr>
          <p:cNvPr id="5" name="Rectangle 14">
            <a:extLst>
              <a:ext uri="{FF2B5EF4-FFF2-40B4-BE49-F238E27FC236}">
                <a16:creationId xmlns:a16="http://schemas.microsoft.com/office/drawing/2014/main" id="{D9005910-BEFE-4290-BAC9-3AF0BDADE1E8}"/>
              </a:ext>
            </a:extLst>
          </p:cNvPr>
          <p:cNvSpPr/>
          <p:nvPr/>
        </p:nvSpPr>
        <p:spPr bwMode="auto">
          <a:xfrm>
            <a:off x="979250" y="1244223"/>
            <a:ext cx="1995168" cy="690735"/>
          </a:xfrm>
          <a:prstGeom prst="rect">
            <a:avLst/>
          </a:prstGeom>
          <a:solidFill>
            <a:srgbClr val="FFFFFF">
              <a:lumMod val="50000"/>
              <a:alpha val="40000"/>
            </a:srgbClr>
          </a:solidFill>
          <a:ln>
            <a:noFill/>
            <a:headEnd type="none" w="med" len="med"/>
            <a:tailEnd type="none" w="med" len="med"/>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p:spPr>
        <p:txBody>
          <a:bodyPr vert="horz" wrap="square" lIns="143428" tIns="89642" rIns="89642" bIns="89642" numCol="1" rtlCol="0" anchor="t" anchorCtr="0" compatLnSpc="1">
            <a:prstTxWarp prst="textNoShape">
              <a:avLst/>
            </a:prstTxWarp>
          </a:bodyPr>
          <a:lstStyle/>
          <a:p>
            <a:pPr marL="0" marR="0" lvl="0" indent="0" algn="ctr" defTabSz="1218594" rtl="0" eaLnBrk="1" fontAlgn="base" latinLnBrk="0" hangingPunct="1">
              <a:lnSpc>
                <a:spcPct val="100000"/>
              </a:lnSpc>
              <a:spcBef>
                <a:spcPct val="0"/>
              </a:spcBef>
              <a:spcAft>
                <a:spcPct val="0"/>
              </a:spcAft>
              <a:buClrTx/>
              <a:buSzTx/>
              <a:buFontTx/>
              <a:buNone/>
              <a:tabLst/>
              <a:defRPr/>
            </a:pPr>
            <a:r>
              <a:rPr kumimoji="0" lang="en-US" sz="1961" b="1" i="0" u="none" strike="noStrike" kern="0" cap="none" spc="0" normalizeH="0" baseline="0" noProof="0" dirty="0">
                <a:ln>
                  <a:noFill/>
                </a:ln>
                <a:solidFill>
                  <a:srgbClr val="FFFFFF"/>
                </a:solidFill>
                <a:effectLst/>
                <a:uLnTx/>
                <a:uFillTx/>
                <a:latin typeface="Segoe UI"/>
                <a:ea typeface="+mn-ea"/>
                <a:cs typeface="Segoe UI" panose="020B0502040204020203" pitchFamily="34" charset="0"/>
              </a:rPr>
              <a:t>Azure</a:t>
            </a:r>
          </a:p>
        </p:txBody>
      </p:sp>
      <p:sp>
        <p:nvSpPr>
          <p:cNvPr id="6" name="Rectangle 17">
            <a:extLst>
              <a:ext uri="{FF2B5EF4-FFF2-40B4-BE49-F238E27FC236}">
                <a16:creationId xmlns:a16="http://schemas.microsoft.com/office/drawing/2014/main" id="{2AE133B0-F8E9-4557-AD5B-EDF3CADD44E5}"/>
              </a:ext>
            </a:extLst>
          </p:cNvPr>
          <p:cNvSpPr/>
          <p:nvPr/>
        </p:nvSpPr>
        <p:spPr bwMode="auto">
          <a:xfrm>
            <a:off x="6443395" y="1244223"/>
            <a:ext cx="1977508" cy="690735"/>
          </a:xfrm>
          <a:prstGeom prst="rect">
            <a:avLst/>
          </a:prstGeom>
          <a:solidFill>
            <a:srgbClr val="FFFFFF">
              <a:lumMod val="50000"/>
              <a:alpha val="40000"/>
            </a:srgbClr>
          </a:solidFill>
          <a:ln>
            <a:noFill/>
            <a:headEnd type="none" w="med" len="med"/>
            <a:tailEnd type="none" w="med" len="med"/>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p:spPr>
        <p:txBody>
          <a:bodyPr vert="horz" wrap="square" lIns="143428" tIns="89642" rIns="89642" bIns="89642" numCol="1" rtlCol="0" anchor="t" anchorCtr="0" compatLnSpc="1">
            <a:prstTxWarp prst="textNoShape">
              <a:avLst/>
            </a:prstTxWarp>
          </a:bodyPr>
          <a:lstStyle/>
          <a:p>
            <a:pPr marL="0" marR="0" lvl="0" indent="0" algn="ctr" defTabSz="1218594" rtl="0" eaLnBrk="1" fontAlgn="base" latinLnBrk="0" hangingPunct="1">
              <a:lnSpc>
                <a:spcPct val="100000"/>
              </a:lnSpc>
              <a:spcBef>
                <a:spcPct val="0"/>
              </a:spcBef>
              <a:spcAft>
                <a:spcPct val="0"/>
              </a:spcAft>
              <a:buClrTx/>
              <a:buSzTx/>
              <a:buFontTx/>
              <a:buNone/>
              <a:tabLst/>
              <a:defRPr/>
            </a:pPr>
            <a:r>
              <a:rPr kumimoji="0" lang="en-US" sz="1961" b="1" i="0" u="none" strike="noStrike" kern="0" cap="none" spc="0" normalizeH="0" baseline="0" noProof="0" dirty="0">
                <a:ln>
                  <a:noFill/>
                </a:ln>
                <a:solidFill>
                  <a:srgbClr val="FFFFFF"/>
                </a:solidFill>
                <a:effectLst/>
                <a:uLnTx/>
                <a:uFillTx/>
                <a:latin typeface="Segoe UI"/>
                <a:ea typeface="+mn-ea"/>
                <a:cs typeface="Segoe UI" panose="020B0502040204020203" pitchFamily="34" charset="0"/>
              </a:rPr>
              <a:t>Customer</a:t>
            </a:r>
          </a:p>
        </p:txBody>
      </p:sp>
      <p:sp>
        <p:nvSpPr>
          <p:cNvPr id="7" name="Rectangle 6">
            <a:extLst>
              <a:ext uri="{FF2B5EF4-FFF2-40B4-BE49-F238E27FC236}">
                <a16:creationId xmlns:a16="http://schemas.microsoft.com/office/drawing/2014/main" id="{8DCE023F-7ADB-4111-8D04-22288871486D}"/>
              </a:ext>
            </a:extLst>
          </p:cNvPr>
          <p:cNvSpPr/>
          <p:nvPr/>
        </p:nvSpPr>
        <p:spPr bwMode="auto">
          <a:xfrm>
            <a:off x="8453853" y="1244223"/>
            <a:ext cx="3070266" cy="690735"/>
          </a:xfrm>
          <a:prstGeom prst="rect">
            <a:avLst/>
          </a:prstGeom>
          <a:solidFill>
            <a:srgbClr val="FFFFFF">
              <a:lumMod val="50000"/>
              <a:alpha val="40000"/>
            </a:srgbClr>
          </a:solidFill>
          <a:ln>
            <a:noFill/>
            <a:headEnd type="none" w="med" len="med"/>
            <a:tailEnd type="none" w="med" len="med"/>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p:spPr>
        <p:txBody>
          <a:bodyPr vert="horz" wrap="square" lIns="143428" tIns="89642" rIns="89642" bIns="89642" numCol="1" rtlCol="0" anchor="t" anchorCtr="0" compatLnSpc="1">
            <a:prstTxWarp prst="textNoShape">
              <a:avLst/>
            </a:prstTxWarp>
          </a:bodyPr>
          <a:lstStyle/>
          <a:p>
            <a:pPr marL="0" marR="0" lvl="0" indent="0" algn="l" defTabSz="1218594" rtl="0" eaLnBrk="1" fontAlgn="base" latinLnBrk="0" hangingPunct="1">
              <a:lnSpc>
                <a:spcPct val="100000"/>
              </a:lnSpc>
              <a:spcBef>
                <a:spcPct val="0"/>
              </a:spcBef>
              <a:spcAft>
                <a:spcPct val="0"/>
              </a:spcAft>
              <a:buClrTx/>
              <a:buSzTx/>
              <a:buFontTx/>
              <a:buNone/>
              <a:tabLst/>
              <a:defRPr/>
            </a:pPr>
            <a:r>
              <a:rPr kumimoji="0" lang="en-US" sz="1961" b="1" i="0" u="none" strike="noStrike" kern="0" cap="none" spc="0" normalizeH="0" baseline="0" noProof="0" dirty="0">
                <a:ln>
                  <a:noFill/>
                </a:ln>
                <a:solidFill>
                  <a:srgbClr val="FFFFFF"/>
                </a:solidFill>
                <a:effectLst/>
                <a:uLnTx/>
                <a:uFillTx/>
                <a:latin typeface="Segoe UI"/>
                <a:ea typeface="+mn-ea"/>
                <a:cs typeface="Segoe UI" panose="020B0502040204020203" pitchFamily="34" charset="0"/>
              </a:rPr>
              <a:t>Segment and workloads</a:t>
            </a:r>
          </a:p>
        </p:txBody>
      </p:sp>
      <p:grpSp>
        <p:nvGrpSpPr>
          <p:cNvPr id="8" name="Group 7">
            <a:extLst>
              <a:ext uri="{FF2B5EF4-FFF2-40B4-BE49-F238E27FC236}">
                <a16:creationId xmlns:a16="http://schemas.microsoft.com/office/drawing/2014/main" id="{02239926-F3D1-48CF-BCA0-B6F5C9E36567}"/>
              </a:ext>
            </a:extLst>
          </p:cNvPr>
          <p:cNvGrpSpPr/>
          <p:nvPr/>
        </p:nvGrpSpPr>
        <p:grpSpPr>
          <a:xfrm>
            <a:off x="979250" y="4171389"/>
            <a:ext cx="10544869" cy="1204548"/>
            <a:chOff x="312738" y="4254537"/>
            <a:chExt cx="10756316" cy="1228702"/>
          </a:xfrm>
        </p:grpSpPr>
        <p:grpSp>
          <p:nvGrpSpPr>
            <p:cNvPr id="9" name="Group 8">
              <a:extLst>
                <a:ext uri="{FF2B5EF4-FFF2-40B4-BE49-F238E27FC236}">
                  <a16:creationId xmlns:a16="http://schemas.microsoft.com/office/drawing/2014/main" id="{C9E7E5F5-7130-4C1D-9167-EC7C1DBC1BCE}"/>
                </a:ext>
              </a:extLst>
            </p:cNvPr>
            <p:cNvGrpSpPr/>
            <p:nvPr/>
          </p:nvGrpSpPr>
          <p:grpSpPr>
            <a:xfrm>
              <a:off x="312738" y="4353320"/>
              <a:ext cx="10756316" cy="1100878"/>
              <a:chOff x="312738" y="4315336"/>
              <a:chExt cx="10756316" cy="1100878"/>
            </a:xfrm>
          </p:grpSpPr>
          <p:sp>
            <p:nvSpPr>
              <p:cNvPr id="11" name="Rectangle 10">
                <a:extLst>
                  <a:ext uri="{FF2B5EF4-FFF2-40B4-BE49-F238E27FC236}">
                    <a16:creationId xmlns:a16="http://schemas.microsoft.com/office/drawing/2014/main" id="{02246183-C138-47F3-9DDD-AD2CEA3ADA12}"/>
                  </a:ext>
                </a:extLst>
              </p:cNvPr>
              <p:cNvSpPr/>
              <p:nvPr/>
            </p:nvSpPr>
            <p:spPr>
              <a:xfrm>
                <a:off x="312738" y="4315336"/>
                <a:ext cx="5573712" cy="1100878"/>
              </a:xfrm>
              <a:prstGeom prst="rect">
                <a:avLst/>
              </a:prstGeom>
              <a:solidFill>
                <a:srgbClr val="002050">
                  <a:lumMod val="50000"/>
                  <a:lumOff val="50000"/>
                </a:srgbClr>
              </a:solidFill>
              <a:ln w="10795" cap="flat" cmpd="sng" algn="ctr">
                <a:noFill/>
                <a:prstDash val="solid"/>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1A1A1A"/>
                  </a:solidFill>
                  <a:effectLst/>
                  <a:uLnTx/>
                  <a:uFillTx/>
                  <a:latin typeface="Segoe UI"/>
                  <a:ea typeface="+mn-ea"/>
                  <a:cs typeface="Segoe UI" panose="020B0502040204020203" pitchFamily="34" charset="0"/>
                </a:endParaRPr>
              </a:p>
            </p:txBody>
          </p:sp>
          <p:sp>
            <p:nvSpPr>
              <p:cNvPr id="12" name="Freeform 11">
                <a:extLst>
                  <a:ext uri="{FF2B5EF4-FFF2-40B4-BE49-F238E27FC236}">
                    <a16:creationId xmlns:a16="http://schemas.microsoft.com/office/drawing/2014/main" id="{74668239-F628-4382-8475-44A80E775784}"/>
                  </a:ext>
                </a:extLst>
              </p:cNvPr>
              <p:cNvSpPr/>
              <p:nvPr/>
            </p:nvSpPr>
            <p:spPr>
              <a:xfrm rot="5400000">
                <a:off x="6341213" y="3839364"/>
                <a:ext cx="1100392" cy="2052341"/>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rgbClr val="5C2D91">
                  <a:lumMod val="40000"/>
                  <a:lumOff val="60000"/>
                </a:srgbClr>
              </a:solidFill>
              <a:ln w="12700" cap="flat" cmpd="thickThin" algn="ctr">
                <a:noFill/>
                <a:prstDash val="solid"/>
              </a:ln>
              <a:effectLst/>
            </p:spPr>
            <p:txBody>
              <a:bodyPr lIns="2986723" tIns="37333" rIns="74665" bIns="37333" rtlCol="0" anchor="ctr"/>
              <a:lstStyle/>
              <a:p>
                <a:pPr marL="234914" marR="0" lvl="0" indent="-234914" algn="l" defTabSz="466572" rtl="0" eaLnBrk="1" fontAlgn="auto" latinLnBrk="0" hangingPunct="1">
                  <a:lnSpc>
                    <a:spcPct val="90000"/>
                  </a:lnSpc>
                  <a:spcBef>
                    <a:spcPct val="20000"/>
                  </a:spcBef>
                  <a:spcAft>
                    <a:spcPts val="0"/>
                  </a:spcAft>
                  <a:buClrTx/>
                  <a:buSzPct val="90000"/>
                  <a:buFontTx/>
                  <a:buBlip>
                    <a:blip r:embed="rId2"/>
                  </a:buBlip>
                  <a:tabLst/>
                  <a:defRPr/>
                </a:pPr>
                <a:endParaRPr kumimoji="0" lang="en-US" sz="2353" b="0" i="0" u="none" strike="noStrike" kern="0" cap="none" spc="0" normalizeH="0" baseline="0" noProof="0" dirty="0">
                  <a:ln>
                    <a:noFill/>
                  </a:ln>
                  <a:solidFill>
                    <a:srgbClr val="1A1A1A"/>
                  </a:solidFill>
                  <a:effectLst/>
                  <a:uLnTx/>
                  <a:uFillTx/>
                  <a:latin typeface="Segoe UI"/>
                  <a:ea typeface="+mn-ea"/>
                  <a:cs typeface="Segoe UI" panose="020B0502040204020203" pitchFamily="34" charset="0"/>
                </a:endParaRPr>
              </a:p>
            </p:txBody>
          </p:sp>
          <p:sp>
            <p:nvSpPr>
              <p:cNvPr id="13" name="Freeform 12">
                <a:extLst>
                  <a:ext uri="{FF2B5EF4-FFF2-40B4-BE49-F238E27FC236}">
                    <a16:creationId xmlns:a16="http://schemas.microsoft.com/office/drawing/2014/main" id="{2CB489C2-4FA4-4556-B2F0-868EC16E4159}"/>
                  </a:ext>
                </a:extLst>
              </p:cNvPr>
              <p:cNvSpPr/>
              <p:nvPr/>
            </p:nvSpPr>
            <p:spPr>
              <a:xfrm rot="5400000">
                <a:off x="788716" y="3839364"/>
                <a:ext cx="1100394" cy="2052341"/>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rgbClr val="CDF4FF">
                  <a:lumMod val="50000"/>
                </a:srgbClr>
              </a:solidFill>
              <a:ln w="12700" cap="flat" cmpd="thickThin" algn="ctr">
                <a:noFill/>
                <a:prstDash val="solid"/>
              </a:ln>
              <a:effectLst/>
            </p:spPr>
            <p:txBody>
              <a:bodyPr lIns="2986723" tIns="37333" rIns="74665" bIns="37333" rtlCol="0" anchor="ctr"/>
              <a:lstStyle/>
              <a:p>
                <a:pPr marL="234914" marR="0" lvl="0" indent="-234914" algn="l" defTabSz="466572" rtl="0" eaLnBrk="1" fontAlgn="auto" latinLnBrk="0" hangingPunct="1">
                  <a:lnSpc>
                    <a:spcPct val="90000"/>
                  </a:lnSpc>
                  <a:spcBef>
                    <a:spcPct val="20000"/>
                  </a:spcBef>
                  <a:spcAft>
                    <a:spcPts val="0"/>
                  </a:spcAft>
                  <a:buClrTx/>
                  <a:buSzPct val="90000"/>
                  <a:buFontTx/>
                  <a:buBlip>
                    <a:blip r:embed="rId2"/>
                  </a:buBlip>
                  <a:tabLst/>
                  <a:defRPr/>
                </a:pPr>
                <a:endParaRPr kumimoji="0" lang="en-US" sz="2353" b="0" i="0" u="none" strike="noStrike" kern="0" cap="none" spc="0" normalizeH="0" baseline="0" noProof="0" dirty="0">
                  <a:ln>
                    <a:noFill/>
                  </a:ln>
                  <a:solidFill>
                    <a:srgbClr val="1A1A1A"/>
                  </a:solidFill>
                  <a:effectLst/>
                  <a:uLnTx/>
                  <a:uFillTx/>
                  <a:latin typeface="Segoe UI"/>
                  <a:ea typeface="+mn-ea"/>
                  <a:cs typeface="Segoe UI" panose="020B0502040204020203" pitchFamily="34" charset="0"/>
                </a:endParaRPr>
              </a:p>
            </p:txBody>
          </p:sp>
          <p:grpSp>
            <p:nvGrpSpPr>
              <p:cNvPr id="14" name="Group 13">
                <a:extLst>
                  <a:ext uri="{FF2B5EF4-FFF2-40B4-BE49-F238E27FC236}">
                    <a16:creationId xmlns:a16="http://schemas.microsoft.com/office/drawing/2014/main" id="{88CF0BA8-A377-4F76-B244-6A288EC4FAF8}"/>
                  </a:ext>
                </a:extLst>
              </p:cNvPr>
              <p:cNvGrpSpPr/>
              <p:nvPr/>
            </p:nvGrpSpPr>
            <p:grpSpPr>
              <a:xfrm>
                <a:off x="881372" y="4344939"/>
                <a:ext cx="549467" cy="750287"/>
                <a:chOff x="5293615" y="2178868"/>
                <a:chExt cx="1189325" cy="1488408"/>
              </a:xfrm>
            </p:grpSpPr>
            <p:pic>
              <p:nvPicPr>
                <p:cNvPr id="20" name="Picture 2">
                  <a:extLst>
                    <a:ext uri="{FF2B5EF4-FFF2-40B4-BE49-F238E27FC236}">
                      <a16:creationId xmlns:a16="http://schemas.microsoft.com/office/drawing/2014/main" id="{4128E1C4-C7FC-4304-8CEB-E124E2AF15A0}"/>
                    </a:ext>
                  </a:extLst>
                </p:cNvPr>
                <p:cNvPicPr>
                  <a:picLocks noChangeAspect="1" noChangeArrowheads="1"/>
                </p:cNvPicPr>
                <p:nvPr/>
              </p:nvPicPr>
              <p:blipFill>
                <a:blip r:embed="rId3" cstate="hqprint">
                  <a:lum bright="100000" contrast="100000"/>
                  <a:extLst>
                    <a:ext uri="{28A0092B-C50C-407E-A947-70E740481C1C}">
                      <a14:useLocalDpi xmlns:a14="http://schemas.microsoft.com/office/drawing/2010/main"/>
                    </a:ext>
                  </a:extLst>
                </a:blip>
                <a:srcRect/>
                <a:stretch>
                  <a:fillRect/>
                </a:stretch>
              </p:blipFill>
              <p:spPr bwMode="auto">
                <a:xfrm>
                  <a:off x="5293615" y="2178868"/>
                  <a:ext cx="1178385" cy="1079716"/>
                </a:xfrm>
                <a:prstGeom prst="rect">
                  <a:avLst/>
                </a:prstGeom>
                <a:noFill/>
                <a:ln w="9525">
                  <a:noFill/>
                  <a:miter lim="800000"/>
                  <a:headEnd/>
                  <a:tailEnd/>
                </a:ln>
                <a:effectLst/>
              </p:spPr>
            </p:pic>
            <p:sp>
              <p:nvSpPr>
                <p:cNvPr id="21" name="Isosceles Triangle 20">
                  <a:extLst>
                    <a:ext uri="{FF2B5EF4-FFF2-40B4-BE49-F238E27FC236}">
                      <a16:creationId xmlns:a16="http://schemas.microsoft.com/office/drawing/2014/main" id="{B649AA4A-ED26-42D0-94B2-17455DA85FF8}"/>
                    </a:ext>
                  </a:extLst>
                </p:cNvPr>
                <p:cNvSpPr/>
                <p:nvPr/>
              </p:nvSpPr>
              <p:spPr bwMode="auto">
                <a:xfrm rot="9180217">
                  <a:off x="5900777" y="2938035"/>
                  <a:ext cx="582163" cy="729241"/>
                </a:xfrm>
                <a:prstGeom prst="triangle">
                  <a:avLst>
                    <a:gd name="adj" fmla="val 64317"/>
                  </a:avLst>
                </a:prstGeom>
                <a:gradFill rotWithShape="1">
                  <a:gsLst>
                    <a:gs pos="0">
                      <a:sysClr val="window" lastClr="FFFFFF">
                        <a:lumMod val="95000"/>
                        <a:alpha val="0"/>
                      </a:sysClr>
                    </a:gs>
                    <a:gs pos="50000">
                      <a:srgbClr val="505050">
                        <a:alpha val="58000"/>
                      </a:srgbClr>
                    </a:gs>
                    <a:gs pos="100000">
                      <a:srgbClr val="505050"/>
                    </a:gs>
                  </a:gsLst>
                  <a:lin ang="5400000" scaled="0"/>
                </a:gradFill>
                <a:ln w="9525" cap="flat" cmpd="sng" algn="ctr">
                  <a:noFill/>
                  <a:prstDash val="solid"/>
                  <a:headEnd type="none" w="med" len="med"/>
                  <a:tailEnd type="none" w="med" len="med"/>
                </a:ln>
                <a:effectLst/>
              </p:spPr>
              <p:txBody>
                <a:bodyPr vert="horz" wrap="square" lIns="89639" tIns="44819" rIns="89639" bIns="44819" numCol="1" rtlCol="0" anchor="ctr" anchorCtr="0" compatLnSpc="1">
                  <a:prstTxWarp prst="textNoShape">
                    <a:avLst/>
                  </a:prstTxWarp>
                </a:bodyPr>
                <a:lstStyle/>
                <a:p>
                  <a:pPr marL="0" marR="0" lvl="0" indent="0" algn="ctr" defTabSz="559975" rtl="0" eaLnBrk="1" fontAlgn="auto" latinLnBrk="0" hangingPunct="1">
                    <a:lnSpc>
                      <a:spcPct val="100000"/>
                    </a:lnSpc>
                    <a:spcBef>
                      <a:spcPts val="0"/>
                    </a:spcBef>
                    <a:spcAft>
                      <a:spcPts val="0"/>
                    </a:spcAft>
                    <a:buClrTx/>
                    <a:buSzTx/>
                    <a:buFontTx/>
                    <a:buNone/>
                    <a:tabLst/>
                    <a:defRPr/>
                  </a:pPr>
                  <a:endParaRPr kumimoji="0" lang="en-US" sz="1372" b="0" i="0" u="none" strike="noStrike" kern="0" cap="none" spc="0" normalizeH="0" baseline="0" noProof="0" dirty="0">
                    <a:ln>
                      <a:noFill/>
                    </a:ln>
                    <a:solidFill>
                      <a:srgbClr val="1A1A1A"/>
                    </a:solidFill>
                    <a:effectLst/>
                    <a:uLnTx/>
                    <a:uFillTx/>
                    <a:latin typeface="Segoe UI"/>
                    <a:ea typeface="+mn-ea"/>
                    <a:cs typeface="Segoe UI" panose="020B0502040204020203" pitchFamily="34" charset="0"/>
                  </a:endParaRPr>
                </a:p>
              </p:txBody>
            </p:sp>
          </p:grpSp>
          <p:cxnSp>
            <p:nvCxnSpPr>
              <p:cNvPr id="15" name="Straight Connector 14">
                <a:extLst>
                  <a:ext uri="{FF2B5EF4-FFF2-40B4-BE49-F238E27FC236}">
                    <a16:creationId xmlns:a16="http://schemas.microsoft.com/office/drawing/2014/main" id="{D74C4551-A8BE-4A2B-8D49-BAA4F3C1AC22}"/>
                  </a:ext>
                </a:extLst>
              </p:cNvPr>
              <p:cNvCxnSpPr/>
              <p:nvPr/>
            </p:nvCxnSpPr>
            <p:spPr>
              <a:xfrm flipH="1">
                <a:off x="2204323" y="4868888"/>
                <a:ext cx="941118" cy="0"/>
              </a:xfrm>
              <a:prstGeom prst="line">
                <a:avLst/>
              </a:prstGeom>
              <a:noFill/>
              <a:ln w="38100" cap="flat" cmpd="sng" algn="ctr">
                <a:gradFill>
                  <a:gsLst>
                    <a:gs pos="0">
                      <a:srgbClr val="107C10"/>
                    </a:gs>
                    <a:gs pos="100000">
                      <a:srgbClr val="107C10">
                        <a:alpha val="0"/>
                      </a:srgbClr>
                    </a:gs>
                  </a:gsLst>
                  <a:lin ang="10800000" scaled="0"/>
                </a:gradFill>
                <a:prstDash val="solid"/>
                <a:tailEnd type="oval"/>
              </a:ln>
              <a:effectLst/>
            </p:spPr>
          </p:cxnSp>
          <p:sp>
            <p:nvSpPr>
              <p:cNvPr id="16" name="Rectangle 15">
                <a:extLst>
                  <a:ext uri="{FF2B5EF4-FFF2-40B4-BE49-F238E27FC236}">
                    <a16:creationId xmlns:a16="http://schemas.microsoft.com/office/drawing/2014/main" id="{E3827CF0-AEA6-479E-9BDD-124CFF27CBFF}"/>
                  </a:ext>
                </a:extLst>
              </p:cNvPr>
              <p:cNvSpPr/>
              <p:nvPr/>
            </p:nvSpPr>
            <p:spPr>
              <a:xfrm>
                <a:off x="2903107" y="4481142"/>
                <a:ext cx="2445318" cy="788069"/>
              </a:xfrm>
              <a:prstGeom prst="rect">
                <a:avLst/>
              </a:prstGeom>
            </p:spPr>
            <p:txBody>
              <a:bodyPr wrap="square" lIns="119497" tIns="59750" rIns="119497" bIns="59750">
                <a:spAutoFit/>
              </a:bodyPr>
              <a:lstStyle/>
              <a:p>
                <a:pPr marL="0" marR="0" lvl="0" indent="0" algn="ctr" defTabSz="466650" rtl="0" eaLnBrk="1" fontAlgn="base" latinLnBrk="0" hangingPunct="1">
                  <a:lnSpc>
                    <a:spcPct val="80000"/>
                  </a:lnSpc>
                  <a:spcBef>
                    <a:spcPts val="0"/>
                  </a:spcBef>
                  <a:spcAft>
                    <a:spcPts val="0"/>
                  </a:spcAft>
                  <a:buClrTx/>
                  <a:buSzTx/>
                  <a:buFontTx/>
                  <a:buNone/>
                  <a:tabLst/>
                  <a:defRPr/>
                </a:pPr>
                <a:r>
                  <a:rPr kumimoji="0" lang="en-US" sz="1765" b="0" i="0" u="none" strike="noStrike" kern="0" cap="none" spc="0" normalizeH="0" baseline="0" noProof="0" dirty="0">
                    <a:ln>
                      <a:noFill/>
                    </a:ln>
                    <a:solidFill>
                      <a:srgbClr val="FFFFFF"/>
                    </a:solidFill>
                    <a:effectLst/>
                    <a:uLnTx/>
                    <a:uFillTx/>
                    <a:latin typeface="Segoe UI"/>
                    <a:ea typeface="+mn-ea"/>
                    <a:cs typeface="Segoe UI" panose="020B0502040204020203" pitchFamily="34" charset="0"/>
                  </a:rPr>
                  <a:t>Virtual WAN and Site-to-site </a:t>
                </a:r>
              </a:p>
              <a:p>
                <a:pPr marL="0" marR="0" lvl="0" indent="0" algn="ctr" defTabSz="466650" rtl="0" eaLnBrk="1" fontAlgn="base" latinLnBrk="0" hangingPunct="1">
                  <a:lnSpc>
                    <a:spcPct val="80000"/>
                  </a:lnSpc>
                  <a:spcBef>
                    <a:spcPts val="0"/>
                  </a:spcBef>
                  <a:spcAft>
                    <a:spcPts val="0"/>
                  </a:spcAft>
                  <a:buClrTx/>
                  <a:buSzTx/>
                  <a:buFontTx/>
                  <a:buNone/>
                  <a:tabLst/>
                  <a:defRPr/>
                </a:pPr>
                <a:r>
                  <a:rPr kumimoji="0" lang="en-US" sz="1765" b="0" i="0" u="none" strike="noStrike" kern="0" cap="none" spc="0" normalizeH="0" baseline="0" noProof="0" dirty="0">
                    <a:ln>
                      <a:noFill/>
                    </a:ln>
                    <a:solidFill>
                      <a:srgbClr val="FFFFFF"/>
                    </a:solidFill>
                    <a:effectLst/>
                    <a:uLnTx/>
                    <a:uFillTx/>
                    <a:latin typeface="Segoe UI"/>
                    <a:ea typeface="+mn-ea"/>
                    <a:cs typeface="Segoe UI" panose="020B0502040204020203" pitchFamily="34" charset="0"/>
                  </a:rPr>
                  <a:t>VPN connectivity</a:t>
                </a:r>
              </a:p>
            </p:txBody>
          </p:sp>
          <p:cxnSp>
            <p:nvCxnSpPr>
              <p:cNvPr id="17" name="Straight Connector 16">
                <a:extLst>
                  <a:ext uri="{FF2B5EF4-FFF2-40B4-BE49-F238E27FC236}">
                    <a16:creationId xmlns:a16="http://schemas.microsoft.com/office/drawing/2014/main" id="{B8074EF6-3EE7-48A1-847B-0542E8858C96}"/>
                  </a:ext>
                </a:extLst>
              </p:cNvPr>
              <p:cNvCxnSpPr/>
              <p:nvPr/>
            </p:nvCxnSpPr>
            <p:spPr>
              <a:xfrm>
                <a:off x="5151437" y="4868888"/>
                <a:ext cx="930002" cy="0"/>
              </a:xfrm>
              <a:prstGeom prst="line">
                <a:avLst/>
              </a:prstGeom>
              <a:noFill/>
              <a:ln w="38100" cap="flat" cmpd="sng" algn="ctr">
                <a:gradFill>
                  <a:gsLst>
                    <a:gs pos="0">
                      <a:srgbClr val="107C10"/>
                    </a:gs>
                    <a:gs pos="100000">
                      <a:srgbClr val="107C10">
                        <a:alpha val="0"/>
                      </a:srgbClr>
                    </a:gs>
                  </a:gsLst>
                  <a:lin ang="10800000" scaled="0"/>
                </a:gradFill>
                <a:prstDash val="solid"/>
                <a:tailEnd type="oval"/>
              </a:ln>
              <a:effectLst/>
            </p:spPr>
          </p:cxnSp>
          <p:sp>
            <p:nvSpPr>
              <p:cNvPr id="18" name="Rectangle 77">
                <a:extLst>
                  <a:ext uri="{FF2B5EF4-FFF2-40B4-BE49-F238E27FC236}">
                    <a16:creationId xmlns:a16="http://schemas.microsoft.com/office/drawing/2014/main" id="{E7068A64-1280-4B95-A3A9-EA5E9ABB1D6C}"/>
                  </a:ext>
                </a:extLst>
              </p:cNvPr>
              <p:cNvSpPr/>
              <p:nvPr/>
            </p:nvSpPr>
            <p:spPr>
              <a:xfrm>
                <a:off x="7937222" y="4317275"/>
                <a:ext cx="3131832" cy="1082953"/>
              </a:xfrm>
              <a:prstGeom prst="rect">
                <a:avLst/>
              </a:prstGeom>
              <a:solidFill>
                <a:srgbClr val="0070C0"/>
              </a:solidFill>
            </p:spPr>
            <p:txBody>
              <a:bodyPr wrap="square" lIns="179285" tIns="143428" rIns="179285" bIns="143428">
                <a:spAutoFit/>
              </a:bodyPr>
              <a:lstStyle/>
              <a:p>
                <a:pPr marL="168072" marR="0" lvl="0" indent="-168072" algn="l" defTabSz="466650" rtl="0" eaLnBrk="1" fontAlgn="base" latinLnBrk="0" hangingPunct="1">
                  <a:lnSpc>
                    <a:spcPct val="80000"/>
                  </a:lnSpc>
                  <a:spcBef>
                    <a:spcPts val="0"/>
                  </a:spcBef>
                  <a:spcAft>
                    <a:spcPts val="0"/>
                  </a:spcAft>
                  <a:buClrTx/>
                  <a:buSzTx/>
                  <a:buFont typeface="Arial" pitchFamily="34" charset="0"/>
                  <a:buChar char="•"/>
                  <a:tabLst/>
                  <a:defRPr/>
                </a:pPr>
                <a:r>
                  <a:rPr kumimoji="0" lang="en-US" sz="1568" b="1" i="0" u="none" strike="noStrike" kern="0" cap="none" spc="0" normalizeH="0" baseline="0" noProof="0" dirty="0">
                    <a:ln>
                      <a:noFill/>
                    </a:ln>
                    <a:solidFill>
                      <a:srgbClr val="FFFFFF"/>
                    </a:solidFill>
                    <a:effectLst/>
                    <a:uLnTx/>
                    <a:uFillTx/>
                    <a:latin typeface="Segoe UI"/>
                    <a:ea typeface="+mn-ea"/>
                    <a:cs typeface="Segoe UI" panose="020B0502040204020203" pitchFamily="34" charset="0"/>
                  </a:rPr>
                  <a:t>SMB &amp; Enterprises</a:t>
                </a:r>
              </a:p>
              <a:p>
                <a:pPr marL="168072" marR="0" lvl="0" indent="-168072" algn="l" defTabSz="466650" rtl="0" eaLnBrk="1" fontAlgn="base" latinLnBrk="0" hangingPunct="1">
                  <a:lnSpc>
                    <a:spcPct val="80000"/>
                  </a:lnSpc>
                  <a:spcBef>
                    <a:spcPts val="0"/>
                  </a:spcBef>
                  <a:spcAft>
                    <a:spcPts val="0"/>
                  </a:spcAft>
                  <a:buClrTx/>
                  <a:buSzTx/>
                  <a:buFont typeface="Arial" pitchFamily="34" charset="0"/>
                  <a:buChar char="•"/>
                  <a:tabLst/>
                  <a:defRPr/>
                </a:pPr>
                <a:r>
                  <a:rPr kumimoji="0" lang="en-US" sz="1568" b="0" i="0" u="none" strike="noStrike" kern="0" cap="none" spc="0" normalizeH="0" baseline="0" noProof="0" dirty="0">
                    <a:ln>
                      <a:noFill/>
                    </a:ln>
                    <a:solidFill>
                      <a:srgbClr val="FFFFFF"/>
                    </a:solidFill>
                    <a:effectLst/>
                    <a:uLnTx/>
                    <a:uFillTx/>
                    <a:latin typeface="Segoe UI"/>
                    <a:ea typeface="+mn-ea"/>
                    <a:cs typeface="Segoe UI" panose="020B0502040204020203" pitchFamily="34" charset="0"/>
                  </a:rPr>
                  <a:t>Connect to Azure compute</a:t>
                </a:r>
              </a:p>
              <a:p>
                <a:pPr marL="168072" marR="0" lvl="0" indent="-168072" algn="l" defTabSz="466650" rtl="0" eaLnBrk="1" fontAlgn="base" latinLnBrk="0" hangingPunct="1">
                  <a:lnSpc>
                    <a:spcPct val="80000"/>
                  </a:lnSpc>
                  <a:spcBef>
                    <a:spcPts val="0"/>
                  </a:spcBef>
                  <a:spcAft>
                    <a:spcPts val="0"/>
                  </a:spcAft>
                  <a:buClrTx/>
                  <a:buSzTx/>
                  <a:buFont typeface="Arial" pitchFamily="34" charset="0"/>
                  <a:buChar char="•"/>
                  <a:tabLst/>
                  <a:defRPr/>
                </a:pPr>
                <a:r>
                  <a:rPr kumimoji="0" lang="en-US" sz="1568" b="0" i="0" u="none" strike="noStrike" kern="0" cap="none" spc="0" normalizeH="0" baseline="0" noProof="0" dirty="0">
                    <a:ln>
                      <a:noFill/>
                    </a:ln>
                    <a:solidFill>
                      <a:srgbClr val="FFFFFF"/>
                    </a:solidFill>
                    <a:effectLst/>
                    <a:uLnTx/>
                    <a:uFillTx/>
                    <a:latin typeface="Segoe UI"/>
                    <a:ea typeface="+mn-ea"/>
                    <a:cs typeface="Segoe UI" panose="020B0502040204020203" pitchFamily="34" charset="0"/>
                  </a:rPr>
                  <a:t>Connect branch to branch</a:t>
                </a:r>
              </a:p>
              <a:p>
                <a:pPr marL="168072" marR="0" lvl="0" indent="-168072" algn="l" defTabSz="466650" rtl="0" eaLnBrk="1" fontAlgn="base" latinLnBrk="0" hangingPunct="1">
                  <a:lnSpc>
                    <a:spcPct val="80000"/>
                  </a:lnSpc>
                  <a:spcBef>
                    <a:spcPts val="0"/>
                  </a:spcBef>
                  <a:spcAft>
                    <a:spcPts val="0"/>
                  </a:spcAft>
                  <a:buClrTx/>
                  <a:buSzTx/>
                  <a:buFont typeface="Arial" pitchFamily="34" charset="0"/>
                  <a:buChar char="•"/>
                  <a:tabLst/>
                  <a:defRPr/>
                </a:pPr>
                <a:endParaRPr kumimoji="0" lang="en-US" sz="1568" b="0" i="0" u="none" strike="noStrike" kern="0" cap="none" spc="0" normalizeH="0" baseline="0" noProof="0" dirty="0">
                  <a:ln>
                    <a:noFill/>
                  </a:ln>
                  <a:solidFill>
                    <a:srgbClr val="FFFFFF"/>
                  </a:solidFill>
                  <a:effectLst/>
                  <a:uLnTx/>
                  <a:uFillTx/>
                  <a:latin typeface="Segoe UI"/>
                  <a:ea typeface="+mn-ea"/>
                  <a:cs typeface="Segoe UI" panose="020B0502040204020203" pitchFamily="34" charset="0"/>
                </a:endParaRPr>
              </a:p>
            </p:txBody>
          </p:sp>
          <p:sp>
            <p:nvSpPr>
              <p:cNvPr id="19" name="Freeform 539">
                <a:extLst>
                  <a:ext uri="{FF2B5EF4-FFF2-40B4-BE49-F238E27FC236}">
                    <a16:creationId xmlns:a16="http://schemas.microsoft.com/office/drawing/2014/main" id="{CCF38267-03B5-4AA6-9B07-521EEAECE848}"/>
                  </a:ext>
                </a:extLst>
              </p:cNvPr>
              <p:cNvSpPr>
                <a:spLocks noChangeAspect="1"/>
              </p:cNvSpPr>
              <p:nvPr/>
            </p:nvSpPr>
            <p:spPr bwMode="auto">
              <a:xfrm>
                <a:off x="1181338" y="4895499"/>
                <a:ext cx="456175" cy="250799"/>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algn="l" defTabSz="914133"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1A1A1A"/>
                  </a:solidFill>
                  <a:effectLst/>
                  <a:uLnTx/>
                  <a:uFillTx/>
                  <a:latin typeface="Segoe UI"/>
                  <a:ea typeface="+mn-ea"/>
                  <a:cs typeface="Segoe UI" panose="020B0502040204020203" pitchFamily="34" charset="0"/>
                </a:endParaRPr>
              </a:p>
            </p:txBody>
          </p:sp>
        </p:grpSp>
        <p:pic>
          <p:nvPicPr>
            <p:cNvPr id="10" name="Picture 2">
              <a:extLst>
                <a:ext uri="{FF2B5EF4-FFF2-40B4-BE49-F238E27FC236}">
                  <a16:creationId xmlns:a16="http://schemas.microsoft.com/office/drawing/2014/main" id="{67768E2A-6D09-46C4-9DA4-E6DAE8FC78EB}"/>
                </a:ext>
              </a:extLst>
            </p:cNvPr>
            <p:cNvPicPr>
              <a:picLocks noChangeAspect="1" noChangeArrowheads="1"/>
            </p:cNvPicPr>
            <p:nvPr/>
          </p:nvPicPr>
          <p:blipFill>
            <a:blip r:embed="rId4" cstate="hqprint">
              <a:lum bright="100000" contrast="100000"/>
              <a:extLst>
                <a:ext uri="{28A0092B-C50C-407E-A947-70E740481C1C}">
                  <a14:useLocalDpi xmlns:a14="http://schemas.microsoft.com/office/drawing/2010/main"/>
                </a:ext>
              </a:extLst>
            </a:blip>
            <a:srcRect/>
            <a:stretch>
              <a:fillRect/>
            </a:stretch>
          </p:blipFill>
          <p:spPr bwMode="auto">
            <a:xfrm>
              <a:off x="6440934" y="4254537"/>
              <a:ext cx="1005739" cy="1228702"/>
            </a:xfrm>
            <a:prstGeom prst="rect">
              <a:avLst/>
            </a:prstGeom>
            <a:noFill/>
            <a:ln w="9525">
              <a:noFill/>
              <a:miter lim="800000"/>
              <a:headEnd/>
              <a:tailEnd/>
            </a:ln>
            <a:effectLst/>
          </p:spPr>
        </p:pic>
      </p:grpSp>
      <p:grpSp>
        <p:nvGrpSpPr>
          <p:cNvPr id="22" name="Group 21">
            <a:extLst>
              <a:ext uri="{FF2B5EF4-FFF2-40B4-BE49-F238E27FC236}">
                <a16:creationId xmlns:a16="http://schemas.microsoft.com/office/drawing/2014/main" id="{2D384240-7D50-4CD6-BA27-3E288B5D1807}"/>
              </a:ext>
            </a:extLst>
          </p:cNvPr>
          <p:cNvGrpSpPr/>
          <p:nvPr/>
        </p:nvGrpSpPr>
        <p:grpSpPr>
          <a:xfrm>
            <a:off x="979251" y="3138946"/>
            <a:ext cx="10544867" cy="1105721"/>
            <a:chOff x="312739" y="3159809"/>
            <a:chExt cx="10756314" cy="1127893"/>
          </a:xfrm>
        </p:grpSpPr>
        <p:sp>
          <p:nvSpPr>
            <p:cNvPr id="23" name="Rectangle 22">
              <a:extLst>
                <a:ext uri="{FF2B5EF4-FFF2-40B4-BE49-F238E27FC236}">
                  <a16:creationId xmlns:a16="http://schemas.microsoft.com/office/drawing/2014/main" id="{090971A7-B8D6-45AA-B7E6-3F22E85E58DD}"/>
                </a:ext>
              </a:extLst>
            </p:cNvPr>
            <p:cNvSpPr/>
            <p:nvPr/>
          </p:nvSpPr>
          <p:spPr>
            <a:xfrm>
              <a:off x="312739" y="3159817"/>
              <a:ext cx="5573712" cy="1096285"/>
            </a:xfrm>
            <a:prstGeom prst="rect">
              <a:avLst/>
            </a:prstGeom>
            <a:solidFill>
              <a:srgbClr val="002050">
                <a:lumMod val="50000"/>
                <a:lumOff val="50000"/>
              </a:srgbClr>
            </a:solidFill>
            <a:ln w="10795" cap="flat" cmpd="sng" algn="ctr">
              <a:noFill/>
              <a:prstDash val="solid"/>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1A1A1A"/>
                </a:solidFill>
                <a:effectLst/>
                <a:uLnTx/>
                <a:uFillTx/>
                <a:latin typeface="Segoe UI"/>
                <a:ea typeface="+mn-ea"/>
                <a:cs typeface="Segoe UI" panose="020B0502040204020203" pitchFamily="34" charset="0"/>
              </a:endParaRPr>
            </a:p>
          </p:txBody>
        </p:sp>
        <p:grpSp>
          <p:nvGrpSpPr>
            <p:cNvPr id="24" name="Group 23">
              <a:extLst>
                <a:ext uri="{FF2B5EF4-FFF2-40B4-BE49-F238E27FC236}">
                  <a16:creationId xmlns:a16="http://schemas.microsoft.com/office/drawing/2014/main" id="{71FF7A52-6698-49E7-92FE-3BB91EFE22B8}"/>
                </a:ext>
              </a:extLst>
            </p:cNvPr>
            <p:cNvGrpSpPr/>
            <p:nvPr/>
          </p:nvGrpSpPr>
          <p:grpSpPr>
            <a:xfrm>
              <a:off x="312739" y="3159809"/>
              <a:ext cx="7604838" cy="1127893"/>
              <a:chOff x="2916922" y="5310943"/>
              <a:chExt cx="8816693" cy="980720"/>
            </a:xfrm>
          </p:grpSpPr>
          <p:sp>
            <p:nvSpPr>
              <p:cNvPr id="29" name="Freeform 28">
                <a:extLst>
                  <a:ext uri="{FF2B5EF4-FFF2-40B4-BE49-F238E27FC236}">
                    <a16:creationId xmlns:a16="http://schemas.microsoft.com/office/drawing/2014/main" id="{EF0A7D4D-9FC4-47C5-B527-B34BE10E02C2}"/>
                  </a:ext>
                </a:extLst>
              </p:cNvPr>
              <p:cNvSpPr/>
              <p:nvPr/>
            </p:nvSpPr>
            <p:spPr>
              <a:xfrm rot="5400000">
                <a:off x="10066868" y="4598309"/>
                <a:ext cx="954106" cy="2379388"/>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rgbClr val="5C2D91">
                  <a:lumMod val="40000"/>
                  <a:lumOff val="60000"/>
                </a:srgbClr>
              </a:solidFill>
              <a:ln w="12700" cap="flat" cmpd="thickThin" algn="ctr">
                <a:noFill/>
                <a:prstDash val="solid"/>
              </a:ln>
              <a:effectLst/>
            </p:spPr>
            <p:txBody>
              <a:bodyPr lIns="2986723" tIns="37333" rIns="74665" bIns="37333" rtlCol="0" anchor="ctr"/>
              <a:lstStyle/>
              <a:p>
                <a:pPr marL="234914" marR="0" lvl="0" indent="-234914" algn="l" defTabSz="466572" rtl="0" eaLnBrk="1" fontAlgn="auto" latinLnBrk="0" hangingPunct="1">
                  <a:lnSpc>
                    <a:spcPct val="90000"/>
                  </a:lnSpc>
                  <a:spcBef>
                    <a:spcPct val="20000"/>
                  </a:spcBef>
                  <a:spcAft>
                    <a:spcPts val="0"/>
                  </a:spcAft>
                  <a:buClrTx/>
                  <a:buSzPct val="90000"/>
                  <a:buFontTx/>
                  <a:buBlip>
                    <a:blip r:embed="rId2"/>
                  </a:buBlip>
                  <a:tabLst/>
                  <a:defRPr/>
                </a:pPr>
                <a:endParaRPr kumimoji="0" lang="en-US" sz="2353" b="0" i="0" u="none" strike="noStrike" kern="0" cap="none" spc="0" normalizeH="0" baseline="0" noProof="0" dirty="0">
                  <a:ln>
                    <a:noFill/>
                  </a:ln>
                  <a:solidFill>
                    <a:srgbClr val="1A1A1A"/>
                  </a:solidFill>
                  <a:effectLst/>
                  <a:uLnTx/>
                  <a:uFillTx/>
                  <a:latin typeface="Segoe UI"/>
                  <a:ea typeface="+mn-ea"/>
                  <a:cs typeface="Segoe UI" panose="020B0502040204020203" pitchFamily="34" charset="0"/>
                </a:endParaRPr>
              </a:p>
            </p:txBody>
          </p:sp>
          <p:sp>
            <p:nvSpPr>
              <p:cNvPr id="30" name="Freeform 29">
                <a:extLst>
                  <a:ext uri="{FF2B5EF4-FFF2-40B4-BE49-F238E27FC236}">
                    <a16:creationId xmlns:a16="http://schemas.microsoft.com/office/drawing/2014/main" id="{AF27E3A5-A377-4A84-930E-E2866EAE0B70}"/>
                  </a:ext>
                </a:extLst>
              </p:cNvPr>
              <p:cNvSpPr/>
              <p:nvPr/>
            </p:nvSpPr>
            <p:spPr>
              <a:xfrm rot="5400000">
                <a:off x="3629998" y="4597869"/>
                <a:ext cx="953235" cy="2379388"/>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rgbClr val="CDF4FF">
                  <a:lumMod val="50000"/>
                </a:srgbClr>
              </a:solidFill>
              <a:ln w="12700" cap="flat" cmpd="thickThin" algn="ctr">
                <a:noFill/>
                <a:prstDash val="solid"/>
              </a:ln>
              <a:effectLst/>
            </p:spPr>
            <p:txBody>
              <a:bodyPr lIns="2986723" tIns="37333" rIns="74665" bIns="37333" rtlCol="0" anchor="ctr"/>
              <a:lstStyle/>
              <a:p>
                <a:pPr marL="234914" marR="0" lvl="0" indent="-234914" algn="l" defTabSz="466572" rtl="0" eaLnBrk="1" fontAlgn="auto" latinLnBrk="0" hangingPunct="1">
                  <a:lnSpc>
                    <a:spcPct val="90000"/>
                  </a:lnSpc>
                  <a:spcBef>
                    <a:spcPct val="20000"/>
                  </a:spcBef>
                  <a:spcAft>
                    <a:spcPts val="0"/>
                  </a:spcAft>
                  <a:buClrTx/>
                  <a:buSzPct val="90000"/>
                  <a:buFontTx/>
                  <a:buBlip>
                    <a:blip r:embed="rId2"/>
                  </a:buBlip>
                  <a:tabLst/>
                  <a:defRPr/>
                </a:pPr>
                <a:endParaRPr kumimoji="0" lang="en-US" sz="2353" b="0" i="0" u="none" strike="noStrike" kern="0" cap="none" spc="0" normalizeH="0" baseline="0" noProof="0" dirty="0">
                  <a:ln>
                    <a:noFill/>
                  </a:ln>
                  <a:solidFill>
                    <a:srgbClr val="1A1A1A"/>
                  </a:solidFill>
                  <a:effectLst/>
                  <a:uLnTx/>
                  <a:uFillTx/>
                  <a:latin typeface="Segoe UI"/>
                  <a:ea typeface="+mn-ea"/>
                  <a:cs typeface="Segoe UI" panose="020B0502040204020203" pitchFamily="34" charset="0"/>
                </a:endParaRPr>
              </a:p>
            </p:txBody>
          </p:sp>
          <p:pic>
            <p:nvPicPr>
              <p:cNvPr id="31" name="Picture 6" descr="\\magnum\Projects\Microsoft\Cloud Power FY12\Design\Icons\PNGs\Server_2.png">
                <a:extLst>
                  <a:ext uri="{FF2B5EF4-FFF2-40B4-BE49-F238E27FC236}">
                    <a16:creationId xmlns:a16="http://schemas.microsoft.com/office/drawing/2014/main" id="{9263AD9D-1E19-425C-9C66-E92A928A3E23}"/>
                  </a:ext>
                </a:extLst>
              </p:cNvPr>
              <p:cNvPicPr>
                <a:picLocks noChangeAspect="1" noChangeArrowheads="1"/>
              </p:cNvPicPr>
              <p:nvPr/>
            </p:nvPicPr>
            <p:blipFill>
              <a:blip r:embed="rId5" cstate="print">
                <a:lum bright="100000"/>
                <a:extLst>
                  <a:ext uri="{28A0092B-C50C-407E-A947-70E740481C1C}">
                    <a14:useLocalDpi xmlns:a14="http://schemas.microsoft.com/office/drawing/2010/main"/>
                  </a:ext>
                </a:extLst>
              </a:blip>
              <a:srcRect/>
              <a:stretch>
                <a:fillRect/>
              </a:stretch>
            </p:blipFill>
            <p:spPr bwMode="auto">
              <a:xfrm>
                <a:off x="10053562" y="5310943"/>
                <a:ext cx="980722" cy="980720"/>
              </a:xfrm>
              <a:prstGeom prst="rect">
                <a:avLst/>
              </a:prstGeom>
              <a:noFill/>
            </p:spPr>
          </p:pic>
          <p:sp>
            <p:nvSpPr>
              <p:cNvPr id="32" name="Rectangle 31">
                <a:extLst>
                  <a:ext uri="{FF2B5EF4-FFF2-40B4-BE49-F238E27FC236}">
                    <a16:creationId xmlns:a16="http://schemas.microsoft.com/office/drawing/2014/main" id="{DD6DA522-8715-48AE-A596-EAE124E89AF7}"/>
                  </a:ext>
                </a:extLst>
              </p:cNvPr>
              <p:cNvSpPr/>
              <p:nvPr/>
            </p:nvSpPr>
            <p:spPr>
              <a:xfrm>
                <a:off x="5853434" y="5535541"/>
                <a:ext cx="2938276" cy="492393"/>
              </a:xfrm>
              <a:prstGeom prst="rect">
                <a:avLst/>
              </a:prstGeom>
            </p:spPr>
            <p:txBody>
              <a:bodyPr wrap="square" lIns="119497" tIns="59750" rIns="119497" bIns="59750">
                <a:spAutoFit/>
              </a:bodyPr>
              <a:lstStyle/>
              <a:p>
                <a:pPr marL="0" marR="0" lvl="0" indent="0" algn="ctr" defTabSz="466650" rtl="0" eaLnBrk="1" fontAlgn="base" latinLnBrk="0" hangingPunct="1">
                  <a:lnSpc>
                    <a:spcPct val="80000"/>
                  </a:lnSpc>
                  <a:spcBef>
                    <a:spcPts val="0"/>
                  </a:spcBef>
                  <a:spcAft>
                    <a:spcPts val="0"/>
                  </a:spcAft>
                  <a:buClrTx/>
                  <a:buSzTx/>
                  <a:buFontTx/>
                  <a:buNone/>
                  <a:tabLst/>
                  <a:defRPr/>
                </a:pPr>
                <a:r>
                  <a:rPr kumimoji="0" lang="en-US" sz="1765" b="0" i="0" u="none" strike="noStrike" kern="0" cap="none" spc="0" normalizeH="0" baseline="0" noProof="0" dirty="0">
                    <a:ln>
                      <a:noFill/>
                    </a:ln>
                    <a:solidFill>
                      <a:srgbClr val="FFFFFF"/>
                    </a:solidFill>
                    <a:effectLst/>
                    <a:uLnTx/>
                    <a:uFillTx/>
                    <a:latin typeface="Segoe UI"/>
                    <a:ea typeface="+mn-ea"/>
                    <a:cs typeface="Segoe UI" panose="020B0502040204020203" pitchFamily="34" charset="0"/>
                  </a:rPr>
                  <a:t>Secure point-to-site VPN connectivity</a:t>
                </a:r>
                <a:endParaRPr kumimoji="0" lang="en-US" sz="1176" b="0" i="0" u="none" strike="noStrike" kern="0" cap="none" spc="0" normalizeH="0" baseline="0" noProof="0" dirty="0">
                  <a:ln>
                    <a:noFill/>
                  </a:ln>
                  <a:solidFill>
                    <a:srgbClr val="FFFFFF"/>
                  </a:solidFill>
                  <a:effectLst/>
                  <a:uLnTx/>
                  <a:uFillTx/>
                  <a:latin typeface="Segoe UI"/>
                  <a:ea typeface="+mn-ea"/>
                  <a:cs typeface="Segoe UI" panose="020B0502040204020203" pitchFamily="34" charset="0"/>
                </a:endParaRPr>
              </a:p>
            </p:txBody>
          </p:sp>
          <p:cxnSp>
            <p:nvCxnSpPr>
              <p:cNvPr id="33" name="Straight Connector 32">
                <a:extLst>
                  <a:ext uri="{FF2B5EF4-FFF2-40B4-BE49-F238E27FC236}">
                    <a16:creationId xmlns:a16="http://schemas.microsoft.com/office/drawing/2014/main" id="{FF59BA3B-C403-4A32-A9C9-C2976CC7FA94}"/>
                  </a:ext>
                </a:extLst>
              </p:cNvPr>
              <p:cNvCxnSpPr/>
              <p:nvPr/>
            </p:nvCxnSpPr>
            <p:spPr>
              <a:xfrm>
                <a:off x="8526682" y="5801304"/>
                <a:ext cx="1061437" cy="0"/>
              </a:xfrm>
              <a:prstGeom prst="line">
                <a:avLst/>
              </a:prstGeom>
              <a:noFill/>
              <a:ln w="38100" cap="flat" cmpd="sng" algn="ctr">
                <a:gradFill>
                  <a:gsLst>
                    <a:gs pos="0">
                      <a:srgbClr val="107C10"/>
                    </a:gs>
                    <a:gs pos="100000">
                      <a:srgbClr val="107C10">
                        <a:alpha val="0"/>
                      </a:srgbClr>
                    </a:gs>
                  </a:gsLst>
                  <a:lin ang="10800000" scaled="0"/>
                </a:gradFill>
                <a:prstDash val="solid"/>
                <a:tailEnd type="oval"/>
              </a:ln>
              <a:effectLst/>
            </p:spPr>
          </p:cxnSp>
          <p:cxnSp>
            <p:nvCxnSpPr>
              <p:cNvPr id="34" name="Straight Connector 33">
                <a:extLst>
                  <a:ext uri="{FF2B5EF4-FFF2-40B4-BE49-F238E27FC236}">
                    <a16:creationId xmlns:a16="http://schemas.microsoft.com/office/drawing/2014/main" id="{862FC784-16A4-4F40-866B-464E542F9BEE}"/>
                  </a:ext>
                </a:extLst>
              </p:cNvPr>
              <p:cNvCxnSpPr/>
              <p:nvPr/>
            </p:nvCxnSpPr>
            <p:spPr>
              <a:xfrm flipH="1">
                <a:off x="5093172" y="5801304"/>
                <a:ext cx="1107852" cy="0"/>
              </a:xfrm>
              <a:prstGeom prst="line">
                <a:avLst/>
              </a:prstGeom>
              <a:noFill/>
              <a:ln w="38100" cap="flat" cmpd="sng" algn="ctr">
                <a:gradFill>
                  <a:gsLst>
                    <a:gs pos="0">
                      <a:srgbClr val="107C10"/>
                    </a:gs>
                    <a:gs pos="100000">
                      <a:srgbClr val="107C10">
                        <a:alpha val="0"/>
                      </a:srgbClr>
                    </a:gs>
                  </a:gsLst>
                  <a:lin ang="10800000" scaled="0"/>
                </a:gradFill>
                <a:prstDash val="solid"/>
                <a:tailEnd type="oval"/>
              </a:ln>
              <a:effectLst/>
            </p:spPr>
          </p:cxnSp>
        </p:grpSp>
        <p:pic>
          <p:nvPicPr>
            <p:cNvPr id="25" name="Picture 2">
              <a:extLst>
                <a:ext uri="{FF2B5EF4-FFF2-40B4-BE49-F238E27FC236}">
                  <a16:creationId xmlns:a16="http://schemas.microsoft.com/office/drawing/2014/main" id="{1B80CE8A-9ECF-41C4-9D57-CB04FE00B81B}"/>
                </a:ext>
              </a:extLst>
            </p:cNvPr>
            <p:cNvPicPr>
              <a:picLocks noChangeAspect="1" noChangeArrowheads="1"/>
            </p:cNvPicPr>
            <p:nvPr/>
          </p:nvPicPr>
          <p:blipFill>
            <a:blip r:embed="rId3" cstate="hqprint">
              <a:lum bright="100000" contrast="100000"/>
              <a:extLst>
                <a:ext uri="{28A0092B-C50C-407E-A947-70E740481C1C}">
                  <a14:useLocalDpi xmlns:a14="http://schemas.microsoft.com/office/drawing/2010/main"/>
                </a:ext>
              </a:extLst>
            </a:blip>
            <a:srcRect/>
            <a:stretch>
              <a:fillRect/>
            </a:stretch>
          </p:blipFill>
          <p:spPr bwMode="auto">
            <a:xfrm>
              <a:off x="881372" y="3165974"/>
              <a:ext cx="544413" cy="544270"/>
            </a:xfrm>
            <a:prstGeom prst="rect">
              <a:avLst/>
            </a:prstGeom>
            <a:noFill/>
            <a:ln w="9525">
              <a:noFill/>
              <a:miter lim="800000"/>
              <a:headEnd/>
              <a:tailEnd/>
            </a:ln>
            <a:effectLst/>
          </p:spPr>
        </p:pic>
        <p:sp>
          <p:nvSpPr>
            <p:cNvPr id="26" name="Isosceles Triangle 25">
              <a:extLst>
                <a:ext uri="{FF2B5EF4-FFF2-40B4-BE49-F238E27FC236}">
                  <a16:creationId xmlns:a16="http://schemas.microsoft.com/office/drawing/2014/main" id="{875F1534-0001-47AB-95F1-1D5AA8931BC5}"/>
                </a:ext>
              </a:extLst>
            </p:cNvPr>
            <p:cNvSpPr/>
            <p:nvPr/>
          </p:nvSpPr>
          <p:spPr bwMode="auto">
            <a:xfrm rot="9180217">
              <a:off x="1161880" y="3548661"/>
              <a:ext cx="268958" cy="367600"/>
            </a:xfrm>
            <a:prstGeom prst="triangle">
              <a:avLst>
                <a:gd name="adj" fmla="val 64317"/>
              </a:avLst>
            </a:prstGeom>
            <a:gradFill rotWithShape="1">
              <a:gsLst>
                <a:gs pos="0">
                  <a:sysClr val="window" lastClr="FFFFFF">
                    <a:lumMod val="95000"/>
                    <a:alpha val="0"/>
                  </a:sysClr>
                </a:gs>
                <a:gs pos="50000">
                  <a:srgbClr val="505050">
                    <a:alpha val="58000"/>
                  </a:srgbClr>
                </a:gs>
                <a:gs pos="100000">
                  <a:srgbClr val="505050"/>
                </a:gs>
              </a:gsLst>
              <a:lin ang="5400000" scaled="0"/>
            </a:gradFill>
            <a:ln w="9525" cap="flat" cmpd="sng" algn="ctr">
              <a:noFill/>
              <a:prstDash val="solid"/>
              <a:headEnd type="none" w="med" len="med"/>
              <a:tailEnd type="none" w="med" len="med"/>
            </a:ln>
            <a:effectLst/>
          </p:spPr>
          <p:txBody>
            <a:bodyPr vert="horz" wrap="square" lIns="89639" tIns="44819" rIns="89639" bIns="44819" numCol="1" rtlCol="0" anchor="ctr" anchorCtr="0" compatLnSpc="1">
              <a:prstTxWarp prst="textNoShape">
                <a:avLst/>
              </a:prstTxWarp>
            </a:bodyPr>
            <a:lstStyle/>
            <a:p>
              <a:pPr marL="0" marR="0" lvl="0" indent="0" algn="ctr" defTabSz="559975" rtl="0" eaLnBrk="1" fontAlgn="auto" latinLnBrk="0" hangingPunct="1">
                <a:lnSpc>
                  <a:spcPct val="100000"/>
                </a:lnSpc>
                <a:spcBef>
                  <a:spcPts val="0"/>
                </a:spcBef>
                <a:spcAft>
                  <a:spcPts val="0"/>
                </a:spcAft>
                <a:buClrTx/>
                <a:buSzTx/>
                <a:buFontTx/>
                <a:buNone/>
                <a:tabLst/>
                <a:defRPr/>
              </a:pPr>
              <a:endParaRPr kumimoji="0" lang="en-US" sz="1372" b="0" i="0" u="none" strike="noStrike" kern="0" cap="none" spc="0" normalizeH="0" baseline="0" noProof="0" dirty="0">
                <a:ln>
                  <a:noFill/>
                </a:ln>
                <a:solidFill>
                  <a:srgbClr val="1A1A1A"/>
                </a:solidFill>
                <a:effectLst/>
                <a:uLnTx/>
                <a:uFillTx/>
                <a:latin typeface="Segoe UI"/>
                <a:ea typeface="+mn-ea"/>
                <a:cs typeface="Segoe UI" panose="020B0502040204020203" pitchFamily="34" charset="0"/>
              </a:endParaRPr>
            </a:p>
          </p:txBody>
        </p:sp>
        <p:sp>
          <p:nvSpPr>
            <p:cNvPr id="27" name="Rectangle 77">
              <a:extLst>
                <a:ext uri="{FF2B5EF4-FFF2-40B4-BE49-F238E27FC236}">
                  <a16:creationId xmlns:a16="http://schemas.microsoft.com/office/drawing/2014/main" id="{581CEDED-6EAB-488F-B492-B21CE5A17843}"/>
                </a:ext>
              </a:extLst>
            </p:cNvPr>
            <p:cNvSpPr/>
            <p:nvPr/>
          </p:nvSpPr>
          <p:spPr>
            <a:xfrm>
              <a:off x="7937222" y="3160484"/>
              <a:ext cx="3131831" cy="1083374"/>
            </a:xfrm>
            <a:prstGeom prst="rect">
              <a:avLst/>
            </a:prstGeom>
            <a:solidFill>
              <a:srgbClr val="0070C0"/>
            </a:solidFill>
          </p:spPr>
          <p:txBody>
            <a:bodyPr wrap="square" lIns="179285" tIns="143428" rIns="179285" bIns="143428">
              <a:spAutoFit/>
            </a:bodyPr>
            <a:lstStyle/>
            <a:p>
              <a:pPr marL="168072" marR="0" lvl="0" indent="-168072" algn="l" defTabSz="466650" rtl="0" eaLnBrk="1" fontAlgn="base" latinLnBrk="0" hangingPunct="1">
                <a:lnSpc>
                  <a:spcPct val="80000"/>
                </a:lnSpc>
                <a:spcBef>
                  <a:spcPts val="0"/>
                </a:spcBef>
                <a:spcAft>
                  <a:spcPts val="0"/>
                </a:spcAft>
                <a:buClrTx/>
                <a:buSzTx/>
                <a:buFont typeface="Arial" pitchFamily="34" charset="0"/>
                <a:buChar char="•"/>
                <a:tabLst/>
                <a:defRPr/>
              </a:pPr>
              <a:r>
                <a:rPr kumimoji="0" lang="en-US" sz="1568" b="1" i="0" u="none" strike="noStrike" kern="0" cap="none" spc="0" normalizeH="0" baseline="0" noProof="0" dirty="0">
                  <a:ln>
                    <a:noFill/>
                  </a:ln>
                  <a:solidFill>
                    <a:srgbClr val="FFFFFF"/>
                  </a:solidFill>
                  <a:effectLst/>
                  <a:uLnTx/>
                  <a:uFillTx/>
                  <a:latin typeface="Segoe UI"/>
                  <a:ea typeface="+mn-ea"/>
                  <a:cs typeface="Segoe UI" panose="020B0502040204020203" pitchFamily="34" charset="0"/>
                </a:rPr>
                <a:t>Developers</a:t>
              </a:r>
            </a:p>
            <a:p>
              <a:pPr marL="168072" marR="0" lvl="0" indent="-168072" algn="l" defTabSz="466650" rtl="0" eaLnBrk="1" fontAlgn="base" latinLnBrk="0" hangingPunct="1">
                <a:lnSpc>
                  <a:spcPct val="80000"/>
                </a:lnSpc>
                <a:spcBef>
                  <a:spcPts val="0"/>
                </a:spcBef>
                <a:spcAft>
                  <a:spcPts val="0"/>
                </a:spcAft>
                <a:buClrTx/>
                <a:buSzTx/>
                <a:buFont typeface="Arial" pitchFamily="34" charset="0"/>
                <a:buChar char="•"/>
                <a:tabLst/>
                <a:defRPr/>
              </a:pPr>
              <a:r>
                <a:rPr kumimoji="0" lang="en-US" sz="1568" b="0" i="0" u="none" strike="noStrike" kern="0" cap="none" spc="0" normalizeH="0" baseline="0" noProof="0" dirty="0">
                  <a:ln>
                    <a:noFill/>
                  </a:ln>
                  <a:solidFill>
                    <a:srgbClr val="FFFFFF"/>
                  </a:solidFill>
                  <a:effectLst/>
                  <a:uLnTx/>
                  <a:uFillTx/>
                  <a:latin typeface="Segoe UI"/>
                  <a:ea typeface="+mn-ea"/>
                  <a:cs typeface="Segoe UI" panose="020B0502040204020203" pitchFamily="34" charset="0"/>
                </a:rPr>
                <a:t>POC Efforts</a:t>
              </a:r>
            </a:p>
            <a:p>
              <a:pPr marL="168072" marR="0" lvl="0" indent="-168072" algn="l" defTabSz="466650" rtl="0" eaLnBrk="1" fontAlgn="base" latinLnBrk="0" hangingPunct="1">
                <a:lnSpc>
                  <a:spcPct val="80000"/>
                </a:lnSpc>
                <a:spcBef>
                  <a:spcPts val="0"/>
                </a:spcBef>
                <a:spcAft>
                  <a:spcPts val="0"/>
                </a:spcAft>
                <a:buClrTx/>
                <a:buSzTx/>
                <a:buFont typeface="Arial" pitchFamily="34" charset="0"/>
                <a:buChar char="•"/>
                <a:tabLst/>
                <a:defRPr/>
              </a:pPr>
              <a:r>
                <a:rPr kumimoji="0" lang="en-US" sz="1568" b="0" i="0" u="none" strike="noStrike" kern="0" cap="none" spc="0" normalizeH="0" baseline="0" noProof="0" dirty="0">
                  <a:ln>
                    <a:noFill/>
                  </a:ln>
                  <a:solidFill>
                    <a:srgbClr val="FFFFFF"/>
                  </a:solidFill>
                  <a:effectLst/>
                  <a:uLnTx/>
                  <a:uFillTx/>
                  <a:latin typeface="Segoe UI"/>
                  <a:ea typeface="+mn-ea"/>
                  <a:cs typeface="Segoe UI" panose="020B0502040204020203" pitchFamily="34" charset="0"/>
                </a:rPr>
                <a:t>Small scale deployments</a:t>
              </a:r>
            </a:p>
            <a:p>
              <a:pPr marL="168072" marR="0" lvl="0" indent="-168072" algn="l" defTabSz="466650" rtl="0" eaLnBrk="1" fontAlgn="base" latinLnBrk="0" hangingPunct="1">
                <a:lnSpc>
                  <a:spcPct val="80000"/>
                </a:lnSpc>
                <a:spcBef>
                  <a:spcPts val="0"/>
                </a:spcBef>
                <a:spcAft>
                  <a:spcPts val="0"/>
                </a:spcAft>
                <a:buClrTx/>
                <a:buSzTx/>
                <a:buFont typeface="Arial" pitchFamily="34" charset="0"/>
                <a:buChar char="•"/>
                <a:tabLst/>
                <a:defRPr/>
              </a:pPr>
              <a:r>
                <a:rPr kumimoji="0" lang="en-US" sz="1568" b="0" i="0" u="none" strike="noStrike" kern="0" cap="none" spc="0" normalizeH="0" baseline="0" noProof="0" dirty="0">
                  <a:ln>
                    <a:noFill/>
                  </a:ln>
                  <a:solidFill>
                    <a:srgbClr val="FFFFFF"/>
                  </a:solidFill>
                  <a:effectLst/>
                  <a:uLnTx/>
                  <a:uFillTx/>
                  <a:latin typeface="Segoe UI"/>
                  <a:ea typeface="+mn-ea"/>
                  <a:cs typeface="Segoe UI" panose="020B0502040204020203" pitchFamily="34" charset="0"/>
                </a:rPr>
                <a:t>Connect from anywhere</a:t>
              </a:r>
            </a:p>
          </p:txBody>
        </p:sp>
        <p:sp>
          <p:nvSpPr>
            <p:cNvPr id="28" name="Freeform 539">
              <a:extLst>
                <a:ext uri="{FF2B5EF4-FFF2-40B4-BE49-F238E27FC236}">
                  <a16:creationId xmlns:a16="http://schemas.microsoft.com/office/drawing/2014/main" id="{6FC2B02D-2E52-4668-9401-D15CCC860193}"/>
                </a:ext>
              </a:extLst>
            </p:cNvPr>
            <p:cNvSpPr>
              <a:spLocks noChangeAspect="1"/>
            </p:cNvSpPr>
            <p:nvPr/>
          </p:nvSpPr>
          <p:spPr bwMode="auto">
            <a:xfrm>
              <a:off x="1181338" y="3706479"/>
              <a:ext cx="456175" cy="250799"/>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algn="l" defTabSz="914133"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1A1A1A"/>
                </a:solidFill>
                <a:effectLst/>
                <a:uLnTx/>
                <a:uFillTx/>
                <a:latin typeface="Segoe UI"/>
                <a:ea typeface="+mn-ea"/>
                <a:cs typeface="Segoe UI" panose="020B0502040204020203" pitchFamily="34" charset="0"/>
              </a:endParaRPr>
            </a:p>
          </p:txBody>
        </p:sp>
      </p:grpSp>
      <p:grpSp>
        <p:nvGrpSpPr>
          <p:cNvPr id="35" name="Group 34">
            <a:extLst>
              <a:ext uri="{FF2B5EF4-FFF2-40B4-BE49-F238E27FC236}">
                <a16:creationId xmlns:a16="http://schemas.microsoft.com/office/drawing/2014/main" id="{762F962C-8F70-4133-990B-42C7095A71DD}"/>
              </a:ext>
            </a:extLst>
          </p:cNvPr>
          <p:cNvGrpSpPr/>
          <p:nvPr/>
        </p:nvGrpSpPr>
        <p:grpSpPr>
          <a:xfrm>
            <a:off x="979250" y="5371030"/>
            <a:ext cx="10937110" cy="1195458"/>
            <a:chOff x="312738" y="4914899"/>
            <a:chExt cx="11156422" cy="1219429"/>
          </a:xfrm>
        </p:grpSpPr>
        <p:sp>
          <p:nvSpPr>
            <p:cNvPr id="36" name="Rectangle 35">
              <a:extLst>
                <a:ext uri="{FF2B5EF4-FFF2-40B4-BE49-F238E27FC236}">
                  <a16:creationId xmlns:a16="http://schemas.microsoft.com/office/drawing/2014/main" id="{D73CC85D-6569-473B-8D57-C4BB99771960}"/>
                </a:ext>
              </a:extLst>
            </p:cNvPr>
            <p:cNvSpPr/>
            <p:nvPr/>
          </p:nvSpPr>
          <p:spPr>
            <a:xfrm>
              <a:off x="312738" y="4977547"/>
              <a:ext cx="5559375" cy="1089275"/>
            </a:xfrm>
            <a:prstGeom prst="rect">
              <a:avLst/>
            </a:prstGeom>
            <a:solidFill>
              <a:srgbClr val="002050">
                <a:lumMod val="50000"/>
                <a:lumOff val="50000"/>
              </a:srgbClr>
            </a:solidFill>
            <a:ln w="38100" cap="sq"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w="76200">
                  <a:solidFill>
                    <a:srgbClr val="505050"/>
                  </a:solidFill>
                </a:ln>
                <a:solidFill>
                  <a:srgbClr val="1A1A1A"/>
                </a:solidFill>
                <a:effectLst/>
                <a:uLnTx/>
                <a:uFillTx/>
                <a:latin typeface="Segoe UI"/>
                <a:ea typeface="+mn-ea"/>
                <a:cs typeface="Segoe UI" panose="020B0502040204020203" pitchFamily="34" charset="0"/>
              </a:endParaRPr>
            </a:p>
          </p:txBody>
        </p:sp>
        <p:sp>
          <p:nvSpPr>
            <p:cNvPr id="37" name="Freeform 36">
              <a:extLst>
                <a:ext uri="{FF2B5EF4-FFF2-40B4-BE49-F238E27FC236}">
                  <a16:creationId xmlns:a16="http://schemas.microsoft.com/office/drawing/2014/main" id="{5C47FE3C-DF7E-479F-A248-0E3BBD91322E}"/>
                </a:ext>
              </a:extLst>
            </p:cNvPr>
            <p:cNvSpPr/>
            <p:nvPr/>
          </p:nvSpPr>
          <p:spPr>
            <a:xfrm rot="5400000">
              <a:off x="6349478" y="4492820"/>
              <a:ext cx="1083857" cy="2052341"/>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rgbClr val="5C2D91">
                <a:lumMod val="40000"/>
                <a:lumOff val="60000"/>
              </a:srgbClr>
            </a:solidFill>
            <a:ln w="12700" cap="flat" cmpd="thickThin" algn="ctr">
              <a:noFill/>
              <a:prstDash val="solid"/>
            </a:ln>
            <a:effectLst/>
          </p:spPr>
          <p:txBody>
            <a:bodyPr lIns="2986723" tIns="37333" rIns="74665" bIns="37333" rtlCol="0" anchor="ctr"/>
            <a:lstStyle/>
            <a:p>
              <a:pPr marL="234914" marR="0" lvl="0" indent="-234914" algn="l" defTabSz="466572" rtl="0" eaLnBrk="1" fontAlgn="auto" latinLnBrk="0" hangingPunct="1">
                <a:lnSpc>
                  <a:spcPct val="90000"/>
                </a:lnSpc>
                <a:spcBef>
                  <a:spcPct val="20000"/>
                </a:spcBef>
                <a:spcAft>
                  <a:spcPts val="0"/>
                </a:spcAft>
                <a:buClrTx/>
                <a:buSzPct val="90000"/>
                <a:buFontTx/>
                <a:buBlip>
                  <a:blip r:embed="rId2"/>
                </a:buBlip>
                <a:tabLst/>
                <a:defRPr/>
              </a:pPr>
              <a:endParaRPr kumimoji="0" lang="en-US" sz="2353" b="0" i="0" u="none" strike="noStrike" kern="0" cap="none" spc="0" normalizeH="0" baseline="0" noProof="0" dirty="0">
                <a:ln>
                  <a:noFill/>
                </a:ln>
                <a:solidFill>
                  <a:srgbClr val="1A1A1A"/>
                </a:solidFill>
                <a:effectLst/>
                <a:uLnTx/>
                <a:uFillTx/>
                <a:latin typeface="Segoe UI"/>
                <a:ea typeface="+mn-ea"/>
                <a:cs typeface="Segoe UI" panose="020B0502040204020203" pitchFamily="34" charset="0"/>
              </a:endParaRPr>
            </a:p>
          </p:txBody>
        </p:sp>
        <p:sp>
          <p:nvSpPr>
            <p:cNvPr id="38" name="Freeform 37">
              <a:extLst>
                <a:ext uri="{FF2B5EF4-FFF2-40B4-BE49-F238E27FC236}">
                  <a16:creationId xmlns:a16="http://schemas.microsoft.com/office/drawing/2014/main" id="{A3AC6654-E637-43F4-B200-E6BAA1E98F62}"/>
                </a:ext>
              </a:extLst>
            </p:cNvPr>
            <p:cNvSpPr/>
            <p:nvPr/>
          </p:nvSpPr>
          <p:spPr>
            <a:xfrm rot="5400000">
              <a:off x="796981" y="4492820"/>
              <a:ext cx="1083858" cy="2052344"/>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rgbClr val="CDF4FF">
                <a:lumMod val="50000"/>
              </a:srgbClr>
            </a:solidFill>
            <a:ln w="12700" cap="flat" cmpd="thickThin" algn="ctr">
              <a:noFill/>
              <a:prstDash val="solid"/>
            </a:ln>
            <a:effectLst/>
          </p:spPr>
          <p:txBody>
            <a:bodyPr lIns="2986723" tIns="37333" rIns="74665" bIns="37333" rtlCol="0" anchor="ctr"/>
            <a:lstStyle/>
            <a:p>
              <a:pPr marL="234914" marR="0" lvl="0" indent="-234914" algn="l" defTabSz="466572" rtl="0" eaLnBrk="1" fontAlgn="auto" latinLnBrk="0" hangingPunct="1">
                <a:lnSpc>
                  <a:spcPct val="90000"/>
                </a:lnSpc>
                <a:spcBef>
                  <a:spcPct val="20000"/>
                </a:spcBef>
                <a:spcAft>
                  <a:spcPts val="0"/>
                </a:spcAft>
                <a:buClrTx/>
                <a:buSzPct val="90000"/>
                <a:buFontTx/>
                <a:buBlip>
                  <a:blip r:embed="rId2"/>
                </a:buBlip>
                <a:tabLst/>
                <a:defRPr/>
              </a:pPr>
              <a:endParaRPr kumimoji="0" lang="en-US" sz="2353" b="0" i="0" u="none" strike="noStrike" kern="0" cap="none" spc="0" normalizeH="0" baseline="0" noProof="0" dirty="0">
                <a:ln>
                  <a:noFill/>
                </a:ln>
                <a:solidFill>
                  <a:srgbClr val="1A1A1A"/>
                </a:solidFill>
                <a:effectLst/>
                <a:uLnTx/>
                <a:uFillTx/>
                <a:latin typeface="Segoe UI"/>
                <a:ea typeface="+mn-ea"/>
                <a:cs typeface="Segoe UI" panose="020B0502040204020203" pitchFamily="34" charset="0"/>
              </a:endParaRPr>
            </a:p>
          </p:txBody>
        </p:sp>
        <p:grpSp>
          <p:nvGrpSpPr>
            <p:cNvPr id="39" name="Group 38">
              <a:extLst>
                <a:ext uri="{FF2B5EF4-FFF2-40B4-BE49-F238E27FC236}">
                  <a16:creationId xmlns:a16="http://schemas.microsoft.com/office/drawing/2014/main" id="{E8300DFE-B635-43CC-9AFE-52CEDD6ED67D}"/>
                </a:ext>
              </a:extLst>
            </p:cNvPr>
            <p:cNvGrpSpPr/>
            <p:nvPr/>
          </p:nvGrpSpPr>
          <p:grpSpPr>
            <a:xfrm>
              <a:off x="881372" y="5053813"/>
              <a:ext cx="549467" cy="750287"/>
              <a:chOff x="5293615" y="2293499"/>
              <a:chExt cx="1189325" cy="1488408"/>
            </a:xfrm>
          </p:grpSpPr>
          <p:pic>
            <p:nvPicPr>
              <p:cNvPr id="47" name="Picture 2">
                <a:extLst>
                  <a:ext uri="{FF2B5EF4-FFF2-40B4-BE49-F238E27FC236}">
                    <a16:creationId xmlns:a16="http://schemas.microsoft.com/office/drawing/2014/main" id="{37307720-46DF-4B19-A210-AEB149DE7B98}"/>
                  </a:ext>
                </a:extLst>
              </p:cNvPr>
              <p:cNvPicPr>
                <a:picLocks noChangeAspect="1" noChangeArrowheads="1"/>
              </p:cNvPicPr>
              <p:nvPr/>
            </p:nvPicPr>
            <p:blipFill>
              <a:blip r:embed="rId3" cstate="hqprint">
                <a:lum bright="100000" contrast="100000"/>
                <a:extLst>
                  <a:ext uri="{28A0092B-C50C-407E-A947-70E740481C1C}">
                    <a14:useLocalDpi xmlns:a14="http://schemas.microsoft.com/office/drawing/2010/main"/>
                  </a:ext>
                </a:extLst>
              </a:blip>
              <a:srcRect/>
              <a:stretch>
                <a:fillRect/>
              </a:stretch>
            </p:blipFill>
            <p:spPr bwMode="auto">
              <a:xfrm>
                <a:off x="5293615" y="2293499"/>
                <a:ext cx="1178386" cy="1079717"/>
              </a:xfrm>
              <a:prstGeom prst="rect">
                <a:avLst/>
              </a:prstGeom>
              <a:noFill/>
              <a:ln w="9525">
                <a:noFill/>
                <a:miter lim="800000"/>
                <a:headEnd/>
                <a:tailEnd/>
              </a:ln>
              <a:effectLst/>
            </p:spPr>
          </p:pic>
          <p:sp>
            <p:nvSpPr>
              <p:cNvPr id="48" name="Isosceles Triangle 47">
                <a:extLst>
                  <a:ext uri="{FF2B5EF4-FFF2-40B4-BE49-F238E27FC236}">
                    <a16:creationId xmlns:a16="http://schemas.microsoft.com/office/drawing/2014/main" id="{2C6C811E-CEFB-412D-BBA6-4772FE21A8CB}"/>
                  </a:ext>
                </a:extLst>
              </p:cNvPr>
              <p:cNvSpPr/>
              <p:nvPr/>
            </p:nvSpPr>
            <p:spPr bwMode="auto">
              <a:xfrm rot="9180217">
                <a:off x="5900776" y="3052666"/>
                <a:ext cx="582164" cy="729241"/>
              </a:xfrm>
              <a:prstGeom prst="triangle">
                <a:avLst>
                  <a:gd name="adj" fmla="val 64317"/>
                </a:avLst>
              </a:prstGeom>
              <a:gradFill rotWithShape="1">
                <a:gsLst>
                  <a:gs pos="0">
                    <a:sysClr val="window" lastClr="FFFFFF">
                      <a:lumMod val="95000"/>
                      <a:alpha val="0"/>
                    </a:sysClr>
                  </a:gs>
                  <a:gs pos="50000">
                    <a:srgbClr val="505050">
                      <a:alpha val="58000"/>
                    </a:srgbClr>
                  </a:gs>
                  <a:gs pos="100000">
                    <a:srgbClr val="505050"/>
                  </a:gs>
                </a:gsLst>
                <a:lin ang="5400000" scaled="0"/>
              </a:gradFill>
              <a:ln w="9525" cap="flat" cmpd="sng" algn="ctr">
                <a:noFill/>
                <a:prstDash val="solid"/>
                <a:headEnd type="none" w="med" len="med"/>
                <a:tailEnd type="none" w="med" len="med"/>
              </a:ln>
              <a:effectLst/>
            </p:spPr>
            <p:txBody>
              <a:bodyPr vert="horz" wrap="square" lIns="89639" tIns="44819" rIns="89639" bIns="44819" numCol="1" rtlCol="0" anchor="ctr" anchorCtr="0" compatLnSpc="1">
                <a:prstTxWarp prst="textNoShape">
                  <a:avLst/>
                </a:prstTxWarp>
              </a:bodyPr>
              <a:lstStyle/>
              <a:p>
                <a:pPr marL="0" marR="0" lvl="0" indent="0" algn="ctr" defTabSz="559975" rtl="0" eaLnBrk="1" fontAlgn="auto" latinLnBrk="0" hangingPunct="1">
                  <a:lnSpc>
                    <a:spcPct val="100000"/>
                  </a:lnSpc>
                  <a:spcBef>
                    <a:spcPts val="0"/>
                  </a:spcBef>
                  <a:spcAft>
                    <a:spcPts val="0"/>
                  </a:spcAft>
                  <a:buClrTx/>
                  <a:buSzTx/>
                  <a:buFontTx/>
                  <a:buNone/>
                  <a:tabLst/>
                  <a:defRPr/>
                </a:pPr>
                <a:endParaRPr kumimoji="0" lang="en-US" sz="1372" b="0" i="0" u="none" strike="noStrike" kern="0" cap="none" spc="0" normalizeH="0" baseline="0" noProof="0" dirty="0">
                  <a:ln>
                    <a:noFill/>
                  </a:ln>
                  <a:solidFill>
                    <a:srgbClr val="1A1A1A"/>
                  </a:solidFill>
                  <a:effectLst/>
                  <a:uLnTx/>
                  <a:uFillTx/>
                  <a:latin typeface="Segoe UI"/>
                  <a:ea typeface="+mn-ea"/>
                  <a:cs typeface="Segoe UI" panose="020B0502040204020203" pitchFamily="34" charset="0"/>
                </a:endParaRPr>
              </a:p>
            </p:txBody>
          </p:sp>
        </p:grpSp>
        <p:pic>
          <p:nvPicPr>
            <p:cNvPr id="40" name="Picture 2">
              <a:extLst>
                <a:ext uri="{FF2B5EF4-FFF2-40B4-BE49-F238E27FC236}">
                  <a16:creationId xmlns:a16="http://schemas.microsoft.com/office/drawing/2014/main" id="{DA00A552-EEFC-4B91-AD97-10D2E498E6F8}"/>
                </a:ext>
              </a:extLst>
            </p:cNvPr>
            <p:cNvPicPr>
              <a:picLocks noChangeAspect="1" noChangeArrowheads="1"/>
            </p:cNvPicPr>
            <p:nvPr/>
          </p:nvPicPr>
          <p:blipFill>
            <a:blip r:embed="rId6" cstate="hqprint">
              <a:lum bright="100000" contrast="100000"/>
              <a:extLst>
                <a:ext uri="{28A0092B-C50C-407E-A947-70E740481C1C}">
                  <a14:useLocalDpi xmlns:a14="http://schemas.microsoft.com/office/drawing/2010/main"/>
                </a:ext>
              </a:extLst>
            </a:blip>
            <a:srcRect/>
            <a:stretch>
              <a:fillRect/>
            </a:stretch>
          </p:blipFill>
          <p:spPr bwMode="auto">
            <a:xfrm>
              <a:off x="6440934" y="4914899"/>
              <a:ext cx="1005739" cy="1219429"/>
            </a:xfrm>
            <a:prstGeom prst="rect">
              <a:avLst/>
            </a:prstGeom>
            <a:noFill/>
            <a:ln w="9525">
              <a:noFill/>
              <a:miter lim="800000"/>
              <a:headEnd/>
              <a:tailEnd/>
            </a:ln>
            <a:effectLst/>
          </p:spPr>
        </p:pic>
        <p:cxnSp>
          <p:nvCxnSpPr>
            <p:cNvPr id="41" name="Straight Connector 40">
              <a:extLst>
                <a:ext uri="{FF2B5EF4-FFF2-40B4-BE49-F238E27FC236}">
                  <a16:creationId xmlns:a16="http://schemas.microsoft.com/office/drawing/2014/main" id="{9603BCC1-CBD1-4418-AFED-09940903EF12}"/>
                </a:ext>
              </a:extLst>
            </p:cNvPr>
            <p:cNvCxnSpPr/>
            <p:nvPr/>
          </p:nvCxnSpPr>
          <p:spPr>
            <a:xfrm flipH="1">
              <a:off x="2204323" y="5519978"/>
              <a:ext cx="941118" cy="0"/>
            </a:xfrm>
            <a:prstGeom prst="line">
              <a:avLst/>
            </a:prstGeom>
            <a:noFill/>
            <a:ln w="38100" cap="flat" cmpd="sng" algn="ctr">
              <a:gradFill>
                <a:gsLst>
                  <a:gs pos="0">
                    <a:srgbClr val="107C10"/>
                  </a:gs>
                  <a:gs pos="100000">
                    <a:srgbClr val="107C10">
                      <a:alpha val="0"/>
                    </a:srgbClr>
                  </a:gs>
                </a:gsLst>
                <a:lin ang="10800000" scaled="0"/>
              </a:gradFill>
              <a:prstDash val="solid"/>
              <a:tailEnd type="oval"/>
            </a:ln>
            <a:effectLst/>
          </p:spPr>
        </p:cxnSp>
        <p:sp>
          <p:nvSpPr>
            <p:cNvPr id="42" name="Rectangle 41">
              <a:extLst>
                <a:ext uri="{FF2B5EF4-FFF2-40B4-BE49-F238E27FC236}">
                  <a16:creationId xmlns:a16="http://schemas.microsoft.com/office/drawing/2014/main" id="{86C83212-6C2C-4C11-83DC-69E648220564}"/>
                </a:ext>
              </a:extLst>
            </p:cNvPr>
            <p:cNvSpPr/>
            <p:nvPr/>
          </p:nvSpPr>
          <p:spPr>
            <a:xfrm>
              <a:off x="2865437" y="5249862"/>
              <a:ext cx="2543503" cy="566285"/>
            </a:xfrm>
            <a:prstGeom prst="rect">
              <a:avLst/>
            </a:prstGeom>
          </p:spPr>
          <p:txBody>
            <a:bodyPr wrap="square" lIns="119497" tIns="59750" rIns="119497" bIns="59750">
              <a:spAutoFit/>
            </a:bodyPr>
            <a:lstStyle/>
            <a:p>
              <a:pPr marL="0" marR="0" lvl="0" indent="0" algn="ctr" defTabSz="466650" rtl="0" eaLnBrk="1" fontAlgn="base" latinLnBrk="0" hangingPunct="1">
                <a:lnSpc>
                  <a:spcPct val="80000"/>
                </a:lnSpc>
                <a:spcBef>
                  <a:spcPts val="0"/>
                </a:spcBef>
                <a:spcAft>
                  <a:spcPts val="0"/>
                </a:spcAft>
                <a:buClrTx/>
                <a:buSzTx/>
                <a:buFontTx/>
                <a:buNone/>
                <a:tabLst/>
                <a:defRPr/>
              </a:pPr>
              <a:r>
                <a:rPr kumimoji="0" lang="en-US" sz="1765" b="0" i="0" u="none" strike="noStrike" kern="0" cap="none" spc="0" normalizeH="0" baseline="0" noProof="0" dirty="0" err="1">
                  <a:ln>
                    <a:noFill/>
                  </a:ln>
                  <a:solidFill>
                    <a:srgbClr val="FFFFFF"/>
                  </a:solidFill>
                  <a:effectLst/>
                  <a:uLnTx/>
                  <a:uFillTx/>
                  <a:latin typeface="Segoe UI"/>
                  <a:ea typeface="+mn-ea"/>
                  <a:cs typeface="Segoe UI" panose="020B0502040204020203" pitchFamily="34" charset="0"/>
                </a:rPr>
                <a:t>ExpressRoute</a:t>
              </a:r>
              <a:r>
                <a:rPr kumimoji="0" lang="en-US" sz="1765" b="0" i="0" u="none" strike="noStrike" kern="0" cap="none" spc="0" normalizeH="0" baseline="0" noProof="0" dirty="0">
                  <a:ln>
                    <a:noFill/>
                  </a:ln>
                  <a:solidFill>
                    <a:srgbClr val="FFFFFF"/>
                  </a:solidFill>
                  <a:effectLst/>
                  <a:uLnTx/>
                  <a:uFillTx/>
                  <a:latin typeface="Segoe UI"/>
                  <a:ea typeface="+mn-ea"/>
                  <a:cs typeface="Segoe UI" panose="020B0502040204020203" pitchFamily="34" charset="0"/>
                </a:rPr>
                <a:t> private connectivity</a:t>
              </a:r>
            </a:p>
          </p:txBody>
        </p:sp>
        <p:cxnSp>
          <p:nvCxnSpPr>
            <p:cNvPr id="43" name="Straight Connector 42">
              <a:extLst>
                <a:ext uri="{FF2B5EF4-FFF2-40B4-BE49-F238E27FC236}">
                  <a16:creationId xmlns:a16="http://schemas.microsoft.com/office/drawing/2014/main" id="{8850CCA6-FD3E-464C-B27E-1DF826CE8D67}"/>
                </a:ext>
              </a:extLst>
            </p:cNvPr>
            <p:cNvCxnSpPr/>
            <p:nvPr/>
          </p:nvCxnSpPr>
          <p:spPr>
            <a:xfrm>
              <a:off x="5151437" y="5519978"/>
              <a:ext cx="930002" cy="0"/>
            </a:xfrm>
            <a:prstGeom prst="line">
              <a:avLst/>
            </a:prstGeom>
            <a:noFill/>
            <a:ln w="38100" cap="flat" cmpd="sng" algn="ctr">
              <a:gradFill>
                <a:gsLst>
                  <a:gs pos="0">
                    <a:srgbClr val="107C10"/>
                  </a:gs>
                  <a:gs pos="100000">
                    <a:srgbClr val="107C10">
                      <a:alpha val="0"/>
                    </a:srgbClr>
                  </a:gs>
                </a:gsLst>
                <a:lin ang="10800000" scaled="0"/>
              </a:gradFill>
              <a:prstDash val="solid"/>
              <a:tailEnd type="oval"/>
            </a:ln>
            <a:effectLst/>
          </p:spPr>
        </p:cxnSp>
        <p:sp>
          <p:nvSpPr>
            <p:cNvPr id="44" name="Rectangle 77">
              <a:extLst>
                <a:ext uri="{FF2B5EF4-FFF2-40B4-BE49-F238E27FC236}">
                  <a16:creationId xmlns:a16="http://schemas.microsoft.com/office/drawing/2014/main" id="{5C47270B-F69A-4B39-9E8E-0F0046517F3B}"/>
                </a:ext>
              </a:extLst>
            </p:cNvPr>
            <p:cNvSpPr/>
            <p:nvPr/>
          </p:nvSpPr>
          <p:spPr>
            <a:xfrm>
              <a:off x="7937222" y="4977545"/>
              <a:ext cx="3131831" cy="1083374"/>
            </a:xfrm>
            <a:prstGeom prst="rect">
              <a:avLst/>
            </a:prstGeom>
            <a:solidFill>
              <a:srgbClr val="0070C0"/>
            </a:solidFill>
          </p:spPr>
          <p:txBody>
            <a:bodyPr wrap="square" lIns="179285" tIns="143428" rIns="179285" bIns="143428">
              <a:spAutoFit/>
            </a:bodyPr>
            <a:lstStyle/>
            <a:p>
              <a:pPr marL="168072" marR="0" lvl="0" indent="-168072" algn="l" defTabSz="466650" rtl="0" eaLnBrk="1" fontAlgn="base" latinLnBrk="0" hangingPunct="1">
                <a:lnSpc>
                  <a:spcPct val="80000"/>
                </a:lnSpc>
                <a:spcBef>
                  <a:spcPts val="0"/>
                </a:spcBef>
                <a:spcAft>
                  <a:spcPts val="0"/>
                </a:spcAft>
                <a:buClrTx/>
                <a:buSzTx/>
                <a:buFont typeface="Arial" pitchFamily="34" charset="0"/>
                <a:buChar char="•"/>
                <a:tabLst/>
                <a:defRPr/>
              </a:pPr>
              <a:r>
                <a:rPr kumimoji="0" lang="en-US" sz="1568" b="1" i="0" u="none" strike="noStrike" kern="0" cap="none" spc="0" normalizeH="0" baseline="0" noProof="0" dirty="0">
                  <a:ln>
                    <a:noFill/>
                  </a:ln>
                  <a:solidFill>
                    <a:srgbClr val="FFFFFF"/>
                  </a:solidFill>
                  <a:effectLst/>
                  <a:uLnTx/>
                  <a:uFillTx/>
                  <a:latin typeface="Segoe UI"/>
                  <a:ea typeface="+mn-ea"/>
                  <a:cs typeface="Segoe UI" panose="020B0502040204020203" pitchFamily="34" charset="0"/>
                </a:rPr>
                <a:t>SMB &amp; Enterprises</a:t>
              </a:r>
            </a:p>
            <a:p>
              <a:pPr marL="168072" marR="0" lvl="0" indent="-168072" algn="l" defTabSz="466650" rtl="0" eaLnBrk="1" fontAlgn="base" latinLnBrk="0" hangingPunct="1">
                <a:lnSpc>
                  <a:spcPct val="80000"/>
                </a:lnSpc>
                <a:spcBef>
                  <a:spcPts val="0"/>
                </a:spcBef>
                <a:spcAft>
                  <a:spcPts val="0"/>
                </a:spcAft>
                <a:buClrTx/>
                <a:buSzTx/>
                <a:buFont typeface="Arial" pitchFamily="34" charset="0"/>
                <a:buChar char="•"/>
                <a:tabLst/>
                <a:defRPr/>
              </a:pPr>
              <a:r>
                <a:rPr kumimoji="0" lang="en-US" sz="1568" b="0" i="0" u="none" strike="noStrike" kern="0" cap="none" spc="0" normalizeH="0" baseline="0" noProof="0" dirty="0">
                  <a:ln>
                    <a:noFill/>
                  </a:ln>
                  <a:solidFill>
                    <a:srgbClr val="FFFFFF"/>
                  </a:solidFill>
                  <a:effectLst/>
                  <a:uLnTx/>
                  <a:uFillTx/>
                  <a:latin typeface="Segoe UI"/>
                  <a:ea typeface="+mn-ea"/>
                  <a:cs typeface="Segoe UI" panose="020B0502040204020203" pitchFamily="34" charset="0"/>
                </a:rPr>
                <a:t>Mission critical workloads</a:t>
              </a:r>
            </a:p>
            <a:p>
              <a:pPr marL="168072" marR="0" lvl="0" indent="-168072" algn="l" defTabSz="466650" rtl="0" eaLnBrk="1" fontAlgn="base" latinLnBrk="0" hangingPunct="1">
                <a:lnSpc>
                  <a:spcPct val="80000"/>
                </a:lnSpc>
                <a:spcBef>
                  <a:spcPts val="0"/>
                </a:spcBef>
                <a:spcAft>
                  <a:spcPts val="0"/>
                </a:spcAft>
                <a:buClrTx/>
                <a:buSzTx/>
                <a:buFont typeface="Arial" pitchFamily="34" charset="0"/>
                <a:buChar char="•"/>
                <a:tabLst/>
                <a:defRPr/>
              </a:pPr>
              <a:r>
                <a:rPr kumimoji="0" lang="en-US" sz="1568" b="0" i="0" u="none" strike="noStrike" kern="0" cap="none" spc="0" normalizeH="0" baseline="0" noProof="0" dirty="0">
                  <a:ln>
                    <a:noFill/>
                  </a:ln>
                  <a:solidFill>
                    <a:srgbClr val="FFFFFF"/>
                  </a:solidFill>
                  <a:effectLst/>
                  <a:uLnTx/>
                  <a:uFillTx/>
                  <a:latin typeface="Segoe UI"/>
                  <a:ea typeface="+mn-ea"/>
                  <a:cs typeface="Segoe UI" panose="020B0502040204020203" pitchFamily="34" charset="0"/>
                </a:rPr>
                <a:t>Backup/DR, media, HPC</a:t>
              </a:r>
            </a:p>
            <a:p>
              <a:pPr marL="168072" marR="0" lvl="0" indent="-168072" algn="l" defTabSz="466650" rtl="0" eaLnBrk="1" fontAlgn="base" latinLnBrk="0" hangingPunct="1">
                <a:lnSpc>
                  <a:spcPct val="80000"/>
                </a:lnSpc>
                <a:spcBef>
                  <a:spcPts val="0"/>
                </a:spcBef>
                <a:spcAft>
                  <a:spcPts val="0"/>
                </a:spcAft>
                <a:buClrTx/>
                <a:buSzTx/>
                <a:buFont typeface="Arial" pitchFamily="34" charset="0"/>
                <a:buChar char="•"/>
                <a:tabLst/>
                <a:defRPr/>
              </a:pPr>
              <a:r>
                <a:rPr kumimoji="0" lang="en-US" sz="1568" b="0" i="0" u="none" strike="noStrike" kern="0" cap="none" spc="0" normalizeH="0" baseline="0" noProof="0" dirty="0">
                  <a:ln>
                    <a:noFill/>
                  </a:ln>
                  <a:solidFill>
                    <a:srgbClr val="FFFFFF"/>
                  </a:solidFill>
                  <a:effectLst/>
                  <a:uLnTx/>
                  <a:uFillTx/>
                  <a:latin typeface="Segoe UI"/>
                  <a:ea typeface="+mn-ea"/>
                  <a:cs typeface="Segoe UI" panose="020B0502040204020203" pitchFamily="34" charset="0"/>
                </a:rPr>
                <a:t>Connect to all Azure services</a:t>
              </a:r>
            </a:p>
          </p:txBody>
        </p:sp>
        <p:sp>
          <p:nvSpPr>
            <p:cNvPr id="45" name="Rectangle 44">
              <a:extLst>
                <a:ext uri="{FF2B5EF4-FFF2-40B4-BE49-F238E27FC236}">
                  <a16:creationId xmlns:a16="http://schemas.microsoft.com/office/drawing/2014/main" id="{9DA5D23C-F258-433F-9876-5CB80A6951E7}"/>
                </a:ext>
              </a:extLst>
            </p:cNvPr>
            <p:cNvSpPr/>
            <p:nvPr/>
          </p:nvSpPr>
          <p:spPr bwMode="auto">
            <a:xfrm>
              <a:off x="312738" y="4977545"/>
              <a:ext cx="11156422" cy="1089276"/>
            </a:xfrm>
            <a:prstGeom prst="rect">
              <a:avLst/>
            </a:prstGeom>
            <a:noFill/>
            <a:ln w="12700"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896091" rtl="0" eaLnBrk="1" fontAlgn="base" latinLnBrk="0" hangingPunct="1">
                <a:lnSpc>
                  <a:spcPct val="90000"/>
                </a:lnSpc>
                <a:spcBef>
                  <a:spcPct val="0"/>
                </a:spcBef>
                <a:spcAft>
                  <a:spcPct val="0"/>
                </a:spcAft>
                <a:buClrTx/>
                <a:buSzTx/>
                <a:buFontTx/>
                <a:buNone/>
                <a:tabLst/>
                <a:defRPr/>
              </a:pPr>
              <a:endParaRPr kumimoji="0" lang="en-US" sz="2745" b="0" i="0" u="none" strike="noStrike" kern="0" cap="none" spc="-49" normalizeH="0" baseline="0" noProof="0" dirty="0">
                <a:ln>
                  <a:noFill/>
                </a:ln>
                <a:solidFill>
                  <a:srgbClr val="1A1A1A"/>
                </a:solidFill>
                <a:effectLst/>
                <a:uLnTx/>
                <a:uFillTx/>
                <a:latin typeface="Segoe UI"/>
                <a:ea typeface="+mn-ea"/>
                <a:cs typeface="Segoe UI" panose="020B0502040204020203" pitchFamily="34" charset="0"/>
              </a:endParaRPr>
            </a:p>
          </p:txBody>
        </p:sp>
        <p:sp>
          <p:nvSpPr>
            <p:cNvPr id="46" name="Freeform 539">
              <a:extLst>
                <a:ext uri="{FF2B5EF4-FFF2-40B4-BE49-F238E27FC236}">
                  <a16:creationId xmlns:a16="http://schemas.microsoft.com/office/drawing/2014/main" id="{9018F592-E9A1-440D-9EC0-0DDDEB70E4D8}"/>
                </a:ext>
              </a:extLst>
            </p:cNvPr>
            <p:cNvSpPr>
              <a:spLocks noChangeAspect="1"/>
            </p:cNvSpPr>
            <p:nvPr/>
          </p:nvSpPr>
          <p:spPr bwMode="auto">
            <a:xfrm>
              <a:off x="1181338" y="5608663"/>
              <a:ext cx="456175" cy="250799"/>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algn="l" defTabSz="914133"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1A1A1A"/>
                </a:solidFill>
                <a:effectLst/>
                <a:uLnTx/>
                <a:uFillTx/>
                <a:latin typeface="Segoe UI"/>
                <a:ea typeface="+mn-ea"/>
                <a:cs typeface="Segoe UI" panose="020B0502040204020203" pitchFamily="34" charset="0"/>
              </a:endParaRPr>
            </a:p>
          </p:txBody>
        </p:sp>
      </p:grpSp>
      <p:grpSp>
        <p:nvGrpSpPr>
          <p:cNvPr id="49" name="Group 48">
            <a:extLst>
              <a:ext uri="{FF2B5EF4-FFF2-40B4-BE49-F238E27FC236}">
                <a16:creationId xmlns:a16="http://schemas.microsoft.com/office/drawing/2014/main" id="{E3616D2D-5357-43B3-8B56-ECB2A0284AA4}"/>
              </a:ext>
            </a:extLst>
          </p:cNvPr>
          <p:cNvGrpSpPr/>
          <p:nvPr/>
        </p:nvGrpSpPr>
        <p:grpSpPr>
          <a:xfrm>
            <a:off x="985991" y="2009661"/>
            <a:ext cx="10538127" cy="1105721"/>
            <a:chOff x="319615" y="1973262"/>
            <a:chExt cx="10749438" cy="1127893"/>
          </a:xfrm>
        </p:grpSpPr>
        <p:sp>
          <p:nvSpPr>
            <p:cNvPr id="50" name="Rectangle 49">
              <a:extLst>
                <a:ext uri="{FF2B5EF4-FFF2-40B4-BE49-F238E27FC236}">
                  <a16:creationId xmlns:a16="http://schemas.microsoft.com/office/drawing/2014/main" id="{AED884B9-0477-4C28-A910-4DB574ADD84D}"/>
                </a:ext>
              </a:extLst>
            </p:cNvPr>
            <p:cNvSpPr/>
            <p:nvPr/>
          </p:nvSpPr>
          <p:spPr>
            <a:xfrm>
              <a:off x="319615" y="1973270"/>
              <a:ext cx="5566835" cy="1096285"/>
            </a:xfrm>
            <a:prstGeom prst="rect">
              <a:avLst/>
            </a:prstGeom>
            <a:solidFill>
              <a:srgbClr val="002050">
                <a:lumMod val="50000"/>
                <a:lumOff val="50000"/>
              </a:srgbClr>
            </a:solidFill>
            <a:ln w="10795" cap="flat" cmpd="sng" algn="ctr">
              <a:noFill/>
              <a:prstDash val="solid"/>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1A1A1A"/>
                </a:solidFill>
                <a:effectLst/>
                <a:uLnTx/>
                <a:uFillTx/>
                <a:latin typeface="Segoe UI"/>
                <a:ea typeface="+mn-ea"/>
                <a:cs typeface="Segoe UI" panose="020B0502040204020203" pitchFamily="34" charset="0"/>
              </a:endParaRPr>
            </a:p>
          </p:txBody>
        </p:sp>
        <p:grpSp>
          <p:nvGrpSpPr>
            <p:cNvPr id="51" name="Group 50">
              <a:extLst>
                <a:ext uri="{FF2B5EF4-FFF2-40B4-BE49-F238E27FC236}">
                  <a16:creationId xmlns:a16="http://schemas.microsoft.com/office/drawing/2014/main" id="{FF3D709F-C839-44B2-ADE3-9EF3F910B169}"/>
                </a:ext>
              </a:extLst>
            </p:cNvPr>
            <p:cNvGrpSpPr/>
            <p:nvPr/>
          </p:nvGrpSpPr>
          <p:grpSpPr>
            <a:xfrm>
              <a:off x="319616" y="1973262"/>
              <a:ext cx="7604838" cy="1127893"/>
              <a:chOff x="2916922" y="5310943"/>
              <a:chExt cx="8816693" cy="980720"/>
            </a:xfrm>
          </p:grpSpPr>
          <p:sp>
            <p:nvSpPr>
              <p:cNvPr id="56" name="Freeform 55">
                <a:extLst>
                  <a:ext uri="{FF2B5EF4-FFF2-40B4-BE49-F238E27FC236}">
                    <a16:creationId xmlns:a16="http://schemas.microsoft.com/office/drawing/2014/main" id="{F7338715-8A1F-4BCC-B9A6-4ED752738B47}"/>
                  </a:ext>
                </a:extLst>
              </p:cNvPr>
              <p:cNvSpPr/>
              <p:nvPr/>
            </p:nvSpPr>
            <p:spPr>
              <a:xfrm rot="5400000">
                <a:off x="10066868" y="4598309"/>
                <a:ext cx="954106" cy="2379388"/>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rgbClr val="5C2D91">
                  <a:lumMod val="40000"/>
                  <a:lumOff val="60000"/>
                </a:srgbClr>
              </a:solidFill>
              <a:ln w="12700" cap="flat" cmpd="thickThin" algn="ctr">
                <a:noFill/>
                <a:prstDash val="solid"/>
              </a:ln>
              <a:effectLst/>
            </p:spPr>
            <p:txBody>
              <a:bodyPr lIns="2986723" tIns="37333" rIns="74665" bIns="37333" rtlCol="0" anchor="ctr"/>
              <a:lstStyle/>
              <a:p>
                <a:pPr marL="234914" marR="0" lvl="0" indent="-234914" algn="l" defTabSz="466572" rtl="0" eaLnBrk="1" fontAlgn="auto" latinLnBrk="0" hangingPunct="1">
                  <a:lnSpc>
                    <a:spcPct val="90000"/>
                  </a:lnSpc>
                  <a:spcBef>
                    <a:spcPct val="20000"/>
                  </a:spcBef>
                  <a:spcAft>
                    <a:spcPts val="0"/>
                  </a:spcAft>
                  <a:buClrTx/>
                  <a:buSzPct val="90000"/>
                  <a:buFontTx/>
                  <a:buBlip>
                    <a:blip r:embed="rId2"/>
                  </a:buBlip>
                  <a:tabLst/>
                  <a:defRPr/>
                </a:pPr>
                <a:endParaRPr kumimoji="0" lang="en-US" sz="2353" b="0" i="0" u="none" strike="noStrike" kern="0" cap="none" spc="0" normalizeH="0" baseline="0" noProof="0" dirty="0">
                  <a:ln>
                    <a:noFill/>
                  </a:ln>
                  <a:solidFill>
                    <a:srgbClr val="1A1A1A"/>
                  </a:solidFill>
                  <a:effectLst/>
                  <a:uLnTx/>
                  <a:uFillTx/>
                  <a:latin typeface="Segoe UI"/>
                  <a:ea typeface="+mn-ea"/>
                  <a:cs typeface="Segoe UI" panose="020B0502040204020203" pitchFamily="34" charset="0"/>
                </a:endParaRPr>
              </a:p>
            </p:txBody>
          </p:sp>
          <p:sp>
            <p:nvSpPr>
              <p:cNvPr id="57" name="Freeform 56">
                <a:extLst>
                  <a:ext uri="{FF2B5EF4-FFF2-40B4-BE49-F238E27FC236}">
                    <a16:creationId xmlns:a16="http://schemas.microsoft.com/office/drawing/2014/main" id="{4FBE38D7-D318-49E5-8675-1A9767BFDF49}"/>
                  </a:ext>
                </a:extLst>
              </p:cNvPr>
              <p:cNvSpPr/>
              <p:nvPr/>
            </p:nvSpPr>
            <p:spPr>
              <a:xfrm rot="5400000">
                <a:off x="3629998" y="4597869"/>
                <a:ext cx="953235" cy="2379388"/>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rgbClr val="CDF4FF">
                  <a:lumMod val="50000"/>
                </a:srgbClr>
              </a:solidFill>
              <a:ln w="12700" cap="flat" cmpd="thickThin" algn="ctr">
                <a:noFill/>
                <a:prstDash val="solid"/>
              </a:ln>
              <a:effectLst/>
            </p:spPr>
            <p:txBody>
              <a:bodyPr lIns="2986723" tIns="37333" rIns="74665" bIns="37333" rtlCol="0" anchor="ctr"/>
              <a:lstStyle/>
              <a:p>
                <a:pPr marL="234914" marR="0" lvl="0" indent="-234914" algn="l" defTabSz="466572" rtl="0" eaLnBrk="1" fontAlgn="auto" latinLnBrk="0" hangingPunct="1">
                  <a:lnSpc>
                    <a:spcPct val="90000"/>
                  </a:lnSpc>
                  <a:spcBef>
                    <a:spcPct val="20000"/>
                  </a:spcBef>
                  <a:spcAft>
                    <a:spcPts val="0"/>
                  </a:spcAft>
                  <a:buClrTx/>
                  <a:buSzPct val="90000"/>
                  <a:buFontTx/>
                  <a:buBlip>
                    <a:blip r:embed="rId2"/>
                  </a:buBlip>
                  <a:tabLst/>
                  <a:defRPr/>
                </a:pPr>
                <a:endParaRPr kumimoji="0" lang="en-US" sz="2353" b="0" i="0" u="none" strike="noStrike" kern="0" cap="none" spc="0" normalizeH="0" baseline="0" noProof="0" dirty="0">
                  <a:ln>
                    <a:noFill/>
                  </a:ln>
                  <a:solidFill>
                    <a:srgbClr val="1A1A1A"/>
                  </a:solidFill>
                  <a:effectLst/>
                  <a:uLnTx/>
                  <a:uFillTx/>
                  <a:latin typeface="Segoe UI"/>
                  <a:ea typeface="+mn-ea"/>
                  <a:cs typeface="Segoe UI" panose="020B0502040204020203" pitchFamily="34" charset="0"/>
                </a:endParaRPr>
              </a:p>
            </p:txBody>
          </p:sp>
          <p:pic>
            <p:nvPicPr>
              <p:cNvPr id="58" name="Picture 6" descr="\\magnum\Projects\Microsoft\Cloud Power FY12\Design\Icons\PNGs\Server_2.png">
                <a:extLst>
                  <a:ext uri="{FF2B5EF4-FFF2-40B4-BE49-F238E27FC236}">
                    <a16:creationId xmlns:a16="http://schemas.microsoft.com/office/drawing/2014/main" id="{B3239230-36A5-4988-939B-E1651F040438}"/>
                  </a:ext>
                </a:extLst>
              </p:cNvPr>
              <p:cNvPicPr>
                <a:picLocks noChangeAspect="1" noChangeArrowheads="1"/>
              </p:cNvPicPr>
              <p:nvPr/>
            </p:nvPicPr>
            <p:blipFill>
              <a:blip r:embed="rId5" cstate="print">
                <a:lum bright="100000"/>
                <a:extLst>
                  <a:ext uri="{28A0092B-C50C-407E-A947-70E740481C1C}">
                    <a14:useLocalDpi xmlns:a14="http://schemas.microsoft.com/office/drawing/2010/main"/>
                  </a:ext>
                </a:extLst>
              </a:blip>
              <a:srcRect/>
              <a:stretch>
                <a:fillRect/>
              </a:stretch>
            </p:blipFill>
            <p:spPr bwMode="auto">
              <a:xfrm>
                <a:off x="10053562" y="5310943"/>
                <a:ext cx="980722" cy="980720"/>
              </a:xfrm>
              <a:prstGeom prst="rect">
                <a:avLst/>
              </a:prstGeom>
              <a:noFill/>
            </p:spPr>
          </p:pic>
          <p:sp>
            <p:nvSpPr>
              <p:cNvPr id="59" name="Rectangle 58">
                <a:extLst>
                  <a:ext uri="{FF2B5EF4-FFF2-40B4-BE49-F238E27FC236}">
                    <a16:creationId xmlns:a16="http://schemas.microsoft.com/office/drawing/2014/main" id="{49B721EA-467B-473E-88E0-C89A096FB786}"/>
                  </a:ext>
                </a:extLst>
              </p:cNvPr>
              <p:cNvSpPr/>
              <p:nvPr/>
            </p:nvSpPr>
            <p:spPr>
              <a:xfrm>
                <a:off x="5853434" y="5671198"/>
                <a:ext cx="2938276" cy="299710"/>
              </a:xfrm>
              <a:prstGeom prst="rect">
                <a:avLst/>
              </a:prstGeom>
            </p:spPr>
            <p:txBody>
              <a:bodyPr wrap="square" lIns="119497" tIns="59750" rIns="119497" bIns="59750">
                <a:spAutoFit/>
              </a:bodyPr>
              <a:lstStyle/>
              <a:p>
                <a:pPr marL="0" marR="0" lvl="0" indent="0" algn="ctr" defTabSz="466650" rtl="0" eaLnBrk="1" fontAlgn="base" latinLnBrk="0" hangingPunct="1">
                  <a:lnSpc>
                    <a:spcPct val="80000"/>
                  </a:lnSpc>
                  <a:spcBef>
                    <a:spcPts val="0"/>
                  </a:spcBef>
                  <a:spcAft>
                    <a:spcPts val="0"/>
                  </a:spcAft>
                  <a:buClrTx/>
                  <a:buSzTx/>
                  <a:buFontTx/>
                  <a:buNone/>
                  <a:tabLst/>
                  <a:defRPr/>
                </a:pPr>
                <a:r>
                  <a:rPr kumimoji="0" lang="en-US" sz="1765" b="0" i="0" u="none" strike="noStrike" kern="0" cap="none" spc="0" normalizeH="0" baseline="0" noProof="0" dirty="0">
                    <a:ln>
                      <a:noFill/>
                    </a:ln>
                    <a:solidFill>
                      <a:srgbClr val="FFFFFF"/>
                    </a:solidFill>
                    <a:effectLst/>
                    <a:uLnTx/>
                    <a:uFillTx/>
                    <a:latin typeface="Segoe UI"/>
                    <a:ea typeface="+mn-ea"/>
                    <a:cs typeface="Segoe UI" panose="020B0502040204020203" pitchFamily="34" charset="0"/>
                  </a:rPr>
                  <a:t>Internet connectivity</a:t>
                </a:r>
                <a:endParaRPr kumimoji="0" lang="en-US" sz="1176" b="0" i="0" u="none" strike="noStrike" kern="0" cap="none" spc="0" normalizeH="0" baseline="0" noProof="0" dirty="0">
                  <a:ln>
                    <a:noFill/>
                  </a:ln>
                  <a:solidFill>
                    <a:srgbClr val="FFFFFF"/>
                  </a:solidFill>
                  <a:effectLst/>
                  <a:uLnTx/>
                  <a:uFillTx/>
                  <a:latin typeface="Segoe UI"/>
                  <a:ea typeface="+mn-ea"/>
                  <a:cs typeface="Segoe UI" panose="020B0502040204020203" pitchFamily="34" charset="0"/>
                </a:endParaRPr>
              </a:p>
            </p:txBody>
          </p:sp>
          <p:cxnSp>
            <p:nvCxnSpPr>
              <p:cNvPr id="60" name="Straight Connector 59">
                <a:extLst>
                  <a:ext uri="{FF2B5EF4-FFF2-40B4-BE49-F238E27FC236}">
                    <a16:creationId xmlns:a16="http://schemas.microsoft.com/office/drawing/2014/main" id="{168F7939-607E-4E8F-8EA9-824D186945D2}"/>
                  </a:ext>
                </a:extLst>
              </p:cNvPr>
              <p:cNvCxnSpPr/>
              <p:nvPr/>
            </p:nvCxnSpPr>
            <p:spPr>
              <a:xfrm>
                <a:off x="8526682" y="5801304"/>
                <a:ext cx="1061437" cy="0"/>
              </a:xfrm>
              <a:prstGeom prst="line">
                <a:avLst/>
              </a:prstGeom>
              <a:noFill/>
              <a:ln w="38100" cap="flat" cmpd="sng" algn="ctr">
                <a:gradFill>
                  <a:gsLst>
                    <a:gs pos="0">
                      <a:srgbClr val="107C10"/>
                    </a:gs>
                    <a:gs pos="100000">
                      <a:srgbClr val="107C10">
                        <a:alpha val="0"/>
                      </a:srgbClr>
                    </a:gs>
                  </a:gsLst>
                  <a:lin ang="10800000" scaled="0"/>
                </a:gradFill>
                <a:prstDash val="solid"/>
                <a:tailEnd type="oval"/>
              </a:ln>
              <a:effectLst/>
            </p:spPr>
          </p:cxnSp>
          <p:cxnSp>
            <p:nvCxnSpPr>
              <p:cNvPr id="61" name="Straight Connector 60">
                <a:extLst>
                  <a:ext uri="{FF2B5EF4-FFF2-40B4-BE49-F238E27FC236}">
                    <a16:creationId xmlns:a16="http://schemas.microsoft.com/office/drawing/2014/main" id="{E4E06727-44B6-4634-B58E-39137F8A4C58}"/>
                  </a:ext>
                </a:extLst>
              </p:cNvPr>
              <p:cNvCxnSpPr/>
              <p:nvPr/>
            </p:nvCxnSpPr>
            <p:spPr>
              <a:xfrm flipH="1">
                <a:off x="5093172" y="5801304"/>
                <a:ext cx="1107852" cy="0"/>
              </a:xfrm>
              <a:prstGeom prst="line">
                <a:avLst/>
              </a:prstGeom>
              <a:noFill/>
              <a:ln w="38100" cap="flat" cmpd="sng" algn="ctr">
                <a:gradFill>
                  <a:gsLst>
                    <a:gs pos="0">
                      <a:srgbClr val="107C10"/>
                    </a:gs>
                    <a:gs pos="100000">
                      <a:srgbClr val="107C10">
                        <a:alpha val="0"/>
                      </a:srgbClr>
                    </a:gs>
                  </a:gsLst>
                  <a:lin ang="10800000" scaled="0"/>
                </a:gradFill>
                <a:prstDash val="solid"/>
                <a:tailEnd type="oval"/>
              </a:ln>
              <a:effectLst/>
            </p:spPr>
          </p:cxnSp>
        </p:grpSp>
        <p:pic>
          <p:nvPicPr>
            <p:cNvPr id="52" name="Picture 2">
              <a:extLst>
                <a:ext uri="{FF2B5EF4-FFF2-40B4-BE49-F238E27FC236}">
                  <a16:creationId xmlns:a16="http://schemas.microsoft.com/office/drawing/2014/main" id="{22666A2B-9864-4B70-9AF5-4ECDE71937A7}"/>
                </a:ext>
              </a:extLst>
            </p:cNvPr>
            <p:cNvPicPr>
              <a:picLocks noChangeAspect="1" noChangeArrowheads="1"/>
            </p:cNvPicPr>
            <p:nvPr/>
          </p:nvPicPr>
          <p:blipFill>
            <a:blip r:embed="rId3" cstate="hqprint">
              <a:lum bright="100000" contrast="100000"/>
              <a:extLst>
                <a:ext uri="{28A0092B-C50C-407E-A947-70E740481C1C}">
                  <a14:useLocalDpi xmlns:a14="http://schemas.microsoft.com/office/drawing/2010/main"/>
                </a:ext>
              </a:extLst>
            </a:blip>
            <a:srcRect/>
            <a:stretch>
              <a:fillRect/>
            </a:stretch>
          </p:blipFill>
          <p:spPr bwMode="auto">
            <a:xfrm>
              <a:off x="888249" y="1979427"/>
              <a:ext cx="544413" cy="544270"/>
            </a:xfrm>
            <a:prstGeom prst="rect">
              <a:avLst/>
            </a:prstGeom>
            <a:noFill/>
            <a:ln w="9525">
              <a:noFill/>
              <a:miter lim="800000"/>
              <a:headEnd/>
              <a:tailEnd/>
            </a:ln>
            <a:effectLst/>
          </p:spPr>
        </p:pic>
        <p:sp>
          <p:nvSpPr>
            <p:cNvPr id="53" name="Isosceles Triangle 52">
              <a:extLst>
                <a:ext uri="{FF2B5EF4-FFF2-40B4-BE49-F238E27FC236}">
                  <a16:creationId xmlns:a16="http://schemas.microsoft.com/office/drawing/2014/main" id="{9220A64D-5945-4405-A12C-898069EA8DD6}"/>
                </a:ext>
              </a:extLst>
            </p:cNvPr>
            <p:cNvSpPr/>
            <p:nvPr/>
          </p:nvSpPr>
          <p:spPr bwMode="auto">
            <a:xfrm rot="9180217">
              <a:off x="1168757" y="2362114"/>
              <a:ext cx="268958" cy="367600"/>
            </a:xfrm>
            <a:prstGeom prst="triangle">
              <a:avLst>
                <a:gd name="adj" fmla="val 64317"/>
              </a:avLst>
            </a:prstGeom>
            <a:gradFill rotWithShape="1">
              <a:gsLst>
                <a:gs pos="0">
                  <a:sysClr val="window" lastClr="FFFFFF">
                    <a:lumMod val="95000"/>
                    <a:alpha val="0"/>
                  </a:sysClr>
                </a:gs>
                <a:gs pos="50000">
                  <a:srgbClr val="505050">
                    <a:alpha val="58000"/>
                  </a:srgbClr>
                </a:gs>
                <a:gs pos="100000">
                  <a:srgbClr val="505050"/>
                </a:gs>
              </a:gsLst>
              <a:lin ang="5400000" scaled="0"/>
            </a:gradFill>
            <a:ln w="9525" cap="flat" cmpd="sng" algn="ctr">
              <a:noFill/>
              <a:prstDash val="solid"/>
              <a:headEnd type="none" w="med" len="med"/>
              <a:tailEnd type="none" w="med" len="med"/>
            </a:ln>
            <a:effectLst/>
          </p:spPr>
          <p:txBody>
            <a:bodyPr vert="horz" wrap="square" lIns="89639" tIns="44819" rIns="89639" bIns="44819" numCol="1" rtlCol="0" anchor="ctr" anchorCtr="0" compatLnSpc="1">
              <a:prstTxWarp prst="textNoShape">
                <a:avLst/>
              </a:prstTxWarp>
            </a:bodyPr>
            <a:lstStyle/>
            <a:p>
              <a:pPr marL="0" marR="0" lvl="0" indent="0" algn="ctr" defTabSz="559975" rtl="0" eaLnBrk="1" fontAlgn="auto" latinLnBrk="0" hangingPunct="1">
                <a:lnSpc>
                  <a:spcPct val="100000"/>
                </a:lnSpc>
                <a:spcBef>
                  <a:spcPts val="0"/>
                </a:spcBef>
                <a:spcAft>
                  <a:spcPts val="0"/>
                </a:spcAft>
                <a:buClrTx/>
                <a:buSzTx/>
                <a:buFontTx/>
                <a:buNone/>
                <a:tabLst/>
                <a:defRPr/>
              </a:pPr>
              <a:endParaRPr kumimoji="0" lang="en-US" sz="1372" b="0" i="0" u="none" strike="noStrike" kern="0" cap="none" spc="0" normalizeH="0" baseline="0" noProof="0" dirty="0">
                <a:ln>
                  <a:noFill/>
                </a:ln>
                <a:solidFill>
                  <a:srgbClr val="1A1A1A"/>
                </a:solidFill>
                <a:effectLst/>
                <a:uLnTx/>
                <a:uFillTx/>
                <a:latin typeface="Segoe UI"/>
                <a:ea typeface="+mn-ea"/>
                <a:cs typeface="Segoe UI" panose="020B0502040204020203" pitchFamily="34" charset="0"/>
              </a:endParaRPr>
            </a:p>
          </p:txBody>
        </p:sp>
        <p:sp>
          <p:nvSpPr>
            <p:cNvPr id="54" name="Rectangle 77">
              <a:extLst>
                <a:ext uri="{FF2B5EF4-FFF2-40B4-BE49-F238E27FC236}">
                  <a16:creationId xmlns:a16="http://schemas.microsoft.com/office/drawing/2014/main" id="{4586DA3F-F4DD-4745-8F17-41D19A9B9731}"/>
                </a:ext>
              </a:extLst>
            </p:cNvPr>
            <p:cNvSpPr/>
            <p:nvPr/>
          </p:nvSpPr>
          <p:spPr>
            <a:xfrm>
              <a:off x="7944099" y="1973937"/>
              <a:ext cx="3124954" cy="1083374"/>
            </a:xfrm>
            <a:prstGeom prst="rect">
              <a:avLst/>
            </a:prstGeom>
            <a:solidFill>
              <a:srgbClr val="0070C0"/>
            </a:solidFill>
          </p:spPr>
          <p:txBody>
            <a:bodyPr wrap="square" lIns="179285" tIns="143428" rIns="179285" bIns="143428">
              <a:spAutoFit/>
            </a:bodyPr>
            <a:lstStyle/>
            <a:p>
              <a:pPr marL="168072" marR="0" lvl="0" indent="-168072" algn="l" defTabSz="466650" rtl="0" eaLnBrk="1" fontAlgn="base" latinLnBrk="0" hangingPunct="1">
                <a:lnSpc>
                  <a:spcPct val="80000"/>
                </a:lnSpc>
                <a:spcBef>
                  <a:spcPts val="0"/>
                </a:spcBef>
                <a:spcAft>
                  <a:spcPts val="0"/>
                </a:spcAft>
                <a:buClrTx/>
                <a:buSzTx/>
                <a:buFont typeface="Arial" pitchFamily="34" charset="0"/>
                <a:buChar char="•"/>
                <a:tabLst/>
                <a:defRPr/>
              </a:pPr>
              <a:r>
                <a:rPr kumimoji="0" lang="en-US" sz="1568" b="1" i="0" u="none" strike="noStrike" kern="0" cap="none" spc="0" normalizeH="0" baseline="0" noProof="0" dirty="0">
                  <a:ln>
                    <a:noFill/>
                  </a:ln>
                  <a:solidFill>
                    <a:srgbClr val="FFFFFF"/>
                  </a:solidFill>
                  <a:effectLst/>
                  <a:uLnTx/>
                  <a:uFillTx/>
                  <a:latin typeface="Segoe UI"/>
                  <a:ea typeface="+mn-ea"/>
                  <a:cs typeface="Segoe UI" panose="020B0502040204020203" pitchFamily="34" charset="0"/>
                </a:rPr>
                <a:t>Consumers</a:t>
              </a:r>
            </a:p>
            <a:p>
              <a:pPr marL="168072" marR="0" lvl="0" indent="-168072" algn="l" defTabSz="466650" rtl="0" eaLnBrk="1" fontAlgn="base" latinLnBrk="0" hangingPunct="1">
                <a:lnSpc>
                  <a:spcPct val="80000"/>
                </a:lnSpc>
                <a:spcBef>
                  <a:spcPts val="0"/>
                </a:spcBef>
                <a:spcAft>
                  <a:spcPts val="0"/>
                </a:spcAft>
                <a:buClrTx/>
                <a:buSzTx/>
                <a:buFont typeface="Arial" pitchFamily="34" charset="0"/>
                <a:buChar char="•"/>
                <a:tabLst/>
                <a:defRPr/>
              </a:pPr>
              <a:r>
                <a:rPr kumimoji="0" lang="en-US" sz="1568" b="0" i="0" u="none" strike="noStrike" kern="0" cap="none" spc="0" normalizeH="0" baseline="0" noProof="0" dirty="0">
                  <a:ln>
                    <a:noFill/>
                  </a:ln>
                  <a:solidFill>
                    <a:srgbClr val="FFFFFF"/>
                  </a:solidFill>
                  <a:effectLst/>
                  <a:uLnTx/>
                  <a:uFillTx/>
                  <a:latin typeface="Segoe UI"/>
                  <a:ea typeface="+mn-ea"/>
                  <a:cs typeface="Segoe UI" panose="020B0502040204020203" pitchFamily="34" charset="0"/>
                </a:rPr>
                <a:t>Access over public IP</a:t>
              </a:r>
            </a:p>
            <a:p>
              <a:pPr marL="168072" marR="0" lvl="0" indent="-168072" algn="l" defTabSz="466650" rtl="0" eaLnBrk="1" fontAlgn="base" latinLnBrk="0" hangingPunct="1">
                <a:lnSpc>
                  <a:spcPct val="80000"/>
                </a:lnSpc>
                <a:spcBef>
                  <a:spcPts val="0"/>
                </a:spcBef>
                <a:spcAft>
                  <a:spcPts val="0"/>
                </a:spcAft>
                <a:buClrTx/>
                <a:buSzTx/>
                <a:buFont typeface="Arial" pitchFamily="34" charset="0"/>
                <a:buChar char="•"/>
                <a:tabLst/>
                <a:defRPr/>
              </a:pPr>
              <a:r>
                <a:rPr kumimoji="0" lang="en-US" sz="1568" b="0" i="0" u="none" strike="noStrike" kern="0" cap="none" spc="0" normalizeH="0" baseline="0" noProof="0" dirty="0">
                  <a:ln>
                    <a:noFill/>
                  </a:ln>
                  <a:solidFill>
                    <a:srgbClr val="FFFFFF"/>
                  </a:solidFill>
                  <a:effectLst/>
                  <a:uLnTx/>
                  <a:uFillTx/>
                  <a:latin typeface="Segoe UI"/>
                  <a:ea typeface="+mn-ea"/>
                  <a:cs typeface="Segoe UI" panose="020B0502040204020203" pitchFamily="34" charset="0"/>
                </a:rPr>
                <a:t>DNS resolution</a:t>
              </a:r>
            </a:p>
            <a:p>
              <a:pPr marL="168072" marR="0" lvl="0" indent="-168072" algn="l" defTabSz="466650" rtl="0" eaLnBrk="1" fontAlgn="base" latinLnBrk="0" hangingPunct="1">
                <a:lnSpc>
                  <a:spcPct val="80000"/>
                </a:lnSpc>
                <a:spcBef>
                  <a:spcPts val="0"/>
                </a:spcBef>
                <a:spcAft>
                  <a:spcPts val="0"/>
                </a:spcAft>
                <a:buClrTx/>
                <a:buSzTx/>
                <a:buFont typeface="Arial" pitchFamily="34" charset="0"/>
                <a:buChar char="•"/>
                <a:tabLst/>
                <a:defRPr/>
              </a:pPr>
              <a:r>
                <a:rPr kumimoji="0" lang="en-US" sz="1568" b="0" i="0" u="none" strike="noStrike" kern="0" cap="none" spc="0" normalizeH="0" baseline="0" noProof="0" dirty="0">
                  <a:ln>
                    <a:noFill/>
                  </a:ln>
                  <a:solidFill>
                    <a:srgbClr val="FFFFFF"/>
                  </a:solidFill>
                  <a:effectLst/>
                  <a:uLnTx/>
                  <a:uFillTx/>
                  <a:latin typeface="Segoe UI"/>
                  <a:ea typeface="+mn-ea"/>
                  <a:cs typeface="Segoe UI" panose="020B0502040204020203" pitchFamily="34" charset="0"/>
                </a:rPr>
                <a:t>Connect from anywhere</a:t>
              </a:r>
            </a:p>
          </p:txBody>
        </p:sp>
        <p:sp>
          <p:nvSpPr>
            <p:cNvPr id="55" name="Freeform 539">
              <a:extLst>
                <a:ext uri="{FF2B5EF4-FFF2-40B4-BE49-F238E27FC236}">
                  <a16:creationId xmlns:a16="http://schemas.microsoft.com/office/drawing/2014/main" id="{72A371C3-70BD-4A4E-B480-7A8A971F7F54}"/>
                </a:ext>
              </a:extLst>
            </p:cNvPr>
            <p:cNvSpPr>
              <a:spLocks noChangeAspect="1"/>
            </p:cNvSpPr>
            <p:nvPr/>
          </p:nvSpPr>
          <p:spPr bwMode="auto">
            <a:xfrm>
              <a:off x="1188215" y="2519932"/>
              <a:ext cx="456175" cy="250799"/>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algn="l" defTabSz="914133"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1A1A1A"/>
                </a:solidFill>
                <a:effectLst/>
                <a:uLnTx/>
                <a:uFillTx/>
                <a:latin typeface="Segoe UI"/>
                <a:ea typeface="+mn-ea"/>
                <a:cs typeface="Segoe UI" panose="020B0502040204020203" pitchFamily="34" charset="0"/>
              </a:endParaRPr>
            </a:p>
          </p:txBody>
        </p:sp>
      </p:grpSp>
    </p:spTree>
    <p:extLst>
      <p:ext uri="{BB962C8B-B14F-4D97-AF65-F5344CB8AC3E}">
        <p14:creationId xmlns:p14="http://schemas.microsoft.com/office/powerpoint/2010/main" val="2968111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Rounded Rectangle 2">
            <a:extLst>
              <a:ext uri="{FF2B5EF4-FFF2-40B4-BE49-F238E27FC236}">
                <a16:creationId xmlns:a16="http://schemas.microsoft.com/office/drawing/2014/main" id="{936175DA-0E60-EC42-9CE3-0C37FBA6D188}"/>
              </a:ext>
            </a:extLst>
          </p:cNvPr>
          <p:cNvSpPr/>
          <p:nvPr/>
        </p:nvSpPr>
        <p:spPr bwMode="auto">
          <a:xfrm>
            <a:off x="303318" y="904672"/>
            <a:ext cx="6724499" cy="2224970"/>
          </a:xfrm>
          <a:prstGeom prst="roundRect">
            <a:avLst/>
          </a:prstGeom>
          <a:solidFill>
            <a:schemeClr val="bg1">
              <a:lumMod val="8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 name="Title 1">
            <a:extLst>
              <a:ext uri="{FF2B5EF4-FFF2-40B4-BE49-F238E27FC236}">
                <a16:creationId xmlns:a16="http://schemas.microsoft.com/office/drawing/2014/main" id="{A6360CFC-3C5C-4BE0-89F2-3FE3B086ED19}"/>
              </a:ext>
            </a:extLst>
          </p:cNvPr>
          <p:cNvSpPr>
            <a:spLocks noGrp="1"/>
          </p:cNvSpPr>
          <p:nvPr>
            <p:ph type="title"/>
          </p:nvPr>
        </p:nvSpPr>
        <p:spPr>
          <a:xfrm>
            <a:off x="1071539" y="116839"/>
            <a:ext cx="4614002" cy="618631"/>
          </a:xfrm>
        </p:spPr>
        <p:txBody>
          <a:bodyPr/>
          <a:lstStyle/>
          <a:p>
            <a:r>
              <a:rPr lang="en-US" sz="3600"/>
              <a:t>Azure ExpressRoute</a:t>
            </a:r>
          </a:p>
        </p:txBody>
      </p:sp>
      <p:sp>
        <p:nvSpPr>
          <p:cNvPr id="4" name="Rectangle 3">
            <a:extLst>
              <a:ext uri="{FF2B5EF4-FFF2-40B4-BE49-F238E27FC236}">
                <a16:creationId xmlns:a16="http://schemas.microsoft.com/office/drawing/2014/main" id="{635D5F02-5156-47A0-BB74-964D3C109638}"/>
              </a:ext>
            </a:extLst>
          </p:cNvPr>
          <p:cNvSpPr/>
          <p:nvPr/>
        </p:nvSpPr>
        <p:spPr bwMode="auto">
          <a:xfrm>
            <a:off x="6644554" y="4683370"/>
            <a:ext cx="410229" cy="103391"/>
          </a:xfrm>
          <a:prstGeom prst="rect">
            <a:avLst/>
          </a:prstGeom>
          <a:solidFill>
            <a:srgbClr val="1589DC"/>
          </a:solidFill>
          <a:ln w="10795" cap="flat" cmpd="sng" algn="ctr">
            <a:no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72068" rtl="0" eaLnBrk="1" fontAlgn="base" latinLnBrk="0" hangingPunct="1">
              <a:lnSpc>
                <a:spcPct val="90000"/>
              </a:lnSpc>
              <a:spcBef>
                <a:spcPct val="0"/>
              </a:spcBef>
              <a:spcAft>
                <a:spcPct val="0"/>
              </a:spcAft>
              <a:buClrTx/>
              <a:buSzTx/>
              <a:buFontTx/>
              <a:buNone/>
              <a:tabLst/>
              <a:defRPr/>
            </a:pPr>
            <a:endParaRPr kumimoji="0" lang="en-US" sz="1471" b="0" i="0" u="none" strike="noStrike" kern="0" cap="none" spc="-37" normalizeH="0" baseline="0" noProof="0">
              <a:ln>
                <a:noFill/>
              </a:ln>
              <a:solidFill>
                <a:srgbClr val="1589DC"/>
              </a:solidFill>
              <a:effectLst/>
              <a:uLnTx/>
              <a:uFillTx/>
              <a:latin typeface="Segoe UI"/>
              <a:ea typeface="+mn-ea"/>
              <a:cs typeface="+mn-cs"/>
            </a:endParaRPr>
          </a:p>
        </p:txBody>
      </p:sp>
      <p:cxnSp>
        <p:nvCxnSpPr>
          <p:cNvPr id="6" name="Straight Arrow Connector 5">
            <a:extLst>
              <a:ext uri="{FF2B5EF4-FFF2-40B4-BE49-F238E27FC236}">
                <a16:creationId xmlns:a16="http://schemas.microsoft.com/office/drawing/2014/main" id="{AE3297F4-22CD-4C14-8797-866C86A9AB9A}"/>
              </a:ext>
            </a:extLst>
          </p:cNvPr>
          <p:cNvCxnSpPr>
            <a:cxnSpLocks/>
            <a:stCxn id="20" idx="0"/>
          </p:cNvCxnSpPr>
          <p:nvPr/>
        </p:nvCxnSpPr>
        <p:spPr>
          <a:xfrm flipV="1">
            <a:off x="5613308" y="5124181"/>
            <a:ext cx="72234" cy="157170"/>
          </a:xfrm>
          <a:prstGeom prst="straightConnector1">
            <a:avLst/>
          </a:prstGeom>
          <a:ln>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AF44B195-BD3F-4FB8-8570-F0E042AF3E33}"/>
              </a:ext>
            </a:extLst>
          </p:cNvPr>
          <p:cNvSpPr/>
          <p:nvPr/>
        </p:nvSpPr>
        <p:spPr bwMode="auto">
          <a:xfrm>
            <a:off x="2281319" y="4069998"/>
            <a:ext cx="716546" cy="374033"/>
          </a:xfrm>
          <a:prstGeom prst="rect">
            <a:avLst/>
          </a:prstGeom>
          <a:solidFill>
            <a:srgbClr val="012264"/>
          </a:solidFill>
          <a:ln w="10795" cap="flat" cmpd="sng" algn="ctr">
            <a:solidFill>
              <a:srgbClr val="04215B"/>
            </a:solid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72068" rtl="0" eaLnBrk="1" fontAlgn="base" latinLnBrk="0" hangingPunct="1">
              <a:lnSpc>
                <a:spcPct val="90000"/>
              </a:lnSpc>
              <a:spcBef>
                <a:spcPct val="0"/>
              </a:spcBef>
              <a:spcAft>
                <a:spcPct val="0"/>
              </a:spcAft>
              <a:buClrTx/>
              <a:buSzTx/>
              <a:buFontTx/>
              <a:buNone/>
              <a:tabLst/>
              <a:defRPr/>
            </a:pPr>
            <a:endParaRPr kumimoji="0" lang="en-US" sz="1471" b="0" i="0" u="none" strike="noStrike" kern="0" cap="none" spc="-37" normalizeH="0" baseline="0" noProof="0">
              <a:ln>
                <a:noFill/>
              </a:ln>
              <a:solidFill>
                <a:srgbClr val="FFFFFF"/>
              </a:solidFill>
              <a:effectLst/>
              <a:uLnTx/>
              <a:uFillTx/>
              <a:latin typeface="Segoe UI"/>
              <a:ea typeface="+mn-ea"/>
              <a:cs typeface="+mn-cs"/>
            </a:endParaRPr>
          </a:p>
        </p:txBody>
      </p:sp>
      <p:sp>
        <p:nvSpPr>
          <p:cNvPr id="8" name="Freeform 539">
            <a:extLst>
              <a:ext uri="{FF2B5EF4-FFF2-40B4-BE49-F238E27FC236}">
                <a16:creationId xmlns:a16="http://schemas.microsoft.com/office/drawing/2014/main" id="{4C285372-7D40-4798-8B8D-95D0141B9C9B}"/>
              </a:ext>
            </a:extLst>
          </p:cNvPr>
          <p:cNvSpPr>
            <a:spLocks noChangeAspect="1"/>
          </p:cNvSpPr>
          <p:nvPr/>
        </p:nvSpPr>
        <p:spPr bwMode="auto">
          <a:xfrm>
            <a:off x="303318" y="3266668"/>
            <a:ext cx="573826" cy="378853"/>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002060"/>
          </a:solidFill>
          <a:ln w="38100">
            <a:solidFill>
              <a:srgbClr val="002060"/>
            </a:solidFill>
          </a:ln>
        </p:spPr>
        <p:style>
          <a:lnRef idx="2">
            <a:schemeClr val="accent1"/>
          </a:lnRef>
          <a:fillRef idx="1">
            <a:schemeClr val="lt1"/>
          </a:fillRef>
          <a:effectRef idx="0">
            <a:schemeClr val="accent1"/>
          </a:effectRef>
          <a:fontRef idx="minor">
            <a:schemeClr val="dk1"/>
          </a:fontRef>
        </p:style>
        <p:txBody>
          <a:bodyPr vert="horz" wrap="square" lIns="67232" tIns="33616" rIns="67232" bIns="33616" numCol="1" anchor="t" anchorCtr="0" compatLnSpc="1">
            <a:prstTxWarp prst="textNoShape">
              <a:avLst/>
            </a:prstTxWarp>
          </a:bodyPr>
          <a:lstStyle/>
          <a:p>
            <a:pPr marL="0" marR="0" lvl="0" indent="0" algn="l" defTabSz="685600" rtl="0" eaLnBrk="1" fontAlgn="auto" latinLnBrk="0" hangingPunct="1">
              <a:lnSpc>
                <a:spcPct val="100000"/>
              </a:lnSpc>
              <a:spcBef>
                <a:spcPts val="0"/>
              </a:spcBef>
              <a:spcAft>
                <a:spcPts val="0"/>
              </a:spcAft>
              <a:buClrTx/>
              <a:buSzTx/>
              <a:buFontTx/>
              <a:buNone/>
              <a:tabLst/>
              <a:defRPr/>
            </a:pPr>
            <a:endParaRPr kumimoji="0" lang="en-US" sz="1324" b="0" i="0" u="none" strike="noStrike" kern="0" cap="none" spc="0" normalizeH="0" baseline="0" noProof="0">
              <a:ln w="76200">
                <a:solidFill>
                  <a:srgbClr val="FFFFFF"/>
                </a:solidFill>
              </a:ln>
              <a:solidFill>
                <a:srgbClr val="FFFFFF"/>
              </a:solidFill>
              <a:effectLst/>
              <a:uLnTx/>
              <a:uFillTx/>
              <a:latin typeface="Segoe UI"/>
              <a:ea typeface="+mn-ea"/>
              <a:cs typeface="+mn-cs"/>
            </a:endParaRPr>
          </a:p>
        </p:txBody>
      </p:sp>
      <p:sp>
        <p:nvSpPr>
          <p:cNvPr id="9" name="Freeform 78">
            <a:extLst>
              <a:ext uri="{FF2B5EF4-FFF2-40B4-BE49-F238E27FC236}">
                <a16:creationId xmlns:a16="http://schemas.microsoft.com/office/drawing/2014/main" id="{F1FCFF61-C79F-492A-8E6F-226300B6FF41}"/>
              </a:ext>
            </a:extLst>
          </p:cNvPr>
          <p:cNvSpPr>
            <a:spLocks noEditPoints="1"/>
          </p:cNvSpPr>
          <p:nvPr/>
        </p:nvSpPr>
        <p:spPr bwMode="black">
          <a:xfrm>
            <a:off x="1061949" y="4142104"/>
            <a:ext cx="717156" cy="714863"/>
          </a:xfrm>
          <a:custGeom>
            <a:avLst/>
            <a:gdLst>
              <a:gd name="T0" fmla="*/ 1448 w 2291"/>
              <a:gd name="T1" fmla="*/ 923 h 2197"/>
              <a:gd name="T2" fmla="*/ 1464 w 2291"/>
              <a:gd name="T3" fmla="*/ 1048 h 2197"/>
              <a:gd name="T4" fmla="*/ 1622 w 2291"/>
              <a:gd name="T5" fmla="*/ 1225 h 2197"/>
              <a:gd name="T6" fmla="*/ 1522 w 2291"/>
              <a:gd name="T7" fmla="*/ 1149 h 2197"/>
              <a:gd name="T8" fmla="*/ 1622 w 2291"/>
              <a:gd name="T9" fmla="*/ 1225 h 2197"/>
              <a:gd name="T10" fmla="*/ 769 w 2291"/>
              <a:gd name="T11" fmla="*/ 1149 h 2197"/>
              <a:gd name="T12" fmla="*/ 669 w 2291"/>
              <a:gd name="T13" fmla="*/ 1225 h 2197"/>
              <a:gd name="T14" fmla="*/ 828 w 2291"/>
              <a:gd name="T15" fmla="*/ 1048 h 2197"/>
              <a:gd name="T16" fmla="*/ 844 w 2291"/>
              <a:gd name="T17" fmla="*/ 923 h 2197"/>
              <a:gd name="T18" fmla="*/ 828 w 2291"/>
              <a:gd name="T19" fmla="*/ 1048 h 2197"/>
              <a:gd name="T20" fmla="*/ 1390 w 2291"/>
              <a:gd name="T21" fmla="*/ 540 h 2197"/>
              <a:gd name="T22" fmla="*/ 1493 w 2291"/>
              <a:gd name="T23" fmla="*/ 103 h 2197"/>
              <a:gd name="T24" fmla="*/ 902 w 2291"/>
              <a:gd name="T25" fmla="*/ 0 h 2197"/>
              <a:gd name="T26" fmla="*/ 799 w 2291"/>
              <a:gd name="T27" fmla="*/ 437 h 2197"/>
              <a:gd name="T28" fmla="*/ 859 w 2291"/>
              <a:gd name="T29" fmla="*/ 103 h 2197"/>
              <a:gd name="T30" fmla="*/ 1390 w 2291"/>
              <a:gd name="T31" fmla="*/ 60 h 2197"/>
              <a:gd name="T32" fmla="*/ 1433 w 2291"/>
              <a:gd name="T33" fmla="*/ 437 h 2197"/>
              <a:gd name="T34" fmla="*/ 902 w 2291"/>
              <a:gd name="T35" fmla="*/ 480 h 2197"/>
              <a:gd name="T36" fmla="*/ 859 w 2291"/>
              <a:gd name="T37" fmla="*/ 103 h 2197"/>
              <a:gd name="T38" fmla="*/ 1614 w 2291"/>
              <a:gd name="T39" fmla="*/ 824 h 2197"/>
              <a:gd name="T40" fmla="*/ 1640 w 2291"/>
              <a:gd name="T41" fmla="*/ 786 h 2197"/>
              <a:gd name="T42" fmla="*/ 1499 w 2291"/>
              <a:gd name="T43" fmla="*/ 596 h 2197"/>
              <a:gd name="T44" fmla="*/ 835 w 2291"/>
              <a:gd name="T45" fmla="*/ 576 h 2197"/>
              <a:gd name="T46" fmla="*/ 669 w 2291"/>
              <a:gd name="T47" fmla="*/ 741 h 2197"/>
              <a:gd name="T48" fmla="*/ 652 w 2291"/>
              <a:gd name="T49" fmla="*/ 798 h 2197"/>
              <a:gd name="T50" fmla="*/ 1450 w 2291"/>
              <a:gd name="T51" fmla="*/ 1476 h 2197"/>
              <a:gd name="T52" fmla="*/ 1554 w 2291"/>
              <a:gd name="T53" fmla="*/ 1913 h 2197"/>
              <a:gd name="T54" fmla="*/ 2144 w 2291"/>
              <a:gd name="T55" fmla="*/ 1810 h 2197"/>
              <a:gd name="T56" fmla="*/ 2041 w 2291"/>
              <a:gd name="T57" fmla="*/ 1373 h 2197"/>
              <a:gd name="T58" fmla="*/ 1450 w 2291"/>
              <a:gd name="T59" fmla="*/ 1476 h 2197"/>
              <a:gd name="T60" fmla="*/ 2084 w 2291"/>
              <a:gd name="T61" fmla="*/ 1810 h 2197"/>
              <a:gd name="T62" fmla="*/ 1554 w 2291"/>
              <a:gd name="T63" fmla="*/ 1853 h 2197"/>
              <a:gd name="T64" fmla="*/ 1511 w 2291"/>
              <a:gd name="T65" fmla="*/ 1476 h 2197"/>
              <a:gd name="T66" fmla="*/ 2041 w 2291"/>
              <a:gd name="T67" fmla="*/ 1433 h 2197"/>
              <a:gd name="T68" fmla="*/ 2275 w 2291"/>
              <a:gd name="T69" fmla="*/ 2114 h 2197"/>
              <a:gd name="T70" fmla="*/ 2108 w 2291"/>
              <a:gd name="T71" fmla="*/ 1949 h 2197"/>
              <a:gd name="T72" fmla="*/ 1444 w 2291"/>
              <a:gd name="T73" fmla="*/ 1969 h 2197"/>
              <a:gd name="T74" fmla="*/ 1304 w 2291"/>
              <a:gd name="T75" fmla="*/ 2159 h 2197"/>
              <a:gd name="T76" fmla="*/ 1329 w 2291"/>
              <a:gd name="T77" fmla="*/ 2197 h 2197"/>
              <a:gd name="T78" fmla="*/ 2291 w 2291"/>
              <a:gd name="T79" fmla="*/ 2171 h 2197"/>
              <a:gd name="T80" fmla="*/ 2275 w 2291"/>
              <a:gd name="T81" fmla="*/ 2114 h 2197"/>
              <a:gd name="T82" fmla="*/ 738 w 2291"/>
              <a:gd name="T83" fmla="*/ 1913 h 2197"/>
              <a:gd name="T84" fmla="*/ 841 w 2291"/>
              <a:gd name="T85" fmla="*/ 1476 h 2197"/>
              <a:gd name="T86" fmla="*/ 250 w 2291"/>
              <a:gd name="T87" fmla="*/ 1373 h 2197"/>
              <a:gd name="T88" fmla="*/ 147 w 2291"/>
              <a:gd name="T89" fmla="*/ 1810 h 2197"/>
              <a:gd name="T90" fmla="*/ 207 w 2291"/>
              <a:gd name="T91" fmla="*/ 1476 h 2197"/>
              <a:gd name="T92" fmla="*/ 738 w 2291"/>
              <a:gd name="T93" fmla="*/ 1433 h 2197"/>
              <a:gd name="T94" fmla="*/ 781 w 2291"/>
              <a:gd name="T95" fmla="*/ 1810 h 2197"/>
              <a:gd name="T96" fmla="*/ 250 w 2291"/>
              <a:gd name="T97" fmla="*/ 1853 h 2197"/>
              <a:gd name="T98" fmla="*/ 207 w 2291"/>
              <a:gd name="T99" fmla="*/ 1476 h 2197"/>
              <a:gd name="T100" fmla="*/ 805 w 2291"/>
              <a:gd name="T101" fmla="*/ 1949 h 2197"/>
              <a:gd name="T102" fmla="*/ 141 w 2291"/>
              <a:gd name="T103" fmla="*/ 1969 h 2197"/>
              <a:gd name="T104" fmla="*/ 0 w 2291"/>
              <a:gd name="T105" fmla="*/ 2159 h 2197"/>
              <a:gd name="T106" fmla="*/ 26 w 2291"/>
              <a:gd name="T107" fmla="*/ 2197 h 2197"/>
              <a:gd name="T108" fmla="*/ 988 w 2291"/>
              <a:gd name="T109" fmla="*/ 2171 h 2197"/>
              <a:gd name="T110" fmla="*/ 971 w 2291"/>
              <a:gd name="T111" fmla="*/ 2114 h 2197"/>
              <a:gd name="T112" fmla="*/ 971 w 2291"/>
              <a:gd name="T113" fmla="*/ 1659 h 2197"/>
              <a:gd name="T114" fmla="*/ 1088 w 2291"/>
              <a:gd name="T115" fmla="*/ 1610 h 2197"/>
              <a:gd name="T116" fmla="*/ 971 w 2291"/>
              <a:gd name="T117" fmla="*/ 1659 h 2197"/>
              <a:gd name="T118" fmla="*/ 1204 w 2291"/>
              <a:gd name="T119" fmla="*/ 1610 h 2197"/>
              <a:gd name="T120" fmla="*/ 1320 w 2291"/>
              <a:gd name="T121" fmla="*/ 1659 h 2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291" h="2197">
                <a:moveTo>
                  <a:pt x="1506" y="1023"/>
                </a:moveTo>
                <a:cubicBezTo>
                  <a:pt x="1448" y="923"/>
                  <a:pt x="1448" y="923"/>
                  <a:pt x="1448" y="923"/>
                </a:cubicBezTo>
                <a:cubicBezTo>
                  <a:pt x="1406" y="947"/>
                  <a:pt x="1406" y="947"/>
                  <a:pt x="1406" y="947"/>
                </a:cubicBezTo>
                <a:cubicBezTo>
                  <a:pt x="1464" y="1048"/>
                  <a:pt x="1464" y="1048"/>
                  <a:pt x="1464" y="1048"/>
                </a:cubicBezTo>
                <a:lnTo>
                  <a:pt x="1506" y="1023"/>
                </a:lnTo>
                <a:close/>
                <a:moveTo>
                  <a:pt x="1622" y="1225"/>
                </a:moveTo>
                <a:cubicBezTo>
                  <a:pt x="1564" y="1124"/>
                  <a:pt x="1564" y="1124"/>
                  <a:pt x="1564" y="1124"/>
                </a:cubicBezTo>
                <a:cubicBezTo>
                  <a:pt x="1522" y="1149"/>
                  <a:pt x="1522" y="1149"/>
                  <a:pt x="1522" y="1149"/>
                </a:cubicBezTo>
                <a:cubicBezTo>
                  <a:pt x="1580" y="1249"/>
                  <a:pt x="1580" y="1249"/>
                  <a:pt x="1580" y="1249"/>
                </a:cubicBezTo>
                <a:lnTo>
                  <a:pt x="1622" y="1225"/>
                </a:lnTo>
                <a:close/>
                <a:moveTo>
                  <a:pt x="711" y="1249"/>
                </a:moveTo>
                <a:cubicBezTo>
                  <a:pt x="769" y="1149"/>
                  <a:pt x="769" y="1149"/>
                  <a:pt x="769" y="1149"/>
                </a:cubicBezTo>
                <a:cubicBezTo>
                  <a:pt x="727" y="1124"/>
                  <a:pt x="727" y="1124"/>
                  <a:pt x="727" y="1124"/>
                </a:cubicBezTo>
                <a:cubicBezTo>
                  <a:pt x="669" y="1225"/>
                  <a:pt x="669" y="1225"/>
                  <a:pt x="669" y="1225"/>
                </a:cubicBezTo>
                <a:lnTo>
                  <a:pt x="711" y="1249"/>
                </a:lnTo>
                <a:close/>
                <a:moveTo>
                  <a:pt x="828" y="1048"/>
                </a:moveTo>
                <a:cubicBezTo>
                  <a:pt x="886" y="947"/>
                  <a:pt x="886" y="947"/>
                  <a:pt x="886" y="947"/>
                </a:cubicBezTo>
                <a:cubicBezTo>
                  <a:pt x="844" y="923"/>
                  <a:pt x="844" y="923"/>
                  <a:pt x="844" y="923"/>
                </a:cubicBezTo>
                <a:cubicBezTo>
                  <a:pt x="786" y="1023"/>
                  <a:pt x="786" y="1023"/>
                  <a:pt x="786" y="1023"/>
                </a:cubicBezTo>
                <a:lnTo>
                  <a:pt x="828" y="1048"/>
                </a:lnTo>
                <a:close/>
                <a:moveTo>
                  <a:pt x="902" y="540"/>
                </a:moveTo>
                <a:cubicBezTo>
                  <a:pt x="1390" y="540"/>
                  <a:pt x="1390" y="540"/>
                  <a:pt x="1390" y="540"/>
                </a:cubicBezTo>
                <a:cubicBezTo>
                  <a:pt x="1447" y="540"/>
                  <a:pt x="1493" y="494"/>
                  <a:pt x="1493" y="437"/>
                </a:cubicBezTo>
                <a:cubicBezTo>
                  <a:pt x="1493" y="103"/>
                  <a:pt x="1493" y="103"/>
                  <a:pt x="1493" y="103"/>
                </a:cubicBezTo>
                <a:cubicBezTo>
                  <a:pt x="1493" y="46"/>
                  <a:pt x="1447" y="0"/>
                  <a:pt x="1390" y="0"/>
                </a:cubicBezTo>
                <a:cubicBezTo>
                  <a:pt x="902" y="0"/>
                  <a:pt x="902" y="0"/>
                  <a:pt x="902" y="0"/>
                </a:cubicBezTo>
                <a:cubicBezTo>
                  <a:pt x="845" y="0"/>
                  <a:pt x="799" y="46"/>
                  <a:pt x="799" y="103"/>
                </a:cubicBezTo>
                <a:cubicBezTo>
                  <a:pt x="799" y="437"/>
                  <a:pt x="799" y="437"/>
                  <a:pt x="799" y="437"/>
                </a:cubicBezTo>
                <a:cubicBezTo>
                  <a:pt x="799" y="494"/>
                  <a:pt x="845" y="540"/>
                  <a:pt x="902" y="540"/>
                </a:cubicBezTo>
                <a:close/>
                <a:moveTo>
                  <a:pt x="859" y="103"/>
                </a:moveTo>
                <a:cubicBezTo>
                  <a:pt x="859" y="79"/>
                  <a:pt x="878" y="60"/>
                  <a:pt x="902" y="60"/>
                </a:cubicBezTo>
                <a:cubicBezTo>
                  <a:pt x="1390" y="60"/>
                  <a:pt x="1390" y="60"/>
                  <a:pt x="1390" y="60"/>
                </a:cubicBezTo>
                <a:cubicBezTo>
                  <a:pt x="1413" y="60"/>
                  <a:pt x="1433" y="79"/>
                  <a:pt x="1433" y="103"/>
                </a:cubicBezTo>
                <a:cubicBezTo>
                  <a:pt x="1433" y="437"/>
                  <a:pt x="1433" y="437"/>
                  <a:pt x="1433" y="437"/>
                </a:cubicBezTo>
                <a:cubicBezTo>
                  <a:pt x="1433" y="461"/>
                  <a:pt x="1413" y="480"/>
                  <a:pt x="1390" y="480"/>
                </a:cubicBezTo>
                <a:cubicBezTo>
                  <a:pt x="902" y="480"/>
                  <a:pt x="902" y="480"/>
                  <a:pt x="902" y="480"/>
                </a:cubicBezTo>
                <a:cubicBezTo>
                  <a:pt x="878" y="480"/>
                  <a:pt x="859" y="461"/>
                  <a:pt x="859" y="437"/>
                </a:cubicBezTo>
                <a:lnTo>
                  <a:pt x="859" y="103"/>
                </a:lnTo>
                <a:close/>
                <a:moveTo>
                  <a:pt x="678" y="824"/>
                </a:moveTo>
                <a:cubicBezTo>
                  <a:pt x="1614" y="824"/>
                  <a:pt x="1614" y="824"/>
                  <a:pt x="1614" y="824"/>
                </a:cubicBezTo>
                <a:cubicBezTo>
                  <a:pt x="1628" y="824"/>
                  <a:pt x="1640" y="812"/>
                  <a:pt x="1640" y="798"/>
                </a:cubicBezTo>
                <a:cubicBezTo>
                  <a:pt x="1640" y="786"/>
                  <a:pt x="1640" y="786"/>
                  <a:pt x="1640" y="786"/>
                </a:cubicBezTo>
                <a:cubicBezTo>
                  <a:pt x="1640" y="772"/>
                  <a:pt x="1632" y="752"/>
                  <a:pt x="1623" y="741"/>
                </a:cubicBezTo>
                <a:cubicBezTo>
                  <a:pt x="1499" y="596"/>
                  <a:pt x="1499" y="596"/>
                  <a:pt x="1499" y="596"/>
                </a:cubicBezTo>
                <a:cubicBezTo>
                  <a:pt x="1490" y="585"/>
                  <a:pt x="1471" y="576"/>
                  <a:pt x="1457" y="576"/>
                </a:cubicBezTo>
                <a:cubicBezTo>
                  <a:pt x="835" y="576"/>
                  <a:pt x="835" y="576"/>
                  <a:pt x="835" y="576"/>
                </a:cubicBezTo>
                <a:cubicBezTo>
                  <a:pt x="821" y="576"/>
                  <a:pt x="802" y="585"/>
                  <a:pt x="792" y="596"/>
                </a:cubicBezTo>
                <a:cubicBezTo>
                  <a:pt x="669" y="741"/>
                  <a:pt x="669" y="741"/>
                  <a:pt x="669" y="741"/>
                </a:cubicBezTo>
                <a:cubicBezTo>
                  <a:pt x="659" y="752"/>
                  <a:pt x="652" y="772"/>
                  <a:pt x="652" y="786"/>
                </a:cubicBezTo>
                <a:cubicBezTo>
                  <a:pt x="652" y="798"/>
                  <a:pt x="652" y="798"/>
                  <a:pt x="652" y="798"/>
                </a:cubicBezTo>
                <a:cubicBezTo>
                  <a:pt x="652" y="812"/>
                  <a:pt x="664" y="824"/>
                  <a:pt x="678" y="824"/>
                </a:cubicBezTo>
                <a:close/>
                <a:moveTo>
                  <a:pt x="1450" y="1476"/>
                </a:moveTo>
                <a:cubicBezTo>
                  <a:pt x="1450" y="1810"/>
                  <a:pt x="1450" y="1810"/>
                  <a:pt x="1450" y="1810"/>
                </a:cubicBezTo>
                <a:cubicBezTo>
                  <a:pt x="1450" y="1867"/>
                  <a:pt x="1497" y="1913"/>
                  <a:pt x="1554" y="1913"/>
                </a:cubicBezTo>
                <a:cubicBezTo>
                  <a:pt x="2041" y="1913"/>
                  <a:pt x="2041" y="1913"/>
                  <a:pt x="2041" y="1913"/>
                </a:cubicBezTo>
                <a:cubicBezTo>
                  <a:pt x="2098" y="1913"/>
                  <a:pt x="2144" y="1867"/>
                  <a:pt x="2144" y="1810"/>
                </a:cubicBezTo>
                <a:cubicBezTo>
                  <a:pt x="2144" y="1476"/>
                  <a:pt x="2144" y="1476"/>
                  <a:pt x="2144" y="1476"/>
                </a:cubicBezTo>
                <a:cubicBezTo>
                  <a:pt x="2144" y="1419"/>
                  <a:pt x="2098" y="1373"/>
                  <a:pt x="2041" y="1373"/>
                </a:cubicBezTo>
                <a:cubicBezTo>
                  <a:pt x="1554" y="1373"/>
                  <a:pt x="1554" y="1373"/>
                  <a:pt x="1554" y="1373"/>
                </a:cubicBezTo>
                <a:cubicBezTo>
                  <a:pt x="1497" y="1373"/>
                  <a:pt x="1450" y="1419"/>
                  <a:pt x="1450" y="1476"/>
                </a:cubicBezTo>
                <a:close/>
                <a:moveTo>
                  <a:pt x="2084" y="1476"/>
                </a:moveTo>
                <a:cubicBezTo>
                  <a:pt x="2084" y="1810"/>
                  <a:pt x="2084" y="1810"/>
                  <a:pt x="2084" y="1810"/>
                </a:cubicBezTo>
                <a:cubicBezTo>
                  <a:pt x="2084" y="1834"/>
                  <a:pt x="2065" y="1853"/>
                  <a:pt x="2041" y="1853"/>
                </a:cubicBezTo>
                <a:cubicBezTo>
                  <a:pt x="1554" y="1853"/>
                  <a:pt x="1554" y="1853"/>
                  <a:pt x="1554" y="1853"/>
                </a:cubicBezTo>
                <a:cubicBezTo>
                  <a:pt x="1530" y="1853"/>
                  <a:pt x="1511" y="1834"/>
                  <a:pt x="1511" y="1810"/>
                </a:cubicBezTo>
                <a:cubicBezTo>
                  <a:pt x="1511" y="1476"/>
                  <a:pt x="1511" y="1476"/>
                  <a:pt x="1511" y="1476"/>
                </a:cubicBezTo>
                <a:cubicBezTo>
                  <a:pt x="1511" y="1452"/>
                  <a:pt x="1530" y="1433"/>
                  <a:pt x="1554" y="1433"/>
                </a:cubicBezTo>
                <a:cubicBezTo>
                  <a:pt x="2041" y="1433"/>
                  <a:pt x="2041" y="1433"/>
                  <a:pt x="2041" y="1433"/>
                </a:cubicBezTo>
                <a:cubicBezTo>
                  <a:pt x="2065" y="1433"/>
                  <a:pt x="2084" y="1452"/>
                  <a:pt x="2084" y="1476"/>
                </a:cubicBezTo>
                <a:close/>
                <a:moveTo>
                  <a:pt x="2275" y="2114"/>
                </a:moveTo>
                <a:cubicBezTo>
                  <a:pt x="2151" y="1969"/>
                  <a:pt x="2151" y="1969"/>
                  <a:pt x="2151" y="1969"/>
                </a:cubicBezTo>
                <a:cubicBezTo>
                  <a:pt x="2142" y="1958"/>
                  <a:pt x="2123" y="1949"/>
                  <a:pt x="2108" y="1949"/>
                </a:cubicBezTo>
                <a:cubicBezTo>
                  <a:pt x="1486" y="1949"/>
                  <a:pt x="1486" y="1949"/>
                  <a:pt x="1486" y="1949"/>
                </a:cubicBezTo>
                <a:cubicBezTo>
                  <a:pt x="1472" y="1949"/>
                  <a:pt x="1453" y="1958"/>
                  <a:pt x="1444" y="1969"/>
                </a:cubicBezTo>
                <a:cubicBezTo>
                  <a:pt x="1320" y="2114"/>
                  <a:pt x="1320" y="2114"/>
                  <a:pt x="1320" y="2114"/>
                </a:cubicBezTo>
                <a:cubicBezTo>
                  <a:pt x="1311" y="2125"/>
                  <a:pt x="1304" y="2145"/>
                  <a:pt x="1304" y="2159"/>
                </a:cubicBezTo>
                <a:cubicBezTo>
                  <a:pt x="1304" y="2171"/>
                  <a:pt x="1304" y="2171"/>
                  <a:pt x="1304" y="2171"/>
                </a:cubicBezTo>
                <a:cubicBezTo>
                  <a:pt x="1304" y="2185"/>
                  <a:pt x="1315" y="2197"/>
                  <a:pt x="1329" y="2197"/>
                </a:cubicBezTo>
                <a:cubicBezTo>
                  <a:pt x="2265" y="2197"/>
                  <a:pt x="2265" y="2197"/>
                  <a:pt x="2265" y="2197"/>
                </a:cubicBezTo>
                <a:cubicBezTo>
                  <a:pt x="2280" y="2197"/>
                  <a:pt x="2291" y="2185"/>
                  <a:pt x="2291" y="2171"/>
                </a:cubicBezTo>
                <a:cubicBezTo>
                  <a:pt x="2291" y="2159"/>
                  <a:pt x="2291" y="2159"/>
                  <a:pt x="2291" y="2159"/>
                </a:cubicBezTo>
                <a:cubicBezTo>
                  <a:pt x="2291" y="2145"/>
                  <a:pt x="2284" y="2125"/>
                  <a:pt x="2275" y="2114"/>
                </a:cubicBezTo>
                <a:close/>
                <a:moveTo>
                  <a:pt x="250" y="1913"/>
                </a:moveTo>
                <a:cubicBezTo>
                  <a:pt x="738" y="1913"/>
                  <a:pt x="738" y="1913"/>
                  <a:pt x="738" y="1913"/>
                </a:cubicBezTo>
                <a:cubicBezTo>
                  <a:pt x="795" y="1913"/>
                  <a:pt x="841" y="1867"/>
                  <a:pt x="841" y="1810"/>
                </a:cubicBezTo>
                <a:cubicBezTo>
                  <a:pt x="841" y="1476"/>
                  <a:pt x="841" y="1476"/>
                  <a:pt x="841" y="1476"/>
                </a:cubicBezTo>
                <a:cubicBezTo>
                  <a:pt x="841" y="1419"/>
                  <a:pt x="795" y="1373"/>
                  <a:pt x="738" y="1373"/>
                </a:cubicBezTo>
                <a:cubicBezTo>
                  <a:pt x="250" y="1373"/>
                  <a:pt x="250" y="1373"/>
                  <a:pt x="250" y="1373"/>
                </a:cubicBezTo>
                <a:cubicBezTo>
                  <a:pt x="193" y="1373"/>
                  <a:pt x="147" y="1419"/>
                  <a:pt x="147" y="1476"/>
                </a:cubicBezTo>
                <a:cubicBezTo>
                  <a:pt x="147" y="1810"/>
                  <a:pt x="147" y="1810"/>
                  <a:pt x="147" y="1810"/>
                </a:cubicBezTo>
                <a:cubicBezTo>
                  <a:pt x="147" y="1867"/>
                  <a:pt x="193" y="1913"/>
                  <a:pt x="250" y="1913"/>
                </a:cubicBezTo>
                <a:close/>
                <a:moveTo>
                  <a:pt x="207" y="1476"/>
                </a:moveTo>
                <a:cubicBezTo>
                  <a:pt x="207" y="1452"/>
                  <a:pt x="227" y="1433"/>
                  <a:pt x="250" y="1433"/>
                </a:cubicBezTo>
                <a:cubicBezTo>
                  <a:pt x="738" y="1433"/>
                  <a:pt x="738" y="1433"/>
                  <a:pt x="738" y="1433"/>
                </a:cubicBezTo>
                <a:cubicBezTo>
                  <a:pt x="762" y="1433"/>
                  <a:pt x="781" y="1452"/>
                  <a:pt x="781" y="1476"/>
                </a:cubicBezTo>
                <a:cubicBezTo>
                  <a:pt x="781" y="1810"/>
                  <a:pt x="781" y="1810"/>
                  <a:pt x="781" y="1810"/>
                </a:cubicBezTo>
                <a:cubicBezTo>
                  <a:pt x="781" y="1834"/>
                  <a:pt x="762" y="1853"/>
                  <a:pt x="738" y="1853"/>
                </a:cubicBezTo>
                <a:cubicBezTo>
                  <a:pt x="250" y="1853"/>
                  <a:pt x="250" y="1853"/>
                  <a:pt x="250" y="1853"/>
                </a:cubicBezTo>
                <a:cubicBezTo>
                  <a:pt x="227" y="1853"/>
                  <a:pt x="207" y="1834"/>
                  <a:pt x="207" y="1810"/>
                </a:cubicBezTo>
                <a:lnTo>
                  <a:pt x="207" y="1476"/>
                </a:lnTo>
                <a:close/>
                <a:moveTo>
                  <a:pt x="848" y="1969"/>
                </a:moveTo>
                <a:cubicBezTo>
                  <a:pt x="838" y="1958"/>
                  <a:pt x="819" y="1949"/>
                  <a:pt x="805" y="1949"/>
                </a:cubicBezTo>
                <a:cubicBezTo>
                  <a:pt x="183" y="1949"/>
                  <a:pt x="183" y="1949"/>
                  <a:pt x="183" y="1949"/>
                </a:cubicBezTo>
                <a:cubicBezTo>
                  <a:pt x="169" y="1949"/>
                  <a:pt x="150" y="1958"/>
                  <a:pt x="141" y="1969"/>
                </a:cubicBezTo>
                <a:cubicBezTo>
                  <a:pt x="17" y="2114"/>
                  <a:pt x="17" y="2114"/>
                  <a:pt x="17" y="2114"/>
                </a:cubicBezTo>
                <a:cubicBezTo>
                  <a:pt x="8" y="2125"/>
                  <a:pt x="0" y="2145"/>
                  <a:pt x="0" y="2159"/>
                </a:cubicBezTo>
                <a:cubicBezTo>
                  <a:pt x="0" y="2171"/>
                  <a:pt x="0" y="2171"/>
                  <a:pt x="0" y="2171"/>
                </a:cubicBezTo>
                <a:cubicBezTo>
                  <a:pt x="0" y="2185"/>
                  <a:pt x="12" y="2197"/>
                  <a:pt x="26" y="2197"/>
                </a:cubicBezTo>
                <a:cubicBezTo>
                  <a:pt x="962" y="2197"/>
                  <a:pt x="962" y="2197"/>
                  <a:pt x="962" y="2197"/>
                </a:cubicBezTo>
                <a:cubicBezTo>
                  <a:pt x="977" y="2197"/>
                  <a:pt x="988" y="2185"/>
                  <a:pt x="988" y="2171"/>
                </a:cubicBezTo>
                <a:cubicBezTo>
                  <a:pt x="988" y="2159"/>
                  <a:pt x="988" y="2159"/>
                  <a:pt x="988" y="2159"/>
                </a:cubicBezTo>
                <a:cubicBezTo>
                  <a:pt x="988" y="2145"/>
                  <a:pt x="981" y="2125"/>
                  <a:pt x="971" y="2114"/>
                </a:cubicBezTo>
                <a:lnTo>
                  <a:pt x="848" y="1969"/>
                </a:lnTo>
                <a:close/>
                <a:moveTo>
                  <a:pt x="971" y="1659"/>
                </a:moveTo>
                <a:cubicBezTo>
                  <a:pt x="1088" y="1659"/>
                  <a:pt x="1088" y="1659"/>
                  <a:pt x="1088" y="1659"/>
                </a:cubicBezTo>
                <a:cubicBezTo>
                  <a:pt x="1088" y="1610"/>
                  <a:pt x="1088" y="1610"/>
                  <a:pt x="1088" y="1610"/>
                </a:cubicBezTo>
                <a:cubicBezTo>
                  <a:pt x="971" y="1610"/>
                  <a:pt x="971" y="1610"/>
                  <a:pt x="971" y="1610"/>
                </a:cubicBezTo>
                <a:lnTo>
                  <a:pt x="971" y="1659"/>
                </a:lnTo>
                <a:close/>
                <a:moveTo>
                  <a:pt x="1320" y="1610"/>
                </a:moveTo>
                <a:cubicBezTo>
                  <a:pt x="1204" y="1610"/>
                  <a:pt x="1204" y="1610"/>
                  <a:pt x="1204" y="1610"/>
                </a:cubicBezTo>
                <a:cubicBezTo>
                  <a:pt x="1204" y="1659"/>
                  <a:pt x="1204" y="1659"/>
                  <a:pt x="1204" y="1659"/>
                </a:cubicBezTo>
                <a:cubicBezTo>
                  <a:pt x="1320" y="1659"/>
                  <a:pt x="1320" y="1659"/>
                  <a:pt x="1320" y="1659"/>
                </a:cubicBezTo>
                <a:lnTo>
                  <a:pt x="1320" y="1610"/>
                </a:lnTo>
                <a:close/>
              </a:path>
            </a:pathLst>
          </a:custGeom>
          <a:solidFill>
            <a:srgbClr val="2B4D91"/>
          </a:solidFill>
          <a:ln>
            <a:noFill/>
          </a:ln>
        </p:spPr>
        <p:txBody>
          <a:bodyPr vert="horz" wrap="square" lIns="60494" tIns="30247" rIns="60494" bIns="30247" numCol="1" anchor="t" anchorCtr="0" compatLnSpc="1">
            <a:prstTxWarp prst="textNoShape">
              <a:avLst/>
            </a:prstTxWarp>
          </a:bodyPr>
          <a:lstStyle/>
          <a:p>
            <a:pPr marL="0" marR="0" lvl="0" indent="0" algn="l" defTabSz="503288" rtl="0" eaLnBrk="1" fontAlgn="auto" latinLnBrk="0" hangingPunct="1">
              <a:lnSpc>
                <a:spcPct val="100000"/>
              </a:lnSpc>
              <a:spcBef>
                <a:spcPts val="0"/>
              </a:spcBef>
              <a:spcAft>
                <a:spcPts val="0"/>
              </a:spcAft>
              <a:buClrTx/>
              <a:buSzTx/>
              <a:buFontTx/>
              <a:buNone/>
              <a:tabLst/>
              <a:defRPr/>
            </a:pPr>
            <a:endParaRPr kumimoji="0" lang="en-US" sz="686" b="0" i="0" u="none" strike="noStrike" kern="1200" cap="none" spc="0" normalizeH="0" baseline="0" noProof="0">
              <a:ln>
                <a:noFill/>
              </a:ln>
              <a:solidFill>
                <a:srgbClr val="FFFFFF"/>
              </a:solidFill>
              <a:effectLst/>
              <a:uLnTx/>
              <a:uFillTx/>
              <a:latin typeface="Segoe UI"/>
              <a:ea typeface="+mn-ea"/>
              <a:cs typeface="+mn-cs"/>
            </a:endParaRPr>
          </a:p>
        </p:txBody>
      </p:sp>
      <p:sp>
        <p:nvSpPr>
          <p:cNvPr id="10" name="TextBox 9">
            <a:extLst>
              <a:ext uri="{FF2B5EF4-FFF2-40B4-BE49-F238E27FC236}">
                <a16:creationId xmlns:a16="http://schemas.microsoft.com/office/drawing/2014/main" id="{2E6BC6D8-126B-46ED-B576-809103AA66E8}"/>
              </a:ext>
            </a:extLst>
          </p:cNvPr>
          <p:cNvSpPr txBox="1"/>
          <p:nvPr/>
        </p:nvSpPr>
        <p:spPr>
          <a:xfrm>
            <a:off x="825902" y="3601760"/>
            <a:ext cx="1194494" cy="498597"/>
          </a:xfrm>
          <a:prstGeom prst="rect">
            <a:avLst/>
          </a:prstGeom>
          <a:noFill/>
          <a:ln>
            <a:noFill/>
          </a:ln>
        </p:spPr>
        <p:txBody>
          <a:bodyPr wrap="none" lIns="0" tIns="0" rIns="0" bIns="0" rtlCol="0">
            <a:spAutoFit/>
          </a:bodyPr>
          <a:lstStyle/>
          <a:p>
            <a:pPr marL="0" marR="0" lvl="0" indent="0" algn="ctr" defTabSz="685600" rtl="0" eaLnBrk="1" fontAlgn="auto" latinLnBrk="0" hangingPunct="1">
              <a:lnSpc>
                <a:spcPct val="90000"/>
              </a:lnSpc>
              <a:spcBef>
                <a:spcPct val="20000"/>
              </a:spcBef>
              <a:spcAft>
                <a:spcPts val="0"/>
              </a:spcAft>
              <a:buClrTx/>
              <a:buSzPct val="80000"/>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Customer’s </a:t>
            </a:r>
            <a:br>
              <a:rPr kumimoji="0" lang="en-US" sz="1800" b="0" i="0" u="none" strike="noStrike" kern="1200" cap="none" spc="0" normalizeH="0" baseline="0" noProof="0">
                <a:ln>
                  <a:noFill/>
                </a:ln>
                <a:solidFill>
                  <a:srgbClr val="000000"/>
                </a:solidFill>
                <a:effectLst/>
                <a:uLnTx/>
                <a:uFillTx/>
                <a:latin typeface="Segoe UI"/>
                <a:ea typeface="+mn-ea"/>
                <a:cs typeface="+mn-cs"/>
              </a:rPr>
            </a:br>
            <a:r>
              <a:rPr kumimoji="0" lang="en-US" sz="1800" b="0" i="0" u="none" strike="noStrike" kern="1200" cap="none" spc="0" normalizeH="0" baseline="0" noProof="0">
                <a:ln>
                  <a:noFill/>
                </a:ln>
                <a:solidFill>
                  <a:srgbClr val="000000"/>
                </a:solidFill>
                <a:effectLst/>
                <a:uLnTx/>
                <a:uFillTx/>
                <a:latin typeface="Segoe UI"/>
                <a:ea typeface="+mn-ea"/>
                <a:cs typeface="+mn-cs"/>
              </a:rPr>
              <a:t>Network</a:t>
            </a:r>
            <a:endParaRPr kumimoji="0" lang="en-US" sz="1800" b="0" i="0" u="none" strike="noStrike" kern="1200" cap="none" spc="0" normalizeH="0" baseline="0" noProof="0">
              <a:ln>
                <a:noFill/>
              </a:ln>
              <a:solidFill>
                <a:srgbClr val="000000"/>
              </a:solidFill>
              <a:effectLst>
                <a:outerShdw blurRad="38100" dist="38100" dir="2700000" algn="tl">
                  <a:srgbClr val="000000">
                    <a:alpha val="43137"/>
                  </a:srgbClr>
                </a:outerShdw>
              </a:effectLst>
              <a:uLnTx/>
              <a:uFillTx/>
              <a:latin typeface="Segoe UI"/>
              <a:ea typeface="+mn-ea"/>
              <a:cs typeface="+mn-cs"/>
            </a:endParaRPr>
          </a:p>
        </p:txBody>
      </p:sp>
      <p:sp>
        <p:nvSpPr>
          <p:cNvPr id="60" name="Rectangle 59">
            <a:extLst>
              <a:ext uri="{FF2B5EF4-FFF2-40B4-BE49-F238E27FC236}">
                <a16:creationId xmlns:a16="http://schemas.microsoft.com/office/drawing/2014/main" id="{0EE10BE4-CE63-47A4-A037-7B2AA658BB70}"/>
              </a:ext>
            </a:extLst>
          </p:cNvPr>
          <p:cNvSpPr/>
          <p:nvPr/>
        </p:nvSpPr>
        <p:spPr bwMode="auto">
          <a:xfrm rot="16200000">
            <a:off x="7258993" y="3115758"/>
            <a:ext cx="843495" cy="128510"/>
          </a:xfrm>
          <a:prstGeom prst="rect">
            <a:avLst/>
          </a:prstGeom>
          <a:solidFill>
            <a:srgbClr val="F37521"/>
          </a:solidFill>
          <a:ln w="10795" cap="flat" cmpd="sng" algn="ctr">
            <a:solidFill>
              <a:schemeClr val="accent4"/>
            </a:solid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72068" rtl="0" eaLnBrk="1" fontAlgn="base" latinLnBrk="0" hangingPunct="1">
              <a:lnSpc>
                <a:spcPct val="90000"/>
              </a:lnSpc>
              <a:spcBef>
                <a:spcPct val="0"/>
              </a:spcBef>
              <a:spcAft>
                <a:spcPct val="0"/>
              </a:spcAft>
              <a:buClrTx/>
              <a:buSzTx/>
              <a:buFontTx/>
              <a:buNone/>
              <a:tabLst/>
              <a:defRPr/>
            </a:pPr>
            <a:endParaRPr kumimoji="0" lang="en-US" sz="1471" b="0" i="0" u="none" strike="noStrike" kern="0" cap="none" spc="-37" normalizeH="0" baseline="0" noProof="0">
              <a:ln>
                <a:noFill/>
              </a:ln>
              <a:solidFill>
                <a:srgbClr val="FFFFFF"/>
              </a:solidFill>
              <a:effectLst/>
              <a:uLnTx/>
              <a:uFillTx/>
              <a:latin typeface="Segoe UI"/>
              <a:ea typeface="+mn-ea"/>
              <a:cs typeface="+mn-cs"/>
            </a:endParaRPr>
          </a:p>
        </p:txBody>
      </p:sp>
      <p:sp>
        <p:nvSpPr>
          <p:cNvPr id="61" name="Right Arrow 62">
            <a:extLst>
              <a:ext uri="{FF2B5EF4-FFF2-40B4-BE49-F238E27FC236}">
                <a16:creationId xmlns:a16="http://schemas.microsoft.com/office/drawing/2014/main" id="{630DE330-A9C6-42E6-B8C7-A215472BF1C0}"/>
              </a:ext>
            </a:extLst>
          </p:cNvPr>
          <p:cNvSpPr/>
          <p:nvPr/>
        </p:nvSpPr>
        <p:spPr bwMode="auto">
          <a:xfrm>
            <a:off x="7616484" y="2630058"/>
            <a:ext cx="1100682" cy="275401"/>
          </a:xfrm>
          <a:prstGeom prst="rightArrow">
            <a:avLst/>
          </a:prstGeom>
          <a:solidFill>
            <a:srgbClr val="F37521"/>
          </a:solidFill>
          <a:ln w="10795" cap="flat" cmpd="sng" algn="ctr">
            <a:solidFill>
              <a:schemeClr val="accent4"/>
            </a:solid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72068" rtl="0" eaLnBrk="1" fontAlgn="base" latinLnBrk="0" hangingPunct="1">
              <a:lnSpc>
                <a:spcPct val="90000"/>
              </a:lnSpc>
              <a:spcBef>
                <a:spcPct val="0"/>
              </a:spcBef>
              <a:spcAft>
                <a:spcPct val="0"/>
              </a:spcAft>
              <a:buClrTx/>
              <a:buSzTx/>
              <a:buFontTx/>
              <a:buNone/>
              <a:tabLst/>
              <a:defRPr/>
            </a:pPr>
            <a:endParaRPr kumimoji="0" lang="en-US" sz="1471" b="0" i="0" u="none" strike="noStrike" kern="0" cap="none" spc="-37" normalizeH="0" baseline="0" noProof="0">
              <a:ln>
                <a:noFill/>
              </a:ln>
              <a:solidFill>
                <a:srgbClr val="FFFFFF"/>
              </a:solidFill>
              <a:effectLst/>
              <a:uLnTx/>
              <a:uFillTx/>
              <a:latin typeface="Segoe UI"/>
              <a:ea typeface="+mn-ea"/>
              <a:cs typeface="+mn-cs"/>
            </a:endParaRPr>
          </a:p>
        </p:txBody>
      </p:sp>
      <p:sp>
        <p:nvSpPr>
          <p:cNvPr id="58" name="Rectangle 57">
            <a:extLst>
              <a:ext uri="{FF2B5EF4-FFF2-40B4-BE49-F238E27FC236}">
                <a16:creationId xmlns:a16="http://schemas.microsoft.com/office/drawing/2014/main" id="{015A31AC-D5CB-4938-9CED-4AC279F9BEC8}"/>
              </a:ext>
            </a:extLst>
          </p:cNvPr>
          <p:cNvSpPr/>
          <p:nvPr/>
        </p:nvSpPr>
        <p:spPr bwMode="auto">
          <a:xfrm rot="16200000">
            <a:off x="7207422" y="5376634"/>
            <a:ext cx="946640" cy="128511"/>
          </a:xfrm>
          <a:prstGeom prst="rect">
            <a:avLst/>
          </a:prstGeom>
          <a:solidFill>
            <a:srgbClr val="00B0F0"/>
          </a:solidFill>
          <a:ln w="10795" cap="flat" cmpd="sng" algn="ctr">
            <a:solidFill>
              <a:srgbClr val="00B0F0"/>
            </a:solid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72068" rtl="0" eaLnBrk="1" fontAlgn="base" latinLnBrk="0" hangingPunct="1">
              <a:lnSpc>
                <a:spcPct val="90000"/>
              </a:lnSpc>
              <a:spcBef>
                <a:spcPct val="0"/>
              </a:spcBef>
              <a:spcAft>
                <a:spcPct val="0"/>
              </a:spcAft>
              <a:buClrTx/>
              <a:buSzTx/>
              <a:buFontTx/>
              <a:buNone/>
              <a:tabLst/>
              <a:defRPr/>
            </a:pPr>
            <a:endParaRPr kumimoji="0" lang="en-US" sz="1471" b="0" i="0" u="none" strike="noStrike" kern="0" cap="none" spc="-37" normalizeH="0" baseline="0" noProof="0">
              <a:ln>
                <a:noFill/>
              </a:ln>
              <a:solidFill>
                <a:srgbClr val="FFFFFF"/>
              </a:solidFill>
              <a:effectLst/>
              <a:uLnTx/>
              <a:uFillTx/>
              <a:latin typeface="Segoe UI"/>
              <a:ea typeface="+mn-ea"/>
              <a:cs typeface="+mn-cs"/>
            </a:endParaRPr>
          </a:p>
        </p:txBody>
      </p:sp>
      <p:sp>
        <p:nvSpPr>
          <p:cNvPr id="59" name="Right Arrow 65">
            <a:extLst>
              <a:ext uri="{FF2B5EF4-FFF2-40B4-BE49-F238E27FC236}">
                <a16:creationId xmlns:a16="http://schemas.microsoft.com/office/drawing/2014/main" id="{383D02BA-4166-4839-A889-EDFC06EC8704}"/>
              </a:ext>
            </a:extLst>
          </p:cNvPr>
          <p:cNvSpPr/>
          <p:nvPr/>
        </p:nvSpPr>
        <p:spPr bwMode="auto">
          <a:xfrm>
            <a:off x="7627337" y="5685802"/>
            <a:ext cx="1089829" cy="317349"/>
          </a:xfrm>
          <a:prstGeom prst="rightArrow">
            <a:avLst/>
          </a:prstGeom>
          <a:solidFill>
            <a:srgbClr val="00B0F0"/>
          </a:solidFill>
          <a:ln w="10795" cap="flat" cmpd="sng" algn="ctr">
            <a:no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72068" rtl="0" eaLnBrk="1" fontAlgn="base" latinLnBrk="0" hangingPunct="1">
              <a:lnSpc>
                <a:spcPct val="90000"/>
              </a:lnSpc>
              <a:spcBef>
                <a:spcPct val="0"/>
              </a:spcBef>
              <a:spcAft>
                <a:spcPct val="0"/>
              </a:spcAft>
              <a:buClrTx/>
              <a:buSzTx/>
              <a:buFontTx/>
              <a:buNone/>
              <a:tabLst/>
              <a:defRPr/>
            </a:pPr>
            <a:endParaRPr kumimoji="0" lang="en-US" sz="1471" b="0" i="0" u="none" strike="noStrike" kern="0" cap="none" spc="-37" normalizeH="0" baseline="0" noProof="0">
              <a:ln>
                <a:noFill/>
              </a:ln>
              <a:solidFill>
                <a:srgbClr val="FFFFFF"/>
              </a:solidFill>
              <a:effectLst/>
              <a:uLnTx/>
              <a:uFillTx/>
              <a:latin typeface="Segoe UI"/>
              <a:ea typeface="+mn-ea"/>
              <a:cs typeface="+mn-cs"/>
            </a:endParaRPr>
          </a:p>
        </p:txBody>
      </p:sp>
      <p:sp>
        <p:nvSpPr>
          <p:cNvPr id="13" name="Rectangle 50">
            <a:extLst>
              <a:ext uri="{FF2B5EF4-FFF2-40B4-BE49-F238E27FC236}">
                <a16:creationId xmlns:a16="http://schemas.microsoft.com/office/drawing/2014/main" id="{B396EF50-ABBD-46AB-A0C8-BBCDC3994F04}"/>
              </a:ext>
            </a:extLst>
          </p:cNvPr>
          <p:cNvSpPr/>
          <p:nvPr/>
        </p:nvSpPr>
        <p:spPr bwMode="auto">
          <a:xfrm>
            <a:off x="491977" y="6226104"/>
            <a:ext cx="273743" cy="269393"/>
          </a:xfrm>
          <a:prstGeom prst="rect">
            <a:avLst/>
          </a:prstGeom>
          <a:solidFill>
            <a:srgbClr val="00B0F0"/>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72068" rtl="0" eaLnBrk="1" fontAlgn="base" latinLnBrk="0" hangingPunct="1">
              <a:lnSpc>
                <a:spcPct val="90000"/>
              </a:lnSpc>
              <a:spcBef>
                <a:spcPct val="0"/>
              </a:spcBef>
              <a:spcAft>
                <a:spcPct val="0"/>
              </a:spcAft>
              <a:buClrTx/>
              <a:buSzTx/>
              <a:buFontTx/>
              <a:buNone/>
              <a:tabLst/>
              <a:defRPr/>
            </a:pPr>
            <a:endParaRPr kumimoji="0" lang="en-US" sz="1471" b="0" i="0" u="none" strike="noStrike" kern="0" cap="none" spc="-37" normalizeH="0" baseline="0" noProof="0">
              <a:ln>
                <a:noFill/>
              </a:ln>
              <a:solidFill>
                <a:srgbClr val="FFFFFF"/>
              </a:solidFill>
              <a:effectLst/>
              <a:uLnTx/>
              <a:uFillTx/>
              <a:latin typeface="Segoe UI"/>
              <a:ea typeface="+mn-ea"/>
              <a:cs typeface="+mn-cs"/>
            </a:endParaRPr>
          </a:p>
        </p:txBody>
      </p:sp>
      <p:sp>
        <p:nvSpPr>
          <p:cNvPr id="14" name="TextBox 52">
            <a:extLst>
              <a:ext uri="{FF2B5EF4-FFF2-40B4-BE49-F238E27FC236}">
                <a16:creationId xmlns:a16="http://schemas.microsoft.com/office/drawing/2014/main" id="{99E1EC1D-F68F-4727-B221-AD145C78D7D1}"/>
              </a:ext>
            </a:extLst>
          </p:cNvPr>
          <p:cNvSpPr txBox="1"/>
          <p:nvPr/>
        </p:nvSpPr>
        <p:spPr>
          <a:xfrm>
            <a:off x="957008" y="6275594"/>
            <a:ext cx="3021661" cy="193899"/>
          </a:xfrm>
          <a:prstGeom prst="rect">
            <a:avLst/>
          </a:prstGeom>
          <a:noFill/>
          <a:ln>
            <a:noFill/>
          </a:ln>
        </p:spPr>
        <p:txBody>
          <a:bodyPr wrap="none" lIns="0" tIns="0" rIns="0" bIns="0" rtlCol="0">
            <a:spAutoFit/>
          </a:bodyPr>
          <a:lstStyle/>
          <a:p>
            <a:pPr marL="0" marR="0" lvl="0" indent="0" algn="l" defTabSz="685600" rtl="0" eaLnBrk="1" fontAlgn="auto" latinLnBrk="0" hangingPunct="1">
              <a:lnSpc>
                <a:spcPct val="90000"/>
              </a:lnSpc>
              <a:spcBef>
                <a:spcPct val="20000"/>
              </a:spcBef>
              <a:spcAft>
                <a:spcPts val="0"/>
              </a:spcAft>
              <a:buClrTx/>
              <a:buSzPct val="80000"/>
              <a:buFontTx/>
              <a:buNone/>
              <a:tabLst/>
              <a:defRPr/>
            </a:pPr>
            <a:r>
              <a:rPr kumimoji="0" lang="en-US" sz="1400" b="0" i="0" u="none" strike="noStrike" kern="1200" cap="none" spc="0" normalizeH="0" baseline="0" noProof="0">
                <a:ln>
                  <a:noFill/>
                </a:ln>
                <a:solidFill>
                  <a:prstClr val="black"/>
                </a:solidFill>
                <a:effectLst/>
                <a:uLnTx/>
                <a:uFillTx/>
                <a:latin typeface="Calibri Light" panose="020F0302020204030204"/>
                <a:ea typeface="+mn-ea"/>
                <a:cs typeface="+mn-cs"/>
              </a:rPr>
              <a:t>Azure Private Peering for Virtual Networks</a:t>
            </a:r>
          </a:p>
        </p:txBody>
      </p:sp>
      <p:sp>
        <p:nvSpPr>
          <p:cNvPr id="15" name="Rectangle 53">
            <a:extLst>
              <a:ext uri="{FF2B5EF4-FFF2-40B4-BE49-F238E27FC236}">
                <a16:creationId xmlns:a16="http://schemas.microsoft.com/office/drawing/2014/main" id="{953966A7-E0FD-4800-A6B0-188D98B1B477}"/>
              </a:ext>
            </a:extLst>
          </p:cNvPr>
          <p:cNvSpPr/>
          <p:nvPr/>
        </p:nvSpPr>
        <p:spPr bwMode="auto">
          <a:xfrm>
            <a:off x="494915" y="5823148"/>
            <a:ext cx="270805" cy="280817"/>
          </a:xfrm>
          <a:prstGeom prst="rect">
            <a:avLst/>
          </a:prstGeom>
          <a:solidFill>
            <a:srgbClr val="F37521"/>
          </a:solidFill>
          <a:ln>
            <a:solidFill>
              <a:schemeClr val="accent4">
                <a:alpha val="50000"/>
              </a:schemeClr>
            </a:solidFill>
            <a:headEnd type="none" w="med" len="med"/>
            <a:tailEnd type="none" w="med" len="med"/>
          </a:ln>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72068" rtl="0" eaLnBrk="1" fontAlgn="base" latinLnBrk="0" hangingPunct="1">
              <a:lnSpc>
                <a:spcPct val="90000"/>
              </a:lnSpc>
              <a:spcBef>
                <a:spcPct val="0"/>
              </a:spcBef>
              <a:spcAft>
                <a:spcPct val="0"/>
              </a:spcAft>
              <a:buClrTx/>
              <a:buSzTx/>
              <a:buFontTx/>
              <a:buNone/>
              <a:tabLst/>
              <a:defRPr/>
            </a:pPr>
            <a:endParaRPr kumimoji="0" lang="en-US" sz="1471" b="0" i="0" u="none" strike="noStrike" kern="0" cap="none" spc="-37" normalizeH="0" baseline="0" noProof="0">
              <a:ln>
                <a:noFill/>
              </a:ln>
              <a:solidFill>
                <a:srgbClr val="FFFFFF"/>
              </a:solidFill>
              <a:effectLst/>
              <a:uLnTx/>
              <a:uFillTx/>
              <a:latin typeface="Segoe UI"/>
              <a:ea typeface="+mn-ea"/>
              <a:cs typeface="+mn-cs"/>
            </a:endParaRPr>
          </a:p>
        </p:txBody>
      </p:sp>
      <p:sp>
        <p:nvSpPr>
          <p:cNvPr id="16" name="TextBox 54">
            <a:extLst>
              <a:ext uri="{FF2B5EF4-FFF2-40B4-BE49-F238E27FC236}">
                <a16:creationId xmlns:a16="http://schemas.microsoft.com/office/drawing/2014/main" id="{6A5A3C33-538C-447D-AAAB-983C2B9C43B8}"/>
              </a:ext>
            </a:extLst>
          </p:cNvPr>
          <p:cNvSpPr txBox="1"/>
          <p:nvPr/>
        </p:nvSpPr>
        <p:spPr>
          <a:xfrm>
            <a:off x="972243" y="5811549"/>
            <a:ext cx="5123757" cy="193899"/>
          </a:xfrm>
          <a:prstGeom prst="rect">
            <a:avLst/>
          </a:prstGeom>
          <a:noFill/>
          <a:ln>
            <a:noFill/>
          </a:ln>
        </p:spPr>
        <p:txBody>
          <a:bodyPr wrap="square" lIns="0" tIns="0" rIns="0" bIns="0" rtlCol="0">
            <a:spAutoFit/>
          </a:bodyPr>
          <a:lstStyle/>
          <a:p>
            <a:pPr marL="0" marR="0" lvl="0" indent="0" algn="l" defTabSz="685600" rtl="0" eaLnBrk="1" fontAlgn="auto" latinLnBrk="0" hangingPunct="1">
              <a:lnSpc>
                <a:spcPct val="90000"/>
              </a:lnSpc>
              <a:spcBef>
                <a:spcPct val="20000"/>
              </a:spcBef>
              <a:spcAft>
                <a:spcPts val="0"/>
              </a:spcAft>
              <a:buClrTx/>
              <a:buSzPct val="80000"/>
              <a:buFontTx/>
              <a:buNone/>
              <a:tabLst/>
              <a:defRPr/>
            </a:pPr>
            <a:r>
              <a:rPr kumimoji="0" lang="en-US" sz="1400" b="0" i="0" u="none" strike="noStrike" kern="1200" cap="none" spc="0" normalizeH="0" baseline="0" noProof="0">
                <a:ln>
                  <a:noFill/>
                </a:ln>
                <a:solidFill>
                  <a:prstClr val="black"/>
                </a:solidFill>
                <a:effectLst/>
                <a:uLnTx/>
                <a:uFillTx/>
                <a:latin typeface="Calibri Light" panose="020F0302020204030204"/>
                <a:ea typeface="+mn-ea"/>
                <a:cs typeface="+mn-cs"/>
              </a:rPr>
              <a:t>Microsoft Peering for Dynamics 365, Azure public services (public IPs)</a:t>
            </a:r>
          </a:p>
        </p:txBody>
      </p:sp>
      <p:sp>
        <p:nvSpPr>
          <p:cNvPr id="50" name="Rectangle 49">
            <a:extLst>
              <a:ext uri="{FF2B5EF4-FFF2-40B4-BE49-F238E27FC236}">
                <a16:creationId xmlns:a16="http://schemas.microsoft.com/office/drawing/2014/main" id="{1378EFBC-A4B2-4FDA-9888-DB91526E0D4D}"/>
              </a:ext>
            </a:extLst>
          </p:cNvPr>
          <p:cNvSpPr/>
          <p:nvPr/>
        </p:nvSpPr>
        <p:spPr bwMode="auto">
          <a:xfrm>
            <a:off x="6632828" y="3952630"/>
            <a:ext cx="394989" cy="96700"/>
          </a:xfrm>
          <a:prstGeom prst="rect">
            <a:avLst/>
          </a:prstGeom>
          <a:solidFill>
            <a:srgbClr val="1589DC"/>
          </a:solidFill>
          <a:ln w="10795" cap="flat" cmpd="sng" algn="ctr">
            <a:no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72068" rtl="0" eaLnBrk="1" fontAlgn="base" latinLnBrk="0" hangingPunct="1">
              <a:lnSpc>
                <a:spcPct val="90000"/>
              </a:lnSpc>
              <a:spcBef>
                <a:spcPct val="0"/>
              </a:spcBef>
              <a:spcAft>
                <a:spcPct val="0"/>
              </a:spcAft>
              <a:buClrTx/>
              <a:buSzTx/>
              <a:buFontTx/>
              <a:buNone/>
              <a:tabLst/>
              <a:defRPr/>
            </a:pPr>
            <a:endParaRPr kumimoji="0" lang="en-US" sz="1471" b="0" i="0" u="none" strike="noStrike" kern="0" cap="none" spc="-37" normalizeH="0" baseline="0" noProof="0">
              <a:ln>
                <a:noFill/>
              </a:ln>
              <a:solidFill>
                <a:srgbClr val="1589DC"/>
              </a:solidFill>
              <a:effectLst/>
              <a:uLnTx/>
              <a:uFillTx/>
              <a:latin typeface="Segoe UI"/>
              <a:ea typeface="+mn-ea"/>
              <a:cs typeface="+mn-cs"/>
            </a:endParaRPr>
          </a:p>
        </p:txBody>
      </p:sp>
      <p:sp>
        <p:nvSpPr>
          <p:cNvPr id="51" name="Rectangle 50">
            <a:extLst>
              <a:ext uri="{FF2B5EF4-FFF2-40B4-BE49-F238E27FC236}">
                <a16:creationId xmlns:a16="http://schemas.microsoft.com/office/drawing/2014/main" id="{6F9D9517-2263-4A0A-9A6D-E78BC2E63D3A}"/>
              </a:ext>
            </a:extLst>
          </p:cNvPr>
          <p:cNvSpPr/>
          <p:nvPr/>
        </p:nvSpPr>
        <p:spPr bwMode="auto">
          <a:xfrm>
            <a:off x="6625144" y="3772407"/>
            <a:ext cx="402673" cy="96700"/>
          </a:xfrm>
          <a:prstGeom prst="rect">
            <a:avLst/>
          </a:prstGeom>
          <a:solidFill>
            <a:srgbClr val="F37521"/>
          </a:solidFill>
          <a:ln w="10795" cap="flat" cmpd="sng" algn="ctr">
            <a:solidFill>
              <a:schemeClr val="accent4"/>
            </a:solid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72068" rtl="0" eaLnBrk="1" fontAlgn="base" latinLnBrk="0" hangingPunct="1">
              <a:lnSpc>
                <a:spcPct val="90000"/>
              </a:lnSpc>
              <a:spcBef>
                <a:spcPct val="0"/>
              </a:spcBef>
              <a:spcAft>
                <a:spcPct val="0"/>
              </a:spcAft>
              <a:buClrTx/>
              <a:buSzTx/>
              <a:buFontTx/>
              <a:buNone/>
              <a:tabLst/>
              <a:defRPr/>
            </a:pPr>
            <a:endParaRPr kumimoji="0" lang="en-US" sz="1471" b="0" i="0" u="none" strike="noStrike" kern="0" cap="none" spc="-37" normalizeH="0" baseline="0" noProof="0">
              <a:ln>
                <a:noFill/>
              </a:ln>
              <a:solidFill>
                <a:srgbClr val="FFFFFF"/>
              </a:solidFill>
              <a:effectLst/>
              <a:uLnTx/>
              <a:uFillTx/>
              <a:latin typeface="Segoe UI"/>
              <a:ea typeface="+mn-ea"/>
              <a:cs typeface="+mn-cs"/>
            </a:endParaRPr>
          </a:p>
        </p:txBody>
      </p:sp>
      <p:grpSp>
        <p:nvGrpSpPr>
          <p:cNvPr id="52" name="Group 51">
            <a:extLst>
              <a:ext uri="{FF2B5EF4-FFF2-40B4-BE49-F238E27FC236}">
                <a16:creationId xmlns:a16="http://schemas.microsoft.com/office/drawing/2014/main" id="{04454628-F111-4E35-8CDE-53565C8E275E}"/>
              </a:ext>
            </a:extLst>
          </p:cNvPr>
          <p:cNvGrpSpPr/>
          <p:nvPr/>
        </p:nvGrpSpPr>
        <p:grpSpPr>
          <a:xfrm>
            <a:off x="4590477" y="3623063"/>
            <a:ext cx="2186685" cy="520585"/>
            <a:chOff x="4703061" y="1391920"/>
            <a:chExt cx="2186685" cy="520585"/>
          </a:xfrm>
        </p:grpSpPr>
        <p:sp>
          <p:nvSpPr>
            <p:cNvPr id="55" name="Rectangle 8">
              <a:extLst>
                <a:ext uri="{FF2B5EF4-FFF2-40B4-BE49-F238E27FC236}">
                  <a16:creationId xmlns:a16="http://schemas.microsoft.com/office/drawing/2014/main" id="{A0241BDE-1213-4C97-94C2-C7AE39091840}"/>
                </a:ext>
              </a:extLst>
            </p:cNvPr>
            <p:cNvSpPr/>
            <p:nvPr/>
          </p:nvSpPr>
          <p:spPr bwMode="auto">
            <a:xfrm>
              <a:off x="4847828" y="1391920"/>
              <a:ext cx="1915973" cy="520585"/>
            </a:xfrm>
            <a:prstGeom prst="rect">
              <a:avLst/>
            </a:prstGeom>
            <a:solidFill>
              <a:schemeClr val="accent6">
                <a:lumMod val="50000"/>
              </a:schemeClr>
            </a:solidFill>
            <a:ln w="38100">
              <a:solidFill>
                <a:schemeClr val="accent6">
                  <a:lumMod val="50000"/>
                </a:schemeClr>
              </a:solid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72068" rtl="0" eaLnBrk="1" fontAlgn="base" latinLnBrk="0" hangingPunct="1">
                <a:lnSpc>
                  <a:spcPct val="90000"/>
                </a:lnSpc>
                <a:spcBef>
                  <a:spcPct val="0"/>
                </a:spcBef>
                <a:spcAft>
                  <a:spcPct val="0"/>
                </a:spcAft>
                <a:buClrTx/>
                <a:buSzTx/>
                <a:buFontTx/>
                <a:buNone/>
                <a:tabLst/>
                <a:defRPr/>
              </a:pPr>
              <a:r>
                <a:rPr kumimoji="0" lang="en-US" sz="1300" b="0" i="0" u="none" strike="noStrike" kern="0" cap="none" spc="-37" normalizeH="0" baseline="0" noProof="0">
                  <a:ln>
                    <a:noFill/>
                  </a:ln>
                  <a:solidFill>
                    <a:srgbClr val="FFFFFF"/>
                  </a:solidFill>
                  <a:effectLst/>
                  <a:uLnTx/>
                  <a:uFillTx/>
                  <a:latin typeface="Segoe UI"/>
                  <a:ea typeface="+mn-ea"/>
                  <a:cs typeface="+mn-cs"/>
                </a:rPr>
                <a:t>Primary Connection</a:t>
              </a:r>
            </a:p>
          </p:txBody>
        </p:sp>
        <p:sp>
          <p:nvSpPr>
            <p:cNvPr id="56" name="Oval 18">
              <a:extLst>
                <a:ext uri="{FF2B5EF4-FFF2-40B4-BE49-F238E27FC236}">
                  <a16:creationId xmlns:a16="http://schemas.microsoft.com/office/drawing/2014/main" id="{FBB754EC-E764-4912-8C54-6DC7D35CBB30}"/>
                </a:ext>
              </a:extLst>
            </p:cNvPr>
            <p:cNvSpPr/>
            <p:nvPr/>
          </p:nvSpPr>
          <p:spPr bwMode="auto">
            <a:xfrm>
              <a:off x="4703061" y="1391920"/>
              <a:ext cx="251891" cy="520585"/>
            </a:xfrm>
            <a:prstGeom prst="ellipse">
              <a:avLst/>
            </a:prstGeom>
            <a:solidFill>
              <a:srgbClr val="FFFFFF"/>
            </a:solidFill>
            <a:ln w="38100" cap="flat" cmpd="sng" algn="ctr">
              <a:solidFill>
                <a:schemeClr val="accent6">
                  <a:lumMod val="50000"/>
                </a:schemeClr>
              </a:solid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72068" rtl="0" eaLnBrk="1" fontAlgn="base" latinLnBrk="0" hangingPunct="1">
                <a:lnSpc>
                  <a:spcPct val="90000"/>
                </a:lnSpc>
                <a:spcBef>
                  <a:spcPct val="0"/>
                </a:spcBef>
                <a:spcAft>
                  <a:spcPct val="0"/>
                </a:spcAft>
                <a:buClrTx/>
                <a:buSzTx/>
                <a:buFontTx/>
                <a:buNone/>
                <a:tabLst/>
                <a:defRPr/>
              </a:pPr>
              <a:endParaRPr kumimoji="0" lang="en-US" sz="1471" b="0" i="0" u="none" strike="noStrike" kern="0" cap="none" spc="-37" normalizeH="0" baseline="0" noProof="0">
                <a:ln>
                  <a:noFill/>
                </a:ln>
                <a:solidFill>
                  <a:srgbClr val="FFFFFF"/>
                </a:solidFill>
                <a:effectLst/>
                <a:uLnTx/>
                <a:uFillTx/>
                <a:latin typeface="Segoe UI"/>
                <a:ea typeface="+mn-ea"/>
                <a:cs typeface="+mn-cs"/>
              </a:endParaRPr>
            </a:p>
          </p:txBody>
        </p:sp>
        <p:sp>
          <p:nvSpPr>
            <p:cNvPr id="57" name="Oval 18">
              <a:extLst>
                <a:ext uri="{FF2B5EF4-FFF2-40B4-BE49-F238E27FC236}">
                  <a16:creationId xmlns:a16="http://schemas.microsoft.com/office/drawing/2014/main" id="{46FCA54E-2B8B-4879-A43E-4B6201062541}"/>
                </a:ext>
              </a:extLst>
            </p:cNvPr>
            <p:cNvSpPr/>
            <p:nvPr/>
          </p:nvSpPr>
          <p:spPr bwMode="auto">
            <a:xfrm>
              <a:off x="6637855" y="1391920"/>
              <a:ext cx="251891" cy="520585"/>
            </a:xfrm>
            <a:prstGeom prst="ellipse">
              <a:avLst/>
            </a:prstGeom>
            <a:solidFill>
              <a:schemeClr val="accent6">
                <a:lumMod val="50000"/>
              </a:schemeClr>
            </a:solidFill>
            <a:ln w="38100" cap="flat" cmpd="sng" algn="ctr">
              <a:solidFill>
                <a:schemeClr val="accent6">
                  <a:lumMod val="50000"/>
                </a:schemeClr>
              </a:solid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72068" rtl="0" eaLnBrk="1" fontAlgn="base" latinLnBrk="0" hangingPunct="1">
                <a:lnSpc>
                  <a:spcPct val="90000"/>
                </a:lnSpc>
                <a:spcBef>
                  <a:spcPct val="0"/>
                </a:spcBef>
                <a:spcAft>
                  <a:spcPct val="0"/>
                </a:spcAft>
                <a:buClrTx/>
                <a:buSzTx/>
                <a:buFontTx/>
                <a:buNone/>
                <a:tabLst/>
                <a:defRPr/>
              </a:pPr>
              <a:endParaRPr kumimoji="0" lang="en-US" sz="1471" b="0" i="0" u="none" strike="noStrike" kern="0" cap="none" spc="-37" normalizeH="0" baseline="0" noProof="0">
                <a:ln>
                  <a:noFill/>
                </a:ln>
                <a:solidFill>
                  <a:srgbClr val="FFFFFF"/>
                </a:solidFill>
                <a:effectLst/>
                <a:uLnTx/>
                <a:uFillTx/>
                <a:latin typeface="Segoe UI"/>
                <a:ea typeface="+mn-ea"/>
                <a:cs typeface="+mn-cs"/>
              </a:endParaRPr>
            </a:p>
          </p:txBody>
        </p:sp>
      </p:grpSp>
      <p:sp>
        <p:nvSpPr>
          <p:cNvPr id="53" name="Freeform 74">
            <a:extLst>
              <a:ext uri="{FF2B5EF4-FFF2-40B4-BE49-F238E27FC236}">
                <a16:creationId xmlns:a16="http://schemas.microsoft.com/office/drawing/2014/main" id="{2AD3132B-1366-4E76-B298-84D835F68E27}"/>
              </a:ext>
            </a:extLst>
          </p:cNvPr>
          <p:cNvSpPr/>
          <p:nvPr/>
        </p:nvSpPr>
        <p:spPr bwMode="auto">
          <a:xfrm>
            <a:off x="4238945" y="3767285"/>
            <a:ext cx="506907" cy="93606"/>
          </a:xfrm>
          <a:custGeom>
            <a:avLst/>
            <a:gdLst>
              <a:gd name="connsiteX0" fmla="*/ 0 w 573828"/>
              <a:gd name="connsiteY0" fmla="*/ 0 h 366608"/>
              <a:gd name="connsiteX1" fmla="*/ 114804 w 573828"/>
              <a:gd name="connsiteY1" fmla="*/ 0 h 366608"/>
              <a:gd name="connsiteX2" fmla="*/ 114805 w 573828"/>
              <a:gd name="connsiteY2" fmla="*/ 0 h 366608"/>
              <a:gd name="connsiteX3" fmla="*/ 530660 w 573828"/>
              <a:gd name="connsiteY3" fmla="*/ 0 h 366608"/>
              <a:gd name="connsiteX4" fmla="*/ 530945 w 573828"/>
              <a:gd name="connsiteY4" fmla="*/ 899 h 366608"/>
              <a:gd name="connsiteX5" fmla="*/ 568727 w 573828"/>
              <a:gd name="connsiteY5" fmla="*/ 234786 h 366608"/>
              <a:gd name="connsiteX6" fmla="*/ 573828 w 573828"/>
              <a:gd name="connsiteY6" fmla="*/ 366608 h 366608"/>
              <a:gd name="connsiteX7" fmla="*/ 71637 w 573828"/>
              <a:gd name="connsiteY7" fmla="*/ 366608 h 366608"/>
              <a:gd name="connsiteX8" fmla="*/ 71636 w 573828"/>
              <a:gd name="connsiteY8" fmla="*/ 366608 h 366608"/>
              <a:gd name="connsiteX9" fmla="*/ 0 w 573828"/>
              <a:gd name="connsiteY9" fmla="*/ 366608 h 366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3828" h="366608">
                <a:moveTo>
                  <a:pt x="0" y="0"/>
                </a:moveTo>
                <a:lnTo>
                  <a:pt x="114804" y="0"/>
                </a:lnTo>
                <a:lnTo>
                  <a:pt x="114805" y="0"/>
                </a:lnTo>
                <a:lnTo>
                  <a:pt x="530660" y="0"/>
                </a:lnTo>
                <a:lnTo>
                  <a:pt x="530945" y="899"/>
                </a:lnTo>
                <a:cubicBezTo>
                  <a:pt x="548994" y="70495"/>
                  <a:pt x="562037" y="149626"/>
                  <a:pt x="568727" y="234786"/>
                </a:cubicBezTo>
                <a:lnTo>
                  <a:pt x="573828" y="366608"/>
                </a:lnTo>
                <a:lnTo>
                  <a:pt x="71637" y="366608"/>
                </a:lnTo>
                <a:lnTo>
                  <a:pt x="71636" y="366608"/>
                </a:lnTo>
                <a:lnTo>
                  <a:pt x="0" y="366608"/>
                </a:lnTo>
                <a:close/>
              </a:path>
            </a:pathLst>
          </a:custGeom>
          <a:solidFill>
            <a:srgbClr val="F37521"/>
          </a:solidFill>
          <a:ln w="10795" cap="flat" cmpd="sng" algn="ctr">
            <a:solidFill>
              <a:schemeClr val="accent4"/>
            </a:solid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72068" rtl="0" eaLnBrk="1" fontAlgn="base" latinLnBrk="0" hangingPunct="1">
              <a:lnSpc>
                <a:spcPct val="90000"/>
              </a:lnSpc>
              <a:spcBef>
                <a:spcPct val="0"/>
              </a:spcBef>
              <a:spcAft>
                <a:spcPct val="0"/>
              </a:spcAft>
              <a:buClrTx/>
              <a:buSzTx/>
              <a:buFontTx/>
              <a:buNone/>
              <a:tabLst/>
              <a:defRPr/>
            </a:pPr>
            <a:endParaRPr kumimoji="0" lang="en-US" sz="1471" b="0" i="0" u="none" strike="noStrike" kern="0" cap="none" spc="-37" normalizeH="0" baseline="0" noProof="0">
              <a:ln>
                <a:noFill/>
              </a:ln>
              <a:solidFill>
                <a:srgbClr val="FFFFFF"/>
              </a:solidFill>
              <a:effectLst/>
              <a:uLnTx/>
              <a:uFillTx/>
              <a:latin typeface="Segoe UI"/>
              <a:ea typeface="+mn-ea"/>
              <a:cs typeface="+mn-cs"/>
            </a:endParaRPr>
          </a:p>
        </p:txBody>
      </p:sp>
      <p:sp>
        <p:nvSpPr>
          <p:cNvPr id="54" name="Freeform 76">
            <a:extLst>
              <a:ext uri="{FF2B5EF4-FFF2-40B4-BE49-F238E27FC236}">
                <a16:creationId xmlns:a16="http://schemas.microsoft.com/office/drawing/2014/main" id="{59811323-61D6-4149-B530-DA4D940F3501}"/>
              </a:ext>
            </a:extLst>
          </p:cNvPr>
          <p:cNvSpPr/>
          <p:nvPr/>
        </p:nvSpPr>
        <p:spPr bwMode="auto">
          <a:xfrm>
            <a:off x="4250216" y="3957578"/>
            <a:ext cx="478736" cy="93607"/>
          </a:xfrm>
          <a:custGeom>
            <a:avLst/>
            <a:gdLst>
              <a:gd name="connsiteX0" fmla="*/ 75178 w 570291"/>
              <a:gd name="connsiteY0" fmla="*/ 0 h 366608"/>
              <a:gd name="connsiteX1" fmla="*/ 570291 w 570291"/>
              <a:gd name="connsiteY1" fmla="*/ 0 h 366608"/>
              <a:gd name="connsiteX2" fmla="*/ 568729 w 570291"/>
              <a:gd name="connsiteY2" fmla="*/ 40358 h 366608"/>
              <a:gd name="connsiteX3" fmla="*/ 530947 w 570291"/>
              <a:gd name="connsiteY3" fmla="*/ 274245 h 366608"/>
              <a:gd name="connsiteX4" fmla="*/ 501692 w 570291"/>
              <a:gd name="connsiteY4" fmla="*/ 366608 h 366608"/>
              <a:gd name="connsiteX5" fmla="*/ 143777 w 570291"/>
              <a:gd name="connsiteY5" fmla="*/ 366608 h 366608"/>
              <a:gd name="connsiteX6" fmla="*/ 114521 w 570291"/>
              <a:gd name="connsiteY6" fmla="*/ 274245 h 366608"/>
              <a:gd name="connsiteX7" fmla="*/ 76739 w 570291"/>
              <a:gd name="connsiteY7" fmla="*/ 40358 h 366608"/>
              <a:gd name="connsiteX8" fmla="*/ 0 w 570291"/>
              <a:gd name="connsiteY8" fmla="*/ 0 h 366608"/>
              <a:gd name="connsiteX9" fmla="*/ 75177 w 570291"/>
              <a:gd name="connsiteY9" fmla="*/ 0 h 366608"/>
              <a:gd name="connsiteX10" fmla="*/ 76738 w 570291"/>
              <a:gd name="connsiteY10" fmla="*/ 40358 h 366608"/>
              <a:gd name="connsiteX11" fmla="*/ 114520 w 570291"/>
              <a:gd name="connsiteY11" fmla="*/ 274245 h 366608"/>
              <a:gd name="connsiteX12" fmla="*/ 143776 w 570291"/>
              <a:gd name="connsiteY12" fmla="*/ 366608 h 366608"/>
              <a:gd name="connsiteX13" fmla="*/ 0 w 570291"/>
              <a:gd name="connsiteY13" fmla="*/ 366608 h 366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70291" h="366608">
                <a:moveTo>
                  <a:pt x="75178" y="0"/>
                </a:moveTo>
                <a:lnTo>
                  <a:pt x="570291" y="0"/>
                </a:lnTo>
                <a:lnTo>
                  <a:pt x="568729" y="40358"/>
                </a:lnTo>
                <a:cubicBezTo>
                  <a:pt x="562039" y="125518"/>
                  <a:pt x="548996" y="204649"/>
                  <a:pt x="530947" y="274245"/>
                </a:cubicBezTo>
                <a:lnTo>
                  <a:pt x="501692" y="366608"/>
                </a:lnTo>
                <a:lnTo>
                  <a:pt x="143777" y="366608"/>
                </a:lnTo>
                <a:lnTo>
                  <a:pt x="114521" y="274245"/>
                </a:lnTo>
                <a:cubicBezTo>
                  <a:pt x="96472" y="204649"/>
                  <a:pt x="83429" y="125518"/>
                  <a:pt x="76739" y="40358"/>
                </a:cubicBezTo>
                <a:close/>
                <a:moveTo>
                  <a:pt x="0" y="0"/>
                </a:moveTo>
                <a:lnTo>
                  <a:pt x="75177" y="0"/>
                </a:lnTo>
                <a:lnTo>
                  <a:pt x="76738" y="40358"/>
                </a:lnTo>
                <a:cubicBezTo>
                  <a:pt x="83428" y="125518"/>
                  <a:pt x="96471" y="204649"/>
                  <a:pt x="114520" y="274245"/>
                </a:cubicBezTo>
                <a:lnTo>
                  <a:pt x="143776" y="366608"/>
                </a:lnTo>
                <a:lnTo>
                  <a:pt x="0" y="366608"/>
                </a:lnTo>
                <a:close/>
              </a:path>
            </a:pathLst>
          </a:custGeom>
          <a:solidFill>
            <a:srgbClr val="1589DC"/>
          </a:solidFill>
          <a:ln w="10795" cap="flat" cmpd="sng" algn="ctr">
            <a:no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72068" rtl="0" eaLnBrk="1" fontAlgn="base" latinLnBrk="0" hangingPunct="1">
              <a:lnSpc>
                <a:spcPct val="90000"/>
              </a:lnSpc>
              <a:spcBef>
                <a:spcPct val="0"/>
              </a:spcBef>
              <a:spcAft>
                <a:spcPct val="0"/>
              </a:spcAft>
              <a:buClrTx/>
              <a:buSzTx/>
              <a:buFontTx/>
              <a:buNone/>
              <a:tabLst/>
              <a:defRPr/>
            </a:pPr>
            <a:endParaRPr kumimoji="0" lang="en-US" sz="1471" b="0" i="0" u="none" strike="noStrike" kern="0" cap="none" spc="-37" normalizeH="0" baseline="0" noProof="0">
              <a:ln>
                <a:noFill/>
              </a:ln>
              <a:solidFill>
                <a:srgbClr val="FFFFFF"/>
              </a:solidFill>
              <a:effectLst/>
              <a:uLnTx/>
              <a:uFillTx/>
              <a:latin typeface="Segoe UI"/>
              <a:ea typeface="+mn-ea"/>
              <a:cs typeface="+mn-cs"/>
            </a:endParaRPr>
          </a:p>
        </p:txBody>
      </p:sp>
      <p:sp>
        <p:nvSpPr>
          <p:cNvPr id="43" name="Rectangle 42">
            <a:extLst>
              <a:ext uri="{FF2B5EF4-FFF2-40B4-BE49-F238E27FC236}">
                <a16:creationId xmlns:a16="http://schemas.microsoft.com/office/drawing/2014/main" id="{163A8365-14E6-4BE6-BDE8-34065135C68C}"/>
              </a:ext>
            </a:extLst>
          </p:cNvPr>
          <p:cNvSpPr/>
          <p:nvPr/>
        </p:nvSpPr>
        <p:spPr bwMode="auto">
          <a:xfrm>
            <a:off x="6571393" y="4512220"/>
            <a:ext cx="496201" cy="94113"/>
          </a:xfrm>
          <a:prstGeom prst="rect">
            <a:avLst/>
          </a:prstGeom>
          <a:solidFill>
            <a:srgbClr val="F37521"/>
          </a:solidFill>
          <a:ln w="10795" cap="flat" cmpd="sng" algn="ctr">
            <a:solidFill>
              <a:schemeClr val="accent4"/>
            </a:solid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72068" rtl="0" eaLnBrk="1" fontAlgn="base" latinLnBrk="0" hangingPunct="1">
              <a:lnSpc>
                <a:spcPct val="90000"/>
              </a:lnSpc>
              <a:spcBef>
                <a:spcPct val="0"/>
              </a:spcBef>
              <a:spcAft>
                <a:spcPct val="0"/>
              </a:spcAft>
              <a:buClrTx/>
              <a:buSzTx/>
              <a:buFontTx/>
              <a:buNone/>
              <a:tabLst/>
              <a:defRPr/>
            </a:pPr>
            <a:endParaRPr kumimoji="0" lang="en-US" sz="1471" b="0" i="0" u="none" strike="noStrike" kern="0" cap="none" spc="-37" normalizeH="0" baseline="0" noProof="0">
              <a:ln>
                <a:noFill/>
              </a:ln>
              <a:solidFill>
                <a:srgbClr val="FFFFFF"/>
              </a:solidFill>
              <a:effectLst/>
              <a:uLnTx/>
              <a:uFillTx/>
              <a:latin typeface="Segoe UI"/>
              <a:ea typeface="+mn-ea"/>
              <a:cs typeface="+mn-cs"/>
            </a:endParaRPr>
          </a:p>
        </p:txBody>
      </p:sp>
      <p:grpSp>
        <p:nvGrpSpPr>
          <p:cNvPr id="44" name="Group 43">
            <a:extLst>
              <a:ext uri="{FF2B5EF4-FFF2-40B4-BE49-F238E27FC236}">
                <a16:creationId xmlns:a16="http://schemas.microsoft.com/office/drawing/2014/main" id="{60A40814-4379-4D0C-B6B3-8973DA438ED4}"/>
              </a:ext>
            </a:extLst>
          </p:cNvPr>
          <p:cNvGrpSpPr/>
          <p:nvPr/>
        </p:nvGrpSpPr>
        <p:grpSpPr>
          <a:xfrm>
            <a:off x="4582788" y="4389588"/>
            <a:ext cx="2186685" cy="520585"/>
            <a:chOff x="4703061" y="1391920"/>
            <a:chExt cx="2186685" cy="520585"/>
          </a:xfrm>
        </p:grpSpPr>
        <p:sp>
          <p:nvSpPr>
            <p:cNvPr id="47" name="Rectangle 8">
              <a:extLst>
                <a:ext uri="{FF2B5EF4-FFF2-40B4-BE49-F238E27FC236}">
                  <a16:creationId xmlns:a16="http://schemas.microsoft.com/office/drawing/2014/main" id="{21C11B05-A3A5-452F-883B-BE69EBFAC2EE}"/>
                </a:ext>
              </a:extLst>
            </p:cNvPr>
            <p:cNvSpPr/>
            <p:nvPr/>
          </p:nvSpPr>
          <p:spPr bwMode="auto">
            <a:xfrm>
              <a:off x="4847828" y="1391920"/>
              <a:ext cx="1915973" cy="520585"/>
            </a:xfrm>
            <a:prstGeom prst="rect">
              <a:avLst/>
            </a:prstGeom>
            <a:solidFill>
              <a:schemeClr val="accent6">
                <a:lumMod val="50000"/>
              </a:schemeClr>
            </a:solidFill>
            <a:ln w="38100">
              <a:solidFill>
                <a:schemeClr val="accent6">
                  <a:lumMod val="50000"/>
                </a:schemeClr>
              </a:solid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72068" rtl="0" eaLnBrk="1" fontAlgn="base" latinLnBrk="0" hangingPunct="1">
                <a:lnSpc>
                  <a:spcPct val="90000"/>
                </a:lnSpc>
                <a:spcBef>
                  <a:spcPct val="0"/>
                </a:spcBef>
                <a:spcAft>
                  <a:spcPct val="0"/>
                </a:spcAft>
                <a:buClrTx/>
                <a:buSzTx/>
                <a:buFontTx/>
                <a:buNone/>
                <a:tabLst/>
                <a:defRPr/>
              </a:pPr>
              <a:r>
                <a:rPr kumimoji="0" lang="en-US" sz="1300" b="0" i="0" u="none" strike="noStrike" kern="0" cap="none" spc="-37" normalizeH="0" baseline="0" noProof="0">
                  <a:ln>
                    <a:noFill/>
                  </a:ln>
                  <a:solidFill>
                    <a:srgbClr val="FFFFFF"/>
                  </a:solidFill>
                  <a:effectLst/>
                  <a:uLnTx/>
                  <a:uFillTx/>
                  <a:latin typeface="Segoe UI"/>
                  <a:ea typeface="+mn-ea"/>
                  <a:cs typeface="+mn-cs"/>
                </a:rPr>
                <a:t>Secondary Connection</a:t>
              </a:r>
            </a:p>
          </p:txBody>
        </p:sp>
        <p:sp>
          <p:nvSpPr>
            <p:cNvPr id="48" name="Oval 18">
              <a:extLst>
                <a:ext uri="{FF2B5EF4-FFF2-40B4-BE49-F238E27FC236}">
                  <a16:creationId xmlns:a16="http://schemas.microsoft.com/office/drawing/2014/main" id="{74A7C2DE-287B-4F9E-BCAE-284F6D10B90C}"/>
                </a:ext>
              </a:extLst>
            </p:cNvPr>
            <p:cNvSpPr/>
            <p:nvPr/>
          </p:nvSpPr>
          <p:spPr bwMode="auto">
            <a:xfrm>
              <a:off x="4703061" y="1391920"/>
              <a:ext cx="251891" cy="520585"/>
            </a:xfrm>
            <a:prstGeom prst="ellipse">
              <a:avLst/>
            </a:prstGeom>
            <a:solidFill>
              <a:srgbClr val="FFFFFF"/>
            </a:solidFill>
            <a:ln w="38100" cap="flat" cmpd="sng" algn="ctr">
              <a:solidFill>
                <a:schemeClr val="accent6">
                  <a:lumMod val="50000"/>
                </a:schemeClr>
              </a:solid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72068" rtl="0" eaLnBrk="1" fontAlgn="base" latinLnBrk="0" hangingPunct="1">
                <a:lnSpc>
                  <a:spcPct val="90000"/>
                </a:lnSpc>
                <a:spcBef>
                  <a:spcPct val="0"/>
                </a:spcBef>
                <a:spcAft>
                  <a:spcPct val="0"/>
                </a:spcAft>
                <a:buClrTx/>
                <a:buSzTx/>
                <a:buFontTx/>
                <a:buNone/>
                <a:tabLst/>
                <a:defRPr/>
              </a:pPr>
              <a:endParaRPr kumimoji="0" lang="en-US" sz="1471" b="0" i="0" u="none" strike="noStrike" kern="0" cap="none" spc="-37" normalizeH="0" baseline="0" noProof="0">
                <a:ln>
                  <a:noFill/>
                </a:ln>
                <a:solidFill>
                  <a:srgbClr val="FFFFFF"/>
                </a:solidFill>
                <a:effectLst/>
                <a:uLnTx/>
                <a:uFillTx/>
                <a:latin typeface="Segoe UI"/>
                <a:ea typeface="+mn-ea"/>
                <a:cs typeface="+mn-cs"/>
              </a:endParaRPr>
            </a:p>
          </p:txBody>
        </p:sp>
        <p:sp>
          <p:nvSpPr>
            <p:cNvPr id="49" name="Oval 18">
              <a:extLst>
                <a:ext uri="{FF2B5EF4-FFF2-40B4-BE49-F238E27FC236}">
                  <a16:creationId xmlns:a16="http://schemas.microsoft.com/office/drawing/2014/main" id="{025CD2C6-14DE-4A28-B708-8199B612D58D}"/>
                </a:ext>
              </a:extLst>
            </p:cNvPr>
            <p:cNvSpPr/>
            <p:nvPr/>
          </p:nvSpPr>
          <p:spPr bwMode="auto">
            <a:xfrm>
              <a:off x="6637855" y="1391920"/>
              <a:ext cx="251891" cy="520585"/>
            </a:xfrm>
            <a:prstGeom prst="ellipse">
              <a:avLst/>
            </a:prstGeom>
            <a:solidFill>
              <a:schemeClr val="accent6">
                <a:lumMod val="50000"/>
              </a:schemeClr>
            </a:solidFill>
            <a:ln w="38100" cap="flat" cmpd="sng" algn="ctr">
              <a:solidFill>
                <a:schemeClr val="accent6">
                  <a:lumMod val="50000"/>
                </a:schemeClr>
              </a:solid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72068" rtl="0" eaLnBrk="1" fontAlgn="base" latinLnBrk="0" hangingPunct="1">
                <a:lnSpc>
                  <a:spcPct val="90000"/>
                </a:lnSpc>
                <a:spcBef>
                  <a:spcPct val="0"/>
                </a:spcBef>
                <a:spcAft>
                  <a:spcPct val="0"/>
                </a:spcAft>
                <a:buClrTx/>
                <a:buSzTx/>
                <a:buFontTx/>
                <a:buNone/>
                <a:tabLst/>
                <a:defRPr/>
              </a:pPr>
              <a:endParaRPr kumimoji="0" lang="en-US" sz="1471" b="0" i="0" u="none" strike="noStrike" kern="0" cap="none" spc="-37" normalizeH="0" baseline="0" noProof="0">
                <a:ln>
                  <a:noFill/>
                </a:ln>
                <a:solidFill>
                  <a:srgbClr val="FFFFFF"/>
                </a:solidFill>
                <a:effectLst/>
                <a:uLnTx/>
                <a:uFillTx/>
                <a:latin typeface="Segoe UI"/>
                <a:ea typeface="+mn-ea"/>
                <a:cs typeface="+mn-cs"/>
              </a:endParaRPr>
            </a:p>
          </p:txBody>
        </p:sp>
      </p:grpSp>
      <p:sp>
        <p:nvSpPr>
          <p:cNvPr id="45" name="Freeform 118">
            <a:extLst>
              <a:ext uri="{FF2B5EF4-FFF2-40B4-BE49-F238E27FC236}">
                <a16:creationId xmlns:a16="http://schemas.microsoft.com/office/drawing/2014/main" id="{424CB0E4-BEEC-42FF-A451-50A1942D4462}"/>
              </a:ext>
            </a:extLst>
          </p:cNvPr>
          <p:cNvSpPr/>
          <p:nvPr/>
        </p:nvSpPr>
        <p:spPr bwMode="auto">
          <a:xfrm>
            <a:off x="4256458" y="4520036"/>
            <a:ext cx="481705" cy="86298"/>
          </a:xfrm>
          <a:custGeom>
            <a:avLst/>
            <a:gdLst>
              <a:gd name="connsiteX0" fmla="*/ 0 w 573828"/>
              <a:gd name="connsiteY0" fmla="*/ 0 h 366608"/>
              <a:gd name="connsiteX1" fmla="*/ 114804 w 573828"/>
              <a:gd name="connsiteY1" fmla="*/ 0 h 366608"/>
              <a:gd name="connsiteX2" fmla="*/ 114805 w 573828"/>
              <a:gd name="connsiteY2" fmla="*/ 0 h 366608"/>
              <a:gd name="connsiteX3" fmla="*/ 530660 w 573828"/>
              <a:gd name="connsiteY3" fmla="*/ 0 h 366608"/>
              <a:gd name="connsiteX4" fmla="*/ 530945 w 573828"/>
              <a:gd name="connsiteY4" fmla="*/ 899 h 366608"/>
              <a:gd name="connsiteX5" fmla="*/ 568727 w 573828"/>
              <a:gd name="connsiteY5" fmla="*/ 234786 h 366608"/>
              <a:gd name="connsiteX6" fmla="*/ 573828 w 573828"/>
              <a:gd name="connsiteY6" fmla="*/ 366608 h 366608"/>
              <a:gd name="connsiteX7" fmla="*/ 71637 w 573828"/>
              <a:gd name="connsiteY7" fmla="*/ 366608 h 366608"/>
              <a:gd name="connsiteX8" fmla="*/ 71636 w 573828"/>
              <a:gd name="connsiteY8" fmla="*/ 366608 h 366608"/>
              <a:gd name="connsiteX9" fmla="*/ 0 w 573828"/>
              <a:gd name="connsiteY9" fmla="*/ 366608 h 366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3828" h="366608">
                <a:moveTo>
                  <a:pt x="0" y="0"/>
                </a:moveTo>
                <a:lnTo>
                  <a:pt x="114804" y="0"/>
                </a:lnTo>
                <a:lnTo>
                  <a:pt x="114805" y="0"/>
                </a:lnTo>
                <a:lnTo>
                  <a:pt x="530660" y="0"/>
                </a:lnTo>
                <a:lnTo>
                  <a:pt x="530945" y="899"/>
                </a:lnTo>
                <a:cubicBezTo>
                  <a:pt x="548994" y="70495"/>
                  <a:pt x="562037" y="149626"/>
                  <a:pt x="568727" y="234786"/>
                </a:cubicBezTo>
                <a:lnTo>
                  <a:pt x="573828" y="366608"/>
                </a:lnTo>
                <a:lnTo>
                  <a:pt x="71637" y="366608"/>
                </a:lnTo>
                <a:lnTo>
                  <a:pt x="71636" y="366608"/>
                </a:lnTo>
                <a:lnTo>
                  <a:pt x="0" y="366608"/>
                </a:lnTo>
                <a:close/>
              </a:path>
            </a:pathLst>
          </a:custGeom>
          <a:solidFill>
            <a:srgbClr val="F37521"/>
          </a:solidFill>
          <a:ln w="10795" cap="flat" cmpd="sng" algn="ctr">
            <a:solidFill>
              <a:schemeClr val="accent4"/>
            </a:solid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72068" rtl="0" eaLnBrk="1" fontAlgn="base" latinLnBrk="0" hangingPunct="1">
              <a:lnSpc>
                <a:spcPct val="90000"/>
              </a:lnSpc>
              <a:spcBef>
                <a:spcPct val="0"/>
              </a:spcBef>
              <a:spcAft>
                <a:spcPct val="0"/>
              </a:spcAft>
              <a:buClrTx/>
              <a:buSzTx/>
              <a:buFontTx/>
              <a:buNone/>
              <a:tabLst/>
              <a:defRPr/>
            </a:pPr>
            <a:endParaRPr kumimoji="0" lang="en-US" sz="1471" b="0" i="0" u="none" strike="noStrike" kern="0" cap="none" spc="-37" normalizeH="0" baseline="0" noProof="0">
              <a:ln>
                <a:noFill/>
              </a:ln>
              <a:solidFill>
                <a:srgbClr val="FFFFFF"/>
              </a:solidFill>
              <a:effectLst/>
              <a:uLnTx/>
              <a:uFillTx/>
              <a:latin typeface="Segoe UI"/>
              <a:ea typeface="+mn-ea"/>
              <a:cs typeface="+mn-cs"/>
            </a:endParaRPr>
          </a:p>
        </p:txBody>
      </p:sp>
      <p:sp>
        <p:nvSpPr>
          <p:cNvPr id="46" name="Freeform 120">
            <a:extLst>
              <a:ext uri="{FF2B5EF4-FFF2-40B4-BE49-F238E27FC236}">
                <a16:creationId xmlns:a16="http://schemas.microsoft.com/office/drawing/2014/main" id="{A8E801C5-3941-466F-B176-C848A78341CE}"/>
              </a:ext>
            </a:extLst>
          </p:cNvPr>
          <p:cNvSpPr/>
          <p:nvPr/>
        </p:nvSpPr>
        <p:spPr bwMode="auto">
          <a:xfrm>
            <a:off x="4242527" y="4700657"/>
            <a:ext cx="478736" cy="93607"/>
          </a:xfrm>
          <a:custGeom>
            <a:avLst/>
            <a:gdLst>
              <a:gd name="connsiteX0" fmla="*/ 75178 w 570291"/>
              <a:gd name="connsiteY0" fmla="*/ 0 h 366608"/>
              <a:gd name="connsiteX1" fmla="*/ 570291 w 570291"/>
              <a:gd name="connsiteY1" fmla="*/ 0 h 366608"/>
              <a:gd name="connsiteX2" fmla="*/ 568729 w 570291"/>
              <a:gd name="connsiteY2" fmla="*/ 40358 h 366608"/>
              <a:gd name="connsiteX3" fmla="*/ 530947 w 570291"/>
              <a:gd name="connsiteY3" fmla="*/ 274245 h 366608"/>
              <a:gd name="connsiteX4" fmla="*/ 501692 w 570291"/>
              <a:gd name="connsiteY4" fmla="*/ 366608 h 366608"/>
              <a:gd name="connsiteX5" fmla="*/ 143777 w 570291"/>
              <a:gd name="connsiteY5" fmla="*/ 366608 h 366608"/>
              <a:gd name="connsiteX6" fmla="*/ 114521 w 570291"/>
              <a:gd name="connsiteY6" fmla="*/ 274245 h 366608"/>
              <a:gd name="connsiteX7" fmla="*/ 76739 w 570291"/>
              <a:gd name="connsiteY7" fmla="*/ 40358 h 366608"/>
              <a:gd name="connsiteX8" fmla="*/ 0 w 570291"/>
              <a:gd name="connsiteY8" fmla="*/ 0 h 366608"/>
              <a:gd name="connsiteX9" fmla="*/ 75177 w 570291"/>
              <a:gd name="connsiteY9" fmla="*/ 0 h 366608"/>
              <a:gd name="connsiteX10" fmla="*/ 76738 w 570291"/>
              <a:gd name="connsiteY10" fmla="*/ 40358 h 366608"/>
              <a:gd name="connsiteX11" fmla="*/ 114520 w 570291"/>
              <a:gd name="connsiteY11" fmla="*/ 274245 h 366608"/>
              <a:gd name="connsiteX12" fmla="*/ 143776 w 570291"/>
              <a:gd name="connsiteY12" fmla="*/ 366608 h 366608"/>
              <a:gd name="connsiteX13" fmla="*/ 0 w 570291"/>
              <a:gd name="connsiteY13" fmla="*/ 366608 h 366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70291" h="366608">
                <a:moveTo>
                  <a:pt x="75178" y="0"/>
                </a:moveTo>
                <a:lnTo>
                  <a:pt x="570291" y="0"/>
                </a:lnTo>
                <a:lnTo>
                  <a:pt x="568729" y="40358"/>
                </a:lnTo>
                <a:cubicBezTo>
                  <a:pt x="562039" y="125518"/>
                  <a:pt x="548996" y="204649"/>
                  <a:pt x="530947" y="274245"/>
                </a:cubicBezTo>
                <a:lnTo>
                  <a:pt x="501692" y="366608"/>
                </a:lnTo>
                <a:lnTo>
                  <a:pt x="143777" y="366608"/>
                </a:lnTo>
                <a:lnTo>
                  <a:pt x="114521" y="274245"/>
                </a:lnTo>
                <a:cubicBezTo>
                  <a:pt x="96472" y="204649"/>
                  <a:pt x="83429" y="125518"/>
                  <a:pt x="76739" y="40358"/>
                </a:cubicBezTo>
                <a:close/>
                <a:moveTo>
                  <a:pt x="0" y="0"/>
                </a:moveTo>
                <a:lnTo>
                  <a:pt x="75177" y="0"/>
                </a:lnTo>
                <a:lnTo>
                  <a:pt x="76738" y="40358"/>
                </a:lnTo>
                <a:cubicBezTo>
                  <a:pt x="83428" y="125518"/>
                  <a:pt x="96471" y="204649"/>
                  <a:pt x="114520" y="274245"/>
                </a:cubicBezTo>
                <a:lnTo>
                  <a:pt x="143776" y="366608"/>
                </a:lnTo>
                <a:lnTo>
                  <a:pt x="0" y="366608"/>
                </a:lnTo>
                <a:close/>
              </a:path>
            </a:pathLst>
          </a:custGeom>
          <a:solidFill>
            <a:srgbClr val="1589DC"/>
          </a:solidFill>
          <a:ln w="10795" cap="flat" cmpd="sng" algn="ctr">
            <a:no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72068" rtl="0" eaLnBrk="1" fontAlgn="base" latinLnBrk="0" hangingPunct="1">
              <a:lnSpc>
                <a:spcPct val="90000"/>
              </a:lnSpc>
              <a:spcBef>
                <a:spcPct val="0"/>
              </a:spcBef>
              <a:spcAft>
                <a:spcPct val="0"/>
              </a:spcAft>
              <a:buClrTx/>
              <a:buSzTx/>
              <a:buFontTx/>
              <a:buNone/>
              <a:tabLst/>
              <a:defRPr/>
            </a:pPr>
            <a:endParaRPr kumimoji="0" lang="en-US" sz="1471" b="0" i="0" u="none" strike="noStrike" kern="0" cap="none" spc="-37" normalizeH="0" baseline="0" noProof="0">
              <a:ln>
                <a:noFill/>
              </a:ln>
              <a:solidFill>
                <a:srgbClr val="FFFFFF"/>
              </a:solidFill>
              <a:effectLst/>
              <a:uLnTx/>
              <a:uFillTx/>
              <a:latin typeface="Segoe UI"/>
              <a:ea typeface="+mn-ea"/>
              <a:cs typeface="+mn-cs"/>
            </a:endParaRPr>
          </a:p>
        </p:txBody>
      </p:sp>
      <p:sp>
        <p:nvSpPr>
          <p:cNvPr id="20" name="TextBox 19">
            <a:extLst>
              <a:ext uri="{FF2B5EF4-FFF2-40B4-BE49-F238E27FC236}">
                <a16:creationId xmlns:a16="http://schemas.microsoft.com/office/drawing/2014/main" id="{E679E33A-B1CC-4196-9B6B-1B607395424C}"/>
              </a:ext>
            </a:extLst>
          </p:cNvPr>
          <p:cNvSpPr txBox="1"/>
          <p:nvPr/>
        </p:nvSpPr>
        <p:spPr>
          <a:xfrm>
            <a:off x="4655930" y="5067343"/>
            <a:ext cx="1914755" cy="276999"/>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70AD47">
                    <a:lumMod val="50000"/>
                  </a:srgbClr>
                </a:solidFill>
                <a:effectLst/>
                <a:uLnTx/>
                <a:uFillTx/>
                <a:latin typeface="Calibri" panose="020F0502020204030204"/>
                <a:ea typeface="+mn-ea"/>
                <a:cs typeface="+mn-cs"/>
              </a:rPr>
              <a:t>ExpressRoute Circuit</a:t>
            </a:r>
          </a:p>
        </p:txBody>
      </p:sp>
      <p:cxnSp>
        <p:nvCxnSpPr>
          <p:cNvPr id="21" name="Straight Arrow Connector 20">
            <a:extLst>
              <a:ext uri="{FF2B5EF4-FFF2-40B4-BE49-F238E27FC236}">
                <a16:creationId xmlns:a16="http://schemas.microsoft.com/office/drawing/2014/main" id="{278E2E4F-853D-4B3E-9C15-0CC35C984781}"/>
              </a:ext>
            </a:extLst>
          </p:cNvPr>
          <p:cNvCxnSpPr>
            <a:cxnSpLocks/>
            <a:stCxn id="20" idx="0"/>
          </p:cNvCxnSpPr>
          <p:nvPr/>
        </p:nvCxnSpPr>
        <p:spPr>
          <a:xfrm flipV="1">
            <a:off x="5613308" y="4143648"/>
            <a:ext cx="79923" cy="923695"/>
          </a:xfrm>
          <a:prstGeom prst="straightConnector1">
            <a:avLst/>
          </a:prstGeom>
          <a:ln>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Rectangle: Rounded Corners 22">
            <a:extLst>
              <a:ext uri="{FF2B5EF4-FFF2-40B4-BE49-F238E27FC236}">
                <a16:creationId xmlns:a16="http://schemas.microsoft.com/office/drawing/2014/main" id="{3E20835C-3035-4D7F-BDC2-F8681CEAD235}"/>
              </a:ext>
            </a:extLst>
          </p:cNvPr>
          <p:cNvSpPr/>
          <p:nvPr/>
        </p:nvSpPr>
        <p:spPr>
          <a:xfrm>
            <a:off x="590232" y="3445063"/>
            <a:ext cx="1665835" cy="1568847"/>
          </a:xfrm>
          <a:prstGeom prst="roundRect">
            <a:avLst/>
          </a:prstGeom>
          <a:no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Rectangle: Rounded Corners 23">
            <a:extLst>
              <a:ext uri="{FF2B5EF4-FFF2-40B4-BE49-F238E27FC236}">
                <a16:creationId xmlns:a16="http://schemas.microsoft.com/office/drawing/2014/main" id="{DB424F24-3407-4BA8-AEA0-607ECF2436B0}"/>
              </a:ext>
            </a:extLst>
          </p:cNvPr>
          <p:cNvSpPr/>
          <p:nvPr/>
        </p:nvSpPr>
        <p:spPr>
          <a:xfrm>
            <a:off x="7054783" y="3623063"/>
            <a:ext cx="1237498" cy="1323206"/>
          </a:xfrm>
          <a:prstGeom prst="roundRect">
            <a:avLst/>
          </a:prstGeom>
          <a:no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Microsoft Edge</a:t>
            </a:r>
          </a:p>
        </p:txBody>
      </p:sp>
      <p:sp>
        <p:nvSpPr>
          <p:cNvPr id="25" name="Rectangle: Rounded Corners 24">
            <a:extLst>
              <a:ext uri="{FF2B5EF4-FFF2-40B4-BE49-F238E27FC236}">
                <a16:creationId xmlns:a16="http://schemas.microsoft.com/office/drawing/2014/main" id="{B0667E97-9AA6-4A68-AE48-EDBBC3BEF470}"/>
              </a:ext>
            </a:extLst>
          </p:cNvPr>
          <p:cNvSpPr/>
          <p:nvPr/>
        </p:nvSpPr>
        <p:spPr>
          <a:xfrm>
            <a:off x="3001447" y="3623063"/>
            <a:ext cx="1237498" cy="1323206"/>
          </a:xfrm>
          <a:prstGeom prst="roundRect">
            <a:avLst/>
          </a:prstGeom>
          <a:no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Partner Edge</a:t>
            </a:r>
          </a:p>
        </p:txBody>
      </p:sp>
      <p:sp>
        <p:nvSpPr>
          <p:cNvPr id="26" name="Rectangle: Rounded Corners 25">
            <a:extLst>
              <a:ext uri="{FF2B5EF4-FFF2-40B4-BE49-F238E27FC236}">
                <a16:creationId xmlns:a16="http://schemas.microsoft.com/office/drawing/2014/main" id="{B08D913F-25F5-4F14-B0EC-3ACDD8209C7C}"/>
              </a:ext>
            </a:extLst>
          </p:cNvPr>
          <p:cNvSpPr/>
          <p:nvPr/>
        </p:nvSpPr>
        <p:spPr>
          <a:xfrm>
            <a:off x="8737770" y="1980712"/>
            <a:ext cx="2377967" cy="1568847"/>
          </a:xfrm>
          <a:prstGeom prst="round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6E6E6"/>
              </a:solidFill>
              <a:effectLst/>
              <a:uLnTx/>
              <a:uFillTx/>
              <a:latin typeface="Calibri" panose="020F0502020204030204"/>
              <a:ea typeface="+mn-ea"/>
              <a:cs typeface="+mn-cs"/>
            </a:endParaRPr>
          </a:p>
        </p:txBody>
      </p:sp>
      <p:sp>
        <p:nvSpPr>
          <p:cNvPr id="27" name="Freeform 539">
            <a:extLst>
              <a:ext uri="{FF2B5EF4-FFF2-40B4-BE49-F238E27FC236}">
                <a16:creationId xmlns:a16="http://schemas.microsoft.com/office/drawing/2014/main" id="{76780866-4172-4AB9-8E57-B786EA29CC3F}"/>
              </a:ext>
            </a:extLst>
          </p:cNvPr>
          <p:cNvSpPr>
            <a:spLocks noChangeAspect="1"/>
          </p:cNvSpPr>
          <p:nvPr/>
        </p:nvSpPr>
        <p:spPr bwMode="auto">
          <a:xfrm>
            <a:off x="8489514" y="1830823"/>
            <a:ext cx="573826" cy="378853"/>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F37521"/>
          </a:solidFill>
          <a:ln w="38100">
            <a:solidFill>
              <a:schemeClr val="accent4"/>
            </a:solidFill>
          </a:ln>
        </p:spPr>
        <p:style>
          <a:lnRef idx="2">
            <a:schemeClr val="accent1"/>
          </a:lnRef>
          <a:fillRef idx="1">
            <a:schemeClr val="lt1"/>
          </a:fillRef>
          <a:effectRef idx="0">
            <a:schemeClr val="accent1"/>
          </a:effectRef>
          <a:fontRef idx="minor">
            <a:schemeClr val="dk1"/>
          </a:fontRef>
        </p:style>
        <p:txBody>
          <a:bodyPr vert="horz" wrap="square" lIns="67232" tIns="33616" rIns="67232" bIns="33616" numCol="1" anchor="t" anchorCtr="0" compatLnSpc="1">
            <a:prstTxWarp prst="textNoShape">
              <a:avLst/>
            </a:prstTxWarp>
          </a:bodyPr>
          <a:lstStyle/>
          <a:p>
            <a:pPr marL="0" marR="0" lvl="0" indent="0" algn="l" defTabSz="685600" rtl="0" eaLnBrk="1" fontAlgn="auto" latinLnBrk="0" hangingPunct="1">
              <a:lnSpc>
                <a:spcPct val="100000"/>
              </a:lnSpc>
              <a:spcBef>
                <a:spcPts val="0"/>
              </a:spcBef>
              <a:spcAft>
                <a:spcPts val="0"/>
              </a:spcAft>
              <a:buClrTx/>
              <a:buSzTx/>
              <a:buFontTx/>
              <a:buNone/>
              <a:tabLst/>
              <a:defRPr/>
            </a:pPr>
            <a:endParaRPr kumimoji="0" lang="en-US" sz="1324" b="0" i="0" u="none" strike="noStrike" kern="0" cap="none" spc="0" normalizeH="0" baseline="0" noProof="0">
              <a:ln w="76200">
                <a:solidFill>
                  <a:srgbClr val="FFFFFF"/>
                </a:solidFill>
              </a:ln>
              <a:solidFill>
                <a:srgbClr val="FFFFFF"/>
              </a:solidFill>
              <a:effectLst/>
              <a:uLnTx/>
              <a:uFillTx/>
              <a:latin typeface="Segoe UI"/>
              <a:ea typeface="+mn-ea"/>
              <a:cs typeface="+mn-cs"/>
            </a:endParaRPr>
          </a:p>
        </p:txBody>
      </p:sp>
      <p:sp>
        <p:nvSpPr>
          <p:cNvPr id="28" name="Rectangle: Rounded Corners 27">
            <a:extLst>
              <a:ext uri="{FF2B5EF4-FFF2-40B4-BE49-F238E27FC236}">
                <a16:creationId xmlns:a16="http://schemas.microsoft.com/office/drawing/2014/main" id="{BE96C91B-9D67-45C7-9E45-356D8C1B8D19}"/>
              </a:ext>
            </a:extLst>
          </p:cNvPr>
          <p:cNvSpPr/>
          <p:nvPr/>
        </p:nvSpPr>
        <p:spPr>
          <a:xfrm>
            <a:off x="8744335" y="5014759"/>
            <a:ext cx="2377967" cy="1568847"/>
          </a:xfrm>
          <a:prstGeom prst="round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Freeform 539">
            <a:extLst>
              <a:ext uri="{FF2B5EF4-FFF2-40B4-BE49-F238E27FC236}">
                <a16:creationId xmlns:a16="http://schemas.microsoft.com/office/drawing/2014/main" id="{E23F922E-5DB6-4610-AD7A-C7EAEB470665}"/>
              </a:ext>
            </a:extLst>
          </p:cNvPr>
          <p:cNvSpPr>
            <a:spLocks noChangeAspect="1"/>
          </p:cNvSpPr>
          <p:nvPr/>
        </p:nvSpPr>
        <p:spPr bwMode="auto">
          <a:xfrm>
            <a:off x="8492626" y="4865640"/>
            <a:ext cx="573826" cy="378853"/>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00B0F0"/>
          </a:solidFill>
          <a:ln w="38100">
            <a:solidFill>
              <a:srgbClr val="00B0F0"/>
            </a:solidFill>
          </a:ln>
        </p:spPr>
        <p:style>
          <a:lnRef idx="2">
            <a:schemeClr val="accent1"/>
          </a:lnRef>
          <a:fillRef idx="1">
            <a:schemeClr val="lt1"/>
          </a:fillRef>
          <a:effectRef idx="0">
            <a:schemeClr val="accent1"/>
          </a:effectRef>
          <a:fontRef idx="minor">
            <a:schemeClr val="dk1"/>
          </a:fontRef>
        </p:style>
        <p:txBody>
          <a:bodyPr vert="horz" wrap="square" lIns="67232" tIns="33616" rIns="67232" bIns="33616" numCol="1" anchor="t" anchorCtr="0" compatLnSpc="1">
            <a:prstTxWarp prst="textNoShape">
              <a:avLst/>
            </a:prstTxWarp>
          </a:bodyPr>
          <a:lstStyle/>
          <a:p>
            <a:pPr marL="0" marR="0" lvl="0" indent="0" algn="l" defTabSz="685600" rtl="0" eaLnBrk="1" fontAlgn="auto" latinLnBrk="0" hangingPunct="1">
              <a:lnSpc>
                <a:spcPct val="100000"/>
              </a:lnSpc>
              <a:spcBef>
                <a:spcPts val="0"/>
              </a:spcBef>
              <a:spcAft>
                <a:spcPts val="0"/>
              </a:spcAft>
              <a:buClrTx/>
              <a:buSzTx/>
              <a:buFontTx/>
              <a:buNone/>
              <a:tabLst/>
              <a:defRPr/>
            </a:pPr>
            <a:endParaRPr kumimoji="0" lang="en-US" sz="1324" b="0" i="0" u="none" strike="noStrike" kern="0" cap="none" spc="0" normalizeH="0" baseline="0" noProof="0">
              <a:ln w="76200">
                <a:solidFill>
                  <a:srgbClr val="FFFFFF"/>
                </a:solidFill>
              </a:ln>
              <a:solidFill>
                <a:srgbClr val="FFFFFF"/>
              </a:solidFill>
              <a:effectLst/>
              <a:uLnTx/>
              <a:uFillTx/>
              <a:latin typeface="Segoe UI"/>
              <a:ea typeface="+mn-ea"/>
              <a:cs typeface="+mn-cs"/>
            </a:endParaRPr>
          </a:p>
        </p:txBody>
      </p:sp>
      <p:pic>
        <p:nvPicPr>
          <p:cNvPr id="31" name="Picture 30">
            <a:extLst>
              <a:ext uri="{FF2B5EF4-FFF2-40B4-BE49-F238E27FC236}">
                <a16:creationId xmlns:a16="http://schemas.microsoft.com/office/drawing/2014/main" id="{527B5516-D198-436B-9274-8AD3E3FF0FE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949902" y="2971276"/>
            <a:ext cx="368113" cy="362490"/>
          </a:xfrm>
          <a:prstGeom prst="rect">
            <a:avLst/>
          </a:prstGeom>
          <a:ln>
            <a:tailEnd type="triangle"/>
          </a:ln>
        </p:spPr>
      </p:pic>
      <p:pic>
        <p:nvPicPr>
          <p:cNvPr id="32" name="Picture 31">
            <a:extLst>
              <a:ext uri="{FF2B5EF4-FFF2-40B4-BE49-F238E27FC236}">
                <a16:creationId xmlns:a16="http://schemas.microsoft.com/office/drawing/2014/main" id="{151B61E9-A318-48DA-B09D-1D43154E226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941220" y="2396941"/>
            <a:ext cx="385478" cy="353491"/>
          </a:xfrm>
          <a:prstGeom prst="rect">
            <a:avLst/>
          </a:prstGeom>
          <a:ln>
            <a:tailEnd type="triangle"/>
          </a:ln>
        </p:spPr>
      </p:pic>
      <p:pic>
        <p:nvPicPr>
          <p:cNvPr id="33" name="Picture 32">
            <a:extLst>
              <a:ext uri="{FF2B5EF4-FFF2-40B4-BE49-F238E27FC236}">
                <a16:creationId xmlns:a16="http://schemas.microsoft.com/office/drawing/2014/main" id="{F0350C34-BEF6-4E91-AB41-A21B4BE4431F}"/>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573033" y="2407202"/>
            <a:ext cx="414780" cy="332968"/>
          </a:xfrm>
          <a:prstGeom prst="rect">
            <a:avLst/>
          </a:prstGeom>
          <a:ln>
            <a:tailEnd type="triangle"/>
          </a:ln>
        </p:spPr>
      </p:pic>
      <p:pic>
        <p:nvPicPr>
          <p:cNvPr id="34" name="Picture 33">
            <a:extLst>
              <a:ext uri="{FF2B5EF4-FFF2-40B4-BE49-F238E27FC236}">
                <a16:creationId xmlns:a16="http://schemas.microsoft.com/office/drawing/2014/main" id="{7DDD1BA4-3E56-4CBE-9B93-D8FC8908260B}"/>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0234149" y="2401228"/>
            <a:ext cx="379890" cy="344916"/>
          </a:xfrm>
          <a:prstGeom prst="rect">
            <a:avLst/>
          </a:prstGeom>
          <a:ln>
            <a:tailEnd type="triangle"/>
          </a:ln>
        </p:spPr>
      </p:pic>
      <p:pic>
        <p:nvPicPr>
          <p:cNvPr id="35" name="Picture 34">
            <a:extLst>
              <a:ext uri="{FF2B5EF4-FFF2-40B4-BE49-F238E27FC236}">
                <a16:creationId xmlns:a16="http://schemas.microsoft.com/office/drawing/2014/main" id="{59510EDB-A3D9-4F8E-AD5A-9F9066ACA8CC}"/>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9653066" y="2995656"/>
            <a:ext cx="322672" cy="313730"/>
          </a:xfrm>
          <a:prstGeom prst="rect">
            <a:avLst/>
          </a:prstGeom>
        </p:spPr>
      </p:pic>
      <p:pic>
        <p:nvPicPr>
          <p:cNvPr id="36" name="Picture 35">
            <a:extLst>
              <a:ext uri="{FF2B5EF4-FFF2-40B4-BE49-F238E27FC236}">
                <a16:creationId xmlns:a16="http://schemas.microsoft.com/office/drawing/2014/main" id="{E69FDCE6-65D4-4E04-A679-1BB05D4C1AB9}"/>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0310789" y="2980865"/>
            <a:ext cx="343312" cy="343312"/>
          </a:xfrm>
          <a:prstGeom prst="rect">
            <a:avLst/>
          </a:prstGeom>
        </p:spPr>
      </p:pic>
      <p:grpSp>
        <p:nvGrpSpPr>
          <p:cNvPr id="37" name="Group 36">
            <a:extLst>
              <a:ext uri="{FF2B5EF4-FFF2-40B4-BE49-F238E27FC236}">
                <a16:creationId xmlns:a16="http://schemas.microsoft.com/office/drawing/2014/main" id="{4F22183E-A75C-4199-91D6-8392A080BB4D}"/>
              </a:ext>
            </a:extLst>
          </p:cNvPr>
          <p:cNvGrpSpPr/>
          <p:nvPr/>
        </p:nvGrpSpPr>
        <p:grpSpPr>
          <a:xfrm>
            <a:off x="9063340" y="5286792"/>
            <a:ext cx="1492673" cy="1085752"/>
            <a:chOff x="8979942" y="4782794"/>
            <a:chExt cx="1492673" cy="1085752"/>
          </a:xfrm>
        </p:grpSpPr>
        <p:sp>
          <p:nvSpPr>
            <p:cNvPr id="38" name="Rectangle 37">
              <a:extLst>
                <a:ext uri="{FF2B5EF4-FFF2-40B4-BE49-F238E27FC236}">
                  <a16:creationId xmlns:a16="http://schemas.microsoft.com/office/drawing/2014/main" id="{89EAFDD4-E42B-4EF0-A795-2654F1B9F166}"/>
                </a:ext>
              </a:extLst>
            </p:cNvPr>
            <p:cNvSpPr/>
            <p:nvPr/>
          </p:nvSpPr>
          <p:spPr bwMode="auto">
            <a:xfrm>
              <a:off x="9464799" y="4782794"/>
              <a:ext cx="1007816" cy="998361"/>
            </a:xfrm>
            <a:prstGeom prst="rect">
              <a:avLst/>
            </a:prstGeom>
            <a:noFill/>
            <a:ln w="28575" cap="flat" cmpd="sng" algn="ctr">
              <a:solidFill>
                <a:srgbClr val="0078D7"/>
              </a:solidFill>
              <a:prstDash val="sysDot"/>
              <a:headEnd type="none" w="med" len="med"/>
              <a:tailEnd type="none" w="med" len="med"/>
            </a:ln>
            <a:effectLst>
              <a:softEdge rad="0"/>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39" name="Rounded Rectangle 48">
              <a:extLst>
                <a:ext uri="{FF2B5EF4-FFF2-40B4-BE49-F238E27FC236}">
                  <a16:creationId xmlns:a16="http://schemas.microsoft.com/office/drawing/2014/main" id="{8A415AB7-0787-4790-A626-4E2A2BAB0254}"/>
                </a:ext>
              </a:extLst>
            </p:cNvPr>
            <p:cNvSpPr/>
            <p:nvPr/>
          </p:nvSpPr>
          <p:spPr bwMode="auto">
            <a:xfrm>
              <a:off x="9626751" y="4956772"/>
              <a:ext cx="713945" cy="646852"/>
            </a:xfrm>
            <a:prstGeom prst="roundRect">
              <a:avLst/>
            </a:prstGeom>
            <a:solidFill>
              <a:srgbClr val="0078D7">
                <a:lumMod val="40000"/>
                <a:lumOff val="60000"/>
              </a:srgbClr>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pic>
          <p:nvPicPr>
            <p:cNvPr id="40" name="Picture 39">
              <a:extLst>
                <a:ext uri="{FF2B5EF4-FFF2-40B4-BE49-F238E27FC236}">
                  <a16:creationId xmlns:a16="http://schemas.microsoft.com/office/drawing/2014/main" id="{A40E24DE-D106-4433-83D3-CE2F9AEC2AE9}"/>
                </a:ext>
              </a:extLst>
            </p:cNvPr>
            <p:cNvPicPr>
              <a:picLocks noChangeAspect="1"/>
            </p:cNvPicPr>
            <p:nvPr/>
          </p:nvPicPr>
          <p:blipFill>
            <a:blip r:embed="rId8">
              <a:clrChange>
                <a:clrFrom>
                  <a:srgbClr val="FFFFFF"/>
                </a:clrFrom>
                <a:clrTo>
                  <a:srgbClr val="FFFFFF">
                    <a:alpha val="0"/>
                  </a:srgbClr>
                </a:clrTo>
              </a:clrChange>
            </a:blip>
            <a:stretch>
              <a:fillRect/>
            </a:stretch>
          </p:blipFill>
          <p:spPr>
            <a:xfrm>
              <a:off x="8979942" y="5525280"/>
              <a:ext cx="457688" cy="343266"/>
            </a:xfrm>
            <a:prstGeom prst="rect">
              <a:avLst/>
            </a:prstGeom>
          </p:spPr>
        </p:pic>
        <p:pic>
          <p:nvPicPr>
            <p:cNvPr id="41" name="Picture 40">
              <a:extLst>
                <a:ext uri="{FF2B5EF4-FFF2-40B4-BE49-F238E27FC236}">
                  <a16:creationId xmlns:a16="http://schemas.microsoft.com/office/drawing/2014/main" id="{B6207951-D2E3-4DC8-8127-527CB60F3122}"/>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9727782" y="5073865"/>
              <a:ext cx="280435" cy="224114"/>
            </a:xfrm>
            <a:prstGeom prst="rect">
              <a:avLst/>
            </a:prstGeom>
            <a:solidFill>
              <a:srgbClr val="0078D7">
                <a:lumMod val="40000"/>
                <a:lumOff val="60000"/>
              </a:srgbClr>
            </a:solidFill>
          </p:spPr>
        </p:pic>
        <p:pic>
          <p:nvPicPr>
            <p:cNvPr id="42" name="Picture 41">
              <a:extLst>
                <a:ext uri="{FF2B5EF4-FFF2-40B4-BE49-F238E27FC236}">
                  <a16:creationId xmlns:a16="http://schemas.microsoft.com/office/drawing/2014/main" id="{976599DB-EC54-4C6D-A850-8991860A92E9}"/>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9979624" y="5240236"/>
              <a:ext cx="280435" cy="224114"/>
            </a:xfrm>
            <a:prstGeom prst="rect">
              <a:avLst/>
            </a:prstGeom>
            <a:solidFill>
              <a:srgbClr val="0078D7">
                <a:lumMod val="40000"/>
                <a:lumOff val="60000"/>
              </a:srgbClr>
            </a:solidFill>
          </p:spPr>
        </p:pic>
      </p:grpSp>
      <p:sp>
        <p:nvSpPr>
          <p:cNvPr id="62" name="TextBox 61">
            <a:extLst>
              <a:ext uri="{FF2B5EF4-FFF2-40B4-BE49-F238E27FC236}">
                <a16:creationId xmlns:a16="http://schemas.microsoft.com/office/drawing/2014/main" id="{93C3C90B-6308-4858-B064-B4DAEF41A8D1}"/>
              </a:ext>
            </a:extLst>
          </p:cNvPr>
          <p:cNvSpPr txBox="1"/>
          <p:nvPr/>
        </p:nvSpPr>
        <p:spPr>
          <a:xfrm>
            <a:off x="630318" y="1107288"/>
            <a:ext cx="7388147" cy="1604504"/>
          </a:xfrm>
          <a:prstGeom prst="rect">
            <a:avLst/>
          </a:prstGeom>
          <a:noFill/>
        </p:spPr>
        <p:txBody>
          <a:bodyPr wrap="square" lIns="182857" tIns="146285" rIns="182857" bIns="146285" rtlCol="0">
            <a:noAutofit/>
          </a:bodyPr>
          <a:lstStyle/>
          <a:p>
            <a:pPr marL="285750" marR="0" lvl="1" indent="-285750" algn="l" defTabSz="914367" rtl="0" eaLnBrk="1" fontAlgn="auto" latinLnBrk="0" hangingPunct="1">
              <a:lnSpc>
                <a:spcPct val="90000"/>
              </a:lnSpc>
              <a:spcBef>
                <a:spcPts val="1200"/>
              </a:spcBef>
              <a:spcAft>
                <a:spcPts val="0"/>
              </a:spcAft>
              <a:buClrTx/>
              <a:buSzPct val="90000"/>
              <a:buFont typeface="Arial" panose="020B0604020202020204" pitchFamily="34" charset="0"/>
              <a:buChar char="•"/>
              <a:tabLst/>
              <a:defRPr/>
            </a:pPr>
            <a:r>
              <a:rPr kumimoji="0" lang="en-US" sz="1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Private connectivity to Microsoft</a:t>
            </a:r>
          </a:p>
          <a:p>
            <a:pPr marL="285750" marR="0" lvl="1" indent="-285750" algn="l" defTabSz="914367" rtl="0" eaLnBrk="1" fontAlgn="auto" latinLnBrk="0" hangingPunct="1">
              <a:lnSpc>
                <a:spcPct val="90000"/>
              </a:lnSpc>
              <a:spcBef>
                <a:spcPts val="1200"/>
              </a:spcBef>
              <a:spcAft>
                <a:spcPts val="0"/>
              </a:spcAft>
              <a:buClrTx/>
              <a:buSzPct val="90000"/>
              <a:buFont typeface="Arial" panose="020B0604020202020204" pitchFamily="34" charset="0"/>
              <a:buChar char="•"/>
              <a:tabLst/>
              <a:defRPr/>
            </a:pPr>
            <a:r>
              <a:rPr kumimoji="0" lang="en-US" sz="1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Predictable performance</a:t>
            </a:r>
          </a:p>
          <a:p>
            <a:pPr marL="285750" marR="0" lvl="1" indent="-285750" algn="l" defTabSz="914367" rtl="0" eaLnBrk="1" fontAlgn="auto" latinLnBrk="0" hangingPunct="1">
              <a:lnSpc>
                <a:spcPct val="90000"/>
              </a:lnSpc>
              <a:spcBef>
                <a:spcPts val="1200"/>
              </a:spcBef>
              <a:spcAft>
                <a:spcPts val="0"/>
              </a:spcAft>
              <a:buClrTx/>
              <a:buSzPct val="90000"/>
              <a:buFont typeface="Arial" panose="020B0604020202020204" pitchFamily="34" charset="0"/>
              <a:buChar char="•"/>
              <a:tabLst/>
              <a:defRPr/>
            </a:pPr>
            <a:r>
              <a:rPr kumimoji="0" lang="en-US" sz="1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Enterprise-grade resiliency and with SLA for availability</a:t>
            </a:r>
          </a:p>
          <a:p>
            <a:pPr marL="285750" marR="0" lvl="1" indent="-285750" algn="l" defTabSz="914367" rtl="0" eaLnBrk="1" fontAlgn="auto" latinLnBrk="0" hangingPunct="1">
              <a:lnSpc>
                <a:spcPct val="90000"/>
              </a:lnSpc>
              <a:spcBef>
                <a:spcPts val="1200"/>
              </a:spcBef>
              <a:spcAft>
                <a:spcPts val="0"/>
              </a:spcAft>
              <a:buClrTx/>
              <a:buSzPct val="90000"/>
              <a:buFont typeface="Arial" panose="020B0604020202020204" pitchFamily="34" charset="0"/>
              <a:buChar char="•"/>
              <a:tabLst/>
              <a:defRPr/>
            </a:pPr>
            <a:r>
              <a:rPr kumimoji="0" lang="en-US" sz="1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Large and growing ExpressRoute partner ecosystem</a:t>
            </a:r>
          </a:p>
        </p:txBody>
      </p:sp>
      <p:pic>
        <p:nvPicPr>
          <p:cNvPr id="63" name="Picture 62">
            <a:extLst>
              <a:ext uri="{FF2B5EF4-FFF2-40B4-BE49-F238E27FC236}">
                <a16:creationId xmlns:a16="http://schemas.microsoft.com/office/drawing/2014/main" id="{81F498C1-B1D4-A748-B715-C32B18ECF9C1}"/>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178239" y="238375"/>
            <a:ext cx="823983" cy="431218"/>
          </a:xfrm>
          <a:prstGeom prst="rect">
            <a:avLst/>
          </a:prstGeom>
        </p:spPr>
      </p:pic>
    </p:spTree>
    <p:extLst>
      <p:ext uri="{BB962C8B-B14F-4D97-AF65-F5344CB8AC3E}">
        <p14:creationId xmlns:p14="http://schemas.microsoft.com/office/powerpoint/2010/main" val="3289102047"/>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8" name="Rectangle 527">
            <a:extLst>
              <a:ext uri="{FF2B5EF4-FFF2-40B4-BE49-F238E27FC236}">
                <a16:creationId xmlns:a16="http://schemas.microsoft.com/office/drawing/2014/main" id="{BBB5FDC8-ABA1-42BB-BE4C-766BBBB8D7E3}"/>
              </a:ext>
            </a:extLst>
          </p:cNvPr>
          <p:cNvSpPr/>
          <p:nvPr/>
        </p:nvSpPr>
        <p:spPr bwMode="auto">
          <a:xfrm>
            <a:off x="0" y="5919522"/>
            <a:ext cx="12192000" cy="975738"/>
          </a:xfrm>
          <a:prstGeom prst="rect">
            <a:avLst/>
          </a:prstGeom>
          <a:solidFill>
            <a:srgbClr val="F3752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4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200+ ExpressRoute Partners</a:t>
            </a:r>
          </a:p>
        </p:txBody>
      </p:sp>
      <p:grpSp>
        <p:nvGrpSpPr>
          <p:cNvPr id="4" name="Graphic 2">
            <a:extLst>
              <a:ext uri="{FF2B5EF4-FFF2-40B4-BE49-F238E27FC236}">
                <a16:creationId xmlns:a16="http://schemas.microsoft.com/office/drawing/2014/main" id="{EEE74323-75B4-44C3-B40B-6B9EBFC4D2C2}"/>
              </a:ext>
            </a:extLst>
          </p:cNvPr>
          <p:cNvGrpSpPr/>
          <p:nvPr/>
        </p:nvGrpSpPr>
        <p:grpSpPr>
          <a:xfrm>
            <a:off x="1757879" y="69669"/>
            <a:ext cx="9320817" cy="5662334"/>
            <a:chOff x="536335" y="1235801"/>
            <a:chExt cx="5191832" cy="3054545"/>
          </a:xfrm>
          <a:solidFill>
            <a:schemeClr val="accent6">
              <a:lumMod val="90000"/>
            </a:schemeClr>
          </a:solidFill>
        </p:grpSpPr>
        <p:sp>
          <p:nvSpPr>
            <p:cNvPr id="97" name="Freeform: Shape 96">
              <a:extLst>
                <a:ext uri="{FF2B5EF4-FFF2-40B4-BE49-F238E27FC236}">
                  <a16:creationId xmlns:a16="http://schemas.microsoft.com/office/drawing/2014/main" id="{A8FB57AB-7FC4-40FA-B34A-6854A3E4BD7F}"/>
                </a:ext>
              </a:extLst>
            </p:cNvPr>
            <p:cNvSpPr/>
            <p:nvPr/>
          </p:nvSpPr>
          <p:spPr>
            <a:xfrm>
              <a:off x="2712297" y="1433112"/>
              <a:ext cx="2705581" cy="2397744"/>
            </a:xfrm>
            <a:custGeom>
              <a:avLst/>
              <a:gdLst/>
              <a:ahLst/>
              <a:cxnLst/>
              <a:rect l="0" t="0" r="0" b="0"/>
              <a:pathLst>
                <a:path w="2705740" h="2397845">
                  <a:moveTo>
                    <a:pt x="1807131" y="1547403"/>
                  </a:moveTo>
                  <a:cubicBezTo>
                    <a:pt x="1808064" y="1546937"/>
                    <a:pt x="1809930" y="1546470"/>
                    <a:pt x="1810397" y="1546937"/>
                  </a:cubicBezTo>
                  <a:cubicBezTo>
                    <a:pt x="1814129" y="1550669"/>
                    <a:pt x="1818794" y="1553001"/>
                    <a:pt x="1819727" y="1558600"/>
                  </a:cubicBezTo>
                  <a:cubicBezTo>
                    <a:pt x="1820660" y="1562798"/>
                    <a:pt x="1821593" y="1567463"/>
                    <a:pt x="1822993" y="1571662"/>
                  </a:cubicBezTo>
                  <a:cubicBezTo>
                    <a:pt x="1826258" y="1582391"/>
                    <a:pt x="1828124" y="1594054"/>
                    <a:pt x="1835122" y="1603851"/>
                  </a:cubicBezTo>
                  <a:cubicBezTo>
                    <a:pt x="1836521" y="1605717"/>
                    <a:pt x="1836988" y="1608516"/>
                    <a:pt x="1837921" y="1610848"/>
                  </a:cubicBezTo>
                  <a:cubicBezTo>
                    <a:pt x="1838387" y="1613181"/>
                    <a:pt x="1838854" y="1615980"/>
                    <a:pt x="1839320" y="1618312"/>
                  </a:cubicBezTo>
                  <a:cubicBezTo>
                    <a:pt x="1842586" y="1627643"/>
                    <a:pt x="1842586" y="1636973"/>
                    <a:pt x="1839787" y="1646769"/>
                  </a:cubicBezTo>
                  <a:cubicBezTo>
                    <a:pt x="1839320" y="1649102"/>
                    <a:pt x="1838387" y="1651901"/>
                    <a:pt x="1838854" y="1654233"/>
                  </a:cubicBezTo>
                  <a:cubicBezTo>
                    <a:pt x="1841186" y="1661231"/>
                    <a:pt x="1839787" y="1668229"/>
                    <a:pt x="1837454" y="1674760"/>
                  </a:cubicBezTo>
                  <a:cubicBezTo>
                    <a:pt x="1834655" y="1682690"/>
                    <a:pt x="1835588" y="1688755"/>
                    <a:pt x="1844452" y="1692020"/>
                  </a:cubicBezTo>
                  <a:cubicBezTo>
                    <a:pt x="1844918" y="1692020"/>
                    <a:pt x="1845851" y="1692487"/>
                    <a:pt x="1845851" y="1692954"/>
                  </a:cubicBezTo>
                  <a:cubicBezTo>
                    <a:pt x="1853315" y="1702284"/>
                    <a:pt x="1861246" y="1712080"/>
                    <a:pt x="1868244" y="1721410"/>
                  </a:cubicBezTo>
                  <a:cubicBezTo>
                    <a:pt x="1871976" y="1726076"/>
                    <a:pt x="1871509" y="1732140"/>
                    <a:pt x="1871976" y="1738205"/>
                  </a:cubicBezTo>
                  <a:cubicBezTo>
                    <a:pt x="1871976" y="1739604"/>
                    <a:pt x="1872909" y="1740537"/>
                    <a:pt x="1873375" y="1741937"/>
                  </a:cubicBezTo>
                  <a:cubicBezTo>
                    <a:pt x="1875241" y="1745202"/>
                    <a:pt x="1875708" y="1748934"/>
                    <a:pt x="1875708" y="1753133"/>
                  </a:cubicBezTo>
                  <a:cubicBezTo>
                    <a:pt x="1875241" y="1757331"/>
                    <a:pt x="1877107" y="1760597"/>
                    <a:pt x="1879906" y="1763396"/>
                  </a:cubicBezTo>
                  <a:cubicBezTo>
                    <a:pt x="1884105" y="1767595"/>
                    <a:pt x="1887837" y="1771327"/>
                    <a:pt x="1889237" y="1777391"/>
                  </a:cubicBezTo>
                  <a:cubicBezTo>
                    <a:pt x="1889703" y="1779257"/>
                    <a:pt x="1891569" y="1780190"/>
                    <a:pt x="1892969" y="1781590"/>
                  </a:cubicBezTo>
                  <a:cubicBezTo>
                    <a:pt x="1894834" y="1783456"/>
                    <a:pt x="1897634" y="1784389"/>
                    <a:pt x="1898567" y="1786721"/>
                  </a:cubicBezTo>
                  <a:cubicBezTo>
                    <a:pt x="1901832" y="1792319"/>
                    <a:pt x="1906964" y="1794652"/>
                    <a:pt x="1912095" y="1796984"/>
                  </a:cubicBezTo>
                  <a:cubicBezTo>
                    <a:pt x="1918626" y="1800250"/>
                    <a:pt x="1924691" y="1803516"/>
                    <a:pt x="1930756" y="1806781"/>
                  </a:cubicBezTo>
                  <a:lnTo>
                    <a:pt x="1930289" y="1807248"/>
                  </a:lnTo>
                  <a:cubicBezTo>
                    <a:pt x="1930756" y="1807248"/>
                    <a:pt x="1931222" y="1807248"/>
                    <a:pt x="1931689" y="1807248"/>
                  </a:cubicBezTo>
                  <a:cubicBezTo>
                    <a:pt x="1931222" y="1807248"/>
                    <a:pt x="1931222" y="1806781"/>
                    <a:pt x="1930756" y="1806781"/>
                  </a:cubicBezTo>
                  <a:cubicBezTo>
                    <a:pt x="1932155" y="1805848"/>
                    <a:pt x="1933088" y="1804449"/>
                    <a:pt x="1934488" y="1803516"/>
                  </a:cubicBezTo>
                  <a:cubicBezTo>
                    <a:pt x="1936820" y="1801650"/>
                    <a:pt x="1937753" y="1799317"/>
                    <a:pt x="1936354" y="1796984"/>
                  </a:cubicBezTo>
                  <a:cubicBezTo>
                    <a:pt x="1934021" y="1791853"/>
                    <a:pt x="1932622" y="1785788"/>
                    <a:pt x="1928890" y="1781590"/>
                  </a:cubicBezTo>
                  <a:cubicBezTo>
                    <a:pt x="1924225" y="1775992"/>
                    <a:pt x="1923292" y="1770394"/>
                    <a:pt x="1923292" y="1763863"/>
                  </a:cubicBezTo>
                  <a:cubicBezTo>
                    <a:pt x="1923292" y="1760130"/>
                    <a:pt x="1923292" y="1756398"/>
                    <a:pt x="1923292" y="1752666"/>
                  </a:cubicBezTo>
                  <a:cubicBezTo>
                    <a:pt x="1923292" y="1748001"/>
                    <a:pt x="1922358" y="1743336"/>
                    <a:pt x="1919093" y="1740071"/>
                  </a:cubicBezTo>
                  <a:cubicBezTo>
                    <a:pt x="1914428" y="1734473"/>
                    <a:pt x="1908830" y="1728875"/>
                    <a:pt x="1903232" y="1723743"/>
                  </a:cubicBezTo>
                  <a:cubicBezTo>
                    <a:pt x="1895301" y="1720944"/>
                    <a:pt x="1890636" y="1713480"/>
                    <a:pt x="1882705" y="1710214"/>
                  </a:cubicBezTo>
                  <a:cubicBezTo>
                    <a:pt x="1877574" y="1707882"/>
                    <a:pt x="1873842" y="1703217"/>
                    <a:pt x="1873842" y="1696685"/>
                  </a:cubicBezTo>
                  <a:cubicBezTo>
                    <a:pt x="1873842" y="1692954"/>
                    <a:pt x="1872442" y="1689222"/>
                    <a:pt x="1869643" y="1686422"/>
                  </a:cubicBezTo>
                  <a:cubicBezTo>
                    <a:pt x="1865445" y="1682224"/>
                    <a:pt x="1863579" y="1677092"/>
                    <a:pt x="1861246" y="1671961"/>
                  </a:cubicBezTo>
                  <a:cubicBezTo>
                    <a:pt x="1855648" y="1671028"/>
                    <a:pt x="1852382" y="1667296"/>
                    <a:pt x="1851916" y="1661697"/>
                  </a:cubicBezTo>
                  <a:cubicBezTo>
                    <a:pt x="1851449" y="1657965"/>
                    <a:pt x="1851449" y="1654233"/>
                    <a:pt x="1852849" y="1650501"/>
                  </a:cubicBezTo>
                  <a:cubicBezTo>
                    <a:pt x="1857514" y="1636506"/>
                    <a:pt x="1862179" y="1622511"/>
                    <a:pt x="1863112" y="1607583"/>
                  </a:cubicBezTo>
                  <a:cubicBezTo>
                    <a:pt x="1863112" y="1607116"/>
                    <a:pt x="1863579" y="1606183"/>
                    <a:pt x="1864045" y="1605717"/>
                  </a:cubicBezTo>
                  <a:cubicBezTo>
                    <a:pt x="1864978" y="1604784"/>
                    <a:pt x="1865911" y="1604317"/>
                    <a:pt x="1867311" y="1603851"/>
                  </a:cubicBezTo>
                  <a:cubicBezTo>
                    <a:pt x="1868244" y="1603851"/>
                    <a:pt x="1870110" y="1604317"/>
                    <a:pt x="1870576" y="1604784"/>
                  </a:cubicBezTo>
                  <a:cubicBezTo>
                    <a:pt x="1871509" y="1605717"/>
                    <a:pt x="1872442" y="1606650"/>
                    <a:pt x="1872442" y="1608049"/>
                  </a:cubicBezTo>
                  <a:cubicBezTo>
                    <a:pt x="1873375" y="1615047"/>
                    <a:pt x="1877107" y="1617846"/>
                    <a:pt x="1884105" y="1617846"/>
                  </a:cubicBezTo>
                  <a:cubicBezTo>
                    <a:pt x="1885971" y="1617846"/>
                    <a:pt x="1888303" y="1617846"/>
                    <a:pt x="1889703" y="1618779"/>
                  </a:cubicBezTo>
                  <a:cubicBezTo>
                    <a:pt x="1896234" y="1623444"/>
                    <a:pt x="1904165" y="1626709"/>
                    <a:pt x="1907897" y="1635107"/>
                  </a:cubicBezTo>
                  <a:cubicBezTo>
                    <a:pt x="1912095" y="1644437"/>
                    <a:pt x="1920959" y="1650501"/>
                    <a:pt x="1928423" y="1657032"/>
                  </a:cubicBezTo>
                  <a:cubicBezTo>
                    <a:pt x="1930289" y="1656099"/>
                    <a:pt x="1932622" y="1654700"/>
                    <a:pt x="1933555" y="1655166"/>
                  </a:cubicBezTo>
                  <a:cubicBezTo>
                    <a:pt x="1937287" y="1657499"/>
                    <a:pt x="1941485" y="1659365"/>
                    <a:pt x="1941019" y="1664963"/>
                  </a:cubicBezTo>
                  <a:cubicBezTo>
                    <a:pt x="1940552" y="1670095"/>
                    <a:pt x="1941019" y="1675226"/>
                    <a:pt x="1941485" y="1680358"/>
                  </a:cubicBezTo>
                  <a:cubicBezTo>
                    <a:pt x="1941485" y="1681757"/>
                    <a:pt x="1944751" y="1683157"/>
                    <a:pt x="1946150" y="1682224"/>
                  </a:cubicBezTo>
                  <a:cubicBezTo>
                    <a:pt x="1946617" y="1681757"/>
                    <a:pt x="1947550" y="1681757"/>
                    <a:pt x="1948016" y="1681291"/>
                  </a:cubicBezTo>
                  <a:cubicBezTo>
                    <a:pt x="1955480" y="1674293"/>
                    <a:pt x="1962945" y="1667296"/>
                    <a:pt x="1969942" y="1659831"/>
                  </a:cubicBezTo>
                  <a:cubicBezTo>
                    <a:pt x="1971808" y="1657965"/>
                    <a:pt x="1973208" y="1656099"/>
                    <a:pt x="1976007" y="1655633"/>
                  </a:cubicBezTo>
                  <a:cubicBezTo>
                    <a:pt x="1985803" y="1653767"/>
                    <a:pt x="1993268" y="1646769"/>
                    <a:pt x="2000265" y="1640705"/>
                  </a:cubicBezTo>
                  <a:cubicBezTo>
                    <a:pt x="2004464" y="1636973"/>
                    <a:pt x="2006796" y="1631841"/>
                    <a:pt x="2008662" y="1625777"/>
                  </a:cubicBezTo>
                  <a:cubicBezTo>
                    <a:pt x="2010995" y="1616913"/>
                    <a:pt x="2012394" y="1608516"/>
                    <a:pt x="2008662" y="1599652"/>
                  </a:cubicBezTo>
                  <a:cubicBezTo>
                    <a:pt x="2008196" y="1599186"/>
                    <a:pt x="2008662" y="1598253"/>
                    <a:pt x="2008662" y="1597786"/>
                  </a:cubicBezTo>
                  <a:cubicBezTo>
                    <a:pt x="2007263" y="1586123"/>
                    <a:pt x="2002598" y="1575394"/>
                    <a:pt x="1997466" y="1565131"/>
                  </a:cubicBezTo>
                  <a:cubicBezTo>
                    <a:pt x="1995600" y="1560932"/>
                    <a:pt x="1992334" y="1557667"/>
                    <a:pt x="1989536" y="1554401"/>
                  </a:cubicBezTo>
                  <a:cubicBezTo>
                    <a:pt x="1983471" y="1547870"/>
                    <a:pt x="1975540" y="1543205"/>
                    <a:pt x="1968076" y="1538073"/>
                  </a:cubicBezTo>
                  <a:cubicBezTo>
                    <a:pt x="1963411" y="1534808"/>
                    <a:pt x="1958746" y="1531076"/>
                    <a:pt x="1957346" y="1525011"/>
                  </a:cubicBezTo>
                  <a:cubicBezTo>
                    <a:pt x="1956880" y="1521745"/>
                    <a:pt x="1954081" y="1519413"/>
                    <a:pt x="1951748" y="1517547"/>
                  </a:cubicBezTo>
                  <a:cubicBezTo>
                    <a:pt x="1949882" y="1515681"/>
                    <a:pt x="1948016" y="1514281"/>
                    <a:pt x="1946150" y="1512415"/>
                  </a:cubicBezTo>
                  <a:cubicBezTo>
                    <a:pt x="1945217" y="1511482"/>
                    <a:pt x="1944284" y="1510083"/>
                    <a:pt x="1944284" y="1509150"/>
                  </a:cubicBezTo>
                  <a:cubicBezTo>
                    <a:pt x="1944284" y="1502152"/>
                    <a:pt x="1941952" y="1495155"/>
                    <a:pt x="1948949" y="1489556"/>
                  </a:cubicBezTo>
                  <a:cubicBezTo>
                    <a:pt x="1952215" y="1487224"/>
                    <a:pt x="1953614" y="1483492"/>
                    <a:pt x="1954548" y="1479760"/>
                  </a:cubicBezTo>
                  <a:cubicBezTo>
                    <a:pt x="1955014" y="1476961"/>
                    <a:pt x="1956413" y="1474628"/>
                    <a:pt x="1958746" y="1473695"/>
                  </a:cubicBezTo>
                  <a:cubicBezTo>
                    <a:pt x="1966210" y="1469497"/>
                    <a:pt x="1973208" y="1465298"/>
                    <a:pt x="1980672" y="1461566"/>
                  </a:cubicBezTo>
                  <a:cubicBezTo>
                    <a:pt x="1982071" y="1460633"/>
                    <a:pt x="1984404" y="1460633"/>
                    <a:pt x="1986270" y="1461100"/>
                  </a:cubicBezTo>
                  <a:cubicBezTo>
                    <a:pt x="1988136" y="1461566"/>
                    <a:pt x="1990002" y="1462499"/>
                    <a:pt x="1991868" y="1462966"/>
                  </a:cubicBezTo>
                  <a:cubicBezTo>
                    <a:pt x="1996533" y="1463899"/>
                    <a:pt x="1999798" y="1465765"/>
                    <a:pt x="2000732" y="1471363"/>
                  </a:cubicBezTo>
                  <a:cubicBezTo>
                    <a:pt x="2001198" y="1475095"/>
                    <a:pt x="2003997" y="1478360"/>
                    <a:pt x="2007263" y="1480693"/>
                  </a:cubicBezTo>
                  <a:cubicBezTo>
                    <a:pt x="2010528" y="1483025"/>
                    <a:pt x="2015660" y="1481626"/>
                    <a:pt x="2016126" y="1477427"/>
                  </a:cubicBezTo>
                  <a:cubicBezTo>
                    <a:pt x="2016593" y="1475561"/>
                    <a:pt x="2016126" y="1473695"/>
                    <a:pt x="2016126" y="1471829"/>
                  </a:cubicBezTo>
                  <a:lnTo>
                    <a:pt x="2016593" y="1472296"/>
                  </a:lnTo>
                  <a:lnTo>
                    <a:pt x="2017059" y="1471363"/>
                  </a:lnTo>
                  <a:lnTo>
                    <a:pt x="2016593" y="1471829"/>
                  </a:lnTo>
                  <a:cubicBezTo>
                    <a:pt x="2016126" y="1470896"/>
                    <a:pt x="2015193" y="1469963"/>
                    <a:pt x="2015193" y="1469030"/>
                  </a:cubicBezTo>
                  <a:cubicBezTo>
                    <a:pt x="2015193" y="1468097"/>
                    <a:pt x="2016593" y="1466698"/>
                    <a:pt x="2017526" y="1466231"/>
                  </a:cubicBezTo>
                  <a:cubicBezTo>
                    <a:pt x="2026389" y="1464832"/>
                    <a:pt x="2033854" y="1459700"/>
                    <a:pt x="2042717" y="1457368"/>
                  </a:cubicBezTo>
                  <a:cubicBezTo>
                    <a:pt x="2049715" y="1455502"/>
                    <a:pt x="2056712" y="1450836"/>
                    <a:pt x="2059978" y="1443372"/>
                  </a:cubicBezTo>
                  <a:cubicBezTo>
                    <a:pt x="2060911" y="1441040"/>
                    <a:pt x="2062777" y="1441040"/>
                    <a:pt x="2064177" y="1442439"/>
                  </a:cubicBezTo>
                  <a:cubicBezTo>
                    <a:pt x="2066509" y="1443839"/>
                    <a:pt x="2068375" y="1445705"/>
                    <a:pt x="2071174" y="1444305"/>
                  </a:cubicBezTo>
                  <a:cubicBezTo>
                    <a:pt x="2076306" y="1441973"/>
                    <a:pt x="2081904" y="1440107"/>
                    <a:pt x="2087502" y="1439640"/>
                  </a:cubicBezTo>
                  <a:cubicBezTo>
                    <a:pt x="2091700" y="1439174"/>
                    <a:pt x="2095899" y="1437308"/>
                    <a:pt x="2100098" y="1435442"/>
                  </a:cubicBezTo>
                  <a:cubicBezTo>
                    <a:pt x="2104296" y="1434042"/>
                    <a:pt x="2108028" y="1431243"/>
                    <a:pt x="2109428" y="1426578"/>
                  </a:cubicBezTo>
                  <a:cubicBezTo>
                    <a:pt x="2109894" y="1424712"/>
                    <a:pt x="2111760" y="1424246"/>
                    <a:pt x="2113626" y="1423313"/>
                  </a:cubicBezTo>
                  <a:cubicBezTo>
                    <a:pt x="2119691" y="1419114"/>
                    <a:pt x="2126688" y="1415382"/>
                    <a:pt x="2129488" y="1407451"/>
                  </a:cubicBezTo>
                  <a:cubicBezTo>
                    <a:pt x="2129488" y="1406985"/>
                    <a:pt x="2129954" y="1406052"/>
                    <a:pt x="2130420" y="1406052"/>
                  </a:cubicBezTo>
                  <a:cubicBezTo>
                    <a:pt x="2136019" y="1403253"/>
                    <a:pt x="2138351" y="1398121"/>
                    <a:pt x="2140217" y="1392523"/>
                  </a:cubicBezTo>
                  <a:cubicBezTo>
                    <a:pt x="2141150" y="1390657"/>
                    <a:pt x="2143016" y="1390657"/>
                    <a:pt x="2144882" y="1389724"/>
                  </a:cubicBezTo>
                  <a:cubicBezTo>
                    <a:pt x="2148148" y="1388325"/>
                    <a:pt x="2149081" y="1386925"/>
                    <a:pt x="2148148" y="1383660"/>
                  </a:cubicBezTo>
                  <a:cubicBezTo>
                    <a:pt x="2146748" y="1378528"/>
                    <a:pt x="2146748" y="1373863"/>
                    <a:pt x="2147215" y="1368731"/>
                  </a:cubicBezTo>
                  <a:cubicBezTo>
                    <a:pt x="2147215" y="1365466"/>
                    <a:pt x="2145815" y="1363133"/>
                    <a:pt x="2150014" y="1360801"/>
                  </a:cubicBezTo>
                  <a:cubicBezTo>
                    <a:pt x="2156078" y="1357535"/>
                    <a:pt x="2158878" y="1351937"/>
                    <a:pt x="2159811" y="1344939"/>
                  </a:cubicBezTo>
                  <a:cubicBezTo>
                    <a:pt x="2160277" y="1340741"/>
                    <a:pt x="2161676" y="1337475"/>
                    <a:pt x="2164476" y="1334676"/>
                  </a:cubicBezTo>
                  <a:cubicBezTo>
                    <a:pt x="2169141" y="1331411"/>
                    <a:pt x="2170540" y="1326746"/>
                    <a:pt x="2170540" y="1321147"/>
                  </a:cubicBezTo>
                  <a:cubicBezTo>
                    <a:pt x="2170540" y="1317882"/>
                    <a:pt x="2171007" y="1314616"/>
                    <a:pt x="2172873" y="1311817"/>
                  </a:cubicBezTo>
                  <a:cubicBezTo>
                    <a:pt x="2176138" y="1306219"/>
                    <a:pt x="2173806" y="1302021"/>
                    <a:pt x="2170540" y="1297822"/>
                  </a:cubicBezTo>
                  <a:cubicBezTo>
                    <a:pt x="2168674" y="1295490"/>
                    <a:pt x="2165875" y="1293624"/>
                    <a:pt x="2163543" y="1291291"/>
                  </a:cubicBezTo>
                  <a:cubicBezTo>
                    <a:pt x="2161676" y="1289892"/>
                    <a:pt x="2159344" y="1289892"/>
                    <a:pt x="2156545" y="1289892"/>
                  </a:cubicBezTo>
                  <a:cubicBezTo>
                    <a:pt x="2156545" y="1289892"/>
                    <a:pt x="2156545" y="1290358"/>
                    <a:pt x="2156545" y="1290358"/>
                  </a:cubicBezTo>
                  <a:lnTo>
                    <a:pt x="2155612" y="1290358"/>
                  </a:lnTo>
                  <a:lnTo>
                    <a:pt x="2156078" y="1289892"/>
                  </a:lnTo>
                  <a:cubicBezTo>
                    <a:pt x="2156078" y="1289892"/>
                    <a:pt x="2156545" y="1289892"/>
                    <a:pt x="2156545" y="1289892"/>
                  </a:cubicBezTo>
                  <a:cubicBezTo>
                    <a:pt x="2157011" y="1288026"/>
                    <a:pt x="2157011" y="1286159"/>
                    <a:pt x="2157944" y="1285227"/>
                  </a:cubicBezTo>
                  <a:cubicBezTo>
                    <a:pt x="2159811" y="1282894"/>
                    <a:pt x="2162610" y="1281028"/>
                    <a:pt x="2164942" y="1278695"/>
                  </a:cubicBezTo>
                  <a:cubicBezTo>
                    <a:pt x="2166808" y="1276829"/>
                    <a:pt x="2166808" y="1274497"/>
                    <a:pt x="2165408" y="1272164"/>
                  </a:cubicBezTo>
                  <a:cubicBezTo>
                    <a:pt x="2163543" y="1267966"/>
                    <a:pt x="2159344" y="1266100"/>
                    <a:pt x="2156545" y="1263301"/>
                  </a:cubicBezTo>
                  <a:cubicBezTo>
                    <a:pt x="2156545" y="1263301"/>
                    <a:pt x="2156078" y="1263301"/>
                    <a:pt x="2156078" y="1263301"/>
                  </a:cubicBezTo>
                  <a:lnTo>
                    <a:pt x="2155146" y="1262368"/>
                  </a:lnTo>
                  <a:lnTo>
                    <a:pt x="2156545" y="1262834"/>
                  </a:lnTo>
                  <a:cubicBezTo>
                    <a:pt x="2156545" y="1262834"/>
                    <a:pt x="2156545" y="1262834"/>
                    <a:pt x="2156545" y="1262834"/>
                  </a:cubicBezTo>
                  <a:cubicBezTo>
                    <a:pt x="2157478" y="1262834"/>
                    <a:pt x="2158878" y="1262368"/>
                    <a:pt x="2159811" y="1261901"/>
                  </a:cubicBezTo>
                  <a:cubicBezTo>
                    <a:pt x="2164009" y="1259569"/>
                    <a:pt x="2164942" y="1255837"/>
                    <a:pt x="2162143" y="1252571"/>
                  </a:cubicBezTo>
                  <a:cubicBezTo>
                    <a:pt x="2159811" y="1250239"/>
                    <a:pt x="2157944" y="1247439"/>
                    <a:pt x="2155146" y="1246040"/>
                  </a:cubicBezTo>
                  <a:cubicBezTo>
                    <a:pt x="2150480" y="1243241"/>
                    <a:pt x="2147215" y="1239509"/>
                    <a:pt x="2144882" y="1234844"/>
                  </a:cubicBezTo>
                  <a:cubicBezTo>
                    <a:pt x="2142083" y="1228313"/>
                    <a:pt x="2138351" y="1222248"/>
                    <a:pt x="2135086" y="1216183"/>
                  </a:cubicBezTo>
                  <a:cubicBezTo>
                    <a:pt x="2133220" y="1211985"/>
                    <a:pt x="2130420" y="1208719"/>
                    <a:pt x="2126222" y="1206853"/>
                  </a:cubicBezTo>
                  <a:cubicBezTo>
                    <a:pt x="2123890" y="1205920"/>
                    <a:pt x="2121557" y="1204521"/>
                    <a:pt x="2119224" y="1203121"/>
                  </a:cubicBezTo>
                  <a:cubicBezTo>
                    <a:pt x="2114093" y="1200322"/>
                    <a:pt x="2112227" y="1195657"/>
                    <a:pt x="2112693" y="1190059"/>
                  </a:cubicBezTo>
                  <a:cubicBezTo>
                    <a:pt x="2113160" y="1186327"/>
                    <a:pt x="2113160" y="1182595"/>
                    <a:pt x="2115959" y="1179329"/>
                  </a:cubicBezTo>
                  <a:cubicBezTo>
                    <a:pt x="2117825" y="1176997"/>
                    <a:pt x="2120158" y="1174198"/>
                    <a:pt x="2121090" y="1171399"/>
                  </a:cubicBezTo>
                  <a:cubicBezTo>
                    <a:pt x="2123423" y="1165801"/>
                    <a:pt x="2127622" y="1162069"/>
                    <a:pt x="2132753" y="1158803"/>
                  </a:cubicBezTo>
                  <a:cubicBezTo>
                    <a:pt x="2137418" y="1155538"/>
                    <a:pt x="2143016" y="1153672"/>
                    <a:pt x="2149081" y="1153205"/>
                  </a:cubicBezTo>
                  <a:cubicBezTo>
                    <a:pt x="2151413" y="1153205"/>
                    <a:pt x="2152346" y="1151339"/>
                    <a:pt x="2152813" y="1149473"/>
                  </a:cubicBezTo>
                  <a:cubicBezTo>
                    <a:pt x="2153279" y="1147607"/>
                    <a:pt x="2153279" y="1145741"/>
                    <a:pt x="2153279" y="1143875"/>
                  </a:cubicBezTo>
                  <a:cubicBezTo>
                    <a:pt x="2153279" y="1140609"/>
                    <a:pt x="2150480" y="1137344"/>
                    <a:pt x="2147681" y="1136877"/>
                  </a:cubicBezTo>
                  <a:cubicBezTo>
                    <a:pt x="2144416" y="1136877"/>
                    <a:pt x="2141150" y="1137344"/>
                    <a:pt x="2138351" y="1136877"/>
                  </a:cubicBezTo>
                  <a:cubicBezTo>
                    <a:pt x="2136019" y="1136877"/>
                    <a:pt x="2133220" y="1136877"/>
                    <a:pt x="2130887" y="1135944"/>
                  </a:cubicBezTo>
                  <a:cubicBezTo>
                    <a:pt x="2128555" y="1135011"/>
                    <a:pt x="2126222" y="1133612"/>
                    <a:pt x="2124356" y="1132212"/>
                  </a:cubicBezTo>
                  <a:cubicBezTo>
                    <a:pt x="2122023" y="1130813"/>
                    <a:pt x="2119224" y="1131746"/>
                    <a:pt x="2116892" y="1132679"/>
                  </a:cubicBezTo>
                  <a:cubicBezTo>
                    <a:pt x="2112227" y="1135011"/>
                    <a:pt x="2109428" y="1139676"/>
                    <a:pt x="2105696" y="1143408"/>
                  </a:cubicBezTo>
                  <a:cubicBezTo>
                    <a:pt x="2104296" y="1144808"/>
                    <a:pt x="2102430" y="1145274"/>
                    <a:pt x="2100564" y="1145741"/>
                  </a:cubicBezTo>
                  <a:cubicBezTo>
                    <a:pt x="2097765" y="1146674"/>
                    <a:pt x="2094500" y="1145274"/>
                    <a:pt x="2092633" y="1141542"/>
                  </a:cubicBezTo>
                  <a:cubicBezTo>
                    <a:pt x="2090767" y="1136411"/>
                    <a:pt x="2088435" y="1132679"/>
                    <a:pt x="2082370" y="1131279"/>
                  </a:cubicBezTo>
                  <a:cubicBezTo>
                    <a:pt x="2076772" y="1129880"/>
                    <a:pt x="2072574" y="1125215"/>
                    <a:pt x="2068842" y="1120550"/>
                  </a:cubicBezTo>
                  <a:cubicBezTo>
                    <a:pt x="2065576" y="1116818"/>
                    <a:pt x="2068375" y="1108887"/>
                    <a:pt x="2073040" y="1107954"/>
                  </a:cubicBezTo>
                  <a:cubicBezTo>
                    <a:pt x="2074906" y="1107487"/>
                    <a:pt x="2076772" y="1107487"/>
                    <a:pt x="2078638" y="1107487"/>
                  </a:cubicBezTo>
                  <a:cubicBezTo>
                    <a:pt x="2082837" y="1107021"/>
                    <a:pt x="2086102" y="1105155"/>
                    <a:pt x="2087035" y="1100956"/>
                  </a:cubicBezTo>
                  <a:cubicBezTo>
                    <a:pt x="2088901" y="1093492"/>
                    <a:pt x="2090301" y="1086028"/>
                    <a:pt x="2098698" y="1082296"/>
                  </a:cubicBezTo>
                  <a:cubicBezTo>
                    <a:pt x="2100564" y="1081363"/>
                    <a:pt x="2101497" y="1078098"/>
                    <a:pt x="2102897" y="1076231"/>
                  </a:cubicBezTo>
                  <a:cubicBezTo>
                    <a:pt x="2104763" y="1072966"/>
                    <a:pt x="2106162" y="1069234"/>
                    <a:pt x="2108495" y="1065968"/>
                  </a:cubicBezTo>
                  <a:cubicBezTo>
                    <a:pt x="2109428" y="1064569"/>
                    <a:pt x="2111294" y="1063169"/>
                    <a:pt x="2113160" y="1063169"/>
                  </a:cubicBezTo>
                  <a:cubicBezTo>
                    <a:pt x="2118291" y="1061770"/>
                    <a:pt x="2121557" y="1064569"/>
                    <a:pt x="2124823" y="1067834"/>
                  </a:cubicBezTo>
                  <a:cubicBezTo>
                    <a:pt x="2127622" y="1070633"/>
                    <a:pt x="2126688" y="1073899"/>
                    <a:pt x="2124823" y="1076698"/>
                  </a:cubicBezTo>
                  <a:cubicBezTo>
                    <a:pt x="2124356" y="1077631"/>
                    <a:pt x="2123890" y="1079030"/>
                    <a:pt x="2122956" y="1079964"/>
                  </a:cubicBezTo>
                  <a:cubicBezTo>
                    <a:pt x="2120624" y="1084162"/>
                    <a:pt x="2119691" y="1088361"/>
                    <a:pt x="2122023" y="1092559"/>
                  </a:cubicBezTo>
                  <a:cubicBezTo>
                    <a:pt x="2122956" y="1094425"/>
                    <a:pt x="2122956" y="1096291"/>
                    <a:pt x="2123890" y="1098157"/>
                  </a:cubicBezTo>
                  <a:cubicBezTo>
                    <a:pt x="2125289" y="1100956"/>
                    <a:pt x="2122956" y="1102822"/>
                    <a:pt x="2121557" y="1104688"/>
                  </a:cubicBezTo>
                  <a:cubicBezTo>
                    <a:pt x="2121090" y="1105155"/>
                    <a:pt x="2120624" y="1106088"/>
                    <a:pt x="2120624" y="1106554"/>
                  </a:cubicBezTo>
                  <a:cubicBezTo>
                    <a:pt x="2120624" y="1107487"/>
                    <a:pt x="2121090" y="1108887"/>
                    <a:pt x="2121557" y="1109820"/>
                  </a:cubicBezTo>
                  <a:cubicBezTo>
                    <a:pt x="2122490" y="1110286"/>
                    <a:pt x="2123890" y="1110753"/>
                    <a:pt x="2124823" y="1110286"/>
                  </a:cubicBezTo>
                  <a:cubicBezTo>
                    <a:pt x="2129021" y="1108420"/>
                    <a:pt x="2132287" y="1105155"/>
                    <a:pt x="2134619" y="1101423"/>
                  </a:cubicBezTo>
                  <a:cubicBezTo>
                    <a:pt x="2141150" y="1091626"/>
                    <a:pt x="2151413" y="1087894"/>
                    <a:pt x="2162143" y="1086028"/>
                  </a:cubicBezTo>
                  <a:cubicBezTo>
                    <a:pt x="2164009" y="1085561"/>
                    <a:pt x="2165875" y="1086495"/>
                    <a:pt x="2167741" y="1086961"/>
                  </a:cubicBezTo>
                  <a:cubicBezTo>
                    <a:pt x="2169607" y="1087428"/>
                    <a:pt x="2171473" y="1088361"/>
                    <a:pt x="2173339" y="1088827"/>
                  </a:cubicBezTo>
                  <a:cubicBezTo>
                    <a:pt x="2181270" y="1091160"/>
                    <a:pt x="2181270" y="1091160"/>
                    <a:pt x="2180803" y="1099090"/>
                  </a:cubicBezTo>
                  <a:cubicBezTo>
                    <a:pt x="2180803" y="1105621"/>
                    <a:pt x="2180803" y="1111686"/>
                    <a:pt x="2180803" y="1118217"/>
                  </a:cubicBezTo>
                  <a:cubicBezTo>
                    <a:pt x="2180803" y="1121483"/>
                    <a:pt x="2182203" y="1124282"/>
                    <a:pt x="2184535" y="1126614"/>
                  </a:cubicBezTo>
                  <a:cubicBezTo>
                    <a:pt x="2186401" y="1128480"/>
                    <a:pt x="2188267" y="1129880"/>
                    <a:pt x="2191066" y="1128947"/>
                  </a:cubicBezTo>
                  <a:cubicBezTo>
                    <a:pt x="2192933" y="1128480"/>
                    <a:pt x="2194799" y="1127547"/>
                    <a:pt x="2196665" y="1127547"/>
                  </a:cubicBezTo>
                  <a:cubicBezTo>
                    <a:pt x="2199930" y="1127081"/>
                    <a:pt x="2203196" y="1127547"/>
                    <a:pt x="2205528" y="1129880"/>
                  </a:cubicBezTo>
                  <a:cubicBezTo>
                    <a:pt x="2207861" y="1131746"/>
                    <a:pt x="2210193" y="1134545"/>
                    <a:pt x="2212059" y="1136877"/>
                  </a:cubicBezTo>
                  <a:cubicBezTo>
                    <a:pt x="2213925" y="1139210"/>
                    <a:pt x="2213925" y="1141076"/>
                    <a:pt x="2210660" y="1144808"/>
                  </a:cubicBezTo>
                  <a:cubicBezTo>
                    <a:pt x="2208327" y="1148074"/>
                    <a:pt x="2207861" y="1149006"/>
                    <a:pt x="2209727" y="1151339"/>
                  </a:cubicBezTo>
                  <a:cubicBezTo>
                    <a:pt x="2216724" y="1158337"/>
                    <a:pt x="2218590" y="1166267"/>
                    <a:pt x="2217657" y="1176064"/>
                  </a:cubicBezTo>
                  <a:cubicBezTo>
                    <a:pt x="2217191" y="1178396"/>
                    <a:pt x="2217191" y="1181195"/>
                    <a:pt x="2217191" y="1183528"/>
                  </a:cubicBezTo>
                  <a:cubicBezTo>
                    <a:pt x="2217191" y="1188660"/>
                    <a:pt x="2220457" y="1192858"/>
                    <a:pt x="2222789" y="1197523"/>
                  </a:cubicBezTo>
                  <a:cubicBezTo>
                    <a:pt x="2222789" y="1197990"/>
                    <a:pt x="2224189" y="1197990"/>
                    <a:pt x="2224655" y="1197990"/>
                  </a:cubicBezTo>
                  <a:cubicBezTo>
                    <a:pt x="2227921" y="1197523"/>
                    <a:pt x="2230719" y="1195657"/>
                    <a:pt x="2233052" y="1193325"/>
                  </a:cubicBezTo>
                  <a:cubicBezTo>
                    <a:pt x="2236318" y="1190059"/>
                    <a:pt x="2240516" y="1188193"/>
                    <a:pt x="2245181" y="1188660"/>
                  </a:cubicBezTo>
                  <a:cubicBezTo>
                    <a:pt x="2247047" y="1188660"/>
                    <a:pt x="2248913" y="1188660"/>
                    <a:pt x="2250779" y="1188660"/>
                  </a:cubicBezTo>
                  <a:cubicBezTo>
                    <a:pt x="2255445" y="1189593"/>
                    <a:pt x="2257777" y="1186794"/>
                    <a:pt x="2260110" y="1183528"/>
                  </a:cubicBezTo>
                  <a:cubicBezTo>
                    <a:pt x="2265241" y="1176997"/>
                    <a:pt x="2267107" y="1169999"/>
                    <a:pt x="2264308" y="1162069"/>
                  </a:cubicBezTo>
                  <a:cubicBezTo>
                    <a:pt x="2262909" y="1158337"/>
                    <a:pt x="2262442" y="1154605"/>
                    <a:pt x="2261042" y="1150872"/>
                  </a:cubicBezTo>
                  <a:cubicBezTo>
                    <a:pt x="2256377" y="1135944"/>
                    <a:pt x="2256844" y="1135944"/>
                    <a:pt x="2246581" y="1124282"/>
                  </a:cubicBezTo>
                  <a:cubicBezTo>
                    <a:pt x="2242849" y="1120083"/>
                    <a:pt x="2239117" y="1115418"/>
                    <a:pt x="2236318" y="1110286"/>
                  </a:cubicBezTo>
                  <a:cubicBezTo>
                    <a:pt x="2233985" y="1105621"/>
                    <a:pt x="2230253" y="1101889"/>
                    <a:pt x="2226054" y="1099090"/>
                  </a:cubicBezTo>
                  <a:cubicBezTo>
                    <a:pt x="2222789" y="1097224"/>
                    <a:pt x="2219523" y="1094892"/>
                    <a:pt x="2216724" y="1092559"/>
                  </a:cubicBezTo>
                  <a:cubicBezTo>
                    <a:pt x="2213459" y="1090227"/>
                    <a:pt x="2212526" y="1083696"/>
                    <a:pt x="2214858" y="1080430"/>
                  </a:cubicBezTo>
                  <a:cubicBezTo>
                    <a:pt x="2216258" y="1078564"/>
                    <a:pt x="2217657" y="1076231"/>
                    <a:pt x="2219990" y="1074832"/>
                  </a:cubicBezTo>
                  <a:cubicBezTo>
                    <a:pt x="2223722" y="1072033"/>
                    <a:pt x="2226054" y="1068767"/>
                    <a:pt x="2229320" y="1065502"/>
                  </a:cubicBezTo>
                  <a:cubicBezTo>
                    <a:pt x="2236784" y="1057105"/>
                    <a:pt x="2240050" y="1048707"/>
                    <a:pt x="2235851" y="1037511"/>
                  </a:cubicBezTo>
                  <a:cubicBezTo>
                    <a:pt x="2233052" y="1029581"/>
                    <a:pt x="2235851" y="1022583"/>
                    <a:pt x="2241916" y="1016519"/>
                  </a:cubicBezTo>
                  <a:cubicBezTo>
                    <a:pt x="2243782" y="1014653"/>
                    <a:pt x="2245648" y="1013253"/>
                    <a:pt x="2247514" y="1011387"/>
                  </a:cubicBezTo>
                  <a:cubicBezTo>
                    <a:pt x="2249380" y="1009521"/>
                    <a:pt x="2251246" y="1007655"/>
                    <a:pt x="2252645" y="1005789"/>
                  </a:cubicBezTo>
                  <a:cubicBezTo>
                    <a:pt x="2254978" y="1002990"/>
                    <a:pt x="2254978" y="998325"/>
                    <a:pt x="2259177" y="996459"/>
                  </a:cubicBezTo>
                  <a:cubicBezTo>
                    <a:pt x="2264775" y="994593"/>
                    <a:pt x="2267107" y="1000191"/>
                    <a:pt x="2270839" y="1001590"/>
                  </a:cubicBezTo>
                  <a:cubicBezTo>
                    <a:pt x="2275038" y="1003456"/>
                    <a:pt x="2279236" y="1003923"/>
                    <a:pt x="2283901" y="1002057"/>
                  </a:cubicBezTo>
                  <a:cubicBezTo>
                    <a:pt x="2288100" y="1000191"/>
                    <a:pt x="2291832" y="997858"/>
                    <a:pt x="2294631" y="994126"/>
                  </a:cubicBezTo>
                  <a:cubicBezTo>
                    <a:pt x="2299296" y="988062"/>
                    <a:pt x="2303495" y="981064"/>
                    <a:pt x="2305827" y="974066"/>
                  </a:cubicBezTo>
                  <a:cubicBezTo>
                    <a:pt x="2310026" y="962404"/>
                    <a:pt x="2316557" y="952141"/>
                    <a:pt x="2318889" y="940011"/>
                  </a:cubicBezTo>
                  <a:cubicBezTo>
                    <a:pt x="2319356" y="937679"/>
                    <a:pt x="2320289" y="934880"/>
                    <a:pt x="2321688" y="933014"/>
                  </a:cubicBezTo>
                  <a:cubicBezTo>
                    <a:pt x="2329619" y="922751"/>
                    <a:pt x="2330552" y="910621"/>
                    <a:pt x="2331485" y="898492"/>
                  </a:cubicBezTo>
                  <a:cubicBezTo>
                    <a:pt x="2332418" y="888229"/>
                    <a:pt x="2336617" y="878432"/>
                    <a:pt x="2336617" y="868169"/>
                  </a:cubicBezTo>
                  <a:cubicBezTo>
                    <a:pt x="2336617" y="866303"/>
                    <a:pt x="2337083" y="863971"/>
                    <a:pt x="2338016" y="862571"/>
                  </a:cubicBezTo>
                  <a:cubicBezTo>
                    <a:pt x="2342681" y="856040"/>
                    <a:pt x="2340815" y="849043"/>
                    <a:pt x="2340349" y="842045"/>
                  </a:cubicBezTo>
                  <a:cubicBezTo>
                    <a:pt x="2338949" y="828983"/>
                    <a:pt x="2335684" y="816854"/>
                    <a:pt x="2328686" y="805657"/>
                  </a:cubicBezTo>
                  <a:cubicBezTo>
                    <a:pt x="2325887" y="800992"/>
                    <a:pt x="2324488" y="796327"/>
                    <a:pt x="2324488" y="791196"/>
                  </a:cubicBezTo>
                  <a:cubicBezTo>
                    <a:pt x="2324021" y="780466"/>
                    <a:pt x="2324021" y="769270"/>
                    <a:pt x="2323554" y="758540"/>
                  </a:cubicBezTo>
                  <a:cubicBezTo>
                    <a:pt x="2323554" y="757607"/>
                    <a:pt x="2324488" y="756674"/>
                    <a:pt x="2324954" y="755741"/>
                  </a:cubicBezTo>
                  <a:cubicBezTo>
                    <a:pt x="2325421" y="756208"/>
                    <a:pt x="2326353" y="756208"/>
                    <a:pt x="2326353" y="756674"/>
                  </a:cubicBezTo>
                  <a:cubicBezTo>
                    <a:pt x="2330552" y="762272"/>
                    <a:pt x="2335217" y="767404"/>
                    <a:pt x="2339882" y="773002"/>
                  </a:cubicBezTo>
                  <a:cubicBezTo>
                    <a:pt x="2344547" y="778133"/>
                    <a:pt x="2343614" y="786531"/>
                    <a:pt x="2347346" y="792595"/>
                  </a:cubicBezTo>
                  <a:cubicBezTo>
                    <a:pt x="2348746" y="795394"/>
                    <a:pt x="2350612" y="798193"/>
                    <a:pt x="2352011" y="800992"/>
                  </a:cubicBezTo>
                  <a:cubicBezTo>
                    <a:pt x="2355744" y="807990"/>
                    <a:pt x="2358076" y="814988"/>
                    <a:pt x="2358542" y="822918"/>
                  </a:cubicBezTo>
                  <a:cubicBezTo>
                    <a:pt x="2358542" y="824318"/>
                    <a:pt x="2358542" y="825717"/>
                    <a:pt x="2359009" y="826650"/>
                  </a:cubicBezTo>
                  <a:cubicBezTo>
                    <a:pt x="2361341" y="835047"/>
                    <a:pt x="2362274" y="844378"/>
                    <a:pt x="2368339" y="851375"/>
                  </a:cubicBezTo>
                  <a:cubicBezTo>
                    <a:pt x="2371138" y="854641"/>
                    <a:pt x="2372538" y="859772"/>
                    <a:pt x="2372538" y="863971"/>
                  </a:cubicBezTo>
                  <a:cubicBezTo>
                    <a:pt x="2373004" y="870502"/>
                    <a:pt x="2374870" y="876566"/>
                    <a:pt x="2378136" y="882165"/>
                  </a:cubicBezTo>
                  <a:cubicBezTo>
                    <a:pt x="2380468" y="886363"/>
                    <a:pt x="2380935" y="890562"/>
                    <a:pt x="2380935" y="895227"/>
                  </a:cubicBezTo>
                  <a:cubicBezTo>
                    <a:pt x="2380935" y="897093"/>
                    <a:pt x="2380935" y="898959"/>
                    <a:pt x="2381401" y="900825"/>
                  </a:cubicBezTo>
                  <a:cubicBezTo>
                    <a:pt x="2382334" y="905490"/>
                    <a:pt x="2384667" y="909222"/>
                    <a:pt x="2389332" y="911088"/>
                  </a:cubicBezTo>
                  <a:cubicBezTo>
                    <a:pt x="2390265" y="911554"/>
                    <a:pt x="2392597" y="910621"/>
                    <a:pt x="2392597" y="910155"/>
                  </a:cubicBezTo>
                  <a:cubicBezTo>
                    <a:pt x="2393064" y="907822"/>
                    <a:pt x="2392597" y="905023"/>
                    <a:pt x="2392597" y="902691"/>
                  </a:cubicBezTo>
                  <a:cubicBezTo>
                    <a:pt x="2392597" y="898492"/>
                    <a:pt x="2394464" y="897559"/>
                    <a:pt x="2398662" y="898026"/>
                  </a:cubicBezTo>
                  <a:cubicBezTo>
                    <a:pt x="2402861" y="898492"/>
                    <a:pt x="2405193" y="901758"/>
                    <a:pt x="2408925" y="903157"/>
                  </a:cubicBezTo>
                  <a:cubicBezTo>
                    <a:pt x="2409392" y="903624"/>
                    <a:pt x="2410325" y="903624"/>
                    <a:pt x="2410791" y="903157"/>
                  </a:cubicBezTo>
                  <a:cubicBezTo>
                    <a:pt x="2411258" y="902224"/>
                    <a:pt x="2412191" y="900825"/>
                    <a:pt x="2412191" y="899892"/>
                  </a:cubicBezTo>
                  <a:cubicBezTo>
                    <a:pt x="2411258" y="895227"/>
                    <a:pt x="2409858" y="890562"/>
                    <a:pt x="2405660" y="888696"/>
                  </a:cubicBezTo>
                  <a:cubicBezTo>
                    <a:pt x="2397262" y="884964"/>
                    <a:pt x="2395863" y="875167"/>
                    <a:pt x="2388399" y="870968"/>
                  </a:cubicBezTo>
                  <a:cubicBezTo>
                    <a:pt x="2386533" y="866303"/>
                    <a:pt x="2384200" y="861638"/>
                    <a:pt x="2382801" y="856507"/>
                  </a:cubicBezTo>
                  <a:cubicBezTo>
                    <a:pt x="2381401" y="850442"/>
                    <a:pt x="2380935" y="843911"/>
                    <a:pt x="2380002" y="837380"/>
                  </a:cubicBezTo>
                  <a:cubicBezTo>
                    <a:pt x="2379535" y="835514"/>
                    <a:pt x="2380002" y="833648"/>
                    <a:pt x="2379535" y="831782"/>
                  </a:cubicBezTo>
                  <a:cubicBezTo>
                    <a:pt x="2379535" y="829449"/>
                    <a:pt x="2381401" y="826650"/>
                    <a:pt x="2383734" y="826184"/>
                  </a:cubicBezTo>
                  <a:cubicBezTo>
                    <a:pt x="2386999" y="825717"/>
                    <a:pt x="2389798" y="825717"/>
                    <a:pt x="2393064" y="825251"/>
                  </a:cubicBezTo>
                  <a:cubicBezTo>
                    <a:pt x="2393997" y="821985"/>
                    <a:pt x="2392597" y="819186"/>
                    <a:pt x="2391198" y="816387"/>
                  </a:cubicBezTo>
                  <a:cubicBezTo>
                    <a:pt x="2379535" y="796794"/>
                    <a:pt x="2369272" y="775801"/>
                    <a:pt x="2354810" y="757607"/>
                  </a:cubicBezTo>
                  <a:cubicBezTo>
                    <a:pt x="2350145" y="752009"/>
                    <a:pt x="2346880" y="745945"/>
                    <a:pt x="2347346" y="738480"/>
                  </a:cubicBezTo>
                  <a:cubicBezTo>
                    <a:pt x="2347346" y="735215"/>
                    <a:pt x="2346880" y="731949"/>
                    <a:pt x="2345480" y="729150"/>
                  </a:cubicBezTo>
                  <a:cubicBezTo>
                    <a:pt x="2340349" y="720287"/>
                    <a:pt x="2338016" y="710024"/>
                    <a:pt x="2329153" y="703492"/>
                  </a:cubicBezTo>
                  <a:cubicBezTo>
                    <a:pt x="2325887" y="701160"/>
                    <a:pt x="2325421" y="696961"/>
                    <a:pt x="2323554" y="693696"/>
                  </a:cubicBezTo>
                  <a:cubicBezTo>
                    <a:pt x="2321688" y="690430"/>
                    <a:pt x="2317956" y="688098"/>
                    <a:pt x="2314224" y="688098"/>
                  </a:cubicBezTo>
                  <a:cubicBezTo>
                    <a:pt x="2313291" y="688098"/>
                    <a:pt x="2312358" y="689031"/>
                    <a:pt x="2311425" y="689964"/>
                  </a:cubicBezTo>
                  <a:cubicBezTo>
                    <a:pt x="2310959" y="690430"/>
                    <a:pt x="2310959" y="691363"/>
                    <a:pt x="2310959" y="691830"/>
                  </a:cubicBezTo>
                  <a:cubicBezTo>
                    <a:pt x="2311425" y="692763"/>
                    <a:pt x="2312358" y="694162"/>
                    <a:pt x="2312825" y="695095"/>
                  </a:cubicBezTo>
                  <a:cubicBezTo>
                    <a:pt x="2319356" y="702559"/>
                    <a:pt x="2318889" y="702559"/>
                    <a:pt x="2313291" y="712356"/>
                  </a:cubicBezTo>
                  <a:cubicBezTo>
                    <a:pt x="2312825" y="713289"/>
                    <a:pt x="2312358" y="714689"/>
                    <a:pt x="2312358" y="716088"/>
                  </a:cubicBezTo>
                  <a:cubicBezTo>
                    <a:pt x="2312825" y="718421"/>
                    <a:pt x="2313758" y="721220"/>
                    <a:pt x="2315157" y="723086"/>
                  </a:cubicBezTo>
                  <a:cubicBezTo>
                    <a:pt x="2319356" y="729150"/>
                    <a:pt x="2320289" y="736148"/>
                    <a:pt x="2321688" y="743145"/>
                  </a:cubicBezTo>
                  <a:cubicBezTo>
                    <a:pt x="2321688" y="744079"/>
                    <a:pt x="2320756" y="745478"/>
                    <a:pt x="2320289" y="746411"/>
                  </a:cubicBezTo>
                  <a:cubicBezTo>
                    <a:pt x="2319356" y="747811"/>
                    <a:pt x="2317023" y="745945"/>
                    <a:pt x="2316557" y="743612"/>
                  </a:cubicBezTo>
                  <a:cubicBezTo>
                    <a:pt x="2315624" y="739880"/>
                    <a:pt x="2315157" y="736148"/>
                    <a:pt x="2312358" y="732882"/>
                  </a:cubicBezTo>
                  <a:cubicBezTo>
                    <a:pt x="2310492" y="731016"/>
                    <a:pt x="2309093" y="728684"/>
                    <a:pt x="2309559" y="725885"/>
                  </a:cubicBezTo>
                  <a:cubicBezTo>
                    <a:pt x="2310026" y="719820"/>
                    <a:pt x="2306760" y="716088"/>
                    <a:pt x="2302562" y="713289"/>
                  </a:cubicBezTo>
                  <a:cubicBezTo>
                    <a:pt x="2295098" y="708624"/>
                    <a:pt x="2286700" y="704892"/>
                    <a:pt x="2279703" y="698827"/>
                  </a:cubicBezTo>
                  <a:cubicBezTo>
                    <a:pt x="2278303" y="697894"/>
                    <a:pt x="2275971" y="697428"/>
                    <a:pt x="2274105" y="697428"/>
                  </a:cubicBezTo>
                  <a:cubicBezTo>
                    <a:pt x="2270839" y="697428"/>
                    <a:pt x="2267574" y="698361"/>
                    <a:pt x="2264308" y="698361"/>
                  </a:cubicBezTo>
                  <a:cubicBezTo>
                    <a:pt x="2260576" y="698361"/>
                    <a:pt x="2258243" y="699760"/>
                    <a:pt x="2257777" y="703492"/>
                  </a:cubicBezTo>
                  <a:cubicBezTo>
                    <a:pt x="2256844" y="707691"/>
                    <a:pt x="2255445" y="712356"/>
                    <a:pt x="2251712" y="715155"/>
                  </a:cubicBezTo>
                  <a:cubicBezTo>
                    <a:pt x="2251246" y="715622"/>
                    <a:pt x="2249846" y="715155"/>
                    <a:pt x="2249846" y="715155"/>
                  </a:cubicBezTo>
                  <a:cubicBezTo>
                    <a:pt x="2247047" y="710024"/>
                    <a:pt x="2244715" y="704892"/>
                    <a:pt x="2242382" y="699760"/>
                  </a:cubicBezTo>
                  <a:cubicBezTo>
                    <a:pt x="2241916" y="699294"/>
                    <a:pt x="2241449" y="698361"/>
                    <a:pt x="2240983" y="698361"/>
                  </a:cubicBezTo>
                  <a:cubicBezTo>
                    <a:pt x="2240050" y="698827"/>
                    <a:pt x="2238650" y="699760"/>
                    <a:pt x="2238184" y="700693"/>
                  </a:cubicBezTo>
                  <a:cubicBezTo>
                    <a:pt x="2235851" y="702559"/>
                    <a:pt x="2236318" y="705358"/>
                    <a:pt x="2237251" y="707691"/>
                  </a:cubicBezTo>
                  <a:cubicBezTo>
                    <a:pt x="2237251" y="708624"/>
                    <a:pt x="2236784" y="710024"/>
                    <a:pt x="2235851" y="710957"/>
                  </a:cubicBezTo>
                  <a:cubicBezTo>
                    <a:pt x="2234918" y="711890"/>
                    <a:pt x="2233519" y="710957"/>
                    <a:pt x="2233052" y="709557"/>
                  </a:cubicBezTo>
                  <a:cubicBezTo>
                    <a:pt x="2231186" y="704892"/>
                    <a:pt x="2229320" y="699760"/>
                    <a:pt x="2227454" y="695095"/>
                  </a:cubicBezTo>
                  <a:cubicBezTo>
                    <a:pt x="2225588" y="690897"/>
                    <a:pt x="2223255" y="689964"/>
                    <a:pt x="2218124" y="691363"/>
                  </a:cubicBezTo>
                  <a:cubicBezTo>
                    <a:pt x="2216258" y="691830"/>
                    <a:pt x="2214392" y="692763"/>
                    <a:pt x="2212526" y="693229"/>
                  </a:cubicBezTo>
                  <a:cubicBezTo>
                    <a:pt x="2210660" y="693696"/>
                    <a:pt x="2208794" y="693229"/>
                    <a:pt x="2206928" y="693229"/>
                  </a:cubicBezTo>
                  <a:cubicBezTo>
                    <a:pt x="2203662" y="692763"/>
                    <a:pt x="2200863" y="689497"/>
                    <a:pt x="2201796" y="686698"/>
                  </a:cubicBezTo>
                  <a:cubicBezTo>
                    <a:pt x="2202263" y="684832"/>
                    <a:pt x="2203196" y="682966"/>
                    <a:pt x="2204129" y="681567"/>
                  </a:cubicBezTo>
                  <a:cubicBezTo>
                    <a:pt x="2206928" y="675968"/>
                    <a:pt x="2210193" y="670370"/>
                    <a:pt x="2213459" y="664772"/>
                  </a:cubicBezTo>
                  <a:cubicBezTo>
                    <a:pt x="2216724" y="658708"/>
                    <a:pt x="2220457" y="652177"/>
                    <a:pt x="2220923" y="645179"/>
                  </a:cubicBezTo>
                  <a:cubicBezTo>
                    <a:pt x="2222322" y="632117"/>
                    <a:pt x="2226521" y="620454"/>
                    <a:pt x="2232119" y="608325"/>
                  </a:cubicBezTo>
                  <a:cubicBezTo>
                    <a:pt x="2235851" y="600394"/>
                    <a:pt x="2239117" y="591997"/>
                    <a:pt x="2237251" y="582201"/>
                  </a:cubicBezTo>
                  <a:cubicBezTo>
                    <a:pt x="2236318" y="578469"/>
                    <a:pt x="2237717" y="574270"/>
                    <a:pt x="2239583" y="571004"/>
                  </a:cubicBezTo>
                  <a:cubicBezTo>
                    <a:pt x="2243315" y="565873"/>
                    <a:pt x="2244248" y="560741"/>
                    <a:pt x="2241916" y="554677"/>
                  </a:cubicBezTo>
                  <a:cubicBezTo>
                    <a:pt x="2240983" y="552344"/>
                    <a:pt x="2241916" y="549545"/>
                    <a:pt x="2243315" y="547213"/>
                  </a:cubicBezTo>
                  <a:cubicBezTo>
                    <a:pt x="2246581" y="542081"/>
                    <a:pt x="2250313" y="538816"/>
                    <a:pt x="2256844" y="537416"/>
                  </a:cubicBezTo>
                  <a:cubicBezTo>
                    <a:pt x="2264308" y="536016"/>
                    <a:pt x="2271306" y="532284"/>
                    <a:pt x="2278770" y="529952"/>
                  </a:cubicBezTo>
                  <a:cubicBezTo>
                    <a:pt x="2282035" y="529019"/>
                    <a:pt x="2285301" y="529019"/>
                    <a:pt x="2288100" y="530885"/>
                  </a:cubicBezTo>
                  <a:cubicBezTo>
                    <a:pt x="2291365" y="532751"/>
                    <a:pt x="2294631" y="532284"/>
                    <a:pt x="2296030" y="529019"/>
                  </a:cubicBezTo>
                  <a:cubicBezTo>
                    <a:pt x="2298363" y="524354"/>
                    <a:pt x="2303028" y="522488"/>
                    <a:pt x="2307227" y="523421"/>
                  </a:cubicBezTo>
                  <a:cubicBezTo>
                    <a:pt x="2314691" y="524820"/>
                    <a:pt x="2320756" y="520622"/>
                    <a:pt x="2327753" y="520622"/>
                  </a:cubicBezTo>
                  <a:cubicBezTo>
                    <a:pt x="2328686" y="520622"/>
                    <a:pt x="2330086" y="519222"/>
                    <a:pt x="2330552" y="518289"/>
                  </a:cubicBezTo>
                  <a:cubicBezTo>
                    <a:pt x="2331485" y="515024"/>
                    <a:pt x="2331952" y="512225"/>
                    <a:pt x="2332885" y="508959"/>
                  </a:cubicBezTo>
                  <a:cubicBezTo>
                    <a:pt x="2333818" y="505693"/>
                    <a:pt x="2337083" y="503827"/>
                    <a:pt x="2340349" y="503827"/>
                  </a:cubicBezTo>
                  <a:cubicBezTo>
                    <a:pt x="2349212" y="504760"/>
                    <a:pt x="2358076" y="505693"/>
                    <a:pt x="2366940" y="506626"/>
                  </a:cubicBezTo>
                  <a:cubicBezTo>
                    <a:pt x="2368806" y="506626"/>
                    <a:pt x="2370672" y="508026"/>
                    <a:pt x="2372071" y="509426"/>
                  </a:cubicBezTo>
                  <a:cubicBezTo>
                    <a:pt x="2373004" y="509892"/>
                    <a:pt x="2373471" y="511758"/>
                    <a:pt x="2373004" y="512691"/>
                  </a:cubicBezTo>
                  <a:cubicBezTo>
                    <a:pt x="2373004" y="514091"/>
                    <a:pt x="2371605" y="514557"/>
                    <a:pt x="2371138" y="515957"/>
                  </a:cubicBezTo>
                  <a:cubicBezTo>
                    <a:pt x="2369739" y="518756"/>
                    <a:pt x="2370205" y="520622"/>
                    <a:pt x="2372538" y="522954"/>
                  </a:cubicBezTo>
                  <a:cubicBezTo>
                    <a:pt x="2374404" y="524820"/>
                    <a:pt x="2377203" y="526220"/>
                    <a:pt x="2379535" y="524820"/>
                  </a:cubicBezTo>
                  <a:cubicBezTo>
                    <a:pt x="2386066" y="520622"/>
                    <a:pt x="2393530" y="518756"/>
                    <a:pt x="2398196" y="511758"/>
                  </a:cubicBezTo>
                  <a:cubicBezTo>
                    <a:pt x="2399595" y="509426"/>
                    <a:pt x="2401928" y="508959"/>
                    <a:pt x="2404727" y="509892"/>
                  </a:cubicBezTo>
                  <a:cubicBezTo>
                    <a:pt x="2407526" y="510825"/>
                    <a:pt x="2409858" y="509892"/>
                    <a:pt x="2411724" y="508026"/>
                  </a:cubicBezTo>
                  <a:cubicBezTo>
                    <a:pt x="2414057" y="505227"/>
                    <a:pt x="2418722" y="503827"/>
                    <a:pt x="2417789" y="499162"/>
                  </a:cubicBezTo>
                  <a:cubicBezTo>
                    <a:pt x="2416856" y="494497"/>
                    <a:pt x="2412191" y="494497"/>
                    <a:pt x="2408459" y="494031"/>
                  </a:cubicBezTo>
                  <a:cubicBezTo>
                    <a:pt x="2407992" y="494031"/>
                    <a:pt x="2407059" y="494031"/>
                    <a:pt x="2406593" y="493564"/>
                  </a:cubicBezTo>
                  <a:cubicBezTo>
                    <a:pt x="2404727" y="493098"/>
                    <a:pt x="2402861" y="492165"/>
                    <a:pt x="2402394" y="490299"/>
                  </a:cubicBezTo>
                  <a:cubicBezTo>
                    <a:pt x="2399595" y="483301"/>
                    <a:pt x="2399129" y="476770"/>
                    <a:pt x="2401928" y="469772"/>
                  </a:cubicBezTo>
                  <a:cubicBezTo>
                    <a:pt x="2402394" y="468373"/>
                    <a:pt x="2402394" y="467440"/>
                    <a:pt x="2403327" y="466040"/>
                  </a:cubicBezTo>
                  <a:cubicBezTo>
                    <a:pt x="2406126" y="460909"/>
                    <a:pt x="2406126" y="455311"/>
                    <a:pt x="2406126" y="449246"/>
                  </a:cubicBezTo>
                  <a:cubicBezTo>
                    <a:pt x="2405660" y="441782"/>
                    <a:pt x="2406593" y="433851"/>
                    <a:pt x="2405660" y="426387"/>
                  </a:cubicBezTo>
                  <a:cubicBezTo>
                    <a:pt x="2405193" y="420789"/>
                    <a:pt x="2407992" y="416591"/>
                    <a:pt x="2413590" y="414258"/>
                  </a:cubicBezTo>
                  <a:cubicBezTo>
                    <a:pt x="2417789" y="412392"/>
                    <a:pt x="2422454" y="411459"/>
                    <a:pt x="2426186" y="409127"/>
                  </a:cubicBezTo>
                  <a:cubicBezTo>
                    <a:pt x="2430385" y="406794"/>
                    <a:pt x="2434583" y="406327"/>
                    <a:pt x="2439248" y="407727"/>
                  </a:cubicBezTo>
                  <a:cubicBezTo>
                    <a:pt x="2442047" y="408660"/>
                    <a:pt x="2443913" y="406794"/>
                    <a:pt x="2446246" y="405394"/>
                  </a:cubicBezTo>
                  <a:cubicBezTo>
                    <a:pt x="2448578" y="403995"/>
                    <a:pt x="2450444" y="404928"/>
                    <a:pt x="2450911" y="406794"/>
                  </a:cubicBezTo>
                  <a:cubicBezTo>
                    <a:pt x="2451377" y="411459"/>
                    <a:pt x="2452310" y="415658"/>
                    <a:pt x="2452310" y="420323"/>
                  </a:cubicBezTo>
                  <a:cubicBezTo>
                    <a:pt x="2452777" y="424521"/>
                    <a:pt x="2455109" y="427320"/>
                    <a:pt x="2458375" y="429653"/>
                  </a:cubicBezTo>
                  <a:cubicBezTo>
                    <a:pt x="2462107" y="431985"/>
                    <a:pt x="2466305" y="433385"/>
                    <a:pt x="2469571" y="436184"/>
                  </a:cubicBezTo>
                  <a:cubicBezTo>
                    <a:pt x="2470038" y="436650"/>
                    <a:pt x="2472370" y="435717"/>
                    <a:pt x="2472837" y="435251"/>
                  </a:cubicBezTo>
                  <a:cubicBezTo>
                    <a:pt x="2474236" y="433851"/>
                    <a:pt x="2475169" y="431985"/>
                    <a:pt x="2475636" y="430586"/>
                  </a:cubicBezTo>
                  <a:cubicBezTo>
                    <a:pt x="2477035" y="423122"/>
                    <a:pt x="2478901" y="415658"/>
                    <a:pt x="2479368" y="407727"/>
                  </a:cubicBezTo>
                  <a:cubicBezTo>
                    <a:pt x="2479834" y="402595"/>
                    <a:pt x="2482633" y="399796"/>
                    <a:pt x="2487298" y="398397"/>
                  </a:cubicBezTo>
                  <a:cubicBezTo>
                    <a:pt x="2490097" y="397464"/>
                    <a:pt x="2490097" y="394665"/>
                    <a:pt x="2490564" y="391866"/>
                  </a:cubicBezTo>
                  <a:cubicBezTo>
                    <a:pt x="2490097" y="391866"/>
                    <a:pt x="2489631" y="391399"/>
                    <a:pt x="2489631" y="391399"/>
                  </a:cubicBezTo>
                  <a:cubicBezTo>
                    <a:pt x="2480767" y="384402"/>
                    <a:pt x="2478435" y="374605"/>
                    <a:pt x="2476569" y="364342"/>
                  </a:cubicBezTo>
                  <a:cubicBezTo>
                    <a:pt x="2476569" y="363875"/>
                    <a:pt x="2477035" y="362942"/>
                    <a:pt x="2477035" y="362476"/>
                  </a:cubicBezTo>
                  <a:cubicBezTo>
                    <a:pt x="2479368" y="358277"/>
                    <a:pt x="2485899" y="356411"/>
                    <a:pt x="2490564" y="358277"/>
                  </a:cubicBezTo>
                  <a:cubicBezTo>
                    <a:pt x="2491963" y="358744"/>
                    <a:pt x="2493363" y="361543"/>
                    <a:pt x="2492430" y="362942"/>
                  </a:cubicBezTo>
                  <a:cubicBezTo>
                    <a:pt x="2489164" y="368540"/>
                    <a:pt x="2490097" y="374139"/>
                    <a:pt x="2492896" y="379270"/>
                  </a:cubicBezTo>
                  <a:cubicBezTo>
                    <a:pt x="2496628" y="385801"/>
                    <a:pt x="2501293" y="392332"/>
                    <a:pt x="2500361" y="400729"/>
                  </a:cubicBezTo>
                  <a:cubicBezTo>
                    <a:pt x="2500361" y="401662"/>
                    <a:pt x="2501293" y="403062"/>
                    <a:pt x="2502227" y="403995"/>
                  </a:cubicBezTo>
                  <a:cubicBezTo>
                    <a:pt x="2506892" y="409593"/>
                    <a:pt x="2504093" y="416591"/>
                    <a:pt x="2506892" y="422189"/>
                  </a:cubicBezTo>
                  <a:cubicBezTo>
                    <a:pt x="2505959" y="426854"/>
                    <a:pt x="2502227" y="429653"/>
                    <a:pt x="2499428" y="433385"/>
                  </a:cubicBezTo>
                  <a:cubicBezTo>
                    <a:pt x="2498961" y="433851"/>
                    <a:pt x="2498495" y="434318"/>
                    <a:pt x="2498028" y="434784"/>
                  </a:cubicBezTo>
                  <a:cubicBezTo>
                    <a:pt x="2495696" y="438050"/>
                    <a:pt x="2494296" y="441316"/>
                    <a:pt x="2494763" y="445514"/>
                  </a:cubicBezTo>
                  <a:cubicBezTo>
                    <a:pt x="2495229" y="455777"/>
                    <a:pt x="2495696" y="466040"/>
                    <a:pt x="2491497" y="475837"/>
                  </a:cubicBezTo>
                  <a:cubicBezTo>
                    <a:pt x="2490564" y="478170"/>
                    <a:pt x="2490564" y="480969"/>
                    <a:pt x="2490564" y="483301"/>
                  </a:cubicBezTo>
                  <a:cubicBezTo>
                    <a:pt x="2490564" y="493098"/>
                    <a:pt x="2489631" y="502428"/>
                    <a:pt x="2490097" y="512225"/>
                  </a:cubicBezTo>
                  <a:cubicBezTo>
                    <a:pt x="2490564" y="520155"/>
                    <a:pt x="2489631" y="527619"/>
                    <a:pt x="2484033" y="533684"/>
                  </a:cubicBezTo>
                  <a:cubicBezTo>
                    <a:pt x="2482633" y="535083"/>
                    <a:pt x="2482633" y="537416"/>
                    <a:pt x="2481234" y="538816"/>
                  </a:cubicBezTo>
                  <a:cubicBezTo>
                    <a:pt x="2480301" y="540215"/>
                    <a:pt x="2478435" y="541615"/>
                    <a:pt x="2477035" y="542547"/>
                  </a:cubicBezTo>
                  <a:cubicBezTo>
                    <a:pt x="2471904" y="546746"/>
                    <a:pt x="2471437" y="546746"/>
                    <a:pt x="2474703" y="550945"/>
                  </a:cubicBezTo>
                  <a:cubicBezTo>
                    <a:pt x="2478901" y="556076"/>
                    <a:pt x="2479368" y="561208"/>
                    <a:pt x="2477968" y="567272"/>
                  </a:cubicBezTo>
                  <a:cubicBezTo>
                    <a:pt x="2477502" y="570538"/>
                    <a:pt x="2476102" y="573337"/>
                    <a:pt x="2475169" y="576603"/>
                  </a:cubicBezTo>
                  <a:cubicBezTo>
                    <a:pt x="2473770" y="580801"/>
                    <a:pt x="2473303" y="585466"/>
                    <a:pt x="2474236" y="589665"/>
                  </a:cubicBezTo>
                  <a:cubicBezTo>
                    <a:pt x="2475169" y="597595"/>
                    <a:pt x="2478901" y="604126"/>
                    <a:pt x="2480767" y="611591"/>
                  </a:cubicBezTo>
                  <a:cubicBezTo>
                    <a:pt x="2487765" y="636315"/>
                    <a:pt x="2501760" y="656842"/>
                    <a:pt x="2515289" y="677834"/>
                  </a:cubicBezTo>
                  <a:cubicBezTo>
                    <a:pt x="2519021" y="683899"/>
                    <a:pt x="2523219" y="689497"/>
                    <a:pt x="2526951" y="695562"/>
                  </a:cubicBezTo>
                  <a:cubicBezTo>
                    <a:pt x="2529284" y="699294"/>
                    <a:pt x="2531150" y="703959"/>
                    <a:pt x="2534416" y="706758"/>
                  </a:cubicBezTo>
                  <a:cubicBezTo>
                    <a:pt x="2539081" y="710490"/>
                    <a:pt x="2541880" y="715622"/>
                    <a:pt x="2544212" y="720753"/>
                  </a:cubicBezTo>
                  <a:cubicBezTo>
                    <a:pt x="2546545" y="725885"/>
                    <a:pt x="2548411" y="731483"/>
                    <a:pt x="2550743" y="736614"/>
                  </a:cubicBezTo>
                  <a:cubicBezTo>
                    <a:pt x="2553076" y="742679"/>
                    <a:pt x="2558207" y="744545"/>
                    <a:pt x="2563339" y="747811"/>
                  </a:cubicBezTo>
                  <a:cubicBezTo>
                    <a:pt x="2563806" y="747811"/>
                    <a:pt x="2564739" y="747344"/>
                    <a:pt x="2565205" y="747344"/>
                  </a:cubicBezTo>
                  <a:cubicBezTo>
                    <a:pt x="2568937" y="744545"/>
                    <a:pt x="2569404" y="739413"/>
                    <a:pt x="2571270" y="735681"/>
                  </a:cubicBezTo>
                  <a:cubicBezTo>
                    <a:pt x="2576868" y="725418"/>
                    <a:pt x="2576868" y="715155"/>
                    <a:pt x="2572669" y="703959"/>
                  </a:cubicBezTo>
                  <a:cubicBezTo>
                    <a:pt x="2568471" y="692296"/>
                    <a:pt x="2567071" y="689031"/>
                    <a:pt x="2580133" y="682500"/>
                  </a:cubicBezTo>
                  <a:cubicBezTo>
                    <a:pt x="2580600" y="682033"/>
                    <a:pt x="2581066" y="682033"/>
                    <a:pt x="2581533" y="681567"/>
                  </a:cubicBezTo>
                  <a:cubicBezTo>
                    <a:pt x="2583399" y="680167"/>
                    <a:pt x="2583865" y="678768"/>
                    <a:pt x="2582466" y="676901"/>
                  </a:cubicBezTo>
                  <a:cubicBezTo>
                    <a:pt x="2580600" y="674102"/>
                    <a:pt x="2578734" y="671770"/>
                    <a:pt x="2577334" y="668971"/>
                  </a:cubicBezTo>
                  <a:cubicBezTo>
                    <a:pt x="2576401" y="666638"/>
                    <a:pt x="2575002" y="664306"/>
                    <a:pt x="2575002" y="661507"/>
                  </a:cubicBezTo>
                  <a:cubicBezTo>
                    <a:pt x="2575002" y="655909"/>
                    <a:pt x="2575002" y="649844"/>
                    <a:pt x="2575935" y="644246"/>
                  </a:cubicBezTo>
                  <a:cubicBezTo>
                    <a:pt x="2576401" y="640047"/>
                    <a:pt x="2579200" y="637248"/>
                    <a:pt x="2582932" y="635849"/>
                  </a:cubicBezTo>
                  <a:cubicBezTo>
                    <a:pt x="2585731" y="634449"/>
                    <a:pt x="2588997" y="633516"/>
                    <a:pt x="2591330" y="631650"/>
                  </a:cubicBezTo>
                  <a:cubicBezTo>
                    <a:pt x="2593662" y="630251"/>
                    <a:pt x="2594595" y="625586"/>
                    <a:pt x="2592729" y="623253"/>
                  </a:cubicBezTo>
                  <a:cubicBezTo>
                    <a:pt x="2589930" y="619521"/>
                    <a:pt x="2587131" y="616256"/>
                    <a:pt x="2583865" y="612990"/>
                  </a:cubicBezTo>
                  <a:cubicBezTo>
                    <a:pt x="2575468" y="604593"/>
                    <a:pt x="2573136" y="594330"/>
                    <a:pt x="2575002" y="582667"/>
                  </a:cubicBezTo>
                  <a:cubicBezTo>
                    <a:pt x="2575468" y="580801"/>
                    <a:pt x="2577334" y="579402"/>
                    <a:pt x="2578734" y="579402"/>
                  </a:cubicBezTo>
                  <a:cubicBezTo>
                    <a:pt x="2580133" y="579402"/>
                    <a:pt x="2581066" y="579868"/>
                    <a:pt x="2582466" y="580335"/>
                  </a:cubicBezTo>
                  <a:cubicBezTo>
                    <a:pt x="2586198" y="580335"/>
                    <a:pt x="2589930" y="575670"/>
                    <a:pt x="2588064" y="572404"/>
                  </a:cubicBezTo>
                  <a:cubicBezTo>
                    <a:pt x="2585731" y="568205"/>
                    <a:pt x="2581999" y="564007"/>
                    <a:pt x="2580133" y="559342"/>
                  </a:cubicBezTo>
                  <a:cubicBezTo>
                    <a:pt x="2578267" y="555143"/>
                    <a:pt x="2575468" y="553744"/>
                    <a:pt x="2571270" y="554210"/>
                  </a:cubicBezTo>
                  <a:cubicBezTo>
                    <a:pt x="2570337" y="554210"/>
                    <a:pt x="2568471" y="553277"/>
                    <a:pt x="2568471" y="552811"/>
                  </a:cubicBezTo>
                  <a:cubicBezTo>
                    <a:pt x="2566138" y="547679"/>
                    <a:pt x="2562872" y="542547"/>
                    <a:pt x="2565672" y="536483"/>
                  </a:cubicBezTo>
                  <a:cubicBezTo>
                    <a:pt x="2566604" y="535083"/>
                    <a:pt x="2566138" y="532751"/>
                    <a:pt x="2566138" y="530885"/>
                  </a:cubicBezTo>
                  <a:cubicBezTo>
                    <a:pt x="2565672" y="529019"/>
                    <a:pt x="2565205" y="527153"/>
                    <a:pt x="2563806" y="525753"/>
                  </a:cubicBezTo>
                  <a:cubicBezTo>
                    <a:pt x="2561007" y="522488"/>
                    <a:pt x="2557274" y="521555"/>
                    <a:pt x="2553542" y="521088"/>
                  </a:cubicBezTo>
                  <a:cubicBezTo>
                    <a:pt x="2552609" y="521088"/>
                    <a:pt x="2551210" y="522021"/>
                    <a:pt x="2550277" y="522488"/>
                  </a:cubicBezTo>
                  <a:cubicBezTo>
                    <a:pt x="2549344" y="523887"/>
                    <a:pt x="2548411" y="525287"/>
                    <a:pt x="2547478" y="526686"/>
                  </a:cubicBezTo>
                  <a:cubicBezTo>
                    <a:pt x="2547478" y="526686"/>
                    <a:pt x="2547478" y="526686"/>
                    <a:pt x="2547478" y="526686"/>
                  </a:cubicBezTo>
                  <a:cubicBezTo>
                    <a:pt x="2547478" y="527153"/>
                    <a:pt x="2547478" y="527153"/>
                    <a:pt x="2547944" y="527153"/>
                  </a:cubicBezTo>
                  <a:cubicBezTo>
                    <a:pt x="2548411" y="527153"/>
                    <a:pt x="2548877" y="527153"/>
                    <a:pt x="2548877" y="527153"/>
                  </a:cubicBezTo>
                  <a:cubicBezTo>
                    <a:pt x="2548877" y="528086"/>
                    <a:pt x="2548411" y="527619"/>
                    <a:pt x="2547944" y="527153"/>
                  </a:cubicBezTo>
                  <a:cubicBezTo>
                    <a:pt x="2547478" y="527153"/>
                    <a:pt x="2547478" y="527153"/>
                    <a:pt x="2547011" y="527153"/>
                  </a:cubicBezTo>
                  <a:cubicBezTo>
                    <a:pt x="2547011" y="527153"/>
                    <a:pt x="2547011" y="526686"/>
                    <a:pt x="2547478" y="526686"/>
                  </a:cubicBezTo>
                  <a:cubicBezTo>
                    <a:pt x="2543746" y="524820"/>
                    <a:pt x="2541413" y="522021"/>
                    <a:pt x="2540014" y="518756"/>
                  </a:cubicBezTo>
                  <a:cubicBezTo>
                    <a:pt x="2537215" y="512225"/>
                    <a:pt x="2536281" y="505227"/>
                    <a:pt x="2536748" y="497763"/>
                  </a:cubicBezTo>
                  <a:cubicBezTo>
                    <a:pt x="2537215" y="486567"/>
                    <a:pt x="2536748" y="475837"/>
                    <a:pt x="2530217" y="466507"/>
                  </a:cubicBezTo>
                  <a:cubicBezTo>
                    <a:pt x="2529751" y="465574"/>
                    <a:pt x="2529284" y="464174"/>
                    <a:pt x="2529284" y="462775"/>
                  </a:cubicBezTo>
                  <a:cubicBezTo>
                    <a:pt x="2527418" y="455777"/>
                    <a:pt x="2530684" y="450179"/>
                    <a:pt x="2538148" y="448313"/>
                  </a:cubicBezTo>
                  <a:cubicBezTo>
                    <a:pt x="2539547" y="447847"/>
                    <a:pt x="2540480" y="448780"/>
                    <a:pt x="2541880" y="448313"/>
                  </a:cubicBezTo>
                  <a:cubicBezTo>
                    <a:pt x="2545612" y="447847"/>
                    <a:pt x="2546545" y="447380"/>
                    <a:pt x="2547011" y="444115"/>
                  </a:cubicBezTo>
                  <a:cubicBezTo>
                    <a:pt x="2547478" y="440849"/>
                    <a:pt x="2547944" y="438050"/>
                    <a:pt x="2550277" y="435251"/>
                  </a:cubicBezTo>
                  <a:cubicBezTo>
                    <a:pt x="2551676" y="433851"/>
                    <a:pt x="2554009" y="433385"/>
                    <a:pt x="2554942" y="435251"/>
                  </a:cubicBezTo>
                  <a:cubicBezTo>
                    <a:pt x="2556342" y="438050"/>
                    <a:pt x="2557741" y="440849"/>
                    <a:pt x="2559607" y="443648"/>
                  </a:cubicBezTo>
                  <a:cubicBezTo>
                    <a:pt x="2560074" y="444581"/>
                    <a:pt x="2561939" y="444581"/>
                    <a:pt x="2562872" y="444581"/>
                  </a:cubicBezTo>
                  <a:cubicBezTo>
                    <a:pt x="2563806" y="444115"/>
                    <a:pt x="2565205" y="443182"/>
                    <a:pt x="2565672" y="442249"/>
                  </a:cubicBezTo>
                  <a:cubicBezTo>
                    <a:pt x="2566604" y="438983"/>
                    <a:pt x="2567071" y="436184"/>
                    <a:pt x="2567538" y="432918"/>
                  </a:cubicBezTo>
                  <a:cubicBezTo>
                    <a:pt x="2568471" y="428253"/>
                    <a:pt x="2570803" y="424521"/>
                    <a:pt x="2573602" y="421256"/>
                  </a:cubicBezTo>
                  <a:cubicBezTo>
                    <a:pt x="2577334" y="416591"/>
                    <a:pt x="2583399" y="414725"/>
                    <a:pt x="2588997" y="413792"/>
                  </a:cubicBezTo>
                  <a:cubicBezTo>
                    <a:pt x="2593195" y="412859"/>
                    <a:pt x="2596461" y="415658"/>
                    <a:pt x="2599260" y="417990"/>
                  </a:cubicBezTo>
                  <a:cubicBezTo>
                    <a:pt x="2602526" y="420323"/>
                    <a:pt x="2605325" y="422655"/>
                    <a:pt x="2608590" y="424988"/>
                  </a:cubicBezTo>
                  <a:cubicBezTo>
                    <a:pt x="2609523" y="425921"/>
                    <a:pt x="2610456" y="426854"/>
                    <a:pt x="2611856" y="426854"/>
                  </a:cubicBezTo>
                  <a:cubicBezTo>
                    <a:pt x="2613722" y="427320"/>
                    <a:pt x="2615588" y="427787"/>
                    <a:pt x="2617454" y="427787"/>
                  </a:cubicBezTo>
                  <a:cubicBezTo>
                    <a:pt x="2619320" y="427787"/>
                    <a:pt x="2621186" y="425921"/>
                    <a:pt x="2621186" y="424055"/>
                  </a:cubicBezTo>
                  <a:cubicBezTo>
                    <a:pt x="2621186" y="419390"/>
                    <a:pt x="2617454" y="415658"/>
                    <a:pt x="2618854" y="410993"/>
                  </a:cubicBezTo>
                  <a:cubicBezTo>
                    <a:pt x="2619786" y="406794"/>
                    <a:pt x="2620719" y="402129"/>
                    <a:pt x="2621652" y="397930"/>
                  </a:cubicBezTo>
                  <a:cubicBezTo>
                    <a:pt x="2623519" y="391866"/>
                    <a:pt x="2624451" y="385335"/>
                    <a:pt x="2624918" y="379270"/>
                  </a:cubicBezTo>
                  <a:cubicBezTo>
                    <a:pt x="2625851" y="369473"/>
                    <a:pt x="2628184" y="360610"/>
                    <a:pt x="2633782" y="352213"/>
                  </a:cubicBezTo>
                  <a:cubicBezTo>
                    <a:pt x="2637047" y="347548"/>
                    <a:pt x="2638913" y="341950"/>
                    <a:pt x="2641246" y="336818"/>
                  </a:cubicBezTo>
                  <a:cubicBezTo>
                    <a:pt x="2644511" y="328421"/>
                    <a:pt x="2650109" y="321423"/>
                    <a:pt x="2656640" y="315359"/>
                  </a:cubicBezTo>
                  <a:cubicBezTo>
                    <a:pt x="2658973" y="313026"/>
                    <a:pt x="2662238" y="312093"/>
                    <a:pt x="2665504" y="312093"/>
                  </a:cubicBezTo>
                  <a:cubicBezTo>
                    <a:pt x="2670169" y="312093"/>
                    <a:pt x="2674367" y="312560"/>
                    <a:pt x="2679032" y="312560"/>
                  </a:cubicBezTo>
                  <a:cubicBezTo>
                    <a:pt x="2680899" y="312560"/>
                    <a:pt x="2682765" y="312560"/>
                    <a:pt x="2684631" y="311627"/>
                  </a:cubicBezTo>
                  <a:cubicBezTo>
                    <a:pt x="2685564" y="311160"/>
                    <a:pt x="2686963" y="309761"/>
                    <a:pt x="2686963" y="308828"/>
                  </a:cubicBezTo>
                  <a:cubicBezTo>
                    <a:pt x="2687430" y="300430"/>
                    <a:pt x="2687896" y="292033"/>
                    <a:pt x="2679966" y="285969"/>
                  </a:cubicBezTo>
                  <a:cubicBezTo>
                    <a:pt x="2678100" y="284569"/>
                    <a:pt x="2677167" y="281770"/>
                    <a:pt x="2675767" y="279438"/>
                  </a:cubicBezTo>
                  <a:cubicBezTo>
                    <a:pt x="2674834" y="278038"/>
                    <a:pt x="2673435" y="275706"/>
                    <a:pt x="2672035" y="275239"/>
                  </a:cubicBezTo>
                  <a:cubicBezTo>
                    <a:pt x="2665037" y="272907"/>
                    <a:pt x="2659439" y="266375"/>
                    <a:pt x="2651975" y="264976"/>
                  </a:cubicBezTo>
                  <a:cubicBezTo>
                    <a:pt x="2651975" y="264976"/>
                    <a:pt x="2651975" y="265442"/>
                    <a:pt x="2651975" y="265442"/>
                  </a:cubicBezTo>
                  <a:lnTo>
                    <a:pt x="2650576" y="265909"/>
                  </a:lnTo>
                  <a:lnTo>
                    <a:pt x="2651509" y="264976"/>
                  </a:lnTo>
                  <a:cubicBezTo>
                    <a:pt x="2651509" y="264976"/>
                    <a:pt x="2651975" y="264976"/>
                    <a:pt x="2651975" y="264976"/>
                  </a:cubicBezTo>
                  <a:cubicBezTo>
                    <a:pt x="2651509" y="262643"/>
                    <a:pt x="2650576" y="260311"/>
                    <a:pt x="2650109" y="257978"/>
                  </a:cubicBezTo>
                  <a:cubicBezTo>
                    <a:pt x="2648710" y="253313"/>
                    <a:pt x="2645911" y="250048"/>
                    <a:pt x="2640313" y="250514"/>
                  </a:cubicBezTo>
                  <a:cubicBezTo>
                    <a:pt x="2638913" y="250514"/>
                    <a:pt x="2637514" y="250514"/>
                    <a:pt x="2637047" y="249115"/>
                  </a:cubicBezTo>
                  <a:cubicBezTo>
                    <a:pt x="2636580" y="248182"/>
                    <a:pt x="2636114" y="246782"/>
                    <a:pt x="2635648" y="245383"/>
                  </a:cubicBezTo>
                  <a:cubicBezTo>
                    <a:pt x="2632849" y="239785"/>
                    <a:pt x="2630983" y="238385"/>
                    <a:pt x="2625384" y="239318"/>
                  </a:cubicBezTo>
                  <a:cubicBezTo>
                    <a:pt x="2619320" y="240718"/>
                    <a:pt x="2616054" y="237452"/>
                    <a:pt x="2612322" y="233253"/>
                  </a:cubicBezTo>
                  <a:cubicBezTo>
                    <a:pt x="2610923" y="231854"/>
                    <a:pt x="2611856" y="229055"/>
                    <a:pt x="2613255" y="228122"/>
                  </a:cubicBezTo>
                  <a:cubicBezTo>
                    <a:pt x="2615588" y="227189"/>
                    <a:pt x="2617920" y="226722"/>
                    <a:pt x="2620719" y="225789"/>
                  </a:cubicBezTo>
                  <a:cubicBezTo>
                    <a:pt x="2627717" y="223923"/>
                    <a:pt x="2631449" y="218325"/>
                    <a:pt x="2631915" y="211794"/>
                  </a:cubicBezTo>
                  <a:cubicBezTo>
                    <a:pt x="2632382" y="204330"/>
                    <a:pt x="2632382" y="196399"/>
                    <a:pt x="2632382" y="188935"/>
                  </a:cubicBezTo>
                  <a:cubicBezTo>
                    <a:pt x="2632382" y="186603"/>
                    <a:pt x="2631449" y="183804"/>
                    <a:pt x="2630516" y="181471"/>
                  </a:cubicBezTo>
                  <a:cubicBezTo>
                    <a:pt x="2629116" y="178672"/>
                    <a:pt x="2627250" y="175873"/>
                    <a:pt x="2625851" y="173074"/>
                  </a:cubicBezTo>
                  <a:cubicBezTo>
                    <a:pt x="2623985" y="168409"/>
                    <a:pt x="2621186" y="165610"/>
                    <a:pt x="2616054" y="165143"/>
                  </a:cubicBezTo>
                  <a:cubicBezTo>
                    <a:pt x="2611389" y="164210"/>
                    <a:pt x="2608124" y="161411"/>
                    <a:pt x="2605325" y="157679"/>
                  </a:cubicBezTo>
                  <a:cubicBezTo>
                    <a:pt x="2604391" y="156280"/>
                    <a:pt x="2603459" y="154414"/>
                    <a:pt x="2604391" y="152548"/>
                  </a:cubicBezTo>
                  <a:cubicBezTo>
                    <a:pt x="2605325" y="150682"/>
                    <a:pt x="2605791" y="148816"/>
                    <a:pt x="2606724" y="147416"/>
                  </a:cubicBezTo>
                  <a:cubicBezTo>
                    <a:pt x="2608124" y="144151"/>
                    <a:pt x="2611389" y="144151"/>
                    <a:pt x="2612322" y="146483"/>
                  </a:cubicBezTo>
                  <a:cubicBezTo>
                    <a:pt x="2613722" y="151148"/>
                    <a:pt x="2616987" y="153947"/>
                    <a:pt x="2621186" y="156280"/>
                  </a:cubicBezTo>
                  <a:cubicBezTo>
                    <a:pt x="2632849" y="162344"/>
                    <a:pt x="2633782" y="161878"/>
                    <a:pt x="2639379" y="149749"/>
                  </a:cubicBezTo>
                  <a:cubicBezTo>
                    <a:pt x="2639846" y="148816"/>
                    <a:pt x="2640313" y="147416"/>
                    <a:pt x="2640779" y="146017"/>
                  </a:cubicBezTo>
                  <a:cubicBezTo>
                    <a:pt x="2643112" y="142751"/>
                    <a:pt x="2646377" y="140885"/>
                    <a:pt x="2650109" y="139952"/>
                  </a:cubicBezTo>
                  <a:cubicBezTo>
                    <a:pt x="2652908" y="139019"/>
                    <a:pt x="2654774" y="141352"/>
                    <a:pt x="2656640" y="143218"/>
                  </a:cubicBezTo>
                  <a:cubicBezTo>
                    <a:pt x="2658973" y="145550"/>
                    <a:pt x="2661306" y="147883"/>
                    <a:pt x="2663172" y="150215"/>
                  </a:cubicBezTo>
                  <a:cubicBezTo>
                    <a:pt x="2666903" y="153947"/>
                    <a:pt x="2671568" y="154880"/>
                    <a:pt x="2675301" y="152548"/>
                  </a:cubicBezTo>
                  <a:cubicBezTo>
                    <a:pt x="2679499" y="149749"/>
                    <a:pt x="2683231" y="148816"/>
                    <a:pt x="2687896" y="149282"/>
                  </a:cubicBezTo>
                  <a:cubicBezTo>
                    <a:pt x="2691162" y="149282"/>
                    <a:pt x="2694427" y="149749"/>
                    <a:pt x="2697693" y="149749"/>
                  </a:cubicBezTo>
                  <a:cubicBezTo>
                    <a:pt x="2700025" y="149749"/>
                    <a:pt x="2702825" y="148816"/>
                    <a:pt x="2705157" y="148349"/>
                  </a:cubicBezTo>
                  <a:cubicBezTo>
                    <a:pt x="2706557" y="147883"/>
                    <a:pt x="2707490" y="147416"/>
                    <a:pt x="2708423" y="146483"/>
                  </a:cubicBezTo>
                  <a:cubicBezTo>
                    <a:pt x="2709355" y="145550"/>
                    <a:pt x="2710289" y="144151"/>
                    <a:pt x="2710289" y="143218"/>
                  </a:cubicBezTo>
                  <a:cubicBezTo>
                    <a:pt x="2709355" y="137153"/>
                    <a:pt x="2709822" y="130155"/>
                    <a:pt x="2700492" y="129222"/>
                  </a:cubicBezTo>
                  <a:cubicBezTo>
                    <a:pt x="2697693" y="128756"/>
                    <a:pt x="2696760" y="125957"/>
                    <a:pt x="2695827" y="123624"/>
                  </a:cubicBezTo>
                  <a:cubicBezTo>
                    <a:pt x="2695360" y="122225"/>
                    <a:pt x="2695827" y="121292"/>
                    <a:pt x="2695827" y="119892"/>
                  </a:cubicBezTo>
                  <a:cubicBezTo>
                    <a:pt x="2696294" y="113828"/>
                    <a:pt x="2694894" y="108696"/>
                    <a:pt x="2688830" y="105431"/>
                  </a:cubicBezTo>
                  <a:cubicBezTo>
                    <a:pt x="2686030" y="104031"/>
                    <a:pt x="2684631" y="100765"/>
                    <a:pt x="2682765" y="98433"/>
                  </a:cubicBezTo>
                  <a:cubicBezTo>
                    <a:pt x="2680432" y="95634"/>
                    <a:pt x="2679966" y="94234"/>
                    <a:pt x="2683231" y="91902"/>
                  </a:cubicBezTo>
                  <a:cubicBezTo>
                    <a:pt x="2688363" y="88170"/>
                    <a:pt x="2690229" y="83038"/>
                    <a:pt x="2692095" y="77440"/>
                  </a:cubicBezTo>
                  <a:cubicBezTo>
                    <a:pt x="2692561" y="75574"/>
                    <a:pt x="2692561" y="73708"/>
                    <a:pt x="2691162" y="72309"/>
                  </a:cubicBezTo>
                  <a:cubicBezTo>
                    <a:pt x="2685564" y="66244"/>
                    <a:pt x="2683698" y="59246"/>
                    <a:pt x="2683698" y="50849"/>
                  </a:cubicBezTo>
                  <a:cubicBezTo>
                    <a:pt x="2683698" y="48050"/>
                    <a:pt x="2682298" y="47117"/>
                    <a:pt x="2679966" y="47117"/>
                  </a:cubicBezTo>
                  <a:cubicBezTo>
                    <a:pt x="2678566" y="47117"/>
                    <a:pt x="2677167" y="48050"/>
                    <a:pt x="2676234" y="47584"/>
                  </a:cubicBezTo>
                  <a:cubicBezTo>
                    <a:pt x="2669236" y="46184"/>
                    <a:pt x="2662705" y="43385"/>
                    <a:pt x="2655707" y="42919"/>
                  </a:cubicBezTo>
                  <a:cubicBezTo>
                    <a:pt x="2653375" y="42452"/>
                    <a:pt x="2651042" y="40586"/>
                    <a:pt x="2648710" y="39653"/>
                  </a:cubicBezTo>
                  <a:cubicBezTo>
                    <a:pt x="2644978" y="37787"/>
                    <a:pt x="2641246" y="38254"/>
                    <a:pt x="2637980" y="41519"/>
                  </a:cubicBezTo>
                  <a:cubicBezTo>
                    <a:pt x="2633782" y="45718"/>
                    <a:pt x="2630516" y="50383"/>
                    <a:pt x="2624451" y="51316"/>
                  </a:cubicBezTo>
                  <a:cubicBezTo>
                    <a:pt x="2623519" y="51316"/>
                    <a:pt x="2622585" y="53182"/>
                    <a:pt x="2622119" y="54115"/>
                  </a:cubicBezTo>
                  <a:cubicBezTo>
                    <a:pt x="2620253" y="55981"/>
                    <a:pt x="2620253" y="59713"/>
                    <a:pt x="2621652" y="61112"/>
                  </a:cubicBezTo>
                  <a:cubicBezTo>
                    <a:pt x="2624451" y="64378"/>
                    <a:pt x="2627717" y="67644"/>
                    <a:pt x="2630516" y="71376"/>
                  </a:cubicBezTo>
                  <a:cubicBezTo>
                    <a:pt x="2631915" y="73242"/>
                    <a:pt x="2632382" y="76041"/>
                    <a:pt x="2630983" y="78840"/>
                  </a:cubicBezTo>
                  <a:cubicBezTo>
                    <a:pt x="2630516" y="79773"/>
                    <a:pt x="2629116" y="80706"/>
                    <a:pt x="2628184" y="81172"/>
                  </a:cubicBezTo>
                  <a:cubicBezTo>
                    <a:pt x="2627717" y="81639"/>
                    <a:pt x="2626784" y="81172"/>
                    <a:pt x="2626784" y="81172"/>
                  </a:cubicBezTo>
                  <a:cubicBezTo>
                    <a:pt x="2622585" y="71376"/>
                    <a:pt x="2612789" y="66244"/>
                    <a:pt x="2608124" y="56914"/>
                  </a:cubicBezTo>
                  <a:cubicBezTo>
                    <a:pt x="2601126" y="51316"/>
                    <a:pt x="2594595" y="45251"/>
                    <a:pt x="2584332" y="47584"/>
                  </a:cubicBezTo>
                  <a:cubicBezTo>
                    <a:pt x="2580600" y="48517"/>
                    <a:pt x="2576401" y="48517"/>
                    <a:pt x="2573136" y="47117"/>
                  </a:cubicBezTo>
                  <a:cubicBezTo>
                    <a:pt x="2567538" y="45251"/>
                    <a:pt x="2561939" y="45251"/>
                    <a:pt x="2555875" y="45251"/>
                  </a:cubicBezTo>
                  <a:cubicBezTo>
                    <a:pt x="2548877" y="45251"/>
                    <a:pt x="2541880" y="44785"/>
                    <a:pt x="2534882" y="42452"/>
                  </a:cubicBezTo>
                  <a:cubicBezTo>
                    <a:pt x="2528817" y="40586"/>
                    <a:pt x="2522286" y="39653"/>
                    <a:pt x="2516222" y="42452"/>
                  </a:cubicBezTo>
                  <a:cubicBezTo>
                    <a:pt x="2511557" y="44318"/>
                    <a:pt x="2507825" y="42919"/>
                    <a:pt x="2504093" y="40120"/>
                  </a:cubicBezTo>
                  <a:cubicBezTo>
                    <a:pt x="2500361" y="37321"/>
                    <a:pt x="2496162" y="35455"/>
                    <a:pt x="2491963" y="34988"/>
                  </a:cubicBezTo>
                  <a:cubicBezTo>
                    <a:pt x="2477968" y="33589"/>
                    <a:pt x="2464440" y="28923"/>
                    <a:pt x="2449978" y="30323"/>
                  </a:cubicBezTo>
                  <a:cubicBezTo>
                    <a:pt x="2448112" y="30323"/>
                    <a:pt x="2446246" y="30323"/>
                    <a:pt x="2444380" y="29856"/>
                  </a:cubicBezTo>
                  <a:cubicBezTo>
                    <a:pt x="2435050" y="27057"/>
                    <a:pt x="2426652" y="29856"/>
                    <a:pt x="2418255" y="33589"/>
                  </a:cubicBezTo>
                  <a:cubicBezTo>
                    <a:pt x="2412191" y="35921"/>
                    <a:pt x="2406593" y="39653"/>
                    <a:pt x="2400062" y="40120"/>
                  </a:cubicBezTo>
                  <a:cubicBezTo>
                    <a:pt x="2393064" y="40586"/>
                    <a:pt x="2386533" y="43385"/>
                    <a:pt x="2379069" y="42919"/>
                  </a:cubicBezTo>
                  <a:cubicBezTo>
                    <a:pt x="2375803" y="42919"/>
                    <a:pt x="2372538" y="43385"/>
                    <a:pt x="2369739" y="43852"/>
                  </a:cubicBezTo>
                  <a:cubicBezTo>
                    <a:pt x="2368339" y="43852"/>
                    <a:pt x="2367873" y="45251"/>
                    <a:pt x="2367873" y="46651"/>
                  </a:cubicBezTo>
                  <a:cubicBezTo>
                    <a:pt x="2368339" y="53182"/>
                    <a:pt x="2374870" y="57380"/>
                    <a:pt x="2373471" y="64844"/>
                  </a:cubicBezTo>
                  <a:cubicBezTo>
                    <a:pt x="2373471" y="65777"/>
                    <a:pt x="2375803" y="68110"/>
                    <a:pt x="2377203" y="68577"/>
                  </a:cubicBezTo>
                  <a:cubicBezTo>
                    <a:pt x="2382334" y="69976"/>
                    <a:pt x="2386999" y="71376"/>
                    <a:pt x="2390732" y="75574"/>
                  </a:cubicBezTo>
                  <a:cubicBezTo>
                    <a:pt x="2394464" y="79773"/>
                    <a:pt x="2398196" y="84438"/>
                    <a:pt x="2401928" y="89103"/>
                  </a:cubicBezTo>
                  <a:cubicBezTo>
                    <a:pt x="2403327" y="90969"/>
                    <a:pt x="2403327" y="94701"/>
                    <a:pt x="2401461" y="96100"/>
                  </a:cubicBezTo>
                  <a:cubicBezTo>
                    <a:pt x="2399595" y="97966"/>
                    <a:pt x="2397729" y="99366"/>
                    <a:pt x="2395863" y="101232"/>
                  </a:cubicBezTo>
                  <a:cubicBezTo>
                    <a:pt x="2392597" y="103565"/>
                    <a:pt x="2388865" y="103565"/>
                    <a:pt x="2387466" y="100765"/>
                  </a:cubicBezTo>
                  <a:cubicBezTo>
                    <a:pt x="2383734" y="92835"/>
                    <a:pt x="2376736" y="90036"/>
                    <a:pt x="2368806" y="89569"/>
                  </a:cubicBezTo>
                  <a:cubicBezTo>
                    <a:pt x="2367406" y="89569"/>
                    <a:pt x="2366006" y="89569"/>
                    <a:pt x="2365074" y="88636"/>
                  </a:cubicBezTo>
                  <a:cubicBezTo>
                    <a:pt x="2363208" y="87703"/>
                    <a:pt x="2361808" y="86770"/>
                    <a:pt x="2360409" y="85371"/>
                  </a:cubicBezTo>
                  <a:cubicBezTo>
                    <a:pt x="2359009" y="83505"/>
                    <a:pt x="2357609" y="81172"/>
                    <a:pt x="2356676" y="78840"/>
                  </a:cubicBezTo>
                  <a:cubicBezTo>
                    <a:pt x="2355744" y="77440"/>
                    <a:pt x="2356210" y="76507"/>
                    <a:pt x="2357143" y="75574"/>
                  </a:cubicBezTo>
                  <a:cubicBezTo>
                    <a:pt x="2361341" y="71842"/>
                    <a:pt x="2360409" y="67644"/>
                    <a:pt x="2357609" y="63445"/>
                  </a:cubicBezTo>
                  <a:cubicBezTo>
                    <a:pt x="2354810" y="58780"/>
                    <a:pt x="2350145" y="58780"/>
                    <a:pt x="2345480" y="59246"/>
                  </a:cubicBezTo>
                  <a:cubicBezTo>
                    <a:pt x="2343148" y="59246"/>
                    <a:pt x="2338949" y="63445"/>
                    <a:pt x="2338949" y="65777"/>
                  </a:cubicBezTo>
                  <a:cubicBezTo>
                    <a:pt x="2338949" y="70909"/>
                    <a:pt x="2338949" y="76041"/>
                    <a:pt x="2338949" y="81172"/>
                  </a:cubicBezTo>
                  <a:cubicBezTo>
                    <a:pt x="2338949" y="84438"/>
                    <a:pt x="2336150" y="87237"/>
                    <a:pt x="2333351" y="88170"/>
                  </a:cubicBezTo>
                  <a:cubicBezTo>
                    <a:pt x="2326820" y="89103"/>
                    <a:pt x="2320756" y="89569"/>
                    <a:pt x="2314224" y="91435"/>
                  </a:cubicBezTo>
                  <a:cubicBezTo>
                    <a:pt x="2309559" y="92835"/>
                    <a:pt x="2305827" y="93768"/>
                    <a:pt x="2301162" y="92368"/>
                  </a:cubicBezTo>
                  <a:cubicBezTo>
                    <a:pt x="2300229" y="91902"/>
                    <a:pt x="2298363" y="92368"/>
                    <a:pt x="2297430" y="92835"/>
                  </a:cubicBezTo>
                  <a:cubicBezTo>
                    <a:pt x="2289966" y="96567"/>
                    <a:pt x="2282502" y="100299"/>
                    <a:pt x="2275504" y="104964"/>
                  </a:cubicBezTo>
                  <a:cubicBezTo>
                    <a:pt x="2265241" y="111029"/>
                    <a:pt x="2254511" y="114294"/>
                    <a:pt x="2242382" y="112895"/>
                  </a:cubicBezTo>
                  <a:cubicBezTo>
                    <a:pt x="2239583" y="112428"/>
                    <a:pt x="2237717" y="111029"/>
                    <a:pt x="2236784" y="108230"/>
                  </a:cubicBezTo>
                  <a:cubicBezTo>
                    <a:pt x="2236784" y="107763"/>
                    <a:pt x="2236318" y="106830"/>
                    <a:pt x="2235851" y="106364"/>
                  </a:cubicBezTo>
                  <a:cubicBezTo>
                    <a:pt x="2233519" y="94234"/>
                    <a:pt x="2226521" y="85371"/>
                    <a:pt x="2216258" y="79306"/>
                  </a:cubicBezTo>
                  <a:cubicBezTo>
                    <a:pt x="2215325" y="78840"/>
                    <a:pt x="2214392" y="77440"/>
                    <a:pt x="2213459" y="76974"/>
                  </a:cubicBezTo>
                  <a:cubicBezTo>
                    <a:pt x="2202263" y="69510"/>
                    <a:pt x="2190600" y="64844"/>
                    <a:pt x="2177538" y="72775"/>
                  </a:cubicBezTo>
                  <a:cubicBezTo>
                    <a:pt x="2175205" y="74175"/>
                    <a:pt x="2172873" y="74175"/>
                    <a:pt x="2170540" y="75574"/>
                  </a:cubicBezTo>
                  <a:cubicBezTo>
                    <a:pt x="2160277" y="79773"/>
                    <a:pt x="2150480" y="83971"/>
                    <a:pt x="2141617" y="90969"/>
                  </a:cubicBezTo>
                  <a:cubicBezTo>
                    <a:pt x="2136952" y="94234"/>
                    <a:pt x="2132287" y="97500"/>
                    <a:pt x="2127155" y="100765"/>
                  </a:cubicBezTo>
                  <a:cubicBezTo>
                    <a:pt x="2123890" y="103098"/>
                    <a:pt x="2119224" y="101699"/>
                    <a:pt x="2117358" y="97966"/>
                  </a:cubicBezTo>
                  <a:cubicBezTo>
                    <a:pt x="2115492" y="93301"/>
                    <a:pt x="2112227" y="90502"/>
                    <a:pt x="2108028" y="88636"/>
                  </a:cubicBezTo>
                  <a:cubicBezTo>
                    <a:pt x="2105229" y="87237"/>
                    <a:pt x="2101964" y="85837"/>
                    <a:pt x="2099165" y="84438"/>
                  </a:cubicBezTo>
                  <a:cubicBezTo>
                    <a:pt x="2095899" y="82572"/>
                    <a:pt x="2093100" y="83971"/>
                    <a:pt x="2090301" y="86304"/>
                  </a:cubicBezTo>
                  <a:cubicBezTo>
                    <a:pt x="2087502" y="88636"/>
                    <a:pt x="2087035" y="88636"/>
                    <a:pt x="2084236" y="86304"/>
                  </a:cubicBezTo>
                  <a:cubicBezTo>
                    <a:pt x="2081904" y="84904"/>
                    <a:pt x="2080038" y="83038"/>
                    <a:pt x="2077239" y="83971"/>
                  </a:cubicBezTo>
                  <a:cubicBezTo>
                    <a:pt x="2075373" y="84438"/>
                    <a:pt x="2073040" y="84904"/>
                    <a:pt x="2071641" y="83505"/>
                  </a:cubicBezTo>
                  <a:cubicBezTo>
                    <a:pt x="2068842" y="80706"/>
                    <a:pt x="2065109" y="79773"/>
                    <a:pt x="2061377" y="78840"/>
                  </a:cubicBezTo>
                  <a:cubicBezTo>
                    <a:pt x="2059978" y="78373"/>
                    <a:pt x="2059978" y="77440"/>
                    <a:pt x="2060911" y="75574"/>
                  </a:cubicBezTo>
                  <a:cubicBezTo>
                    <a:pt x="2064177" y="69976"/>
                    <a:pt x="2064177" y="67177"/>
                    <a:pt x="2060911" y="63911"/>
                  </a:cubicBezTo>
                  <a:cubicBezTo>
                    <a:pt x="2060444" y="63445"/>
                    <a:pt x="2059978" y="62978"/>
                    <a:pt x="2059512" y="62512"/>
                  </a:cubicBezTo>
                  <a:cubicBezTo>
                    <a:pt x="2052047" y="58313"/>
                    <a:pt x="2044583" y="55048"/>
                    <a:pt x="2035720" y="56914"/>
                  </a:cubicBezTo>
                  <a:cubicBezTo>
                    <a:pt x="2031988" y="57847"/>
                    <a:pt x="2028256" y="58313"/>
                    <a:pt x="2024524" y="59713"/>
                  </a:cubicBezTo>
                  <a:cubicBezTo>
                    <a:pt x="2022191" y="60646"/>
                    <a:pt x="2019392" y="61579"/>
                    <a:pt x="2017992" y="63445"/>
                  </a:cubicBezTo>
                  <a:cubicBezTo>
                    <a:pt x="2013794" y="69043"/>
                    <a:pt x="2009595" y="69510"/>
                    <a:pt x="2003064" y="67644"/>
                  </a:cubicBezTo>
                  <a:cubicBezTo>
                    <a:pt x="1996533" y="65777"/>
                    <a:pt x="1989069" y="66244"/>
                    <a:pt x="1982071" y="66244"/>
                  </a:cubicBezTo>
                  <a:cubicBezTo>
                    <a:pt x="1973674" y="66711"/>
                    <a:pt x="1965277" y="67177"/>
                    <a:pt x="1956880" y="68110"/>
                  </a:cubicBezTo>
                  <a:cubicBezTo>
                    <a:pt x="1948483" y="69043"/>
                    <a:pt x="1940552" y="70443"/>
                    <a:pt x="1932155" y="67644"/>
                  </a:cubicBezTo>
                  <a:cubicBezTo>
                    <a:pt x="1930756" y="67177"/>
                    <a:pt x="1928423" y="68577"/>
                    <a:pt x="1927024" y="69510"/>
                  </a:cubicBezTo>
                  <a:cubicBezTo>
                    <a:pt x="1926090" y="69976"/>
                    <a:pt x="1925624" y="71376"/>
                    <a:pt x="1925624" y="72775"/>
                  </a:cubicBezTo>
                  <a:cubicBezTo>
                    <a:pt x="1925624" y="73242"/>
                    <a:pt x="1926090" y="74175"/>
                    <a:pt x="1926557" y="74175"/>
                  </a:cubicBezTo>
                  <a:cubicBezTo>
                    <a:pt x="1929356" y="75574"/>
                    <a:pt x="1932622" y="76507"/>
                    <a:pt x="1935421" y="77440"/>
                  </a:cubicBezTo>
                  <a:cubicBezTo>
                    <a:pt x="1936354" y="77907"/>
                    <a:pt x="1937287" y="79306"/>
                    <a:pt x="1937753" y="80239"/>
                  </a:cubicBezTo>
                  <a:cubicBezTo>
                    <a:pt x="1938220" y="81172"/>
                    <a:pt x="1936820" y="83971"/>
                    <a:pt x="1934954" y="84904"/>
                  </a:cubicBezTo>
                  <a:cubicBezTo>
                    <a:pt x="1933088" y="85837"/>
                    <a:pt x="1931222" y="85837"/>
                    <a:pt x="1929356" y="86770"/>
                  </a:cubicBezTo>
                  <a:cubicBezTo>
                    <a:pt x="1925624" y="89103"/>
                    <a:pt x="1924225" y="92368"/>
                    <a:pt x="1924225" y="96567"/>
                  </a:cubicBezTo>
                  <a:cubicBezTo>
                    <a:pt x="1924225" y="99832"/>
                    <a:pt x="1927024" y="102632"/>
                    <a:pt x="1930289" y="103098"/>
                  </a:cubicBezTo>
                  <a:cubicBezTo>
                    <a:pt x="1932622" y="103098"/>
                    <a:pt x="1935421" y="103098"/>
                    <a:pt x="1937753" y="103098"/>
                  </a:cubicBezTo>
                  <a:cubicBezTo>
                    <a:pt x="1937753" y="103098"/>
                    <a:pt x="1937753" y="102632"/>
                    <a:pt x="1937753" y="102632"/>
                  </a:cubicBezTo>
                  <a:lnTo>
                    <a:pt x="1938220" y="101699"/>
                  </a:lnTo>
                  <a:lnTo>
                    <a:pt x="1937753" y="103098"/>
                  </a:lnTo>
                  <a:cubicBezTo>
                    <a:pt x="1937753" y="103098"/>
                    <a:pt x="1937753" y="103098"/>
                    <a:pt x="1937753" y="103098"/>
                  </a:cubicBezTo>
                  <a:cubicBezTo>
                    <a:pt x="1937287" y="106364"/>
                    <a:pt x="1937287" y="109163"/>
                    <a:pt x="1939153" y="111962"/>
                  </a:cubicBezTo>
                  <a:cubicBezTo>
                    <a:pt x="1941952" y="116160"/>
                    <a:pt x="1945217" y="120359"/>
                    <a:pt x="1949416" y="123158"/>
                  </a:cubicBezTo>
                  <a:cubicBezTo>
                    <a:pt x="1951282" y="124557"/>
                    <a:pt x="1951282" y="126423"/>
                    <a:pt x="1949882" y="128289"/>
                  </a:cubicBezTo>
                  <a:cubicBezTo>
                    <a:pt x="1948483" y="130155"/>
                    <a:pt x="1946617" y="131088"/>
                    <a:pt x="1945217" y="130155"/>
                  </a:cubicBezTo>
                  <a:cubicBezTo>
                    <a:pt x="1941019" y="127356"/>
                    <a:pt x="1937287" y="126423"/>
                    <a:pt x="1932622" y="129222"/>
                  </a:cubicBezTo>
                  <a:cubicBezTo>
                    <a:pt x="1929822" y="131088"/>
                    <a:pt x="1927024" y="132488"/>
                    <a:pt x="1924691" y="134354"/>
                  </a:cubicBezTo>
                  <a:cubicBezTo>
                    <a:pt x="1921425" y="137153"/>
                    <a:pt x="1918160" y="138086"/>
                    <a:pt x="1913961" y="137153"/>
                  </a:cubicBezTo>
                  <a:cubicBezTo>
                    <a:pt x="1910696" y="136687"/>
                    <a:pt x="1907430" y="136220"/>
                    <a:pt x="1904631" y="136687"/>
                  </a:cubicBezTo>
                  <a:cubicBezTo>
                    <a:pt x="1899966" y="137153"/>
                    <a:pt x="1895767" y="139019"/>
                    <a:pt x="1894368" y="144151"/>
                  </a:cubicBezTo>
                  <a:cubicBezTo>
                    <a:pt x="1892969" y="149282"/>
                    <a:pt x="1890169" y="151148"/>
                    <a:pt x="1885038" y="151615"/>
                  </a:cubicBezTo>
                  <a:cubicBezTo>
                    <a:pt x="1875708" y="152548"/>
                    <a:pt x="1867311" y="150215"/>
                    <a:pt x="1860313" y="143684"/>
                  </a:cubicBezTo>
                  <a:cubicBezTo>
                    <a:pt x="1859846" y="143218"/>
                    <a:pt x="1859380" y="142751"/>
                    <a:pt x="1858914" y="142751"/>
                  </a:cubicBezTo>
                  <a:cubicBezTo>
                    <a:pt x="1858447" y="142751"/>
                    <a:pt x="1857514" y="142751"/>
                    <a:pt x="1857047" y="143218"/>
                  </a:cubicBezTo>
                  <a:cubicBezTo>
                    <a:pt x="1856581" y="143684"/>
                    <a:pt x="1856114" y="144151"/>
                    <a:pt x="1856114" y="144617"/>
                  </a:cubicBezTo>
                  <a:cubicBezTo>
                    <a:pt x="1856114" y="150682"/>
                    <a:pt x="1857514" y="155813"/>
                    <a:pt x="1859846" y="161411"/>
                  </a:cubicBezTo>
                  <a:cubicBezTo>
                    <a:pt x="1863112" y="168409"/>
                    <a:pt x="1865911" y="175407"/>
                    <a:pt x="1866844" y="183337"/>
                  </a:cubicBezTo>
                  <a:cubicBezTo>
                    <a:pt x="1867311" y="185203"/>
                    <a:pt x="1865911" y="186603"/>
                    <a:pt x="1863579" y="186603"/>
                  </a:cubicBezTo>
                  <a:cubicBezTo>
                    <a:pt x="1859846" y="186136"/>
                    <a:pt x="1856114" y="185670"/>
                    <a:pt x="1852382" y="184737"/>
                  </a:cubicBezTo>
                  <a:cubicBezTo>
                    <a:pt x="1840720" y="181005"/>
                    <a:pt x="1833722" y="172141"/>
                    <a:pt x="1824392" y="165610"/>
                  </a:cubicBezTo>
                  <a:cubicBezTo>
                    <a:pt x="1823926" y="165143"/>
                    <a:pt x="1824392" y="164210"/>
                    <a:pt x="1824392" y="163744"/>
                  </a:cubicBezTo>
                  <a:cubicBezTo>
                    <a:pt x="1822993" y="158612"/>
                    <a:pt x="1822526" y="158612"/>
                    <a:pt x="1818327" y="161411"/>
                  </a:cubicBezTo>
                  <a:cubicBezTo>
                    <a:pt x="1814595" y="163744"/>
                    <a:pt x="1812729" y="163744"/>
                    <a:pt x="1809930" y="160945"/>
                  </a:cubicBezTo>
                  <a:cubicBezTo>
                    <a:pt x="1808531" y="159545"/>
                    <a:pt x="1808064" y="157679"/>
                    <a:pt x="1807598" y="156280"/>
                  </a:cubicBezTo>
                  <a:cubicBezTo>
                    <a:pt x="1807598" y="156280"/>
                    <a:pt x="1807131" y="156280"/>
                    <a:pt x="1807131" y="156746"/>
                  </a:cubicBezTo>
                  <a:cubicBezTo>
                    <a:pt x="1807131" y="156746"/>
                    <a:pt x="1806665" y="156280"/>
                    <a:pt x="1806665" y="156280"/>
                  </a:cubicBezTo>
                  <a:cubicBezTo>
                    <a:pt x="1805265" y="156280"/>
                    <a:pt x="1803866" y="156746"/>
                    <a:pt x="1802933" y="154880"/>
                  </a:cubicBezTo>
                  <a:cubicBezTo>
                    <a:pt x="1803399" y="154880"/>
                    <a:pt x="1804332" y="153947"/>
                    <a:pt x="1804332" y="154414"/>
                  </a:cubicBezTo>
                  <a:cubicBezTo>
                    <a:pt x="1805265" y="154880"/>
                    <a:pt x="1805732" y="155813"/>
                    <a:pt x="1806665" y="156280"/>
                  </a:cubicBezTo>
                  <a:cubicBezTo>
                    <a:pt x="1807131" y="156280"/>
                    <a:pt x="1807131" y="156280"/>
                    <a:pt x="1807598" y="156280"/>
                  </a:cubicBezTo>
                  <a:cubicBezTo>
                    <a:pt x="1807598" y="156280"/>
                    <a:pt x="1807598" y="156280"/>
                    <a:pt x="1807598" y="156280"/>
                  </a:cubicBezTo>
                  <a:cubicBezTo>
                    <a:pt x="1809464" y="155347"/>
                    <a:pt x="1811796" y="154414"/>
                    <a:pt x="1813662" y="153014"/>
                  </a:cubicBezTo>
                  <a:cubicBezTo>
                    <a:pt x="1814595" y="152548"/>
                    <a:pt x="1815062" y="150682"/>
                    <a:pt x="1815062" y="149749"/>
                  </a:cubicBezTo>
                  <a:cubicBezTo>
                    <a:pt x="1814595" y="145084"/>
                    <a:pt x="1811796" y="141352"/>
                    <a:pt x="1808531" y="138086"/>
                  </a:cubicBezTo>
                  <a:cubicBezTo>
                    <a:pt x="1806198" y="135753"/>
                    <a:pt x="1802933" y="135287"/>
                    <a:pt x="1799667" y="135287"/>
                  </a:cubicBezTo>
                  <a:cubicBezTo>
                    <a:pt x="1796868" y="135287"/>
                    <a:pt x="1796402" y="134354"/>
                    <a:pt x="1796868" y="131555"/>
                  </a:cubicBezTo>
                  <a:cubicBezTo>
                    <a:pt x="1797335" y="129222"/>
                    <a:pt x="1798734" y="126890"/>
                    <a:pt x="1796402" y="124557"/>
                  </a:cubicBezTo>
                  <a:cubicBezTo>
                    <a:pt x="1791270" y="119426"/>
                    <a:pt x="1786605" y="114294"/>
                    <a:pt x="1781473" y="109629"/>
                  </a:cubicBezTo>
                  <a:cubicBezTo>
                    <a:pt x="1777275" y="105897"/>
                    <a:pt x="1760014" y="101232"/>
                    <a:pt x="1754416" y="101699"/>
                  </a:cubicBezTo>
                  <a:cubicBezTo>
                    <a:pt x="1753016" y="101699"/>
                    <a:pt x="1751617" y="101699"/>
                    <a:pt x="1750684" y="102632"/>
                  </a:cubicBezTo>
                  <a:cubicBezTo>
                    <a:pt x="1747885" y="104498"/>
                    <a:pt x="1745552" y="104964"/>
                    <a:pt x="1742287" y="104031"/>
                  </a:cubicBezTo>
                  <a:cubicBezTo>
                    <a:pt x="1734356" y="101699"/>
                    <a:pt x="1725959" y="100765"/>
                    <a:pt x="1717562" y="103098"/>
                  </a:cubicBezTo>
                  <a:cubicBezTo>
                    <a:pt x="1715229" y="103565"/>
                    <a:pt x="1712897" y="104964"/>
                    <a:pt x="1711031" y="106830"/>
                  </a:cubicBezTo>
                  <a:cubicBezTo>
                    <a:pt x="1707299" y="109629"/>
                    <a:pt x="1706366" y="112895"/>
                    <a:pt x="1708232" y="116627"/>
                  </a:cubicBezTo>
                  <a:cubicBezTo>
                    <a:pt x="1710564" y="121292"/>
                    <a:pt x="1713363" y="125490"/>
                    <a:pt x="1716162" y="129689"/>
                  </a:cubicBezTo>
                  <a:cubicBezTo>
                    <a:pt x="1717095" y="131088"/>
                    <a:pt x="1716162" y="134354"/>
                    <a:pt x="1715229" y="134821"/>
                  </a:cubicBezTo>
                  <a:cubicBezTo>
                    <a:pt x="1707765" y="138086"/>
                    <a:pt x="1699835" y="141352"/>
                    <a:pt x="1692371" y="144151"/>
                  </a:cubicBezTo>
                  <a:cubicBezTo>
                    <a:pt x="1687239" y="146017"/>
                    <a:pt x="1682574" y="145084"/>
                    <a:pt x="1677909" y="141352"/>
                  </a:cubicBezTo>
                  <a:cubicBezTo>
                    <a:pt x="1675110" y="138553"/>
                    <a:pt x="1674643" y="139019"/>
                    <a:pt x="1671378" y="141352"/>
                  </a:cubicBezTo>
                  <a:cubicBezTo>
                    <a:pt x="1662514" y="147416"/>
                    <a:pt x="1655050" y="145084"/>
                    <a:pt x="1653184" y="135287"/>
                  </a:cubicBezTo>
                  <a:cubicBezTo>
                    <a:pt x="1652718" y="133888"/>
                    <a:pt x="1653184" y="132954"/>
                    <a:pt x="1652718" y="131555"/>
                  </a:cubicBezTo>
                  <a:cubicBezTo>
                    <a:pt x="1652251" y="128756"/>
                    <a:pt x="1648519" y="126423"/>
                    <a:pt x="1645253" y="126890"/>
                  </a:cubicBezTo>
                  <a:cubicBezTo>
                    <a:pt x="1635457" y="128756"/>
                    <a:pt x="1625193" y="131088"/>
                    <a:pt x="1615397" y="132954"/>
                  </a:cubicBezTo>
                  <a:cubicBezTo>
                    <a:pt x="1611665" y="133888"/>
                    <a:pt x="1607933" y="134821"/>
                    <a:pt x="1604667" y="136220"/>
                  </a:cubicBezTo>
                  <a:cubicBezTo>
                    <a:pt x="1600469" y="138086"/>
                    <a:pt x="1597203" y="140885"/>
                    <a:pt x="1593471" y="143218"/>
                  </a:cubicBezTo>
                  <a:cubicBezTo>
                    <a:pt x="1589272" y="141352"/>
                    <a:pt x="1585540" y="139486"/>
                    <a:pt x="1581342" y="137620"/>
                  </a:cubicBezTo>
                  <a:cubicBezTo>
                    <a:pt x="1580875" y="137620"/>
                    <a:pt x="1580409" y="137620"/>
                    <a:pt x="1579942" y="137620"/>
                  </a:cubicBezTo>
                  <a:cubicBezTo>
                    <a:pt x="1579476" y="138553"/>
                    <a:pt x="1579476" y="139952"/>
                    <a:pt x="1579009" y="140885"/>
                  </a:cubicBezTo>
                  <a:cubicBezTo>
                    <a:pt x="1576677" y="147883"/>
                    <a:pt x="1568746" y="150215"/>
                    <a:pt x="1564081" y="145084"/>
                  </a:cubicBezTo>
                  <a:cubicBezTo>
                    <a:pt x="1562215" y="143218"/>
                    <a:pt x="1561282" y="140885"/>
                    <a:pt x="1559883" y="139019"/>
                  </a:cubicBezTo>
                  <a:cubicBezTo>
                    <a:pt x="1558949" y="137153"/>
                    <a:pt x="1557550" y="136220"/>
                    <a:pt x="1555684" y="137153"/>
                  </a:cubicBezTo>
                  <a:cubicBezTo>
                    <a:pt x="1552885" y="138553"/>
                    <a:pt x="1550086" y="139019"/>
                    <a:pt x="1546820" y="138553"/>
                  </a:cubicBezTo>
                  <a:cubicBezTo>
                    <a:pt x="1543088" y="138086"/>
                    <a:pt x="1540756" y="140419"/>
                    <a:pt x="1539823" y="143684"/>
                  </a:cubicBezTo>
                  <a:cubicBezTo>
                    <a:pt x="1539356" y="145550"/>
                    <a:pt x="1538890" y="147416"/>
                    <a:pt x="1538890" y="149282"/>
                  </a:cubicBezTo>
                  <a:cubicBezTo>
                    <a:pt x="1538890" y="152081"/>
                    <a:pt x="1539823" y="154414"/>
                    <a:pt x="1542622" y="155347"/>
                  </a:cubicBezTo>
                  <a:cubicBezTo>
                    <a:pt x="1544954" y="156280"/>
                    <a:pt x="1547287" y="156746"/>
                    <a:pt x="1549153" y="157213"/>
                  </a:cubicBezTo>
                  <a:cubicBezTo>
                    <a:pt x="1549153" y="157213"/>
                    <a:pt x="1549153" y="157213"/>
                    <a:pt x="1549153" y="156746"/>
                  </a:cubicBezTo>
                  <a:cubicBezTo>
                    <a:pt x="1549153" y="156746"/>
                    <a:pt x="1549619" y="156280"/>
                    <a:pt x="1549619" y="156280"/>
                  </a:cubicBezTo>
                  <a:cubicBezTo>
                    <a:pt x="1549619" y="155347"/>
                    <a:pt x="1549619" y="154414"/>
                    <a:pt x="1550086" y="153481"/>
                  </a:cubicBezTo>
                  <a:cubicBezTo>
                    <a:pt x="1550552" y="152548"/>
                    <a:pt x="1551485" y="152081"/>
                    <a:pt x="1552419" y="151615"/>
                  </a:cubicBezTo>
                  <a:cubicBezTo>
                    <a:pt x="1552419" y="152081"/>
                    <a:pt x="1552885" y="152548"/>
                    <a:pt x="1552885" y="153014"/>
                  </a:cubicBezTo>
                  <a:cubicBezTo>
                    <a:pt x="1552885" y="153481"/>
                    <a:pt x="1552419" y="154414"/>
                    <a:pt x="1551952" y="154414"/>
                  </a:cubicBezTo>
                  <a:cubicBezTo>
                    <a:pt x="1551019" y="154880"/>
                    <a:pt x="1550552" y="155347"/>
                    <a:pt x="1549619" y="155813"/>
                  </a:cubicBezTo>
                  <a:cubicBezTo>
                    <a:pt x="1549619" y="156280"/>
                    <a:pt x="1549619" y="156280"/>
                    <a:pt x="1549619" y="156746"/>
                  </a:cubicBezTo>
                  <a:cubicBezTo>
                    <a:pt x="1549619" y="156746"/>
                    <a:pt x="1549153" y="156746"/>
                    <a:pt x="1549153" y="156746"/>
                  </a:cubicBezTo>
                  <a:cubicBezTo>
                    <a:pt x="1548687" y="158612"/>
                    <a:pt x="1548687" y="160478"/>
                    <a:pt x="1547287" y="161878"/>
                  </a:cubicBezTo>
                  <a:cubicBezTo>
                    <a:pt x="1544021" y="164677"/>
                    <a:pt x="1541222" y="168409"/>
                    <a:pt x="1538890" y="172608"/>
                  </a:cubicBezTo>
                  <a:cubicBezTo>
                    <a:pt x="1534691" y="180072"/>
                    <a:pt x="1528160" y="182871"/>
                    <a:pt x="1519763" y="183804"/>
                  </a:cubicBezTo>
                  <a:cubicBezTo>
                    <a:pt x="1516964" y="184270"/>
                    <a:pt x="1515564" y="183337"/>
                    <a:pt x="1516964" y="180538"/>
                  </a:cubicBezTo>
                  <a:cubicBezTo>
                    <a:pt x="1518830" y="176806"/>
                    <a:pt x="1519296" y="173541"/>
                    <a:pt x="1519763" y="169342"/>
                  </a:cubicBezTo>
                  <a:cubicBezTo>
                    <a:pt x="1520229" y="164677"/>
                    <a:pt x="1525361" y="164677"/>
                    <a:pt x="1526761" y="160945"/>
                  </a:cubicBezTo>
                  <a:cubicBezTo>
                    <a:pt x="1527227" y="159079"/>
                    <a:pt x="1528626" y="157213"/>
                    <a:pt x="1528626" y="155347"/>
                  </a:cubicBezTo>
                  <a:cubicBezTo>
                    <a:pt x="1526761" y="149282"/>
                    <a:pt x="1529093" y="144151"/>
                    <a:pt x="1531426" y="138553"/>
                  </a:cubicBezTo>
                  <a:cubicBezTo>
                    <a:pt x="1532825" y="136220"/>
                    <a:pt x="1533292" y="133888"/>
                    <a:pt x="1532825" y="131088"/>
                  </a:cubicBezTo>
                  <a:cubicBezTo>
                    <a:pt x="1532359" y="128289"/>
                    <a:pt x="1532359" y="125957"/>
                    <a:pt x="1533758" y="123624"/>
                  </a:cubicBezTo>
                  <a:cubicBezTo>
                    <a:pt x="1536557" y="117560"/>
                    <a:pt x="1539356" y="111962"/>
                    <a:pt x="1541222" y="105897"/>
                  </a:cubicBezTo>
                  <a:cubicBezTo>
                    <a:pt x="1542622" y="99832"/>
                    <a:pt x="1543088" y="93301"/>
                    <a:pt x="1545421" y="87237"/>
                  </a:cubicBezTo>
                  <a:cubicBezTo>
                    <a:pt x="1547753" y="81639"/>
                    <a:pt x="1546820" y="75574"/>
                    <a:pt x="1544488" y="70443"/>
                  </a:cubicBezTo>
                  <a:cubicBezTo>
                    <a:pt x="1541689" y="64844"/>
                    <a:pt x="1537957" y="59713"/>
                    <a:pt x="1536557" y="53182"/>
                  </a:cubicBezTo>
                  <a:cubicBezTo>
                    <a:pt x="1536557" y="52249"/>
                    <a:pt x="1535624" y="50383"/>
                    <a:pt x="1534691" y="49916"/>
                  </a:cubicBezTo>
                  <a:cubicBezTo>
                    <a:pt x="1527694" y="47117"/>
                    <a:pt x="1524428" y="40586"/>
                    <a:pt x="1519763" y="35455"/>
                  </a:cubicBezTo>
                  <a:cubicBezTo>
                    <a:pt x="1518364" y="34055"/>
                    <a:pt x="1516497" y="34055"/>
                    <a:pt x="1515098" y="35921"/>
                  </a:cubicBezTo>
                  <a:cubicBezTo>
                    <a:pt x="1514165" y="37321"/>
                    <a:pt x="1514165" y="41986"/>
                    <a:pt x="1510899" y="37787"/>
                  </a:cubicBezTo>
                  <a:cubicBezTo>
                    <a:pt x="1507167" y="33122"/>
                    <a:pt x="1502502" y="30323"/>
                    <a:pt x="1497371" y="27524"/>
                  </a:cubicBezTo>
                  <a:cubicBezTo>
                    <a:pt x="1492706" y="25191"/>
                    <a:pt x="1488041" y="23325"/>
                    <a:pt x="1483842" y="20526"/>
                  </a:cubicBezTo>
                  <a:cubicBezTo>
                    <a:pt x="1479643" y="17727"/>
                    <a:pt x="1475911" y="16794"/>
                    <a:pt x="1471713" y="19593"/>
                  </a:cubicBezTo>
                  <a:cubicBezTo>
                    <a:pt x="1464249" y="24725"/>
                    <a:pt x="1455852" y="27524"/>
                    <a:pt x="1447454" y="30789"/>
                  </a:cubicBezTo>
                  <a:cubicBezTo>
                    <a:pt x="1445588" y="31256"/>
                    <a:pt x="1444655" y="33589"/>
                    <a:pt x="1445122" y="35455"/>
                  </a:cubicBezTo>
                  <a:cubicBezTo>
                    <a:pt x="1446055" y="37321"/>
                    <a:pt x="1446988" y="38720"/>
                    <a:pt x="1447921" y="40586"/>
                  </a:cubicBezTo>
                  <a:cubicBezTo>
                    <a:pt x="1449320" y="43852"/>
                    <a:pt x="1447921" y="46651"/>
                    <a:pt x="1444655" y="48517"/>
                  </a:cubicBezTo>
                  <a:cubicBezTo>
                    <a:pt x="1440923" y="50849"/>
                    <a:pt x="1436725" y="48983"/>
                    <a:pt x="1436258" y="44785"/>
                  </a:cubicBezTo>
                  <a:cubicBezTo>
                    <a:pt x="1435792" y="41519"/>
                    <a:pt x="1436258" y="38254"/>
                    <a:pt x="1435792" y="35455"/>
                  </a:cubicBezTo>
                  <a:cubicBezTo>
                    <a:pt x="1435325" y="32189"/>
                    <a:pt x="1435325" y="28923"/>
                    <a:pt x="1434392" y="26124"/>
                  </a:cubicBezTo>
                  <a:cubicBezTo>
                    <a:pt x="1433926" y="23325"/>
                    <a:pt x="1429727" y="20993"/>
                    <a:pt x="1426928" y="21459"/>
                  </a:cubicBezTo>
                  <a:cubicBezTo>
                    <a:pt x="1424596" y="21926"/>
                    <a:pt x="1421797" y="22859"/>
                    <a:pt x="1419464" y="23325"/>
                  </a:cubicBezTo>
                  <a:cubicBezTo>
                    <a:pt x="1415265" y="24258"/>
                    <a:pt x="1412000" y="23325"/>
                    <a:pt x="1408268" y="21926"/>
                  </a:cubicBezTo>
                  <a:cubicBezTo>
                    <a:pt x="1405469" y="20526"/>
                    <a:pt x="1404069" y="19127"/>
                    <a:pt x="1404536" y="16328"/>
                  </a:cubicBezTo>
                  <a:cubicBezTo>
                    <a:pt x="1405935" y="10263"/>
                    <a:pt x="1401737" y="6998"/>
                    <a:pt x="1397538" y="3732"/>
                  </a:cubicBezTo>
                  <a:cubicBezTo>
                    <a:pt x="1390541" y="4665"/>
                    <a:pt x="1384009" y="467"/>
                    <a:pt x="1377012" y="0"/>
                  </a:cubicBezTo>
                  <a:cubicBezTo>
                    <a:pt x="1375146" y="0"/>
                    <a:pt x="1373746" y="1400"/>
                    <a:pt x="1371880" y="2333"/>
                  </a:cubicBezTo>
                  <a:cubicBezTo>
                    <a:pt x="1370947" y="2799"/>
                    <a:pt x="1370014" y="4199"/>
                    <a:pt x="1369548" y="5132"/>
                  </a:cubicBezTo>
                  <a:cubicBezTo>
                    <a:pt x="1364416" y="15861"/>
                    <a:pt x="1362084" y="27057"/>
                    <a:pt x="1363017" y="38720"/>
                  </a:cubicBezTo>
                  <a:cubicBezTo>
                    <a:pt x="1363483" y="45718"/>
                    <a:pt x="1363017" y="54115"/>
                    <a:pt x="1371414" y="58780"/>
                  </a:cubicBezTo>
                  <a:cubicBezTo>
                    <a:pt x="1375146" y="61112"/>
                    <a:pt x="1374213" y="65777"/>
                    <a:pt x="1375612" y="69043"/>
                  </a:cubicBezTo>
                  <a:cubicBezTo>
                    <a:pt x="1377012" y="73242"/>
                    <a:pt x="1377012" y="73708"/>
                    <a:pt x="1373280" y="74175"/>
                  </a:cubicBezTo>
                  <a:cubicBezTo>
                    <a:pt x="1368615" y="74641"/>
                    <a:pt x="1364416" y="74641"/>
                    <a:pt x="1360218" y="76974"/>
                  </a:cubicBezTo>
                  <a:cubicBezTo>
                    <a:pt x="1358351" y="77907"/>
                    <a:pt x="1357419" y="79306"/>
                    <a:pt x="1357885" y="81639"/>
                  </a:cubicBezTo>
                  <a:cubicBezTo>
                    <a:pt x="1358351" y="83505"/>
                    <a:pt x="1359285" y="85837"/>
                    <a:pt x="1358818" y="87237"/>
                  </a:cubicBezTo>
                  <a:cubicBezTo>
                    <a:pt x="1356952" y="91435"/>
                    <a:pt x="1354619" y="95167"/>
                    <a:pt x="1352287" y="98899"/>
                  </a:cubicBezTo>
                  <a:cubicBezTo>
                    <a:pt x="1351821" y="99832"/>
                    <a:pt x="1350421" y="100765"/>
                    <a:pt x="1349488" y="101232"/>
                  </a:cubicBezTo>
                  <a:cubicBezTo>
                    <a:pt x="1345289" y="102632"/>
                    <a:pt x="1341091" y="104498"/>
                    <a:pt x="1336892" y="105431"/>
                  </a:cubicBezTo>
                  <a:cubicBezTo>
                    <a:pt x="1335959" y="105897"/>
                    <a:pt x="1335026" y="104498"/>
                    <a:pt x="1335493" y="103098"/>
                  </a:cubicBezTo>
                  <a:cubicBezTo>
                    <a:pt x="1335959" y="100765"/>
                    <a:pt x="1336892" y="98433"/>
                    <a:pt x="1337359" y="95634"/>
                  </a:cubicBezTo>
                  <a:cubicBezTo>
                    <a:pt x="1337825" y="93301"/>
                    <a:pt x="1335493" y="90969"/>
                    <a:pt x="1332694" y="90969"/>
                  </a:cubicBezTo>
                  <a:cubicBezTo>
                    <a:pt x="1328495" y="91435"/>
                    <a:pt x="1324763" y="92368"/>
                    <a:pt x="1323830" y="96567"/>
                  </a:cubicBezTo>
                  <a:cubicBezTo>
                    <a:pt x="1323363" y="99366"/>
                    <a:pt x="1322431" y="101232"/>
                    <a:pt x="1319165" y="101699"/>
                  </a:cubicBezTo>
                  <a:cubicBezTo>
                    <a:pt x="1316833" y="101699"/>
                    <a:pt x="1314033" y="102632"/>
                    <a:pt x="1311701" y="102632"/>
                  </a:cubicBezTo>
                  <a:cubicBezTo>
                    <a:pt x="1307502" y="103098"/>
                    <a:pt x="1304703" y="105897"/>
                    <a:pt x="1302371" y="108230"/>
                  </a:cubicBezTo>
                  <a:cubicBezTo>
                    <a:pt x="1299105" y="111962"/>
                    <a:pt x="1299105" y="113828"/>
                    <a:pt x="1302371" y="118026"/>
                  </a:cubicBezTo>
                  <a:cubicBezTo>
                    <a:pt x="1303770" y="119892"/>
                    <a:pt x="1303770" y="122225"/>
                    <a:pt x="1302371" y="122691"/>
                  </a:cubicBezTo>
                  <a:cubicBezTo>
                    <a:pt x="1297706" y="125490"/>
                    <a:pt x="1292574" y="129222"/>
                    <a:pt x="1287443" y="131555"/>
                  </a:cubicBezTo>
                  <a:cubicBezTo>
                    <a:pt x="1282778" y="133888"/>
                    <a:pt x="1278113" y="135753"/>
                    <a:pt x="1275313" y="139952"/>
                  </a:cubicBezTo>
                  <a:cubicBezTo>
                    <a:pt x="1272514" y="144151"/>
                    <a:pt x="1267849" y="146483"/>
                    <a:pt x="1265983" y="152081"/>
                  </a:cubicBezTo>
                  <a:cubicBezTo>
                    <a:pt x="1265050" y="155813"/>
                    <a:pt x="1262251" y="159079"/>
                    <a:pt x="1258519" y="160478"/>
                  </a:cubicBezTo>
                  <a:cubicBezTo>
                    <a:pt x="1253387" y="161878"/>
                    <a:pt x="1254787" y="168409"/>
                    <a:pt x="1250588" y="170742"/>
                  </a:cubicBezTo>
                  <a:cubicBezTo>
                    <a:pt x="1248256" y="172141"/>
                    <a:pt x="1247323" y="174474"/>
                    <a:pt x="1246390" y="176806"/>
                  </a:cubicBezTo>
                  <a:cubicBezTo>
                    <a:pt x="1244057" y="181471"/>
                    <a:pt x="1245923" y="185670"/>
                    <a:pt x="1246856" y="189868"/>
                  </a:cubicBezTo>
                  <a:cubicBezTo>
                    <a:pt x="1247323" y="192667"/>
                    <a:pt x="1249189" y="194067"/>
                    <a:pt x="1251055" y="195466"/>
                  </a:cubicBezTo>
                  <a:cubicBezTo>
                    <a:pt x="1255720" y="199198"/>
                    <a:pt x="1259919" y="202464"/>
                    <a:pt x="1265517" y="204330"/>
                  </a:cubicBezTo>
                  <a:cubicBezTo>
                    <a:pt x="1271581" y="206196"/>
                    <a:pt x="1277646" y="208995"/>
                    <a:pt x="1281845" y="214127"/>
                  </a:cubicBezTo>
                  <a:cubicBezTo>
                    <a:pt x="1282778" y="215060"/>
                    <a:pt x="1282778" y="216459"/>
                    <a:pt x="1282778" y="217392"/>
                  </a:cubicBezTo>
                  <a:cubicBezTo>
                    <a:pt x="1282778" y="218325"/>
                    <a:pt x="1281845" y="219725"/>
                    <a:pt x="1280911" y="220191"/>
                  </a:cubicBezTo>
                  <a:cubicBezTo>
                    <a:pt x="1278113" y="221591"/>
                    <a:pt x="1278113" y="219258"/>
                    <a:pt x="1277179" y="217859"/>
                  </a:cubicBezTo>
                  <a:cubicBezTo>
                    <a:pt x="1276246" y="215993"/>
                    <a:pt x="1275313" y="214593"/>
                    <a:pt x="1272981" y="214593"/>
                  </a:cubicBezTo>
                  <a:cubicBezTo>
                    <a:pt x="1270648" y="215060"/>
                    <a:pt x="1267383" y="214593"/>
                    <a:pt x="1265517" y="215993"/>
                  </a:cubicBezTo>
                  <a:cubicBezTo>
                    <a:pt x="1259452" y="221124"/>
                    <a:pt x="1252455" y="223457"/>
                    <a:pt x="1245457" y="226256"/>
                  </a:cubicBezTo>
                  <a:cubicBezTo>
                    <a:pt x="1238459" y="229521"/>
                    <a:pt x="1230995" y="231854"/>
                    <a:pt x="1223998" y="234186"/>
                  </a:cubicBezTo>
                  <a:cubicBezTo>
                    <a:pt x="1221665" y="235119"/>
                    <a:pt x="1218866" y="235586"/>
                    <a:pt x="1216534" y="236519"/>
                  </a:cubicBezTo>
                  <a:cubicBezTo>
                    <a:pt x="1209536" y="239318"/>
                    <a:pt x="1207670" y="244916"/>
                    <a:pt x="1211402" y="251914"/>
                  </a:cubicBezTo>
                  <a:cubicBezTo>
                    <a:pt x="1212802" y="254713"/>
                    <a:pt x="1214667" y="257512"/>
                    <a:pt x="1216534" y="259844"/>
                  </a:cubicBezTo>
                  <a:cubicBezTo>
                    <a:pt x="1219332" y="263110"/>
                    <a:pt x="1221665" y="266842"/>
                    <a:pt x="1222598" y="271507"/>
                  </a:cubicBezTo>
                  <a:cubicBezTo>
                    <a:pt x="1223064" y="273840"/>
                    <a:pt x="1223998" y="276639"/>
                    <a:pt x="1225397" y="278505"/>
                  </a:cubicBezTo>
                  <a:cubicBezTo>
                    <a:pt x="1226797" y="280371"/>
                    <a:pt x="1228663" y="282237"/>
                    <a:pt x="1230995" y="283636"/>
                  </a:cubicBezTo>
                  <a:cubicBezTo>
                    <a:pt x="1235660" y="285969"/>
                    <a:pt x="1241258" y="285036"/>
                    <a:pt x="1246390" y="285502"/>
                  </a:cubicBezTo>
                  <a:cubicBezTo>
                    <a:pt x="1250588" y="289234"/>
                    <a:pt x="1254787" y="293433"/>
                    <a:pt x="1258986" y="297165"/>
                  </a:cubicBezTo>
                  <a:cubicBezTo>
                    <a:pt x="1259919" y="298098"/>
                    <a:pt x="1261318" y="298098"/>
                    <a:pt x="1262718" y="298564"/>
                  </a:cubicBezTo>
                  <a:cubicBezTo>
                    <a:pt x="1265517" y="299964"/>
                    <a:pt x="1268782" y="300897"/>
                    <a:pt x="1271581" y="302296"/>
                  </a:cubicBezTo>
                  <a:cubicBezTo>
                    <a:pt x="1273914" y="303229"/>
                    <a:pt x="1275780" y="305096"/>
                    <a:pt x="1276713" y="307895"/>
                  </a:cubicBezTo>
                  <a:cubicBezTo>
                    <a:pt x="1278113" y="316292"/>
                    <a:pt x="1280911" y="324222"/>
                    <a:pt x="1285577" y="330753"/>
                  </a:cubicBezTo>
                  <a:cubicBezTo>
                    <a:pt x="1286976" y="332619"/>
                    <a:pt x="1285577" y="334485"/>
                    <a:pt x="1283710" y="335418"/>
                  </a:cubicBezTo>
                  <a:cubicBezTo>
                    <a:pt x="1281378" y="336818"/>
                    <a:pt x="1279512" y="338217"/>
                    <a:pt x="1277179" y="339151"/>
                  </a:cubicBezTo>
                  <a:cubicBezTo>
                    <a:pt x="1277179" y="339151"/>
                    <a:pt x="1277179" y="339617"/>
                    <a:pt x="1277646" y="339617"/>
                  </a:cubicBezTo>
                  <a:cubicBezTo>
                    <a:pt x="1277179" y="340084"/>
                    <a:pt x="1277179" y="340550"/>
                    <a:pt x="1276713" y="341017"/>
                  </a:cubicBezTo>
                  <a:cubicBezTo>
                    <a:pt x="1276713" y="341483"/>
                    <a:pt x="1276713" y="341950"/>
                    <a:pt x="1276246" y="342416"/>
                  </a:cubicBezTo>
                  <a:cubicBezTo>
                    <a:pt x="1276713" y="341483"/>
                    <a:pt x="1276713" y="340084"/>
                    <a:pt x="1277179" y="339151"/>
                  </a:cubicBezTo>
                  <a:cubicBezTo>
                    <a:pt x="1277179" y="339151"/>
                    <a:pt x="1277179" y="339151"/>
                    <a:pt x="1277179" y="339151"/>
                  </a:cubicBezTo>
                  <a:cubicBezTo>
                    <a:pt x="1276713" y="338217"/>
                    <a:pt x="1276246" y="337284"/>
                    <a:pt x="1275313" y="336351"/>
                  </a:cubicBezTo>
                  <a:cubicBezTo>
                    <a:pt x="1269715" y="329820"/>
                    <a:pt x="1268316" y="322823"/>
                    <a:pt x="1272514" y="314892"/>
                  </a:cubicBezTo>
                  <a:cubicBezTo>
                    <a:pt x="1272981" y="313959"/>
                    <a:pt x="1272981" y="312560"/>
                    <a:pt x="1272981" y="311160"/>
                  </a:cubicBezTo>
                  <a:cubicBezTo>
                    <a:pt x="1273447" y="307428"/>
                    <a:pt x="1269715" y="303229"/>
                    <a:pt x="1265983" y="303696"/>
                  </a:cubicBezTo>
                  <a:cubicBezTo>
                    <a:pt x="1262718" y="304163"/>
                    <a:pt x="1259452" y="304629"/>
                    <a:pt x="1256653" y="305096"/>
                  </a:cubicBezTo>
                  <a:cubicBezTo>
                    <a:pt x="1250588" y="306495"/>
                    <a:pt x="1245457" y="305562"/>
                    <a:pt x="1240325" y="301363"/>
                  </a:cubicBezTo>
                  <a:cubicBezTo>
                    <a:pt x="1237526" y="299031"/>
                    <a:pt x="1234261" y="296232"/>
                    <a:pt x="1230995" y="294832"/>
                  </a:cubicBezTo>
                  <a:cubicBezTo>
                    <a:pt x="1225397" y="292033"/>
                    <a:pt x="1219332" y="289234"/>
                    <a:pt x="1213268" y="287835"/>
                  </a:cubicBezTo>
                  <a:cubicBezTo>
                    <a:pt x="1207203" y="286435"/>
                    <a:pt x="1201139" y="284103"/>
                    <a:pt x="1195074" y="282237"/>
                  </a:cubicBezTo>
                  <a:cubicBezTo>
                    <a:pt x="1193675" y="281770"/>
                    <a:pt x="1191342" y="282703"/>
                    <a:pt x="1189943" y="283636"/>
                  </a:cubicBezTo>
                  <a:cubicBezTo>
                    <a:pt x="1187144" y="285969"/>
                    <a:pt x="1185278" y="289701"/>
                    <a:pt x="1185278" y="293433"/>
                  </a:cubicBezTo>
                  <a:cubicBezTo>
                    <a:pt x="1185278" y="294366"/>
                    <a:pt x="1186211" y="295765"/>
                    <a:pt x="1187144" y="296232"/>
                  </a:cubicBezTo>
                  <a:cubicBezTo>
                    <a:pt x="1189010" y="297165"/>
                    <a:pt x="1190876" y="297165"/>
                    <a:pt x="1192742" y="297631"/>
                  </a:cubicBezTo>
                  <a:cubicBezTo>
                    <a:pt x="1192742" y="297631"/>
                    <a:pt x="1192275" y="297165"/>
                    <a:pt x="1192275" y="297165"/>
                  </a:cubicBezTo>
                  <a:lnTo>
                    <a:pt x="1193208" y="296232"/>
                  </a:lnTo>
                  <a:lnTo>
                    <a:pt x="1192275" y="295765"/>
                  </a:lnTo>
                  <a:cubicBezTo>
                    <a:pt x="1193675" y="296698"/>
                    <a:pt x="1194608" y="298098"/>
                    <a:pt x="1196007" y="299031"/>
                  </a:cubicBezTo>
                  <a:cubicBezTo>
                    <a:pt x="1197873" y="299964"/>
                    <a:pt x="1199739" y="299964"/>
                    <a:pt x="1201605" y="300897"/>
                  </a:cubicBezTo>
                  <a:cubicBezTo>
                    <a:pt x="1203938" y="301830"/>
                    <a:pt x="1204871" y="305096"/>
                    <a:pt x="1203471" y="307428"/>
                  </a:cubicBezTo>
                  <a:cubicBezTo>
                    <a:pt x="1202538" y="309294"/>
                    <a:pt x="1200672" y="310227"/>
                    <a:pt x="1198806" y="309761"/>
                  </a:cubicBezTo>
                  <a:cubicBezTo>
                    <a:pt x="1196474" y="309294"/>
                    <a:pt x="1194141" y="307895"/>
                    <a:pt x="1191809" y="306962"/>
                  </a:cubicBezTo>
                  <a:cubicBezTo>
                    <a:pt x="1189943" y="306029"/>
                    <a:pt x="1188543" y="304629"/>
                    <a:pt x="1186677" y="304629"/>
                  </a:cubicBezTo>
                  <a:cubicBezTo>
                    <a:pt x="1183878" y="304163"/>
                    <a:pt x="1181546" y="305562"/>
                    <a:pt x="1180146" y="307895"/>
                  </a:cubicBezTo>
                  <a:cubicBezTo>
                    <a:pt x="1179213" y="309294"/>
                    <a:pt x="1178280" y="311627"/>
                    <a:pt x="1179213" y="313026"/>
                  </a:cubicBezTo>
                  <a:cubicBezTo>
                    <a:pt x="1182479" y="320024"/>
                    <a:pt x="1187144" y="326088"/>
                    <a:pt x="1195541" y="328421"/>
                  </a:cubicBezTo>
                  <a:cubicBezTo>
                    <a:pt x="1199739" y="329820"/>
                    <a:pt x="1203938" y="330753"/>
                    <a:pt x="1208603" y="331220"/>
                  </a:cubicBezTo>
                  <a:cubicBezTo>
                    <a:pt x="1210469" y="331220"/>
                    <a:pt x="1212335" y="332153"/>
                    <a:pt x="1214201" y="332619"/>
                  </a:cubicBezTo>
                  <a:cubicBezTo>
                    <a:pt x="1214667" y="332619"/>
                    <a:pt x="1215134" y="333552"/>
                    <a:pt x="1215600" y="334019"/>
                  </a:cubicBezTo>
                  <a:cubicBezTo>
                    <a:pt x="1216067" y="335418"/>
                    <a:pt x="1215134" y="336351"/>
                    <a:pt x="1213734" y="335885"/>
                  </a:cubicBezTo>
                  <a:cubicBezTo>
                    <a:pt x="1210935" y="334485"/>
                    <a:pt x="1207670" y="333086"/>
                    <a:pt x="1204404" y="334019"/>
                  </a:cubicBezTo>
                  <a:cubicBezTo>
                    <a:pt x="1198806" y="334952"/>
                    <a:pt x="1192742" y="334485"/>
                    <a:pt x="1187144" y="334019"/>
                  </a:cubicBezTo>
                  <a:cubicBezTo>
                    <a:pt x="1183878" y="333552"/>
                    <a:pt x="1181079" y="332619"/>
                    <a:pt x="1179213" y="329354"/>
                  </a:cubicBezTo>
                  <a:cubicBezTo>
                    <a:pt x="1178746" y="328421"/>
                    <a:pt x="1178280" y="327021"/>
                    <a:pt x="1177347" y="326088"/>
                  </a:cubicBezTo>
                  <a:cubicBezTo>
                    <a:pt x="1173148" y="319557"/>
                    <a:pt x="1169416" y="313026"/>
                    <a:pt x="1168950" y="305096"/>
                  </a:cubicBezTo>
                  <a:cubicBezTo>
                    <a:pt x="1168483" y="298564"/>
                    <a:pt x="1165684" y="292966"/>
                    <a:pt x="1161486" y="287368"/>
                  </a:cubicBezTo>
                  <a:cubicBezTo>
                    <a:pt x="1160553" y="285969"/>
                    <a:pt x="1158687" y="285036"/>
                    <a:pt x="1157287" y="283636"/>
                  </a:cubicBezTo>
                  <a:cubicBezTo>
                    <a:pt x="1156821" y="283170"/>
                    <a:pt x="1155888" y="283636"/>
                    <a:pt x="1155888" y="283636"/>
                  </a:cubicBezTo>
                  <a:cubicBezTo>
                    <a:pt x="1155421" y="284103"/>
                    <a:pt x="1154488" y="284569"/>
                    <a:pt x="1154955" y="285036"/>
                  </a:cubicBezTo>
                  <a:cubicBezTo>
                    <a:pt x="1156354" y="289701"/>
                    <a:pt x="1158220" y="294832"/>
                    <a:pt x="1159620" y="299497"/>
                  </a:cubicBezTo>
                  <a:cubicBezTo>
                    <a:pt x="1160553" y="303229"/>
                    <a:pt x="1160553" y="306962"/>
                    <a:pt x="1158220" y="310694"/>
                  </a:cubicBezTo>
                  <a:cubicBezTo>
                    <a:pt x="1157753" y="311627"/>
                    <a:pt x="1156821" y="313026"/>
                    <a:pt x="1155888" y="313959"/>
                  </a:cubicBezTo>
                  <a:cubicBezTo>
                    <a:pt x="1152622" y="317691"/>
                    <a:pt x="1151223" y="321423"/>
                    <a:pt x="1152622" y="326088"/>
                  </a:cubicBezTo>
                  <a:cubicBezTo>
                    <a:pt x="1154022" y="330287"/>
                    <a:pt x="1151223" y="335418"/>
                    <a:pt x="1154022" y="339151"/>
                  </a:cubicBezTo>
                  <a:cubicBezTo>
                    <a:pt x="1156821" y="342883"/>
                    <a:pt x="1160553" y="345682"/>
                    <a:pt x="1163352" y="348481"/>
                  </a:cubicBezTo>
                  <a:cubicBezTo>
                    <a:pt x="1165684" y="350813"/>
                    <a:pt x="1168017" y="352679"/>
                    <a:pt x="1170349" y="355012"/>
                  </a:cubicBezTo>
                  <a:cubicBezTo>
                    <a:pt x="1174081" y="358277"/>
                    <a:pt x="1175947" y="362009"/>
                    <a:pt x="1175947" y="366674"/>
                  </a:cubicBezTo>
                  <a:cubicBezTo>
                    <a:pt x="1175947" y="371806"/>
                    <a:pt x="1175947" y="376938"/>
                    <a:pt x="1176880" y="382069"/>
                  </a:cubicBezTo>
                  <a:cubicBezTo>
                    <a:pt x="1178280" y="391866"/>
                    <a:pt x="1184344" y="399796"/>
                    <a:pt x="1188076" y="408194"/>
                  </a:cubicBezTo>
                  <a:cubicBezTo>
                    <a:pt x="1189010" y="410526"/>
                    <a:pt x="1191809" y="411459"/>
                    <a:pt x="1194608" y="411459"/>
                  </a:cubicBezTo>
                  <a:cubicBezTo>
                    <a:pt x="1199739" y="410993"/>
                    <a:pt x="1204404" y="410060"/>
                    <a:pt x="1208136" y="405394"/>
                  </a:cubicBezTo>
                  <a:cubicBezTo>
                    <a:pt x="1212335" y="400263"/>
                    <a:pt x="1217467" y="402129"/>
                    <a:pt x="1222132" y="404461"/>
                  </a:cubicBezTo>
                  <a:cubicBezTo>
                    <a:pt x="1222598" y="404928"/>
                    <a:pt x="1223531" y="405394"/>
                    <a:pt x="1223531" y="405861"/>
                  </a:cubicBezTo>
                  <a:cubicBezTo>
                    <a:pt x="1223531" y="406327"/>
                    <a:pt x="1222598" y="406794"/>
                    <a:pt x="1222132" y="407260"/>
                  </a:cubicBezTo>
                  <a:cubicBezTo>
                    <a:pt x="1217000" y="410993"/>
                    <a:pt x="1211868" y="414725"/>
                    <a:pt x="1206737" y="418923"/>
                  </a:cubicBezTo>
                  <a:cubicBezTo>
                    <a:pt x="1202072" y="422655"/>
                    <a:pt x="1201605" y="430119"/>
                    <a:pt x="1205337" y="434784"/>
                  </a:cubicBezTo>
                  <a:cubicBezTo>
                    <a:pt x="1207203" y="437117"/>
                    <a:pt x="1210002" y="439450"/>
                    <a:pt x="1211868" y="441782"/>
                  </a:cubicBezTo>
                  <a:cubicBezTo>
                    <a:pt x="1214667" y="445514"/>
                    <a:pt x="1216067" y="450179"/>
                    <a:pt x="1214201" y="454378"/>
                  </a:cubicBezTo>
                  <a:cubicBezTo>
                    <a:pt x="1211868" y="460442"/>
                    <a:pt x="1210935" y="466507"/>
                    <a:pt x="1210935" y="473038"/>
                  </a:cubicBezTo>
                  <a:cubicBezTo>
                    <a:pt x="1210935" y="476304"/>
                    <a:pt x="1210002" y="479569"/>
                    <a:pt x="1208136" y="481902"/>
                  </a:cubicBezTo>
                  <a:cubicBezTo>
                    <a:pt x="1204404" y="487966"/>
                    <a:pt x="1199739" y="493098"/>
                    <a:pt x="1198806" y="500562"/>
                  </a:cubicBezTo>
                  <a:cubicBezTo>
                    <a:pt x="1198806" y="501495"/>
                    <a:pt x="1196474" y="502428"/>
                    <a:pt x="1195541" y="502428"/>
                  </a:cubicBezTo>
                  <a:cubicBezTo>
                    <a:pt x="1188076" y="501495"/>
                    <a:pt x="1180146" y="500562"/>
                    <a:pt x="1172682" y="499629"/>
                  </a:cubicBezTo>
                  <a:cubicBezTo>
                    <a:pt x="1171282" y="499629"/>
                    <a:pt x="1169883" y="498696"/>
                    <a:pt x="1169416" y="498229"/>
                  </a:cubicBezTo>
                  <a:cubicBezTo>
                    <a:pt x="1168950" y="496363"/>
                    <a:pt x="1169416" y="494497"/>
                    <a:pt x="1169416" y="492631"/>
                  </a:cubicBezTo>
                  <a:cubicBezTo>
                    <a:pt x="1169416" y="492631"/>
                    <a:pt x="1169416" y="492631"/>
                    <a:pt x="1168950" y="492631"/>
                  </a:cubicBezTo>
                  <a:cubicBezTo>
                    <a:pt x="1167550" y="492631"/>
                    <a:pt x="1167550" y="492165"/>
                    <a:pt x="1168483" y="491232"/>
                  </a:cubicBezTo>
                  <a:cubicBezTo>
                    <a:pt x="1168483" y="491698"/>
                    <a:pt x="1168950" y="491698"/>
                    <a:pt x="1168950" y="492165"/>
                  </a:cubicBezTo>
                  <a:cubicBezTo>
                    <a:pt x="1168950" y="492165"/>
                    <a:pt x="1168950" y="492165"/>
                    <a:pt x="1168950" y="492631"/>
                  </a:cubicBezTo>
                  <a:cubicBezTo>
                    <a:pt x="1170816" y="493564"/>
                    <a:pt x="1172215" y="494497"/>
                    <a:pt x="1174081" y="494964"/>
                  </a:cubicBezTo>
                  <a:cubicBezTo>
                    <a:pt x="1180612" y="497763"/>
                    <a:pt x="1185278" y="495430"/>
                    <a:pt x="1188076" y="489366"/>
                  </a:cubicBezTo>
                  <a:cubicBezTo>
                    <a:pt x="1192742" y="478170"/>
                    <a:pt x="1195074" y="466040"/>
                    <a:pt x="1196940" y="453911"/>
                  </a:cubicBezTo>
                  <a:cubicBezTo>
                    <a:pt x="1197407" y="452045"/>
                    <a:pt x="1196940" y="449713"/>
                    <a:pt x="1196007" y="448313"/>
                  </a:cubicBezTo>
                  <a:cubicBezTo>
                    <a:pt x="1193208" y="443648"/>
                    <a:pt x="1192275" y="438983"/>
                    <a:pt x="1193208" y="433385"/>
                  </a:cubicBezTo>
                  <a:cubicBezTo>
                    <a:pt x="1193675" y="430119"/>
                    <a:pt x="1191809" y="427320"/>
                    <a:pt x="1189010" y="424988"/>
                  </a:cubicBezTo>
                  <a:cubicBezTo>
                    <a:pt x="1186211" y="423122"/>
                    <a:pt x="1183878" y="421256"/>
                    <a:pt x="1181079" y="419390"/>
                  </a:cubicBezTo>
                  <a:cubicBezTo>
                    <a:pt x="1177347" y="416591"/>
                    <a:pt x="1174548" y="413325"/>
                    <a:pt x="1173148" y="408660"/>
                  </a:cubicBezTo>
                  <a:cubicBezTo>
                    <a:pt x="1168017" y="394198"/>
                    <a:pt x="1162419" y="379737"/>
                    <a:pt x="1158220" y="364808"/>
                  </a:cubicBezTo>
                  <a:cubicBezTo>
                    <a:pt x="1155421" y="355945"/>
                    <a:pt x="1151223" y="348481"/>
                    <a:pt x="1143292" y="343349"/>
                  </a:cubicBezTo>
                  <a:cubicBezTo>
                    <a:pt x="1139560" y="340550"/>
                    <a:pt x="1137227" y="336818"/>
                    <a:pt x="1137227" y="331686"/>
                  </a:cubicBezTo>
                  <a:cubicBezTo>
                    <a:pt x="1137227" y="318624"/>
                    <a:pt x="1135361" y="306029"/>
                    <a:pt x="1132096" y="293433"/>
                  </a:cubicBezTo>
                  <a:cubicBezTo>
                    <a:pt x="1131629" y="290634"/>
                    <a:pt x="1129763" y="288768"/>
                    <a:pt x="1127431" y="287835"/>
                  </a:cubicBezTo>
                  <a:cubicBezTo>
                    <a:pt x="1117634" y="284103"/>
                    <a:pt x="1107837" y="281304"/>
                    <a:pt x="1097574" y="285036"/>
                  </a:cubicBezTo>
                  <a:cubicBezTo>
                    <a:pt x="1095242" y="285969"/>
                    <a:pt x="1092443" y="284569"/>
                    <a:pt x="1090110" y="285036"/>
                  </a:cubicBezTo>
                  <a:cubicBezTo>
                    <a:pt x="1088711" y="285502"/>
                    <a:pt x="1086845" y="287368"/>
                    <a:pt x="1086378" y="288768"/>
                  </a:cubicBezTo>
                  <a:cubicBezTo>
                    <a:pt x="1085912" y="292033"/>
                    <a:pt x="1085912" y="295299"/>
                    <a:pt x="1085912" y="298098"/>
                  </a:cubicBezTo>
                  <a:cubicBezTo>
                    <a:pt x="1086378" y="308361"/>
                    <a:pt x="1086845" y="318624"/>
                    <a:pt x="1087311" y="328887"/>
                  </a:cubicBezTo>
                  <a:cubicBezTo>
                    <a:pt x="1087311" y="334019"/>
                    <a:pt x="1086845" y="339151"/>
                    <a:pt x="1083112" y="343349"/>
                  </a:cubicBezTo>
                  <a:cubicBezTo>
                    <a:pt x="1078914" y="348014"/>
                    <a:pt x="1077981" y="353146"/>
                    <a:pt x="1077981" y="359210"/>
                  </a:cubicBezTo>
                  <a:cubicBezTo>
                    <a:pt x="1078447" y="363409"/>
                    <a:pt x="1078447" y="366674"/>
                    <a:pt x="1082180" y="369007"/>
                  </a:cubicBezTo>
                  <a:cubicBezTo>
                    <a:pt x="1085445" y="371339"/>
                    <a:pt x="1088711" y="374139"/>
                    <a:pt x="1089177" y="377871"/>
                  </a:cubicBezTo>
                  <a:cubicBezTo>
                    <a:pt x="1090110" y="383469"/>
                    <a:pt x="1094309" y="388600"/>
                    <a:pt x="1091510" y="394665"/>
                  </a:cubicBezTo>
                  <a:cubicBezTo>
                    <a:pt x="1091043" y="395598"/>
                    <a:pt x="1091043" y="397464"/>
                    <a:pt x="1091510" y="398397"/>
                  </a:cubicBezTo>
                  <a:cubicBezTo>
                    <a:pt x="1094309" y="403528"/>
                    <a:pt x="1097108" y="408660"/>
                    <a:pt x="1100373" y="413325"/>
                  </a:cubicBezTo>
                  <a:cubicBezTo>
                    <a:pt x="1100840" y="413792"/>
                    <a:pt x="1102706" y="413325"/>
                    <a:pt x="1103639" y="412859"/>
                  </a:cubicBezTo>
                  <a:cubicBezTo>
                    <a:pt x="1106904" y="410993"/>
                    <a:pt x="1109703" y="410526"/>
                    <a:pt x="1112036" y="413325"/>
                  </a:cubicBezTo>
                  <a:cubicBezTo>
                    <a:pt x="1117168" y="419390"/>
                    <a:pt x="1122299" y="424988"/>
                    <a:pt x="1129763" y="427320"/>
                  </a:cubicBezTo>
                  <a:cubicBezTo>
                    <a:pt x="1130696" y="427787"/>
                    <a:pt x="1131629" y="429186"/>
                    <a:pt x="1131629" y="430586"/>
                  </a:cubicBezTo>
                  <a:cubicBezTo>
                    <a:pt x="1131629" y="433851"/>
                    <a:pt x="1131629" y="437117"/>
                    <a:pt x="1131163" y="439916"/>
                  </a:cubicBezTo>
                  <a:cubicBezTo>
                    <a:pt x="1131163" y="441782"/>
                    <a:pt x="1128364" y="443182"/>
                    <a:pt x="1126964" y="441782"/>
                  </a:cubicBezTo>
                  <a:cubicBezTo>
                    <a:pt x="1123232" y="439450"/>
                    <a:pt x="1119500" y="436650"/>
                    <a:pt x="1115768" y="434318"/>
                  </a:cubicBezTo>
                  <a:cubicBezTo>
                    <a:pt x="1112969" y="432452"/>
                    <a:pt x="1110636" y="430586"/>
                    <a:pt x="1107837" y="429186"/>
                  </a:cubicBezTo>
                  <a:cubicBezTo>
                    <a:pt x="1103172" y="427320"/>
                    <a:pt x="1098041" y="425921"/>
                    <a:pt x="1093376" y="424055"/>
                  </a:cubicBezTo>
                  <a:cubicBezTo>
                    <a:pt x="1089177" y="422189"/>
                    <a:pt x="1085445" y="420323"/>
                    <a:pt x="1081247" y="418457"/>
                  </a:cubicBezTo>
                  <a:cubicBezTo>
                    <a:pt x="1075182" y="419856"/>
                    <a:pt x="1072383" y="413792"/>
                    <a:pt x="1067718" y="411926"/>
                  </a:cubicBezTo>
                  <a:cubicBezTo>
                    <a:pt x="1058854" y="407727"/>
                    <a:pt x="1049524" y="405394"/>
                    <a:pt x="1039727" y="407260"/>
                  </a:cubicBezTo>
                  <a:cubicBezTo>
                    <a:pt x="1038328" y="407260"/>
                    <a:pt x="1037395" y="407727"/>
                    <a:pt x="1035995" y="407727"/>
                  </a:cubicBezTo>
                  <a:cubicBezTo>
                    <a:pt x="1024799" y="407727"/>
                    <a:pt x="1014536" y="406327"/>
                    <a:pt x="1005206" y="398863"/>
                  </a:cubicBezTo>
                  <a:cubicBezTo>
                    <a:pt x="1001007" y="395131"/>
                    <a:pt x="995876" y="392332"/>
                    <a:pt x="991211" y="389067"/>
                  </a:cubicBezTo>
                  <a:cubicBezTo>
                    <a:pt x="989811" y="388134"/>
                    <a:pt x="987012" y="389533"/>
                    <a:pt x="986079" y="390933"/>
                  </a:cubicBezTo>
                  <a:cubicBezTo>
                    <a:pt x="985613" y="391399"/>
                    <a:pt x="985146" y="391866"/>
                    <a:pt x="985146" y="392799"/>
                  </a:cubicBezTo>
                  <a:cubicBezTo>
                    <a:pt x="983280" y="398397"/>
                    <a:pt x="985146" y="402595"/>
                    <a:pt x="989345" y="406327"/>
                  </a:cubicBezTo>
                  <a:cubicBezTo>
                    <a:pt x="994476" y="410526"/>
                    <a:pt x="1001474" y="410526"/>
                    <a:pt x="1005672" y="416124"/>
                  </a:cubicBezTo>
                  <a:cubicBezTo>
                    <a:pt x="1006139" y="417057"/>
                    <a:pt x="1008005" y="417057"/>
                    <a:pt x="1009404" y="417524"/>
                  </a:cubicBezTo>
                  <a:cubicBezTo>
                    <a:pt x="1012204" y="417990"/>
                    <a:pt x="1014069" y="419390"/>
                    <a:pt x="1015936" y="421256"/>
                  </a:cubicBezTo>
                  <a:cubicBezTo>
                    <a:pt x="1019668" y="425921"/>
                    <a:pt x="1022933" y="430119"/>
                    <a:pt x="1026665" y="434784"/>
                  </a:cubicBezTo>
                  <a:cubicBezTo>
                    <a:pt x="1028065" y="437117"/>
                    <a:pt x="1028065" y="439916"/>
                    <a:pt x="1026199" y="441782"/>
                  </a:cubicBezTo>
                  <a:cubicBezTo>
                    <a:pt x="1022466" y="445048"/>
                    <a:pt x="1017801" y="447380"/>
                    <a:pt x="1016402" y="452978"/>
                  </a:cubicBezTo>
                  <a:cubicBezTo>
                    <a:pt x="1016402" y="453445"/>
                    <a:pt x="1015469" y="453911"/>
                    <a:pt x="1015002" y="453911"/>
                  </a:cubicBezTo>
                  <a:cubicBezTo>
                    <a:pt x="1014069" y="453445"/>
                    <a:pt x="1012670" y="452512"/>
                    <a:pt x="1012204" y="451579"/>
                  </a:cubicBezTo>
                  <a:cubicBezTo>
                    <a:pt x="1011270" y="449246"/>
                    <a:pt x="1011270" y="446447"/>
                    <a:pt x="1010337" y="444115"/>
                  </a:cubicBezTo>
                  <a:cubicBezTo>
                    <a:pt x="1008938" y="440849"/>
                    <a:pt x="1005206" y="438983"/>
                    <a:pt x="1002407" y="440383"/>
                  </a:cubicBezTo>
                  <a:cubicBezTo>
                    <a:pt x="997742" y="442249"/>
                    <a:pt x="994010" y="445981"/>
                    <a:pt x="988412" y="445514"/>
                  </a:cubicBezTo>
                  <a:cubicBezTo>
                    <a:pt x="987945" y="445514"/>
                    <a:pt x="987012" y="445981"/>
                    <a:pt x="987012" y="446447"/>
                  </a:cubicBezTo>
                  <a:cubicBezTo>
                    <a:pt x="985146" y="451579"/>
                    <a:pt x="980948" y="452512"/>
                    <a:pt x="976282" y="452045"/>
                  </a:cubicBezTo>
                  <a:cubicBezTo>
                    <a:pt x="971617" y="451579"/>
                    <a:pt x="966952" y="453445"/>
                    <a:pt x="964153" y="456710"/>
                  </a:cubicBezTo>
                  <a:cubicBezTo>
                    <a:pt x="960888" y="460909"/>
                    <a:pt x="955756" y="461842"/>
                    <a:pt x="951558" y="464641"/>
                  </a:cubicBezTo>
                  <a:cubicBezTo>
                    <a:pt x="950158" y="465574"/>
                    <a:pt x="947825" y="465107"/>
                    <a:pt x="945960" y="465107"/>
                  </a:cubicBezTo>
                  <a:cubicBezTo>
                    <a:pt x="945960" y="463708"/>
                    <a:pt x="945960" y="462775"/>
                    <a:pt x="945960" y="461375"/>
                  </a:cubicBezTo>
                  <a:cubicBezTo>
                    <a:pt x="946893" y="456244"/>
                    <a:pt x="945026" y="451579"/>
                    <a:pt x="941294" y="447847"/>
                  </a:cubicBezTo>
                  <a:cubicBezTo>
                    <a:pt x="937096" y="447380"/>
                    <a:pt x="933830" y="448313"/>
                    <a:pt x="932431" y="452978"/>
                  </a:cubicBezTo>
                  <a:cubicBezTo>
                    <a:pt x="931964" y="453911"/>
                    <a:pt x="930565" y="455311"/>
                    <a:pt x="930098" y="455311"/>
                  </a:cubicBezTo>
                  <a:cubicBezTo>
                    <a:pt x="926366" y="455311"/>
                    <a:pt x="925433" y="459043"/>
                    <a:pt x="922634" y="460442"/>
                  </a:cubicBezTo>
                  <a:cubicBezTo>
                    <a:pt x="919835" y="461842"/>
                    <a:pt x="916570" y="462308"/>
                    <a:pt x="913304" y="463241"/>
                  </a:cubicBezTo>
                  <a:cubicBezTo>
                    <a:pt x="908639" y="464174"/>
                    <a:pt x="905373" y="466973"/>
                    <a:pt x="902574" y="470705"/>
                  </a:cubicBezTo>
                  <a:cubicBezTo>
                    <a:pt x="895577" y="479103"/>
                    <a:pt x="888579" y="487033"/>
                    <a:pt x="879249" y="493098"/>
                  </a:cubicBezTo>
                  <a:cubicBezTo>
                    <a:pt x="876917" y="494497"/>
                    <a:pt x="875983" y="496830"/>
                    <a:pt x="875517" y="499162"/>
                  </a:cubicBezTo>
                  <a:cubicBezTo>
                    <a:pt x="875050" y="502428"/>
                    <a:pt x="874584" y="505693"/>
                    <a:pt x="874117" y="508493"/>
                  </a:cubicBezTo>
                  <a:cubicBezTo>
                    <a:pt x="873651" y="509426"/>
                    <a:pt x="872718" y="510825"/>
                    <a:pt x="872251" y="511758"/>
                  </a:cubicBezTo>
                  <a:cubicBezTo>
                    <a:pt x="867120" y="516890"/>
                    <a:pt x="856857" y="517356"/>
                    <a:pt x="853125" y="513158"/>
                  </a:cubicBezTo>
                  <a:cubicBezTo>
                    <a:pt x="850792" y="510359"/>
                    <a:pt x="847526" y="507559"/>
                    <a:pt x="845194" y="504760"/>
                  </a:cubicBezTo>
                  <a:cubicBezTo>
                    <a:pt x="842861" y="502428"/>
                    <a:pt x="842861" y="498229"/>
                    <a:pt x="845194" y="496363"/>
                  </a:cubicBezTo>
                  <a:cubicBezTo>
                    <a:pt x="847993" y="494031"/>
                    <a:pt x="851725" y="492165"/>
                    <a:pt x="854524" y="489832"/>
                  </a:cubicBezTo>
                  <a:cubicBezTo>
                    <a:pt x="856390" y="488433"/>
                    <a:pt x="856857" y="484701"/>
                    <a:pt x="855457" y="482835"/>
                  </a:cubicBezTo>
                  <a:cubicBezTo>
                    <a:pt x="853125" y="480036"/>
                    <a:pt x="850326" y="477237"/>
                    <a:pt x="847993" y="474438"/>
                  </a:cubicBezTo>
                  <a:cubicBezTo>
                    <a:pt x="843794" y="468373"/>
                    <a:pt x="838196" y="466040"/>
                    <a:pt x="831199" y="467440"/>
                  </a:cubicBezTo>
                  <a:cubicBezTo>
                    <a:pt x="826067" y="468373"/>
                    <a:pt x="820936" y="468373"/>
                    <a:pt x="816271" y="467440"/>
                  </a:cubicBezTo>
                  <a:cubicBezTo>
                    <a:pt x="815804" y="467440"/>
                    <a:pt x="815338" y="467906"/>
                    <a:pt x="814871" y="468373"/>
                  </a:cubicBezTo>
                  <a:cubicBezTo>
                    <a:pt x="813938" y="469306"/>
                    <a:pt x="813938" y="470705"/>
                    <a:pt x="815338" y="471638"/>
                  </a:cubicBezTo>
                  <a:cubicBezTo>
                    <a:pt x="824668" y="478636"/>
                    <a:pt x="827000" y="487966"/>
                    <a:pt x="825601" y="498696"/>
                  </a:cubicBezTo>
                  <a:cubicBezTo>
                    <a:pt x="825134" y="501028"/>
                    <a:pt x="825134" y="503827"/>
                    <a:pt x="825134" y="506160"/>
                  </a:cubicBezTo>
                  <a:cubicBezTo>
                    <a:pt x="825134" y="508959"/>
                    <a:pt x="826067" y="511292"/>
                    <a:pt x="828400" y="512691"/>
                  </a:cubicBezTo>
                  <a:cubicBezTo>
                    <a:pt x="833065" y="515024"/>
                    <a:pt x="834464" y="518756"/>
                    <a:pt x="834464" y="523421"/>
                  </a:cubicBezTo>
                  <a:cubicBezTo>
                    <a:pt x="834464" y="525753"/>
                    <a:pt x="834464" y="528552"/>
                    <a:pt x="833998" y="530885"/>
                  </a:cubicBezTo>
                  <a:cubicBezTo>
                    <a:pt x="833531" y="533217"/>
                    <a:pt x="830732" y="536016"/>
                    <a:pt x="828866" y="535550"/>
                  </a:cubicBezTo>
                  <a:cubicBezTo>
                    <a:pt x="825134" y="534617"/>
                    <a:pt x="821402" y="534150"/>
                    <a:pt x="817670" y="533217"/>
                  </a:cubicBezTo>
                  <a:cubicBezTo>
                    <a:pt x="812072" y="531818"/>
                    <a:pt x="807873" y="532284"/>
                    <a:pt x="804141" y="537416"/>
                  </a:cubicBezTo>
                  <a:cubicBezTo>
                    <a:pt x="802275" y="540215"/>
                    <a:pt x="799943" y="542547"/>
                    <a:pt x="797610" y="544414"/>
                  </a:cubicBezTo>
                  <a:cubicBezTo>
                    <a:pt x="793878" y="547213"/>
                    <a:pt x="791079" y="550478"/>
                    <a:pt x="788747" y="554210"/>
                  </a:cubicBezTo>
                  <a:cubicBezTo>
                    <a:pt x="783148" y="562141"/>
                    <a:pt x="779416" y="564940"/>
                    <a:pt x="789213" y="575670"/>
                  </a:cubicBezTo>
                  <a:cubicBezTo>
                    <a:pt x="790146" y="576603"/>
                    <a:pt x="790613" y="578002"/>
                    <a:pt x="791079" y="578935"/>
                  </a:cubicBezTo>
                  <a:cubicBezTo>
                    <a:pt x="792479" y="581734"/>
                    <a:pt x="791079" y="584067"/>
                    <a:pt x="789680" y="585933"/>
                  </a:cubicBezTo>
                  <a:cubicBezTo>
                    <a:pt x="788280" y="588265"/>
                    <a:pt x="785015" y="589665"/>
                    <a:pt x="783148" y="588732"/>
                  </a:cubicBezTo>
                  <a:cubicBezTo>
                    <a:pt x="774285" y="584067"/>
                    <a:pt x="763555" y="582201"/>
                    <a:pt x="755625" y="575203"/>
                  </a:cubicBezTo>
                  <a:cubicBezTo>
                    <a:pt x="754225" y="574270"/>
                    <a:pt x="751892" y="573804"/>
                    <a:pt x="750027" y="573337"/>
                  </a:cubicBezTo>
                  <a:cubicBezTo>
                    <a:pt x="748627" y="572870"/>
                    <a:pt x="745828" y="573804"/>
                    <a:pt x="745362" y="575670"/>
                  </a:cubicBezTo>
                  <a:cubicBezTo>
                    <a:pt x="744428" y="578002"/>
                    <a:pt x="743495" y="580335"/>
                    <a:pt x="742562" y="582667"/>
                  </a:cubicBezTo>
                  <a:cubicBezTo>
                    <a:pt x="741630" y="585466"/>
                    <a:pt x="742096" y="587799"/>
                    <a:pt x="743962" y="589665"/>
                  </a:cubicBezTo>
                  <a:cubicBezTo>
                    <a:pt x="747694" y="593863"/>
                    <a:pt x="751892" y="598062"/>
                    <a:pt x="758424" y="598062"/>
                  </a:cubicBezTo>
                  <a:cubicBezTo>
                    <a:pt x="759823" y="598062"/>
                    <a:pt x="760756" y="598995"/>
                    <a:pt x="762156" y="599461"/>
                  </a:cubicBezTo>
                  <a:cubicBezTo>
                    <a:pt x="764022" y="600394"/>
                    <a:pt x="764488" y="602260"/>
                    <a:pt x="764488" y="604126"/>
                  </a:cubicBezTo>
                  <a:cubicBezTo>
                    <a:pt x="764488" y="607392"/>
                    <a:pt x="761223" y="610191"/>
                    <a:pt x="757957" y="609725"/>
                  </a:cubicBezTo>
                  <a:cubicBezTo>
                    <a:pt x="751426" y="608792"/>
                    <a:pt x="745362" y="607858"/>
                    <a:pt x="740696" y="602260"/>
                  </a:cubicBezTo>
                  <a:cubicBezTo>
                    <a:pt x="738364" y="598995"/>
                    <a:pt x="734165" y="598528"/>
                    <a:pt x="730433" y="597595"/>
                  </a:cubicBezTo>
                  <a:cubicBezTo>
                    <a:pt x="727634" y="597129"/>
                    <a:pt x="725768" y="595263"/>
                    <a:pt x="725302" y="592464"/>
                  </a:cubicBezTo>
                  <a:cubicBezTo>
                    <a:pt x="723902" y="586866"/>
                    <a:pt x="722036" y="581268"/>
                    <a:pt x="718771" y="576603"/>
                  </a:cubicBezTo>
                  <a:cubicBezTo>
                    <a:pt x="716438" y="573337"/>
                    <a:pt x="716904" y="569605"/>
                    <a:pt x="717371" y="565406"/>
                  </a:cubicBezTo>
                  <a:cubicBezTo>
                    <a:pt x="718304" y="555610"/>
                    <a:pt x="715505" y="550945"/>
                    <a:pt x="706642" y="547213"/>
                  </a:cubicBezTo>
                  <a:cubicBezTo>
                    <a:pt x="702909" y="545813"/>
                    <a:pt x="699644" y="544414"/>
                    <a:pt x="697311" y="541148"/>
                  </a:cubicBezTo>
                  <a:cubicBezTo>
                    <a:pt x="694512" y="537882"/>
                    <a:pt x="690314" y="536483"/>
                    <a:pt x="688448" y="531818"/>
                  </a:cubicBezTo>
                  <a:cubicBezTo>
                    <a:pt x="687981" y="531818"/>
                    <a:pt x="687981" y="531818"/>
                    <a:pt x="687515" y="531818"/>
                  </a:cubicBezTo>
                  <a:cubicBezTo>
                    <a:pt x="687515" y="531351"/>
                    <a:pt x="687048" y="531351"/>
                    <a:pt x="687048" y="530885"/>
                  </a:cubicBezTo>
                  <a:cubicBezTo>
                    <a:pt x="686115" y="530418"/>
                    <a:pt x="685182" y="529485"/>
                    <a:pt x="684716" y="528552"/>
                  </a:cubicBezTo>
                  <a:cubicBezTo>
                    <a:pt x="684249" y="528552"/>
                    <a:pt x="684249" y="528086"/>
                    <a:pt x="683783" y="528086"/>
                  </a:cubicBezTo>
                  <a:lnTo>
                    <a:pt x="683783" y="527153"/>
                  </a:lnTo>
                  <a:lnTo>
                    <a:pt x="684249" y="527619"/>
                  </a:lnTo>
                  <a:cubicBezTo>
                    <a:pt x="684249" y="528086"/>
                    <a:pt x="684716" y="528086"/>
                    <a:pt x="684716" y="528552"/>
                  </a:cubicBezTo>
                  <a:cubicBezTo>
                    <a:pt x="686115" y="529019"/>
                    <a:pt x="687048" y="529952"/>
                    <a:pt x="687048" y="530885"/>
                  </a:cubicBezTo>
                  <a:cubicBezTo>
                    <a:pt x="687515" y="530885"/>
                    <a:pt x="687515" y="531351"/>
                    <a:pt x="687981" y="531351"/>
                  </a:cubicBezTo>
                  <a:cubicBezTo>
                    <a:pt x="687981" y="531351"/>
                    <a:pt x="687981" y="531818"/>
                    <a:pt x="688448" y="531818"/>
                  </a:cubicBezTo>
                  <a:cubicBezTo>
                    <a:pt x="694046" y="531818"/>
                    <a:pt x="699177" y="533684"/>
                    <a:pt x="704309" y="536016"/>
                  </a:cubicBezTo>
                  <a:cubicBezTo>
                    <a:pt x="717838" y="541148"/>
                    <a:pt x="732299" y="545347"/>
                    <a:pt x="746761" y="547679"/>
                  </a:cubicBezTo>
                  <a:cubicBezTo>
                    <a:pt x="757957" y="549545"/>
                    <a:pt x="768687" y="548146"/>
                    <a:pt x="778950" y="543481"/>
                  </a:cubicBezTo>
                  <a:cubicBezTo>
                    <a:pt x="780816" y="542547"/>
                    <a:pt x="782682" y="541615"/>
                    <a:pt x="783615" y="540215"/>
                  </a:cubicBezTo>
                  <a:cubicBezTo>
                    <a:pt x="789680" y="533684"/>
                    <a:pt x="794811" y="525753"/>
                    <a:pt x="795744" y="516890"/>
                  </a:cubicBezTo>
                  <a:cubicBezTo>
                    <a:pt x="796211" y="514557"/>
                    <a:pt x="795744" y="511292"/>
                    <a:pt x="794345" y="509426"/>
                  </a:cubicBezTo>
                  <a:cubicBezTo>
                    <a:pt x="790146" y="503827"/>
                    <a:pt x="787347" y="497296"/>
                    <a:pt x="780350" y="494031"/>
                  </a:cubicBezTo>
                  <a:cubicBezTo>
                    <a:pt x="777550" y="492631"/>
                    <a:pt x="775218" y="490299"/>
                    <a:pt x="772885" y="487966"/>
                  </a:cubicBezTo>
                  <a:cubicBezTo>
                    <a:pt x="770086" y="485167"/>
                    <a:pt x="767287" y="483768"/>
                    <a:pt x="763089" y="483301"/>
                  </a:cubicBezTo>
                  <a:cubicBezTo>
                    <a:pt x="757024" y="482368"/>
                    <a:pt x="750960" y="479569"/>
                    <a:pt x="745828" y="475371"/>
                  </a:cubicBezTo>
                  <a:cubicBezTo>
                    <a:pt x="741163" y="471172"/>
                    <a:pt x="735565" y="467906"/>
                    <a:pt x="729967" y="464641"/>
                  </a:cubicBezTo>
                  <a:cubicBezTo>
                    <a:pt x="714106" y="455311"/>
                    <a:pt x="709440" y="453911"/>
                    <a:pt x="691713" y="453911"/>
                  </a:cubicBezTo>
                  <a:cubicBezTo>
                    <a:pt x="689381" y="453911"/>
                    <a:pt x="686581" y="454844"/>
                    <a:pt x="684249" y="454844"/>
                  </a:cubicBezTo>
                  <a:cubicBezTo>
                    <a:pt x="680984" y="454844"/>
                    <a:pt x="677718" y="454378"/>
                    <a:pt x="674919" y="453911"/>
                  </a:cubicBezTo>
                  <a:cubicBezTo>
                    <a:pt x="672120" y="453445"/>
                    <a:pt x="673053" y="451579"/>
                    <a:pt x="673986" y="449713"/>
                  </a:cubicBezTo>
                  <a:cubicBezTo>
                    <a:pt x="674919" y="447847"/>
                    <a:pt x="674452" y="445514"/>
                    <a:pt x="672586" y="444581"/>
                  </a:cubicBezTo>
                  <a:cubicBezTo>
                    <a:pt x="670720" y="443182"/>
                    <a:pt x="668388" y="441782"/>
                    <a:pt x="666055" y="440849"/>
                  </a:cubicBezTo>
                  <a:cubicBezTo>
                    <a:pt x="663723" y="439450"/>
                    <a:pt x="660924" y="439916"/>
                    <a:pt x="659058" y="441782"/>
                  </a:cubicBezTo>
                  <a:cubicBezTo>
                    <a:pt x="656259" y="444581"/>
                    <a:pt x="652993" y="446914"/>
                    <a:pt x="648795" y="445048"/>
                  </a:cubicBezTo>
                  <a:cubicBezTo>
                    <a:pt x="645063" y="443648"/>
                    <a:pt x="641331" y="444115"/>
                    <a:pt x="637598" y="444581"/>
                  </a:cubicBezTo>
                  <a:cubicBezTo>
                    <a:pt x="636199" y="445048"/>
                    <a:pt x="633866" y="443648"/>
                    <a:pt x="632467" y="442715"/>
                  </a:cubicBezTo>
                  <a:cubicBezTo>
                    <a:pt x="631534" y="442249"/>
                    <a:pt x="631067" y="440383"/>
                    <a:pt x="630601" y="439450"/>
                  </a:cubicBezTo>
                  <a:cubicBezTo>
                    <a:pt x="630134" y="438050"/>
                    <a:pt x="631067" y="437583"/>
                    <a:pt x="632933" y="437117"/>
                  </a:cubicBezTo>
                  <a:cubicBezTo>
                    <a:pt x="636199" y="437117"/>
                    <a:pt x="639464" y="436184"/>
                    <a:pt x="641797" y="433851"/>
                  </a:cubicBezTo>
                  <a:cubicBezTo>
                    <a:pt x="644129" y="431985"/>
                    <a:pt x="646928" y="429653"/>
                    <a:pt x="649261" y="427787"/>
                  </a:cubicBezTo>
                  <a:cubicBezTo>
                    <a:pt x="650661" y="426854"/>
                    <a:pt x="650194" y="424055"/>
                    <a:pt x="648328" y="423122"/>
                  </a:cubicBezTo>
                  <a:cubicBezTo>
                    <a:pt x="639931" y="417990"/>
                    <a:pt x="630601" y="415658"/>
                    <a:pt x="621737" y="412392"/>
                  </a:cubicBezTo>
                  <a:cubicBezTo>
                    <a:pt x="620338" y="411926"/>
                    <a:pt x="618472" y="413325"/>
                    <a:pt x="616605" y="414725"/>
                  </a:cubicBezTo>
                  <a:cubicBezTo>
                    <a:pt x="615673" y="415191"/>
                    <a:pt x="615206" y="416591"/>
                    <a:pt x="614273" y="417990"/>
                  </a:cubicBezTo>
                  <a:cubicBezTo>
                    <a:pt x="613340" y="419390"/>
                    <a:pt x="612407" y="419856"/>
                    <a:pt x="611474" y="418923"/>
                  </a:cubicBezTo>
                  <a:cubicBezTo>
                    <a:pt x="611008" y="418457"/>
                    <a:pt x="610541" y="417990"/>
                    <a:pt x="610541" y="417057"/>
                  </a:cubicBezTo>
                  <a:cubicBezTo>
                    <a:pt x="610541" y="415191"/>
                    <a:pt x="611008" y="413325"/>
                    <a:pt x="610541" y="411459"/>
                  </a:cubicBezTo>
                  <a:cubicBezTo>
                    <a:pt x="610541" y="408194"/>
                    <a:pt x="608208" y="405394"/>
                    <a:pt x="605409" y="404461"/>
                  </a:cubicBezTo>
                  <a:cubicBezTo>
                    <a:pt x="602610" y="403528"/>
                    <a:pt x="600278" y="404928"/>
                    <a:pt x="598412" y="406327"/>
                  </a:cubicBezTo>
                  <a:cubicBezTo>
                    <a:pt x="596546" y="408194"/>
                    <a:pt x="595146" y="410060"/>
                    <a:pt x="594680" y="412859"/>
                  </a:cubicBezTo>
                  <a:cubicBezTo>
                    <a:pt x="594680" y="414725"/>
                    <a:pt x="593747" y="416591"/>
                    <a:pt x="593280" y="418457"/>
                  </a:cubicBezTo>
                  <a:cubicBezTo>
                    <a:pt x="592814" y="419390"/>
                    <a:pt x="591414" y="419856"/>
                    <a:pt x="590481" y="420323"/>
                  </a:cubicBezTo>
                  <a:cubicBezTo>
                    <a:pt x="590481" y="420323"/>
                    <a:pt x="589548" y="419390"/>
                    <a:pt x="589082" y="418923"/>
                  </a:cubicBezTo>
                  <a:cubicBezTo>
                    <a:pt x="588149" y="415658"/>
                    <a:pt x="587682" y="412859"/>
                    <a:pt x="583017" y="413325"/>
                  </a:cubicBezTo>
                  <a:cubicBezTo>
                    <a:pt x="580685" y="413325"/>
                    <a:pt x="580685" y="410993"/>
                    <a:pt x="580218" y="409127"/>
                  </a:cubicBezTo>
                  <a:cubicBezTo>
                    <a:pt x="579285" y="404461"/>
                    <a:pt x="575087" y="403528"/>
                    <a:pt x="573220" y="405861"/>
                  </a:cubicBezTo>
                  <a:cubicBezTo>
                    <a:pt x="569955" y="410993"/>
                    <a:pt x="562957" y="410993"/>
                    <a:pt x="560158" y="416124"/>
                  </a:cubicBezTo>
                  <a:cubicBezTo>
                    <a:pt x="555027" y="417057"/>
                    <a:pt x="551761" y="421256"/>
                    <a:pt x="547096" y="422655"/>
                  </a:cubicBezTo>
                  <a:cubicBezTo>
                    <a:pt x="546629" y="422655"/>
                    <a:pt x="546163" y="422655"/>
                    <a:pt x="545230" y="423122"/>
                  </a:cubicBezTo>
                  <a:cubicBezTo>
                    <a:pt x="545230" y="423122"/>
                    <a:pt x="545230" y="423588"/>
                    <a:pt x="545230" y="423588"/>
                  </a:cubicBezTo>
                  <a:lnTo>
                    <a:pt x="544297" y="424521"/>
                  </a:lnTo>
                  <a:lnTo>
                    <a:pt x="544764" y="423122"/>
                  </a:lnTo>
                  <a:cubicBezTo>
                    <a:pt x="544764" y="423122"/>
                    <a:pt x="544764" y="423122"/>
                    <a:pt x="545230" y="423122"/>
                  </a:cubicBezTo>
                  <a:cubicBezTo>
                    <a:pt x="545230" y="422189"/>
                    <a:pt x="545230" y="421256"/>
                    <a:pt x="544764" y="420323"/>
                  </a:cubicBezTo>
                  <a:cubicBezTo>
                    <a:pt x="544297" y="420323"/>
                    <a:pt x="543830" y="419856"/>
                    <a:pt x="543364" y="419856"/>
                  </a:cubicBezTo>
                  <a:cubicBezTo>
                    <a:pt x="535433" y="419856"/>
                    <a:pt x="534500" y="420789"/>
                    <a:pt x="536366" y="427787"/>
                  </a:cubicBezTo>
                  <a:cubicBezTo>
                    <a:pt x="536833" y="428720"/>
                    <a:pt x="536833" y="430119"/>
                    <a:pt x="536833" y="431052"/>
                  </a:cubicBezTo>
                  <a:cubicBezTo>
                    <a:pt x="536833" y="431052"/>
                    <a:pt x="537299" y="431052"/>
                    <a:pt x="537299" y="431052"/>
                  </a:cubicBezTo>
                  <a:lnTo>
                    <a:pt x="537766" y="431985"/>
                  </a:lnTo>
                  <a:lnTo>
                    <a:pt x="536833" y="431519"/>
                  </a:lnTo>
                  <a:cubicBezTo>
                    <a:pt x="536833" y="431519"/>
                    <a:pt x="536833" y="431052"/>
                    <a:pt x="536833" y="431052"/>
                  </a:cubicBezTo>
                  <a:cubicBezTo>
                    <a:pt x="528902" y="430586"/>
                    <a:pt x="522838" y="434784"/>
                    <a:pt x="515840" y="437583"/>
                  </a:cubicBezTo>
                  <a:cubicBezTo>
                    <a:pt x="515374" y="438050"/>
                    <a:pt x="515374" y="439916"/>
                    <a:pt x="515374" y="440849"/>
                  </a:cubicBezTo>
                  <a:cubicBezTo>
                    <a:pt x="515374" y="442715"/>
                    <a:pt x="516773" y="444581"/>
                    <a:pt x="516306" y="445981"/>
                  </a:cubicBezTo>
                  <a:cubicBezTo>
                    <a:pt x="515840" y="448313"/>
                    <a:pt x="513041" y="446914"/>
                    <a:pt x="511175" y="447380"/>
                  </a:cubicBezTo>
                  <a:cubicBezTo>
                    <a:pt x="508376" y="448313"/>
                    <a:pt x="505110" y="449246"/>
                    <a:pt x="502311" y="450179"/>
                  </a:cubicBezTo>
                  <a:lnTo>
                    <a:pt x="502778" y="449713"/>
                  </a:lnTo>
                  <a:cubicBezTo>
                    <a:pt x="502778" y="449713"/>
                    <a:pt x="502311" y="449713"/>
                    <a:pt x="502311" y="449713"/>
                  </a:cubicBezTo>
                  <a:cubicBezTo>
                    <a:pt x="502311" y="447847"/>
                    <a:pt x="502778" y="445981"/>
                    <a:pt x="502311" y="444581"/>
                  </a:cubicBezTo>
                  <a:cubicBezTo>
                    <a:pt x="501845" y="442249"/>
                    <a:pt x="499979" y="441316"/>
                    <a:pt x="498113" y="441316"/>
                  </a:cubicBezTo>
                  <a:cubicBezTo>
                    <a:pt x="497180" y="441316"/>
                    <a:pt x="495780" y="442715"/>
                    <a:pt x="495780" y="443182"/>
                  </a:cubicBezTo>
                  <a:cubicBezTo>
                    <a:pt x="496247" y="445514"/>
                    <a:pt x="497646" y="447380"/>
                    <a:pt x="498579" y="449713"/>
                  </a:cubicBezTo>
                  <a:cubicBezTo>
                    <a:pt x="498579" y="449713"/>
                    <a:pt x="498113" y="449713"/>
                    <a:pt x="498113" y="449713"/>
                  </a:cubicBezTo>
                  <a:lnTo>
                    <a:pt x="498579" y="450179"/>
                  </a:lnTo>
                  <a:cubicBezTo>
                    <a:pt x="492981" y="449713"/>
                    <a:pt x="489249" y="452045"/>
                    <a:pt x="486917" y="457177"/>
                  </a:cubicBezTo>
                  <a:cubicBezTo>
                    <a:pt x="486917" y="457177"/>
                    <a:pt x="486917" y="457177"/>
                    <a:pt x="486917" y="457177"/>
                  </a:cubicBezTo>
                  <a:cubicBezTo>
                    <a:pt x="486917" y="457643"/>
                    <a:pt x="488316" y="459043"/>
                    <a:pt x="486450" y="457643"/>
                  </a:cubicBezTo>
                  <a:cubicBezTo>
                    <a:pt x="486450" y="457643"/>
                    <a:pt x="486450" y="457177"/>
                    <a:pt x="486917" y="457177"/>
                  </a:cubicBezTo>
                  <a:cubicBezTo>
                    <a:pt x="485051" y="457177"/>
                    <a:pt x="483185" y="457177"/>
                    <a:pt x="481318" y="457177"/>
                  </a:cubicBezTo>
                  <a:cubicBezTo>
                    <a:pt x="478053" y="457643"/>
                    <a:pt x="475254" y="459043"/>
                    <a:pt x="474321" y="462308"/>
                  </a:cubicBezTo>
                  <a:cubicBezTo>
                    <a:pt x="472921" y="466040"/>
                    <a:pt x="472921" y="469772"/>
                    <a:pt x="476653" y="472571"/>
                  </a:cubicBezTo>
                  <a:cubicBezTo>
                    <a:pt x="477586" y="473505"/>
                    <a:pt x="478986" y="473971"/>
                    <a:pt x="479453" y="474904"/>
                  </a:cubicBezTo>
                  <a:cubicBezTo>
                    <a:pt x="480852" y="476304"/>
                    <a:pt x="480386" y="478636"/>
                    <a:pt x="478520" y="479569"/>
                  </a:cubicBezTo>
                  <a:cubicBezTo>
                    <a:pt x="476653" y="480969"/>
                    <a:pt x="474321" y="482835"/>
                    <a:pt x="471522" y="481902"/>
                  </a:cubicBezTo>
                  <a:cubicBezTo>
                    <a:pt x="468256" y="480502"/>
                    <a:pt x="465457" y="480969"/>
                    <a:pt x="462192" y="481435"/>
                  </a:cubicBezTo>
                  <a:cubicBezTo>
                    <a:pt x="460326" y="481902"/>
                    <a:pt x="458460" y="479569"/>
                    <a:pt x="458926" y="477703"/>
                  </a:cubicBezTo>
                  <a:cubicBezTo>
                    <a:pt x="459859" y="474904"/>
                    <a:pt x="461259" y="471638"/>
                    <a:pt x="462192" y="468839"/>
                  </a:cubicBezTo>
                  <a:cubicBezTo>
                    <a:pt x="462192" y="468373"/>
                    <a:pt x="461725" y="467906"/>
                    <a:pt x="461259" y="467440"/>
                  </a:cubicBezTo>
                  <a:cubicBezTo>
                    <a:pt x="460792" y="467440"/>
                    <a:pt x="459859" y="466973"/>
                    <a:pt x="459859" y="467440"/>
                  </a:cubicBezTo>
                  <a:cubicBezTo>
                    <a:pt x="455194" y="472105"/>
                    <a:pt x="450995" y="476304"/>
                    <a:pt x="446797" y="481435"/>
                  </a:cubicBezTo>
                  <a:cubicBezTo>
                    <a:pt x="445398" y="483301"/>
                    <a:pt x="446797" y="484701"/>
                    <a:pt x="447730" y="486567"/>
                  </a:cubicBezTo>
                  <a:cubicBezTo>
                    <a:pt x="449596" y="488899"/>
                    <a:pt x="449130" y="491232"/>
                    <a:pt x="446797" y="493098"/>
                  </a:cubicBezTo>
                  <a:cubicBezTo>
                    <a:pt x="445864" y="494031"/>
                    <a:pt x="445398" y="494964"/>
                    <a:pt x="444931" y="495897"/>
                  </a:cubicBezTo>
                  <a:cubicBezTo>
                    <a:pt x="447263" y="495897"/>
                    <a:pt x="449596" y="496363"/>
                    <a:pt x="451929" y="495897"/>
                  </a:cubicBezTo>
                  <a:cubicBezTo>
                    <a:pt x="456127" y="494964"/>
                    <a:pt x="460792" y="493564"/>
                    <a:pt x="464991" y="492631"/>
                  </a:cubicBezTo>
                  <a:cubicBezTo>
                    <a:pt x="467323" y="492165"/>
                    <a:pt x="470122" y="493098"/>
                    <a:pt x="472455" y="493564"/>
                  </a:cubicBezTo>
                  <a:cubicBezTo>
                    <a:pt x="472921" y="493564"/>
                    <a:pt x="473388" y="494031"/>
                    <a:pt x="473854" y="494497"/>
                  </a:cubicBezTo>
                  <a:cubicBezTo>
                    <a:pt x="473388" y="494964"/>
                    <a:pt x="472921" y="495430"/>
                    <a:pt x="472455" y="495897"/>
                  </a:cubicBezTo>
                  <a:cubicBezTo>
                    <a:pt x="470122" y="497296"/>
                    <a:pt x="467790" y="498229"/>
                    <a:pt x="465457" y="499629"/>
                  </a:cubicBezTo>
                  <a:cubicBezTo>
                    <a:pt x="464524" y="500095"/>
                    <a:pt x="463125" y="500095"/>
                    <a:pt x="461725" y="500562"/>
                  </a:cubicBezTo>
                  <a:cubicBezTo>
                    <a:pt x="458460" y="501028"/>
                    <a:pt x="457993" y="503361"/>
                    <a:pt x="458926" y="506160"/>
                  </a:cubicBezTo>
                  <a:cubicBezTo>
                    <a:pt x="457060" y="507559"/>
                    <a:pt x="454261" y="508493"/>
                    <a:pt x="453328" y="510359"/>
                  </a:cubicBezTo>
                  <a:cubicBezTo>
                    <a:pt x="452395" y="512225"/>
                    <a:pt x="453328" y="515490"/>
                    <a:pt x="453328" y="517823"/>
                  </a:cubicBezTo>
                  <a:cubicBezTo>
                    <a:pt x="453328" y="518756"/>
                    <a:pt x="451929" y="520155"/>
                    <a:pt x="451462" y="521088"/>
                  </a:cubicBezTo>
                  <a:cubicBezTo>
                    <a:pt x="450529" y="522488"/>
                    <a:pt x="448663" y="524354"/>
                    <a:pt x="448663" y="525753"/>
                  </a:cubicBezTo>
                  <a:cubicBezTo>
                    <a:pt x="449130" y="529485"/>
                    <a:pt x="447263" y="531818"/>
                    <a:pt x="444465" y="533217"/>
                  </a:cubicBezTo>
                  <a:cubicBezTo>
                    <a:pt x="440733" y="535083"/>
                    <a:pt x="438400" y="536949"/>
                    <a:pt x="437467" y="541615"/>
                  </a:cubicBezTo>
                  <a:cubicBezTo>
                    <a:pt x="436534" y="545347"/>
                    <a:pt x="433268" y="548612"/>
                    <a:pt x="433268" y="552344"/>
                  </a:cubicBezTo>
                  <a:cubicBezTo>
                    <a:pt x="432802" y="555610"/>
                    <a:pt x="432802" y="558409"/>
                    <a:pt x="429070" y="559808"/>
                  </a:cubicBezTo>
                  <a:cubicBezTo>
                    <a:pt x="427204" y="560741"/>
                    <a:pt x="426271" y="562141"/>
                    <a:pt x="426737" y="564473"/>
                  </a:cubicBezTo>
                  <a:cubicBezTo>
                    <a:pt x="427670" y="568205"/>
                    <a:pt x="428137" y="571937"/>
                    <a:pt x="426737" y="575670"/>
                  </a:cubicBezTo>
                  <a:cubicBezTo>
                    <a:pt x="425338" y="579402"/>
                    <a:pt x="425338" y="583134"/>
                    <a:pt x="424405" y="586866"/>
                  </a:cubicBezTo>
                  <a:cubicBezTo>
                    <a:pt x="423938" y="589665"/>
                    <a:pt x="422072" y="591064"/>
                    <a:pt x="419273" y="591997"/>
                  </a:cubicBezTo>
                  <a:cubicBezTo>
                    <a:pt x="417407" y="592464"/>
                    <a:pt x="415541" y="592930"/>
                    <a:pt x="414142" y="593863"/>
                  </a:cubicBezTo>
                  <a:cubicBezTo>
                    <a:pt x="413209" y="594330"/>
                    <a:pt x="412275" y="595729"/>
                    <a:pt x="412275" y="596662"/>
                  </a:cubicBezTo>
                  <a:cubicBezTo>
                    <a:pt x="412275" y="599928"/>
                    <a:pt x="412275" y="602727"/>
                    <a:pt x="409010" y="605059"/>
                  </a:cubicBezTo>
                  <a:cubicBezTo>
                    <a:pt x="402479" y="609258"/>
                    <a:pt x="397814" y="615789"/>
                    <a:pt x="395015" y="622787"/>
                  </a:cubicBezTo>
                  <a:cubicBezTo>
                    <a:pt x="394548" y="624653"/>
                    <a:pt x="393615" y="626519"/>
                    <a:pt x="392682" y="627918"/>
                  </a:cubicBezTo>
                  <a:cubicBezTo>
                    <a:pt x="391283" y="630251"/>
                    <a:pt x="388950" y="631650"/>
                    <a:pt x="386151" y="631184"/>
                  </a:cubicBezTo>
                  <a:cubicBezTo>
                    <a:pt x="383819" y="631184"/>
                    <a:pt x="381019" y="630251"/>
                    <a:pt x="378687" y="630251"/>
                  </a:cubicBezTo>
                  <a:cubicBezTo>
                    <a:pt x="378221" y="630251"/>
                    <a:pt x="377287" y="630717"/>
                    <a:pt x="376821" y="631184"/>
                  </a:cubicBezTo>
                  <a:cubicBezTo>
                    <a:pt x="375888" y="632117"/>
                    <a:pt x="375888" y="633516"/>
                    <a:pt x="376821" y="634449"/>
                  </a:cubicBezTo>
                  <a:cubicBezTo>
                    <a:pt x="377287" y="634916"/>
                    <a:pt x="377754" y="635382"/>
                    <a:pt x="378221" y="635849"/>
                  </a:cubicBezTo>
                  <a:cubicBezTo>
                    <a:pt x="379154" y="637715"/>
                    <a:pt x="379154" y="640514"/>
                    <a:pt x="377287" y="640514"/>
                  </a:cubicBezTo>
                  <a:cubicBezTo>
                    <a:pt x="371223" y="640980"/>
                    <a:pt x="367957" y="647512"/>
                    <a:pt x="361893" y="646579"/>
                  </a:cubicBezTo>
                  <a:cubicBezTo>
                    <a:pt x="357694" y="649378"/>
                    <a:pt x="353962" y="652643"/>
                    <a:pt x="349764" y="655442"/>
                  </a:cubicBezTo>
                  <a:cubicBezTo>
                    <a:pt x="349297" y="655909"/>
                    <a:pt x="349297" y="656842"/>
                    <a:pt x="349297" y="657308"/>
                  </a:cubicBezTo>
                  <a:cubicBezTo>
                    <a:pt x="350230" y="661507"/>
                    <a:pt x="347431" y="662906"/>
                    <a:pt x="344166" y="663373"/>
                  </a:cubicBezTo>
                  <a:cubicBezTo>
                    <a:pt x="341833" y="663839"/>
                    <a:pt x="339034" y="664306"/>
                    <a:pt x="337168" y="665705"/>
                  </a:cubicBezTo>
                  <a:cubicBezTo>
                    <a:pt x="335769" y="666638"/>
                    <a:pt x="334369" y="668038"/>
                    <a:pt x="333902" y="669904"/>
                  </a:cubicBezTo>
                  <a:cubicBezTo>
                    <a:pt x="332969" y="672236"/>
                    <a:pt x="333902" y="675035"/>
                    <a:pt x="332969" y="677368"/>
                  </a:cubicBezTo>
                  <a:cubicBezTo>
                    <a:pt x="331570" y="684366"/>
                    <a:pt x="334369" y="691363"/>
                    <a:pt x="331103" y="697894"/>
                  </a:cubicBezTo>
                  <a:cubicBezTo>
                    <a:pt x="331103" y="698361"/>
                    <a:pt x="331570" y="699294"/>
                    <a:pt x="331570" y="699760"/>
                  </a:cubicBezTo>
                  <a:cubicBezTo>
                    <a:pt x="332969" y="704892"/>
                    <a:pt x="336701" y="708157"/>
                    <a:pt x="339034" y="712823"/>
                  </a:cubicBezTo>
                  <a:cubicBezTo>
                    <a:pt x="340434" y="715622"/>
                    <a:pt x="341833" y="718421"/>
                    <a:pt x="342766" y="721686"/>
                  </a:cubicBezTo>
                  <a:cubicBezTo>
                    <a:pt x="343232" y="723086"/>
                    <a:pt x="342299" y="725418"/>
                    <a:pt x="341366" y="726818"/>
                  </a:cubicBezTo>
                  <a:cubicBezTo>
                    <a:pt x="339967" y="729150"/>
                    <a:pt x="338101" y="730550"/>
                    <a:pt x="336701" y="732416"/>
                  </a:cubicBezTo>
                  <a:cubicBezTo>
                    <a:pt x="335769" y="733815"/>
                    <a:pt x="336701" y="737081"/>
                    <a:pt x="338101" y="737547"/>
                  </a:cubicBezTo>
                  <a:cubicBezTo>
                    <a:pt x="339967" y="738480"/>
                    <a:pt x="341833" y="738947"/>
                    <a:pt x="343232" y="739880"/>
                  </a:cubicBezTo>
                  <a:cubicBezTo>
                    <a:pt x="345565" y="740813"/>
                    <a:pt x="346031" y="742679"/>
                    <a:pt x="345099" y="744079"/>
                  </a:cubicBezTo>
                  <a:cubicBezTo>
                    <a:pt x="343699" y="745945"/>
                    <a:pt x="341833" y="747811"/>
                    <a:pt x="340434" y="750143"/>
                  </a:cubicBezTo>
                  <a:cubicBezTo>
                    <a:pt x="339034" y="752009"/>
                    <a:pt x="339967" y="756208"/>
                    <a:pt x="341366" y="757141"/>
                  </a:cubicBezTo>
                  <a:cubicBezTo>
                    <a:pt x="347898" y="763205"/>
                    <a:pt x="355362" y="768337"/>
                    <a:pt x="364225" y="771136"/>
                  </a:cubicBezTo>
                  <a:cubicBezTo>
                    <a:pt x="365625" y="771602"/>
                    <a:pt x="367024" y="772069"/>
                    <a:pt x="367957" y="771602"/>
                  </a:cubicBezTo>
                  <a:cubicBezTo>
                    <a:pt x="375888" y="768803"/>
                    <a:pt x="384285" y="767870"/>
                    <a:pt x="389417" y="759940"/>
                  </a:cubicBezTo>
                  <a:cubicBezTo>
                    <a:pt x="391283" y="756674"/>
                    <a:pt x="393615" y="753409"/>
                    <a:pt x="396881" y="751076"/>
                  </a:cubicBezTo>
                  <a:cubicBezTo>
                    <a:pt x="402012" y="747344"/>
                    <a:pt x="409010" y="746411"/>
                    <a:pt x="411809" y="739413"/>
                  </a:cubicBezTo>
                  <a:cubicBezTo>
                    <a:pt x="411809" y="739413"/>
                    <a:pt x="413209" y="738947"/>
                    <a:pt x="413209" y="739413"/>
                  </a:cubicBezTo>
                  <a:cubicBezTo>
                    <a:pt x="415075" y="741279"/>
                    <a:pt x="417874" y="742679"/>
                    <a:pt x="418340" y="744545"/>
                  </a:cubicBezTo>
                  <a:cubicBezTo>
                    <a:pt x="419740" y="748277"/>
                    <a:pt x="419273" y="752009"/>
                    <a:pt x="420206" y="755741"/>
                  </a:cubicBezTo>
                  <a:cubicBezTo>
                    <a:pt x="421139" y="759940"/>
                    <a:pt x="423938" y="764138"/>
                    <a:pt x="424405" y="768337"/>
                  </a:cubicBezTo>
                  <a:cubicBezTo>
                    <a:pt x="424871" y="775801"/>
                    <a:pt x="428603" y="781399"/>
                    <a:pt x="431869" y="787464"/>
                  </a:cubicBezTo>
                  <a:cubicBezTo>
                    <a:pt x="435134" y="793062"/>
                    <a:pt x="437933" y="798660"/>
                    <a:pt x="442132" y="803791"/>
                  </a:cubicBezTo>
                  <a:cubicBezTo>
                    <a:pt x="443531" y="805657"/>
                    <a:pt x="442598" y="807523"/>
                    <a:pt x="442132" y="808923"/>
                  </a:cubicBezTo>
                  <a:cubicBezTo>
                    <a:pt x="441665" y="810789"/>
                    <a:pt x="441199" y="812188"/>
                    <a:pt x="440733" y="814055"/>
                  </a:cubicBezTo>
                  <a:cubicBezTo>
                    <a:pt x="440733" y="814055"/>
                    <a:pt x="441199" y="814055"/>
                    <a:pt x="441199" y="814055"/>
                  </a:cubicBezTo>
                  <a:cubicBezTo>
                    <a:pt x="441199" y="814521"/>
                    <a:pt x="441199" y="814988"/>
                    <a:pt x="441199" y="815454"/>
                  </a:cubicBezTo>
                  <a:cubicBezTo>
                    <a:pt x="442132" y="816854"/>
                    <a:pt x="443531" y="817787"/>
                    <a:pt x="443998" y="819186"/>
                  </a:cubicBezTo>
                  <a:cubicBezTo>
                    <a:pt x="448663" y="832248"/>
                    <a:pt x="450995" y="828516"/>
                    <a:pt x="461725" y="827117"/>
                  </a:cubicBezTo>
                  <a:cubicBezTo>
                    <a:pt x="464524" y="826650"/>
                    <a:pt x="465924" y="824784"/>
                    <a:pt x="466390" y="821985"/>
                  </a:cubicBezTo>
                  <a:cubicBezTo>
                    <a:pt x="467323" y="817787"/>
                    <a:pt x="470122" y="815454"/>
                    <a:pt x="474321" y="814988"/>
                  </a:cubicBezTo>
                  <a:cubicBezTo>
                    <a:pt x="476187" y="814521"/>
                    <a:pt x="478053" y="814055"/>
                    <a:pt x="479919" y="814521"/>
                  </a:cubicBezTo>
                  <a:cubicBezTo>
                    <a:pt x="485517" y="814521"/>
                    <a:pt x="490182" y="813588"/>
                    <a:pt x="492515" y="807990"/>
                  </a:cubicBezTo>
                  <a:cubicBezTo>
                    <a:pt x="501378" y="809389"/>
                    <a:pt x="500912" y="802392"/>
                    <a:pt x="502311" y="797260"/>
                  </a:cubicBezTo>
                  <a:cubicBezTo>
                    <a:pt x="502778" y="795861"/>
                    <a:pt x="502778" y="794461"/>
                    <a:pt x="502311" y="793528"/>
                  </a:cubicBezTo>
                  <a:cubicBezTo>
                    <a:pt x="501845" y="791196"/>
                    <a:pt x="500912" y="790263"/>
                    <a:pt x="498579" y="790729"/>
                  </a:cubicBezTo>
                  <a:cubicBezTo>
                    <a:pt x="498113" y="790729"/>
                    <a:pt x="497180" y="790729"/>
                    <a:pt x="496713" y="790729"/>
                  </a:cubicBezTo>
                  <a:cubicBezTo>
                    <a:pt x="496247" y="790263"/>
                    <a:pt x="495780" y="789796"/>
                    <a:pt x="495780" y="789330"/>
                  </a:cubicBezTo>
                  <a:cubicBezTo>
                    <a:pt x="495780" y="782799"/>
                    <a:pt x="495314" y="776734"/>
                    <a:pt x="497180" y="770203"/>
                  </a:cubicBezTo>
                  <a:cubicBezTo>
                    <a:pt x="498113" y="767404"/>
                    <a:pt x="498579" y="764138"/>
                    <a:pt x="498579" y="760873"/>
                  </a:cubicBezTo>
                  <a:cubicBezTo>
                    <a:pt x="498579" y="754808"/>
                    <a:pt x="501845" y="751543"/>
                    <a:pt x="506044" y="748277"/>
                  </a:cubicBezTo>
                  <a:cubicBezTo>
                    <a:pt x="509309" y="745945"/>
                    <a:pt x="512574" y="744545"/>
                    <a:pt x="515374" y="741746"/>
                  </a:cubicBezTo>
                  <a:cubicBezTo>
                    <a:pt x="518639" y="738947"/>
                    <a:pt x="521438" y="735215"/>
                    <a:pt x="520505" y="730083"/>
                  </a:cubicBezTo>
                  <a:cubicBezTo>
                    <a:pt x="520039" y="727751"/>
                    <a:pt x="521438" y="724952"/>
                    <a:pt x="520972" y="722619"/>
                  </a:cubicBezTo>
                  <a:cubicBezTo>
                    <a:pt x="520972" y="720753"/>
                    <a:pt x="520505" y="718887"/>
                    <a:pt x="519572" y="717021"/>
                  </a:cubicBezTo>
                  <a:cubicBezTo>
                    <a:pt x="515374" y="710957"/>
                    <a:pt x="510709" y="704425"/>
                    <a:pt x="503244" y="701160"/>
                  </a:cubicBezTo>
                  <a:cubicBezTo>
                    <a:pt x="499512" y="699760"/>
                    <a:pt x="497646" y="696028"/>
                    <a:pt x="497646" y="691830"/>
                  </a:cubicBezTo>
                  <a:cubicBezTo>
                    <a:pt x="497646" y="681567"/>
                    <a:pt x="498113" y="671303"/>
                    <a:pt x="498579" y="661040"/>
                  </a:cubicBezTo>
                  <a:cubicBezTo>
                    <a:pt x="498579" y="659174"/>
                    <a:pt x="499512" y="657308"/>
                    <a:pt x="500445" y="655909"/>
                  </a:cubicBezTo>
                  <a:cubicBezTo>
                    <a:pt x="505577" y="647045"/>
                    <a:pt x="511641" y="639114"/>
                    <a:pt x="520505" y="633050"/>
                  </a:cubicBezTo>
                  <a:cubicBezTo>
                    <a:pt x="524704" y="630251"/>
                    <a:pt x="528436" y="626519"/>
                    <a:pt x="532168" y="623253"/>
                  </a:cubicBezTo>
                  <a:cubicBezTo>
                    <a:pt x="539165" y="616256"/>
                    <a:pt x="539165" y="616256"/>
                    <a:pt x="543364" y="605992"/>
                  </a:cubicBezTo>
                  <a:cubicBezTo>
                    <a:pt x="544764" y="602727"/>
                    <a:pt x="544764" y="599928"/>
                    <a:pt x="544297" y="596662"/>
                  </a:cubicBezTo>
                  <a:cubicBezTo>
                    <a:pt x="542897" y="589198"/>
                    <a:pt x="544297" y="580335"/>
                    <a:pt x="547562" y="574737"/>
                  </a:cubicBezTo>
                  <a:cubicBezTo>
                    <a:pt x="550828" y="568672"/>
                    <a:pt x="554560" y="564007"/>
                    <a:pt x="562491" y="565873"/>
                  </a:cubicBezTo>
                  <a:cubicBezTo>
                    <a:pt x="571821" y="564473"/>
                    <a:pt x="580218" y="565873"/>
                    <a:pt x="588615" y="570071"/>
                  </a:cubicBezTo>
                  <a:cubicBezTo>
                    <a:pt x="590948" y="571471"/>
                    <a:pt x="592347" y="577069"/>
                    <a:pt x="590015" y="578469"/>
                  </a:cubicBezTo>
                  <a:cubicBezTo>
                    <a:pt x="587216" y="580335"/>
                    <a:pt x="584883" y="581734"/>
                    <a:pt x="584883" y="585466"/>
                  </a:cubicBezTo>
                  <a:cubicBezTo>
                    <a:pt x="584883" y="587799"/>
                    <a:pt x="583484" y="590598"/>
                    <a:pt x="582084" y="592464"/>
                  </a:cubicBezTo>
                  <a:cubicBezTo>
                    <a:pt x="576020" y="601327"/>
                    <a:pt x="570888" y="611124"/>
                    <a:pt x="563424" y="619055"/>
                  </a:cubicBezTo>
                  <a:cubicBezTo>
                    <a:pt x="561091" y="621387"/>
                    <a:pt x="559225" y="623720"/>
                    <a:pt x="558292" y="626985"/>
                  </a:cubicBezTo>
                  <a:cubicBezTo>
                    <a:pt x="556893" y="631184"/>
                    <a:pt x="553627" y="632583"/>
                    <a:pt x="549429" y="632117"/>
                  </a:cubicBezTo>
                  <a:cubicBezTo>
                    <a:pt x="547096" y="632117"/>
                    <a:pt x="545697" y="633050"/>
                    <a:pt x="546163" y="635382"/>
                  </a:cubicBezTo>
                  <a:cubicBezTo>
                    <a:pt x="546629" y="638648"/>
                    <a:pt x="546163" y="641447"/>
                    <a:pt x="545230" y="644713"/>
                  </a:cubicBezTo>
                  <a:cubicBezTo>
                    <a:pt x="544764" y="647045"/>
                    <a:pt x="544764" y="649844"/>
                    <a:pt x="545230" y="652177"/>
                  </a:cubicBezTo>
                  <a:cubicBezTo>
                    <a:pt x="545697" y="654509"/>
                    <a:pt x="547096" y="656842"/>
                    <a:pt x="547562" y="659641"/>
                  </a:cubicBezTo>
                  <a:cubicBezTo>
                    <a:pt x="549895" y="669437"/>
                    <a:pt x="553161" y="679234"/>
                    <a:pt x="551294" y="689964"/>
                  </a:cubicBezTo>
                  <a:cubicBezTo>
                    <a:pt x="550828" y="691830"/>
                    <a:pt x="551294" y="693696"/>
                    <a:pt x="551761" y="695562"/>
                  </a:cubicBezTo>
                  <a:cubicBezTo>
                    <a:pt x="552228" y="698827"/>
                    <a:pt x="553627" y="701160"/>
                    <a:pt x="557359" y="703026"/>
                  </a:cubicBezTo>
                  <a:cubicBezTo>
                    <a:pt x="559692" y="703959"/>
                    <a:pt x="561558" y="705358"/>
                    <a:pt x="563890" y="706758"/>
                  </a:cubicBezTo>
                  <a:lnTo>
                    <a:pt x="563890" y="706758"/>
                  </a:lnTo>
                  <a:cubicBezTo>
                    <a:pt x="563890" y="706758"/>
                    <a:pt x="563424" y="706758"/>
                    <a:pt x="563424" y="706291"/>
                  </a:cubicBezTo>
                  <a:lnTo>
                    <a:pt x="564823" y="705825"/>
                  </a:lnTo>
                  <a:lnTo>
                    <a:pt x="563890" y="706758"/>
                  </a:lnTo>
                  <a:cubicBezTo>
                    <a:pt x="565290" y="707691"/>
                    <a:pt x="567156" y="709091"/>
                    <a:pt x="568089" y="709091"/>
                  </a:cubicBezTo>
                  <a:cubicBezTo>
                    <a:pt x="572754" y="708624"/>
                    <a:pt x="575087" y="710490"/>
                    <a:pt x="577419" y="713756"/>
                  </a:cubicBezTo>
                  <a:cubicBezTo>
                    <a:pt x="579752" y="717954"/>
                    <a:pt x="583484" y="717954"/>
                    <a:pt x="587682" y="717021"/>
                  </a:cubicBezTo>
                  <a:cubicBezTo>
                    <a:pt x="591414" y="716088"/>
                    <a:pt x="594680" y="714222"/>
                    <a:pt x="598412" y="712823"/>
                  </a:cubicBezTo>
                  <a:cubicBezTo>
                    <a:pt x="610075" y="707224"/>
                    <a:pt x="622204" y="703492"/>
                    <a:pt x="635266" y="703492"/>
                  </a:cubicBezTo>
                  <a:cubicBezTo>
                    <a:pt x="639931" y="703492"/>
                    <a:pt x="644129" y="702559"/>
                    <a:pt x="648795" y="702093"/>
                  </a:cubicBezTo>
                  <a:cubicBezTo>
                    <a:pt x="649728" y="702093"/>
                    <a:pt x="652060" y="702559"/>
                    <a:pt x="652060" y="703026"/>
                  </a:cubicBezTo>
                  <a:cubicBezTo>
                    <a:pt x="654393" y="709091"/>
                    <a:pt x="660924" y="707691"/>
                    <a:pt x="664656" y="710490"/>
                  </a:cubicBezTo>
                  <a:cubicBezTo>
                    <a:pt x="665122" y="710957"/>
                    <a:pt x="666055" y="710957"/>
                    <a:pt x="666522" y="711423"/>
                  </a:cubicBezTo>
                  <a:cubicBezTo>
                    <a:pt x="666988" y="711890"/>
                    <a:pt x="666988" y="712823"/>
                    <a:pt x="666988" y="712823"/>
                  </a:cubicBezTo>
                  <a:cubicBezTo>
                    <a:pt x="664656" y="714222"/>
                    <a:pt x="662790" y="715622"/>
                    <a:pt x="660457" y="717021"/>
                  </a:cubicBezTo>
                  <a:cubicBezTo>
                    <a:pt x="657192" y="718421"/>
                    <a:pt x="652993" y="719820"/>
                    <a:pt x="651127" y="723086"/>
                  </a:cubicBezTo>
                  <a:cubicBezTo>
                    <a:pt x="646928" y="730083"/>
                    <a:pt x="641331" y="730083"/>
                    <a:pt x="634799" y="727284"/>
                  </a:cubicBezTo>
                  <a:cubicBezTo>
                    <a:pt x="630601" y="725885"/>
                    <a:pt x="625936" y="724952"/>
                    <a:pt x="621737" y="724485"/>
                  </a:cubicBezTo>
                  <a:cubicBezTo>
                    <a:pt x="619871" y="724019"/>
                    <a:pt x="618005" y="724019"/>
                    <a:pt x="616139" y="724485"/>
                  </a:cubicBezTo>
                  <a:cubicBezTo>
                    <a:pt x="610075" y="726351"/>
                    <a:pt x="604010" y="728217"/>
                    <a:pt x="597945" y="730550"/>
                  </a:cubicBezTo>
                  <a:cubicBezTo>
                    <a:pt x="591414" y="732882"/>
                    <a:pt x="587216" y="737081"/>
                    <a:pt x="586749" y="744545"/>
                  </a:cubicBezTo>
                  <a:cubicBezTo>
                    <a:pt x="586749" y="748277"/>
                    <a:pt x="583950" y="750143"/>
                    <a:pt x="580685" y="751076"/>
                  </a:cubicBezTo>
                  <a:cubicBezTo>
                    <a:pt x="578352" y="752009"/>
                    <a:pt x="575553" y="752009"/>
                    <a:pt x="573220" y="752942"/>
                  </a:cubicBezTo>
                  <a:cubicBezTo>
                    <a:pt x="568555" y="754342"/>
                    <a:pt x="567622" y="758074"/>
                    <a:pt x="570888" y="763205"/>
                  </a:cubicBezTo>
                  <a:cubicBezTo>
                    <a:pt x="571355" y="763672"/>
                    <a:pt x="571355" y="764138"/>
                    <a:pt x="571821" y="764138"/>
                  </a:cubicBezTo>
                  <a:cubicBezTo>
                    <a:pt x="577419" y="764138"/>
                    <a:pt x="581151" y="759940"/>
                    <a:pt x="584883" y="757141"/>
                  </a:cubicBezTo>
                  <a:cubicBezTo>
                    <a:pt x="587682" y="754808"/>
                    <a:pt x="588615" y="755275"/>
                    <a:pt x="591881" y="757141"/>
                  </a:cubicBezTo>
                  <a:cubicBezTo>
                    <a:pt x="593747" y="758540"/>
                    <a:pt x="595613" y="760406"/>
                    <a:pt x="597945" y="761806"/>
                  </a:cubicBezTo>
                  <a:cubicBezTo>
                    <a:pt x="599811" y="762739"/>
                    <a:pt x="601211" y="764138"/>
                    <a:pt x="601211" y="766004"/>
                  </a:cubicBezTo>
                  <a:cubicBezTo>
                    <a:pt x="601677" y="771136"/>
                    <a:pt x="601677" y="776267"/>
                    <a:pt x="601211" y="781399"/>
                  </a:cubicBezTo>
                  <a:cubicBezTo>
                    <a:pt x="601211" y="784198"/>
                    <a:pt x="598878" y="786064"/>
                    <a:pt x="596546" y="786997"/>
                  </a:cubicBezTo>
                  <a:cubicBezTo>
                    <a:pt x="595146" y="787464"/>
                    <a:pt x="592347" y="786531"/>
                    <a:pt x="591414" y="785598"/>
                  </a:cubicBezTo>
                  <a:cubicBezTo>
                    <a:pt x="588615" y="782799"/>
                    <a:pt x="586283" y="780000"/>
                    <a:pt x="583950" y="776734"/>
                  </a:cubicBezTo>
                  <a:cubicBezTo>
                    <a:pt x="581151" y="773468"/>
                    <a:pt x="579285" y="773002"/>
                    <a:pt x="575553" y="774401"/>
                  </a:cubicBezTo>
                  <a:cubicBezTo>
                    <a:pt x="570421" y="775801"/>
                    <a:pt x="566223" y="778600"/>
                    <a:pt x="564357" y="784198"/>
                  </a:cubicBezTo>
                  <a:cubicBezTo>
                    <a:pt x="562957" y="787930"/>
                    <a:pt x="561558" y="791196"/>
                    <a:pt x="560158" y="794928"/>
                  </a:cubicBezTo>
                  <a:cubicBezTo>
                    <a:pt x="558759" y="800059"/>
                    <a:pt x="557826" y="804724"/>
                    <a:pt x="559225" y="810322"/>
                  </a:cubicBezTo>
                  <a:cubicBezTo>
                    <a:pt x="560625" y="816387"/>
                    <a:pt x="561558" y="822918"/>
                    <a:pt x="562491" y="829449"/>
                  </a:cubicBezTo>
                  <a:cubicBezTo>
                    <a:pt x="562491" y="830382"/>
                    <a:pt x="561558" y="832248"/>
                    <a:pt x="560625" y="832715"/>
                  </a:cubicBezTo>
                  <a:cubicBezTo>
                    <a:pt x="557826" y="834114"/>
                    <a:pt x="554560" y="835047"/>
                    <a:pt x="551761" y="836447"/>
                  </a:cubicBezTo>
                  <a:cubicBezTo>
                    <a:pt x="548496" y="837846"/>
                    <a:pt x="546629" y="839712"/>
                    <a:pt x="546163" y="843444"/>
                  </a:cubicBezTo>
                  <a:cubicBezTo>
                    <a:pt x="545230" y="849509"/>
                    <a:pt x="533567" y="850909"/>
                    <a:pt x="530302" y="845777"/>
                  </a:cubicBezTo>
                  <a:cubicBezTo>
                    <a:pt x="529835" y="844844"/>
                    <a:pt x="528902" y="843444"/>
                    <a:pt x="528436" y="842511"/>
                  </a:cubicBezTo>
                  <a:cubicBezTo>
                    <a:pt x="526570" y="839246"/>
                    <a:pt x="523771" y="838313"/>
                    <a:pt x="520505" y="838313"/>
                  </a:cubicBezTo>
                  <a:cubicBezTo>
                    <a:pt x="513974" y="838779"/>
                    <a:pt x="507909" y="840645"/>
                    <a:pt x="502311" y="843911"/>
                  </a:cubicBezTo>
                  <a:cubicBezTo>
                    <a:pt x="494847" y="848576"/>
                    <a:pt x="486917" y="853241"/>
                    <a:pt x="478986" y="856973"/>
                  </a:cubicBezTo>
                  <a:cubicBezTo>
                    <a:pt x="476187" y="858373"/>
                    <a:pt x="474321" y="861638"/>
                    <a:pt x="471988" y="863504"/>
                  </a:cubicBezTo>
                  <a:cubicBezTo>
                    <a:pt x="470589" y="864437"/>
                    <a:pt x="467790" y="864904"/>
                    <a:pt x="466857" y="863971"/>
                  </a:cubicBezTo>
                  <a:cubicBezTo>
                    <a:pt x="463591" y="861172"/>
                    <a:pt x="460326" y="857906"/>
                    <a:pt x="457993" y="854174"/>
                  </a:cubicBezTo>
                  <a:cubicBezTo>
                    <a:pt x="457060" y="852775"/>
                    <a:pt x="457993" y="850442"/>
                    <a:pt x="457527" y="848576"/>
                  </a:cubicBezTo>
                  <a:cubicBezTo>
                    <a:pt x="457527" y="846710"/>
                    <a:pt x="454261" y="845777"/>
                    <a:pt x="452862" y="846710"/>
                  </a:cubicBezTo>
                  <a:cubicBezTo>
                    <a:pt x="450063" y="849043"/>
                    <a:pt x="447263" y="851375"/>
                    <a:pt x="443065" y="851842"/>
                  </a:cubicBezTo>
                  <a:cubicBezTo>
                    <a:pt x="437000" y="852308"/>
                    <a:pt x="432335" y="856040"/>
                    <a:pt x="427670" y="859306"/>
                  </a:cubicBezTo>
                  <a:cubicBezTo>
                    <a:pt x="426737" y="859772"/>
                    <a:pt x="424871" y="859306"/>
                    <a:pt x="424405" y="858839"/>
                  </a:cubicBezTo>
                  <a:cubicBezTo>
                    <a:pt x="422072" y="856507"/>
                    <a:pt x="420673" y="853708"/>
                    <a:pt x="416941" y="853241"/>
                  </a:cubicBezTo>
                  <a:cubicBezTo>
                    <a:pt x="414142" y="852775"/>
                    <a:pt x="410410" y="852308"/>
                    <a:pt x="408077" y="850442"/>
                  </a:cubicBezTo>
                  <a:cubicBezTo>
                    <a:pt x="405745" y="848576"/>
                    <a:pt x="405278" y="844844"/>
                    <a:pt x="403878" y="842045"/>
                  </a:cubicBezTo>
                  <a:cubicBezTo>
                    <a:pt x="403412" y="841112"/>
                    <a:pt x="404345" y="839712"/>
                    <a:pt x="404345" y="838779"/>
                  </a:cubicBezTo>
                  <a:cubicBezTo>
                    <a:pt x="404345" y="838313"/>
                    <a:pt x="405745" y="838313"/>
                    <a:pt x="405745" y="838313"/>
                  </a:cubicBezTo>
                  <a:cubicBezTo>
                    <a:pt x="410876" y="840645"/>
                    <a:pt x="416474" y="841112"/>
                    <a:pt x="421606" y="845311"/>
                  </a:cubicBezTo>
                  <a:cubicBezTo>
                    <a:pt x="426737" y="849976"/>
                    <a:pt x="432335" y="847643"/>
                    <a:pt x="435601" y="841578"/>
                  </a:cubicBezTo>
                  <a:cubicBezTo>
                    <a:pt x="439799" y="833648"/>
                    <a:pt x="441665" y="825717"/>
                    <a:pt x="440733" y="816854"/>
                  </a:cubicBezTo>
                  <a:cubicBezTo>
                    <a:pt x="440733" y="816854"/>
                    <a:pt x="440266" y="816387"/>
                    <a:pt x="440266" y="816387"/>
                  </a:cubicBezTo>
                  <a:cubicBezTo>
                    <a:pt x="440266" y="816387"/>
                    <a:pt x="440266" y="815921"/>
                    <a:pt x="440266" y="815921"/>
                  </a:cubicBezTo>
                  <a:cubicBezTo>
                    <a:pt x="433268" y="815454"/>
                    <a:pt x="428137" y="818720"/>
                    <a:pt x="423472" y="823385"/>
                  </a:cubicBezTo>
                  <a:cubicBezTo>
                    <a:pt x="421606" y="824784"/>
                    <a:pt x="421139" y="828050"/>
                    <a:pt x="422539" y="830382"/>
                  </a:cubicBezTo>
                  <a:cubicBezTo>
                    <a:pt x="423938" y="832715"/>
                    <a:pt x="425338" y="834581"/>
                    <a:pt x="426737" y="836913"/>
                  </a:cubicBezTo>
                  <a:cubicBezTo>
                    <a:pt x="427204" y="837846"/>
                    <a:pt x="426737" y="839712"/>
                    <a:pt x="426271" y="840179"/>
                  </a:cubicBezTo>
                  <a:cubicBezTo>
                    <a:pt x="425338" y="840645"/>
                    <a:pt x="423938" y="840179"/>
                    <a:pt x="423005" y="839712"/>
                  </a:cubicBezTo>
                  <a:cubicBezTo>
                    <a:pt x="422539" y="839712"/>
                    <a:pt x="422072" y="839246"/>
                    <a:pt x="421139" y="838779"/>
                  </a:cubicBezTo>
                  <a:cubicBezTo>
                    <a:pt x="416474" y="835047"/>
                    <a:pt x="415541" y="828516"/>
                    <a:pt x="409477" y="826184"/>
                  </a:cubicBezTo>
                  <a:cubicBezTo>
                    <a:pt x="409010" y="826184"/>
                    <a:pt x="409010" y="823851"/>
                    <a:pt x="409010" y="822918"/>
                  </a:cubicBezTo>
                  <a:cubicBezTo>
                    <a:pt x="409477" y="818253"/>
                    <a:pt x="412275" y="814988"/>
                    <a:pt x="416474" y="812655"/>
                  </a:cubicBezTo>
                  <a:cubicBezTo>
                    <a:pt x="417874" y="812188"/>
                    <a:pt x="417874" y="810322"/>
                    <a:pt x="416941" y="809389"/>
                  </a:cubicBezTo>
                  <a:cubicBezTo>
                    <a:pt x="416474" y="808923"/>
                    <a:pt x="416007" y="808456"/>
                    <a:pt x="415541" y="807990"/>
                  </a:cubicBezTo>
                  <a:cubicBezTo>
                    <a:pt x="409010" y="804724"/>
                    <a:pt x="408077" y="800059"/>
                    <a:pt x="410410" y="793528"/>
                  </a:cubicBezTo>
                  <a:cubicBezTo>
                    <a:pt x="411809" y="790729"/>
                    <a:pt x="412275" y="787464"/>
                    <a:pt x="411809" y="784198"/>
                  </a:cubicBezTo>
                  <a:cubicBezTo>
                    <a:pt x="411809" y="782332"/>
                    <a:pt x="409477" y="780466"/>
                    <a:pt x="408077" y="780933"/>
                  </a:cubicBezTo>
                  <a:cubicBezTo>
                    <a:pt x="406677" y="781399"/>
                    <a:pt x="405278" y="781399"/>
                    <a:pt x="404345" y="781866"/>
                  </a:cubicBezTo>
                  <a:cubicBezTo>
                    <a:pt x="397347" y="786064"/>
                    <a:pt x="392216" y="793062"/>
                    <a:pt x="383819" y="795861"/>
                  </a:cubicBezTo>
                  <a:cubicBezTo>
                    <a:pt x="382886" y="796327"/>
                    <a:pt x="381953" y="797727"/>
                    <a:pt x="381953" y="799126"/>
                  </a:cubicBezTo>
                  <a:cubicBezTo>
                    <a:pt x="381953" y="806590"/>
                    <a:pt x="376354" y="813588"/>
                    <a:pt x="379620" y="821052"/>
                  </a:cubicBezTo>
                  <a:cubicBezTo>
                    <a:pt x="380087" y="821985"/>
                    <a:pt x="379154" y="823385"/>
                    <a:pt x="378687" y="824784"/>
                  </a:cubicBezTo>
                  <a:cubicBezTo>
                    <a:pt x="377754" y="827583"/>
                    <a:pt x="378221" y="829916"/>
                    <a:pt x="380087" y="831782"/>
                  </a:cubicBezTo>
                  <a:cubicBezTo>
                    <a:pt x="381486" y="833181"/>
                    <a:pt x="382886" y="834581"/>
                    <a:pt x="383352" y="836447"/>
                  </a:cubicBezTo>
                  <a:cubicBezTo>
                    <a:pt x="385218" y="844378"/>
                    <a:pt x="388017" y="852308"/>
                    <a:pt x="388484" y="860705"/>
                  </a:cubicBezTo>
                  <a:cubicBezTo>
                    <a:pt x="388484" y="864904"/>
                    <a:pt x="382886" y="871435"/>
                    <a:pt x="378687" y="870502"/>
                  </a:cubicBezTo>
                  <a:cubicBezTo>
                    <a:pt x="373555" y="869102"/>
                    <a:pt x="368890" y="869569"/>
                    <a:pt x="363759" y="871901"/>
                  </a:cubicBezTo>
                  <a:cubicBezTo>
                    <a:pt x="360027" y="874234"/>
                    <a:pt x="355362" y="875633"/>
                    <a:pt x="351163" y="876566"/>
                  </a:cubicBezTo>
                  <a:cubicBezTo>
                    <a:pt x="345099" y="877499"/>
                    <a:pt x="340434" y="880765"/>
                    <a:pt x="335302" y="883564"/>
                  </a:cubicBezTo>
                  <a:cubicBezTo>
                    <a:pt x="330637" y="885897"/>
                    <a:pt x="327371" y="889629"/>
                    <a:pt x="325972" y="894760"/>
                  </a:cubicBezTo>
                  <a:cubicBezTo>
                    <a:pt x="320840" y="912021"/>
                    <a:pt x="320374" y="912021"/>
                    <a:pt x="307311" y="922751"/>
                  </a:cubicBezTo>
                  <a:cubicBezTo>
                    <a:pt x="304512" y="925083"/>
                    <a:pt x="300780" y="926483"/>
                    <a:pt x="297515" y="928349"/>
                  </a:cubicBezTo>
                  <a:cubicBezTo>
                    <a:pt x="296115" y="929282"/>
                    <a:pt x="294716" y="931148"/>
                    <a:pt x="293783" y="932547"/>
                  </a:cubicBezTo>
                  <a:cubicBezTo>
                    <a:pt x="292850" y="934880"/>
                    <a:pt x="292383" y="937679"/>
                    <a:pt x="291917" y="940011"/>
                  </a:cubicBezTo>
                  <a:cubicBezTo>
                    <a:pt x="290517" y="944210"/>
                    <a:pt x="288185" y="946542"/>
                    <a:pt x="283986" y="947942"/>
                  </a:cubicBezTo>
                  <a:cubicBezTo>
                    <a:pt x="282120" y="948408"/>
                    <a:pt x="280254" y="948875"/>
                    <a:pt x="278388" y="949342"/>
                  </a:cubicBezTo>
                  <a:cubicBezTo>
                    <a:pt x="275123" y="950275"/>
                    <a:pt x="272790" y="952141"/>
                    <a:pt x="271390" y="955406"/>
                  </a:cubicBezTo>
                  <a:cubicBezTo>
                    <a:pt x="269524" y="959605"/>
                    <a:pt x="265326" y="959605"/>
                    <a:pt x="261594" y="959138"/>
                  </a:cubicBezTo>
                  <a:cubicBezTo>
                    <a:pt x="258328" y="958672"/>
                    <a:pt x="255529" y="957272"/>
                    <a:pt x="253197" y="955406"/>
                  </a:cubicBezTo>
                  <a:cubicBezTo>
                    <a:pt x="251797" y="954473"/>
                    <a:pt x="249465" y="954473"/>
                    <a:pt x="248065" y="954007"/>
                  </a:cubicBezTo>
                  <a:cubicBezTo>
                    <a:pt x="246199" y="954007"/>
                    <a:pt x="243867" y="956339"/>
                    <a:pt x="244333" y="957739"/>
                  </a:cubicBezTo>
                  <a:cubicBezTo>
                    <a:pt x="245266" y="961471"/>
                    <a:pt x="246199" y="965203"/>
                    <a:pt x="247132" y="968935"/>
                  </a:cubicBezTo>
                  <a:cubicBezTo>
                    <a:pt x="247599" y="971734"/>
                    <a:pt x="245732" y="973600"/>
                    <a:pt x="242934" y="974066"/>
                  </a:cubicBezTo>
                  <a:cubicBezTo>
                    <a:pt x="238268" y="974533"/>
                    <a:pt x="234070" y="974066"/>
                    <a:pt x="229871" y="972200"/>
                  </a:cubicBezTo>
                  <a:cubicBezTo>
                    <a:pt x="227539" y="971267"/>
                    <a:pt x="224740" y="970801"/>
                    <a:pt x="222407" y="971267"/>
                  </a:cubicBezTo>
                  <a:cubicBezTo>
                    <a:pt x="217276" y="972200"/>
                    <a:pt x="212611" y="974066"/>
                    <a:pt x="207479" y="975466"/>
                  </a:cubicBezTo>
                  <a:cubicBezTo>
                    <a:pt x="206079" y="975932"/>
                    <a:pt x="204213" y="978265"/>
                    <a:pt x="204680" y="980131"/>
                  </a:cubicBezTo>
                  <a:cubicBezTo>
                    <a:pt x="205613" y="986662"/>
                    <a:pt x="206079" y="992727"/>
                    <a:pt x="215409" y="993193"/>
                  </a:cubicBezTo>
                  <a:cubicBezTo>
                    <a:pt x="219142" y="993193"/>
                    <a:pt x="222407" y="996459"/>
                    <a:pt x="226139" y="997392"/>
                  </a:cubicBezTo>
                  <a:cubicBezTo>
                    <a:pt x="232204" y="998791"/>
                    <a:pt x="236402" y="1002523"/>
                    <a:pt x="238268" y="1008588"/>
                  </a:cubicBezTo>
                  <a:cubicBezTo>
                    <a:pt x="240135" y="1014653"/>
                    <a:pt x="243400" y="1018851"/>
                    <a:pt x="248532" y="1021650"/>
                  </a:cubicBezTo>
                  <a:cubicBezTo>
                    <a:pt x="252264" y="1023983"/>
                    <a:pt x="253663" y="1027248"/>
                    <a:pt x="253197" y="1031447"/>
                  </a:cubicBezTo>
                  <a:cubicBezTo>
                    <a:pt x="252730" y="1041710"/>
                    <a:pt x="252264" y="1051973"/>
                    <a:pt x="251331" y="1061770"/>
                  </a:cubicBezTo>
                  <a:cubicBezTo>
                    <a:pt x="250864" y="1065502"/>
                    <a:pt x="249465" y="1069234"/>
                    <a:pt x="248532" y="1072966"/>
                  </a:cubicBezTo>
                  <a:cubicBezTo>
                    <a:pt x="247599" y="1076231"/>
                    <a:pt x="242467" y="1079497"/>
                    <a:pt x="239202" y="1078098"/>
                  </a:cubicBezTo>
                  <a:cubicBezTo>
                    <a:pt x="232670" y="1075298"/>
                    <a:pt x="225206" y="1079030"/>
                    <a:pt x="218675" y="1075765"/>
                  </a:cubicBezTo>
                  <a:cubicBezTo>
                    <a:pt x="217276" y="1074832"/>
                    <a:pt x="214477" y="1074832"/>
                    <a:pt x="213077" y="1075298"/>
                  </a:cubicBezTo>
                  <a:cubicBezTo>
                    <a:pt x="206546" y="1077631"/>
                    <a:pt x="200481" y="1076698"/>
                    <a:pt x="194417" y="1074832"/>
                  </a:cubicBezTo>
                  <a:cubicBezTo>
                    <a:pt x="187419" y="1072966"/>
                    <a:pt x="180888" y="1071566"/>
                    <a:pt x="173891" y="1072966"/>
                  </a:cubicBezTo>
                  <a:cubicBezTo>
                    <a:pt x="172024" y="1073432"/>
                    <a:pt x="169692" y="1073432"/>
                    <a:pt x="168292" y="1072966"/>
                  </a:cubicBezTo>
                  <a:cubicBezTo>
                    <a:pt x="160362" y="1070167"/>
                    <a:pt x="153364" y="1070167"/>
                    <a:pt x="147300" y="1077631"/>
                  </a:cubicBezTo>
                  <a:cubicBezTo>
                    <a:pt x="146367" y="1079030"/>
                    <a:pt x="143568" y="1079030"/>
                    <a:pt x="142168" y="1079497"/>
                  </a:cubicBezTo>
                  <a:cubicBezTo>
                    <a:pt x="140769" y="1079964"/>
                    <a:pt x="139835" y="1080430"/>
                    <a:pt x="138903" y="1080896"/>
                  </a:cubicBezTo>
                  <a:cubicBezTo>
                    <a:pt x="136570" y="1081830"/>
                    <a:pt x="135170" y="1085561"/>
                    <a:pt x="136103" y="1087428"/>
                  </a:cubicBezTo>
                  <a:cubicBezTo>
                    <a:pt x="139369" y="1093492"/>
                    <a:pt x="141701" y="1100023"/>
                    <a:pt x="140302" y="1107487"/>
                  </a:cubicBezTo>
                  <a:cubicBezTo>
                    <a:pt x="140302" y="1107954"/>
                    <a:pt x="140769" y="1108887"/>
                    <a:pt x="140769" y="1109353"/>
                  </a:cubicBezTo>
                  <a:cubicBezTo>
                    <a:pt x="143568" y="1123815"/>
                    <a:pt x="141235" y="1137344"/>
                    <a:pt x="134704" y="1150406"/>
                  </a:cubicBezTo>
                  <a:cubicBezTo>
                    <a:pt x="132838" y="1153672"/>
                    <a:pt x="131905" y="1157404"/>
                    <a:pt x="130505" y="1161136"/>
                  </a:cubicBezTo>
                  <a:cubicBezTo>
                    <a:pt x="129572" y="1163468"/>
                    <a:pt x="129572" y="1166267"/>
                    <a:pt x="131438" y="1168600"/>
                  </a:cubicBezTo>
                  <a:cubicBezTo>
                    <a:pt x="137036" y="1175131"/>
                    <a:pt x="139835" y="1182595"/>
                    <a:pt x="138903" y="1191459"/>
                  </a:cubicBezTo>
                  <a:cubicBezTo>
                    <a:pt x="138903" y="1192858"/>
                    <a:pt x="138903" y="1194258"/>
                    <a:pt x="139369" y="1195191"/>
                  </a:cubicBezTo>
                  <a:cubicBezTo>
                    <a:pt x="139835" y="1196124"/>
                    <a:pt x="140769" y="1197990"/>
                    <a:pt x="141701" y="1197990"/>
                  </a:cubicBezTo>
                  <a:cubicBezTo>
                    <a:pt x="146367" y="1199389"/>
                    <a:pt x="151032" y="1202188"/>
                    <a:pt x="156630" y="1200789"/>
                  </a:cubicBezTo>
                  <a:cubicBezTo>
                    <a:pt x="158962" y="1200322"/>
                    <a:pt x="161761" y="1199856"/>
                    <a:pt x="164094" y="1199856"/>
                  </a:cubicBezTo>
                  <a:cubicBezTo>
                    <a:pt x="167359" y="1199856"/>
                    <a:pt x="170625" y="1201255"/>
                    <a:pt x="172491" y="1204054"/>
                  </a:cubicBezTo>
                  <a:cubicBezTo>
                    <a:pt x="175290" y="1207786"/>
                    <a:pt x="177156" y="1211518"/>
                    <a:pt x="179955" y="1215250"/>
                  </a:cubicBezTo>
                  <a:cubicBezTo>
                    <a:pt x="182754" y="1218982"/>
                    <a:pt x="188352" y="1220382"/>
                    <a:pt x="192084" y="1218050"/>
                  </a:cubicBezTo>
                  <a:cubicBezTo>
                    <a:pt x="194883" y="1216650"/>
                    <a:pt x="197682" y="1214784"/>
                    <a:pt x="200481" y="1212918"/>
                  </a:cubicBezTo>
                  <a:cubicBezTo>
                    <a:pt x="207012" y="1208253"/>
                    <a:pt x="214010" y="1206387"/>
                    <a:pt x="222407" y="1206853"/>
                  </a:cubicBezTo>
                  <a:cubicBezTo>
                    <a:pt x="228005" y="1207320"/>
                    <a:pt x="234070" y="1206387"/>
                    <a:pt x="239668" y="1206387"/>
                  </a:cubicBezTo>
                  <a:cubicBezTo>
                    <a:pt x="242934" y="1206387"/>
                    <a:pt x="245732" y="1204521"/>
                    <a:pt x="247599" y="1201722"/>
                  </a:cubicBezTo>
                  <a:cubicBezTo>
                    <a:pt x="249931" y="1198456"/>
                    <a:pt x="252730" y="1196124"/>
                    <a:pt x="256462" y="1194724"/>
                  </a:cubicBezTo>
                  <a:cubicBezTo>
                    <a:pt x="260194" y="1193325"/>
                    <a:pt x="262993" y="1190992"/>
                    <a:pt x="263926" y="1186794"/>
                  </a:cubicBezTo>
                  <a:cubicBezTo>
                    <a:pt x="265792" y="1181195"/>
                    <a:pt x="268591" y="1176064"/>
                    <a:pt x="272790" y="1172332"/>
                  </a:cubicBezTo>
                  <a:cubicBezTo>
                    <a:pt x="274656" y="1170466"/>
                    <a:pt x="275589" y="1167667"/>
                    <a:pt x="274190" y="1165334"/>
                  </a:cubicBezTo>
                  <a:cubicBezTo>
                    <a:pt x="266725" y="1156004"/>
                    <a:pt x="270458" y="1149006"/>
                    <a:pt x="277455" y="1141542"/>
                  </a:cubicBezTo>
                  <a:cubicBezTo>
                    <a:pt x="279321" y="1139676"/>
                    <a:pt x="280720" y="1137810"/>
                    <a:pt x="282587" y="1135944"/>
                  </a:cubicBezTo>
                  <a:cubicBezTo>
                    <a:pt x="287718" y="1130346"/>
                    <a:pt x="291917" y="1123815"/>
                    <a:pt x="300780" y="1123349"/>
                  </a:cubicBezTo>
                  <a:cubicBezTo>
                    <a:pt x="309178" y="1119150"/>
                    <a:pt x="316175" y="1114018"/>
                    <a:pt x="316175" y="1103289"/>
                  </a:cubicBezTo>
                  <a:cubicBezTo>
                    <a:pt x="316175" y="1099557"/>
                    <a:pt x="316642" y="1095825"/>
                    <a:pt x="317108" y="1091626"/>
                  </a:cubicBezTo>
                  <a:cubicBezTo>
                    <a:pt x="317575" y="1089760"/>
                    <a:pt x="317575" y="1087894"/>
                    <a:pt x="318508" y="1086028"/>
                  </a:cubicBezTo>
                  <a:cubicBezTo>
                    <a:pt x="319907" y="1081363"/>
                    <a:pt x="325972" y="1077164"/>
                    <a:pt x="330170" y="1078098"/>
                  </a:cubicBezTo>
                  <a:cubicBezTo>
                    <a:pt x="339034" y="1079964"/>
                    <a:pt x="347898" y="1079497"/>
                    <a:pt x="355828" y="1085095"/>
                  </a:cubicBezTo>
                  <a:cubicBezTo>
                    <a:pt x="359094" y="1087428"/>
                    <a:pt x="363759" y="1086495"/>
                    <a:pt x="366091" y="1083229"/>
                  </a:cubicBezTo>
                  <a:cubicBezTo>
                    <a:pt x="371223" y="1077164"/>
                    <a:pt x="376821" y="1072499"/>
                    <a:pt x="384752" y="1070167"/>
                  </a:cubicBezTo>
                  <a:cubicBezTo>
                    <a:pt x="387084" y="1069234"/>
                    <a:pt x="388950" y="1067368"/>
                    <a:pt x="390816" y="1065502"/>
                  </a:cubicBezTo>
                  <a:cubicBezTo>
                    <a:pt x="395481" y="1060370"/>
                    <a:pt x="400613" y="1059904"/>
                    <a:pt x="406211" y="1062236"/>
                  </a:cubicBezTo>
                  <a:cubicBezTo>
                    <a:pt x="411809" y="1064569"/>
                    <a:pt x="416474" y="1067368"/>
                    <a:pt x="418807" y="1072966"/>
                  </a:cubicBezTo>
                  <a:cubicBezTo>
                    <a:pt x="421139" y="1077631"/>
                    <a:pt x="423472" y="1081830"/>
                    <a:pt x="425804" y="1086495"/>
                  </a:cubicBezTo>
                  <a:cubicBezTo>
                    <a:pt x="433735" y="1093959"/>
                    <a:pt x="442132" y="1100490"/>
                    <a:pt x="448663" y="1108887"/>
                  </a:cubicBezTo>
                  <a:cubicBezTo>
                    <a:pt x="453795" y="1114952"/>
                    <a:pt x="460326" y="1119617"/>
                    <a:pt x="467790" y="1121016"/>
                  </a:cubicBezTo>
                  <a:cubicBezTo>
                    <a:pt x="477120" y="1123349"/>
                    <a:pt x="482718" y="1130346"/>
                    <a:pt x="490649" y="1134545"/>
                  </a:cubicBezTo>
                  <a:cubicBezTo>
                    <a:pt x="492981" y="1139210"/>
                    <a:pt x="497180" y="1142009"/>
                    <a:pt x="501845" y="1144341"/>
                  </a:cubicBezTo>
                  <a:cubicBezTo>
                    <a:pt x="503244" y="1145274"/>
                    <a:pt x="505110" y="1146674"/>
                    <a:pt x="505577" y="1148074"/>
                  </a:cubicBezTo>
                  <a:cubicBezTo>
                    <a:pt x="507443" y="1152739"/>
                    <a:pt x="509309" y="1157870"/>
                    <a:pt x="510709" y="1162535"/>
                  </a:cubicBezTo>
                  <a:cubicBezTo>
                    <a:pt x="511175" y="1163468"/>
                    <a:pt x="511175" y="1165334"/>
                    <a:pt x="510709" y="1166267"/>
                  </a:cubicBezTo>
                  <a:cubicBezTo>
                    <a:pt x="508842" y="1171865"/>
                    <a:pt x="507443" y="1176530"/>
                    <a:pt x="499979" y="1177930"/>
                  </a:cubicBezTo>
                  <a:cubicBezTo>
                    <a:pt x="488783" y="1179796"/>
                    <a:pt x="477586" y="1182128"/>
                    <a:pt x="465924" y="1181195"/>
                  </a:cubicBezTo>
                  <a:cubicBezTo>
                    <a:pt x="464058" y="1181195"/>
                    <a:pt x="462192" y="1182128"/>
                    <a:pt x="460326" y="1182595"/>
                  </a:cubicBezTo>
                  <a:cubicBezTo>
                    <a:pt x="459393" y="1183062"/>
                    <a:pt x="458460" y="1184461"/>
                    <a:pt x="458460" y="1185394"/>
                  </a:cubicBezTo>
                  <a:cubicBezTo>
                    <a:pt x="458460" y="1186327"/>
                    <a:pt x="458460" y="1188193"/>
                    <a:pt x="459393" y="1189126"/>
                  </a:cubicBezTo>
                  <a:cubicBezTo>
                    <a:pt x="463125" y="1191459"/>
                    <a:pt x="466857" y="1193791"/>
                    <a:pt x="471056" y="1195657"/>
                  </a:cubicBezTo>
                  <a:cubicBezTo>
                    <a:pt x="478986" y="1199856"/>
                    <a:pt x="486917" y="1203588"/>
                    <a:pt x="494847" y="1207786"/>
                  </a:cubicBezTo>
                  <a:cubicBezTo>
                    <a:pt x="496247" y="1208253"/>
                    <a:pt x="499046" y="1207320"/>
                    <a:pt x="499512" y="1205454"/>
                  </a:cubicBezTo>
                  <a:cubicBezTo>
                    <a:pt x="499979" y="1203588"/>
                    <a:pt x="500912" y="1201722"/>
                    <a:pt x="500912" y="1199856"/>
                  </a:cubicBezTo>
                  <a:cubicBezTo>
                    <a:pt x="500912" y="1197523"/>
                    <a:pt x="499979" y="1194724"/>
                    <a:pt x="499979" y="1192392"/>
                  </a:cubicBezTo>
                  <a:cubicBezTo>
                    <a:pt x="499979" y="1188660"/>
                    <a:pt x="503244" y="1185394"/>
                    <a:pt x="507443" y="1185394"/>
                  </a:cubicBezTo>
                  <a:cubicBezTo>
                    <a:pt x="511641" y="1185860"/>
                    <a:pt x="514907" y="1184461"/>
                    <a:pt x="517240" y="1180729"/>
                  </a:cubicBezTo>
                  <a:cubicBezTo>
                    <a:pt x="520505" y="1175131"/>
                    <a:pt x="523304" y="1169533"/>
                    <a:pt x="526570" y="1163935"/>
                  </a:cubicBezTo>
                  <a:cubicBezTo>
                    <a:pt x="528436" y="1160203"/>
                    <a:pt x="527969" y="1156471"/>
                    <a:pt x="526103" y="1153205"/>
                  </a:cubicBezTo>
                  <a:cubicBezTo>
                    <a:pt x="525170" y="1151806"/>
                    <a:pt x="523304" y="1149940"/>
                    <a:pt x="523304" y="1148540"/>
                  </a:cubicBezTo>
                  <a:cubicBezTo>
                    <a:pt x="522838" y="1146207"/>
                    <a:pt x="523304" y="1143408"/>
                    <a:pt x="523771" y="1141076"/>
                  </a:cubicBezTo>
                  <a:cubicBezTo>
                    <a:pt x="524704" y="1137344"/>
                    <a:pt x="529835" y="1135478"/>
                    <a:pt x="533101" y="1137810"/>
                  </a:cubicBezTo>
                  <a:cubicBezTo>
                    <a:pt x="536366" y="1139676"/>
                    <a:pt x="538699" y="1142942"/>
                    <a:pt x="541964" y="1144808"/>
                  </a:cubicBezTo>
                  <a:cubicBezTo>
                    <a:pt x="542431" y="1145274"/>
                    <a:pt x="544764" y="1144808"/>
                    <a:pt x="545230" y="1143875"/>
                  </a:cubicBezTo>
                  <a:cubicBezTo>
                    <a:pt x="548029" y="1140609"/>
                    <a:pt x="547562" y="1135011"/>
                    <a:pt x="544764" y="1133612"/>
                  </a:cubicBezTo>
                  <a:cubicBezTo>
                    <a:pt x="534967" y="1128014"/>
                    <a:pt x="526570" y="1119150"/>
                    <a:pt x="514907" y="1116351"/>
                  </a:cubicBezTo>
                  <a:cubicBezTo>
                    <a:pt x="511175" y="1115418"/>
                    <a:pt x="510242" y="1112619"/>
                    <a:pt x="509776" y="1109353"/>
                  </a:cubicBezTo>
                  <a:cubicBezTo>
                    <a:pt x="509776" y="1108420"/>
                    <a:pt x="508842" y="1107021"/>
                    <a:pt x="507909" y="1106554"/>
                  </a:cubicBezTo>
                  <a:cubicBezTo>
                    <a:pt x="505577" y="1105621"/>
                    <a:pt x="502778" y="1105155"/>
                    <a:pt x="500445" y="1105155"/>
                  </a:cubicBezTo>
                  <a:cubicBezTo>
                    <a:pt x="494381" y="1105155"/>
                    <a:pt x="489249" y="1101889"/>
                    <a:pt x="485517" y="1097224"/>
                  </a:cubicBezTo>
                  <a:cubicBezTo>
                    <a:pt x="482718" y="1093959"/>
                    <a:pt x="479453" y="1090227"/>
                    <a:pt x="477586" y="1086495"/>
                  </a:cubicBezTo>
                  <a:cubicBezTo>
                    <a:pt x="474321" y="1079030"/>
                    <a:pt x="468723" y="1073899"/>
                    <a:pt x="463125" y="1068767"/>
                  </a:cubicBezTo>
                  <a:cubicBezTo>
                    <a:pt x="460792" y="1066435"/>
                    <a:pt x="457993" y="1065035"/>
                    <a:pt x="455194" y="1063169"/>
                  </a:cubicBezTo>
                  <a:cubicBezTo>
                    <a:pt x="451929" y="1060370"/>
                    <a:pt x="450529" y="1057105"/>
                    <a:pt x="450529" y="1052906"/>
                  </a:cubicBezTo>
                  <a:cubicBezTo>
                    <a:pt x="450529" y="1049641"/>
                    <a:pt x="450995" y="1046375"/>
                    <a:pt x="450995" y="1043576"/>
                  </a:cubicBezTo>
                  <a:cubicBezTo>
                    <a:pt x="450995" y="1041243"/>
                    <a:pt x="452395" y="1039844"/>
                    <a:pt x="454261" y="1038911"/>
                  </a:cubicBezTo>
                  <a:cubicBezTo>
                    <a:pt x="457060" y="1037511"/>
                    <a:pt x="459859" y="1036112"/>
                    <a:pt x="463125" y="1035179"/>
                  </a:cubicBezTo>
                  <a:cubicBezTo>
                    <a:pt x="464058" y="1034712"/>
                    <a:pt x="465924" y="1036112"/>
                    <a:pt x="465924" y="1036578"/>
                  </a:cubicBezTo>
                  <a:cubicBezTo>
                    <a:pt x="466857" y="1039377"/>
                    <a:pt x="467323" y="1042643"/>
                    <a:pt x="468256" y="1045908"/>
                  </a:cubicBezTo>
                  <a:cubicBezTo>
                    <a:pt x="469189" y="1048241"/>
                    <a:pt x="471056" y="1051040"/>
                    <a:pt x="473854" y="1050107"/>
                  </a:cubicBezTo>
                  <a:cubicBezTo>
                    <a:pt x="478053" y="1048707"/>
                    <a:pt x="480852" y="1053373"/>
                    <a:pt x="484584" y="1052440"/>
                  </a:cubicBezTo>
                  <a:cubicBezTo>
                    <a:pt x="487383" y="1051973"/>
                    <a:pt x="489716" y="1053839"/>
                    <a:pt x="490649" y="1056638"/>
                  </a:cubicBezTo>
                  <a:cubicBezTo>
                    <a:pt x="492981" y="1065502"/>
                    <a:pt x="499512" y="1070633"/>
                    <a:pt x="506510" y="1075298"/>
                  </a:cubicBezTo>
                  <a:cubicBezTo>
                    <a:pt x="512108" y="1079030"/>
                    <a:pt x="517706" y="1084162"/>
                    <a:pt x="525170" y="1084162"/>
                  </a:cubicBezTo>
                  <a:cubicBezTo>
                    <a:pt x="528436" y="1086495"/>
                    <a:pt x="530768" y="1089294"/>
                    <a:pt x="534967" y="1090227"/>
                  </a:cubicBezTo>
                  <a:cubicBezTo>
                    <a:pt x="539632" y="1091160"/>
                    <a:pt x="542897" y="1093959"/>
                    <a:pt x="546163" y="1097224"/>
                  </a:cubicBezTo>
                  <a:cubicBezTo>
                    <a:pt x="549895" y="1100956"/>
                    <a:pt x="553161" y="1104688"/>
                    <a:pt x="556426" y="1108420"/>
                  </a:cubicBezTo>
                  <a:cubicBezTo>
                    <a:pt x="558292" y="1110286"/>
                    <a:pt x="559225" y="1112619"/>
                    <a:pt x="558759" y="1115418"/>
                  </a:cubicBezTo>
                  <a:cubicBezTo>
                    <a:pt x="558292" y="1119150"/>
                    <a:pt x="558759" y="1122882"/>
                    <a:pt x="558759" y="1127081"/>
                  </a:cubicBezTo>
                  <a:cubicBezTo>
                    <a:pt x="558292" y="1133612"/>
                    <a:pt x="559225" y="1139676"/>
                    <a:pt x="565290" y="1143875"/>
                  </a:cubicBezTo>
                  <a:cubicBezTo>
                    <a:pt x="565756" y="1144341"/>
                    <a:pt x="566223" y="1145274"/>
                    <a:pt x="566223" y="1145274"/>
                  </a:cubicBezTo>
                  <a:cubicBezTo>
                    <a:pt x="564357" y="1150872"/>
                    <a:pt x="568555" y="1153205"/>
                    <a:pt x="572287" y="1156004"/>
                  </a:cubicBezTo>
                  <a:cubicBezTo>
                    <a:pt x="575553" y="1158337"/>
                    <a:pt x="577885" y="1161136"/>
                    <a:pt x="580685" y="1163935"/>
                  </a:cubicBezTo>
                  <a:cubicBezTo>
                    <a:pt x="581617" y="1169533"/>
                    <a:pt x="587682" y="1172798"/>
                    <a:pt x="588149" y="1178863"/>
                  </a:cubicBezTo>
                  <a:cubicBezTo>
                    <a:pt x="590015" y="1180262"/>
                    <a:pt x="590015" y="1180729"/>
                    <a:pt x="588149" y="1182595"/>
                  </a:cubicBezTo>
                  <a:cubicBezTo>
                    <a:pt x="588149" y="1183994"/>
                    <a:pt x="588149" y="1185394"/>
                    <a:pt x="588149" y="1186794"/>
                  </a:cubicBezTo>
                  <a:cubicBezTo>
                    <a:pt x="593280" y="1190526"/>
                    <a:pt x="597945" y="1194258"/>
                    <a:pt x="599345" y="1201255"/>
                  </a:cubicBezTo>
                  <a:cubicBezTo>
                    <a:pt x="599811" y="1202655"/>
                    <a:pt x="601677" y="1204521"/>
                    <a:pt x="603077" y="1204987"/>
                  </a:cubicBezTo>
                  <a:cubicBezTo>
                    <a:pt x="607742" y="1207320"/>
                    <a:pt x="612873" y="1208253"/>
                    <a:pt x="618005" y="1207786"/>
                  </a:cubicBezTo>
                  <a:cubicBezTo>
                    <a:pt x="620338" y="1207786"/>
                    <a:pt x="622204" y="1206387"/>
                    <a:pt x="621271" y="1204054"/>
                  </a:cubicBezTo>
                  <a:cubicBezTo>
                    <a:pt x="618472" y="1197523"/>
                    <a:pt x="625003" y="1193791"/>
                    <a:pt x="624536" y="1188193"/>
                  </a:cubicBezTo>
                  <a:cubicBezTo>
                    <a:pt x="624536" y="1188193"/>
                    <a:pt x="625936" y="1187260"/>
                    <a:pt x="625936" y="1187727"/>
                  </a:cubicBezTo>
                  <a:cubicBezTo>
                    <a:pt x="631067" y="1189126"/>
                    <a:pt x="634333" y="1185394"/>
                    <a:pt x="638065" y="1184461"/>
                  </a:cubicBezTo>
                  <a:cubicBezTo>
                    <a:pt x="639464" y="1183994"/>
                    <a:pt x="639931" y="1183062"/>
                    <a:pt x="639464" y="1181662"/>
                  </a:cubicBezTo>
                  <a:cubicBezTo>
                    <a:pt x="638065" y="1176530"/>
                    <a:pt x="636199" y="1171865"/>
                    <a:pt x="631534" y="1169066"/>
                  </a:cubicBezTo>
                  <a:cubicBezTo>
                    <a:pt x="629201" y="1167667"/>
                    <a:pt x="626869" y="1166734"/>
                    <a:pt x="625469" y="1164868"/>
                  </a:cubicBezTo>
                  <a:cubicBezTo>
                    <a:pt x="620804" y="1158337"/>
                    <a:pt x="616139" y="1151339"/>
                    <a:pt x="611474" y="1144341"/>
                  </a:cubicBezTo>
                  <a:cubicBezTo>
                    <a:pt x="611008" y="1143408"/>
                    <a:pt x="611008" y="1142009"/>
                    <a:pt x="611008" y="1140609"/>
                  </a:cubicBezTo>
                  <a:cubicBezTo>
                    <a:pt x="611008" y="1140143"/>
                    <a:pt x="611008" y="1139210"/>
                    <a:pt x="611474" y="1138743"/>
                  </a:cubicBezTo>
                  <a:cubicBezTo>
                    <a:pt x="612407" y="1137344"/>
                    <a:pt x="613340" y="1137344"/>
                    <a:pt x="614740" y="1138277"/>
                  </a:cubicBezTo>
                  <a:cubicBezTo>
                    <a:pt x="615673" y="1139210"/>
                    <a:pt x="616605" y="1140143"/>
                    <a:pt x="617539" y="1141076"/>
                  </a:cubicBezTo>
                  <a:cubicBezTo>
                    <a:pt x="623137" y="1145741"/>
                    <a:pt x="628268" y="1144341"/>
                    <a:pt x="630601" y="1137810"/>
                  </a:cubicBezTo>
                  <a:cubicBezTo>
                    <a:pt x="631534" y="1135478"/>
                    <a:pt x="632000" y="1133145"/>
                    <a:pt x="633400" y="1130813"/>
                  </a:cubicBezTo>
                  <a:cubicBezTo>
                    <a:pt x="633866" y="1129880"/>
                    <a:pt x="635732" y="1129413"/>
                    <a:pt x="636665" y="1129413"/>
                  </a:cubicBezTo>
                  <a:cubicBezTo>
                    <a:pt x="638998" y="1130346"/>
                    <a:pt x="641331" y="1131279"/>
                    <a:pt x="643663" y="1128947"/>
                  </a:cubicBezTo>
                  <a:cubicBezTo>
                    <a:pt x="646928" y="1126148"/>
                    <a:pt x="650661" y="1126148"/>
                    <a:pt x="654393" y="1126614"/>
                  </a:cubicBezTo>
                  <a:cubicBezTo>
                    <a:pt x="659991" y="1127547"/>
                    <a:pt x="663723" y="1131746"/>
                    <a:pt x="663723" y="1136877"/>
                  </a:cubicBezTo>
                  <a:cubicBezTo>
                    <a:pt x="663723" y="1144341"/>
                    <a:pt x="664189" y="1152272"/>
                    <a:pt x="661857" y="1159736"/>
                  </a:cubicBezTo>
                  <a:cubicBezTo>
                    <a:pt x="661390" y="1161136"/>
                    <a:pt x="663723" y="1163468"/>
                    <a:pt x="665122" y="1163468"/>
                  </a:cubicBezTo>
                  <a:cubicBezTo>
                    <a:pt x="666988" y="1163468"/>
                    <a:pt x="668854" y="1163468"/>
                    <a:pt x="670720" y="1163468"/>
                  </a:cubicBezTo>
                  <a:cubicBezTo>
                    <a:pt x="671187" y="1163468"/>
                    <a:pt x="672120" y="1163468"/>
                    <a:pt x="672586" y="1163468"/>
                  </a:cubicBezTo>
                  <a:cubicBezTo>
                    <a:pt x="673053" y="1163468"/>
                    <a:pt x="673986" y="1164401"/>
                    <a:pt x="673986" y="1164868"/>
                  </a:cubicBezTo>
                  <a:cubicBezTo>
                    <a:pt x="673986" y="1166267"/>
                    <a:pt x="674452" y="1167667"/>
                    <a:pt x="673519" y="1168600"/>
                  </a:cubicBezTo>
                  <a:cubicBezTo>
                    <a:pt x="671187" y="1172332"/>
                    <a:pt x="666988" y="1171865"/>
                    <a:pt x="663723" y="1173731"/>
                  </a:cubicBezTo>
                  <a:cubicBezTo>
                    <a:pt x="663256" y="1174198"/>
                    <a:pt x="662790" y="1174664"/>
                    <a:pt x="662323" y="1175131"/>
                  </a:cubicBezTo>
                  <a:cubicBezTo>
                    <a:pt x="661857" y="1176530"/>
                    <a:pt x="662323" y="1177930"/>
                    <a:pt x="663723" y="1178396"/>
                  </a:cubicBezTo>
                  <a:cubicBezTo>
                    <a:pt x="666055" y="1179796"/>
                    <a:pt x="668388" y="1180729"/>
                    <a:pt x="670720" y="1182128"/>
                  </a:cubicBezTo>
                  <a:cubicBezTo>
                    <a:pt x="672586" y="1183062"/>
                    <a:pt x="674452" y="1183528"/>
                    <a:pt x="675852" y="1184928"/>
                  </a:cubicBezTo>
                  <a:cubicBezTo>
                    <a:pt x="678184" y="1186794"/>
                    <a:pt x="673053" y="1189126"/>
                    <a:pt x="675385" y="1190992"/>
                  </a:cubicBezTo>
                  <a:cubicBezTo>
                    <a:pt x="678651" y="1193325"/>
                    <a:pt x="681916" y="1195191"/>
                    <a:pt x="683783" y="1198923"/>
                  </a:cubicBezTo>
                  <a:cubicBezTo>
                    <a:pt x="685649" y="1202655"/>
                    <a:pt x="688914" y="1204521"/>
                    <a:pt x="691713" y="1207320"/>
                  </a:cubicBezTo>
                  <a:cubicBezTo>
                    <a:pt x="693579" y="1209186"/>
                    <a:pt x="695912" y="1209652"/>
                    <a:pt x="698711" y="1209186"/>
                  </a:cubicBezTo>
                  <a:cubicBezTo>
                    <a:pt x="704309" y="1207786"/>
                    <a:pt x="708507" y="1209186"/>
                    <a:pt x="712239" y="1213851"/>
                  </a:cubicBezTo>
                  <a:cubicBezTo>
                    <a:pt x="713172" y="1215250"/>
                    <a:pt x="715039" y="1216183"/>
                    <a:pt x="716904" y="1217116"/>
                  </a:cubicBezTo>
                  <a:cubicBezTo>
                    <a:pt x="717838" y="1217583"/>
                    <a:pt x="719237" y="1218516"/>
                    <a:pt x="720637" y="1218050"/>
                  </a:cubicBezTo>
                  <a:cubicBezTo>
                    <a:pt x="726701" y="1217116"/>
                    <a:pt x="733699" y="1217116"/>
                    <a:pt x="737897" y="1211052"/>
                  </a:cubicBezTo>
                  <a:cubicBezTo>
                    <a:pt x="741163" y="1206387"/>
                    <a:pt x="745362" y="1206853"/>
                    <a:pt x="750027" y="1207786"/>
                  </a:cubicBezTo>
                  <a:cubicBezTo>
                    <a:pt x="754692" y="1208719"/>
                    <a:pt x="758424" y="1211052"/>
                    <a:pt x="761689" y="1214317"/>
                  </a:cubicBezTo>
                  <a:cubicBezTo>
                    <a:pt x="766821" y="1219449"/>
                    <a:pt x="772885" y="1219916"/>
                    <a:pt x="779416" y="1218516"/>
                  </a:cubicBezTo>
                  <a:cubicBezTo>
                    <a:pt x="786414" y="1217116"/>
                    <a:pt x="792479" y="1213851"/>
                    <a:pt x="797144" y="1208253"/>
                  </a:cubicBezTo>
                  <a:cubicBezTo>
                    <a:pt x="798543" y="1206387"/>
                    <a:pt x="801342" y="1205454"/>
                    <a:pt x="804141" y="1206387"/>
                  </a:cubicBezTo>
                  <a:cubicBezTo>
                    <a:pt x="808806" y="1208253"/>
                    <a:pt x="813938" y="1207786"/>
                    <a:pt x="819070" y="1208253"/>
                  </a:cubicBezTo>
                  <a:cubicBezTo>
                    <a:pt x="819070" y="1208253"/>
                    <a:pt x="819070" y="1207786"/>
                    <a:pt x="819070" y="1207786"/>
                  </a:cubicBezTo>
                  <a:lnTo>
                    <a:pt x="819536" y="1207320"/>
                  </a:lnTo>
                  <a:lnTo>
                    <a:pt x="819536" y="1208253"/>
                  </a:lnTo>
                  <a:cubicBezTo>
                    <a:pt x="819536" y="1208253"/>
                    <a:pt x="819070" y="1208253"/>
                    <a:pt x="819070" y="1208253"/>
                  </a:cubicBezTo>
                  <a:cubicBezTo>
                    <a:pt x="816737" y="1214784"/>
                    <a:pt x="817203" y="1221782"/>
                    <a:pt x="818603" y="1228779"/>
                  </a:cubicBezTo>
                  <a:cubicBezTo>
                    <a:pt x="820003" y="1235310"/>
                    <a:pt x="819536" y="1241375"/>
                    <a:pt x="817670" y="1247906"/>
                  </a:cubicBezTo>
                  <a:cubicBezTo>
                    <a:pt x="816271" y="1253038"/>
                    <a:pt x="814871" y="1257703"/>
                    <a:pt x="813005" y="1262368"/>
                  </a:cubicBezTo>
                  <a:cubicBezTo>
                    <a:pt x="810672" y="1268899"/>
                    <a:pt x="807407" y="1274963"/>
                    <a:pt x="806007" y="1282427"/>
                  </a:cubicBezTo>
                  <a:cubicBezTo>
                    <a:pt x="805074" y="1288959"/>
                    <a:pt x="801342" y="1294557"/>
                    <a:pt x="797144" y="1299222"/>
                  </a:cubicBezTo>
                  <a:cubicBezTo>
                    <a:pt x="795278" y="1301088"/>
                    <a:pt x="793412" y="1302954"/>
                    <a:pt x="790613" y="1302954"/>
                  </a:cubicBezTo>
                  <a:cubicBezTo>
                    <a:pt x="781283" y="1302954"/>
                    <a:pt x="771486" y="1304820"/>
                    <a:pt x="762156" y="1300621"/>
                  </a:cubicBezTo>
                  <a:cubicBezTo>
                    <a:pt x="758890" y="1299222"/>
                    <a:pt x="754692" y="1299222"/>
                    <a:pt x="750960" y="1298755"/>
                  </a:cubicBezTo>
                  <a:cubicBezTo>
                    <a:pt x="742562" y="1298289"/>
                    <a:pt x="734632" y="1300621"/>
                    <a:pt x="727168" y="1304820"/>
                  </a:cubicBezTo>
                  <a:cubicBezTo>
                    <a:pt x="723436" y="1307152"/>
                    <a:pt x="720170" y="1307152"/>
                    <a:pt x="715972" y="1306219"/>
                  </a:cubicBezTo>
                  <a:cubicBezTo>
                    <a:pt x="701976" y="1303420"/>
                    <a:pt x="688448" y="1299222"/>
                    <a:pt x="674452" y="1297822"/>
                  </a:cubicBezTo>
                  <a:cubicBezTo>
                    <a:pt x="669321" y="1297356"/>
                    <a:pt x="663723" y="1296423"/>
                    <a:pt x="659524" y="1294090"/>
                  </a:cubicBezTo>
                  <a:cubicBezTo>
                    <a:pt x="652993" y="1289892"/>
                    <a:pt x="646462" y="1288959"/>
                    <a:pt x="639464" y="1288026"/>
                  </a:cubicBezTo>
                  <a:cubicBezTo>
                    <a:pt x="633400" y="1287093"/>
                    <a:pt x="628268" y="1285227"/>
                    <a:pt x="624070" y="1280561"/>
                  </a:cubicBezTo>
                  <a:cubicBezTo>
                    <a:pt x="622204" y="1278695"/>
                    <a:pt x="619871" y="1277296"/>
                    <a:pt x="617539" y="1276829"/>
                  </a:cubicBezTo>
                  <a:cubicBezTo>
                    <a:pt x="606809" y="1274497"/>
                    <a:pt x="596079" y="1274497"/>
                    <a:pt x="585350" y="1279628"/>
                  </a:cubicBezTo>
                  <a:cubicBezTo>
                    <a:pt x="578819" y="1282894"/>
                    <a:pt x="572754" y="1292691"/>
                    <a:pt x="575553" y="1300621"/>
                  </a:cubicBezTo>
                  <a:cubicBezTo>
                    <a:pt x="576486" y="1302954"/>
                    <a:pt x="577419" y="1305286"/>
                    <a:pt x="577885" y="1308085"/>
                  </a:cubicBezTo>
                  <a:cubicBezTo>
                    <a:pt x="578352" y="1310884"/>
                    <a:pt x="577419" y="1313217"/>
                    <a:pt x="576020" y="1315083"/>
                  </a:cubicBezTo>
                  <a:cubicBezTo>
                    <a:pt x="574620" y="1316482"/>
                    <a:pt x="573687" y="1317882"/>
                    <a:pt x="572287" y="1319281"/>
                  </a:cubicBezTo>
                  <a:cubicBezTo>
                    <a:pt x="569022" y="1322547"/>
                    <a:pt x="563424" y="1323480"/>
                    <a:pt x="559692" y="1321147"/>
                  </a:cubicBezTo>
                  <a:cubicBezTo>
                    <a:pt x="557359" y="1319748"/>
                    <a:pt x="555493" y="1318349"/>
                    <a:pt x="553161" y="1316949"/>
                  </a:cubicBezTo>
                  <a:cubicBezTo>
                    <a:pt x="549895" y="1314616"/>
                    <a:pt x="547096" y="1312284"/>
                    <a:pt x="543364" y="1310418"/>
                  </a:cubicBezTo>
                  <a:cubicBezTo>
                    <a:pt x="535433" y="1306219"/>
                    <a:pt x="527036" y="1302954"/>
                    <a:pt x="517706" y="1302954"/>
                  </a:cubicBezTo>
                  <a:cubicBezTo>
                    <a:pt x="513508" y="1302954"/>
                    <a:pt x="510242" y="1300621"/>
                    <a:pt x="508842" y="1296889"/>
                  </a:cubicBezTo>
                  <a:cubicBezTo>
                    <a:pt x="507909" y="1294557"/>
                    <a:pt x="506976" y="1292224"/>
                    <a:pt x="506044" y="1289892"/>
                  </a:cubicBezTo>
                  <a:cubicBezTo>
                    <a:pt x="504644" y="1286159"/>
                    <a:pt x="501845" y="1283361"/>
                    <a:pt x="498113" y="1281961"/>
                  </a:cubicBezTo>
                  <a:cubicBezTo>
                    <a:pt x="487383" y="1277762"/>
                    <a:pt x="476187" y="1274497"/>
                    <a:pt x="464524" y="1275896"/>
                  </a:cubicBezTo>
                  <a:cubicBezTo>
                    <a:pt x="457527" y="1276829"/>
                    <a:pt x="451929" y="1273564"/>
                    <a:pt x="446330" y="1271231"/>
                  </a:cubicBezTo>
                  <a:cubicBezTo>
                    <a:pt x="445864" y="1270765"/>
                    <a:pt x="444931" y="1270765"/>
                    <a:pt x="444465" y="1270298"/>
                  </a:cubicBezTo>
                  <a:cubicBezTo>
                    <a:pt x="440266" y="1265167"/>
                    <a:pt x="434201" y="1262834"/>
                    <a:pt x="428137" y="1260968"/>
                  </a:cubicBezTo>
                  <a:cubicBezTo>
                    <a:pt x="425338" y="1260035"/>
                    <a:pt x="424405" y="1254437"/>
                    <a:pt x="426271" y="1252571"/>
                  </a:cubicBezTo>
                  <a:cubicBezTo>
                    <a:pt x="429070" y="1249772"/>
                    <a:pt x="431869" y="1247439"/>
                    <a:pt x="434201" y="1244174"/>
                  </a:cubicBezTo>
                  <a:cubicBezTo>
                    <a:pt x="437933" y="1239975"/>
                    <a:pt x="438400" y="1234844"/>
                    <a:pt x="436067" y="1229712"/>
                  </a:cubicBezTo>
                  <a:cubicBezTo>
                    <a:pt x="434668" y="1226913"/>
                    <a:pt x="432335" y="1224581"/>
                    <a:pt x="430936" y="1221782"/>
                  </a:cubicBezTo>
                  <a:cubicBezTo>
                    <a:pt x="430469" y="1220848"/>
                    <a:pt x="430003" y="1218982"/>
                    <a:pt x="430469" y="1218050"/>
                  </a:cubicBezTo>
                  <a:cubicBezTo>
                    <a:pt x="431869" y="1214317"/>
                    <a:pt x="433268" y="1211052"/>
                    <a:pt x="435134" y="1207320"/>
                  </a:cubicBezTo>
                  <a:cubicBezTo>
                    <a:pt x="436067" y="1205454"/>
                    <a:pt x="434201" y="1203121"/>
                    <a:pt x="431869" y="1204054"/>
                  </a:cubicBezTo>
                  <a:cubicBezTo>
                    <a:pt x="428603" y="1204987"/>
                    <a:pt x="425804" y="1204987"/>
                    <a:pt x="423472" y="1202188"/>
                  </a:cubicBezTo>
                  <a:cubicBezTo>
                    <a:pt x="419740" y="1197523"/>
                    <a:pt x="414608" y="1197523"/>
                    <a:pt x="409477" y="1198923"/>
                  </a:cubicBezTo>
                  <a:cubicBezTo>
                    <a:pt x="404345" y="1200322"/>
                    <a:pt x="399680" y="1202188"/>
                    <a:pt x="395015" y="1203588"/>
                  </a:cubicBezTo>
                  <a:cubicBezTo>
                    <a:pt x="392216" y="1204521"/>
                    <a:pt x="388484" y="1204054"/>
                    <a:pt x="385685" y="1204521"/>
                  </a:cubicBezTo>
                  <a:cubicBezTo>
                    <a:pt x="381019" y="1200789"/>
                    <a:pt x="375422" y="1205920"/>
                    <a:pt x="370757" y="1203588"/>
                  </a:cubicBezTo>
                  <a:cubicBezTo>
                    <a:pt x="365158" y="1200789"/>
                    <a:pt x="360960" y="1204987"/>
                    <a:pt x="355828" y="1205920"/>
                  </a:cubicBezTo>
                  <a:cubicBezTo>
                    <a:pt x="352096" y="1206387"/>
                    <a:pt x="348364" y="1206853"/>
                    <a:pt x="344166" y="1205920"/>
                  </a:cubicBezTo>
                  <a:cubicBezTo>
                    <a:pt x="334369" y="1204521"/>
                    <a:pt x="325039" y="1204987"/>
                    <a:pt x="315708" y="1207786"/>
                  </a:cubicBezTo>
                  <a:cubicBezTo>
                    <a:pt x="310577" y="1209652"/>
                    <a:pt x="305446" y="1209186"/>
                    <a:pt x="300314" y="1209652"/>
                  </a:cubicBezTo>
                  <a:cubicBezTo>
                    <a:pt x="295649" y="1210119"/>
                    <a:pt x="291450" y="1211052"/>
                    <a:pt x="287252" y="1212918"/>
                  </a:cubicBezTo>
                  <a:cubicBezTo>
                    <a:pt x="280720" y="1216650"/>
                    <a:pt x="273723" y="1219916"/>
                    <a:pt x="266725" y="1223181"/>
                  </a:cubicBezTo>
                  <a:cubicBezTo>
                    <a:pt x="261594" y="1225514"/>
                    <a:pt x="256462" y="1227380"/>
                    <a:pt x="251797" y="1231578"/>
                  </a:cubicBezTo>
                  <a:cubicBezTo>
                    <a:pt x="246666" y="1236243"/>
                    <a:pt x="240135" y="1237176"/>
                    <a:pt x="233603" y="1234377"/>
                  </a:cubicBezTo>
                  <a:cubicBezTo>
                    <a:pt x="228472" y="1232511"/>
                    <a:pt x="223807" y="1231578"/>
                    <a:pt x="218675" y="1232511"/>
                  </a:cubicBezTo>
                  <a:cubicBezTo>
                    <a:pt x="213544" y="1233444"/>
                    <a:pt x="208412" y="1232978"/>
                    <a:pt x="203280" y="1232978"/>
                  </a:cubicBezTo>
                  <a:cubicBezTo>
                    <a:pt x="200948" y="1232978"/>
                    <a:pt x="198615" y="1231112"/>
                    <a:pt x="196749" y="1229712"/>
                  </a:cubicBezTo>
                  <a:cubicBezTo>
                    <a:pt x="195816" y="1229246"/>
                    <a:pt x="194883" y="1227846"/>
                    <a:pt x="193950" y="1226913"/>
                  </a:cubicBezTo>
                  <a:cubicBezTo>
                    <a:pt x="188819" y="1221782"/>
                    <a:pt x="183687" y="1223181"/>
                    <a:pt x="181355" y="1230179"/>
                  </a:cubicBezTo>
                  <a:cubicBezTo>
                    <a:pt x="179955" y="1233911"/>
                    <a:pt x="178556" y="1237176"/>
                    <a:pt x="177623" y="1240908"/>
                  </a:cubicBezTo>
                  <a:cubicBezTo>
                    <a:pt x="175757" y="1249772"/>
                    <a:pt x="170158" y="1255370"/>
                    <a:pt x="162228" y="1259569"/>
                  </a:cubicBezTo>
                  <a:cubicBezTo>
                    <a:pt x="155697" y="1263301"/>
                    <a:pt x="148699" y="1267499"/>
                    <a:pt x="142635" y="1271698"/>
                  </a:cubicBezTo>
                  <a:cubicBezTo>
                    <a:pt x="136570" y="1275430"/>
                    <a:pt x="130972" y="1279628"/>
                    <a:pt x="130972" y="1288026"/>
                  </a:cubicBezTo>
                  <a:cubicBezTo>
                    <a:pt x="130972" y="1291291"/>
                    <a:pt x="128639" y="1293624"/>
                    <a:pt x="126773" y="1296423"/>
                  </a:cubicBezTo>
                  <a:cubicBezTo>
                    <a:pt x="123508" y="1300621"/>
                    <a:pt x="122108" y="1305286"/>
                    <a:pt x="122575" y="1310884"/>
                  </a:cubicBezTo>
                  <a:cubicBezTo>
                    <a:pt x="123041" y="1314616"/>
                    <a:pt x="123041" y="1318349"/>
                    <a:pt x="123041" y="1322547"/>
                  </a:cubicBezTo>
                  <a:cubicBezTo>
                    <a:pt x="123041" y="1325813"/>
                    <a:pt x="122108" y="1329078"/>
                    <a:pt x="120242" y="1331411"/>
                  </a:cubicBezTo>
                  <a:cubicBezTo>
                    <a:pt x="117443" y="1335143"/>
                    <a:pt x="115111" y="1338875"/>
                    <a:pt x="112312" y="1342607"/>
                  </a:cubicBezTo>
                  <a:cubicBezTo>
                    <a:pt x="110912" y="1344473"/>
                    <a:pt x="109046" y="1346339"/>
                    <a:pt x="106713" y="1347738"/>
                  </a:cubicBezTo>
                  <a:cubicBezTo>
                    <a:pt x="103448" y="1350071"/>
                    <a:pt x="100182" y="1351470"/>
                    <a:pt x="96917" y="1353803"/>
                  </a:cubicBezTo>
                  <a:cubicBezTo>
                    <a:pt x="92718" y="1357069"/>
                    <a:pt x="88053" y="1359401"/>
                    <a:pt x="82922" y="1359868"/>
                  </a:cubicBezTo>
                  <a:cubicBezTo>
                    <a:pt x="78257" y="1360334"/>
                    <a:pt x="74991" y="1363600"/>
                    <a:pt x="72192" y="1367332"/>
                  </a:cubicBezTo>
                  <a:cubicBezTo>
                    <a:pt x="70792" y="1369664"/>
                    <a:pt x="68926" y="1371530"/>
                    <a:pt x="67993" y="1373863"/>
                  </a:cubicBezTo>
                  <a:cubicBezTo>
                    <a:pt x="65661" y="1378994"/>
                    <a:pt x="62395" y="1382260"/>
                    <a:pt x="57730" y="1385059"/>
                  </a:cubicBezTo>
                  <a:cubicBezTo>
                    <a:pt x="52599" y="1387858"/>
                    <a:pt x="49800" y="1392990"/>
                    <a:pt x="47001" y="1398121"/>
                  </a:cubicBezTo>
                  <a:cubicBezTo>
                    <a:pt x="42336" y="1406985"/>
                    <a:pt x="38137" y="1416781"/>
                    <a:pt x="30206" y="1423779"/>
                  </a:cubicBezTo>
                  <a:cubicBezTo>
                    <a:pt x="28340" y="1425645"/>
                    <a:pt x="26941" y="1427978"/>
                    <a:pt x="26008" y="1430310"/>
                  </a:cubicBezTo>
                  <a:cubicBezTo>
                    <a:pt x="21343" y="1440107"/>
                    <a:pt x="16678" y="1449903"/>
                    <a:pt x="10147" y="1458767"/>
                  </a:cubicBezTo>
                  <a:cubicBezTo>
                    <a:pt x="7348" y="1462499"/>
                    <a:pt x="6881" y="1467164"/>
                    <a:pt x="6414" y="1471363"/>
                  </a:cubicBezTo>
                  <a:cubicBezTo>
                    <a:pt x="5948" y="1476961"/>
                    <a:pt x="6881" y="1481626"/>
                    <a:pt x="12013" y="1484425"/>
                  </a:cubicBezTo>
                  <a:cubicBezTo>
                    <a:pt x="16211" y="1487224"/>
                    <a:pt x="17611" y="1491422"/>
                    <a:pt x="16211" y="1496088"/>
                  </a:cubicBezTo>
                  <a:cubicBezTo>
                    <a:pt x="14812" y="1500753"/>
                    <a:pt x="14812" y="1504485"/>
                    <a:pt x="16211" y="1509150"/>
                  </a:cubicBezTo>
                  <a:cubicBezTo>
                    <a:pt x="19477" y="1520346"/>
                    <a:pt x="20410" y="1532009"/>
                    <a:pt x="14812" y="1542738"/>
                  </a:cubicBezTo>
                  <a:cubicBezTo>
                    <a:pt x="14345" y="1543671"/>
                    <a:pt x="13879" y="1545071"/>
                    <a:pt x="13879" y="1546470"/>
                  </a:cubicBezTo>
                  <a:cubicBezTo>
                    <a:pt x="12013" y="1558133"/>
                    <a:pt x="8747" y="1568863"/>
                    <a:pt x="350" y="1577726"/>
                  </a:cubicBezTo>
                  <a:cubicBezTo>
                    <a:pt x="-117" y="1578193"/>
                    <a:pt x="-117" y="1580525"/>
                    <a:pt x="350" y="1581458"/>
                  </a:cubicBezTo>
                  <a:cubicBezTo>
                    <a:pt x="2216" y="1584724"/>
                    <a:pt x="4548" y="1587989"/>
                    <a:pt x="6881" y="1591255"/>
                  </a:cubicBezTo>
                  <a:cubicBezTo>
                    <a:pt x="9214" y="1594521"/>
                    <a:pt x="10613" y="1598253"/>
                    <a:pt x="8747" y="1601985"/>
                  </a:cubicBezTo>
                  <a:cubicBezTo>
                    <a:pt x="5948" y="1608049"/>
                    <a:pt x="8281" y="1613181"/>
                    <a:pt x="10613" y="1618779"/>
                  </a:cubicBezTo>
                  <a:cubicBezTo>
                    <a:pt x="12479" y="1622977"/>
                    <a:pt x="16211" y="1625777"/>
                    <a:pt x="19943" y="1628109"/>
                  </a:cubicBezTo>
                  <a:cubicBezTo>
                    <a:pt x="23209" y="1629975"/>
                    <a:pt x="26941" y="1630908"/>
                    <a:pt x="30673" y="1631841"/>
                  </a:cubicBezTo>
                  <a:cubicBezTo>
                    <a:pt x="30673" y="1631841"/>
                    <a:pt x="30673" y="1631375"/>
                    <a:pt x="30673" y="1631375"/>
                  </a:cubicBezTo>
                  <a:lnTo>
                    <a:pt x="31139" y="1630442"/>
                  </a:lnTo>
                  <a:lnTo>
                    <a:pt x="30673" y="1631841"/>
                  </a:lnTo>
                  <a:cubicBezTo>
                    <a:pt x="30673" y="1631841"/>
                    <a:pt x="30673" y="1631841"/>
                    <a:pt x="30673" y="1631841"/>
                  </a:cubicBezTo>
                  <a:cubicBezTo>
                    <a:pt x="30673" y="1636040"/>
                    <a:pt x="32072" y="1639305"/>
                    <a:pt x="35804" y="1641171"/>
                  </a:cubicBezTo>
                  <a:cubicBezTo>
                    <a:pt x="39070" y="1643037"/>
                    <a:pt x="41869" y="1645836"/>
                    <a:pt x="42802" y="1650035"/>
                  </a:cubicBezTo>
                  <a:cubicBezTo>
                    <a:pt x="43269" y="1652834"/>
                    <a:pt x="45601" y="1654700"/>
                    <a:pt x="47934" y="1655633"/>
                  </a:cubicBezTo>
                  <a:cubicBezTo>
                    <a:pt x="53532" y="1657965"/>
                    <a:pt x="57730" y="1662164"/>
                    <a:pt x="61462" y="1666363"/>
                  </a:cubicBezTo>
                  <a:cubicBezTo>
                    <a:pt x="63328" y="1668229"/>
                    <a:pt x="65194" y="1670561"/>
                    <a:pt x="65194" y="1672894"/>
                  </a:cubicBezTo>
                  <a:cubicBezTo>
                    <a:pt x="65661" y="1680824"/>
                    <a:pt x="69393" y="1687822"/>
                    <a:pt x="73125" y="1694353"/>
                  </a:cubicBezTo>
                  <a:cubicBezTo>
                    <a:pt x="76857" y="1701351"/>
                    <a:pt x="82455" y="1706482"/>
                    <a:pt x="89919" y="1709748"/>
                  </a:cubicBezTo>
                  <a:cubicBezTo>
                    <a:pt x="95517" y="1711614"/>
                    <a:pt x="99716" y="1714879"/>
                    <a:pt x="104381" y="1718611"/>
                  </a:cubicBezTo>
                  <a:cubicBezTo>
                    <a:pt x="115111" y="1727008"/>
                    <a:pt x="124907" y="1735872"/>
                    <a:pt x="136570" y="1742870"/>
                  </a:cubicBezTo>
                  <a:cubicBezTo>
                    <a:pt x="142168" y="1746135"/>
                    <a:pt x="148233" y="1748468"/>
                    <a:pt x="154297" y="1750334"/>
                  </a:cubicBezTo>
                  <a:cubicBezTo>
                    <a:pt x="156163" y="1750800"/>
                    <a:pt x="158029" y="1750800"/>
                    <a:pt x="159895" y="1749867"/>
                  </a:cubicBezTo>
                  <a:cubicBezTo>
                    <a:pt x="164094" y="1748468"/>
                    <a:pt x="168292" y="1746135"/>
                    <a:pt x="172024" y="1744269"/>
                  </a:cubicBezTo>
                  <a:cubicBezTo>
                    <a:pt x="179022" y="1741004"/>
                    <a:pt x="186486" y="1739138"/>
                    <a:pt x="194417" y="1739138"/>
                  </a:cubicBezTo>
                  <a:cubicBezTo>
                    <a:pt x="199548" y="1739138"/>
                    <a:pt x="204680" y="1738671"/>
                    <a:pt x="209811" y="1737738"/>
                  </a:cubicBezTo>
                  <a:cubicBezTo>
                    <a:pt x="217742" y="1736339"/>
                    <a:pt x="224740" y="1737272"/>
                    <a:pt x="232204" y="1740537"/>
                  </a:cubicBezTo>
                  <a:cubicBezTo>
                    <a:pt x="234070" y="1741470"/>
                    <a:pt x="235936" y="1741937"/>
                    <a:pt x="237802" y="1742403"/>
                  </a:cubicBezTo>
                  <a:cubicBezTo>
                    <a:pt x="241534" y="1743336"/>
                    <a:pt x="245266" y="1743336"/>
                    <a:pt x="248998" y="1741937"/>
                  </a:cubicBezTo>
                  <a:cubicBezTo>
                    <a:pt x="253197" y="1740537"/>
                    <a:pt x="257395" y="1739138"/>
                    <a:pt x="261594" y="1737738"/>
                  </a:cubicBezTo>
                  <a:cubicBezTo>
                    <a:pt x="265326" y="1736339"/>
                    <a:pt x="269058" y="1734939"/>
                    <a:pt x="271857" y="1733073"/>
                  </a:cubicBezTo>
                  <a:cubicBezTo>
                    <a:pt x="276522" y="1729808"/>
                    <a:pt x="282120" y="1727475"/>
                    <a:pt x="287718" y="1726076"/>
                  </a:cubicBezTo>
                  <a:cubicBezTo>
                    <a:pt x="293316" y="1724210"/>
                    <a:pt x="298448" y="1721410"/>
                    <a:pt x="304046" y="1720944"/>
                  </a:cubicBezTo>
                  <a:cubicBezTo>
                    <a:pt x="312443" y="1720011"/>
                    <a:pt x="319907" y="1716279"/>
                    <a:pt x="328771" y="1717678"/>
                  </a:cubicBezTo>
                  <a:cubicBezTo>
                    <a:pt x="330637" y="1718145"/>
                    <a:pt x="332503" y="1718145"/>
                    <a:pt x="334369" y="1718611"/>
                  </a:cubicBezTo>
                  <a:cubicBezTo>
                    <a:pt x="341833" y="1721410"/>
                    <a:pt x="347898" y="1726076"/>
                    <a:pt x="350696" y="1734006"/>
                  </a:cubicBezTo>
                  <a:cubicBezTo>
                    <a:pt x="352096" y="1737738"/>
                    <a:pt x="353496" y="1741470"/>
                    <a:pt x="354895" y="1744736"/>
                  </a:cubicBezTo>
                  <a:cubicBezTo>
                    <a:pt x="358161" y="1751267"/>
                    <a:pt x="363759" y="1754066"/>
                    <a:pt x="370757" y="1754066"/>
                  </a:cubicBezTo>
                  <a:cubicBezTo>
                    <a:pt x="372622" y="1754066"/>
                    <a:pt x="374489" y="1754066"/>
                    <a:pt x="376354" y="1753599"/>
                  </a:cubicBezTo>
                  <a:cubicBezTo>
                    <a:pt x="384752" y="1752200"/>
                    <a:pt x="392682" y="1750800"/>
                    <a:pt x="401079" y="1748934"/>
                  </a:cubicBezTo>
                  <a:cubicBezTo>
                    <a:pt x="405745" y="1748001"/>
                    <a:pt x="409943" y="1747535"/>
                    <a:pt x="412742" y="1752666"/>
                  </a:cubicBezTo>
                  <a:cubicBezTo>
                    <a:pt x="414142" y="1754999"/>
                    <a:pt x="416007" y="1756398"/>
                    <a:pt x="418340" y="1757798"/>
                  </a:cubicBezTo>
                  <a:cubicBezTo>
                    <a:pt x="425338" y="1761996"/>
                    <a:pt x="425804" y="1769461"/>
                    <a:pt x="426271" y="1775992"/>
                  </a:cubicBezTo>
                  <a:cubicBezTo>
                    <a:pt x="426271" y="1780190"/>
                    <a:pt x="424871" y="1784855"/>
                    <a:pt x="423472" y="1789054"/>
                  </a:cubicBezTo>
                  <a:cubicBezTo>
                    <a:pt x="422539" y="1792786"/>
                    <a:pt x="419273" y="1796052"/>
                    <a:pt x="418807" y="1799317"/>
                  </a:cubicBezTo>
                  <a:cubicBezTo>
                    <a:pt x="417874" y="1803516"/>
                    <a:pt x="419273" y="1808181"/>
                    <a:pt x="418340" y="1812379"/>
                  </a:cubicBezTo>
                  <a:cubicBezTo>
                    <a:pt x="416474" y="1818910"/>
                    <a:pt x="416007" y="1826374"/>
                    <a:pt x="410410" y="1831972"/>
                  </a:cubicBezTo>
                  <a:cubicBezTo>
                    <a:pt x="409477" y="1832906"/>
                    <a:pt x="409477" y="1834305"/>
                    <a:pt x="409477" y="1835705"/>
                  </a:cubicBezTo>
                  <a:cubicBezTo>
                    <a:pt x="409477" y="1836171"/>
                    <a:pt x="409477" y="1837104"/>
                    <a:pt x="409943" y="1837571"/>
                  </a:cubicBezTo>
                  <a:cubicBezTo>
                    <a:pt x="418340" y="1858563"/>
                    <a:pt x="421139" y="1862762"/>
                    <a:pt x="437933" y="1878157"/>
                  </a:cubicBezTo>
                  <a:cubicBezTo>
                    <a:pt x="440733" y="1880956"/>
                    <a:pt x="443531" y="1883288"/>
                    <a:pt x="446330" y="1886087"/>
                  </a:cubicBezTo>
                  <a:cubicBezTo>
                    <a:pt x="451462" y="1890286"/>
                    <a:pt x="454728" y="1895884"/>
                    <a:pt x="457527" y="1901482"/>
                  </a:cubicBezTo>
                  <a:cubicBezTo>
                    <a:pt x="458926" y="1904281"/>
                    <a:pt x="459859" y="1907547"/>
                    <a:pt x="460792" y="1910346"/>
                  </a:cubicBezTo>
                  <a:cubicBezTo>
                    <a:pt x="462658" y="1917810"/>
                    <a:pt x="465924" y="1924807"/>
                    <a:pt x="470122" y="1931339"/>
                  </a:cubicBezTo>
                  <a:cubicBezTo>
                    <a:pt x="474788" y="1938803"/>
                    <a:pt x="475254" y="1948133"/>
                    <a:pt x="477120" y="1956996"/>
                  </a:cubicBezTo>
                  <a:cubicBezTo>
                    <a:pt x="477586" y="1958396"/>
                    <a:pt x="476187" y="1960728"/>
                    <a:pt x="475721" y="1962594"/>
                  </a:cubicBezTo>
                  <a:cubicBezTo>
                    <a:pt x="475254" y="1964927"/>
                    <a:pt x="474788" y="1967726"/>
                    <a:pt x="475254" y="1970059"/>
                  </a:cubicBezTo>
                  <a:cubicBezTo>
                    <a:pt x="476187" y="1975657"/>
                    <a:pt x="477586" y="1981255"/>
                    <a:pt x="480852" y="1986386"/>
                  </a:cubicBezTo>
                  <a:cubicBezTo>
                    <a:pt x="482252" y="1988719"/>
                    <a:pt x="483651" y="1991051"/>
                    <a:pt x="484118" y="1993384"/>
                  </a:cubicBezTo>
                  <a:cubicBezTo>
                    <a:pt x="486450" y="2003647"/>
                    <a:pt x="486450" y="2013910"/>
                    <a:pt x="477586" y="2021841"/>
                  </a:cubicBezTo>
                  <a:cubicBezTo>
                    <a:pt x="473388" y="2025106"/>
                    <a:pt x="471056" y="2029772"/>
                    <a:pt x="467323" y="2033504"/>
                  </a:cubicBezTo>
                  <a:cubicBezTo>
                    <a:pt x="463591" y="2037236"/>
                    <a:pt x="461259" y="2041901"/>
                    <a:pt x="460792" y="2047032"/>
                  </a:cubicBezTo>
                  <a:cubicBezTo>
                    <a:pt x="459859" y="2055429"/>
                    <a:pt x="457527" y="2063360"/>
                    <a:pt x="453795" y="2070824"/>
                  </a:cubicBezTo>
                  <a:cubicBezTo>
                    <a:pt x="451462" y="2075023"/>
                    <a:pt x="450995" y="2079221"/>
                    <a:pt x="450995" y="2083886"/>
                  </a:cubicBezTo>
                  <a:cubicBezTo>
                    <a:pt x="450995" y="2091817"/>
                    <a:pt x="450995" y="2099281"/>
                    <a:pt x="450995" y="2107212"/>
                  </a:cubicBezTo>
                  <a:cubicBezTo>
                    <a:pt x="450995" y="2111410"/>
                    <a:pt x="451929" y="2115142"/>
                    <a:pt x="454728" y="2117941"/>
                  </a:cubicBezTo>
                  <a:cubicBezTo>
                    <a:pt x="462192" y="2125405"/>
                    <a:pt x="467323" y="2134269"/>
                    <a:pt x="470589" y="2144066"/>
                  </a:cubicBezTo>
                  <a:cubicBezTo>
                    <a:pt x="474321" y="2154329"/>
                    <a:pt x="478986" y="2164126"/>
                    <a:pt x="484118" y="2173922"/>
                  </a:cubicBezTo>
                  <a:cubicBezTo>
                    <a:pt x="487850" y="2180920"/>
                    <a:pt x="490649" y="2187451"/>
                    <a:pt x="490182" y="2195848"/>
                  </a:cubicBezTo>
                  <a:cubicBezTo>
                    <a:pt x="490182" y="2204245"/>
                    <a:pt x="491582" y="2212642"/>
                    <a:pt x="494381" y="2220573"/>
                  </a:cubicBezTo>
                  <a:cubicBezTo>
                    <a:pt x="495314" y="2223838"/>
                    <a:pt x="496247" y="2226638"/>
                    <a:pt x="496247" y="2229903"/>
                  </a:cubicBezTo>
                  <a:cubicBezTo>
                    <a:pt x="496247" y="2239233"/>
                    <a:pt x="499046" y="2247630"/>
                    <a:pt x="500445" y="2256494"/>
                  </a:cubicBezTo>
                  <a:cubicBezTo>
                    <a:pt x="502311" y="2266291"/>
                    <a:pt x="506976" y="2274688"/>
                    <a:pt x="513041" y="2282152"/>
                  </a:cubicBezTo>
                  <a:cubicBezTo>
                    <a:pt x="516306" y="2286350"/>
                    <a:pt x="519106" y="2290549"/>
                    <a:pt x="522371" y="2294281"/>
                  </a:cubicBezTo>
                  <a:cubicBezTo>
                    <a:pt x="525637" y="2298479"/>
                    <a:pt x="527503" y="2303144"/>
                    <a:pt x="528902" y="2308276"/>
                  </a:cubicBezTo>
                  <a:cubicBezTo>
                    <a:pt x="531235" y="2318073"/>
                    <a:pt x="534034" y="2328336"/>
                    <a:pt x="539165" y="2337199"/>
                  </a:cubicBezTo>
                  <a:cubicBezTo>
                    <a:pt x="540565" y="2339532"/>
                    <a:pt x="541498" y="2341865"/>
                    <a:pt x="542431" y="2344197"/>
                  </a:cubicBezTo>
                  <a:cubicBezTo>
                    <a:pt x="544297" y="2349795"/>
                    <a:pt x="545230" y="2355393"/>
                    <a:pt x="540565" y="2360525"/>
                  </a:cubicBezTo>
                  <a:cubicBezTo>
                    <a:pt x="538699" y="2362391"/>
                    <a:pt x="538699" y="2365657"/>
                    <a:pt x="540098" y="2367522"/>
                  </a:cubicBezTo>
                  <a:cubicBezTo>
                    <a:pt x="543830" y="2372654"/>
                    <a:pt x="543830" y="2378252"/>
                    <a:pt x="544764" y="2383850"/>
                  </a:cubicBezTo>
                  <a:cubicBezTo>
                    <a:pt x="544764" y="2385250"/>
                    <a:pt x="545697" y="2386649"/>
                    <a:pt x="546629" y="2387116"/>
                  </a:cubicBezTo>
                  <a:cubicBezTo>
                    <a:pt x="553161" y="2390848"/>
                    <a:pt x="560158" y="2394580"/>
                    <a:pt x="566689" y="2397845"/>
                  </a:cubicBezTo>
                  <a:cubicBezTo>
                    <a:pt x="568089" y="2398778"/>
                    <a:pt x="570888" y="2398312"/>
                    <a:pt x="572287" y="2397845"/>
                  </a:cubicBezTo>
                  <a:cubicBezTo>
                    <a:pt x="578819" y="2394580"/>
                    <a:pt x="584883" y="2391781"/>
                    <a:pt x="592347" y="2392247"/>
                  </a:cubicBezTo>
                  <a:cubicBezTo>
                    <a:pt x="595146" y="2392714"/>
                    <a:pt x="598878" y="2391314"/>
                    <a:pt x="601677" y="2389915"/>
                  </a:cubicBezTo>
                  <a:cubicBezTo>
                    <a:pt x="607275" y="2387582"/>
                    <a:pt x="612407" y="2386649"/>
                    <a:pt x="618472" y="2386649"/>
                  </a:cubicBezTo>
                  <a:cubicBezTo>
                    <a:pt x="625003" y="2386649"/>
                    <a:pt x="631067" y="2384783"/>
                    <a:pt x="637132" y="2387582"/>
                  </a:cubicBezTo>
                  <a:cubicBezTo>
                    <a:pt x="638998" y="2388515"/>
                    <a:pt x="641331" y="2388982"/>
                    <a:pt x="642730" y="2388049"/>
                  </a:cubicBezTo>
                  <a:cubicBezTo>
                    <a:pt x="648328" y="2384783"/>
                    <a:pt x="655792" y="2388515"/>
                    <a:pt x="660457" y="2382451"/>
                  </a:cubicBezTo>
                  <a:cubicBezTo>
                    <a:pt x="661390" y="2381051"/>
                    <a:pt x="663723" y="2380585"/>
                    <a:pt x="665589" y="2380585"/>
                  </a:cubicBezTo>
                  <a:cubicBezTo>
                    <a:pt x="674919" y="2380585"/>
                    <a:pt x="682849" y="2376386"/>
                    <a:pt x="690314" y="2371255"/>
                  </a:cubicBezTo>
                  <a:cubicBezTo>
                    <a:pt x="701043" y="2364257"/>
                    <a:pt x="709907" y="2354927"/>
                    <a:pt x="719237" y="2346063"/>
                  </a:cubicBezTo>
                  <a:cubicBezTo>
                    <a:pt x="725302" y="2340465"/>
                    <a:pt x="731366" y="2334401"/>
                    <a:pt x="735565" y="2327403"/>
                  </a:cubicBezTo>
                  <a:cubicBezTo>
                    <a:pt x="740230" y="2320405"/>
                    <a:pt x="745362" y="2313874"/>
                    <a:pt x="750027" y="2306876"/>
                  </a:cubicBezTo>
                  <a:cubicBezTo>
                    <a:pt x="752359" y="2303144"/>
                    <a:pt x="755158" y="2299412"/>
                    <a:pt x="758890" y="2297080"/>
                  </a:cubicBezTo>
                  <a:cubicBezTo>
                    <a:pt x="767287" y="2291948"/>
                    <a:pt x="771486" y="2284018"/>
                    <a:pt x="773818" y="2275621"/>
                  </a:cubicBezTo>
                  <a:cubicBezTo>
                    <a:pt x="775684" y="2269556"/>
                    <a:pt x="777084" y="2263491"/>
                    <a:pt x="778950" y="2256960"/>
                  </a:cubicBezTo>
                  <a:cubicBezTo>
                    <a:pt x="779883" y="2253695"/>
                    <a:pt x="779883" y="2250896"/>
                    <a:pt x="778017" y="2247630"/>
                  </a:cubicBezTo>
                  <a:cubicBezTo>
                    <a:pt x="775684" y="2243432"/>
                    <a:pt x="778017" y="2240166"/>
                    <a:pt x="780816" y="2237367"/>
                  </a:cubicBezTo>
                  <a:cubicBezTo>
                    <a:pt x="785015" y="2233635"/>
                    <a:pt x="789680" y="2230370"/>
                    <a:pt x="795744" y="2228970"/>
                  </a:cubicBezTo>
                  <a:cubicBezTo>
                    <a:pt x="801809" y="2227570"/>
                    <a:pt x="808340" y="2225704"/>
                    <a:pt x="813471" y="2221972"/>
                  </a:cubicBezTo>
                  <a:cubicBezTo>
                    <a:pt x="817670" y="2219173"/>
                    <a:pt x="821402" y="2214975"/>
                    <a:pt x="821402" y="2209843"/>
                  </a:cubicBezTo>
                  <a:cubicBezTo>
                    <a:pt x="821402" y="2203312"/>
                    <a:pt x="822802" y="2197247"/>
                    <a:pt x="824201" y="2190716"/>
                  </a:cubicBezTo>
                  <a:cubicBezTo>
                    <a:pt x="824668" y="2187451"/>
                    <a:pt x="824668" y="2184652"/>
                    <a:pt x="823735" y="2181386"/>
                  </a:cubicBezTo>
                  <a:cubicBezTo>
                    <a:pt x="820936" y="2171590"/>
                    <a:pt x="818136" y="2161793"/>
                    <a:pt x="815338" y="2151530"/>
                  </a:cubicBezTo>
                  <a:cubicBezTo>
                    <a:pt x="814404" y="2148264"/>
                    <a:pt x="814871" y="2144532"/>
                    <a:pt x="817203" y="2142666"/>
                  </a:cubicBezTo>
                  <a:cubicBezTo>
                    <a:pt x="831199" y="2131470"/>
                    <a:pt x="844727" y="2119807"/>
                    <a:pt x="858723" y="2108145"/>
                  </a:cubicBezTo>
                  <a:cubicBezTo>
                    <a:pt x="862455" y="2104879"/>
                    <a:pt x="867586" y="2102547"/>
                    <a:pt x="872251" y="2100681"/>
                  </a:cubicBezTo>
                  <a:cubicBezTo>
                    <a:pt x="877849" y="2098348"/>
                    <a:pt x="882514" y="2095549"/>
                    <a:pt x="887646" y="2092750"/>
                  </a:cubicBezTo>
                  <a:cubicBezTo>
                    <a:pt x="898842" y="2086685"/>
                    <a:pt x="905840" y="2077355"/>
                    <a:pt x="910971" y="2065692"/>
                  </a:cubicBezTo>
                  <a:cubicBezTo>
                    <a:pt x="913304" y="2060094"/>
                    <a:pt x="914703" y="2054963"/>
                    <a:pt x="913304" y="2048898"/>
                  </a:cubicBezTo>
                  <a:cubicBezTo>
                    <a:pt x="912371" y="2043300"/>
                    <a:pt x="913304" y="2037236"/>
                    <a:pt x="913304" y="2031638"/>
                  </a:cubicBezTo>
                  <a:cubicBezTo>
                    <a:pt x="913304" y="2026972"/>
                    <a:pt x="914237" y="2022307"/>
                    <a:pt x="913304" y="2018109"/>
                  </a:cubicBezTo>
                  <a:cubicBezTo>
                    <a:pt x="911905" y="2010178"/>
                    <a:pt x="912837" y="2002714"/>
                    <a:pt x="914237" y="1995250"/>
                  </a:cubicBezTo>
                  <a:cubicBezTo>
                    <a:pt x="915170" y="1991518"/>
                    <a:pt x="913770" y="1987319"/>
                    <a:pt x="910038" y="1985453"/>
                  </a:cubicBezTo>
                  <a:cubicBezTo>
                    <a:pt x="903507" y="1981721"/>
                    <a:pt x="901175" y="1975190"/>
                    <a:pt x="898842" y="1968193"/>
                  </a:cubicBezTo>
                  <a:cubicBezTo>
                    <a:pt x="896043" y="1959329"/>
                    <a:pt x="897443" y="1950465"/>
                    <a:pt x="895577" y="1941602"/>
                  </a:cubicBezTo>
                  <a:cubicBezTo>
                    <a:pt x="895110" y="1939736"/>
                    <a:pt x="896043" y="1937870"/>
                    <a:pt x="896976" y="1936004"/>
                  </a:cubicBezTo>
                  <a:cubicBezTo>
                    <a:pt x="898842" y="1932271"/>
                    <a:pt x="898842" y="1928073"/>
                    <a:pt x="895577" y="1925740"/>
                  </a:cubicBezTo>
                  <a:cubicBezTo>
                    <a:pt x="888579" y="1920609"/>
                    <a:pt x="887646" y="1914544"/>
                    <a:pt x="891378" y="1907080"/>
                  </a:cubicBezTo>
                  <a:cubicBezTo>
                    <a:pt x="894177" y="1901482"/>
                    <a:pt x="895577" y="1894951"/>
                    <a:pt x="900708" y="1890286"/>
                  </a:cubicBezTo>
                  <a:cubicBezTo>
                    <a:pt x="906306" y="1884688"/>
                    <a:pt x="907706" y="1876757"/>
                    <a:pt x="911438" y="1869760"/>
                  </a:cubicBezTo>
                  <a:cubicBezTo>
                    <a:pt x="913304" y="1866494"/>
                    <a:pt x="915170" y="1863229"/>
                    <a:pt x="918902" y="1861363"/>
                  </a:cubicBezTo>
                  <a:cubicBezTo>
                    <a:pt x="924967" y="1858097"/>
                    <a:pt x="930565" y="1852965"/>
                    <a:pt x="934763" y="1847367"/>
                  </a:cubicBezTo>
                  <a:cubicBezTo>
                    <a:pt x="945493" y="1831972"/>
                    <a:pt x="959022" y="1819377"/>
                    <a:pt x="973017" y="1806781"/>
                  </a:cubicBezTo>
                  <a:cubicBezTo>
                    <a:pt x="980948" y="1799317"/>
                    <a:pt x="988412" y="1791386"/>
                    <a:pt x="999141" y="1787188"/>
                  </a:cubicBezTo>
                  <a:cubicBezTo>
                    <a:pt x="1000541" y="1786721"/>
                    <a:pt x="1001474" y="1785788"/>
                    <a:pt x="1002407" y="1784855"/>
                  </a:cubicBezTo>
                  <a:cubicBezTo>
                    <a:pt x="1026665" y="1765729"/>
                    <a:pt x="1045792" y="1742870"/>
                    <a:pt x="1057921" y="1714413"/>
                  </a:cubicBezTo>
                  <a:cubicBezTo>
                    <a:pt x="1062586" y="1703683"/>
                    <a:pt x="1066785" y="1692954"/>
                    <a:pt x="1074249" y="1684090"/>
                  </a:cubicBezTo>
                  <a:cubicBezTo>
                    <a:pt x="1078914" y="1678025"/>
                    <a:pt x="1081247" y="1670561"/>
                    <a:pt x="1083579" y="1663097"/>
                  </a:cubicBezTo>
                  <a:cubicBezTo>
                    <a:pt x="1086845" y="1652834"/>
                    <a:pt x="1085445" y="1643037"/>
                    <a:pt x="1086378" y="1632774"/>
                  </a:cubicBezTo>
                  <a:cubicBezTo>
                    <a:pt x="1086378" y="1630442"/>
                    <a:pt x="1081247" y="1627176"/>
                    <a:pt x="1078914" y="1628109"/>
                  </a:cubicBezTo>
                  <a:cubicBezTo>
                    <a:pt x="1078447" y="1628576"/>
                    <a:pt x="1077515" y="1628576"/>
                    <a:pt x="1077048" y="1629042"/>
                  </a:cubicBezTo>
                  <a:cubicBezTo>
                    <a:pt x="1069584" y="1635107"/>
                    <a:pt x="1060720" y="1636506"/>
                    <a:pt x="1051857" y="1637906"/>
                  </a:cubicBezTo>
                  <a:cubicBezTo>
                    <a:pt x="1039261" y="1639772"/>
                    <a:pt x="1026665" y="1640705"/>
                    <a:pt x="1014536" y="1645370"/>
                  </a:cubicBezTo>
                  <a:cubicBezTo>
                    <a:pt x="1012670" y="1645836"/>
                    <a:pt x="1010804" y="1646303"/>
                    <a:pt x="1008938" y="1645836"/>
                  </a:cubicBezTo>
                  <a:cubicBezTo>
                    <a:pt x="1001474" y="1644903"/>
                    <a:pt x="994943" y="1647702"/>
                    <a:pt x="988878" y="1650968"/>
                  </a:cubicBezTo>
                  <a:cubicBezTo>
                    <a:pt x="987012" y="1651901"/>
                    <a:pt x="985146" y="1652367"/>
                    <a:pt x="983746" y="1653300"/>
                  </a:cubicBezTo>
                  <a:cubicBezTo>
                    <a:pt x="980948" y="1654233"/>
                    <a:pt x="978615" y="1653767"/>
                    <a:pt x="976282" y="1652367"/>
                  </a:cubicBezTo>
                  <a:cubicBezTo>
                    <a:pt x="974883" y="1651434"/>
                    <a:pt x="973017" y="1650035"/>
                    <a:pt x="971617" y="1648635"/>
                  </a:cubicBezTo>
                  <a:cubicBezTo>
                    <a:pt x="966952" y="1643970"/>
                    <a:pt x="962754" y="1639305"/>
                    <a:pt x="958089" y="1635107"/>
                  </a:cubicBezTo>
                  <a:cubicBezTo>
                    <a:pt x="956689" y="1633707"/>
                    <a:pt x="956689" y="1631841"/>
                    <a:pt x="957622" y="1629975"/>
                  </a:cubicBezTo>
                  <a:cubicBezTo>
                    <a:pt x="961354" y="1622977"/>
                    <a:pt x="961354" y="1621111"/>
                    <a:pt x="955756" y="1616913"/>
                  </a:cubicBezTo>
                  <a:cubicBezTo>
                    <a:pt x="952024" y="1614114"/>
                    <a:pt x="948758" y="1611315"/>
                    <a:pt x="946426" y="1607583"/>
                  </a:cubicBezTo>
                  <a:cubicBezTo>
                    <a:pt x="940828" y="1599652"/>
                    <a:pt x="933364" y="1593588"/>
                    <a:pt x="926833" y="1586590"/>
                  </a:cubicBezTo>
                  <a:cubicBezTo>
                    <a:pt x="923101" y="1582391"/>
                    <a:pt x="917969" y="1579592"/>
                    <a:pt x="912371" y="1577260"/>
                  </a:cubicBezTo>
                  <a:cubicBezTo>
                    <a:pt x="903041" y="1572595"/>
                    <a:pt x="895110" y="1566530"/>
                    <a:pt x="892778" y="1555334"/>
                  </a:cubicBezTo>
                  <a:cubicBezTo>
                    <a:pt x="891378" y="1549736"/>
                    <a:pt x="889512" y="1544138"/>
                    <a:pt x="887646" y="1538540"/>
                  </a:cubicBezTo>
                  <a:cubicBezTo>
                    <a:pt x="885780" y="1532942"/>
                    <a:pt x="882514" y="1528277"/>
                    <a:pt x="877849" y="1524544"/>
                  </a:cubicBezTo>
                  <a:cubicBezTo>
                    <a:pt x="873651" y="1521279"/>
                    <a:pt x="869919" y="1518013"/>
                    <a:pt x="865720" y="1515214"/>
                  </a:cubicBezTo>
                  <a:cubicBezTo>
                    <a:pt x="862455" y="1512882"/>
                    <a:pt x="860589" y="1509150"/>
                    <a:pt x="860589" y="1505418"/>
                  </a:cubicBezTo>
                  <a:cubicBezTo>
                    <a:pt x="860122" y="1494222"/>
                    <a:pt x="856857" y="1483958"/>
                    <a:pt x="854991" y="1473229"/>
                  </a:cubicBezTo>
                  <a:cubicBezTo>
                    <a:pt x="853125" y="1462966"/>
                    <a:pt x="847060" y="1455968"/>
                    <a:pt x="838196" y="1450836"/>
                  </a:cubicBezTo>
                  <a:cubicBezTo>
                    <a:pt x="836330" y="1449903"/>
                    <a:pt x="834464" y="1449437"/>
                    <a:pt x="833065" y="1448504"/>
                  </a:cubicBezTo>
                  <a:cubicBezTo>
                    <a:pt x="831665" y="1447104"/>
                    <a:pt x="830732" y="1445705"/>
                    <a:pt x="829799" y="1443839"/>
                  </a:cubicBezTo>
                  <a:cubicBezTo>
                    <a:pt x="829333" y="1441973"/>
                    <a:pt x="828400" y="1440107"/>
                    <a:pt x="828866" y="1438241"/>
                  </a:cubicBezTo>
                  <a:cubicBezTo>
                    <a:pt x="829333" y="1431710"/>
                    <a:pt x="827467" y="1425645"/>
                    <a:pt x="823268" y="1420514"/>
                  </a:cubicBezTo>
                  <a:cubicBezTo>
                    <a:pt x="821402" y="1418181"/>
                    <a:pt x="820003" y="1414915"/>
                    <a:pt x="818136" y="1412116"/>
                  </a:cubicBezTo>
                  <a:cubicBezTo>
                    <a:pt x="810672" y="1399987"/>
                    <a:pt x="802742" y="1388791"/>
                    <a:pt x="799010" y="1374329"/>
                  </a:cubicBezTo>
                  <a:cubicBezTo>
                    <a:pt x="798543" y="1371997"/>
                    <a:pt x="796677" y="1369664"/>
                    <a:pt x="795744" y="1367332"/>
                  </a:cubicBezTo>
                  <a:cubicBezTo>
                    <a:pt x="794811" y="1365466"/>
                    <a:pt x="796211" y="1363600"/>
                    <a:pt x="798543" y="1363600"/>
                  </a:cubicBezTo>
                  <a:cubicBezTo>
                    <a:pt x="800876" y="1363600"/>
                    <a:pt x="803675" y="1364533"/>
                    <a:pt x="806007" y="1362200"/>
                  </a:cubicBezTo>
                  <a:cubicBezTo>
                    <a:pt x="807873" y="1360334"/>
                    <a:pt x="809739" y="1358468"/>
                    <a:pt x="812538" y="1358935"/>
                  </a:cubicBezTo>
                  <a:cubicBezTo>
                    <a:pt x="816271" y="1358935"/>
                    <a:pt x="818603" y="1361267"/>
                    <a:pt x="820469" y="1364066"/>
                  </a:cubicBezTo>
                  <a:cubicBezTo>
                    <a:pt x="821868" y="1365932"/>
                    <a:pt x="823268" y="1368265"/>
                    <a:pt x="825134" y="1370131"/>
                  </a:cubicBezTo>
                  <a:cubicBezTo>
                    <a:pt x="832598" y="1378994"/>
                    <a:pt x="837263" y="1389724"/>
                    <a:pt x="844261" y="1398588"/>
                  </a:cubicBezTo>
                  <a:cubicBezTo>
                    <a:pt x="848459" y="1403719"/>
                    <a:pt x="851259" y="1409317"/>
                    <a:pt x="852658" y="1415848"/>
                  </a:cubicBezTo>
                  <a:cubicBezTo>
                    <a:pt x="853591" y="1419580"/>
                    <a:pt x="855924" y="1422846"/>
                    <a:pt x="860122" y="1423779"/>
                  </a:cubicBezTo>
                  <a:cubicBezTo>
                    <a:pt x="868053" y="1426112"/>
                    <a:pt x="873184" y="1431710"/>
                    <a:pt x="875983" y="1439174"/>
                  </a:cubicBezTo>
                  <a:cubicBezTo>
                    <a:pt x="876917" y="1441506"/>
                    <a:pt x="877849" y="1443839"/>
                    <a:pt x="879249" y="1446171"/>
                  </a:cubicBezTo>
                  <a:cubicBezTo>
                    <a:pt x="881582" y="1450370"/>
                    <a:pt x="882514" y="1454568"/>
                    <a:pt x="882048" y="1459234"/>
                  </a:cubicBezTo>
                  <a:cubicBezTo>
                    <a:pt x="882048" y="1461100"/>
                    <a:pt x="882048" y="1462966"/>
                    <a:pt x="882048" y="1464832"/>
                  </a:cubicBezTo>
                  <a:cubicBezTo>
                    <a:pt x="882514" y="1475095"/>
                    <a:pt x="888113" y="1483025"/>
                    <a:pt x="896043" y="1489090"/>
                  </a:cubicBezTo>
                  <a:cubicBezTo>
                    <a:pt x="899309" y="1491422"/>
                    <a:pt x="902574" y="1492822"/>
                    <a:pt x="905840" y="1495155"/>
                  </a:cubicBezTo>
                  <a:cubicBezTo>
                    <a:pt x="910971" y="1499353"/>
                    <a:pt x="915170" y="1504018"/>
                    <a:pt x="917036" y="1510549"/>
                  </a:cubicBezTo>
                  <a:cubicBezTo>
                    <a:pt x="919369" y="1518013"/>
                    <a:pt x="923567" y="1524544"/>
                    <a:pt x="928699" y="1530143"/>
                  </a:cubicBezTo>
                  <a:cubicBezTo>
                    <a:pt x="932897" y="1534808"/>
                    <a:pt x="937562" y="1539473"/>
                    <a:pt x="940828" y="1545071"/>
                  </a:cubicBezTo>
                  <a:cubicBezTo>
                    <a:pt x="945026" y="1551602"/>
                    <a:pt x="948292" y="1558600"/>
                    <a:pt x="946426" y="1566530"/>
                  </a:cubicBezTo>
                  <a:cubicBezTo>
                    <a:pt x="945960" y="1568863"/>
                    <a:pt x="945493" y="1571662"/>
                    <a:pt x="946893" y="1573994"/>
                  </a:cubicBezTo>
                  <a:cubicBezTo>
                    <a:pt x="951091" y="1582858"/>
                    <a:pt x="952490" y="1592188"/>
                    <a:pt x="955290" y="1601518"/>
                  </a:cubicBezTo>
                  <a:cubicBezTo>
                    <a:pt x="956689" y="1605250"/>
                    <a:pt x="958089" y="1608516"/>
                    <a:pt x="959955" y="1612248"/>
                  </a:cubicBezTo>
                  <a:cubicBezTo>
                    <a:pt x="961821" y="1615513"/>
                    <a:pt x="964620" y="1616913"/>
                    <a:pt x="967885" y="1616913"/>
                  </a:cubicBezTo>
                  <a:cubicBezTo>
                    <a:pt x="971151" y="1616913"/>
                    <a:pt x="974416" y="1616446"/>
                    <a:pt x="977216" y="1615980"/>
                  </a:cubicBezTo>
                  <a:cubicBezTo>
                    <a:pt x="981881" y="1615513"/>
                    <a:pt x="986079" y="1614114"/>
                    <a:pt x="989345" y="1610382"/>
                  </a:cubicBezTo>
                  <a:cubicBezTo>
                    <a:pt x="993543" y="1605250"/>
                    <a:pt x="998675" y="1603851"/>
                    <a:pt x="1004739" y="1604784"/>
                  </a:cubicBezTo>
                  <a:cubicBezTo>
                    <a:pt x="1012204" y="1605717"/>
                    <a:pt x="1018734" y="1604317"/>
                    <a:pt x="1024799" y="1600119"/>
                  </a:cubicBezTo>
                  <a:cubicBezTo>
                    <a:pt x="1028531" y="1597320"/>
                    <a:pt x="1032730" y="1596387"/>
                    <a:pt x="1037395" y="1595454"/>
                  </a:cubicBezTo>
                  <a:cubicBezTo>
                    <a:pt x="1041127" y="1594987"/>
                    <a:pt x="1044859" y="1593588"/>
                    <a:pt x="1047658" y="1590322"/>
                  </a:cubicBezTo>
                  <a:cubicBezTo>
                    <a:pt x="1050924" y="1586590"/>
                    <a:pt x="1054656" y="1585190"/>
                    <a:pt x="1059321" y="1583791"/>
                  </a:cubicBezTo>
                  <a:cubicBezTo>
                    <a:pt x="1065852" y="1581458"/>
                    <a:pt x="1072849" y="1579592"/>
                    <a:pt x="1079380" y="1577260"/>
                  </a:cubicBezTo>
                  <a:cubicBezTo>
                    <a:pt x="1084512" y="1575394"/>
                    <a:pt x="1089644" y="1572595"/>
                    <a:pt x="1095242" y="1570262"/>
                  </a:cubicBezTo>
                  <a:cubicBezTo>
                    <a:pt x="1097574" y="1569329"/>
                    <a:pt x="1099440" y="1567463"/>
                    <a:pt x="1099907" y="1564664"/>
                  </a:cubicBezTo>
                  <a:cubicBezTo>
                    <a:pt x="1101306" y="1558133"/>
                    <a:pt x="1105505" y="1554867"/>
                    <a:pt x="1111569" y="1553001"/>
                  </a:cubicBezTo>
                  <a:cubicBezTo>
                    <a:pt x="1119500" y="1550669"/>
                    <a:pt x="1127431" y="1548336"/>
                    <a:pt x="1135828" y="1546937"/>
                  </a:cubicBezTo>
                  <a:cubicBezTo>
                    <a:pt x="1141426" y="1546004"/>
                    <a:pt x="1145624" y="1543671"/>
                    <a:pt x="1147024" y="1538073"/>
                  </a:cubicBezTo>
                  <a:cubicBezTo>
                    <a:pt x="1147957" y="1534808"/>
                    <a:pt x="1149823" y="1532009"/>
                    <a:pt x="1153088" y="1531542"/>
                  </a:cubicBezTo>
                  <a:cubicBezTo>
                    <a:pt x="1160086" y="1530609"/>
                    <a:pt x="1164751" y="1527344"/>
                    <a:pt x="1167084" y="1520346"/>
                  </a:cubicBezTo>
                  <a:cubicBezTo>
                    <a:pt x="1168017" y="1517547"/>
                    <a:pt x="1171282" y="1515214"/>
                    <a:pt x="1174081" y="1514281"/>
                  </a:cubicBezTo>
                  <a:cubicBezTo>
                    <a:pt x="1176414" y="1513348"/>
                    <a:pt x="1179213" y="1513348"/>
                    <a:pt x="1181546" y="1511949"/>
                  </a:cubicBezTo>
                  <a:cubicBezTo>
                    <a:pt x="1182945" y="1511016"/>
                    <a:pt x="1184344" y="1509150"/>
                    <a:pt x="1184344" y="1507750"/>
                  </a:cubicBezTo>
                  <a:cubicBezTo>
                    <a:pt x="1184811" y="1504018"/>
                    <a:pt x="1184344" y="1499820"/>
                    <a:pt x="1184811" y="1496088"/>
                  </a:cubicBezTo>
                  <a:cubicBezTo>
                    <a:pt x="1185278" y="1492822"/>
                    <a:pt x="1186677" y="1490023"/>
                    <a:pt x="1189476" y="1488157"/>
                  </a:cubicBezTo>
                  <a:cubicBezTo>
                    <a:pt x="1199273" y="1482092"/>
                    <a:pt x="1204871" y="1472762"/>
                    <a:pt x="1209536" y="1462966"/>
                  </a:cubicBezTo>
                  <a:cubicBezTo>
                    <a:pt x="1212802" y="1456434"/>
                    <a:pt x="1211868" y="1453169"/>
                    <a:pt x="1206270" y="1447571"/>
                  </a:cubicBezTo>
                  <a:cubicBezTo>
                    <a:pt x="1202538" y="1443839"/>
                    <a:pt x="1199273" y="1440107"/>
                    <a:pt x="1196474" y="1435442"/>
                  </a:cubicBezTo>
                  <a:cubicBezTo>
                    <a:pt x="1194141" y="1432176"/>
                    <a:pt x="1191342" y="1429844"/>
                    <a:pt x="1187144" y="1429377"/>
                  </a:cubicBezTo>
                  <a:cubicBezTo>
                    <a:pt x="1182012" y="1428911"/>
                    <a:pt x="1176880" y="1428444"/>
                    <a:pt x="1171749" y="1427045"/>
                  </a:cubicBezTo>
                  <a:cubicBezTo>
                    <a:pt x="1168950" y="1426112"/>
                    <a:pt x="1165684" y="1424246"/>
                    <a:pt x="1163352" y="1422380"/>
                  </a:cubicBezTo>
                  <a:cubicBezTo>
                    <a:pt x="1158687" y="1417714"/>
                    <a:pt x="1155421" y="1412583"/>
                    <a:pt x="1154488" y="1405585"/>
                  </a:cubicBezTo>
                  <a:cubicBezTo>
                    <a:pt x="1154022" y="1399987"/>
                    <a:pt x="1153088" y="1394389"/>
                    <a:pt x="1152156" y="1388325"/>
                  </a:cubicBezTo>
                  <a:cubicBezTo>
                    <a:pt x="1152156" y="1387858"/>
                    <a:pt x="1151689" y="1386925"/>
                    <a:pt x="1151223" y="1386925"/>
                  </a:cubicBezTo>
                  <a:cubicBezTo>
                    <a:pt x="1149823" y="1386925"/>
                    <a:pt x="1148423" y="1386925"/>
                    <a:pt x="1147491" y="1387858"/>
                  </a:cubicBezTo>
                  <a:cubicBezTo>
                    <a:pt x="1140026" y="1395789"/>
                    <a:pt x="1132096" y="1403253"/>
                    <a:pt x="1126031" y="1412583"/>
                  </a:cubicBezTo>
                  <a:cubicBezTo>
                    <a:pt x="1121366" y="1420047"/>
                    <a:pt x="1115301" y="1423313"/>
                    <a:pt x="1106904" y="1422846"/>
                  </a:cubicBezTo>
                  <a:cubicBezTo>
                    <a:pt x="1100373" y="1422380"/>
                    <a:pt x="1094309" y="1422380"/>
                    <a:pt x="1088244" y="1425179"/>
                  </a:cubicBezTo>
                  <a:cubicBezTo>
                    <a:pt x="1085912" y="1426112"/>
                    <a:pt x="1083112" y="1424712"/>
                    <a:pt x="1081247" y="1422846"/>
                  </a:cubicBezTo>
                  <a:cubicBezTo>
                    <a:pt x="1078914" y="1420514"/>
                    <a:pt x="1077048" y="1418181"/>
                    <a:pt x="1077048" y="1414449"/>
                  </a:cubicBezTo>
                  <a:cubicBezTo>
                    <a:pt x="1076581" y="1407918"/>
                    <a:pt x="1076115" y="1401853"/>
                    <a:pt x="1075182" y="1395322"/>
                  </a:cubicBezTo>
                  <a:cubicBezTo>
                    <a:pt x="1075182" y="1393923"/>
                    <a:pt x="1074249" y="1392990"/>
                    <a:pt x="1073782" y="1392057"/>
                  </a:cubicBezTo>
                  <a:cubicBezTo>
                    <a:pt x="1072849" y="1391123"/>
                    <a:pt x="1071916" y="1390191"/>
                    <a:pt x="1070983" y="1389724"/>
                  </a:cubicBezTo>
                  <a:cubicBezTo>
                    <a:pt x="1070050" y="1389724"/>
                    <a:pt x="1068184" y="1390191"/>
                    <a:pt x="1067718" y="1391123"/>
                  </a:cubicBezTo>
                  <a:cubicBezTo>
                    <a:pt x="1066318" y="1393456"/>
                    <a:pt x="1065385" y="1395789"/>
                    <a:pt x="1064452" y="1398121"/>
                  </a:cubicBezTo>
                  <a:cubicBezTo>
                    <a:pt x="1063053" y="1400920"/>
                    <a:pt x="1060720" y="1400920"/>
                    <a:pt x="1058388" y="1398121"/>
                  </a:cubicBezTo>
                  <a:cubicBezTo>
                    <a:pt x="1056055" y="1394856"/>
                    <a:pt x="1054189" y="1391590"/>
                    <a:pt x="1053723" y="1387858"/>
                  </a:cubicBezTo>
                  <a:cubicBezTo>
                    <a:pt x="1052789" y="1381327"/>
                    <a:pt x="1049524" y="1375729"/>
                    <a:pt x="1044859" y="1371064"/>
                  </a:cubicBezTo>
                  <a:cubicBezTo>
                    <a:pt x="1042060" y="1367798"/>
                    <a:pt x="1038794" y="1364533"/>
                    <a:pt x="1035529" y="1361734"/>
                  </a:cubicBezTo>
                  <a:cubicBezTo>
                    <a:pt x="1034129" y="1360334"/>
                    <a:pt x="1032263" y="1359401"/>
                    <a:pt x="1031330" y="1358002"/>
                  </a:cubicBezTo>
                  <a:cubicBezTo>
                    <a:pt x="1027598" y="1351470"/>
                    <a:pt x="1023866" y="1344473"/>
                    <a:pt x="1020134" y="1337942"/>
                  </a:cubicBezTo>
                  <a:cubicBezTo>
                    <a:pt x="1019201" y="1336542"/>
                    <a:pt x="1019668" y="1334210"/>
                    <a:pt x="1019668" y="1332344"/>
                  </a:cubicBezTo>
                  <a:cubicBezTo>
                    <a:pt x="1020134" y="1330011"/>
                    <a:pt x="1020601" y="1327212"/>
                    <a:pt x="1021534" y="1324880"/>
                  </a:cubicBezTo>
                  <a:cubicBezTo>
                    <a:pt x="1022000" y="1323947"/>
                    <a:pt x="1022933" y="1322547"/>
                    <a:pt x="1024333" y="1322547"/>
                  </a:cubicBezTo>
                  <a:cubicBezTo>
                    <a:pt x="1028065" y="1322081"/>
                    <a:pt x="1031797" y="1321147"/>
                    <a:pt x="1035529" y="1321614"/>
                  </a:cubicBezTo>
                  <a:cubicBezTo>
                    <a:pt x="1039261" y="1321614"/>
                    <a:pt x="1043459" y="1322081"/>
                    <a:pt x="1046725" y="1323480"/>
                  </a:cubicBezTo>
                  <a:cubicBezTo>
                    <a:pt x="1049057" y="1324880"/>
                    <a:pt x="1050457" y="1328145"/>
                    <a:pt x="1052323" y="1330944"/>
                  </a:cubicBezTo>
                  <a:cubicBezTo>
                    <a:pt x="1056988" y="1338408"/>
                    <a:pt x="1062120" y="1346339"/>
                    <a:pt x="1066785" y="1353803"/>
                  </a:cubicBezTo>
                  <a:cubicBezTo>
                    <a:pt x="1069117" y="1357535"/>
                    <a:pt x="1071916" y="1359401"/>
                    <a:pt x="1075648" y="1360334"/>
                  </a:cubicBezTo>
                  <a:cubicBezTo>
                    <a:pt x="1077515" y="1360801"/>
                    <a:pt x="1079380" y="1361267"/>
                    <a:pt x="1081247" y="1361734"/>
                  </a:cubicBezTo>
                  <a:cubicBezTo>
                    <a:pt x="1085912" y="1362667"/>
                    <a:pt x="1089644" y="1364533"/>
                    <a:pt x="1092443" y="1368265"/>
                  </a:cubicBezTo>
                  <a:cubicBezTo>
                    <a:pt x="1094309" y="1370597"/>
                    <a:pt x="1097574" y="1371997"/>
                    <a:pt x="1099907" y="1373863"/>
                  </a:cubicBezTo>
                  <a:cubicBezTo>
                    <a:pt x="1106904" y="1378994"/>
                    <a:pt x="1115301" y="1379927"/>
                    <a:pt x="1123232" y="1381793"/>
                  </a:cubicBezTo>
                  <a:cubicBezTo>
                    <a:pt x="1126498" y="1382726"/>
                    <a:pt x="1129297" y="1382260"/>
                    <a:pt x="1132562" y="1380394"/>
                  </a:cubicBezTo>
                  <a:cubicBezTo>
                    <a:pt x="1137227" y="1378061"/>
                    <a:pt x="1141426" y="1375729"/>
                    <a:pt x="1146558" y="1373396"/>
                  </a:cubicBezTo>
                  <a:cubicBezTo>
                    <a:pt x="1152156" y="1371064"/>
                    <a:pt x="1157287" y="1372930"/>
                    <a:pt x="1159620" y="1378061"/>
                  </a:cubicBezTo>
                  <a:cubicBezTo>
                    <a:pt x="1161486" y="1382260"/>
                    <a:pt x="1163352" y="1386458"/>
                    <a:pt x="1165218" y="1390191"/>
                  </a:cubicBezTo>
                  <a:cubicBezTo>
                    <a:pt x="1167084" y="1394389"/>
                    <a:pt x="1169883" y="1395789"/>
                    <a:pt x="1174081" y="1396255"/>
                  </a:cubicBezTo>
                  <a:cubicBezTo>
                    <a:pt x="1192275" y="1397655"/>
                    <a:pt x="1209536" y="1401387"/>
                    <a:pt x="1227263" y="1404186"/>
                  </a:cubicBezTo>
                  <a:cubicBezTo>
                    <a:pt x="1233794" y="1405119"/>
                    <a:pt x="1239859" y="1405585"/>
                    <a:pt x="1246390" y="1405119"/>
                  </a:cubicBezTo>
                  <a:cubicBezTo>
                    <a:pt x="1257120" y="1403719"/>
                    <a:pt x="1267849" y="1400454"/>
                    <a:pt x="1278579" y="1403253"/>
                  </a:cubicBezTo>
                  <a:cubicBezTo>
                    <a:pt x="1280911" y="1403719"/>
                    <a:pt x="1283710" y="1402786"/>
                    <a:pt x="1286043" y="1401853"/>
                  </a:cubicBezTo>
                  <a:cubicBezTo>
                    <a:pt x="1293507" y="1399521"/>
                    <a:pt x="1301438" y="1399521"/>
                    <a:pt x="1308902" y="1399987"/>
                  </a:cubicBezTo>
                  <a:cubicBezTo>
                    <a:pt x="1311701" y="1399987"/>
                    <a:pt x="1314033" y="1401387"/>
                    <a:pt x="1314966" y="1403719"/>
                  </a:cubicBezTo>
                  <a:cubicBezTo>
                    <a:pt x="1315899" y="1406052"/>
                    <a:pt x="1317766" y="1407918"/>
                    <a:pt x="1320098" y="1409317"/>
                  </a:cubicBezTo>
                  <a:cubicBezTo>
                    <a:pt x="1322897" y="1411183"/>
                    <a:pt x="1325230" y="1413516"/>
                    <a:pt x="1326163" y="1416781"/>
                  </a:cubicBezTo>
                  <a:cubicBezTo>
                    <a:pt x="1327562" y="1423313"/>
                    <a:pt x="1331294" y="1426578"/>
                    <a:pt x="1337825" y="1427978"/>
                  </a:cubicBezTo>
                  <a:cubicBezTo>
                    <a:pt x="1342024" y="1428911"/>
                    <a:pt x="1345756" y="1431710"/>
                    <a:pt x="1348555" y="1435442"/>
                  </a:cubicBezTo>
                  <a:cubicBezTo>
                    <a:pt x="1353220" y="1441973"/>
                    <a:pt x="1360218" y="1444772"/>
                    <a:pt x="1368615" y="1445238"/>
                  </a:cubicBezTo>
                  <a:cubicBezTo>
                    <a:pt x="1370481" y="1445238"/>
                    <a:pt x="1371880" y="1445238"/>
                    <a:pt x="1373746" y="1445238"/>
                  </a:cubicBezTo>
                  <a:cubicBezTo>
                    <a:pt x="1373746" y="1445238"/>
                    <a:pt x="1373746" y="1445238"/>
                    <a:pt x="1374213" y="1444772"/>
                  </a:cubicBezTo>
                  <a:lnTo>
                    <a:pt x="1375146" y="1444305"/>
                  </a:lnTo>
                  <a:lnTo>
                    <a:pt x="1374679" y="1445238"/>
                  </a:lnTo>
                  <a:cubicBezTo>
                    <a:pt x="1374679" y="1445238"/>
                    <a:pt x="1374213" y="1445238"/>
                    <a:pt x="1374213" y="1445238"/>
                  </a:cubicBezTo>
                  <a:cubicBezTo>
                    <a:pt x="1371414" y="1449437"/>
                    <a:pt x="1367682" y="1452236"/>
                    <a:pt x="1361617" y="1449903"/>
                  </a:cubicBezTo>
                  <a:cubicBezTo>
                    <a:pt x="1360684" y="1449437"/>
                    <a:pt x="1358818" y="1450370"/>
                    <a:pt x="1358351" y="1451303"/>
                  </a:cubicBezTo>
                  <a:cubicBezTo>
                    <a:pt x="1357885" y="1452236"/>
                    <a:pt x="1357885" y="1454102"/>
                    <a:pt x="1358818" y="1454568"/>
                  </a:cubicBezTo>
                  <a:cubicBezTo>
                    <a:pt x="1364416" y="1460633"/>
                    <a:pt x="1370014" y="1466698"/>
                    <a:pt x="1376079" y="1472296"/>
                  </a:cubicBezTo>
                  <a:cubicBezTo>
                    <a:pt x="1386809" y="1482559"/>
                    <a:pt x="1391940" y="1482559"/>
                    <a:pt x="1404536" y="1474162"/>
                  </a:cubicBezTo>
                  <a:cubicBezTo>
                    <a:pt x="1409201" y="1470896"/>
                    <a:pt x="1412933" y="1466698"/>
                    <a:pt x="1413400" y="1461100"/>
                  </a:cubicBezTo>
                  <a:cubicBezTo>
                    <a:pt x="1413400" y="1461100"/>
                    <a:pt x="1413400" y="1461100"/>
                    <a:pt x="1412933" y="1461100"/>
                  </a:cubicBezTo>
                  <a:lnTo>
                    <a:pt x="1412933" y="1460167"/>
                  </a:lnTo>
                  <a:lnTo>
                    <a:pt x="1413400" y="1460633"/>
                  </a:lnTo>
                  <a:cubicBezTo>
                    <a:pt x="1413400" y="1460633"/>
                    <a:pt x="1413400" y="1461100"/>
                    <a:pt x="1413400" y="1461100"/>
                  </a:cubicBezTo>
                  <a:cubicBezTo>
                    <a:pt x="1413866" y="1461566"/>
                    <a:pt x="1414799" y="1461566"/>
                    <a:pt x="1414799" y="1462033"/>
                  </a:cubicBezTo>
                  <a:cubicBezTo>
                    <a:pt x="1417598" y="1470430"/>
                    <a:pt x="1420864" y="1478827"/>
                    <a:pt x="1420397" y="1487690"/>
                  </a:cubicBezTo>
                  <a:cubicBezTo>
                    <a:pt x="1419930" y="1491422"/>
                    <a:pt x="1419930" y="1495621"/>
                    <a:pt x="1421330" y="1498887"/>
                  </a:cubicBezTo>
                  <a:cubicBezTo>
                    <a:pt x="1424596" y="1507750"/>
                    <a:pt x="1425995" y="1517547"/>
                    <a:pt x="1428328" y="1526877"/>
                  </a:cubicBezTo>
                  <a:cubicBezTo>
                    <a:pt x="1430660" y="1536207"/>
                    <a:pt x="1436258" y="1544604"/>
                    <a:pt x="1436725" y="1554401"/>
                  </a:cubicBezTo>
                  <a:cubicBezTo>
                    <a:pt x="1436725" y="1556267"/>
                    <a:pt x="1438124" y="1558133"/>
                    <a:pt x="1439057" y="1559533"/>
                  </a:cubicBezTo>
                  <a:cubicBezTo>
                    <a:pt x="1442323" y="1565131"/>
                    <a:pt x="1444655" y="1571195"/>
                    <a:pt x="1448388" y="1576327"/>
                  </a:cubicBezTo>
                  <a:cubicBezTo>
                    <a:pt x="1453053" y="1582858"/>
                    <a:pt x="1455385" y="1589855"/>
                    <a:pt x="1458184" y="1597320"/>
                  </a:cubicBezTo>
                  <a:cubicBezTo>
                    <a:pt x="1459584" y="1601052"/>
                    <a:pt x="1460983" y="1604317"/>
                    <a:pt x="1461916" y="1608049"/>
                  </a:cubicBezTo>
                  <a:cubicBezTo>
                    <a:pt x="1463782" y="1615513"/>
                    <a:pt x="1467048" y="1622511"/>
                    <a:pt x="1473112" y="1628109"/>
                  </a:cubicBezTo>
                  <a:cubicBezTo>
                    <a:pt x="1476378" y="1631375"/>
                    <a:pt x="1479177" y="1635107"/>
                    <a:pt x="1480576" y="1639305"/>
                  </a:cubicBezTo>
                  <a:cubicBezTo>
                    <a:pt x="1483842" y="1648169"/>
                    <a:pt x="1489440" y="1656566"/>
                    <a:pt x="1490373" y="1666363"/>
                  </a:cubicBezTo>
                  <a:cubicBezTo>
                    <a:pt x="1490840" y="1672427"/>
                    <a:pt x="1494105" y="1677092"/>
                    <a:pt x="1497371" y="1681757"/>
                  </a:cubicBezTo>
                  <a:cubicBezTo>
                    <a:pt x="1498770" y="1683623"/>
                    <a:pt x="1500636" y="1685489"/>
                    <a:pt x="1502969" y="1687355"/>
                  </a:cubicBezTo>
                  <a:cubicBezTo>
                    <a:pt x="1507634" y="1691088"/>
                    <a:pt x="1514631" y="1690154"/>
                    <a:pt x="1518364" y="1685489"/>
                  </a:cubicBezTo>
                  <a:cubicBezTo>
                    <a:pt x="1519296" y="1684090"/>
                    <a:pt x="1520229" y="1682224"/>
                    <a:pt x="1521162" y="1680358"/>
                  </a:cubicBezTo>
                  <a:cubicBezTo>
                    <a:pt x="1522562" y="1677559"/>
                    <a:pt x="1524894" y="1674760"/>
                    <a:pt x="1528160" y="1673827"/>
                  </a:cubicBezTo>
                  <a:cubicBezTo>
                    <a:pt x="1532359" y="1672427"/>
                    <a:pt x="1533758" y="1669162"/>
                    <a:pt x="1535158" y="1665430"/>
                  </a:cubicBezTo>
                  <a:cubicBezTo>
                    <a:pt x="1537024" y="1660298"/>
                    <a:pt x="1539823" y="1656566"/>
                    <a:pt x="1544488" y="1653767"/>
                  </a:cubicBezTo>
                  <a:cubicBezTo>
                    <a:pt x="1547753" y="1652367"/>
                    <a:pt x="1548687" y="1649102"/>
                    <a:pt x="1548220" y="1645370"/>
                  </a:cubicBezTo>
                  <a:cubicBezTo>
                    <a:pt x="1547753" y="1642104"/>
                    <a:pt x="1547287" y="1638839"/>
                    <a:pt x="1546820" y="1636040"/>
                  </a:cubicBezTo>
                  <a:cubicBezTo>
                    <a:pt x="1545887" y="1632308"/>
                    <a:pt x="1546354" y="1628576"/>
                    <a:pt x="1547753" y="1624843"/>
                  </a:cubicBezTo>
                  <a:cubicBezTo>
                    <a:pt x="1548687" y="1622511"/>
                    <a:pt x="1549619" y="1620178"/>
                    <a:pt x="1550552" y="1617846"/>
                  </a:cubicBezTo>
                  <a:cubicBezTo>
                    <a:pt x="1552885" y="1612248"/>
                    <a:pt x="1553352" y="1606650"/>
                    <a:pt x="1551019" y="1601052"/>
                  </a:cubicBezTo>
                  <a:cubicBezTo>
                    <a:pt x="1549619" y="1598253"/>
                    <a:pt x="1549619" y="1594987"/>
                    <a:pt x="1549153" y="1591721"/>
                  </a:cubicBezTo>
                  <a:cubicBezTo>
                    <a:pt x="1549153" y="1584724"/>
                    <a:pt x="1549153" y="1577726"/>
                    <a:pt x="1549153" y="1570729"/>
                  </a:cubicBezTo>
                  <a:cubicBezTo>
                    <a:pt x="1549153" y="1566530"/>
                    <a:pt x="1551485" y="1563731"/>
                    <a:pt x="1556151" y="1562798"/>
                  </a:cubicBezTo>
                  <a:cubicBezTo>
                    <a:pt x="1558017" y="1562332"/>
                    <a:pt x="1560349" y="1561865"/>
                    <a:pt x="1561282" y="1560932"/>
                  </a:cubicBezTo>
                  <a:cubicBezTo>
                    <a:pt x="1564548" y="1555801"/>
                    <a:pt x="1569679" y="1553468"/>
                    <a:pt x="1575277" y="1551602"/>
                  </a:cubicBezTo>
                  <a:cubicBezTo>
                    <a:pt x="1577610" y="1550669"/>
                    <a:pt x="1579476" y="1548336"/>
                    <a:pt x="1579942" y="1546004"/>
                  </a:cubicBezTo>
                  <a:cubicBezTo>
                    <a:pt x="1580875" y="1542738"/>
                    <a:pt x="1581342" y="1539473"/>
                    <a:pt x="1584607" y="1537607"/>
                  </a:cubicBezTo>
                  <a:cubicBezTo>
                    <a:pt x="1592538" y="1533408"/>
                    <a:pt x="1597670" y="1525478"/>
                    <a:pt x="1604667" y="1519879"/>
                  </a:cubicBezTo>
                  <a:cubicBezTo>
                    <a:pt x="1607933" y="1517547"/>
                    <a:pt x="1610265" y="1514748"/>
                    <a:pt x="1612131" y="1511016"/>
                  </a:cubicBezTo>
                  <a:cubicBezTo>
                    <a:pt x="1614464" y="1507284"/>
                    <a:pt x="1617729" y="1504018"/>
                    <a:pt x="1620528" y="1500286"/>
                  </a:cubicBezTo>
                  <a:cubicBezTo>
                    <a:pt x="1622395" y="1497487"/>
                    <a:pt x="1625193" y="1496088"/>
                    <a:pt x="1627993" y="1495155"/>
                  </a:cubicBezTo>
                  <a:cubicBezTo>
                    <a:pt x="1638722" y="1490490"/>
                    <a:pt x="1645720" y="1483025"/>
                    <a:pt x="1646186" y="1470430"/>
                  </a:cubicBezTo>
                  <a:cubicBezTo>
                    <a:pt x="1646186" y="1467164"/>
                    <a:pt x="1648986" y="1464832"/>
                    <a:pt x="1651784" y="1462966"/>
                  </a:cubicBezTo>
                  <a:cubicBezTo>
                    <a:pt x="1656450" y="1460167"/>
                    <a:pt x="1661581" y="1459700"/>
                    <a:pt x="1666713" y="1460167"/>
                  </a:cubicBezTo>
                  <a:cubicBezTo>
                    <a:pt x="1678375" y="1460633"/>
                    <a:pt x="1689571" y="1458301"/>
                    <a:pt x="1699368" y="1451303"/>
                  </a:cubicBezTo>
                  <a:cubicBezTo>
                    <a:pt x="1703567" y="1448504"/>
                    <a:pt x="1709165" y="1448970"/>
                    <a:pt x="1712897" y="1444772"/>
                  </a:cubicBezTo>
                  <a:cubicBezTo>
                    <a:pt x="1712897" y="1444772"/>
                    <a:pt x="1715696" y="1445705"/>
                    <a:pt x="1715696" y="1446638"/>
                  </a:cubicBezTo>
                  <a:cubicBezTo>
                    <a:pt x="1717095" y="1450370"/>
                    <a:pt x="1718028" y="1453636"/>
                    <a:pt x="1719428" y="1457368"/>
                  </a:cubicBezTo>
                  <a:cubicBezTo>
                    <a:pt x="1723160" y="1469963"/>
                    <a:pt x="1730158" y="1480693"/>
                    <a:pt x="1742753" y="1486757"/>
                  </a:cubicBezTo>
                  <a:cubicBezTo>
                    <a:pt x="1744619" y="1487690"/>
                    <a:pt x="1746019" y="1488157"/>
                    <a:pt x="1747885" y="1489090"/>
                  </a:cubicBezTo>
                  <a:cubicBezTo>
                    <a:pt x="1750684" y="1490490"/>
                    <a:pt x="1751150" y="1492822"/>
                    <a:pt x="1750217" y="1497021"/>
                  </a:cubicBezTo>
                  <a:cubicBezTo>
                    <a:pt x="1748818" y="1503085"/>
                    <a:pt x="1749751" y="1504951"/>
                    <a:pt x="1755349" y="1507284"/>
                  </a:cubicBezTo>
                  <a:cubicBezTo>
                    <a:pt x="1759081" y="1508683"/>
                    <a:pt x="1761880" y="1511016"/>
                    <a:pt x="1763746" y="1514748"/>
                  </a:cubicBezTo>
                  <a:cubicBezTo>
                    <a:pt x="1764212" y="1515214"/>
                    <a:pt x="1764212" y="1515681"/>
                    <a:pt x="1764679" y="1516614"/>
                  </a:cubicBezTo>
                  <a:cubicBezTo>
                    <a:pt x="1768878" y="1525011"/>
                    <a:pt x="1770744" y="1533408"/>
                    <a:pt x="1767945" y="1542272"/>
                  </a:cubicBezTo>
                  <a:cubicBezTo>
                    <a:pt x="1767012" y="1545071"/>
                    <a:pt x="1767478" y="1548803"/>
                    <a:pt x="1767478" y="1551602"/>
                  </a:cubicBezTo>
                  <a:cubicBezTo>
                    <a:pt x="1767478" y="1554401"/>
                    <a:pt x="1771677" y="1558133"/>
                    <a:pt x="1774009" y="1558133"/>
                  </a:cubicBezTo>
                  <a:cubicBezTo>
                    <a:pt x="1781007" y="1557667"/>
                    <a:pt x="1788005" y="1557667"/>
                    <a:pt x="1794069" y="1553001"/>
                  </a:cubicBezTo>
                  <a:cubicBezTo>
                    <a:pt x="1797335" y="1553935"/>
                    <a:pt x="1802466" y="1550669"/>
                    <a:pt x="1807131" y="1547403"/>
                  </a:cubicBezTo>
                  <a:close/>
                  <a:moveTo>
                    <a:pt x="2139751" y="1270298"/>
                  </a:moveTo>
                  <a:cubicBezTo>
                    <a:pt x="2140217" y="1270298"/>
                    <a:pt x="2140684" y="1271231"/>
                    <a:pt x="2140684" y="1271698"/>
                  </a:cubicBezTo>
                  <a:cubicBezTo>
                    <a:pt x="2140684" y="1272631"/>
                    <a:pt x="2140684" y="1273564"/>
                    <a:pt x="2140684" y="1274497"/>
                  </a:cubicBezTo>
                  <a:cubicBezTo>
                    <a:pt x="2140684" y="1274497"/>
                    <a:pt x="2141150" y="1274497"/>
                    <a:pt x="2141150" y="1274497"/>
                  </a:cubicBezTo>
                  <a:lnTo>
                    <a:pt x="2141617" y="1275430"/>
                  </a:lnTo>
                  <a:lnTo>
                    <a:pt x="2140684" y="1274963"/>
                  </a:lnTo>
                  <a:cubicBezTo>
                    <a:pt x="2140684" y="1274963"/>
                    <a:pt x="2140684" y="1274497"/>
                    <a:pt x="2140684" y="1274497"/>
                  </a:cubicBezTo>
                  <a:cubicBezTo>
                    <a:pt x="2139751" y="1274030"/>
                    <a:pt x="2138818" y="1273564"/>
                    <a:pt x="2138351" y="1273097"/>
                  </a:cubicBezTo>
                  <a:cubicBezTo>
                    <a:pt x="2137418" y="1271698"/>
                    <a:pt x="2138351" y="1270765"/>
                    <a:pt x="2139751" y="1270298"/>
                  </a:cubicBezTo>
                  <a:close/>
                  <a:moveTo>
                    <a:pt x="2106629" y="1229712"/>
                  </a:moveTo>
                  <a:cubicBezTo>
                    <a:pt x="2107095" y="1229712"/>
                    <a:pt x="2107562" y="1230179"/>
                    <a:pt x="2107562" y="1230645"/>
                  </a:cubicBezTo>
                  <a:cubicBezTo>
                    <a:pt x="2107095" y="1231112"/>
                    <a:pt x="2106629" y="1231112"/>
                    <a:pt x="2106162" y="1231578"/>
                  </a:cubicBezTo>
                  <a:cubicBezTo>
                    <a:pt x="2105696" y="1231578"/>
                    <a:pt x="2104763" y="1231578"/>
                    <a:pt x="2104763" y="1231112"/>
                  </a:cubicBezTo>
                  <a:cubicBezTo>
                    <a:pt x="2104763" y="1230179"/>
                    <a:pt x="2105229" y="1229246"/>
                    <a:pt x="2106629" y="1229712"/>
                  </a:cubicBezTo>
                  <a:close/>
                  <a:moveTo>
                    <a:pt x="2087968" y="1315549"/>
                  </a:moveTo>
                  <a:cubicBezTo>
                    <a:pt x="2088435" y="1316016"/>
                    <a:pt x="2088901" y="1316016"/>
                    <a:pt x="2089368" y="1316482"/>
                  </a:cubicBezTo>
                  <a:cubicBezTo>
                    <a:pt x="2089835" y="1317415"/>
                    <a:pt x="2089835" y="1318815"/>
                    <a:pt x="2089835" y="1319748"/>
                  </a:cubicBezTo>
                  <a:cubicBezTo>
                    <a:pt x="2089835" y="1320215"/>
                    <a:pt x="2089368" y="1320215"/>
                    <a:pt x="2088901" y="1320681"/>
                  </a:cubicBezTo>
                  <a:cubicBezTo>
                    <a:pt x="2088435" y="1319281"/>
                    <a:pt x="2087502" y="1317415"/>
                    <a:pt x="2087035" y="1316016"/>
                  </a:cubicBezTo>
                  <a:cubicBezTo>
                    <a:pt x="2086569" y="1316016"/>
                    <a:pt x="2087502" y="1315549"/>
                    <a:pt x="2087968" y="1315549"/>
                  </a:cubicBezTo>
                  <a:close/>
                  <a:moveTo>
                    <a:pt x="2254978" y="946542"/>
                  </a:moveTo>
                  <a:cubicBezTo>
                    <a:pt x="2256377" y="946542"/>
                    <a:pt x="2258710" y="947942"/>
                    <a:pt x="2259177" y="949342"/>
                  </a:cubicBezTo>
                  <a:cubicBezTo>
                    <a:pt x="2259643" y="951208"/>
                    <a:pt x="2259643" y="953074"/>
                    <a:pt x="2260110" y="954940"/>
                  </a:cubicBezTo>
                  <a:cubicBezTo>
                    <a:pt x="2259643" y="956806"/>
                    <a:pt x="2259177" y="958672"/>
                    <a:pt x="2258243" y="960071"/>
                  </a:cubicBezTo>
                  <a:cubicBezTo>
                    <a:pt x="2257777" y="960538"/>
                    <a:pt x="2255445" y="960538"/>
                    <a:pt x="2255445" y="960071"/>
                  </a:cubicBezTo>
                  <a:cubicBezTo>
                    <a:pt x="2254045" y="957272"/>
                    <a:pt x="2252645" y="954473"/>
                    <a:pt x="2251712" y="951674"/>
                  </a:cubicBezTo>
                  <a:cubicBezTo>
                    <a:pt x="2250313" y="949808"/>
                    <a:pt x="2252645" y="946542"/>
                    <a:pt x="2254978" y="946542"/>
                  </a:cubicBezTo>
                  <a:close/>
                  <a:moveTo>
                    <a:pt x="2596461" y="226722"/>
                  </a:moveTo>
                  <a:cubicBezTo>
                    <a:pt x="2598794" y="226256"/>
                    <a:pt x="2601126" y="225323"/>
                    <a:pt x="2603459" y="224856"/>
                  </a:cubicBezTo>
                  <a:cubicBezTo>
                    <a:pt x="2603925" y="224856"/>
                    <a:pt x="2604858" y="225323"/>
                    <a:pt x="2604858" y="225789"/>
                  </a:cubicBezTo>
                  <a:cubicBezTo>
                    <a:pt x="2605325" y="226256"/>
                    <a:pt x="2604858" y="226722"/>
                    <a:pt x="2604858" y="228122"/>
                  </a:cubicBezTo>
                  <a:cubicBezTo>
                    <a:pt x="2602992" y="229055"/>
                    <a:pt x="2601126" y="230454"/>
                    <a:pt x="2599260" y="231854"/>
                  </a:cubicBezTo>
                  <a:cubicBezTo>
                    <a:pt x="2597860" y="232787"/>
                    <a:pt x="2595995" y="231387"/>
                    <a:pt x="2595062" y="229521"/>
                  </a:cubicBezTo>
                  <a:cubicBezTo>
                    <a:pt x="2594595" y="227655"/>
                    <a:pt x="2595062" y="226722"/>
                    <a:pt x="2596461" y="226722"/>
                  </a:cubicBezTo>
                  <a:close/>
                  <a:moveTo>
                    <a:pt x="2272239" y="113828"/>
                  </a:moveTo>
                  <a:cubicBezTo>
                    <a:pt x="2272705" y="113828"/>
                    <a:pt x="2272705" y="113828"/>
                    <a:pt x="2272239" y="113828"/>
                  </a:cubicBezTo>
                  <a:cubicBezTo>
                    <a:pt x="2274105" y="114294"/>
                    <a:pt x="2275504" y="113828"/>
                    <a:pt x="2275971" y="116160"/>
                  </a:cubicBezTo>
                  <a:cubicBezTo>
                    <a:pt x="2275971" y="116160"/>
                    <a:pt x="2274571" y="117093"/>
                    <a:pt x="2274571" y="116627"/>
                  </a:cubicBezTo>
                  <a:cubicBezTo>
                    <a:pt x="2274105" y="115694"/>
                    <a:pt x="2273172" y="114761"/>
                    <a:pt x="2272239" y="113828"/>
                  </a:cubicBezTo>
                  <a:cubicBezTo>
                    <a:pt x="2272239" y="114294"/>
                    <a:pt x="2272239" y="114294"/>
                    <a:pt x="2271772" y="114294"/>
                  </a:cubicBezTo>
                  <a:cubicBezTo>
                    <a:pt x="2271306" y="113828"/>
                    <a:pt x="2271306" y="113828"/>
                    <a:pt x="2270839" y="113361"/>
                  </a:cubicBezTo>
                  <a:cubicBezTo>
                    <a:pt x="2271772" y="113361"/>
                    <a:pt x="2272239" y="113361"/>
                    <a:pt x="2272239" y="113828"/>
                  </a:cubicBezTo>
                  <a:close/>
                  <a:moveTo>
                    <a:pt x="2098232" y="718887"/>
                  </a:moveTo>
                  <a:cubicBezTo>
                    <a:pt x="2098698" y="718887"/>
                    <a:pt x="2099165" y="718887"/>
                    <a:pt x="2099631" y="718887"/>
                  </a:cubicBezTo>
                  <a:cubicBezTo>
                    <a:pt x="2100098" y="718421"/>
                    <a:pt x="2100564" y="717954"/>
                    <a:pt x="2101497" y="717488"/>
                  </a:cubicBezTo>
                  <a:cubicBezTo>
                    <a:pt x="2101497" y="717954"/>
                    <a:pt x="2101497" y="717954"/>
                    <a:pt x="2101964" y="718421"/>
                  </a:cubicBezTo>
                  <a:cubicBezTo>
                    <a:pt x="2101497" y="718421"/>
                    <a:pt x="2100564" y="718421"/>
                    <a:pt x="2100098" y="718887"/>
                  </a:cubicBezTo>
                  <a:cubicBezTo>
                    <a:pt x="2099631" y="718887"/>
                    <a:pt x="2099165" y="718887"/>
                    <a:pt x="2098232" y="718887"/>
                  </a:cubicBezTo>
                  <a:lnTo>
                    <a:pt x="2097765" y="719820"/>
                  </a:lnTo>
                  <a:lnTo>
                    <a:pt x="2098232" y="718887"/>
                  </a:lnTo>
                  <a:close/>
                  <a:moveTo>
                    <a:pt x="2020791" y="1320681"/>
                  </a:moveTo>
                  <a:cubicBezTo>
                    <a:pt x="2020791" y="1321147"/>
                    <a:pt x="2021258" y="1321147"/>
                    <a:pt x="2021258" y="1321614"/>
                  </a:cubicBezTo>
                  <a:cubicBezTo>
                    <a:pt x="2021258" y="1321614"/>
                    <a:pt x="2021258" y="1321614"/>
                    <a:pt x="2021724" y="1322081"/>
                  </a:cubicBezTo>
                  <a:cubicBezTo>
                    <a:pt x="2024524" y="1321147"/>
                    <a:pt x="2027322" y="1321614"/>
                    <a:pt x="2029655" y="1319281"/>
                  </a:cubicBezTo>
                  <a:cubicBezTo>
                    <a:pt x="2030588" y="1318349"/>
                    <a:pt x="2031521" y="1318815"/>
                    <a:pt x="2031521" y="1320215"/>
                  </a:cubicBezTo>
                  <a:cubicBezTo>
                    <a:pt x="2031521" y="1321147"/>
                    <a:pt x="2030588" y="1323014"/>
                    <a:pt x="2030121" y="1323014"/>
                  </a:cubicBezTo>
                  <a:cubicBezTo>
                    <a:pt x="2027322" y="1323947"/>
                    <a:pt x="2024524" y="1323947"/>
                    <a:pt x="2022191" y="1321614"/>
                  </a:cubicBezTo>
                  <a:cubicBezTo>
                    <a:pt x="2021724" y="1321614"/>
                    <a:pt x="2021724" y="1321614"/>
                    <a:pt x="2021258" y="1321614"/>
                  </a:cubicBezTo>
                  <a:cubicBezTo>
                    <a:pt x="2020791" y="1321614"/>
                    <a:pt x="2020791" y="1321147"/>
                    <a:pt x="2020791" y="1320681"/>
                  </a:cubicBezTo>
                  <a:close/>
                  <a:moveTo>
                    <a:pt x="2013327" y="79773"/>
                  </a:moveTo>
                  <a:lnTo>
                    <a:pt x="2012861" y="78373"/>
                  </a:lnTo>
                  <a:lnTo>
                    <a:pt x="2013794" y="79306"/>
                  </a:lnTo>
                  <a:cubicBezTo>
                    <a:pt x="2013794" y="79306"/>
                    <a:pt x="2013794" y="79773"/>
                    <a:pt x="2013327" y="79773"/>
                  </a:cubicBezTo>
                  <a:cubicBezTo>
                    <a:pt x="2017059" y="80706"/>
                    <a:pt x="2018459" y="83038"/>
                    <a:pt x="2017992" y="86304"/>
                  </a:cubicBezTo>
                  <a:cubicBezTo>
                    <a:pt x="2017526" y="88636"/>
                    <a:pt x="2016126" y="90502"/>
                    <a:pt x="2015193" y="92835"/>
                  </a:cubicBezTo>
                  <a:cubicBezTo>
                    <a:pt x="2015193" y="93301"/>
                    <a:pt x="2013794" y="93301"/>
                    <a:pt x="2013327" y="92835"/>
                  </a:cubicBezTo>
                  <a:cubicBezTo>
                    <a:pt x="2012861" y="92835"/>
                    <a:pt x="2012394" y="91902"/>
                    <a:pt x="2012394" y="91435"/>
                  </a:cubicBezTo>
                  <a:cubicBezTo>
                    <a:pt x="2012861" y="87703"/>
                    <a:pt x="2013327" y="83971"/>
                    <a:pt x="2013327" y="79773"/>
                  </a:cubicBezTo>
                  <a:cubicBezTo>
                    <a:pt x="2013794" y="79773"/>
                    <a:pt x="2013794" y="79773"/>
                    <a:pt x="2013327" y="79773"/>
                  </a:cubicBezTo>
                  <a:close/>
                  <a:moveTo>
                    <a:pt x="1996533" y="880765"/>
                  </a:moveTo>
                  <a:cubicBezTo>
                    <a:pt x="1996066" y="880765"/>
                    <a:pt x="1995133" y="880299"/>
                    <a:pt x="1995133" y="880299"/>
                  </a:cubicBezTo>
                  <a:cubicBezTo>
                    <a:pt x="1995133" y="879366"/>
                    <a:pt x="1995600" y="878432"/>
                    <a:pt x="1996066" y="877033"/>
                  </a:cubicBezTo>
                  <a:cubicBezTo>
                    <a:pt x="1996533" y="877033"/>
                    <a:pt x="1997466" y="877499"/>
                    <a:pt x="1997466" y="877499"/>
                  </a:cubicBezTo>
                  <a:cubicBezTo>
                    <a:pt x="1997000" y="878899"/>
                    <a:pt x="1996533" y="879832"/>
                    <a:pt x="1996533" y="880765"/>
                  </a:cubicBezTo>
                  <a:close/>
                  <a:moveTo>
                    <a:pt x="1997466" y="69043"/>
                  </a:moveTo>
                  <a:cubicBezTo>
                    <a:pt x="1998399" y="69043"/>
                    <a:pt x="1999798" y="69510"/>
                    <a:pt x="2000732" y="69976"/>
                  </a:cubicBezTo>
                  <a:cubicBezTo>
                    <a:pt x="2000265" y="70443"/>
                    <a:pt x="2000265" y="70909"/>
                    <a:pt x="1999798" y="71376"/>
                  </a:cubicBezTo>
                  <a:cubicBezTo>
                    <a:pt x="1998399" y="72775"/>
                    <a:pt x="1997466" y="74175"/>
                    <a:pt x="1996066" y="75108"/>
                  </a:cubicBezTo>
                  <a:cubicBezTo>
                    <a:pt x="1995600" y="75574"/>
                    <a:pt x="1995133" y="75574"/>
                    <a:pt x="1994201" y="75574"/>
                  </a:cubicBezTo>
                  <a:cubicBezTo>
                    <a:pt x="1992801" y="75574"/>
                    <a:pt x="1991868" y="75108"/>
                    <a:pt x="1991868" y="73708"/>
                  </a:cubicBezTo>
                  <a:cubicBezTo>
                    <a:pt x="1991401" y="70443"/>
                    <a:pt x="1992801" y="69043"/>
                    <a:pt x="1997466" y="69043"/>
                  </a:cubicBezTo>
                  <a:close/>
                  <a:moveTo>
                    <a:pt x="1933555" y="137620"/>
                  </a:moveTo>
                  <a:cubicBezTo>
                    <a:pt x="1935887" y="137620"/>
                    <a:pt x="1938220" y="138086"/>
                    <a:pt x="1940552" y="139019"/>
                  </a:cubicBezTo>
                  <a:cubicBezTo>
                    <a:pt x="1941019" y="139019"/>
                    <a:pt x="1941019" y="139952"/>
                    <a:pt x="1941485" y="140419"/>
                  </a:cubicBezTo>
                  <a:cubicBezTo>
                    <a:pt x="1941019" y="141352"/>
                    <a:pt x="1940552" y="142751"/>
                    <a:pt x="1939619" y="143218"/>
                  </a:cubicBezTo>
                  <a:cubicBezTo>
                    <a:pt x="1936820" y="144617"/>
                    <a:pt x="1933555" y="143218"/>
                    <a:pt x="1932155" y="140419"/>
                  </a:cubicBezTo>
                  <a:cubicBezTo>
                    <a:pt x="1931222" y="138553"/>
                    <a:pt x="1932155" y="137153"/>
                    <a:pt x="1933555" y="137620"/>
                  </a:cubicBezTo>
                  <a:close/>
                  <a:moveTo>
                    <a:pt x="1927957" y="1610382"/>
                  </a:moveTo>
                  <a:cubicBezTo>
                    <a:pt x="1928423" y="1610848"/>
                    <a:pt x="1928423" y="1611315"/>
                    <a:pt x="1928890" y="1611781"/>
                  </a:cubicBezTo>
                  <a:cubicBezTo>
                    <a:pt x="1927957" y="1612714"/>
                    <a:pt x="1927024" y="1612248"/>
                    <a:pt x="1927024" y="1610848"/>
                  </a:cubicBezTo>
                  <a:cubicBezTo>
                    <a:pt x="1927024" y="1610848"/>
                    <a:pt x="1927490" y="1610848"/>
                    <a:pt x="1927957" y="1610382"/>
                  </a:cubicBezTo>
                  <a:close/>
                  <a:moveTo>
                    <a:pt x="1531426" y="55514"/>
                  </a:moveTo>
                  <a:cubicBezTo>
                    <a:pt x="1531892" y="55981"/>
                    <a:pt x="1531892" y="55981"/>
                    <a:pt x="1532359" y="56447"/>
                  </a:cubicBezTo>
                  <a:cubicBezTo>
                    <a:pt x="1531892" y="56447"/>
                    <a:pt x="1531426" y="55981"/>
                    <a:pt x="1530959" y="55981"/>
                  </a:cubicBezTo>
                  <a:lnTo>
                    <a:pt x="1530026" y="54581"/>
                  </a:lnTo>
                  <a:lnTo>
                    <a:pt x="1531426" y="55514"/>
                  </a:lnTo>
                  <a:close/>
                  <a:moveTo>
                    <a:pt x="404345" y="636782"/>
                  </a:moveTo>
                  <a:lnTo>
                    <a:pt x="404345" y="635849"/>
                  </a:lnTo>
                  <a:lnTo>
                    <a:pt x="405278" y="636315"/>
                  </a:lnTo>
                  <a:lnTo>
                    <a:pt x="404345" y="636782"/>
                  </a:lnTo>
                  <a:close/>
                  <a:moveTo>
                    <a:pt x="454728" y="754342"/>
                  </a:moveTo>
                  <a:cubicBezTo>
                    <a:pt x="454261" y="757607"/>
                    <a:pt x="452395" y="760406"/>
                    <a:pt x="449130" y="760873"/>
                  </a:cubicBezTo>
                  <a:cubicBezTo>
                    <a:pt x="446330" y="761339"/>
                    <a:pt x="443065" y="761339"/>
                    <a:pt x="440266" y="761339"/>
                  </a:cubicBezTo>
                  <a:cubicBezTo>
                    <a:pt x="440266" y="761339"/>
                    <a:pt x="440266" y="761806"/>
                    <a:pt x="440266" y="761806"/>
                  </a:cubicBezTo>
                  <a:cubicBezTo>
                    <a:pt x="440266" y="762272"/>
                    <a:pt x="439799" y="762272"/>
                    <a:pt x="439799" y="762739"/>
                  </a:cubicBezTo>
                  <a:cubicBezTo>
                    <a:pt x="439799" y="762272"/>
                    <a:pt x="439799" y="761806"/>
                    <a:pt x="439799" y="761339"/>
                  </a:cubicBezTo>
                  <a:cubicBezTo>
                    <a:pt x="439799" y="761339"/>
                    <a:pt x="440266" y="761339"/>
                    <a:pt x="440266" y="761339"/>
                  </a:cubicBezTo>
                  <a:cubicBezTo>
                    <a:pt x="439799" y="757141"/>
                    <a:pt x="440266" y="752942"/>
                    <a:pt x="445398" y="751076"/>
                  </a:cubicBezTo>
                  <a:cubicBezTo>
                    <a:pt x="446797" y="750610"/>
                    <a:pt x="447263" y="747811"/>
                    <a:pt x="448197" y="746411"/>
                  </a:cubicBezTo>
                  <a:cubicBezTo>
                    <a:pt x="449596" y="744079"/>
                    <a:pt x="451462" y="743145"/>
                    <a:pt x="452395" y="744079"/>
                  </a:cubicBezTo>
                  <a:cubicBezTo>
                    <a:pt x="453328" y="745478"/>
                    <a:pt x="454261" y="746878"/>
                    <a:pt x="454728" y="748744"/>
                  </a:cubicBezTo>
                  <a:cubicBezTo>
                    <a:pt x="455194" y="750610"/>
                    <a:pt x="454728" y="752476"/>
                    <a:pt x="454728" y="754342"/>
                  </a:cubicBezTo>
                  <a:close/>
                  <a:moveTo>
                    <a:pt x="466857" y="764605"/>
                  </a:moveTo>
                  <a:cubicBezTo>
                    <a:pt x="466857" y="765071"/>
                    <a:pt x="466857" y="765071"/>
                    <a:pt x="466857" y="765538"/>
                  </a:cubicBezTo>
                  <a:cubicBezTo>
                    <a:pt x="466390" y="766004"/>
                    <a:pt x="466390" y="766471"/>
                    <a:pt x="465924" y="766937"/>
                  </a:cubicBezTo>
                  <a:cubicBezTo>
                    <a:pt x="465924" y="767404"/>
                    <a:pt x="465457" y="767870"/>
                    <a:pt x="465457" y="768337"/>
                  </a:cubicBezTo>
                  <a:cubicBezTo>
                    <a:pt x="465924" y="767404"/>
                    <a:pt x="465924" y="766471"/>
                    <a:pt x="466390" y="765071"/>
                  </a:cubicBezTo>
                  <a:cubicBezTo>
                    <a:pt x="466857" y="765071"/>
                    <a:pt x="466857" y="764605"/>
                    <a:pt x="466857" y="764605"/>
                  </a:cubicBezTo>
                  <a:cubicBezTo>
                    <a:pt x="466857" y="763205"/>
                    <a:pt x="466857" y="762272"/>
                    <a:pt x="468256" y="761339"/>
                  </a:cubicBezTo>
                  <a:cubicBezTo>
                    <a:pt x="468256" y="761806"/>
                    <a:pt x="468723" y="762272"/>
                    <a:pt x="468723" y="762739"/>
                  </a:cubicBezTo>
                  <a:cubicBezTo>
                    <a:pt x="468256" y="763205"/>
                    <a:pt x="467323" y="764138"/>
                    <a:pt x="466857" y="764605"/>
                  </a:cubicBezTo>
                  <a:close/>
                  <a:moveTo>
                    <a:pt x="498113" y="736148"/>
                  </a:moveTo>
                  <a:cubicBezTo>
                    <a:pt x="498579" y="735681"/>
                    <a:pt x="499512" y="735681"/>
                    <a:pt x="499979" y="735681"/>
                  </a:cubicBezTo>
                  <a:cubicBezTo>
                    <a:pt x="501378" y="735681"/>
                    <a:pt x="502311" y="736148"/>
                    <a:pt x="503244" y="736614"/>
                  </a:cubicBezTo>
                  <a:cubicBezTo>
                    <a:pt x="503244" y="737081"/>
                    <a:pt x="503244" y="738014"/>
                    <a:pt x="502778" y="738014"/>
                  </a:cubicBezTo>
                  <a:cubicBezTo>
                    <a:pt x="501845" y="738014"/>
                    <a:pt x="500445" y="738480"/>
                    <a:pt x="499512" y="738014"/>
                  </a:cubicBezTo>
                  <a:cubicBezTo>
                    <a:pt x="498113" y="738014"/>
                    <a:pt x="497646" y="737081"/>
                    <a:pt x="498113" y="736148"/>
                  </a:cubicBezTo>
                  <a:close/>
                  <a:moveTo>
                    <a:pt x="528436" y="446914"/>
                  </a:moveTo>
                  <a:cubicBezTo>
                    <a:pt x="527969" y="447847"/>
                    <a:pt x="526570" y="447847"/>
                    <a:pt x="525170" y="448313"/>
                  </a:cubicBezTo>
                  <a:cubicBezTo>
                    <a:pt x="524704" y="448313"/>
                    <a:pt x="523771" y="448313"/>
                    <a:pt x="523304" y="447847"/>
                  </a:cubicBezTo>
                  <a:cubicBezTo>
                    <a:pt x="522838" y="446914"/>
                    <a:pt x="521905" y="445514"/>
                    <a:pt x="521905" y="445048"/>
                  </a:cubicBezTo>
                  <a:cubicBezTo>
                    <a:pt x="521905" y="444581"/>
                    <a:pt x="523771" y="443648"/>
                    <a:pt x="524704" y="443648"/>
                  </a:cubicBezTo>
                  <a:cubicBezTo>
                    <a:pt x="527036" y="443648"/>
                    <a:pt x="528902" y="445981"/>
                    <a:pt x="528436" y="446914"/>
                  </a:cubicBezTo>
                  <a:close/>
                  <a:moveTo>
                    <a:pt x="548029" y="434784"/>
                  </a:moveTo>
                  <a:cubicBezTo>
                    <a:pt x="548029" y="434784"/>
                    <a:pt x="547562" y="434784"/>
                    <a:pt x="548029" y="434784"/>
                  </a:cubicBezTo>
                  <a:cubicBezTo>
                    <a:pt x="547096" y="436184"/>
                    <a:pt x="547562" y="437583"/>
                    <a:pt x="545230" y="437583"/>
                  </a:cubicBezTo>
                  <a:cubicBezTo>
                    <a:pt x="545230" y="437583"/>
                    <a:pt x="544764" y="436184"/>
                    <a:pt x="544764" y="436184"/>
                  </a:cubicBezTo>
                  <a:cubicBezTo>
                    <a:pt x="546163" y="435717"/>
                    <a:pt x="546629" y="435251"/>
                    <a:pt x="548029" y="434784"/>
                  </a:cubicBezTo>
                  <a:cubicBezTo>
                    <a:pt x="547562" y="434784"/>
                    <a:pt x="547562" y="434784"/>
                    <a:pt x="548029" y="434784"/>
                  </a:cubicBezTo>
                  <a:lnTo>
                    <a:pt x="548496" y="433385"/>
                  </a:lnTo>
                  <a:lnTo>
                    <a:pt x="548029" y="434784"/>
                  </a:lnTo>
                  <a:close/>
                  <a:moveTo>
                    <a:pt x="575087" y="425921"/>
                  </a:moveTo>
                  <a:cubicBezTo>
                    <a:pt x="575087" y="425921"/>
                    <a:pt x="574620" y="426387"/>
                    <a:pt x="574620" y="426387"/>
                  </a:cubicBezTo>
                  <a:cubicBezTo>
                    <a:pt x="574153" y="426854"/>
                    <a:pt x="574153" y="427320"/>
                    <a:pt x="574153" y="427320"/>
                  </a:cubicBezTo>
                  <a:cubicBezTo>
                    <a:pt x="574153" y="429653"/>
                    <a:pt x="574153" y="432452"/>
                    <a:pt x="574153" y="434784"/>
                  </a:cubicBezTo>
                  <a:cubicBezTo>
                    <a:pt x="574153" y="435251"/>
                    <a:pt x="573687" y="435717"/>
                    <a:pt x="573220" y="436184"/>
                  </a:cubicBezTo>
                  <a:cubicBezTo>
                    <a:pt x="572754" y="435717"/>
                    <a:pt x="572287" y="435251"/>
                    <a:pt x="572287" y="434784"/>
                  </a:cubicBezTo>
                  <a:cubicBezTo>
                    <a:pt x="572287" y="431985"/>
                    <a:pt x="572754" y="429653"/>
                    <a:pt x="574153" y="427320"/>
                  </a:cubicBezTo>
                  <a:cubicBezTo>
                    <a:pt x="574153" y="426854"/>
                    <a:pt x="574153" y="426387"/>
                    <a:pt x="574153" y="425454"/>
                  </a:cubicBezTo>
                  <a:cubicBezTo>
                    <a:pt x="574620" y="425921"/>
                    <a:pt x="574620" y="425921"/>
                    <a:pt x="575087" y="425921"/>
                  </a:cubicBezTo>
                  <a:cubicBezTo>
                    <a:pt x="575087" y="425454"/>
                    <a:pt x="575553" y="425454"/>
                    <a:pt x="575553" y="424988"/>
                  </a:cubicBezTo>
                  <a:cubicBezTo>
                    <a:pt x="576486" y="425454"/>
                    <a:pt x="576020" y="425454"/>
                    <a:pt x="575087" y="425921"/>
                  </a:cubicBezTo>
                  <a:close/>
                  <a:moveTo>
                    <a:pt x="607275" y="677368"/>
                  </a:moveTo>
                  <a:lnTo>
                    <a:pt x="608208" y="675968"/>
                  </a:lnTo>
                  <a:lnTo>
                    <a:pt x="608675" y="677834"/>
                  </a:lnTo>
                  <a:lnTo>
                    <a:pt x="607275" y="677368"/>
                  </a:lnTo>
                  <a:close/>
                  <a:moveTo>
                    <a:pt x="610075" y="473505"/>
                  </a:moveTo>
                  <a:cubicBezTo>
                    <a:pt x="610541" y="472105"/>
                    <a:pt x="611940" y="470705"/>
                    <a:pt x="613340" y="469306"/>
                  </a:cubicBezTo>
                  <a:cubicBezTo>
                    <a:pt x="613340" y="469306"/>
                    <a:pt x="613340" y="468839"/>
                    <a:pt x="612873" y="468839"/>
                  </a:cubicBezTo>
                  <a:lnTo>
                    <a:pt x="614273" y="467906"/>
                  </a:lnTo>
                  <a:lnTo>
                    <a:pt x="613340" y="469306"/>
                  </a:lnTo>
                  <a:cubicBezTo>
                    <a:pt x="613340" y="469306"/>
                    <a:pt x="613340" y="469306"/>
                    <a:pt x="613340" y="469306"/>
                  </a:cubicBezTo>
                  <a:cubicBezTo>
                    <a:pt x="613807" y="470705"/>
                    <a:pt x="614740" y="472105"/>
                    <a:pt x="614740" y="473971"/>
                  </a:cubicBezTo>
                  <a:cubicBezTo>
                    <a:pt x="614740" y="474904"/>
                    <a:pt x="613340" y="475837"/>
                    <a:pt x="612407" y="476770"/>
                  </a:cubicBezTo>
                  <a:cubicBezTo>
                    <a:pt x="611940" y="477237"/>
                    <a:pt x="611008" y="477237"/>
                    <a:pt x="611008" y="476770"/>
                  </a:cubicBezTo>
                  <a:cubicBezTo>
                    <a:pt x="610541" y="475837"/>
                    <a:pt x="609608" y="474438"/>
                    <a:pt x="610075" y="473505"/>
                  </a:cubicBezTo>
                  <a:close/>
                  <a:moveTo>
                    <a:pt x="617072" y="649378"/>
                  </a:moveTo>
                  <a:cubicBezTo>
                    <a:pt x="616605" y="649378"/>
                    <a:pt x="616139" y="648911"/>
                    <a:pt x="615673" y="648911"/>
                  </a:cubicBezTo>
                  <a:cubicBezTo>
                    <a:pt x="613807" y="648445"/>
                    <a:pt x="611940" y="648911"/>
                    <a:pt x="611474" y="646112"/>
                  </a:cubicBezTo>
                  <a:cubicBezTo>
                    <a:pt x="611474" y="646112"/>
                    <a:pt x="612407" y="645179"/>
                    <a:pt x="612873" y="645646"/>
                  </a:cubicBezTo>
                  <a:cubicBezTo>
                    <a:pt x="613807" y="646112"/>
                    <a:pt x="615206" y="646579"/>
                    <a:pt x="616139" y="647045"/>
                  </a:cubicBezTo>
                  <a:cubicBezTo>
                    <a:pt x="616605" y="647512"/>
                    <a:pt x="617539" y="647512"/>
                    <a:pt x="618005" y="647978"/>
                  </a:cubicBezTo>
                  <a:cubicBezTo>
                    <a:pt x="618472" y="648445"/>
                    <a:pt x="618472" y="648911"/>
                    <a:pt x="618938" y="649378"/>
                  </a:cubicBezTo>
                  <a:cubicBezTo>
                    <a:pt x="618472" y="649378"/>
                    <a:pt x="617539" y="649844"/>
                    <a:pt x="617072" y="649378"/>
                  </a:cubicBezTo>
                  <a:close/>
                  <a:moveTo>
                    <a:pt x="626869" y="607858"/>
                  </a:moveTo>
                  <a:cubicBezTo>
                    <a:pt x="625936" y="608325"/>
                    <a:pt x="624536" y="609258"/>
                    <a:pt x="623603" y="609258"/>
                  </a:cubicBezTo>
                  <a:cubicBezTo>
                    <a:pt x="622204" y="608325"/>
                    <a:pt x="620804" y="606925"/>
                    <a:pt x="619871" y="605526"/>
                  </a:cubicBezTo>
                  <a:cubicBezTo>
                    <a:pt x="619405" y="605059"/>
                    <a:pt x="620804" y="603660"/>
                    <a:pt x="621271" y="602727"/>
                  </a:cubicBezTo>
                  <a:cubicBezTo>
                    <a:pt x="624070" y="602727"/>
                    <a:pt x="625469" y="604593"/>
                    <a:pt x="626869" y="606459"/>
                  </a:cubicBezTo>
                  <a:cubicBezTo>
                    <a:pt x="627335" y="606459"/>
                    <a:pt x="627335" y="607858"/>
                    <a:pt x="626869" y="607858"/>
                  </a:cubicBezTo>
                  <a:close/>
                  <a:moveTo>
                    <a:pt x="645529" y="662906"/>
                  </a:moveTo>
                  <a:lnTo>
                    <a:pt x="645063" y="664306"/>
                  </a:lnTo>
                  <a:lnTo>
                    <a:pt x="643663" y="663373"/>
                  </a:lnTo>
                  <a:lnTo>
                    <a:pt x="645529" y="662906"/>
                  </a:lnTo>
                  <a:close/>
                  <a:moveTo>
                    <a:pt x="651127" y="679234"/>
                  </a:moveTo>
                  <a:cubicBezTo>
                    <a:pt x="650194" y="680634"/>
                    <a:pt x="648795" y="682500"/>
                    <a:pt x="649728" y="684366"/>
                  </a:cubicBezTo>
                  <a:cubicBezTo>
                    <a:pt x="650661" y="686232"/>
                    <a:pt x="651593" y="688564"/>
                    <a:pt x="648795" y="689031"/>
                  </a:cubicBezTo>
                  <a:cubicBezTo>
                    <a:pt x="647395" y="689497"/>
                    <a:pt x="645063" y="688564"/>
                    <a:pt x="643663" y="687631"/>
                  </a:cubicBezTo>
                  <a:cubicBezTo>
                    <a:pt x="641331" y="686232"/>
                    <a:pt x="640864" y="682966"/>
                    <a:pt x="642730" y="681100"/>
                  </a:cubicBezTo>
                  <a:cubicBezTo>
                    <a:pt x="645063" y="678768"/>
                    <a:pt x="647395" y="676901"/>
                    <a:pt x="649728" y="675035"/>
                  </a:cubicBezTo>
                  <a:cubicBezTo>
                    <a:pt x="650194" y="674569"/>
                    <a:pt x="651127" y="675035"/>
                    <a:pt x="651593" y="675035"/>
                  </a:cubicBezTo>
                  <a:cubicBezTo>
                    <a:pt x="652060" y="675035"/>
                    <a:pt x="652527" y="675968"/>
                    <a:pt x="652993" y="676435"/>
                  </a:cubicBezTo>
                  <a:cubicBezTo>
                    <a:pt x="652060" y="676901"/>
                    <a:pt x="651593" y="678301"/>
                    <a:pt x="651127" y="679234"/>
                  </a:cubicBezTo>
                  <a:close/>
                  <a:moveTo>
                    <a:pt x="656259" y="633050"/>
                  </a:moveTo>
                  <a:cubicBezTo>
                    <a:pt x="656725" y="632583"/>
                    <a:pt x="656725" y="632117"/>
                    <a:pt x="657192" y="632117"/>
                  </a:cubicBezTo>
                  <a:cubicBezTo>
                    <a:pt x="658125" y="632117"/>
                    <a:pt x="659524" y="632583"/>
                    <a:pt x="660457" y="633050"/>
                  </a:cubicBezTo>
                  <a:cubicBezTo>
                    <a:pt x="660924" y="633050"/>
                    <a:pt x="660924" y="633983"/>
                    <a:pt x="661390" y="634449"/>
                  </a:cubicBezTo>
                  <a:cubicBezTo>
                    <a:pt x="660924" y="634916"/>
                    <a:pt x="660457" y="635849"/>
                    <a:pt x="660457" y="635849"/>
                  </a:cubicBezTo>
                  <a:cubicBezTo>
                    <a:pt x="659058" y="634916"/>
                    <a:pt x="657658" y="633983"/>
                    <a:pt x="656259" y="633050"/>
                  </a:cubicBezTo>
                  <a:close/>
                  <a:moveTo>
                    <a:pt x="661390" y="658708"/>
                  </a:moveTo>
                  <a:cubicBezTo>
                    <a:pt x="661390" y="658241"/>
                    <a:pt x="660924" y="657775"/>
                    <a:pt x="660924" y="657308"/>
                  </a:cubicBezTo>
                  <a:cubicBezTo>
                    <a:pt x="660924" y="656842"/>
                    <a:pt x="661390" y="656375"/>
                    <a:pt x="661857" y="655909"/>
                  </a:cubicBezTo>
                  <a:cubicBezTo>
                    <a:pt x="661857" y="656375"/>
                    <a:pt x="662323" y="656842"/>
                    <a:pt x="662323" y="657308"/>
                  </a:cubicBezTo>
                  <a:cubicBezTo>
                    <a:pt x="661857" y="657775"/>
                    <a:pt x="661390" y="658241"/>
                    <a:pt x="661390" y="658708"/>
                  </a:cubicBezTo>
                  <a:close/>
                  <a:moveTo>
                    <a:pt x="645529" y="755275"/>
                  </a:moveTo>
                  <a:cubicBezTo>
                    <a:pt x="645063" y="755741"/>
                    <a:pt x="644596" y="756208"/>
                    <a:pt x="644129" y="756208"/>
                  </a:cubicBezTo>
                  <a:cubicBezTo>
                    <a:pt x="642730" y="756674"/>
                    <a:pt x="641797" y="756208"/>
                    <a:pt x="641331" y="754342"/>
                  </a:cubicBezTo>
                  <a:cubicBezTo>
                    <a:pt x="640864" y="752476"/>
                    <a:pt x="640397" y="750610"/>
                    <a:pt x="642263" y="749210"/>
                  </a:cubicBezTo>
                  <a:cubicBezTo>
                    <a:pt x="642730" y="748744"/>
                    <a:pt x="643196" y="749210"/>
                    <a:pt x="643663" y="749210"/>
                  </a:cubicBezTo>
                  <a:cubicBezTo>
                    <a:pt x="645996" y="750143"/>
                    <a:pt x="646928" y="752476"/>
                    <a:pt x="645529" y="755275"/>
                  </a:cubicBezTo>
                  <a:close/>
                  <a:moveTo>
                    <a:pt x="652060" y="770203"/>
                  </a:moveTo>
                  <a:lnTo>
                    <a:pt x="651127" y="768803"/>
                  </a:lnTo>
                  <a:lnTo>
                    <a:pt x="652527" y="769736"/>
                  </a:lnTo>
                  <a:lnTo>
                    <a:pt x="652993" y="771136"/>
                  </a:lnTo>
                  <a:lnTo>
                    <a:pt x="652060" y="770203"/>
                  </a:lnTo>
                  <a:close/>
                  <a:moveTo>
                    <a:pt x="261594" y="1684090"/>
                  </a:moveTo>
                  <a:lnTo>
                    <a:pt x="262060" y="1683623"/>
                  </a:lnTo>
                  <a:cubicBezTo>
                    <a:pt x="262527" y="1684556"/>
                    <a:pt x="262993" y="1685023"/>
                    <a:pt x="263460" y="1685489"/>
                  </a:cubicBezTo>
                  <a:cubicBezTo>
                    <a:pt x="262993" y="1685023"/>
                    <a:pt x="262527" y="1684556"/>
                    <a:pt x="261594" y="1684090"/>
                  </a:cubicBezTo>
                  <a:close/>
                  <a:moveTo>
                    <a:pt x="266259" y="1687355"/>
                  </a:moveTo>
                  <a:cubicBezTo>
                    <a:pt x="265792" y="1686889"/>
                    <a:pt x="264859" y="1686422"/>
                    <a:pt x="264393" y="1685956"/>
                  </a:cubicBezTo>
                  <a:cubicBezTo>
                    <a:pt x="264859" y="1686422"/>
                    <a:pt x="265792" y="1686889"/>
                    <a:pt x="266725" y="1686889"/>
                  </a:cubicBezTo>
                  <a:lnTo>
                    <a:pt x="266725" y="1688288"/>
                  </a:lnTo>
                  <a:lnTo>
                    <a:pt x="266259" y="1687355"/>
                  </a:lnTo>
                  <a:close/>
                  <a:moveTo>
                    <a:pt x="276055" y="1701351"/>
                  </a:moveTo>
                  <a:cubicBezTo>
                    <a:pt x="275589" y="1700884"/>
                    <a:pt x="275589" y="1700418"/>
                    <a:pt x="275589" y="1699951"/>
                  </a:cubicBezTo>
                  <a:cubicBezTo>
                    <a:pt x="276055" y="1698552"/>
                    <a:pt x="276988" y="1698085"/>
                    <a:pt x="278388" y="1699018"/>
                  </a:cubicBezTo>
                  <a:cubicBezTo>
                    <a:pt x="278855" y="1699485"/>
                    <a:pt x="278855" y="1699951"/>
                    <a:pt x="278855" y="1700418"/>
                  </a:cubicBezTo>
                  <a:cubicBezTo>
                    <a:pt x="278388" y="1701351"/>
                    <a:pt x="277455" y="1701817"/>
                    <a:pt x="276055" y="1701351"/>
                  </a:cubicBezTo>
                  <a:close/>
                  <a:moveTo>
                    <a:pt x="663723" y="2326470"/>
                  </a:moveTo>
                  <a:lnTo>
                    <a:pt x="663723" y="2325537"/>
                  </a:lnTo>
                  <a:lnTo>
                    <a:pt x="665122" y="2326003"/>
                  </a:lnTo>
                  <a:lnTo>
                    <a:pt x="663723" y="2326470"/>
                  </a:lnTo>
                  <a:close/>
                  <a:moveTo>
                    <a:pt x="716438" y="2091350"/>
                  </a:moveTo>
                  <a:cubicBezTo>
                    <a:pt x="715505" y="2090417"/>
                    <a:pt x="715972" y="2089951"/>
                    <a:pt x="717371" y="2089951"/>
                  </a:cubicBezTo>
                  <a:cubicBezTo>
                    <a:pt x="717371" y="2090417"/>
                    <a:pt x="717838" y="2090417"/>
                    <a:pt x="717838" y="2090884"/>
                  </a:cubicBezTo>
                  <a:cubicBezTo>
                    <a:pt x="717371" y="2091350"/>
                    <a:pt x="716904" y="2091817"/>
                    <a:pt x="716438" y="2091350"/>
                  </a:cubicBezTo>
                  <a:close/>
                  <a:moveTo>
                    <a:pt x="735098" y="1853898"/>
                  </a:moveTo>
                  <a:lnTo>
                    <a:pt x="734632" y="1855298"/>
                  </a:lnTo>
                  <a:lnTo>
                    <a:pt x="734165" y="1853898"/>
                  </a:lnTo>
                  <a:lnTo>
                    <a:pt x="735098" y="1853898"/>
                  </a:lnTo>
                  <a:close/>
                  <a:moveTo>
                    <a:pt x="726701" y="1968659"/>
                  </a:moveTo>
                  <a:cubicBezTo>
                    <a:pt x="725768" y="1969126"/>
                    <a:pt x="724835" y="1969592"/>
                    <a:pt x="723902" y="1970059"/>
                  </a:cubicBezTo>
                  <a:cubicBezTo>
                    <a:pt x="723902" y="1970059"/>
                    <a:pt x="722969" y="1969126"/>
                    <a:pt x="722969" y="1968659"/>
                  </a:cubicBezTo>
                  <a:cubicBezTo>
                    <a:pt x="723436" y="1966327"/>
                    <a:pt x="725302" y="1964927"/>
                    <a:pt x="726701" y="1965393"/>
                  </a:cubicBezTo>
                  <a:cubicBezTo>
                    <a:pt x="727168" y="1965393"/>
                    <a:pt x="727168" y="1966327"/>
                    <a:pt x="727634" y="1966793"/>
                  </a:cubicBezTo>
                  <a:cubicBezTo>
                    <a:pt x="727168" y="1967726"/>
                    <a:pt x="727168" y="1968193"/>
                    <a:pt x="726701" y="1968659"/>
                  </a:cubicBezTo>
                  <a:close/>
                  <a:moveTo>
                    <a:pt x="740230" y="2000382"/>
                  </a:moveTo>
                  <a:cubicBezTo>
                    <a:pt x="740230" y="2000848"/>
                    <a:pt x="739763" y="2000848"/>
                    <a:pt x="739763" y="2001315"/>
                  </a:cubicBezTo>
                  <a:cubicBezTo>
                    <a:pt x="739763" y="2001781"/>
                    <a:pt x="739763" y="2002714"/>
                    <a:pt x="739763" y="2003181"/>
                  </a:cubicBezTo>
                  <a:cubicBezTo>
                    <a:pt x="739297" y="2003181"/>
                    <a:pt x="739297" y="2003181"/>
                    <a:pt x="738830" y="2003181"/>
                  </a:cubicBezTo>
                  <a:cubicBezTo>
                    <a:pt x="739297" y="2002714"/>
                    <a:pt x="739297" y="2001781"/>
                    <a:pt x="739763" y="2001315"/>
                  </a:cubicBezTo>
                  <a:cubicBezTo>
                    <a:pt x="739763" y="2000848"/>
                    <a:pt x="739763" y="2000382"/>
                    <a:pt x="740230" y="2000382"/>
                  </a:cubicBezTo>
                  <a:lnTo>
                    <a:pt x="741163" y="1999915"/>
                  </a:lnTo>
                  <a:lnTo>
                    <a:pt x="740230" y="2000382"/>
                  </a:lnTo>
                  <a:close/>
                  <a:moveTo>
                    <a:pt x="759357" y="1958862"/>
                  </a:moveTo>
                  <a:cubicBezTo>
                    <a:pt x="758890" y="1958862"/>
                    <a:pt x="757957" y="1958862"/>
                    <a:pt x="757491" y="1958396"/>
                  </a:cubicBezTo>
                  <a:cubicBezTo>
                    <a:pt x="755158" y="1956063"/>
                    <a:pt x="755158" y="1953264"/>
                    <a:pt x="756091" y="1949999"/>
                  </a:cubicBezTo>
                  <a:cubicBezTo>
                    <a:pt x="756091" y="1949999"/>
                    <a:pt x="756091" y="1949999"/>
                    <a:pt x="755625" y="1949999"/>
                  </a:cubicBezTo>
                  <a:cubicBezTo>
                    <a:pt x="755625" y="1949532"/>
                    <a:pt x="755625" y="1949532"/>
                    <a:pt x="755625" y="1949066"/>
                  </a:cubicBezTo>
                  <a:cubicBezTo>
                    <a:pt x="752359" y="1947200"/>
                    <a:pt x="752826" y="1942535"/>
                    <a:pt x="750027" y="1940202"/>
                  </a:cubicBezTo>
                  <a:cubicBezTo>
                    <a:pt x="747227" y="1937403"/>
                    <a:pt x="744428" y="1935071"/>
                    <a:pt x="742096" y="1932271"/>
                  </a:cubicBezTo>
                  <a:cubicBezTo>
                    <a:pt x="740230" y="1929939"/>
                    <a:pt x="737897" y="1927140"/>
                    <a:pt x="737431" y="1923874"/>
                  </a:cubicBezTo>
                  <a:cubicBezTo>
                    <a:pt x="736498" y="1912678"/>
                    <a:pt x="732299" y="1901482"/>
                    <a:pt x="733232" y="1889819"/>
                  </a:cubicBezTo>
                  <a:cubicBezTo>
                    <a:pt x="733232" y="1888886"/>
                    <a:pt x="734632" y="1887487"/>
                    <a:pt x="735565" y="1887953"/>
                  </a:cubicBezTo>
                  <a:cubicBezTo>
                    <a:pt x="736498" y="1887953"/>
                    <a:pt x="738364" y="1888886"/>
                    <a:pt x="738364" y="1889819"/>
                  </a:cubicBezTo>
                  <a:cubicBezTo>
                    <a:pt x="740230" y="1897283"/>
                    <a:pt x="741630" y="1904748"/>
                    <a:pt x="743029" y="1912212"/>
                  </a:cubicBezTo>
                  <a:cubicBezTo>
                    <a:pt x="740696" y="1919676"/>
                    <a:pt x="743029" y="1925740"/>
                    <a:pt x="749560" y="1930405"/>
                  </a:cubicBezTo>
                  <a:cubicBezTo>
                    <a:pt x="752826" y="1932738"/>
                    <a:pt x="754225" y="1936470"/>
                    <a:pt x="754692" y="1940202"/>
                  </a:cubicBezTo>
                  <a:cubicBezTo>
                    <a:pt x="755158" y="1943001"/>
                    <a:pt x="755158" y="1945800"/>
                    <a:pt x="755625" y="1948599"/>
                  </a:cubicBezTo>
                  <a:cubicBezTo>
                    <a:pt x="755625" y="1948599"/>
                    <a:pt x="756091" y="1949066"/>
                    <a:pt x="756091" y="1949066"/>
                  </a:cubicBezTo>
                  <a:cubicBezTo>
                    <a:pt x="756091" y="1949066"/>
                    <a:pt x="756091" y="1949532"/>
                    <a:pt x="756091" y="1949532"/>
                  </a:cubicBezTo>
                  <a:cubicBezTo>
                    <a:pt x="759357" y="1950932"/>
                    <a:pt x="759823" y="1953731"/>
                    <a:pt x="760290" y="1956996"/>
                  </a:cubicBezTo>
                  <a:cubicBezTo>
                    <a:pt x="760756" y="1957929"/>
                    <a:pt x="759823" y="1958862"/>
                    <a:pt x="759357" y="1958862"/>
                  </a:cubicBezTo>
                  <a:close/>
                  <a:moveTo>
                    <a:pt x="763555" y="1795118"/>
                  </a:moveTo>
                  <a:lnTo>
                    <a:pt x="763089" y="1796052"/>
                  </a:lnTo>
                  <a:lnTo>
                    <a:pt x="763089" y="1794652"/>
                  </a:lnTo>
                  <a:lnTo>
                    <a:pt x="764488" y="1794652"/>
                  </a:lnTo>
                  <a:lnTo>
                    <a:pt x="763555" y="1795118"/>
                  </a:lnTo>
                  <a:close/>
                  <a:moveTo>
                    <a:pt x="863388" y="1627176"/>
                  </a:moveTo>
                  <a:cubicBezTo>
                    <a:pt x="864321" y="1627176"/>
                    <a:pt x="865254" y="1627643"/>
                    <a:pt x="866187" y="1628109"/>
                  </a:cubicBezTo>
                  <a:cubicBezTo>
                    <a:pt x="866187" y="1629509"/>
                    <a:pt x="865720" y="1630442"/>
                    <a:pt x="864321" y="1630442"/>
                  </a:cubicBezTo>
                  <a:cubicBezTo>
                    <a:pt x="863388" y="1630442"/>
                    <a:pt x="862921" y="1629042"/>
                    <a:pt x="861988" y="1628576"/>
                  </a:cubicBezTo>
                  <a:cubicBezTo>
                    <a:pt x="862921" y="1627643"/>
                    <a:pt x="863388" y="1627176"/>
                    <a:pt x="863388" y="1627176"/>
                  </a:cubicBezTo>
                  <a:close/>
                  <a:moveTo>
                    <a:pt x="786880" y="1353803"/>
                  </a:moveTo>
                  <a:cubicBezTo>
                    <a:pt x="787347" y="1354269"/>
                    <a:pt x="788280" y="1354269"/>
                    <a:pt x="788280" y="1354736"/>
                  </a:cubicBezTo>
                  <a:cubicBezTo>
                    <a:pt x="788280" y="1355203"/>
                    <a:pt x="787814" y="1355669"/>
                    <a:pt x="787814" y="1356135"/>
                  </a:cubicBezTo>
                  <a:cubicBezTo>
                    <a:pt x="787347" y="1355669"/>
                    <a:pt x="786880" y="1355669"/>
                    <a:pt x="786414" y="1355203"/>
                  </a:cubicBezTo>
                  <a:cubicBezTo>
                    <a:pt x="786414" y="1354736"/>
                    <a:pt x="786880" y="1354269"/>
                    <a:pt x="786880" y="1353803"/>
                  </a:cubicBezTo>
                  <a:close/>
                  <a:moveTo>
                    <a:pt x="778950" y="1344006"/>
                  </a:moveTo>
                  <a:cubicBezTo>
                    <a:pt x="778950" y="1344473"/>
                    <a:pt x="779416" y="1344473"/>
                    <a:pt x="779416" y="1344939"/>
                  </a:cubicBezTo>
                  <a:cubicBezTo>
                    <a:pt x="779883" y="1344939"/>
                    <a:pt x="780350" y="1344939"/>
                    <a:pt x="780350" y="1345406"/>
                  </a:cubicBezTo>
                  <a:cubicBezTo>
                    <a:pt x="780350" y="1346339"/>
                    <a:pt x="779883" y="1345872"/>
                    <a:pt x="779416" y="1344939"/>
                  </a:cubicBezTo>
                  <a:cubicBezTo>
                    <a:pt x="778950" y="1344939"/>
                    <a:pt x="778950" y="1344939"/>
                    <a:pt x="778483" y="1344939"/>
                  </a:cubicBezTo>
                  <a:lnTo>
                    <a:pt x="778950" y="1344006"/>
                  </a:lnTo>
                  <a:close/>
                  <a:moveTo>
                    <a:pt x="816737" y="1992917"/>
                  </a:moveTo>
                  <a:cubicBezTo>
                    <a:pt x="817670" y="1996650"/>
                    <a:pt x="817670" y="2000382"/>
                    <a:pt x="819536" y="2003647"/>
                  </a:cubicBezTo>
                  <a:cubicBezTo>
                    <a:pt x="821868" y="2008779"/>
                    <a:pt x="821868" y="2013444"/>
                    <a:pt x="820003" y="2018575"/>
                  </a:cubicBezTo>
                  <a:cubicBezTo>
                    <a:pt x="817670" y="2023240"/>
                    <a:pt x="817670" y="2028372"/>
                    <a:pt x="819070" y="2033504"/>
                  </a:cubicBezTo>
                  <a:cubicBezTo>
                    <a:pt x="820003" y="2037236"/>
                    <a:pt x="820936" y="2040968"/>
                    <a:pt x="821402" y="2044700"/>
                  </a:cubicBezTo>
                  <a:cubicBezTo>
                    <a:pt x="821402" y="2045633"/>
                    <a:pt x="821402" y="2047499"/>
                    <a:pt x="820936" y="2047965"/>
                  </a:cubicBezTo>
                  <a:cubicBezTo>
                    <a:pt x="819536" y="2048898"/>
                    <a:pt x="819070" y="2047499"/>
                    <a:pt x="818136" y="2046099"/>
                  </a:cubicBezTo>
                  <a:cubicBezTo>
                    <a:pt x="813938" y="2039568"/>
                    <a:pt x="812072" y="2032104"/>
                    <a:pt x="810672" y="2024640"/>
                  </a:cubicBezTo>
                  <a:cubicBezTo>
                    <a:pt x="810206" y="2022307"/>
                    <a:pt x="810206" y="2019508"/>
                    <a:pt x="811139" y="2017176"/>
                  </a:cubicBezTo>
                  <a:cubicBezTo>
                    <a:pt x="813938" y="2010178"/>
                    <a:pt x="813471" y="2003647"/>
                    <a:pt x="812072" y="1996650"/>
                  </a:cubicBezTo>
                  <a:cubicBezTo>
                    <a:pt x="811139" y="1992917"/>
                    <a:pt x="811606" y="1989185"/>
                    <a:pt x="811139" y="1985453"/>
                  </a:cubicBezTo>
                  <a:cubicBezTo>
                    <a:pt x="811139" y="1984987"/>
                    <a:pt x="811606" y="1984054"/>
                    <a:pt x="812072" y="1983587"/>
                  </a:cubicBezTo>
                  <a:cubicBezTo>
                    <a:pt x="813005" y="1984054"/>
                    <a:pt x="814871" y="1984520"/>
                    <a:pt x="814871" y="1985453"/>
                  </a:cubicBezTo>
                  <a:cubicBezTo>
                    <a:pt x="815804" y="1987786"/>
                    <a:pt x="816271" y="1990585"/>
                    <a:pt x="816737" y="1992917"/>
                  </a:cubicBezTo>
                  <a:close/>
                  <a:moveTo>
                    <a:pt x="798077" y="1800717"/>
                  </a:moveTo>
                  <a:lnTo>
                    <a:pt x="799476" y="1801183"/>
                  </a:lnTo>
                  <a:lnTo>
                    <a:pt x="798077" y="1801650"/>
                  </a:lnTo>
                  <a:lnTo>
                    <a:pt x="798077" y="1800717"/>
                  </a:lnTo>
                  <a:close/>
                  <a:moveTo>
                    <a:pt x="802742" y="1820776"/>
                  </a:moveTo>
                  <a:cubicBezTo>
                    <a:pt x="807873" y="1820310"/>
                    <a:pt x="811139" y="1823109"/>
                    <a:pt x="813938" y="1826841"/>
                  </a:cubicBezTo>
                  <a:cubicBezTo>
                    <a:pt x="814404" y="1827774"/>
                    <a:pt x="814871" y="1829174"/>
                    <a:pt x="814404" y="1830106"/>
                  </a:cubicBezTo>
                  <a:cubicBezTo>
                    <a:pt x="811606" y="1837571"/>
                    <a:pt x="807873" y="1843635"/>
                    <a:pt x="802742" y="1849233"/>
                  </a:cubicBezTo>
                  <a:cubicBezTo>
                    <a:pt x="800876" y="1851099"/>
                    <a:pt x="799943" y="1853432"/>
                    <a:pt x="799943" y="1856231"/>
                  </a:cubicBezTo>
                  <a:cubicBezTo>
                    <a:pt x="799943" y="1857164"/>
                    <a:pt x="799943" y="1859030"/>
                    <a:pt x="799010" y="1859497"/>
                  </a:cubicBezTo>
                  <a:cubicBezTo>
                    <a:pt x="797610" y="1860429"/>
                    <a:pt x="795744" y="1861363"/>
                    <a:pt x="793878" y="1861829"/>
                  </a:cubicBezTo>
                  <a:cubicBezTo>
                    <a:pt x="792945" y="1862295"/>
                    <a:pt x="791546" y="1861829"/>
                    <a:pt x="790146" y="1861829"/>
                  </a:cubicBezTo>
                  <a:cubicBezTo>
                    <a:pt x="788747" y="1861829"/>
                    <a:pt x="787814" y="1861363"/>
                    <a:pt x="786414" y="1861363"/>
                  </a:cubicBezTo>
                  <a:cubicBezTo>
                    <a:pt x="783615" y="1861363"/>
                    <a:pt x="781283" y="1861829"/>
                    <a:pt x="778950" y="1861829"/>
                  </a:cubicBezTo>
                  <a:cubicBezTo>
                    <a:pt x="778017" y="1861829"/>
                    <a:pt x="777084" y="1860429"/>
                    <a:pt x="776618" y="1859030"/>
                  </a:cubicBezTo>
                  <a:cubicBezTo>
                    <a:pt x="776151" y="1858097"/>
                    <a:pt x="776151" y="1856231"/>
                    <a:pt x="776618" y="1855298"/>
                  </a:cubicBezTo>
                  <a:cubicBezTo>
                    <a:pt x="778483" y="1847834"/>
                    <a:pt x="778950" y="1840370"/>
                    <a:pt x="778950" y="1832439"/>
                  </a:cubicBezTo>
                  <a:cubicBezTo>
                    <a:pt x="778950" y="1830573"/>
                    <a:pt x="779416" y="1828707"/>
                    <a:pt x="779883" y="1826841"/>
                  </a:cubicBezTo>
                  <a:cubicBezTo>
                    <a:pt x="780816" y="1825441"/>
                    <a:pt x="782215" y="1823575"/>
                    <a:pt x="783615" y="1823109"/>
                  </a:cubicBezTo>
                  <a:cubicBezTo>
                    <a:pt x="790146" y="1822642"/>
                    <a:pt x="796677" y="1821243"/>
                    <a:pt x="802742" y="1820776"/>
                  </a:cubicBezTo>
                  <a:close/>
                  <a:moveTo>
                    <a:pt x="789680" y="741746"/>
                  </a:moveTo>
                  <a:cubicBezTo>
                    <a:pt x="789680" y="741746"/>
                    <a:pt x="790146" y="741746"/>
                    <a:pt x="790146" y="742212"/>
                  </a:cubicBezTo>
                  <a:cubicBezTo>
                    <a:pt x="790613" y="742212"/>
                    <a:pt x="791079" y="742212"/>
                    <a:pt x="791546" y="742212"/>
                  </a:cubicBezTo>
                  <a:cubicBezTo>
                    <a:pt x="791546" y="742679"/>
                    <a:pt x="791546" y="742679"/>
                    <a:pt x="791546" y="743145"/>
                  </a:cubicBezTo>
                  <a:cubicBezTo>
                    <a:pt x="794345" y="746411"/>
                    <a:pt x="797610" y="749210"/>
                    <a:pt x="800409" y="752476"/>
                  </a:cubicBezTo>
                  <a:cubicBezTo>
                    <a:pt x="801809" y="753875"/>
                    <a:pt x="800876" y="756674"/>
                    <a:pt x="799476" y="757141"/>
                  </a:cubicBezTo>
                  <a:cubicBezTo>
                    <a:pt x="796211" y="758540"/>
                    <a:pt x="793412" y="757141"/>
                    <a:pt x="791079" y="754808"/>
                  </a:cubicBezTo>
                  <a:cubicBezTo>
                    <a:pt x="789680" y="753409"/>
                    <a:pt x="789213" y="751543"/>
                    <a:pt x="790146" y="749677"/>
                  </a:cubicBezTo>
                  <a:cubicBezTo>
                    <a:pt x="790613" y="749210"/>
                    <a:pt x="790613" y="748277"/>
                    <a:pt x="790613" y="747811"/>
                  </a:cubicBezTo>
                  <a:cubicBezTo>
                    <a:pt x="791079" y="746411"/>
                    <a:pt x="791079" y="744545"/>
                    <a:pt x="791546" y="743145"/>
                  </a:cubicBezTo>
                  <a:cubicBezTo>
                    <a:pt x="791546" y="743145"/>
                    <a:pt x="791079" y="742679"/>
                    <a:pt x="791079" y="742679"/>
                  </a:cubicBezTo>
                  <a:cubicBezTo>
                    <a:pt x="790613" y="742679"/>
                    <a:pt x="790613" y="742212"/>
                    <a:pt x="790146" y="742212"/>
                  </a:cubicBezTo>
                  <a:cubicBezTo>
                    <a:pt x="789213" y="742212"/>
                    <a:pt x="788747" y="742212"/>
                    <a:pt x="788280" y="741746"/>
                  </a:cubicBezTo>
                  <a:cubicBezTo>
                    <a:pt x="787347" y="740346"/>
                    <a:pt x="788280" y="740346"/>
                    <a:pt x="789680" y="741746"/>
                  </a:cubicBezTo>
                  <a:close/>
                  <a:moveTo>
                    <a:pt x="778017" y="707224"/>
                  </a:moveTo>
                  <a:cubicBezTo>
                    <a:pt x="778483" y="707224"/>
                    <a:pt x="779416" y="707224"/>
                    <a:pt x="779416" y="707224"/>
                  </a:cubicBezTo>
                  <a:cubicBezTo>
                    <a:pt x="780816" y="708624"/>
                    <a:pt x="780816" y="709557"/>
                    <a:pt x="778950" y="709557"/>
                  </a:cubicBezTo>
                  <a:cubicBezTo>
                    <a:pt x="778483" y="709557"/>
                    <a:pt x="777550" y="709091"/>
                    <a:pt x="777550" y="708624"/>
                  </a:cubicBezTo>
                  <a:cubicBezTo>
                    <a:pt x="777084" y="708624"/>
                    <a:pt x="777550" y="707691"/>
                    <a:pt x="778017" y="707224"/>
                  </a:cubicBezTo>
                  <a:close/>
                  <a:moveTo>
                    <a:pt x="780816" y="991327"/>
                  </a:moveTo>
                  <a:cubicBezTo>
                    <a:pt x="780816" y="991794"/>
                    <a:pt x="780350" y="992260"/>
                    <a:pt x="780350" y="992260"/>
                  </a:cubicBezTo>
                  <a:cubicBezTo>
                    <a:pt x="779883" y="992260"/>
                    <a:pt x="779416" y="992260"/>
                    <a:pt x="778950" y="991794"/>
                  </a:cubicBezTo>
                  <a:cubicBezTo>
                    <a:pt x="778950" y="991327"/>
                    <a:pt x="779416" y="990861"/>
                    <a:pt x="779416" y="990861"/>
                  </a:cubicBezTo>
                  <a:cubicBezTo>
                    <a:pt x="779883" y="990861"/>
                    <a:pt x="780350" y="990861"/>
                    <a:pt x="780816" y="991327"/>
                  </a:cubicBezTo>
                  <a:close/>
                  <a:moveTo>
                    <a:pt x="733232" y="660574"/>
                  </a:moveTo>
                  <a:cubicBezTo>
                    <a:pt x="736031" y="660107"/>
                    <a:pt x="738364" y="659641"/>
                    <a:pt x="740230" y="657775"/>
                  </a:cubicBezTo>
                  <a:cubicBezTo>
                    <a:pt x="741163" y="656842"/>
                    <a:pt x="742096" y="655909"/>
                    <a:pt x="743029" y="654976"/>
                  </a:cubicBezTo>
                  <a:cubicBezTo>
                    <a:pt x="743029" y="655442"/>
                    <a:pt x="743495" y="656375"/>
                    <a:pt x="743495" y="656842"/>
                  </a:cubicBezTo>
                  <a:cubicBezTo>
                    <a:pt x="745362" y="663839"/>
                    <a:pt x="749094" y="669904"/>
                    <a:pt x="752826" y="675502"/>
                  </a:cubicBezTo>
                  <a:cubicBezTo>
                    <a:pt x="754225" y="677368"/>
                    <a:pt x="754692" y="680167"/>
                    <a:pt x="755158" y="682500"/>
                  </a:cubicBezTo>
                  <a:cubicBezTo>
                    <a:pt x="754225" y="684366"/>
                    <a:pt x="753292" y="686232"/>
                    <a:pt x="752359" y="687631"/>
                  </a:cubicBezTo>
                  <a:cubicBezTo>
                    <a:pt x="751426" y="688564"/>
                    <a:pt x="750493" y="689497"/>
                    <a:pt x="749094" y="689497"/>
                  </a:cubicBezTo>
                  <a:cubicBezTo>
                    <a:pt x="747694" y="689964"/>
                    <a:pt x="746761" y="689031"/>
                    <a:pt x="746761" y="687631"/>
                  </a:cubicBezTo>
                  <a:cubicBezTo>
                    <a:pt x="746295" y="682033"/>
                    <a:pt x="743495" y="678301"/>
                    <a:pt x="738364" y="675502"/>
                  </a:cubicBezTo>
                  <a:cubicBezTo>
                    <a:pt x="734165" y="673636"/>
                    <a:pt x="731366" y="669904"/>
                    <a:pt x="729967" y="665705"/>
                  </a:cubicBezTo>
                  <a:cubicBezTo>
                    <a:pt x="729500" y="663373"/>
                    <a:pt x="730433" y="661040"/>
                    <a:pt x="733232" y="660574"/>
                  </a:cubicBezTo>
                  <a:close/>
                  <a:moveTo>
                    <a:pt x="744895" y="960071"/>
                  </a:moveTo>
                  <a:cubicBezTo>
                    <a:pt x="744428" y="960071"/>
                    <a:pt x="743962" y="960538"/>
                    <a:pt x="743495" y="960538"/>
                  </a:cubicBezTo>
                  <a:cubicBezTo>
                    <a:pt x="743029" y="960538"/>
                    <a:pt x="743029" y="959605"/>
                    <a:pt x="742562" y="959138"/>
                  </a:cubicBezTo>
                  <a:cubicBezTo>
                    <a:pt x="743029" y="959138"/>
                    <a:pt x="743495" y="958672"/>
                    <a:pt x="743962" y="959138"/>
                  </a:cubicBezTo>
                  <a:cubicBezTo>
                    <a:pt x="744428" y="959138"/>
                    <a:pt x="744428" y="959605"/>
                    <a:pt x="744895" y="960071"/>
                  </a:cubicBezTo>
                  <a:close/>
                  <a:moveTo>
                    <a:pt x="723436" y="618122"/>
                  </a:moveTo>
                  <a:cubicBezTo>
                    <a:pt x="724369" y="618588"/>
                    <a:pt x="725768" y="618588"/>
                    <a:pt x="726235" y="619521"/>
                  </a:cubicBezTo>
                  <a:cubicBezTo>
                    <a:pt x="726701" y="620454"/>
                    <a:pt x="727168" y="621387"/>
                    <a:pt x="727634" y="622787"/>
                  </a:cubicBezTo>
                  <a:cubicBezTo>
                    <a:pt x="727634" y="622787"/>
                    <a:pt x="726701" y="623253"/>
                    <a:pt x="726235" y="623720"/>
                  </a:cubicBezTo>
                  <a:cubicBezTo>
                    <a:pt x="725302" y="623253"/>
                    <a:pt x="723902" y="622320"/>
                    <a:pt x="723436" y="621387"/>
                  </a:cubicBezTo>
                  <a:cubicBezTo>
                    <a:pt x="722969" y="620454"/>
                    <a:pt x="723436" y="619055"/>
                    <a:pt x="723436" y="618122"/>
                  </a:cubicBezTo>
                  <a:close/>
                  <a:moveTo>
                    <a:pt x="682383" y="510359"/>
                  </a:moveTo>
                  <a:cubicBezTo>
                    <a:pt x="682849" y="509892"/>
                    <a:pt x="683316" y="508959"/>
                    <a:pt x="684249" y="508493"/>
                  </a:cubicBezTo>
                  <a:cubicBezTo>
                    <a:pt x="683783" y="508959"/>
                    <a:pt x="683316" y="509892"/>
                    <a:pt x="682383" y="510359"/>
                  </a:cubicBezTo>
                  <a:cubicBezTo>
                    <a:pt x="682849" y="512225"/>
                    <a:pt x="682383" y="512225"/>
                    <a:pt x="681450" y="511292"/>
                  </a:cubicBezTo>
                  <a:cubicBezTo>
                    <a:pt x="681916" y="511292"/>
                    <a:pt x="682383" y="510825"/>
                    <a:pt x="682383" y="510359"/>
                  </a:cubicBezTo>
                  <a:close/>
                  <a:moveTo>
                    <a:pt x="679584" y="564940"/>
                  </a:moveTo>
                  <a:cubicBezTo>
                    <a:pt x="679584" y="565406"/>
                    <a:pt x="679584" y="565406"/>
                    <a:pt x="679584" y="565873"/>
                  </a:cubicBezTo>
                  <a:cubicBezTo>
                    <a:pt x="680051" y="565873"/>
                    <a:pt x="680051" y="565873"/>
                    <a:pt x="680517" y="566339"/>
                  </a:cubicBezTo>
                  <a:cubicBezTo>
                    <a:pt x="680051" y="567272"/>
                    <a:pt x="680051" y="566806"/>
                    <a:pt x="679584" y="565873"/>
                  </a:cubicBezTo>
                  <a:cubicBezTo>
                    <a:pt x="679584" y="565873"/>
                    <a:pt x="679117" y="565406"/>
                    <a:pt x="679584" y="564940"/>
                  </a:cubicBezTo>
                  <a:lnTo>
                    <a:pt x="678651" y="564473"/>
                  </a:lnTo>
                  <a:lnTo>
                    <a:pt x="679584" y="564940"/>
                  </a:lnTo>
                  <a:close/>
                  <a:moveTo>
                    <a:pt x="676319" y="689964"/>
                  </a:moveTo>
                  <a:cubicBezTo>
                    <a:pt x="675852" y="689031"/>
                    <a:pt x="675385" y="687631"/>
                    <a:pt x="675385" y="686232"/>
                  </a:cubicBezTo>
                  <a:cubicBezTo>
                    <a:pt x="676319" y="681567"/>
                    <a:pt x="678651" y="677834"/>
                    <a:pt x="682849" y="675502"/>
                  </a:cubicBezTo>
                  <a:cubicBezTo>
                    <a:pt x="683316" y="675035"/>
                    <a:pt x="684249" y="675035"/>
                    <a:pt x="684716" y="675035"/>
                  </a:cubicBezTo>
                  <a:cubicBezTo>
                    <a:pt x="685649" y="675502"/>
                    <a:pt x="687048" y="675968"/>
                    <a:pt x="687981" y="676435"/>
                  </a:cubicBezTo>
                  <a:cubicBezTo>
                    <a:pt x="692180" y="679701"/>
                    <a:pt x="695912" y="682966"/>
                    <a:pt x="700110" y="685765"/>
                  </a:cubicBezTo>
                  <a:cubicBezTo>
                    <a:pt x="701043" y="686698"/>
                    <a:pt x="701976" y="687165"/>
                    <a:pt x="702909" y="688098"/>
                  </a:cubicBezTo>
                  <a:cubicBezTo>
                    <a:pt x="711307" y="696495"/>
                    <a:pt x="709907" y="704892"/>
                    <a:pt x="699644" y="710957"/>
                  </a:cubicBezTo>
                  <a:cubicBezTo>
                    <a:pt x="699177" y="711423"/>
                    <a:pt x="698711" y="711890"/>
                    <a:pt x="698244" y="711890"/>
                  </a:cubicBezTo>
                  <a:cubicBezTo>
                    <a:pt x="694979" y="713756"/>
                    <a:pt x="693579" y="713289"/>
                    <a:pt x="691713" y="711423"/>
                  </a:cubicBezTo>
                  <a:cubicBezTo>
                    <a:pt x="685182" y="705358"/>
                    <a:pt x="681450" y="697428"/>
                    <a:pt x="676319" y="689964"/>
                  </a:cubicBezTo>
                  <a:close/>
                  <a:moveTo>
                    <a:pt x="701510" y="1135478"/>
                  </a:moveTo>
                  <a:cubicBezTo>
                    <a:pt x="700577" y="1136877"/>
                    <a:pt x="698711" y="1137810"/>
                    <a:pt x="696845" y="1138277"/>
                  </a:cubicBezTo>
                  <a:cubicBezTo>
                    <a:pt x="695912" y="1138743"/>
                    <a:pt x="694512" y="1138277"/>
                    <a:pt x="693113" y="1138277"/>
                  </a:cubicBezTo>
                  <a:cubicBezTo>
                    <a:pt x="691713" y="1138277"/>
                    <a:pt x="690780" y="1137810"/>
                    <a:pt x="689847" y="1137810"/>
                  </a:cubicBezTo>
                  <a:cubicBezTo>
                    <a:pt x="687515" y="1137810"/>
                    <a:pt x="685649" y="1137810"/>
                    <a:pt x="683783" y="1137810"/>
                  </a:cubicBezTo>
                  <a:cubicBezTo>
                    <a:pt x="681450" y="1137810"/>
                    <a:pt x="679584" y="1136411"/>
                    <a:pt x="680051" y="1135011"/>
                  </a:cubicBezTo>
                  <a:cubicBezTo>
                    <a:pt x="680517" y="1133145"/>
                    <a:pt x="681450" y="1131279"/>
                    <a:pt x="682849" y="1130346"/>
                  </a:cubicBezTo>
                  <a:cubicBezTo>
                    <a:pt x="687981" y="1127081"/>
                    <a:pt x="694046" y="1128014"/>
                    <a:pt x="699644" y="1128480"/>
                  </a:cubicBezTo>
                  <a:cubicBezTo>
                    <a:pt x="703376" y="1128947"/>
                    <a:pt x="704309" y="1131746"/>
                    <a:pt x="701510" y="1135478"/>
                  </a:cubicBezTo>
                  <a:close/>
                  <a:moveTo>
                    <a:pt x="886247" y="1115884"/>
                  </a:moveTo>
                  <a:cubicBezTo>
                    <a:pt x="883914" y="1117284"/>
                    <a:pt x="882048" y="1118684"/>
                    <a:pt x="879715" y="1120083"/>
                  </a:cubicBezTo>
                  <a:cubicBezTo>
                    <a:pt x="875517" y="1122416"/>
                    <a:pt x="871785" y="1123815"/>
                    <a:pt x="867120" y="1121949"/>
                  </a:cubicBezTo>
                  <a:cubicBezTo>
                    <a:pt x="861522" y="1120083"/>
                    <a:pt x="855924" y="1121016"/>
                    <a:pt x="850326" y="1122882"/>
                  </a:cubicBezTo>
                  <a:cubicBezTo>
                    <a:pt x="846594" y="1124282"/>
                    <a:pt x="842861" y="1123815"/>
                    <a:pt x="839129" y="1122416"/>
                  </a:cubicBezTo>
                  <a:cubicBezTo>
                    <a:pt x="831665" y="1120083"/>
                    <a:pt x="824668" y="1117751"/>
                    <a:pt x="817203" y="1115418"/>
                  </a:cubicBezTo>
                  <a:cubicBezTo>
                    <a:pt x="815338" y="1114952"/>
                    <a:pt x="813938" y="1113552"/>
                    <a:pt x="812538" y="1112152"/>
                  </a:cubicBezTo>
                  <a:cubicBezTo>
                    <a:pt x="811606" y="1111219"/>
                    <a:pt x="810672" y="1109820"/>
                    <a:pt x="809739" y="1109820"/>
                  </a:cubicBezTo>
                  <a:cubicBezTo>
                    <a:pt x="802742" y="1109353"/>
                    <a:pt x="796211" y="1106088"/>
                    <a:pt x="789680" y="1104688"/>
                  </a:cubicBezTo>
                  <a:cubicBezTo>
                    <a:pt x="776618" y="1102356"/>
                    <a:pt x="764022" y="1105155"/>
                    <a:pt x="751892" y="1109353"/>
                  </a:cubicBezTo>
                  <a:cubicBezTo>
                    <a:pt x="747227" y="1111219"/>
                    <a:pt x="743029" y="1114485"/>
                    <a:pt x="739763" y="1118684"/>
                  </a:cubicBezTo>
                  <a:cubicBezTo>
                    <a:pt x="737431" y="1121483"/>
                    <a:pt x="734632" y="1122416"/>
                    <a:pt x="731366" y="1121483"/>
                  </a:cubicBezTo>
                  <a:cubicBezTo>
                    <a:pt x="724369" y="1119150"/>
                    <a:pt x="717371" y="1120550"/>
                    <a:pt x="710374" y="1120550"/>
                  </a:cubicBezTo>
                  <a:cubicBezTo>
                    <a:pt x="700577" y="1120083"/>
                    <a:pt x="693113" y="1116351"/>
                    <a:pt x="688914" y="1107021"/>
                  </a:cubicBezTo>
                  <a:cubicBezTo>
                    <a:pt x="687515" y="1104222"/>
                    <a:pt x="686115" y="1101423"/>
                    <a:pt x="684716" y="1098157"/>
                  </a:cubicBezTo>
                  <a:cubicBezTo>
                    <a:pt x="684249" y="1096291"/>
                    <a:pt x="684249" y="1094425"/>
                    <a:pt x="684716" y="1092559"/>
                  </a:cubicBezTo>
                  <a:cubicBezTo>
                    <a:pt x="686115" y="1088361"/>
                    <a:pt x="686115" y="1083696"/>
                    <a:pt x="689847" y="1080430"/>
                  </a:cubicBezTo>
                  <a:cubicBezTo>
                    <a:pt x="693579" y="1077164"/>
                    <a:pt x="694979" y="1073432"/>
                    <a:pt x="694979" y="1068767"/>
                  </a:cubicBezTo>
                  <a:cubicBezTo>
                    <a:pt x="694979" y="1065035"/>
                    <a:pt x="695445" y="1061303"/>
                    <a:pt x="695912" y="1057105"/>
                  </a:cubicBezTo>
                  <a:cubicBezTo>
                    <a:pt x="696378" y="1054306"/>
                    <a:pt x="697778" y="1052440"/>
                    <a:pt x="700577" y="1051507"/>
                  </a:cubicBezTo>
                  <a:cubicBezTo>
                    <a:pt x="705708" y="1049641"/>
                    <a:pt x="707574" y="1046375"/>
                    <a:pt x="708041" y="1041243"/>
                  </a:cubicBezTo>
                  <a:cubicBezTo>
                    <a:pt x="708507" y="1038911"/>
                    <a:pt x="709440" y="1036112"/>
                    <a:pt x="710840" y="1034246"/>
                  </a:cubicBezTo>
                  <a:cubicBezTo>
                    <a:pt x="714572" y="1028648"/>
                    <a:pt x="719237" y="1023050"/>
                    <a:pt x="723436" y="1016985"/>
                  </a:cubicBezTo>
                  <a:cubicBezTo>
                    <a:pt x="725302" y="1014653"/>
                    <a:pt x="729034" y="1013719"/>
                    <a:pt x="732299" y="1015119"/>
                  </a:cubicBezTo>
                  <a:cubicBezTo>
                    <a:pt x="732766" y="1015585"/>
                    <a:pt x="733699" y="1015585"/>
                    <a:pt x="734165" y="1015585"/>
                  </a:cubicBezTo>
                  <a:cubicBezTo>
                    <a:pt x="740696" y="1021184"/>
                    <a:pt x="748160" y="1024449"/>
                    <a:pt x="756558" y="1024449"/>
                  </a:cubicBezTo>
                  <a:cubicBezTo>
                    <a:pt x="758424" y="1024449"/>
                    <a:pt x="759823" y="1027248"/>
                    <a:pt x="758424" y="1028648"/>
                  </a:cubicBezTo>
                  <a:cubicBezTo>
                    <a:pt x="756558" y="1030514"/>
                    <a:pt x="754692" y="1032380"/>
                    <a:pt x="753292" y="1034246"/>
                  </a:cubicBezTo>
                  <a:cubicBezTo>
                    <a:pt x="751892" y="1035645"/>
                    <a:pt x="752359" y="1037978"/>
                    <a:pt x="754225" y="1038911"/>
                  </a:cubicBezTo>
                  <a:cubicBezTo>
                    <a:pt x="755158" y="1039377"/>
                    <a:pt x="756558" y="1039844"/>
                    <a:pt x="757957" y="1040310"/>
                  </a:cubicBezTo>
                  <a:cubicBezTo>
                    <a:pt x="761689" y="1042176"/>
                    <a:pt x="763555" y="1044975"/>
                    <a:pt x="764488" y="1049174"/>
                  </a:cubicBezTo>
                  <a:cubicBezTo>
                    <a:pt x="765421" y="1054306"/>
                    <a:pt x="770086" y="1056172"/>
                    <a:pt x="774285" y="1054772"/>
                  </a:cubicBezTo>
                  <a:cubicBezTo>
                    <a:pt x="776151" y="1053839"/>
                    <a:pt x="778017" y="1053373"/>
                    <a:pt x="779416" y="1052440"/>
                  </a:cubicBezTo>
                  <a:cubicBezTo>
                    <a:pt x="782682" y="1050573"/>
                    <a:pt x="786414" y="1049174"/>
                    <a:pt x="789680" y="1047308"/>
                  </a:cubicBezTo>
                  <a:cubicBezTo>
                    <a:pt x="794345" y="1044509"/>
                    <a:pt x="799010" y="1043576"/>
                    <a:pt x="804141" y="1043109"/>
                  </a:cubicBezTo>
                  <a:cubicBezTo>
                    <a:pt x="805074" y="1043109"/>
                    <a:pt x="806474" y="1042176"/>
                    <a:pt x="807407" y="1041710"/>
                  </a:cubicBezTo>
                  <a:cubicBezTo>
                    <a:pt x="808806" y="1041243"/>
                    <a:pt x="809739" y="1038911"/>
                    <a:pt x="809273" y="1036578"/>
                  </a:cubicBezTo>
                  <a:cubicBezTo>
                    <a:pt x="808806" y="1034712"/>
                    <a:pt x="806940" y="1033313"/>
                    <a:pt x="805074" y="1033313"/>
                  </a:cubicBezTo>
                  <a:cubicBezTo>
                    <a:pt x="804608" y="1033313"/>
                    <a:pt x="803675" y="1033313"/>
                    <a:pt x="803208" y="1033313"/>
                  </a:cubicBezTo>
                  <a:cubicBezTo>
                    <a:pt x="788747" y="1035179"/>
                    <a:pt x="788747" y="1035179"/>
                    <a:pt x="780350" y="1023516"/>
                  </a:cubicBezTo>
                  <a:lnTo>
                    <a:pt x="778950" y="1023983"/>
                  </a:lnTo>
                  <a:lnTo>
                    <a:pt x="779883" y="1023050"/>
                  </a:lnTo>
                  <a:cubicBezTo>
                    <a:pt x="779883" y="1023050"/>
                    <a:pt x="780350" y="1023516"/>
                    <a:pt x="780350" y="1023516"/>
                  </a:cubicBezTo>
                  <a:lnTo>
                    <a:pt x="780350" y="1023516"/>
                  </a:lnTo>
                  <a:cubicBezTo>
                    <a:pt x="785481" y="1017452"/>
                    <a:pt x="791079" y="1013253"/>
                    <a:pt x="799010" y="1011853"/>
                  </a:cubicBezTo>
                  <a:cubicBezTo>
                    <a:pt x="803675" y="1011387"/>
                    <a:pt x="807407" y="1009521"/>
                    <a:pt x="811139" y="1006255"/>
                  </a:cubicBezTo>
                  <a:cubicBezTo>
                    <a:pt x="817670" y="1000657"/>
                    <a:pt x="825601" y="999258"/>
                    <a:pt x="833998" y="1000191"/>
                  </a:cubicBezTo>
                  <a:cubicBezTo>
                    <a:pt x="834931" y="1000191"/>
                    <a:pt x="835864" y="1000191"/>
                    <a:pt x="836797" y="1000191"/>
                  </a:cubicBezTo>
                  <a:cubicBezTo>
                    <a:pt x="836797" y="1000191"/>
                    <a:pt x="837263" y="999724"/>
                    <a:pt x="837263" y="999724"/>
                  </a:cubicBezTo>
                  <a:lnTo>
                    <a:pt x="838196" y="999258"/>
                  </a:lnTo>
                  <a:lnTo>
                    <a:pt x="837730" y="1000657"/>
                  </a:lnTo>
                  <a:cubicBezTo>
                    <a:pt x="837263" y="1000657"/>
                    <a:pt x="837263" y="1000657"/>
                    <a:pt x="836797" y="1000657"/>
                  </a:cubicBezTo>
                  <a:cubicBezTo>
                    <a:pt x="833998" y="1003456"/>
                    <a:pt x="830732" y="1006722"/>
                    <a:pt x="827933" y="1009521"/>
                  </a:cubicBezTo>
                  <a:cubicBezTo>
                    <a:pt x="825601" y="1011853"/>
                    <a:pt x="825601" y="1014186"/>
                    <a:pt x="827000" y="1016519"/>
                  </a:cubicBezTo>
                  <a:cubicBezTo>
                    <a:pt x="827933" y="1018385"/>
                    <a:pt x="828400" y="1020251"/>
                    <a:pt x="827000" y="1022117"/>
                  </a:cubicBezTo>
                  <a:cubicBezTo>
                    <a:pt x="823735" y="1027715"/>
                    <a:pt x="821402" y="1033313"/>
                    <a:pt x="815804" y="1037045"/>
                  </a:cubicBezTo>
                  <a:cubicBezTo>
                    <a:pt x="815338" y="1037511"/>
                    <a:pt x="814871" y="1039844"/>
                    <a:pt x="815338" y="1040310"/>
                  </a:cubicBezTo>
                  <a:cubicBezTo>
                    <a:pt x="819070" y="1045442"/>
                    <a:pt x="823268" y="1050107"/>
                    <a:pt x="829799" y="1051973"/>
                  </a:cubicBezTo>
                  <a:cubicBezTo>
                    <a:pt x="837730" y="1054306"/>
                    <a:pt x="845194" y="1058504"/>
                    <a:pt x="850792" y="1064569"/>
                  </a:cubicBezTo>
                  <a:cubicBezTo>
                    <a:pt x="858256" y="1072033"/>
                    <a:pt x="867120" y="1077164"/>
                    <a:pt x="876450" y="1081363"/>
                  </a:cubicBezTo>
                  <a:cubicBezTo>
                    <a:pt x="885780" y="1086028"/>
                    <a:pt x="890445" y="1094425"/>
                    <a:pt x="890912" y="1104688"/>
                  </a:cubicBezTo>
                  <a:cubicBezTo>
                    <a:pt x="890912" y="1109820"/>
                    <a:pt x="889512" y="1113086"/>
                    <a:pt x="886247" y="1115884"/>
                  </a:cubicBezTo>
                  <a:close/>
                  <a:moveTo>
                    <a:pt x="963687" y="816854"/>
                  </a:moveTo>
                  <a:lnTo>
                    <a:pt x="964153" y="815454"/>
                  </a:lnTo>
                  <a:lnTo>
                    <a:pt x="964620" y="815921"/>
                  </a:lnTo>
                  <a:lnTo>
                    <a:pt x="963687" y="816854"/>
                  </a:lnTo>
                  <a:close/>
                  <a:moveTo>
                    <a:pt x="1091976" y="1198923"/>
                  </a:moveTo>
                  <a:cubicBezTo>
                    <a:pt x="1083579" y="1199856"/>
                    <a:pt x="1075648" y="1200789"/>
                    <a:pt x="1067251" y="1201722"/>
                  </a:cubicBezTo>
                  <a:cubicBezTo>
                    <a:pt x="1065385" y="1201722"/>
                    <a:pt x="1063519" y="1202188"/>
                    <a:pt x="1061653" y="1202188"/>
                  </a:cubicBezTo>
                  <a:cubicBezTo>
                    <a:pt x="1052789" y="1201255"/>
                    <a:pt x="1043459" y="1200789"/>
                    <a:pt x="1036928" y="1193325"/>
                  </a:cubicBezTo>
                  <a:cubicBezTo>
                    <a:pt x="1034596" y="1190992"/>
                    <a:pt x="1031797" y="1189593"/>
                    <a:pt x="1028531" y="1189126"/>
                  </a:cubicBezTo>
                  <a:cubicBezTo>
                    <a:pt x="1026199" y="1188660"/>
                    <a:pt x="1023400" y="1188193"/>
                    <a:pt x="1021067" y="1187260"/>
                  </a:cubicBezTo>
                  <a:cubicBezTo>
                    <a:pt x="1019201" y="1186794"/>
                    <a:pt x="1017335" y="1185394"/>
                    <a:pt x="1016402" y="1183994"/>
                  </a:cubicBezTo>
                  <a:cubicBezTo>
                    <a:pt x="1012670" y="1175597"/>
                    <a:pt x="1009404" y="1167667"/>
                    <a:pt x="1013136" y="1158337"/>
                  </a:cubicBezTo>
                  <a:cubicBezTo>
                    <a:pt x="1015002" y="1154138"/>
                    <a:pt x="1016402" y="1149940"/>
                    <a:pt x="1016869" y="1145741"/>
                  </a:cubicBezTo>
                  <a:cubicBezTo>
                    <a:pt x="1017335" y="1139210"/>
                    <a:pt x="1021067" y="1135478"/>
                    <a:pt x="1026199" y="1132212"/>
                  </a:cubicBezTo>
                  <a:cubicBezTo>
                    <a:pt x="1027132" y="1131279"/>
                    <a:pt x="1027132" y="1129880"/>
                    <a:pt x="1026199" y="1128947"/>
                  </a:cubicBezTo>
                  <a:cubicBezTo>
                    <a:pt x="1025266" y="1128014"/>
                    <a:pt x="1024333" y="1127081"/>
                    <a:pt x="1022933" y="1126614"/>
                  </a:cubicBezTo>
                  <a:cubicBezTo>
                    <a:pt x="1016402" y="1124282"/>
                    <a:pt x="1011737" y="1120083"/>
                    <a:pt x="1008938" y="1114018"/>
                  </a:cubicBezTo>
                  <a:cubicBezTo>
                    <a:pt x="1006139" y="1107021"/>
                    <a:pt x="1001474" y="1102356"/>
                    <a:pt x="995409" y="1098157"/>
                  </a:cubicBezTo>
                  <a:cubicBezTo>
                    <a:pt x="987012" y="1092559"/>
                    <a:pt x="981881" y="1084162"/>
                    <a:pt x="980014" y="1074832"/>
                  </a:cubicBezTo>
                  <a:cubicBezTo>
                    <a:pt x="978148" y="1066435"/>
                    <a:pt x="974416" y="1059437"/>
                    <a:pt x="967885" y="1053839"/>
                  </a:cubicBezTo>
                  <a:cubicBezTo>
                    <a:pt x="964620" y="1051040"/>
                    <a:pt x="964153" y="1047308"/>
                    <a:pt x="965086" y="1043576"/>
                  </a:cubicBezTo>
                  <a:cubicBezTo>
                    <a:pt x="966019" y="1039844"/>
                    <a:pt x="967419" y="1036112"/>
                    <a:pt x="968818" y="1032846"/>
                  </a:cubicBezTo>
                  <a:cubicBezTo>
                    <a:pt x="970218" y="1029581"/>
                    <a:pt x="972084" y="1027248"/>
                    <a:pt x="975349" y="1026315"/>
                  </a:cubicBezTo>
                  <a:cubicBezTo>
                    <a:pt x="982347" y="1023983"/>
                    <a:pt x="987945" y="1020251"/>
                    <a:pt x="992144" y="1014186"/>
                  </a:cubicBezTo>
                  <a:cubicBezTo>
                    <a:pt x="993077" y="1012787"/>
                    <a:pt x="994476" y="1011387"/>
                    <a:pt x="996342" y="1010454"/>
                  </a:cubicBezTo>
                  <a:cubicBezTo>
                    <a:pt x="1003340" y="1006255"/>
                    <a:pt x="1010804" y="1002057"/>
                    <a:pt x="1017801" y="997858"/>
                  </a:cubicBezTo>
                  <a:cubicBezTo>
                    <a:pt x="1019201" y="996925"/>
                    <a:pt x="1022000" y="996459"/>
                    <a:pt x="1023400" y="996925"/>
                  </a:cubicBezTo>
                  <a:cubicBezTo>
                    <a:pt x="1029464" y="999724"/>
                    <a:pt x="1035529" y="1000191"/>
                    <a:pt x="1042060" y="998791"/>
                  </a:cubicBezTo>
                  <a:cubicBezTo>
                    <a:pt x="1045325" y="998325"/>
                    <a:pt x="1048124" y="1000657"/>
                    <a:pt x="1049524" y="1003923"/>
                  </a:cubicBezTo>
                  <a:cubicBezTo>
                    <a:pt x="1050924" y="1006722"/>
                    <a:pt x="1051857" y="1009987"/>
                    <a:pt x="1051390" y="1013253"/>
                  </a:cubicBezTo>
                  <a:cubicBezTo>
                    <a:pt x="1050924" y="1016985"/>
                    <a:pt x="1049991" y="1020717"/>
                    <a:pt x="1049524" y="1024449"/>
                  </a:cubicBezTo>
                  <a:cubicBezTo>
                    <a:pt x="1049524" y="1026782"/>
                    <a:pt x="1048124" y="1027715"/>
                    <a:pt x="1046258" y="1028181"/>
                  </a:cubicBezTo>
                  <a:cubicBezTo>
                    <a:pt x="1042993" y="1028648"/>
                    <a:pt x="1039727" y="1028648"/>
                    <a:pt x="1036462" y="1028648"/>
                  </a:cubicBezTo>
                  <a:cubicBezTo>
                    <a:pt x="1028065" y="1029581"/>
                    <a:pt x="1026199" y="1032380"/>
                    <a:pt x="1027132" y="1041710"/>
                  </a:cubicBezTo>
                  <a:cubicBezTo>
                    <a:pt x="1027598" y="1046375"/>
                    <a:pt x="1027598" y="1046375"/>
                    <a:pt x="1023866" y="1047308"/>
                  </a:cubicBezTo>
                  <a:cubicBezTo>
                    <a:pt x="1023400" y="1047308"/>
                    <a:pt x="1022466" y="1047308"/>
                    <a:pt x="1022000" y="1047775"/>
                  </a:cubicBezTo>
                  <a:cubicBezTo>
                    <a:pt x="1016402" y="1049641"/>
                    <a:pt x="1015469" y="1050573"/>
                    <a:pt x="1018734" y="1053373"/>
                  </a:cubicBezTo>
                  <a:cubicBezTo>
                    <a:pt x="1022933" y="1057105"/>
                    <a:pt x="1027132" y="1061770"/>
                    <a:pt x="1029464" y="1066901"/>
                  </a:cubicBezTo>
                  <a:cubicBezTo>
                    <a:pt x="1034129" y="1076231"/>
                    <a:pt x="1041593" y="1081363"/>
                    <a:pt x="1050924" y="1084162"/>
                  </a:cubicBezTo>
                  <a:cubicBezTo>
                    <a:pt x="1053723" y="1085095"/>
                    <a:pt x="1055122" y="1086961"/>
                    <a:pt x="1055122" y="1089760"/>
                  </a:cubicBezTo>
                  <a:cubicBezTo>
                    <a:pt x="1055122" y="1091160"/>
                    <a:pt x="1055122" y="1092093"/>
                    <a:pt x="1054656" y="1093492"/>
                  </a:cubicBezTo>
                  <a:cubicBezTo>
                    <a:pt x="1054189" y="1099557"/>
                    <a:pt x="1055122" y="1105155"/>
                    <a:pt x="1058854" y="1109820"/>
                  </a:cubicBezTo>
                  <a:cubicBezTo>
                    <a:pt x="1063053" y="1115418"/>
                    <a:pt x="1064452" y="1121016"/>
                    <a:pt x="1063519" y="1128014"/>
                  </a:cubicBezTo>
                  <a:cubicBezTo>
                    <a:pt x="1063053" y="1130346"/>
                    <a:pt x="1063519" y="1133145"/>
                    <a:pt x="1064452" y="1135478"/>
                  </a:cubicBezTo>
                  <a:cubicBezTo>
                    <a:pt x="1065385" y="1139210"/>
                    <a:pt x="1067718" y="1142475"/>
                    <a:pt x="1072383" y="1142942"/>
                  </a:cubicBezTo>
                  <a:cubicBezTo>
                    <a:pt x="1074249" y="1142942"/>
                    <a:pt x="1076115" y="1142942"/>
                    <a:pt x="1077515" y="1144808"/>
                  </a:cubicBezTo>
                  <a:cubicBezTo>
                    <a:pt x="1078914" y="1146674"/>
                    <a:pt x="1077981" y="1148540"/>
                    <a:pt x="1077048" y="1149940"/>
                  </a:cubicBezTo>
                  <a:cubicBezTo>
                    <a:pt x="1077048" y="1150406"/>
                    <a:pt x="1076581" y="1151339"/>
                    <a:pt x="1076581" y="1151806"/>
                  </a:cubicBezTo>
                  <a:cubicBezTo>
                    <a:pt x="1077515" y="1153205"/>
                    <a:pt x="1078914" y="1155071"/>
                    <a:pt x="1080313" y="1156004"/>
                  </a:cubicBezTo>
                  <a:cubicBezTo>
                    <a:pt x="1084979" y="1159270"/>
                    <a:pt x="1087311" y="1163468"/>
                    <a:pt x="1086845" y="1169066"/>
                  </a:cubicBezTo>
                  <a:cubicBezTo>
                    <a:pt x="1086378" y="1178863"/>
                    <a:pt x="1090577" y="1187727"/>
                    <a:pt x="1093376" y="1197057"/>
                  </a:cubicBezTo>
                  <a:cubicBezTo>
                    <a:pt x="1094309" y="1197057"/>
                    <a:pt x="1093376" y="1198456"/>
                    <a:pt x="1091976" y="1198923"/>
                  </a:cubicBezTo>
                  <a:close/>
                  <a:moveTo>
                    <a:pt x="1134428" y="382536"/>
                  </a:moveTo>
                  <a:lnTo>
                    <a:pt x="1133495" y="382069"/>
                  </a:lnTo>
                  <a:lnTo>
                    <a:pt x="1134895" y="381603"/>
                  </a:lnTo>
                  <a:lnTo>
                    <a:pt x="1134428" y="382536"/>
                  </a:lnTo>
                  <a:close/>
                  <a:moveTo>
                    <a:pt x="1167084" y="1040777"/>
                  </a:moveTo>
                  <a:cubicBezTo>
                    <a:pt x="1165684" y="1044042"/>
                    <a:pt x="1159620" y="1047308"/>
                    <a:pt x="1155888" y="1046375"/>
                  </a:cubicBezTo>
                  <a:cubicBezTo>
                    <a:pt x="1151689" y="1045442"/>
                    <a:pt x="1147491" y="1044042"/>
                    <a:pt x="1143292" y="1042176"/>
                  </a:cubicBezTo>
                  <a:cubicBezTo>
                    <a:pt x="1140493" y="1041243"/>
                    <a:pt x="1140026" y="1038444"/>
                    <a:pt x="1139560" y="1036112"/>
                  </a:cubicBezTo>
                  <a:cubicBezTo>
                    <a:pt x="1138160" y="1023983"/>
                    <a:pt x="1151223" y="1012320"/>
                    <a:pt x="1161952" y="1013719"/>
                  </a:cubicBezTo>
                  <a:cubicBezTo>
                    <a:pt x="1164751" y="1014186"/>
                    <a:pt x="1166617" y="1015119"/>
                    <a:pt x="1168017" y="1017452"/>
                  </a:cubicBezTo>
                  <a:cubicBezTo>
                    <a:pt x="1169416" y="1020251"/>
                    <a:pt x="1170349" y="1023050"/>
                    <a:pt x="1171749" y="1026315"/>
                  </a:cubicBezTo>
                  <a:cubicBezTo>
                    <a:pt x="1170349" y="1031447"/>
                    <a:pt x="1168950" y="1036112"/>
                    <a:pt x="1167084" y="1040777"/>
                  </a:cubicBezTo>
                  <a:close/>
                  <a:moveTo>
                    <a:pt x="1248256" y="431985"/>
                  </a:moveTo>
                  <a:cubicBezTo>
                    <a:pt x="1247790" y="432452"/>
                    <a:pt x="1247323" y="432452"/>
                    <a:pt x="1246856" y="432452"/>
                  </a:cubicBezTo>
                  <a:cubicBezTo>
                    <a:pt x="1242658" y="425454"/>
                    <a:pt x="1237060" y="419856"/>
                    <a:pt x="1231928" y="412859"/>
                  </a:cubicBezTo>
                  <a:cubicBezTo>
                    <a:pt x="1231462" y="412392"/>
                    <a:pt x="1231462" y="411459"/>
                    <a:pt x="1231928" y="410993"/>
                  </a:cubicBezTo>
                  <a:cubicBezTo>
                    <a:pt x="1232861" y="410526"/>
                    <a:pt x="1234261" y="409127"/>
                    <a:pt x="1234727" y="409593"/>
                  </a:cubicBezTo>
                  <a:cubicBezTo>
                    <a:pt x="1237060" y="410060"/>
                    <a:pt x="1239859" y="410993"/>
                    <a:pt x="1241258" y="412392"/>
                  </a:cubicBezTo>
                  <a:cubicBezTo>
                    <a:pt x="1244057" y="414725"/>
                    <a:pt x="1246390" y="417990"/>
                    <a:pt x="1248722" y="420789"/>
                  </a:cubicBezTo>
                  <a:cubicBezTo>
                    <a:pt x="1251522" y="423588"/>
                    <a:pt x="1250588" y="428720"/>
                    <a:pt x="1248256" y="431985"/>
                  </a:cubicBezTo>
                  <a:close/>
                  <a:moveTo>
                    <a:pt x="1253854" y="447847"/>
                  </a:moveTo>
                  <a:cubicBezTo>
                    <a:pt x="1253387" y="447380"/>
                    <a:pt x="1252455" y="447380"/>
                    <a:pt x="1252455" y="446914"/>
                  </a:cubicBezTo>
                  <a:cubicBezTo>
                    <a:pt x="1252455" y="445514"/>
                    <a:pt x="1252921" y="445514"/>
                    <a:pt x="1254320" y="446447"/>
                  </a:cubicBezTo>
                  <a:cubicBezTo>
                    <a:pt x="1254320" y="446914"/>
                    <a:pt x="1253854" y="447380"/>
                    <a:pt x="1253854" y="447847"/>
                  </a:cubicBezTo>
                  <a:close/>
                  <a:moveTo>
                    <a:pt x="1282311" y="1110753"/>
                  </a:moveTo>
                  <a:lnTo>
                    <a:pt x="1281845" y="1109353"/>
                  </a:lnTo>
                  <a:lnTo>
                    <a:pt x="1283244" y="1109353"/>
                  </a:lnTo>
                  <a:lnTo>
                    <a:pt x="1282311" y="1110753"/>
                  </a:lnTo>
                  <a:close/>
                  <a:moveTo>
                    <a:pt x="1292108" y="353146"/>
                  </a:moveTo>
                  <a:cubicBezTo>
                    <a:pt x="1290708" y="355012"/>
                    <a:pt x="1288842" y="355945"/>
                    <a:pt x="1288375" y="354079"/>
                  </a:cubicBezTo>
                  <a:cubicBezTo>
                    <a:pt x="1288375" y="353612"/>
                    <a:pt x="1287909" y="353146"/>
                    <a:pt x="1288375" y="352679"/>
                  </a:cubicBezTo>
                  <a:cubicBezTo>
                    <a:pt x="1289309" y="350347"/>
                    <a:pt x="1290708" y="349414"/>
                    <a:pt x="1292108" y="350347"/>
                  </a:cubicBezTo>
                  <a:cubicBezTo>
                    <a:pt x="1292574" y="350347"/>
                    <a:pt x="1292574" y="351280"/>
                    <a:pt x="1293041" y="351746"/>
                  </a:cubicBezTo>
                  <a:cubicBezTo>
                    <a:pt x="1292574" y="352213"/>
                    <a:pt x="1292108" y="352679"/>
                    <a:pt x="1292108" y="353146"/>
                  </a:cubicBezTo>
                  <a:close/>
                  <a:moveTo>
                    <a:pt x="1373280" y="86304"/>
                  </a:moveTo>
                  <a:cubicBezTo>
                    <a:pt x="1374679" y="87703"/>
                    <a:pt x="1376079" y="88636"/>
                    <a:pt x="1377478" y="90036"/>
                  </a:cubicBezTo>
                  <a:lnTo>
                    <a:pt x="1377945" y="90969"/>
                  </a:lnTo>
                  <a:lnTo>
                    <a:pt x="1377478" y="90502"/>
                  </a:lnTo>
                  <a:cubicBezTo>
                    <a:pt x="1376079" y="89103"/>
                    <a:pt x="1374679" y="88170"/>
                    <a:pt x="1373280" y="86770"/>
                  </a:cubicBezTo>
                  <a:cubicBezTo>
                    <a:pt x="1372813" y="86304"/>
                    <a:pt x="1372813" y="85837"/>
                    <a:pt x="1372347" y="85837"/>
                  </a:cubicBezTo>
                  <a:cubicBezTo>
                    <a:pt x="1372347" y="85837"/>
                    <a:pt x="1372813" y="86304"/>
                    <a:pt x="1373280" y="86304"/>
                  </a:cubicBezTo>
                  <a:close/>
                  <a:moveTo>
                    <a:pt x="1371880" y="797260"/>
                  </a:moveTo>
                  <a:cubicBezTo>
                    <a:pt x="1371880" y="797260"/>
                    <a:pt x="1372347" y="798193"/>
                    <a:pt x="1372813" y="798660"/>
                  </a:cubicBezTo>
                  <a:cubicBezTo>
                    <a:pt x="1372347" y="799126"/>
                    <a:pt x="1371880" y="799593"/>
                    <a:pt x="1371414" y="799593"/>
                  </a:cubicBezTo>
                  <a:cubicBezTo>
                    <a:pt x="1370014" y="799593"/>
                    <a:pt x="1369081" y="799593"/>
                    <a:pt x="1367682" y="799593"/>
                  </a:cubicBezTo>
                  <a:cubicBezTo>
                    <a:pt x="1367215" y="799593"/>
                    <a:pt x="1367215" y="799126"/>
                    <a:pt x="1366749" y="798660"/>
                  </a:cubicBezTo>
                  <a:cubicBezTo>
                    <a:pt x="1368615" y="797727"/>
                    <a:pt x="1370014" y="797260"/>
                    <a:pt x="1371880" y="797260"/>
                  </a:cubicBezTo>
                  <a:close/>
                  <a:moveTo>
                    <a:pt x="1376545" y="993660"/>
                  </a:moveTo>
                  <a:cubicBezTo>
                    <a:pt x="1372347" y="997858"/>
                    <a:pt x="1370481" y="1002990"/>
                    <a:pt x="1368615" y="1008588"/>
                  </a:cubicBezTo>
                  <a:cubicBezTo>
                    <a:pt x="1368148" y="1009521"/>
                    <a:pt x="1366749" y="1009987"/>
                    <a:pt x="1365816" y="1010454"/>
                  </a:cubicBezTo>
                  <a:cubicBezTo>
                    <a:pt x="1364416" y="1010920"/>
                    <a:pt x="1362084" y="1008588"/>
                    <a:pt x="1362084" y="1006722"/>
                  </a:cubicBezTo>
                  <a:cubicBezTo>
                    <a:pt x="1362084" y="1006255"/>
                    <a:pt x="1362084" y="1005322"/>
                    <a:pt x="1362084" y="1005322"/>
                  </a:cubicBezTo>
                  <a:cubicBezTo>
                    <a:pt x="1361617" y="999724"/>
                    <a:pt x="1363017" y="995059"/>
                    <a:pt x="1366749" y="991327"/>
                  </a:cubicBezTo>
                  <a:cubicBezTo>
                    <a:pt x="1369081" y="988995"/>
                    <a:pt x="1370947" y="986662"/>
                    <a:pt x="1373746" y="984796"/>
                  </a:cubicBezTo>
                  <a:cubicBezTo>
                    <a:pt x="1375146" y="983863"/>
                    <a:pt x="1377478" y="983396"/>
                    <a:pt x="1378878" y="983396"/>
                  </a:cubicBezTo>
                  <a:cubicBezTo>
                    <a:pt x="1379811" y="983396"/>
                    <a:pt x="1381210" y="985263"/>
                    <a:pt x="1381210" y="985263"/>
                  </a:cubicBezTo>
                  <a:cubicBezTo>
                    <a:pt x="1379811" y="988062"/>
                    <a:pt x="1378411" y="991327"/>
                    <a:pt x="1376545" y="993660"/>
                  </a:cubicBezTo>
                  <a:close/>
                  <a:moveTo>
                    <a:pt x="1400337" y="23792"/>
                  </a:moveTo>
                  <a:lnTo>
                    <a:pt x="1400337" y="22859"/>
                  </a:lnTo>
                  <a:lnTo>
                    <a:pt x="1401737" y="23325"/>
                  </a:lnTo>
                  <a:lnTo>
                    <a:pt x="1400337" y="23792"/>
                  </a:lnTo>
                  <a:close/>
                  <a:moveTo>
                    <a:pt x="1442789" y="133421"/>
                  </a:moveTo>
                  <a:cubicBezTo>
                    <a:pt x="1442789" y="133421"/>
                    <a:pt x="1442323" y="133421"/>
                    <a:pt x="1442323" y="133421"/>
                  </a:cubicBezTo>
                  <a:cubicBezTo>
                    <a:pt x="1441390" y="137620"/>
                    <a:pt x="1440923" y="141352"/>
                    <a:pt x="1439990" y="145550"/>
                  </a:cubicBezTo>
                  <a:cubicBezTo>
                    <a:pt x="1439524" y="147883"/>
                    <a:pt x="1437658" y="148349"/>
                    <a:pt x="1436258" y="148349"/>
                  </a:cubicBezTo>
                  <a:cubicBezTo>
                    <a:pt x="1431593" y="148816"/>
                    <a:pt x="1431593" y="152548"/>
                    <a:pt x="1430660" y="155813"/>
                  </a:cubicBezTo>
                  <a:cubicBezTo>
                    <a:pt x="1430660" y="155813"/>
                    <a:pt x="1431127" y="155813"/>
                    <a:pt x="1431127" y="156280"/>
                  </a:cubicBezTo>
                  <a:cubicBezTo>
                    <a:pt x="1432526" y="157679"/>
                    <a:pt x="1433459" y="159079"/>
                    <a:pt x="1434859" y="160012"/>
                  </a:cubicBezTo>
                  <a:cubicBezTo>
                    <a:pt x="1436258" y="160945"/>
                    <a:pt x="1437658" y="162344"/>
                    <a:pt x="1439057" y="163277"/>
                  </a:cubicBezTo>
                  <a:lnTo>
                    <a:pt x="1439524" y="164210"/>
                  </a:lnTo>
                  <a:lnTo>
                    <a:pt x="1439057" y="163744"/>
                  </a:lnTo>
                  <a:cubicBezTo>
                    <a:pt x="1437658" y="162811"/>
                    <a:pt x="1436258" y="161411"/>
                    <a:pt x="1434859" y="160478"/>
                  </a:cubicBezTo>
                  <a:cubicBezTo>
                    <a:pt x="1433459" y="159079"/>
                    <a:pt x="1432060" y="157679"/>
                    <a:pt x="1431127" y="156746"/>
                  </a:cubicBezTo>
                  <a:cubicBezTo>
                    <a:pt x="1431127" y="156280"/>
                    <a:pt x="1431127" y="156280"/>
                    <a:pt x="1431127" y="155813"/>
                  </a:cubicBezTo>
                  <a:cubicBezTo>
                    <a:pt x="1427861" y="153014"/>
                    <a:pt x="1423196" y="153014"/>
                    <a:pt x="1420864" y="148816"/>
                  </a:cubicBezTo>
                  <a:cubicBezTo>
                    <a:pt x="1418997" y="145550"/>
                    <a:pt x="1418531" y="141818"/>
                    <a:pt x="1417598" y="138553"/>
                  </a:cubicBezTo>
                  <a:cubicBezTo>
                    <a:pt x="1417132" y="137153"/>
                    <a:pt x="1417132" y="135287"/>
                    <a:pt x="1416665" y="133421"/>
                  </a:cubicBezTo>
                  <a:cubicBezTo>
                    <a:pt x="1416665" y="133421"/>
                    <a:pt x="1416198" y="133421"/>
                    <a:pt x="1416198" y="132954"/>
                  </a:cubicBezTo>
                  <a:lnTo>
                    <a:pt x="1415265" y="132488"/>
                  </a:lnTo>
                  <a:lnTo>
                    <a:pt x="1416665" y="132954"/>
                  </a:lnTo>
                  <a:cubicBezTo>
                    <a:pt x="1416665" y="132954"/>
                    <a:pt x="1416665" y="133421"/>
                    <a:pt x="1416665" y="133421"/>
                  </a:cubicBezTo>
                  <a:cubicBezTo>
                    <a:pt x="1418531" y="134821"/>
                    <a:pt x="1420397" y="136220"/>
                    <a:pt x="1422263" y="137153"/>
                  </a:cubicBezTo>
                  <a:cubicBezTo>
                    <a:pt x="1426462" y="139019"/>
                    <a:pt x="1430660" y="139486"/>
                    <a:pt x="1434392" y="136687"/>
                  </a:cubicBezTo>
                  <a:cubicBezTo>
                    <a:pt x="1436725" y="134821"/>
                    <a:pt x="1439057" y="133421"/>
                    <a:pt x="1442323" y="133888"/>
                  </a:cubicBezTo>
                  <a:cubicBezTo>
                    <a:pt x="1442323" y="133421"/>
                    <a:pt x="1442323" y="133421"/>
                    <a:pt x="1442789" y="133421"/>
                  </a:cubicBezTo>
                  <a:cubicBezTo>
                    <a:pt x="1442789" y="132954"/>
                    <a:pt x="1443256" y="132488"/>
                    <a:pt x="1443256" y="132488"/>
                  </a:cubicBezTo>
                  <a:cubicBezTo>
                    <a:pt x="1443256" y="132954"/>
                    <a:pt x="1442789" y="132954"/>
                    <a:pt x="1442789" y="133421"/>
                  </a:cubicBezTo>
                  <a:close/>
                  <a:moveTo>
                    <a:pt x="1465648" y="118959"/>
                  </a:moveTo>
                  <a:cubicBezTo>
                    <a:pt x="1460517" y="121758"/>
                    <a:pt x="1455852" y="124557"/>
                    <a:pt x="1451653" y="128289"/>
                  </a:cubicBezTo>
                  <a:cubicBezTo>
                    <a:pt x="1450720" y="129222"/>
                    <a:pt x="1448854" y="128756"/>
                    <a:pt x="1446988" y="129222"/>
                  </a:cubicBezTo>
                  <a:cubicBezTo>
                    <a:pt x="1446988" y="129222"/>
                    <a:pt x="1446988" y="129689"/>
                    <a:pt x="1446521" y="129689"/>
                  </a:cubicBezTo>
                  <a:cubicBezTo>
                    <a:pt x="1446055" y="129689"/>
                    <a:pt x="1446055" y="130155"/>
                    <a:pt x="1445588" y="130155"/>
                  </a:cubicBezTo>
                  <a:cubicBezTo>
                    <a:pt x="1445588" y="129689"/>
                    <a:pt x="1446055" y="129689"/>
                    <a:pt x="1446055" y="129222"/>
                  </a:cubicBezTo>
                  <a:cubicBezTo>
                    <a:pt x="1446521" y="129222"/>
                    <a:pt x="1446521" y="129222"/>
                    <a:pt x="1446988" y="129222"/>
                  </a:cubicBezTo>
                  <a:cubicBezTo>
                    <a:pt x="1448388" y="127356"/>
                    <a:pt x="1449320" y="125490"/>
                    <a:pt x="1450720" y="123624"/>
                  </a:cubicBezTo>
                  <a:cubicBezTo>
                    <a:pt x="1453053" y="120359"/>
                    <a:pt x="1455852" y="117560"/>
                    <a:pt x="1458650" y="114294"/>
                  </a:cubicBezTo>
                  <a:cubicBezTo>
                    <a:pt x="1458650" y="114294"/>
                    <a:pt x="1458650" y="114294"/>
                    <a:pt x="1458650" y="114294"/>
                  </a:cubicBezTo>
                  <a:cubicBezTo>
                    <a:pt x="1458650" y="114294"/>
                    <a:pt x="1458184" y="113828"/>
                    <a:pt x="1458184" y="113828"/>
                  </a:cubicBezTo>
                  <a:cubicBezTo>
                    <a:pt x="1453985" y="113828"/>
                    <a:pt x="1450253" y="112895"/>
                    <a:pt x="1448854" y="108230"/>
                  </a:cubicBezTo>
                  <a:cubicBezTo>
                    <a:pt x="1448854" y="107297"/>
                    <a:pt x="1449787" y="106364"/>
                    <a:pt x="1450253" y="105431"/>
                  </a:cubicBezTo>
                  <a:cubicBezTo>
                    <a:pt x="1450253" y="105431"/>
                    <a:pt x="1451653" y="105431"/>
                    <a:pt x="1452120" y="105897"/>
                  </a:cubicBezTo>
                  <a:cubicBezTo>
                    <a:pt x="1453053" y="106830"/>
                    <a:pt x="1453985" y="107297"/>
                    <a:pt x="1454918" y="108230"/>
                  </a:cubicBezTo>
                  <a:cubicBezTo>
                    <a:pt x="1456318" y="110096"/>
                    <a:pt x="1457251" y="111962"/>
                    <a:pt x="1458184" y="113828"/>
                  </a:cubicBezTo>
                  <a:cubicBezTo>
                    <a:pt x="1458650" y="113828"/>
                    <a:pt x="1458650" y="113828"/>
                    <a:pt x="1459117" y="113828"/>
                  </a:cubicBezTo>
                  <a:cubicBezTo>
                    <a:pt x="1459117" y="113828"/>
                    <a:pt x="1458650" y="114294"/>
                    <a:pt x="1458650" y="114294"/>
                  </a:cubicBezTo>
                  <a:cubicBezTo>
                    <a:pt x="1460517" y="114761"/>
                    <a:pt x="1462383" y="114761"/>
                    <a:pt x="1464249" y="115694"/>
                  </a:cubicBezTo>
                  <a:cubicBezTo>
                    <a:pt x="1465182" y="116160"/>
                    <a:pt x="1466115" y="117093"/>
                    <a:pt x="1466581" y="118026"/>
                  </a:cubicBezTo>
                  <a:cubicBezTo>
                    <a:pt x="1466581" y="117560"/>
                    <a:pt x="1466115" y="118493"/>
                    <a:pt x="1465648" y="118959"/>
                  </a:cubicBezTo>
                  <a:close/>
                  <a:moveTo>
                    <a:pt x="1492706" y="116160"/>
                  </a:moveTo>
                  <a:lnTo>
                    <a:pt x="1491306" y="115694"/>
                  </a:lnTo>
                  <a:lnTo>
                    <a:pt x="1492706" y="115227"/>
                  </a:lnTo>
                  <a:lnTo>
                    <a:pt x="1492706" y="116160"/>
                  </a:lnTo>
                  <a:close/>
                  <a:moveTo>
                    <a:pt x="1520229" y="951208"/>
                  </a:moveTo>
                  <a:cubicBezTo>
                    <a:pt x="1518830" y="953074"/>
                    <a:pt x="1516964" y="954007"/>
                    <a:pt x="1515098" y="953074"/>
                  </a:cubicBezTo>
                  <a:cubicBezTo>
                    <a:pt x="1509033" y="950741"/>
                    <a:pt x="1503435" y="947942"/>
                    <a:pt x="1497837" y="945609"/>
                  </a:cubicBezTo>
                  <a:cubicBezTo>
                    <a:pt x="1495505" y="944676"/>
                    <a:pt x="1495038" y="942810"/>
                    <a:pt x="1495505" y="939078"/>
                  </a:cubicBezTo>
                  <a:cubicBezTo>
                    <a:pt x="1495971" y="937212"/>
                    <a:pt x="1495505" y="934880"/>
                    <a:pt x="1496904" y="933947"/>
                  </a:cubicBezTo>
                  <a:cubicBezTo>
                    <a:pt x="1498770" y="932547"/>
                    <a:pt x="1499703" y="935346"/>
                    <a:pt x="1500636" y="936279"/>
                  </a:cubicBezTo>
                  <a:cubicBezTo>
                    <a:pt x="1503435" y="940011"/>
                    <a:pt x="1506701" y="942344"/>
                    <a:pt x="1511366" y="943743"/>
                  </a:cubicBezTo>
                  <a:cubicBezTo>
                    <a:pt x="1514165" y="944676"/>
                    <a:pt x="1516964" y="946076"/>
                    <a:pt x="1519763" y="947475"/>
                  </a:cubicBezTo>
                  <a:cubicBezTo>
                    <a:pt x="1520229" y="947475"/>
                    <a:pt x="1520229" y="948408"/>
                    <a:pt x="1520696" y="948875"/>
                  </a:cubicBezTo>
                  <a:cubicBezTo>
                    <a:pt x="1520696" y="950275"/>
                    <a:pt x="1520696" y="950741"/>
                    <a:pt x="1520229" y="951208"/>
                  </a:cubicBezTo>
                  <a:close/>
                  <a:moveTo>
                    <a:pt x="1520229" y="191268"/>
                  </a:moveTo>
                  <a:cubicBezTo>
                    <a:pt x="1520229" y="191268"/>
                    <a:pt x="1519763" y="190801"/>
                    <a:pt x="1519763" y="190801"/>
                  </a:cubicBezTo>
                  <a:lnTo>
                    <a:pt x="1519296" y="189868"/>
                  </a:lnTo>
                  <a:lnTo>
                    <a:pt x="1520229" y="190335"/>
                  </a:lnTo>
                  <a:cubicBezTo>
                    <a:pt x="1520229" y="190801"/>
                    <a:pt x="1520229" y="191268"/>
                    <a:pt x="1520229" y="191268"/>
                  </a:cubicBezTo>
                  <a:cubicBezTo>
                    <a:pt x="1520696" y="191268"/>
                    <a:pt x="1520696" y="191734"/>
                    <a:pt x="1521162" y="191734"/>
                  </a:cubicBezTo>
                  <a:cubicBezTo>
                    <a:pt x="1520696" y="192201"/>
                    <a:pt x="1520696" y="192201"/>
                    <a:pt x="1520229" y="191268"/>
                  </a:cubicBezTo>
                  <a:close/>
                  <a:moveTo>
                    <a:pt x="1623328" y="890095"/>
                  </a:moveTo>
                  <a:cubicBezTo>
                    <a:pt x="1621928" y="891495"/>
                    <a:pt x="1619129" y="891495"/>
                    <a:pt x="1618663" y="889629"/>
                  </a:cubicBezTo>
                  <a:cubicBezTo>
                    <a:pt x="1618196" y="887763"/>
                    <a:pt x="1617729" y="885897"/>
                    <a:pt x="1617729" y="884497"/>
                  </a:cubicBezTo>
                  <a:cubicBezTo>
                    <a:pt x="1617729" y="883564"/>
                    <a:pt x="1619129" y="882631"/>
                    <a:pt x="1620062" y="881698"/>
                  </a:cubicBezTo>
                  <a:cubicBezTo>
                    <a:pt x="1621461" y="880765"/>
                    <a:pt x="1623794" y="881698"/>
                    <a:pt x="1624727" y="883564"/>
                  </a:cubicBezTo>
                  <a:cubicBezTo>
                    <a:pt x="1625193" y="884497"/>
                    <a:pt x="1625193" y="885897"/>
                    <a:pt x="1625660" y="887296"/>
                  </a:cubicBezTo>
                  <a:cubicBezTo>
                    <a:pt x="1624727" y="888229"/>
                    <a:pt x="1623794" y="889162"/>
                    <a:pt x="1623328" y="890095"/>
                  </a:cubicBezTo>
                  <a:close/>
                  <a:moveTo>
                    <a:pt x="1631258" y="937212"/>
                  </a:moveTo>
                  <a:cubicBezTo>
                    <a:pt x="1631258" y="937679"/>
                    <a:pt x="1630792" y="938612"/>
                    <a:pt x="1630792" y="939078"/>
                  </a:cubicBezTo>
                  <a:cubicBezTo>
                    <a:pt x="1630325" y="940944"/>
                    <a:pt x="1628925" y="940944"/>
                    <a:pt x="1627993" y="939545"/>
                  </a:cubicBezTo>
                  <a:cubicBezTo>
                    <a:pt x="1627526" y="939078"/>
                    <a:pt x="1627526" y="938612"/>
                    <a:pt x="1627060" y="938145"/>
                  </a:cubicBezTo>
                  <a:cubicBezTo>
                    <a:pt x="1627060" y="937679"/>
                    <a:pt x="1627060" y="936746"/>
                    <a:pt x="1627526" y="936279"/>
                  </a:cubicBezTo>
                  <a:cubicBezTo>
                    <a:pt x="1628459" y="933947"/>
                    <a:pt x="1631258" y="932081"/>
                    <a:pt x="1631725" y="933947"/>
                  </a:cubicBezTo>
                  <a:cubicBezTo>
                    <a:pt x="1631725" y="934880"/>
                    <a:pt x="1631725" y="935813"/>
                    <a:pt x="1631258" y="937212"/>
                  </a:cubicBezTo>
                  <a:close/>
                  <a:moveTo>
                    <a:pt x="1638256" y="912954"/>
                  </a:moveTo>
                  <a:lnTo>
                    <a:pt x="1638256" y="912021"/>
                  </a:lnTo>
                  <a:lnTo>
                    <a:pt x="1638722" y="912954"/>
                  </a:lnTo>
                  <a:lnTo>
                    <a:pt x="1639655" y="913420"/>
                  </a:lnTo>
                  <a:lnTo>
                    <a:pt x="1638256" y="912954"/>
                  </a:lnTo>
                  <a:close/>
                  <a:moveTo>
                    <a:pt x="1715696" y="740346"/>
                  </a:moveTo>
                  <a:cubicBezTo>
                    <a:pt x="1715229" y="740813"/>
                    <a:pt x="1714296" y="740813"/>
                    <a:pt x="1714296" y="740346"/>
                  </a:cubicBezTo>
                  <a:cubicBezTo>
                    <a:pt x="1711031" y="737547"/>
                    <a:pt x="1707299" y="734748"/>
                    <a:pt x="1706366" y="730083"/>
                  </a:cubicBezTo>
                  <a:cubicBezTo>
                    <a:pt x="1706366" y="729617"/>
                    <a:pt x="1706366" y="728684"/>
                    <a:pt x="1706366" y="728217"/>
                  </a:cubicBezTo>
                  <a:cubicBezTo>
                    <a:pt x="1706832" y="726351"/>
                    <a:pt x="1707765" y="725885"/>
                    <a:pt x="1708698" y="727751"/>
                  </a:cubicBezTo>
                  <a:cubicBezTo>
                    <a:pt x="1709631" y="729617"/>
                    <a:pt x="1710564" y="731016"/>
                    <a:pt x="1711497" y="732416"/>
                  </a:cubicBezTo>
                  <a:cubicBezTo>
                    <a:pt x="1713363" y="734748"/>
                    <a:pt x="1714763" y="736614"/>
                    <a:pt x="1716162" y="738480"/>
                  </a:cubicBezTo>
                  <a:cubicBezTo>
                    <a:pt x="1716629" y="739413"/>
                    <a:pt x="1716162" y="740346"/>
                    <a:pt x="1715696" y="740346"/>
                  </a:cubicBezTo>
                  <a:close/>
                  <a:moveTo>
                    <a:pt x="1715696" y="722153"/>
                  </a:moveTo>
                  <a:cubicBezTo>
                    <a:pt x="1714763" y="721220"/>
                    <a:pt x="1715229" y="720753"/>
                    <a:pt x="1716629" y="720753"/>
                  </a:cubicBezTo>
                  <a:cubicBezTo>
                    <a:pt x="1716629" y="720753"/>
                    <a:pt x="1717095" y="721220"/>
                    <a:pt x="1717095" y="721686"/>
                  </a:cubicBezTo>
                  <a:cubicBezTo>
                    <a:pt x="1717095" y="721686"/>
                    <a:pt x="1716162" y="722153"/>
                    <a:pt x="1715696" y="722153"/>
                  </a:cubicBezTo>
                  <a:close/>
                  <a:moveTo>
                    <a:pt x="1730624" y="858373"/>
                  </a:moveTo>
                  <a:cubicBezTo>
                    <a:pt x="1730158" y="859306"/>
                    <a:pt x="1730158" y="859772"/>
                    <a:pt x="1729691" y="860705"/>
                  </a:cubicBezTo>
                  <a:cubicBezTo>
                    <a:pt x="1729224" y="859772"/>
                    <a:pt x="1728758" y="858373"/>
                    <a:pt x="1728292" y="857440"/>
                  </a:cubicBezTo>
                  <a:cubicBezTo>
                    <a:pt x="1727825" y="856507"/>
                    <a:pt x="1727825" y="855107"/>
                    <a:pt x="1727359" y="853708"/>
                  </a:cubicBezTo>
                  <a:cubicBezTo>
                    <a:pt x="1727359" y="853241"/>
                    <a:pt x="1727825" y="852308"/>
                    <a:pt x="1728292" y="852308"/>
                  </a:cubicBezTo>
                  <a:cubicBezTo>
                    <a:pt x="1729691" y="851842"/>
                    <a:pt x="1730624" y="852775"/>
                    <a:pt x="1730624" y="854174"/>
                  </a:cubicBezTo>
                  <a:cubicBezTo>
                    <a:pt x="1730624" y="856040"/>
                    <a:pt x="1730624" y="856973"/>
                    <a:pt x="1730624" y="858373"/>
                  </a:cubicBezTo>
                  <a:close/>
                  <a:moveTo>
                    <a:pt x="1781940" y="837380"/>
                  </a:moveTo>
                  <a:cubicBezTo>
                    <a:pt x="1781940" y="837380"/>
                    <a:pt x="1782406" y="835980"/>
                    <a:pt x="1782406" y="835514"/>
                  </a:cubicBezTo>
                  <a:cubicBezTo>
                    <a:pt x="1783806" y="832715"/>
                    <a:pt x="1785205" y="829916"/>
                    <a:pt x="1787071" y="827117"/>
                  </a:cubicBezTo>
                  <a:cubicBezTo>
                    <a:pt x="1787071" y="827117"/>
                    <a:pt x="1786605" y="827117"/>
                    <a:pt x="1786605" y="826650"/>
                  </a:cubicBezTo>
                  <a:cubicBezTo>
                    <a:pt x="1785205" y="827117"/>
                    <a:pt x="1784739" y="827117"/>
                    <a:pt x="1786138" y="825717"/>
                  </a:cubicBezTo>
                  <a:cubicBezTo>
                    <a:pt x="1786605" y="826184"/>
                    <a:pt x="1787071" y="826184"/>
                    <a:pt x="1787071" y="826650"/>
                  </a:cubicBezTo>
                  <a:cubicBezTo>
                    <a:pt x="1787071" y="826650"/>
                    <a:pt x="1787071" y="826650"/>
                    <a:pt x="1787071" y="826650"/>
                  </a:cubicBezTo>
                  <a:cubicBezTo>
                    <a:pt x="1788938" y="828516"/>
                    <a:pt x="1791270" y="829449"/>
                    <a:pt x="1793603" y="828050"/>
                  </a:cubicBezTo>
                  <a:cubicBezTo>
                    <a:pt x="1795002" y="827117"/>
                    <a:pt x="1796868" y="825717"/>
                    <a:pt x="1797335" y="824318"/>
                  </a:cubicBezTo>
                  <a:cubicBezTo>
                    <a:pt x="1799667" y="818253"/>
                    <a:pt x="1802000" y="812655"/>
                    <a:pt x="1805732" y="807057"/>
                  </a:cubicBezTo>
                  <a:cubicBezTo>
                    <a:pt x="1807131" y="805191"/>
                    <a:pt x="1808064" y="802392"/>
                    <a:pt x="1808997" y="800059"/>
                  </a:cubicBezTo>
                  <a:cubicBezTo>
                    <a:pt x="1810397" y="795861"/>
                    <a:pt x="1811796" y="791662"/>
                    <a:pt x="1813662" y="787464"/>
                  </a:cubicBezTo>
                  <a:cubicBezTo>
                    <a:pt x="1822059" y="769736"/>
                    <a:pt x="1824392" y="750610"/>
                    <a:pt x="1821126" y="731483"/>
                  </a:cubicBezTo>
                  <a:cubicBezTo>
                    <a:pt x="1821126" y="730083"/>
                    <a:pt x="1821593" y="729150"/>
                    <a:pt x="1821593" y="727751"/>
                  </a:cubicBezTo>
                  <a:cubicBezTo>
                    <a:pt x="1821593" y="727284"/>
                    <a:pt x="1822526" y="726351"/>
                    <a:pt x="1822526" y="726351"/>
                  </a:cubicBezTo>
                  <a:cubicBezTo>
                    <a:pt x="1823926" y="726351"/>
                    <a:pt x="1825325" y="726818"/>
                    <a:pt x="1825791" y="727751"/>
                  </a:cubicBezTo>
                  <a:cubicBezTo>
                    <a:pt x="1828591" y="734748"/>
                    <a:pt x="1829990" y="742212"/>
                    <a:pt x="1830923" y="750143"/>
                  </a:cubicBezTo>
                  <a:cubicBezTo>
                    <a:pt x="1831390" y="754808"/>
                    <a:pt x="1831390" y="759007"/>
                    <a:pt x="1833722" y="763205"/>
                  </a:cubicBezTo>
                  <a:cubicBezTo>
                    <a:pt x="1836521" y="767870"/>
                    <a:pt x="1834655" y="771602"/>
                    <a:pt x="1831390" y="775334"/>
                  </a:cubicBezTo>
                  <a:cubicBezTo>
                    <a:pt x="1829523" y="777200"/>
                    <a:pt x="1828591" y="780000"/>
                    <a:pt x="1829990" y="782332"/>
                  </a:cubicBezTo>
                  <a:cubicBezTo>
                    <a:pt x="1831390" y="784665"/>
                    <a:pt x="1831856" y="786064"/>
                    <a:pt x="1830457" y="788863"/>
                  </a:cubicBezTo>
                  <a:cubicBezTo>
                    <a:pt x="1825791" y="798660"/>
                    <a:pt x="1818327" y="807057"/>
                    <a:pt x="1809930" y="814055"/>
                  </a:cubicBezTo>
                  <a:cubicBezTo>
                    <a:pt x="1806198" y="817320"/>
                    <a:pt x="1803866" y="820119"/>
                    <a:pt x="1803399" y="825251"/>
                  </a:cubicBezTo>
                  <a:cubicBezTo>
                    <a:pt x="1802933" y="829449"/>
                    <a:pt x="1800600" y="832248"/>
                    <a:pt x="1796868" y="834114"/>
                  </a:cubicBezTo>
                  <a:cubicBezTo>
                    <a:pt x="1793136" y="836447"/>
                    <a:pt x="1788938" y="838313"/>
                    <a:pt x="1784273" y="837846"/>
                  </a:cubicBezTo>
                  <a:cubicBezTo>
                    <a:pt x="1784273" y="838313"/>
                    <a:pt x="1782873" y="837846"/>
                    <a:pt x="1781940" y="83738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98" name="Freeform: Shape 97">
              <a:extLst>
                <a:ext uri="{FF2B5EF4-FFF2-40B4-BE49-F238E27FC236}">
                  <a16:creationId xmlns:a16="http://schemas.microsoft.com/office/drawing/2014/main" id="{88B7D464-396E-4735-B5B1-902789F3F148}"/>
                </a:ext>
              </a:extLst>
            </p:cNvPr>
            <p:cNvSpPr/>
            <p:nvPr/>
          </p:nvSpPr>
          <p:spPr>
            <a:xfrm>
              <a:off x="4574832" y="3105468"/>
              <a:ext cx="4665" cy="4665"/>
            </a:xfrm>
            <a:custGeom>
              <a:avLst/>
              <a:gdLst/>
              <a:ahLst/>
              <a:cxnLst/>
              <a:rect l="0" t="0" r="0" b="0"/>
              <a:pathLst>
                <a:path>
                  <a:moveTo>
                    <a:pt x="0" y="0"/>
                  </a:moveTo>
                  <a:cubicBezTo>
                    <a:pt x="0" y="0"/>
                    <a:pt x="0" y="0"/>
                    <a:pt x="0" y="0"/>
                  </a:cubicBezTo>
                  <a:cubicBezTo>
                    <a:pt x="466" y="0"/>
                    <a:pt x="466" y="0"/>
                    <a:pt x="0" y="0"/>
                  </a:cubicBezTo>
                  <a:lnTo>
                    <a:pt x="0" y="0"/>
                  </a:ln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99" name="Freeform: Shape 98">
              <a:extLst>
                <a:ext uri="{FF2B5EF4-FFF2-40B4-BE49-F238E27FC236}">
                  <a16:creationId xmlns:a16="http://schemas.microsoft.com/office/drawing/2014/main" id="{2FB9D9DC-2836-4939-8227-30EC7FFEE2B6}"/>
                </a:ext>
              </a:extLst>
            </p:cNvPr>
            <p:cNvSpPr/>
            <p:nvPr/>
          </p:nvSpPr>
          <p:spPr>
            <a:xfrm>
              <a:off x="3298545" y="2615190"/>
              <a:ext cx="4665" cy="4665"/>
            </a:xfrm>
            <a:custGeom>
              <a:avLst/>
              <a:gdLst/>
              <a:ahLst/>
              <a:cxnLst/>
              <a:rect l="0" t="0" r="0" b="0"/>
              <a:pathLst>
                <a:path>
                  <a:moveTo>
                    <a:pt x="467" y="467"/>
                  </a:moveTo>
                  <a:cubicBezTo>
                    <a:pt x="467" y="467"/>
                    <a:pt x="0" y="0"/>
                    <a:pt x="0" y="0"/>
                  </a:cubicBezTo>
                  <a:cubicBezTo>
                    <a:pt x="0" y="0"/>
                    <a:pt x="0" y="467"/>
                    <a:pt x="0" y="467"/>
                  </a:cubicBezTo>
                  <a:cubicBezTo>
                    <a:pt x="0" y="467"/>
                    <a:pt x="0" y="467"/>
                    <a:pt x="467" y="467"/>
                  </a:cubicBezTo>
                  <a:cubicBezTo>
                    <a:pt x="467" y="467"/>
                    <a:pt x="467" y="467"/>
                    <a:pt x="467" y="467"/>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00" name="Freeform: Shape 99">
              <a:extLst>
                <a:ext uri="{FF2B5EF4-FFF2-40B4-BE49-F238E27FC236}">
                  <a16:creationId xmlns:a16="http://schemas.microsoft.com/office/drawing/2014/main" id="{C7987E3F-6FE1-450C-B261-405088F80886}"/>
                </a:ext>
              </a:extLst>
            </p:cNvPr>
            <p:cNvSpPr/>
            <p:nvPr/>
          </p:nvSpPr>
          <p:spPr>
            <a:xfrm>
              <a:off x="2206517" y="3255677"/>
              <a:ext cx="4665" cy="4665"/>
            </a:xfrm>
            <a:custGeom>
              <a:avLst/>
              <a:gdLst/>
              <a:ahLst/>
              <a:cxnLst/>
              <a:rect l="0" t="0" r="0" b="0"/>
              <a:pathLst>
                <a:path>
                  <a:moveTo>
                    <a:pt x="467" y="467"/>
                  </a:moveTo>
                  <a:cubicBezTo>
                    <a:pt x="467" y="467"/>
                    <a:pt x="467" y="0"/>
                    <a:pt x="467" y="0"/>
                  </a:cubicBezTo>
                  <a:cubicBezTo>
                    <a:pt x="467" y="0"/>
                    <a:pt x="0" y="0"/>
                    <a:pt x="0" y="0"/>
                  </a:cubicBezTo>
                  <a:cubicBezTo>
                    <a:pt x="0" y="0"/>
                    <a:pt x="467" y="0"/>
                    <a:pt x="467" y="467"/>
                  </a:cubicBezTo>
                  <a:cubicBezTo>
                    <a:pt x="467" y="467"/>
                    <a:pt x="467" y="467"/>
                    <a:pt x="467" y="467"/>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01" name="Freeform: Shape 100">
              <a:extLst>
                <a:ext uri="{FF2B5EF4-FFF2-40B4-BE49-F238E27FC236}">
                  <a16:creationId xmlns:a16="http://schemas.microsoft.com/office/drawing/2014/main" id="{BA0B0E80-CF43-443D-9749-CD82DE9A22A8}"/>
                </a:ext>
              </a:extLst>
            </p:cNvPr>
            <p:cNvSpPr/>
            <p:nvPr/>
          </p:nvSpPr>
          <p:spPr>
            <a:xfrm>
              <a:off x="1789950" y="1774113"/>
              <a:ext cx="4665" cy="4665"/>
            </a:xfrm>
            <a:custGeom>
              <a:avLst/>
              <a:gdLst/>
              <a:ahLst/>
              <a:cxnLst/>
              <a:rect l="0" t="0" r="0" b="0"/>
              <a:pathLst>
                <a:path>
                  <a:moveTo>
                    <a:pt x="466" y="0"/>
                  </a:moveTo>
                  <a:cubicBezTo>
                    <a:pt x="466" y="0"/>
                    <a:pt x="0" y="0"/>
                    <a:pt x="0" y="0"/>
                  </a:cubicBezTo>
                  <a:cubicBezTo>
                    <a:pt x="0" y="0"/>
                    <a:pt x="0" y="467"/>
                    <a:pt x="0" y="467"/>
                  </a:cubicBezTo>
                  <a:cubicBezTo>
                    <a:pt x="466" y="467"/>
                    <a:pt x="466" y="467"/>
                    <a:pt x="933" y="467"/>
                  </a:cubicBezTo>
                  <a:cubicBezTo>
                    <a:pt x="933" y="467"/>
                    <a:pt x="933" y="467"/>
                    <a:pt x="466" y="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02" name="Freeform: Shape 101">
              <a:extLst>
                <a:ext uri="{FF2B5EF4-FFF2-40B4-BE49-F238E27FC236}">
                  <a16:creationId xmlns:a16="http://schemas.microsoft.com/office/drawing/2014/main" id="{564D0EC8-76D7-4226-8FE2-A78EA7B9A6CA}"/>
                </a:ext>
              </a:extLst>
            </p:cNvPr>
            <p:cNvSpPr/>
            <p:nvPr/>
          </p:nvSpPr>
          <p:spPr>
            <a:xfrm>
              <a:off x="1829097" y="1915275"/>
              <a:ext cx="83966" cy="83968"/>
            </a:xfrm>
            <a:custGeom>
              <a:avLst/>
              <a:gdLst/>
              <a:ahLst/>
              <a:cxnLst/>
              <a:rect l="0" t="0" r="0" b="0"/>
              <a:pathLst>
                <a:path w="83971" h="83971">
                  <a:moveTo>
                    <a:pt x="27095" y="5782"/>
                  </a:moveTo>
                  <a:cubicBezTo>
                    <a:pt x="26629" y="5782"/>
                    <a:pt x="26629" y="5782"/>
                    <a:pt x="27095" y="5782"/>
                  </a:cubicBezTo>
                  <a:lnTo>
                    <a:pt x="27095" y="5782"/>
                  </a:lnTo>
                  <a:cubicBezTo>
                    <a:pt x="26162" y="9514"/>
                    <a:pt x="24763" y="12779"/>
                    <a:pt x="23830" y="16512"/>
                  </a:cubicBezTo>
                  <a:cubicBezTo>
                    <a:pt x="20098" y="28174"/>
                    <a:pt x="13100" y="38437"/>
                    <a:pt x="10301" y="50100"/>
                  </a:cubicBezTo>
                  <a:cubicBezTo>
                    <a:pt x="9835" y="52899"/>
                    <a:pt x="7502" y="54299"/>
                    <a:pt x="5169" y="55698"/>
                  </a:cubicBezTo>
                  <a:cubicBezTo>
                    <a:pt x="3770" y="56631"/>
                    <a:pt x="2370" y="58031"/>
                    <a:pt x="971" y="59430"/>
                  </a:cubicBezTo>
                  <a:cubicBezTo>
                    <a:pt x="-895" y="61763"/>
                    <a:pt x="38" y="66428"/>
                    <a:pt x="2837" y="67827"/>
                  </a:cubicBezTo>
                  <a:cubicBezTo>
                    <a:pt x="3770" y="68294"/>
                    <a:pt x="5169" y="68760"/>
                    <a:pt x="6569" y="69227"/>
                  </a:cubicBezTo>
                  <a:cubicBezTo>
                    <a:pt x="9368" y="70160"/>
                    <a:pt x="10767" y="72026"/>
                    <a:pt x="10301" y="74825"/>
                  </a:cubicBezTo>
                  <a:cubicBezTo>
                    <a:pt x="10301" y="76224"/>
                    <a:pt x="9835" y="77157"/>
                    <a:pt x="9835" y="78557"/>
                  </a:cubicBezTo>
                  <a:cubicBezTo>
                    <a:pt x="9835" y="83222"/>
                    <a:pt x="12633" y="85555"/>
                    <a:pt x="17299" y="84155"/>
                  </a:cubicBezTo>
                  <a:cubicBezTo>
                    <a:pt x="19631" y="83688"/>
                    <a:pt x="22897" y="83222"/>
                    <a:pt x="24296" y="81356"/>
                  </a:cubicBezTo>
                  <a:cubicBezTo>
                    <a:pt x="30361" y="74358"/>
                    <a:pt x="41090" y="71559"/>
                    <a:pt x="44823" y="62229"/>
                  </a:cubicBezTo>
                  <a:cubicBezTo>
                    <a:pt x="45289" y="61763"/>
                    <a:pt x="47155" y="61296"/>
                    <a:pt x="48088" y="61296"/>
                  </a:cubicBezTo>
                  <a:cubicBezTo>
                    <a:pt x="51820" y="63629"/>
                    <a:pt x="56019" y="65961"/>
                    <a:pt x="56019" y="71093"/>
                  </a:cubicBezTo>
                  <a:cubicBezTo>
                    <a:pt x="56019" y="73425"/>
                    <a:pt x="56952" y="74825"/>
                    <a:pt x="58818" y="75758"/>
                  </a:cubicBezTo>
                  <a:cubicBezTo>
                    <a:pt x="63483" y="77624"/>
                    <a:pt x="68148" y="79490"/>
                    <a:pt x="73279" y="80889"/>
                  </a:cubicBezTo>
                  <a:cubicBezTo>
                    <a:pt x="74212" y="81356"/>
                    <a:pt x="76078" y="80889"/>
                    <a:pt x="77011" y="79956"/>
                  </a:cubicBezTo>
                  <a:cubicBezTo>
                    <a:pt x="79344" y="78090"/>
                    <a:pt x="81677" y="75758"/>
                    <a:pt x="84009" y="73425"/>
                  </a:cubicBezTo>
                  <a:cubicBezTo>
                    <a:pt x="85875" y="71093"/>
                    <a:pt x="84476" y="66894"/>
                    <a:pt x="81677" y="65495"/>
                  </a:cubicBezTo>
                  <a:cubicBezTo>
                    <a:pt x="81210" y="65028"/>
                    <a:pt x="80277" y="65028"/>
                    <a:pt x="79811" y="65028"/>
                  </a:cubicBezTo>
                  <a:cubicBezTo>
                    <a:pt x="75612" y="63629"/>
                    <a:pt x="73279" y="61296"/>
                    <a:pt x="73279" y="56631"/>
                  </a:cubicBezTo>
                  <a:cubicBezTo>
                    <a:pt x="73279" y="51033"/>
                    <a:pt x="71413" y="46834"/>
                    <a:pt x="67681" y="42636"/>
                  </a:cubicBezTo>
                  <a:cubicBezTo>
                    <a:pt x="65349" y="40303"/>
                    <a:pt x="63016" y="37971"/>
                    <a:pt x="61617" y="35172"/>
                  </a:cubicBezTo>
                  <a:cubicBezTo>
                    <a:pt x="58818" y="27708"/>
                    <a:pt x="49954" y="24909"/>
                    <a:pt x="46689" y="17911"/>
                  </a:cubicBezTo>
                  <a:cubicBezTo>
                    <a:pt x="46222" y="16978"/>
                    <a:pt x="44356" y="16978"/>
                    <a:pt x="42956" y="16512"/>
                  </a:cubicBezTo>
                  <a:cubicBezTo>
                    <a:pt x="39224" y="15112"/>
                    <a:pt x="39224" y="14646"/>
                    <a:pt x="41557" y="11846"/>
                  </a:cubicBezTo>
                  <a:cubicBezTo>
                    <a:pt x="43889" y="9514"/>
                    <a:pt x="45755" y="7181"/>
                    <a:pt x="47621" y="4849"/>
                  </a:cubicBezTo>
                  <a:cubicBezTo>
                    <a:pt x="48088" y="3916"/>
                    <a:pt x="47621" y="2516"/>
                    <a:pt x="47155" y="1117"/>
                  </a:cubicBezTo>
                  <a:cubicBezTo>
                    <a:pt x="46689" y="-283"/>
                    <a:pt x="45289" y="-283"/>
                    <a:pt x="43889" y="650"/>
                  </a:cubicBezTo>
                  <a:cubicBezTo>
                    <a:pt x="41557" y="2050"/>
                    <a:pt x="39691" y="2983"/>
                    <a:pt x="36892" y="2050"/>
                  </a:cubicBezTo>
                  <a:cubicBezTo>
                    <a:pt x="34559" y="1117"/>
                    <a:pt x="31760" y="1583"/>
                    <a:pt x="29428" y="1583"/>
                  </a:cubicBezTo>
                  <a:cubicBezTo>
                    <a:pt x="29428" y="3449"/>
                    <a:pt x="28028" y="4382"/>
                    <a:pt x="27095" y="5782"/>
                  </a:cubicBezTo>
                  <a:cubicBezTo>
                    <a:pt x="27095" y="5782"/>
                    <a:pt x="27095" y="5782"/>
                    <a:pt x="27095" y="5782"/>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03" name="Freeform: Shape 102">
              <a:extLst>
                <a:ext uri="{FF2B5EF4-FFF2-40B4-BE49-F238E27FC236}">
                  <a16:creationId xmlns:a16="http://schemas.microsoft.com/office/drawing/2014/main" id="{6F42F590-C22D-490C-B596-4DF85035B2E2}"/>
                </a:ext>
              </a:extLst>
            </p:cNvPr>
            <p:cNvSpPr/>
            <p:nvPr/>
          </p:nvSpPr>
          <p:spPr>
            <a:xfrm>
              <a:off x="1959865" y="4262357"/>
              <a:ext cx="4665" cy="4665"/>
            </a:xfrm>
            <a:custGeom>
              <a:avLst/>
              <a:gdLst/>
              <a:ahLst/>
              <a:cxnLst/>
              <a:rect l="0" t="0" r="0" b="0"/>
              <a:pathLst>
                <a:path>
                  <a:moveTo>
                    <a:pt x="350" y="0"/>
                  </a:moveTo>
                  <a:cubicBezTo>
                    <a:pt x="-117" y="0"/>
                    <a:pt x="-117" y="0"/>
                    <a:pt x="350" y="0"/>
                  </a:cubicBezTo>
                  <a:cubicBezTo>
                    <a:pt x="350" y="467"/>
                    <a:pt x="816" y="467"/>
                    <a:pt x="816" y="467"/>
                  </a:cubicBezTo>
                  <a:cubicBezTo>
                    <a:pt x="350" y="0"/>
                    <a:pt x="350" y="0"/>
                    <a:pt x="350" y="0"/>
                  </a:cubicBezTo>
                  <a:cubicBezTo>
                    <a:pt x="350" y="0"/>
                    <a:pt x="350" y="0"/>
                    <a:pt x="350" y="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04" name="Freeform: Shape 103">
              <a:extLst>
                <a:ext uri="{FF2B5EF4-FFF2-40B4-BE49-F238E27FC236}">
                  <a16:creationId xmlns:a16="http://schemas.microsoft.com/office/drawing/2014/main" id="{9A36A5AF-B8B9-48FB-B6AD-E6CB2A0E4153}"/>
                </a:ext>
              </a:extLst>
            </p:cNvPr>
            <p:cNvSpPr/>
            <p:nvPr/>
          </p:nvSpPr>
          <p:spPr>
            <a:xfrm>
              <a:off x="1940623" y="1793822"/>
              <a:ext cx="4665" cy="4665"/>
            </a:xfrm>
            <a:custGeom>
              <a:avLst/>
              <a:gdLst/>
              <a:ahLst/>
              <a:cxnLst/>
              <a:rect l="0" t="0" r="0" b="0"/>
              <a:pathLst>
                <a:path>
                  <a:moveTo>
                    <a:pt x="0" y="350"/>
                  </a:moveTo>
                  <a:cubicBezTo>
                    <a:pt x="0" y="350"/>
                    <a:pt x="467" y="350"/>
                    <a:pt x="467" y="350"/>
                  </a:cubicBezTo>
                  <a:cubicBezTo>
                    <a:pt x="467" y="-117"/>
                    <a:pt x="0" y="-117"/>
                    <a:pt x="0" y="350"/>
                  </a:cubicBezTo>
                  <a:cubicBezTo>
                    <a:pt x="0" y="-117"/>
                    <a:pt x="0" y="-117"/>
                    <a:pt x="0" y="350"/>
                  </a:cubicBezTo>
                  <a:cubicBezTo>
                    <a:pt x="0" y="-117"/>
                    <a:pt x="0" y="-117"/>
                    <a:pt x="0" y="35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05" name="Freeform: Shape 104">
              <a:extLst>
                <a:ext uri="{FF2B5EF4-FFF2-40B4-BE49-F238E27FC236}">
                  <a16:creationId xmlns:a16="http://schemas.microsoft.com/office/drawing/2014/main" id="{213C2880-C0DE-4329-85B2-C09399C8EE0E}"/>
                </a:ext>
              </a:extLst>
            </p:cNvPr>
            <p:cNvSpPr/>
            <p:nvPr/>
          </p:nvSpPr>
          <p:spPr>
            <a:xfrm>
              <a:off x="2064240" y="2445389"/>
              <a:ext cx="4665" cy="4665"/>
            </a:xfrm>
            <a:custGeom>
              <a:avLst/>
              <a:gdLst/>
              <a:ahLst/>
              <a:cxnLst/>
              <a:rect l="0" t="0" r="0" b="0"/>
              <a:pathLst>
                <a:path>
                  <a:moveTo>
                    <a:pt x="0" y="933"/>
                  </a:moveTo>
                  <a:cubicBezTo>
                    <a:pt x="0" y="467"/>
                    <a:pt x="467" y="467"/>
                    <a:pt x="467" y="0"/>
                  </a:cubicBezTo>
                  <a:cubicBezTo>
                    <a:pt x="467" y="0"/>
                    <a:pt x="0" y="0"/>
                    <a:pt x="0" y="0"/>
                  </a:cubicBezTo>
                  <a:cubicBezTo>
                    <a:pt x="0" y="467"/>
                    <a:pt x="0" y="467"/>
                    <a:pt x="0" y="933"/>
                  </a:cubicBezTo>
                  <a:cubicBezTo>
                    <a:pt x="0" y="933"/>
                    <a:pt x="0" y="933"/>
                    <a:pt x="0" y="933"/>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06" name="Freeform: Shape 105">
              <a:extLst>
                <a:ext uri="{FF2B5EF4-FFF2-40B4-BE49-F238E27FC236}">
                  <a16:creationId xmlns:a16="http://schemas.microsoft.com/office/drawing/2014/main" id="{B40E79AD-4612-4350-BDE6-867BFD0D9E93}"/>
                </a:ext>
              </a:extLst>
            </p:cNvPr>
            <p:cNvSpPr/>
            <p:nvPr/>
          </p:nvSpPr>
          <p:spPr>
            <a:xfrm>
              <a:off x="1990653" y="4285681"/>
              <a:ext cx="4665" cy="4665"/>
            </a:xfrm>
            <a:custGeom>
              <a:avLst/>
              <a:gdLst/>
              <a:ahLst/>
              <a:cxnLst/>
              <a:rect l="0" t="0" r="0" b="0"/>
              <a:pathLst>
                <a:path>
                  <a:moveTo>
                    <a:pt x="350" y="0"/>
                  </a:moveTo>
                  <a:cubicBezTo>
                    <a:pt x="350" y="0"/>
                    <a:pt x="-117" y="0"/>
                    <a:pt x="350" y="0"/>
                  </a:cubicBezTo>
                  <a:cubicBezTo>
                    <a:pt x="-117" y="0"/>
                    <a:pt x="-117" y="0"/>
                    <a:pt x="350" y="0"/>
                  </a:cubicBezTo>
                  <a:lnTo>
                    <a:pt x="350" y="0"/>
                  </a:ln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07" name="Freeform: Shape 106">
              <a:extLst>
                <a:ext uri="{FF2B5EF4-FFF2-40B4-BE49-F238E27FC236}">
                  <a16:creationId xmlns:a16="http://schemas.microsoft.com/office/drawing/2014/main" id="{40B165B2-3A32-45AA-B3AF-CC02C90FECB5}"/>
                </a:ext>
              </a:extLst>
            </p:cNvPr>
            <p:cNvSpPr/>
            <p:nvPr/>
          </p:nvSpPr>
          <p:spPr>
            <a:xfrm>
              <a:off x="945623" y="1928521"/>
              <a:ext cx="4665" cy="4665"/>
            </a:xfrm>
            <a:custGeom>
              <a:avLst/>
              <a:gdLst/>
              <a:ahLst/>
              <a:cxnLst/>
              <a:rect l="0" t="0" r="0" b="0"/>
              <a:pathLst>
                <a:path>
                  <a:moveTo>
                    <a:pt x="0" y="0"/>
                  </a:moveTo>
                  <a:cubicBezTo>
                    <a:pt x="0" y="0"/>
                    <a:pt x="0" y="0"/>
                    <a:pt x="0" y="0"/>
                  </a:cubicBezTo>
                  <a:cubicBezTo>
                    <a:pt x="0" y="466"/>
                    <a:pt x="0" y="466"/>
                    <a:pt x="0" y="933"/>
                  </a:cubicBezTo>
                  <a:cubicBezTo>
                    <a:pt x="0" y="933"/>
                    <a:pt x="0" y="466"/>
                    <a:pt x="0" y="0"/>
                  </a:cubicBezTo>
                  <a:cubicBezTo>
                    <a:pt x="0" y="0"/>
                    <a:pt x="0" y="0"/>
                    <a:pt x="0" y="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08" name="Freeform: Shape 107">
              <a:extLst>
                <a:ext uri="{FF2B5EF4-FFF2-40B4-BE49-F238E27FC236}">
                  <a16:creationId xmlns:a16="http://schemas.microsoft.com/office/drawing/2014/main" id="{ED5787D8-7252-41B9-B562-F1EC559ECCB8}"/>
                </a:ext>
              </a:extLst>
            </p:cNvPr>
            <p:cNvSpPr/>
            <p:nvPr/>
          </p:nvSpPr>
          <p:spPr>
            <a:xfrm>
              <a:off x="615515" y="1486757"/>
              <a:ext cx="1823935" cy="2798923"/>
            </a:xfrm>
            <a:custGeom>
              <a:avLst/>
              <a:gdLst/>
              <a:ahLst/>
              <a:cxnLst/>
              <a:rect l="0" t="0" r="0" b="0"/>
              <a:pathLst>
                <a:path w="1824042" h="2799041">
                  <a:moveTo>
                    <a:pt x="1819217" y="1858097"/>
                  </a:moveTo>
                  <a:cubicBezTo>
                    <a:pt x="1818750" y="1856697"/>
                    <a:pt x="1816884" y="1854831"/>
                    <a:pt x="1815018" y="1854365"/>
                  </a:cubicBezTo>
                  <a:cubicBezTo>
                    <a:pt x="1812219" y="1852965"/>
                    <a:pt x="1808954" y="1851566"/>
                    <a:pt x="1805688" y="1852032"/>
                  </a:cubicBezTo>
                  <a:cubicBezTo>
                    <a:pt x="1800090" y="1852499"/>
                    <a:pt x="1795425" y="1850633"/>
                    <a:pt x="1791693" y="1847367"/>
                  </a:cubicBezTo>
                  <a:cubicBezTo>
                    <a:pt x="1786561" y="1843169"/>
                    <a:pt x="1779564" y="1841769"/>
                    <a:pt x="1776298" y="1836171"/>
                  </a:cubicBezTo>
                  <a:cubicBezTo>
                    <a:pt x="1770234" y="1826841"/>
                    <a:pt x="1760904" y="1823109"/>
                    <a:pt x="1752040" y="1817977"/>
                  </a:cubicBezTo>
                  <a:cubicBezTo>
                    <a:pt x="1747841" y="1815645"/>
                    <a:pt x="1743643" y="1814712"/>
                    <a:pt x="1738978" y="1814712"/>
                  </a:cubicBezTo>
                  <a:cubicBezTo>
                    <a:pt x="1723583" y="1815178"/>
                    <a:pt x="1708188" y="1812379"/>
                    <a:pt x="1693260" y="1808647"/>
                  </a:cubicBezTo>
                  <a:cubicBezTo>
                    <a:pt x="1691394" y="1808181"/>
                    <a:pt x="1689528" y="1808647"/>
                    <a:pt x="1687662" y="1809114"/>
                  </a:cubicBezTo>
                  <a:cubicBezTo>
                    <a:pt x="1685330" y="1810047"/>
                    <a:pt x="1682997" y="1811446"/>
                    <a:pt x="1680664" y="1812379"/>
                  </a:cubicBezTo>
                  <a:cubicBezTo>
                    <a:pt x="1678798" y="1813312"/>
                    <a:pt x="1676932" y="1812379"/>
                    <a:pt x="1676466" y="1810047"/>
                  </a:cubicBezTo>
                  <a:cubicBezTo>
                    <a:pt x="1675533" y="1807248"/>
                    <a:pt x="1674600" y="1803982"/>
                    <a:pt x="1673200" y="1801183"/>
                  </a:cubicBezTo>
                  <a:cubicBezTo>
                    <a:pt x="1671801" y="1799317"/>
                    <a:pt x="1669468" y="1796518"/>
                    <a:pt x="1667602" y="1796518"/>
                  </a:cubicBezTo>
                  <a:cubicBezTo>
                    <a:pt x="1658739" y="1796052"/>
                    <a:pt x="1652207" y="1790920"/>
                    <a:pt x="1644743" y="1787654"/>
                  </a:cubicBezTo>
                  <a:cubicBezTo>
                    <a:pt x="1638679" y="1785322"/>
                    <a:pt x="1632614" y="1783456"/>
                    <a:pt x="1626083" y="1782989"/>
                  </a:cubicBezTo>
                  <a:cubicBezTo>
                    <a:pt x="1620485" y="1782523"/>
                    <a:pt x="1615820" y="1783922"/>
                    <a:pt x="1613021" y="1789054"/>
                  </a:cubicBezTo>
                  <a:cubicBezTo>
                    <a:pt x="1612554" y="1789520"/>
                    <a:pt x="1612088" y="1789987"/>
                    <a:pt x="1611621" y="1789987"/>
                  </a:cubicBezTo>
                  <a:cubicBezTo>
                    <a:pt x="1610222" y="1789987"/>
                    <a:pt x="1609755" y="1789054"/>
                    <a:pt x="1610222" y="1787188"/>
                  </a:cubicBezTo>
                  <a:cubicBezTo>
                    <a:pt x="1610688" y="1785788"/>
                    <a:pt x="1610688" y="1784855"/>
                    <a:pt x="1611155" y="1783456"/>
                  </a:cubicBezTo>
                  <a:cubicBezTo>
                    <a:pt x="1612554" y="1778324"/>
                    <a:pt x="1609289" y="1775525"/>
                    <a:pt x="1606023" y="1774126"/>
                  </a:cubicBezTo>
                  <a:cubicBezTo>
                    <a:pt x="1601358" y="1772260"/>
                    <a:pt x="1596693" y="1770860"/>
                    <a:pt x="1591562" y="1769461"/>
                  </a:cubicBezTo>
                  <a:cubicBezTo>
                    <a:pt x="1591562" y="1770394"/>
                    <a:pt x="1591095" y="1771793"/>
                    <a:pt x="1591095" y="1772726"/>
                  </a:cubicBezTo>
                  <a:cubicBezTo>
                    <a:pt x="1591095" y="1772726"/>
                    <a:pt x="1591095" y="1772726"/>
                    <a:pt x="1591562" y="1772726"/>
                  </a:cubicBezTo>
                  <a:lnTo>
                    <a:pt x="1592028" y="1773193"/>
                  </a:lnTo>
                  <a:lnTo>
                    <a:pt x="1591095" y="1772726"/>
                  </a:lnTo>
                  <a:cubicBezTo>
                    <a:pt x="1591095" y="1772726"/>
                    <a:pt x="1591095" y="1772260"/>
                    <a:pt x="1591095" y="1772260"/>
                  </a:cubicBezTo>
                  <a:cubicBezTo>
                    <a:pt x="1585497" y="1771327"/>
                    <a:pt x="1580365" y="1771793"/>
                    <a:pt x="1576167" y="1775992"/>
                  </a:cubicBezTo>
                  <a:cubicBezTo>
                    <a:pt x="1574767" y="1772726"/>
                    <a:pt x="1571968" y="1772726"/>
                    <a:pt x="1568703" y="1772260"/>
                  </a:cubicBezTo>
                  <a:cubicBezTo>
                    <a:pt x="1572901" y="1768061"/>
                    <a:pt x="1578033" y="1766195"/>
                    <a:pt x="1583631" y="1764796"/>
                  </a:cubicBezTo>
                  <a:cubicBezTo>
                    <a:pt x="1585031" y="1760130"/>
                    <a:pt x="1586430" y="1754999"/>
                    <a:pt x="1587363" y="1750334"/>
                  </a:cubicBezTo>
                  <a:cubicBezTo>
                    <a:pt x="1587829" y="1747068"/>
                    <a:pt x="1587829" y="1743803"/>
                    <a:pt x="1585497" y="1741004"/>
                  </a:cubicBezTo>
                  <a:cubicBezTo>
                    <a:pt x="1583164" y="1738205"/>
                    <a:pt x="1581765" y="1734473"/>
                    <a:pt x="1578966" y="1731674"/>
                  </a:cubicBezTo>
                  <a:cubicBezTo>
                    <a:pt x="1573834" y="1726076"/>
                    <a:pt x="1570102" y="1719078"/>
                    <a:pt x="1568703" y="1711614"/>
                  </a:cubicBezTo>
                  <a:cubicBezTo>
                    <a:pt x="1568236" y="1707882"/>
                    <a:pt x="1566370" y="1704150"/>
                    <a:pt x="1563571" y="1701351"/>
                  </a:cubicBezTo>
                  <a:cubicBezTo>
                    <a:pt x="1553308" y="1691087"/>
                    <a:pt x="1543045" y="1679891"/>
                    <a:pt x="1527184" y="1677092"/>
                  </a:cubicBezTo>
                  <a:cubicBezTo>
                    <a:pt x="1525318" y="1676626"/>
                    <a:pt x="1523452" y="1675693"/>
                    <a:pt x="1522052" y="1674760"/>
                  </a:cubicBezTo>
                  <a:cubicBezTo>
                    <a:pt x="1515521" y="1671494"/>
                    <a:pt x="1508523" y="1670561"/>
                    <a:pt x="1501526" y="1671028"/>
                  </a:cubicBezTo>
                  <a:cubicBezTo>
                    <a:pt x="1494528" y="1671028"/>
                    <a:pt x="1487530" y="1671028"/>
                    <a:pt x="1480533" y="1671028"/>
                  </a:cubicBezTo>
                  <a:cubicBezTo>
                    <a:pt x="1478667" y="1671028"/>
                    <a:pt x="1476801" y="1670095"/>
                    <a:pt x="1474935" y="1669162"/>
                  </a:cubicBezTo>
                  <a:cubicBezTo>
                    <a:pt x="1468404" y="1665430"/>
                    <a:pt x="1463272" y="1659365"/>
                    <a:pt x="1455342" y="1657499"/>
                  </a:cubicBezTo>
                  <a:cubicBezTo>
                    <a:pt x="1454409" y="1657499"/>
                    <a:pt x="1453476" y="1655633"/>
                    <a:pt x="1453009" y="1654700"/>
                  </a:cubicBezTo>
                  <a:cubicBezTo>
                    <a:pt x="1452076" y="1651434"/>
                    <a:pt x="1450676" y="1648635"/>
                    <a:pt x="1448344" y="1646303"/>
                  </a:cubicBezTo>
                  <a:cubicBezTo>
                    <a:pt x="1444145" y="1642104"/>
                    <a:pt x="1440413" y="1637906"/>
                    <a:pt x="1435748" y="1634174"/>
                  </a:cubicBezTo>
                  <a:cubicBezTo>
                    <a:pt x="1432949" y="1631841"/>
                    <a:pt x="1429217" y="1629975"/>
                    <a:pt x="1425485" y="1628576"/>
                  </a:cubicBezTo>
                  <a:cubicBezTo>
                    <a:pt x="1422686" y="1627643"/>
                    <a:pt x="1418954" y="1627643"/>
                    <a:pt x="1416155" y="1627176"/>
                  </a:cubicBezTo>
                  <a:cubicBezTo>
                    <a:pt x="1414289" y="1626709"/>
                    <a:pt x="1412423" y="1625777"/>
                    <a:pt x="1412423" y="1623444"/>
                  </a:cubicBezTo>
                  <a:cubicBezTo>
                    <a:pt x="1412889" y="1617379"/>
                    <a:pt x="1409624" y="1614114"/>
                    <a:pt x="1404492" y="1611781"/>
                  </a:cubicBezTo>
                  <a:cubicBezTo>
                    <a:pt x="1399827" y="1609915"/>
                    <a:pt x="1395162" y="1607583"/>
                    <a:pt x="1390497" y="1605250"/>
                  </a:cubicBezTo>
                  <a:cubicBezTo>
                    <a:pt x="1389098" y="1604317"/>
                    <a:pt x="1386765" y="1602918"/>
                    <a:pt x="1386765" y="1601518"/>
                  </a:cubicBezTo>
                  <a:cubicBezTo>
                    <a:pt x="1386299" y="1599186"/>
                    <a:pt x="1388631" y="1599186"/>
                    <a:pt x="1390497" y="1598253"/>
                  </a:cubicBezTo>
                  <a:cubicBezTo>
                    <a:pt x="1390964" y="1598253"/>
                    <a:pt x="1391897" y="1597786"/>
                    <a:pt x="1392363" y="1597786"/>
                  </a:cubicBezTo>
                  <a:cubicBezTo>
                    <a:pt x="1393763" y="1597320"/>
                    <a:pt x="1394229" y="1595920"/>
                    <a:pt x="1393763" y="1594987"/>
                  </a:cubicBezTo>
                  <a:cubicBezTo>
                    <a:pt x="1393296" y="1594521"/>
                    <a:pt x="1392830" y="1594054"/>
                    <a:pt x="1392363" y="1594054"/>
                  </a:cubicBezTo>
                  <a:cubicBezTo>
                    <a:pt x="1386765" y="1592188"/>
                    <a:pt x="1380700" y="1593121"/>
                    <a:pt x="1375102" y="1593121"/>
                  </a:cubicBezTo>
                  <a:cubicBezTo>
                    <a:pt x="1371837" y="1593121"/>
                    <a:pt x="1369038" y="1592188"/>
                    <a:pt x="1366705" y="1589389"/>
                  </a:cubicBezTo>
                  <a:cubicBezTo>
                    <a:pt x="1365772" y="1588456"/>
                    <a:pt x="1363906" y="1588923"/>
                    <a:pt x="1363440" y="1590322"/>
                  </a:cubicBezTo>
                  <a:cubicBezTo>
                    <a:pt x="1362507" y="1592188"/>
                    <a:pt x="1362507" y="1594521"/>
                    <a:pt x="1361574" y="1595454"/>
                  </a:cubicBezTo>
                  <a:cubicBezTo>
                    <a:pt x="1355976" y="1600585"/>
                    <a:pt x="1346179" y="1604784"/>
                    <a:pt x="1338715" y="1599186"/>
                  </a:cubicBezTo>
                  <a:cubicBezTo>
                    <a:pt x="1334050" y="1595920"/>
                    <a:pt x="1329385" y="1595454"/>
                    <a:pt x="1324253" y="1596387"/>
                  </a:cubicBezTo>
                  <a:cubicBezTo>
                    <a:pt x="1318655" y="1596853"/>
                    <a:pt x="1312590" y="1597320"/>
                    <a:pt x="1306992" y="1597786"/>
                  </a:cubicBezTo>
                  <a:cubicBezTo>
                    <a:pt x="1304193" y="1597786"/>
                    <a:pt x="1302327" y="1596387"/>
                    <a:pt x="1301394" y="1593588"/>
                  </a:cubicBezTo>
                  <a:cubicBezTo>
                    <a:pt x="1301394" y="1593121"/>
                    <a:pt x="1300928" y="1592188"/>
                    <a:pt x="1300928" y="1591721"/>
                  </a:cubicBezTo>
                  <a:cubicBezTo>
                    <a:pt x="1299995" y="1587523"/>
                    <a:pt x="1297662" y="1584724"/>
                    <a:pt x="1293464" y="1583791"/>
                  </a:cubicBezTo>
                  <a:cubicBezTo>
                    <a:pt x="1291131" y="1583324"/>
                    <a:pt x="1288332" y="1582858"/>
                    <a:pt x="1286000" y="1582391"/>
                  </a:cubicBezTo>
                  <a:cubicBezTo>
                    <a:pt x="1280868" y="1581925"/>
                    <a:pt x="1278069" y="1579126"/>
                    <a:pt x="1276669" y="1574461"/>
                  </a:cubicBezTo>
                  <a:cubicBezTo>
                    <a:pt x="1276203" y="1572595"/>
                    <a:pt x="1274803" y="1571195"/>
                    <a:pt x="1272471" y="1571195"/>
                  </a:cubicBezTo>
                  <a:cubicBezTo>
                    <a:pt x="1270605" y="1570729"/>
                    <a:pt x="1267339" y="1573061"/>
                    <a:pt x="1266406" y="1574927"/>
                  </a:cubicBezTo>
                  <a:cubicBezTo>
                    <a:pt x="1265940" y="1575860"/>
                    <a:pt x="1265473" y="1577260"/>
                    <a:pt x="1265007" y="1578659"/>
                  </a:cubicBezTo>
                  <a:cubicBezTo>
                    <a:pt x="1264540" y="1583324"/>
                    <a:pt x="1262208" y="1585657"/>
                    <a:pt x="1258009" y="1586590"/>
                  </a:cubicBezTo>
                  <a:cubicBezTo>
                    <a:pt x="1254744" y="1587523"/>
                    <a:pt x="1251944" y="1588923"/>
                    <a:pt x="1249146" y="1590322"/>
                  </a:cubicBezTo>
                  <a:cubicBezTo>
                    <a:pt x="1247279" y="1591255"/>
                    <a:pt x="1245880" y="1590322"/>
                    <a:pt x="1244480" y="1587989"/>
                  </a:cubicBezTo>
                  <a:cubicBezTo>
                    <a:pt x="1243547" y="1586123"/>
                    <a:pt x="1242614" y="1584724"/>
                    <a:pt x="1244014" y="1582858"/>
                  </a:cubicBezTo>
                  <a:cubicBezTo>
                    <a:pt x="1246813" y="1580059"/>
                    <a:pt x="1249612" y="1577726"/>
                    <a:pt x="1251944" y="1574927"/>
                  </a:cubicBezTo>
                  <a:cubicBezTo>
                    <a:pt x="1253344" y="1573528"/>
                    <a:pt x="1252411" y="1569329"/>
                    <a:pt x="1250078" y="1568396"/>
                  </a:cubicBezTo>
                  <a:cubicBezTo>
                    <a:pt x="1248212" y="1567463"/>
                    <a:pt x="1246346" y="1566997"/>
                    <a:pt x="1244480" y="1567463"/>
                  </a:cubicBezTo>
                  <a:cubicBezTo>
                    <a:pt x="1239815" y="1568396"/>
                    <a:pt x="1236083" y="1570262"/>
                    <a:pt x="1232818" y="1573528"/>
                  </a:cubicBezTo>
                  <a:cubicBezTo>
                    <a:pt x="1228619" y="1577726"/>
                    <a:pt x="1223954" y="1580992"/>
                    <a:pt x="1218356" y="1582391"/>
                  </a:cubicBezTo>
                  <a:cubicBezTo>
                    <a:pt x="1212291" y="1583791"/>
                    <a:pt x="1205760" y="1583791"/>
                    <a:pt x="1200629" y="1588456"/>
                  </a:cubicBezTo>
                  <a:cubicBezTo>
                    <a:pt x="1200162" y="1588923"/>
                    <a:pt x="1198296" y="1588456"/>
                    <a:pt x="1196897" y="1588456"/>
                  </a:cubicBezTo>
                  <a:cubicBezTo>
                    <a:pt x="1192698" y="1587989"/>
                    <a:pt x="1189433" y="1589855"/>
                    <a:pt x="1186634" y="1593121"/>
                  </a:cubicBezTo>
                  <a:cubicBezTo>
                    <a:pt x="1183368" y="1596853"/>
                    <a:pt x="1179636" y="1601052"/>
                    <a:pt x="1179170" y="1606183"/>
                  </a:cubicBezTo>
                  <a:cubicBezTo>
                    <a:pt x="1178703" y="1610848"/>
                    <a:pt x="1176837" y="1614580"/>
                    <a:pt x="1172638" y="1616913"/>
                  </a:cubicBezTo>
                  <a:cubicBezTo>
                    <a:pt x="1168906" y="1619245"/>
                    <a:pt x="1165641" y="1622511"/>
                    <a:pt x="1162375" y="1625777"/>
                  </a:cubicBezTo>
                  <a:cubicBezTo>
                    <a:pt x="1160976" y="1627176"/>
                    <a:pt x="1160509" y="1629975"/>
                    <a:pt x="1160043" y="1632308"/>
                  </a:cubicBezTo>
                  <a:cubicBezTo>
                    <a:pt x="1160043" y="1632308"/>
                    <a:pt x="1160043" y="1632308"/>
                    <a:pt x="1160509" y="1632308"/>
                  </a:cubicBezTo>
                  <a:lnTo>
                    <a:pt x="1160509" y="1633241"/>
                  </a:lnTo>
                  <a:lnTo>
                    <a:pt x="1160043" y="1632774"/>
                  </a:lnTo>
                  <a:cubicBezTo>
                    <a:pt x="1160043" y="1632774"/>
                    <a:pt x="1160043" y="1632308"/>
                    <a:pt x="1160043" y="1632308"/>
                  </a:cubicBezTo>
                  <a:cubicBezTo>
                    <a:pt x="1159110" y="1631841"/>
                    <a:pt x="1157710" y="1631841"/>
                    <a:pt x="1156777" y="1630908"/>
                  </a:cubicBezTo>
                  <a:cubicBezTo>
                    <a:pt x="1153512" y="1628109"/>
                    <a:pt x="1150246" y="1624843"/>
                    <a:pt x="1146980" y="1622044"/>
                  </a:cubicBezTo>
                  <a:cubicBezTo>
                    <a:pt x="1142782" y="1617846"/>
                    <a:pt x="1137650" y="1615513"/>
                    <a:pt x="1132052" y="1614114"/>
                  </a:cubicBezTo>
                  <a:cubicBezTo>
                    <a:pt x="1124122" y="1612248"/>
                    <a:pt x="1116657" y="1612248"/>
                    <a:pt x="1109660" y="1616446"/>
                  </a:cubicBezTo>
                  <a:cubicBezTo>
                    <a:pt x="1107327" y="1617846"/>
                    <a:pt x="1104995" y="1618312"/>
                    <a:pt x="1102662" y="1619712"/>
                  </a:cubicBezTo>
                  <a:cubicBezTo>
                    <a:pt x="1097531" y="1622977"/>
                    <a:pt x="1092399" y="1624843"/>
                    <a:pt x="1086335" y="1621111"/>
                  </a:cubicBezTo>
                  <a:cubicBezTo>
                    <a:pt x="1075605" y="1620178"/>
                    <a:pt x="1069074" y="1613181"/>
                    <a:pt x="1063476" y="1605250"/>
                  </a:cubicBezTo>
                  <a:cubicBezTo>
                    <a:pt x="1060210" y="1600585"/>
                    <a:pt x="1057411" y="1595454"/>
                    <a:pt x="1054146" y="1590789"/>
                  </a:cubicBezTo>
                  <a:cubicBezTo>
                    <a:pt x="1053213" y="1589389"/>
                    <a:pt x="1052746" y="1587056"/>
                    <a:pt x="1052746" y="1585190"/>
                  </a:cubicBezTo>
                  <a:cubicBezTo>
                    <a:pt x="1052746" y="1578659"/>
                    <a:pt x="1052746" y="1572595"/>
                    <a:pt x="1056945" y="1566997"/>
                  </a:cubicBezTo>
                  <a:cubicBezTo>
                    <a:pt x="1058344" y="1565131"/>
                    <a:pt x="1059277" y="1562332"/>
                    <a:pt x="1059277" y="1559999"/>
                  </a:cubicBezTo>
                  <a:cubicBezTo>
                    <a:pt x="1059277" y="1553468"/>
                    <a:pt x="1061143" y="1547403"/>
                    <a:pt x="1063009" y="1541339"/>
                  </a:cubicBezTo>
                  <a:cubicBezTo>
                    <a:pt x="1064875" y="1535274"/>
                    <a:pt x="1064409" y="1528743"/>
                    <a:pt x="1064409" y="1522212"/>
                  </a:cubicBezTo>
                  <a:cubicBezTo>
                    <a:pt x="1064409" y="1521279"/>
                    <a:pt x="1063476" y="1519879"/>
                    <a:pt x="1062543" y="1519413"/>
                  </a:cubicBezTo>
                  <a:cubicBezTo>
                    <a:pt x="1060210" y="1518013"/>
                    <a:pt x="1057878" y="1517547"/>
                    <a:pt x="1055545" y="1516614"/>
                  </a:cubicBezTo>
                  <a:lnTo>
                    <a:pt x="1055545" y="1516614"/>
                  </a:lnTo>
                  <a:cubicBezTo>
                    <a:pt x="1055545" y="1516614"/>
                    <a:pt x="1056012" y="1517080"/>
                    <a:pt x="1056012" y="1517080"/>
                  </a:cubicBezTo>
                  <a:lnTo>
                    <a:pt x="1055079" y="1517547"/>
                  </a:lnTo>
                  <a:lnTo>
                    <a:pt x="1055545" y="1516614"/>
                  </a:lnTo>
                  <a:cubicBezTo>
                    <a:pt x="1051347" y="1512882"/>
                    <a:pt x="1046681" y="1510083"/>
                    <a:pt x="1040617" y="1509616"/>
                  </a:cubicBezTo>
                  <a:cubicBezTo>
                    <a:pt x="1035019" y="1509616"/>
                    <a:pt x="1028954" y="1508683"/>
                    <a:pt x="1023356" y="1507284"/>
                  </a:cubicBezTo>
                  <a:cubicBezTo>
                    <a:pt x="1016825" y="1505884"/>
                    <a:pt x="1010760" y="1509150"/>
                    <a:pt x="1004229" y="1508683"/>
                  </a:cubicBezTo>
                  <a:cubicBezTo>
                    <a:pt x="999098" y="1508683"/>
                    <a:pt x="993966" y="1509616"/>
                    <a:pt x="988835" y="1509616"/>
                  </a:cubicBezTo>
                  <a:cubicBezTo>
                    <a:pt x="985569" y="1509616"/>
                    <a:pt x="982304" y="1508683"/>
                    <a:pt x="979504" y="1508217"/>
                  </a:cubicBezTo>
                  <a:cubicBezTo>
                    <a:pt x="978105" y="1507750"/>
                    <a:pt x="977172" y="1506351"/>
                    <a:pt x="978105" y="1505418"/>
                  </a:cubicBezTo>
                  <a:cubicBezTo>
                    <a:pt x="984170" y="1499820"/>
                    <a:pt x="986502" y="1492822"/>
                    <a:pt x="986036" y="1484425"/>
                  </a:cubicBezTo>
                  <a:cubicBezTo>
                    <a:pt x="985569" y="1480693"/>
                    <a:pt x="986502" y="1476961"/>
                    <a:pt x="987435" y="1472762"/>
                  </a:cubicBezTo>
                  <a:cubicBezTo>
                    <a:pt x="987902" y="1470896"/>
                    <a:pt x="988835" y="1469030"/>
                    <a:pt x="991167" y="1469030"/>
                  </a:cubicBezTo>
                  <a:cubicBezTo>
                    <a:pt x="995832" y="1469030"/>
                    <a:pt x="998165" y="1466231"/>
                    <a:pt x="998631" y="1462033"/>
                  </a:cubicBezTo>
                  <a:cubicBezTo>
                    <a:pt x="999564" y="1457834"/>
                    <a:pt x="1000497" y="1453169"/>
                    <a:pt x="1000497" y="1448970"/>
                  </a:cubicBezTo>
                  <a:cubicBezTo>
                    <a:pt x="1000031" y="1442906"/>
                    <a:pt x="1001897" y="1437774"/>
                    <a:pt x="1006095" y="1433109"/>
                  </a:cubicBezTo>
                  <a:cubicBezTo>
                    <a:pt x="1008428" y="1430310"/>
                    <a:pt x="1010760" y="1427045"/>
                    <a:pt x="1013093" y="1424246"/>
                  </a:cubicBezTo>
                  <a:cubicBezTo>
                    <a:pt x="1014026" y="1422846"/>
                    <a:pt x="1014492" y="1420514"/>
                    <a:pt x="1015426" y="1419114"/>
                  </a:cubicBezTo>
                  <a:cubicBezTo>
                    <a:pt x="1016359" y="1415848"/>
                    <a:pt x="1013093" y="1410717"/>
                    <a:pt x="1009827" y="1410717"/>
                  </a:cubicBezTo>
                  <a:cubicBezTo>
                    <a:pt x="1002363" y="1410717"/>
                    <a:pt x="994433" y="1409317"/>
                    <a:pt x="986969" y="1412583"/>
                  </a:cubicBezTo>
                  <a:cubicBezTo>
                    <a:pt x="980904" y="1415382"/>
                    <a:pt x="974839" y="1415848"/>
                    <a:pt x="968308" y="1415848"/>
                  </a:cubicBezTo>
                  <a:cubicBezTo>
                    <a:pt x="962710" y="1415848"/>
                    <a:pt x="958978" y="1419114"/>
                    <a:pt x="956646" y="1424246"/>
                  </a:cubicBezTo>
                  <a:cubicBezTo>
                    <a:pt x="955246" y="1427045"/>
                    <a:pt x="954313" y="1430310"/>
                    <a:pt x="953380" y="1433109"/>
                  </a:cubicBezTo>
                  <a:cubicBezTo>
                    <a:pt x="951048" y="1442439"/>
                    <a:pt x="947315" y="1451303"/>
                    <a:pt x="939851" y="1457834"/>
                  </a:cubicBezTo>
                  <a:cubicBezTo>
                    <a:pt x="937519" y="1465298"/>
                    <a:pt x="932854" y="1465298"/>
                    <a:pt x="926323" y="1462966"/>
                  </a:cubicBezTo>
                  <a:cubicBezTo>
                    <a:pt x="923524" y="1462033"/>
                    <a:pt x="919792" y="1462499"/>
                    <a:pt x="916993" y="1463432"/>
                  </a:cubicBezTo>
                  <a:cubicBezTo>
                    <a:pt x="910928" y="1464832"/>
                    <a:pt x="904863" y="1467631"/>
                    <a:pt x="898799" y="1469030"/>
                  </a:cubicBezTo>
                  <a:cubicBezTo>
                    <a:pt x="893667" y="1469963"/>
                    <a:pt x="888536" y="1470430"/>
                    <a:pt x="884804" y="1465765"/>
                  </a:cubicBezTo>
                  <a:cubicBezTo>
                    <a:pt x="882005" y="1462033"/>
                    <a:pt x="877806" y="1460167"/>
                    <a:pt x="873607" y="1458767"/>
                  </a:cubicBezTo>
                  <a:cubicBezTo>
                    <a:pt x="868476" y="1456901"/>
                    <a:pt x="865210" y="1453169"/>
                    <a:pt x="862878" y="1448504"/>
                  </a:cubicBezTo>
                  <a:cubicBezTo>
                    <a:pt x="860079" y="1441973"/>
                    <a:pt x="856813" y="1435908"/>
                    <a:pt x="852148" y="1430310"/>
                  </a:cubicBezTo>
                  <a:cubicBezTo>
                    <a:pt x="849816" y="1427978"/>
                    <a:pt x="848883" y="1424712"/>
                    <a:pt x="848416" y="1421446"/>
                  </a:cubicBezTo>
                  <a:cubicBezTo>
                    <a:pt x="847483" y="1415848"/>
                    <a:pt x="846084" y="1410250"/>
                    <a:pt x="845617" y="1404652"/>
                  </a:cubicBezTo>
                  <a:cubicBezTo>
                    <a:pt x="845151" y="1400920"/>
                    <a:pt x="844684" y="1397188"/>
                    <a:pt x="844684" y="1392990"/>
                  </a:cubicBezTo>
                  <a:cubicBezTo>
                    <a:pt x="845617" y="1379461"/>
                    <a:pt x="847017" y="1365932"/>
                    <a:pt x="849816" y="1352870"/>
                  </a:cubicBezTo>
                  <a:cubicBezTo>
                    <a:pt x="850282" y="1350537"/>
                    <a:pt x="851215" y="1347738"/>
                    <a:pt x="852615" y="1345872"/>
                  </a:cubicBezTo>
                  <a:cubicBezTo>
                    <a:pt x="857280" y="1340741"/>
                    <a:pt x="858213" y="1334676"/>
                    <a:pt x="857280" y="1328145"/>
                  </a:cubicBezTo>
                  <a:cubicBezTo>
                    <a:pt x="856347" y="1318815"/>
                    <a:pt x="858213" y="1310418"/>
                    <a:pt x="861478" y="1301554"/>
                  </a:cubicBezTo>
                  <a:cubicBezTo>
                    <a:pt x="864277" y="1294090"/>
                    <a:pt x="869409" y="1287093"/>
                    <a:pt x="876873" y="1285693"/>
                  </a:cubicBezTo>
                  <a:cubicBezTo>
                    <a:pt x="886203" y="1283827"/>
                    <a:pt x="894134" y="1280561"/>
                    <a:pt x="900665" y="1274497"/>
                  </a:cubicBezTo>
                  <a:cubicBezTo>
                    <a:pt x="905796" y="1269832"/>
                    <a:pt x="912327" y="1269365"/>
                    <a:pt x="917926" y="1267033"/>
                  </a:cubicBezTo>
                  <a:cubicBezTo>
                    <a:pt x="922591" y="1265167"/>
                    <a:pt x="928189" y="1266100"/>
                    <a:pt x="932854" y="1267966"/>
                  </a:cubicBezTo>
                  <a:cubicBezTo>
                    <a:pt x="936586" y="1269365"/>
                    <a:pt x="940318" y="1270298"/>
                    <a:pt x="944050" y="1268432"/>
                  </a:cubicBezTo>
                  <a:cubicBezTo>
                    <a:pt x="948248" y="1266566"/>
                    <a:pt x="951981" y="1267499"/>
                    <a:pt x="954313" y="1270765"/>
                  </a:cubicBezTo>
                  <a:cubicBezTo>
                    <a:pt x="958978" y="1278229"/>
                    <a:pt x="965976" y="1278229"/>
                    <a:pt x="972973" y="1276829"/>
                  </a:cubicBezTo>
                  <a:cubicBezTo>
                    <a:pt x="976705" y="1276363"/>
                    <a:pt x="979971" y="1274030"/>
                    <a:pt x="983237" y="1272631"/>
                  </a:cubicBezTo>
                  <a:cubicBezTo>
                    <a:pt x="984170" y="1268899"/>
                    <a:pt x="985569" y="1265633"/>
                    <a:pt x="986036" y="1261901"/>
                  </a:cubicBezTo>
                  <a:cubicBezTo>
                    <a:pt x="986502" y="1257703"/>
                    <a:pt x="988835" y="1256303"/>
                    <a:pt x="992100" y="1255370"/>
                  </a:cubicBezTo>
                  <a:cubicBezTo>
                    <a:pt x="994433" y="1254437"/>
                    <a:pt x="997232" y="1254437"/>
                    <a:pt x="999564" y="1253971"/>
                  </a:cubicBezTo>
                  <a:cubicBezTo>
                    <a:pt x="1008428" y="1252571"/>
                    <a:pt x="1017292" y="1254904"/>
                    <a:pt x="1026622" y="1254437"/>
                  </a:cubicBezTo>
                  <a:cubicBezTo>
                    <a:pt x="1036885" y="1253971"/>
                    <a:pt x="1045748" y="1256303"/>
                    <a:pt x="1052746" y="1264234"/>
                  </a:cubicBezTo>
                  <a:cubicBezTo>
                    <a:pt x="1055079" y="1267033"/>
                    <a:pt x="1058344" y="1266566"/>
                    <a:pt x="1061610" y="1265167"/>
                  </a:cubicBezTo>
                  <a:cubicBezTo>
                    <a:pt x="1063942" y="1264234"/>
                    <a:pt x="1066275" y="1262834"/>
                    <a:pt x="1068607" y="1262368"/>
                  </a:cubicBezTo>
                  <a:cubicBezTo>
                    <a:pt x="1071406" y="1261435"/>
                    <a:pt x="1073739" y="1262368"/>
                    <a:pt x="1075605" y="1264234"/>
                  </a:cubicBezTo>
                  <a:cubicBezTo>
                    <a:pt x="1079803" y="1268899"/>
                    <a:pt x="1083536" y="1274030"/>
                    <a:pt x="1087734" y="1279162"/>
                  </a:cubicBezTo>
                  <a:cubicBezTo>
                    <a:pt x="1090067" y="1281961"/>
                    <a:pt x="1090067" y="1284760"/>
                    <a:pt x="1089134" y="1288026"/>
                  </a:cubicBezTo>
                  <a:cubicBezTo>
                    <a:pt x="1088667" y="1289892"/>
                    <a:pt x="1088201" y="1291758"/>
                    <a:pt x="1087268" y="1293624"/>
                  </a:cubicBezTo>
                  <a:cubicBezTo>
                    <a:pt x="1085402" y="1297356"/>
                    <a:pt x="1085402" y="1301088"/>
                    <a:pt x="1088201" y="1304353"/>
                  </a:cubicBezTo>
                  <a:cubicBezTo>
                    <a:pt x="1091000" y="1315083"/>
                    <a:pt x="1097064" y="1324413"/>
                    <a:pt x="1100796" y="1334210"/>
                  </a:cubicBezTo>
                  <a:cubicBezTo>
                    <a:pt x="1102662" y="1338875"/>
                    <a:pt x="1106394" y="1342607"/>
                    <a:pt x="1109660" y="1346339"/>
                  </a:cubicBezTo>
                  <a:cubicBezTo>
                    <a:pt x="1112459" y="1350071"/>
                    <a:pt x="1118990" y="1349138"/>
                    <a:pt x="1121323" y="1345406"/>
                  </a:cubicBezTo>
                  <a:cubicBezTo>
                    <a:pt x="1125988" y="1337475"/>
                    <a:pt x="1128787" y="1329078"/>
                    <a:pt x="1129720" y="1320215"/>
                  </a:cubicBezTo>
                  <a:cubicBezTo>
                    <a:pt x="1129720" y="1318815"/>
                    <a:pt x="1129720" y="1317415"/>
                    <a:pt x="1129720" y="1316482"/>
                  </a:cubicBezTo>
                  <a:cubicBezTo>
                    <a:pt x="1128320" y="1311817"/>
                    <a:pt x="1125988" y="1306686"/>
                    <a:pt x="1125055" y="1302021"/>
                  </a:cubicBezTo>
                  <a:cubicBezTo>
                    <a:pt x="1124122" y="1296889"/>
                    <a:pt x="1124122" y="1291758"/>
                    <a:pt x="1123189" y="1287093"/>
                  </a:cubicBezTo>
                  <a:cubicBezTo>
                    <a:pt x="1123189" y="1286626"/>
                    <a:pt x="1122722" y="1285693"/>
                    <a:pt x="1122722" y="1285227"/>
                  </a:cubicBezTo>
                  <a:cubicBezTo>
                    <a:pt x="1116657" y="1270298"/>
                    <a:pt x="1117591" y="1254904"/>
                    <a:pt x="1118990" y="1239509"/>
                  </a:cubicBezTo>
                  <a:cubicBezTo>
                    <a:pt x="1119457" y="1237176"/>
                    <a:pt x="1119923" y="1234377"/>
                    <a:pt x="1121789" y="1232511"/>
                  </a:cubicBezTo>
                  <a:cubicBezTo>
                    <a:pt x="1128320" y="1225047"/>
                    <a:pt x="1134851" y="1216650"/>
                    <a:pt x="1145581" y="1213851"/>
                  </a:cubicBezTo>
                  <a:cubicBezTo>
                    <a:pt x="1146980" y="1213384"/>
                    <a:pt x="1147913" y="1212918"/>
                    <a:pt x="1149313" y="1212451"/>
                  </a:cubicBezTo>
                  <a:cubicBezTo>
                    <a:pt x="1153045" y="1211052"/>
                    <a:pt x="1155844" y="1208719"/>
                    <a:pt x="1158643" y="1205920"/>
                  </a:cubicBezTo>
                  <a:cubicBezTo>
                    <a:pt x="1160976" y="1203588"/>
                    <a:pt x="1162375" y="1200789"/>
                    <a:pt x="1164708" y="1198456"/>
                  </a:cubicBezTo>
                  <a:cubicBezTo>
                    <a:pt x="1166574" y="1196590"/>
                    <a:pt x="1168440" y="1194258"/>
                    <a:pt x="1170772" y="1193791"/>
                  </a:cubicBezTo>
                  <a:cubicBezTo>
                    <a:pt x="1175437" y="1192392"/>
                    <a:pt x="1178703" y="1189593"/>
                    <a:pt x="1181968" y="1186794"/>
                  </a:cubicBezTo>
                  <a:cubicBezTo>
                    <a:pt x="1187100" y="1181662"/>
                    <a:pt x="1193165" y="1177930"/>
                    <a:pt x="1200162" y="1176530"/>
                  </a:cubicBezTo>
                  <a:cubicBezTo>
                    <a:pt x="1203428" y="1176064"/>
                    <a:pt x="1205760" y="1173265"/>
                    <a:pt x="1205760" y="1169533"/>
                  </a:cubicBezTo>
                  <a:cubicBezTo>
                    <a:pt x="1205760" y="1167200"/>
                    <a:pt x="1207626" y="1166734"/>
                    <a:pt x="1209026" y="1165334"/>
                  </a:cubicBezTo>
                  <a:cubicBezTo>
                    <a:pt x="1211358" y="1163935"/>
                    <a:pt x="1213224" y="1162535"/>
                    <a:pt x="1215090" y="1160669"/>
                  </a:cubicBezTo>
                  <a:cubicBezTo>
                    <a:pt x="1216490" y="1159270"/>
                    <a:pt x="1217423" y="1157404"/>
                    <a:pt x="1216490" y="1155538"/>
                  </a:cubicBezTo>
                  <a:cubicBezTo>
                    <a:pt x="1214624" y="1152739"/>
                    <a:pt x="1213224" y="1150406"/>
                    <a:pt x="1215090" y="1146674"/>
                  </a:cubicBezTo>
                  <a:cubicBezTo>
                    <a:pt x="1217423" y="1142009"/>
                    <a:pt x="1218356" y="1136877"/>
                    <a:pt x="1215090" y="1132212"/>
                  </a:cubicBezTo>
                  <a:cubicBezTo>
                    <a:pt x="1214158" y="1130813"/>
                    <a:pt x="1213691" y="1128480"/>
                    <a:pt x="1213691" y="1126614"/>
                  </a:cubicBezTo>
                  <a:cubicBezTo>
                    <a:pt x="1213691" y="1121016"/>
                    <a:pt x="1214624" y="1115418"/>
                    <a:pt x="1215090" y="1109353"/>
                  </a:cubicBezTo>
                  <a:cubicBezTo>
                    <a:pt x="1215090" y="1108887"/>
                    <a:pt x="1216024" y="1108420"/>
                    <a:pt x="1216490" y="1108420"/>
                  </a:cubicBezTo>
                  <a:cubicBezTo>
                    <a:pt x="1216956" y="1108420"/>
                    <a:pt x="1217890" y="1108887"/>
                    <a:pt x="1218356" y="1108887"/>
                  </a:cubicBezTo>
                  <a:cubicBezTo>
                    <a:pt x="1221155" y="1111219"/>
                    <a:pt x="1220222" y="1114485"/>
                    <a:pt x="1220689" y="1117751"/>
                  </a:cubicBezTo>
                  <a:cubicBezTo>
                    <a:pt x="1220689" y="1118684"/>
                    <a:pt x="1222088" y="1119617"/>
                    <a:pt x="1223021" y="1120550"/>
                  </a:cubicBezTo>
                  <a:cubicBezTo>
                    <a:pt x="1223021" y="1120550"/>
                    <a:pt x="1224421" y="1120083"/>
                    <a:pt x="1224887" y="1119617"/>
                  </a:cubicBezTo>
                  <a:cubicBezTo>
                    <a:pt x="1228153" y="1114952"/>
                    <a:pt x="1231885" y="1110286"/>
                    <a:pt x="1234684" y="1105621"/>
                  </a:cubicBezTo>
                  <a:cubicBezTo>
                    <a:pt x="1236083" y="1103755"/>
                    <a:pt x="1236083" y="1100956"/>
                    <a:pt x="1236550" y="1098157"/>
                  </a:cubicBezTo>
                  <a:cubicBezTo>
                    <a:pt x="1237016" y="1096291"/>
                    <a:pt x="1236550" y="1094425"/>
                    <a:pt x="1236550" y="1092559"/>
                  </a:cubicBezTo>
                  <a:cubicBezTo>
                    <a:pt x="1236550" y="1091160"/>
                    <a:pt x="1237483" y="1090227"/>
                    <a:pt x="1239349" y="1090227"/>
                  </a:cubicBezTo>
                  <a:cubicBezTo>
                    <a:pt x="1243081" y="1090227"/>
                    <a:pt x="1245413" y="1088361"/>
                    <a:pt x="1247746" y="1086028"/>
                  </a:cubicBezTo>
                  <a:cubicBezTo>
                    <a:pt x="1253344" y="1080430"/>
                    <a:pt x="1257543" y="1073899"/>
                    <a:pt x="1258476" y="1065968"/>
                  </a:cubicBezTo>
                  <a:cubicBezTo>
                    <a:pt x="1259409" y="1058971"/>
                    <a:pt x="1263607" y="1057571"/>
                    <a:pt x="1269205" y="1057571"/>
                  </a:cubicBezTo>
                  <a:cubicBezTo>
                    <a:pt x="1272937" y="1057105"/>
                    <a:pt x="1276669" y="1056638"/>
                    <a:pt x="1280401" y="1055705"/>
                  </a:cubicBezTo>
                  <a:cubicBezTo>
                    <a:pt x="1282267" y="1055239"/>
                    <a:pt x="1283667" y="1054306"/>
                    <a:pt x="1285533" y="1052906"/>
                  </a:cubicBezTo>
                  <a:cubicBezTo>
                    <a:pt x="1286000" y="1052440"/>
                    <a:pt x="1286466" y="1051973"/>
                    <a:pt x="1286466" y="1051507"/>
                  </a:cubicBezTo>
                  <a:cubicBezTo>
                    <a:pt x="1286466" y="1051040"/>
                    <a:pt x="1286000" y="1050107"/>
                    <a:pt x="1285533" y="1050107"/>
                  </a:cubicBezTo>
                  <a:cubicBezTo>
                    <a:pt x="1284600" y="1049641"/>
                    <a:pt x="1283200" y="1049174"/>
                    <a:pt x="1281801" y="1049174"/>
                  </a:cubicBezTo>
                  <a:cubicBezTo>
                    <a:pt x="1279935" y="1049174"/>
                    <a:pt x="1279002" y="1048707"/>
                    <a:pt x="1279935" y="1047308"/>
                  </a:cubicBezTo>
                  <a:cubicBezTo>
                    <a:pt x="1279935" y="1046841"/>
                    <a:pt x="1280868" y="1046841"/>
                    <a:pt x="1281801" y="1046841"/>
                  </a:cubicBezTo>
                  <a:cubicBezTo>
                    <a:pt x="1282267" y="1046841"/>
                    <a:pt x="1283200" y="1046841"/>
                    <a:pt x="1283667" y="1046841"/>
                  </a:cubicBezTo>
                  <a:cubicBezTo>
                    <a:pt x="1294863" y="1048241"/>
                    <a:pt x="1305126" y="1043109"/>
                    <a:pt x="1315856" y="1043109"/>
                  </a:cubicBezTo>
                  <a:cubicBezTo>
                    <a:pt x="1317255" y="1043109"/>
                    <a:pt x="1319122" y="1041243"/>
                    <a:pt x="1320521" y="1040310"/>
                  </a:cubicBezTo>
                  <a:cubicBezTo>
                    <a:pt x="1324720" y="1037045"/>
                    <a:pt x="1324253" y="1035645"/>
                    <a:pt x="1319588" y="1032380"/>
                  </a:cubicBezTo>
                  <a:cubicBezTo>
                    <a:pt x="1315856" y="1030047"/>
                    <a:pt x="1313990" y="1025849"/>
                    <a:pt x="1314923" y="1023050"/>
                  </a:cubicBezTo>
                  <a:cubicBezTo>
                    <a:pt x="1316323" y="1018851"/>
                    <a:pt x="1317255" y="1014186"/>
                    <a:pt x="1319122" y="1010454"/>
                  </a:cubicBezTo>
                  <a:cubicBezTo>
                    <a:pt x="1322387" y="1003456"/>
                    <a:pt x="1327519" y="997392"/>
                    <a:pt x="1334983" y="994593"/>
                  </a:cubicBezTo>
                  <a:cubicBezTo>
                    <a:pt x="1339181" y="992727"/>
                    <a:pt x="1343380" y="991327"/>
                    <a:pt x="1346645" y="988062"/>
                  </a:cubicBezTo>
                  <a:cubicBezTo>
                    <a:pt x="1348978" y="985729"/>
                    <a:pt x="1352243" y="984796"/>
                    <a:pt x="1355509" y="984796"/>
                  </a:cubicBezTo>
                  <a:cubicBezTo>
                    <a:pt x="1364373" y="985729"/>
                    <a:pt x="1371837" y="981530"/>
                    <a:pt x="1379767" y="980131"/>
                  </a:cubicBezTo>
                  <a:cubicBezTo>
                    <a:pt x="1382566" y="979664"/>
                    <a:pt x="1383033" y="976865"/>
                    <a:pt x="1383966" y="974533"/>
                  </a:cubicBezTo>
                  <a:cubicBezTo>
                    <a:pt x="1384433" y="973133"/>
                    <a:pt x="1386299" y="971267"/>
                    <a:pt x="1388165" y="970801"/>
                  </a:cubicBezTo>
                  <a:cubicBezTo>
                    <a:pt x="1394229" y="968935"/>
                    <a:pt x="1400760" y="968002"/>
                    <a:pt x="1406825" y="966602"/>
                  </a:cubicBezTo>
                  <a:cubicBezTo>
                    <a:pt x="1407291" y="966602"/>
                    <a:pt x="1408224" y="967069"/>
                    <a:pt x="1408224" y="967069"/>
                  </a:cubicBezTo>
                  <a:cubicBezTo>
                    <a:pt x="1407758" y="968002"/>
                    <a:pt x="1407758" y="969868"/>
                    <a:pt x="1407291" y="970334"/>
                  </a:cubicBezTo>
                  <a:cubicBezTo>
                    <a:pt x="1404959" y="971734"/>
                    <a:pt x="1402626" y="972200"/>
                    <a:pt x="1400294" y="973133"/>
                  </a:cubicBezTo>
                  <a:cubicBezTo>
                    <a:pt x="1395162" y="975932"/>
                    <a:pt x="1390964" y="979664"/>
                    <a:pt x="1388631" y="985262"/>
                  </a:cubicBezTo>
                  <a:cubicBezTo>
                    <a:pt x="1387698" y="987595"/>
                    <a:pt x="1387231" y="990394"/>
                    <a:pt x="1387698" y="992727"/>
                  </a:cubicBezTo>
                  <a:cubicBezTo>
                    <a:pt x="1388631" y="996459"/>
                    <a:pt x="1390964" y="999724"/>
                    <a:pt x="1394229" y="1001590"/>
                  </a:cubicBezTo>
                  <a:cubicBezTo>
                    <a:pt x="1395162" y="1002057"/>
                    <a:pt x="1397028" y="1002523"/>
                    <a:pt x="1397961" y="1002057"/>
                  </a:cubicBezTo>
                  <a:cubicBezTo>
                    <a:pt x="1405425" y="998791"/>
                    <a:pt x="1412889" y="994126"/>
                    <a:pt x="1418021" y="987595"/>
                  </a:cubicBezTo>
                  <a:cubicBezTo>
                    <a:pt x="1420820" y="983396"/>
                    <a:pt x="1424552" y="981530"/>
                    <a:pt x="1429217" y="982930"/>
                  </a:cubicBezTo>
                  <a:cubicBezTo>
                    <a:pt x="1439014" y="979664"/>
                    <a:pt x="1448810" y="976865"/>
                    <a:pt x="1458607" y="973600"/>
                  </a:cubicBezTo>
                  <a:cubicBezTo>
                    <a:pt x="1461406" y="972667"/>
                    <a:pt x="1464672" y="971734"/>
                    <a:pt x="1467471" y="970334"/>
                  </a:cubicBezTo>
                  <a:cubicBezTo>
                    <a:pt x="1468870" y="963337"/>
                    <a:pt x="1475868" y="965669"/>
                    <a:pt x="1480066" y="962870"/>
                  </a:cubicBezTo>
                  <a:cubicBezTo>
                    <a:pt x="1481466" y="961937"/>
                    <a:pt x="1483798" y="961471"/>
                    <a:pt x="1485198" y="960538"/>
                  </a:cubicBezTo>
                  <a:cubicBezTo>
                    <a:pt x="1486131" y="960071"/>
                    <a:pt x="1487530" y="959138"/>
                    <a:pt x="1488464" y="958205"/>
                  </a:cubicBezTo>
                  <a:cubicBezTo>
                    <a:pt x="1489863" y="957272"/>
                    <a:pt x="1490796" y="954007"/>
                    <a:pt x="1489397" y="953074"/>
                  </a:cubicBezTo>
                  <a:cubicBezTo>
                    <a:pt x="1485198" y="949342"/>
                    <a:pt x="1481932" y="946076"/>
                    <a:pt x="1484265" y="940011"/>
                  </a:cubicBezTo>
                  <a:cubicBezTo>
                    <a:pt x="1484265" y="939545"/>
                    <a:pt x="1483798" y="938612"/>
                    <a:pt x="1483798" y="938145"/>
                  </a:cubicBezTo>
                  <a:cubicBezTo>
                    <a:pt x="1483332" y="936746"/>
                    <a:pt x="1480066" y="935346"/>
                    <a:pt x="1479133" y="936279"/>
                  </a:cubicBezTo>
                  <a:cubicBezTo>
                    <a:pt x="1472602" y="941877"/>
                    <a:pt x="1467937" y="948408"/>
                    <a:pt x="1463272" y="955406"/>
                  </a:cubicBezTo>
                  <a:cubicBezTo>
                    <a:pt x="1461406" y="958205"/>
                    <a:pt x="1460007" y="958672"/>
                    <a:pt x="1457208" y="958205"/>
                  </a:cubicBezTo>
                  <a:cubicBezTo>
                    <a:pt x="1455342" y="957739"/>
                    <a:pt x="1453476" y="957272"/>
                    <a:pt x="1451610" y="957272"/>
                  </a:cubicBezTo>
                  <a:cubicBezTo>
                    <a:pt x="1450676" y="958672"/>
                    <a:pt x="1449744" y="959138"/>
                    <a:pt x="1448344" y="959138"/>
                  </a:cubicBezTo>
                  <a:cubicBezTo>
                    <a:pt x="1446944" y="958672"/>
                    <a:pt x="1445545" y="957739"/>
                    <a:pt x="1444145" y="957272"/>
                  </a:cubicBezTo>
                  <a:cubicBezTo>
                    <a:pt x="1442279" y="956806"/>
                    <a:pt x="1440413" y="956806"/>
                    <a:pt x="1438547" y="956339"/>
                  </a:cubicBezTo>
                  <a:cubicBezTo>
                    <a:pt x="1433882" y="955873"/>
                    <a:pt x="1432483" y="953074"/>
                    <a:pt x="1432016" y="949342"/>
                  </a:cubicBezTo>
                  <a:cubicBezTo>
                    <a:pt x="1425019" y="948875"/>
                    <a:pt x="1421287" y="944676"/>
                    <a:pt x="1420354" y="937679"/>
                  </a:cubicBezTo>
                  <a:cubicBezTo>
                    <a:pt x="1419421" y="931148"/>
                    <a:pt x="1419421" y="925083"/>
                    <a:pt x="1422220" y="919485"/>
                  </a:cubicBezTo>
                  <a:cubicBezTo>
                    <a:pt x="1423619" y="917153"/>
                    <a:pt x="1421753" y="914820"/>
                    <a:pt x="1418488" y="914354"/>
                  </a:cubicBezTo>
                  <a:cubicBezTo>
                    <a:pt x="1417088" y="913887"/>
                    <a:pt x="1416155" y="914354"/>
                    <a:pt x="1414756" y="913887"/>
                  </a:cubicBezTo>
                  <a:cubicBezTo>
                    <a:pt x="1414289" y="913887"/>
                    <a:pt x="1413822" y="913420"/>
                    <a:pt x="1412889" y="912954"/>
                  </a:cubicBezTo>
                  <a:cubicBezTo>
                    <a:pt x="1413822" y="912487"/>
                    <a:pt x="1415222" y="912487"/>
                    <a:pt x="1416155" y="912021"/>
                  </a:cubicBezTo>
                  <a:cubicBezTo>
                    <a:pt x="1420820" y="910155"/>
                    <a:pt x="1425485" y="907822"/>
                    <a:pt x="1429217" y="904557"/>
                  </a:cubicBezTo>
                  <a:cubicBezTo>
                    <a:pt x="1431083" y="902691"/>
                    <a:pt x="1432483" y="898492"/>
                    <a:pt x="1431083" y="895693"/>
                  </a:cubicBezTo>
                  <a:cubicBezTo>
                    <a:pt x="1429684" y="893361"/>
                    <a:pt x="1428751" y="891028"/>
                    <a:pt x="1426418" y="889629"/>
                  </a:cubicBezTo>
                  <a:cubicBezTo>
                    <a:pt x="1421287" y="885897"/>
                    <a:pt x="1414756" y="883564"/>
                    <a:pt x="1408224" y="885430"/>
                  </a:cubicBezTo>
                  <a:cubicBezTo>
                    <a:pt x="1390964" y="889629"/>
                    <a:pt x="1373703" y="893361"/>
                    <a:pt x="1358775" y="903624"/>
                  </a:cubicBezTo>
                  <a:cubicBezTo>
                    <a:pt x="1358775" y="904090"/>
                    <a:pt x="1358775" y="904090"/>
                    <a:pt x="1358775" y="904557"/>
                  </a:cubicBezTo>
                  <a:cubicBezTo>
                    <a:pt x="1358308" y="904557"/>
                    <a:pt x="1358308" y="904557"/>
                    <a:pt x="1357842" y="904557"/>
                  </a:cubicBezTo>
                  <a:cubicBezTo>
                    <a:pt x="1355976" y="906889"/>
                    <a:pt x="1353643" y="908755"/>
                    <a:pt x="1351777" y="911088"/>
                  </a:cubicBezTo>
                  <a:cubicBezTo>
                    <a:pt x="1351777" y="911554"/>
                    <a:pt x="1351777" y="911554"/>
                    <a:pt x="1351777" y="912021"/>
                  </a:cubicBezTo>
                  <a:cubicBezTo>
                    <a:pt x="1348978" y="912954"/>
                    <a:pt x="1346179" y="913887"/>
                    <a:pt x="1343380" y="915287"/>
                  </a:cubicBezTo>
                  <a:cubicBezTo>
                    <a:pt x="1341980" y="916686"/>
                    <a:pt x="1340581" y="917619"/>
                    <a:pt x="1338715" y="918552"/>
                  </a:cubicBezTo>
                  <a:lnTo>
                    <a:pt x="1338248" y="919485"/>
                  </a:lnTo>
                  <a:lnTo>
                    <a:pt x="1338715" y="918086"/>
                  </a:lnTo>
                  <a:cubicBezTo>
                    <a:pt x="1340114" y="917153"/>
                    <a:pt x="1341514" y="915753"/>
                    <a:pt x="1342913" y="914820"/>
                  </a:cubicBezTo>
                  <a:cubicBezTo>
                    <a:pt x="1345712" y="913887"/>
                    <a:pt x="1348511" y="912954"/>
                    <a:pt x="1351311" y="912021"/>
                  </a:cubicBezTo>
                  <a:cubicBezTo>
                    <a:pt x="1351311" y="912021"/>
                    <a:pt x="1351777" y="911554"/>
                    <a:pt x="1351777" y="911554"/>
                  </a:cubicBezTo>
                  <a:cubicBezTo>
                    <a:pt x="1352710" y="906423"/>
                    <a:pt x="1353177" y="905956"/>
                    <a:pt x="1357842" y="905023"/>
                  </a:cubicBezTo>
                  <a:cubicBezTo>
                    <a:pt x="1357842" y="905023"/>
                    <a:pt x="1358308" y="904557"/>
                    <a:pt x="1358308" y="904557"/>
                  </a:cubicBezTo>
                  <a:cubicBezTo>
                    <a:pt x="1358308" y="904557"/>
                    <a:pt x="1358775" y="904557"/>
                    <a:pt x="1358775" y="904090"/>
                  </a:cubicBezTo>
                  <a:cubicBezTo>
                    <a:pt x="1358308" y="900825"/>
                    <a:pt x="1360174" y="898492"/>
                    <a:pt x="1362507" y="896626"/>
                  </a:cubicBezTo>
                  <a:cubicBezTo>
                    <a:pt x="1368571" y="891028"/>
                    <a:pt x="1376035" y="886830"/>
                    <a:pt x="1383966" y="884497"/>
                  </a:cubicBezTo>
                  <a:cubicBezTo>
                    <a:pt x="1389098" y="883098"/>
                    <a:pt x="1393763" y="880765"/>
                    <a:pt x="1395629" y="875633"/>
                  </a:cubicBezTo>
                  <a:cubicBezTo>
                    <a:pt x="1396095" y="874700"/>
                    <a:pt x="1397028" y="873301"/>
                    <a:pt x="1397961" y="872368"/>
                  </a:cubicBezTo>
                  <a:cubicBezTo>
                    <a:pt x="1401693" y="869102"/>
                    <a:pt x="1405425" y="865370"/>
                    <a:pt x="1409624" y="862571"/>
                  </a:cubicBezTo>
                  <a:cubicBezTo>
                    <a:pt x="1413822" y="860239"/>
                    <a:pt x="1418488" y="862571"/>
                    <a:pt x="1422686" y="863038"/>
                  </a:cubicBezTo>
                  <a:cubicBezTo>
                    <a:pt x="1440413" y="863504"/>
                    <a:pt x="1458141" y="865837"/>
                    <a:pt x="1475868" y="868169"/>
                  </a:cubicBezTo>
                  <a:cubicBezTo>
                    <a:pt x="1483798" y="869102"/>
                    <a:pt x="1490796" y="865837"/>
                    <a:pt x="1498727" y="867236"/>
                  </a:cubicBezTo>
                  <a:cubicBezTo>
                    <a:pt x="1500593" y="867703"/>
                    <a:pt x="1502459" y="866770"/>
                    <a:pt x="1504325" y="866303"/>
                  </a:cubicBezTo>
                  <a:cubicBezTo>
                    <a:pt x="1506191" y="865837"/>
                    <a:pt x="1508057" y="864904"/>
                    <a:pt x="1509456" y="863971"/>
                  </a:cubicBezTo>
                  <a:cubicBezTo>
                    <a:pt x="1514588" y="861172"/>
                    <a:pt x="1518786" y="857906"/>
                    <a:pt x="1522518" y="852775"/>
                  </a:cubicBezTo>
                  <a:cubicBezTo>
                    <a:pt x="1525318" y="849043"/>
                    <a:pt x="1529050" y="846710"/>
                    <a:pt x="1533715" y="846243"/>
                  </a:cubicBezTo>
                  <a:cubicBezTo>
                    <a:pt x="1536980" y="845777"/>
                    <a:pt x="1540246" y="844844"/>
                    <a:pt x="1543045" y="844844"/>
                  </a:cubicBezTo>
                  <a:cubicBezTo>
                    <a:pt x="1552375" y="844377"/>
                    <a:pt x="1559839" y="839712"/>
                    <a:pt x="1567303" y="834114"/>
                  </a:cubicBezTo>
                  <a:cubicBezTo>
                    <a:pt x="1571035" y="831315"/>
                    <a:pt x="1573368" y="827117"/>
                    <a:pt x="1571502" y="822452"/>
                  </a:cubicBezTo>
                  <a:cubicBezTo>
                    <a:pt x="1570102" y="819186"/>
                    <a:pt x="1569636" y="816387"/>
                    <a:pt x="1571035" y="813588"/>
                  </a:cubicBezTo>
                  <a:cubicBezTo>
                    <a:pt x="1571968" y="811255"/>
                    <a:pt x="1573368" y="808923"/>
                    <a:pt x="1573368" y="806590"/>
                  </a:cubicBezTo>
                  <a:cubicBezTo>
                    <a:pt x="1573834" y="804724"/>
                    <a:pt x="1573368" y="802392"/>
                    <a:pt x="1572435" y="800992"/>
                  </a:cubicBezTo>
                  <a:cubicBezTo>
                    <a:pt x="1569636" y="795861"/>
                    <a:pt x="1565437" y="792129"/>
                    <a:pt x="1558906" y="793062"/>
                  </a:cubicBezTo>
                  <a:cubicBezTo>
                    <a:pt x="1558906" y="793062"/>
                    <a:pt x="1558906" y="793062"/>
                    <a:pt x="1558906" y="793062"/>
                  </a:cubicBezTo>
                  <a:lnTo>
                    <a:pt x="1557507" y="793528"/>
                  </a:lnTo>
                  <a:lnTo>
                    <a:pt x="1558440" y="792595"/>
                  </a:lnTo>
                  <a:cubicBezTo>
                    <a:pt x="1558440" y="792595"/>
                    <a:pt x="1558440" y="792595"/>
                    <a:pt x="1558906" y="792595"/>
                  </a:cubicBezTo>
                  <a:cubicBezTo>
                    <a:pt x="1558440" y="790729"/>
                    <a:pt x="1558440" y="788863"/>
                    <a:pt x="1557973" y="786997"/>
                  </a:cubicBezTo>
                  <a:cubicBezTo>
                    <a:pt x="1557040" y="783732"/>
                    <a:pt x="1555174" y="781399"/>
                    <a:pt x="1551442" y="780933"/>
                  </a:cubicBezTo>
                  <a:cubicBezTo>
                    <a:pt x="1549576" y="780466"/>
                    <a:pt x="1547710" y="780466"/>
                    <a:pt x="1545844" y="780466"/>
                  </a:cubicBezTo>
                  <a:cubicBezTo>
                    <a:pt x="1545377" y="780466"/>
                    <a:pt x="1544444" y="780000"/>
                    <a:pt x="1543978" y="780000"/>
                  </a:cubicBezTo>
                  <a:cubicBezTo>
                    <a:pt x="1544911" y="779533"/>
                    <a:pt x="1545377" y="778600"/>
                    <a:pt x="1546310" y="778133"/>
                  </a:cubicBezTo>
                  <a:cubicBezTo>
                    <a:pt x="1548176" y="777200"/>
                    <a:pt x="1550043" y="777200"/>
                    <a:pt x="1551442" y="776267"/>
                  </a:cubicBezTo>
                  <a:cubicBezTo>
                    <a:pt x="1553775" y="774868"/>
                    <a:pt x="1554241" y="772069"/>
                    <a:pt x="1552375" y="769736"/>
                  </a:cubicBezTo>
                  <a:cubicBezTo>
                    <a:pt x="1550509" y="766937"/>
                    <a:pt x="1548643" y="764605"/>
                    <a:pt x="1544911" y="765071"/>
                  </a:cubicBezTo>
                  <a:cubicBezTo>
                    <a:pt x="1543511" y="765071"/>
                    <a:pt x="1541645" y="765538"/>
                    <a:pt x="1541179" y="764605"/>
                  </a:cubicBezTo>
                  <a:cubicBezTo>
                    <a:pt x="1536514" y="758540"/>
                    <a:pt x="1529516" y="756674"/>
                    <a:pt x="1523452" y="753875"/>
                  </a:cubicBezTo>
                  <a:cubicBezTo>
                    <a:pt x="1522518" y="753409"/>
                    <a:pt x="1521119" y="752009"/>
                    <a:pt x="1521119" y="751076"/>
                  </a:cubicBezTo>
                  <a:cubicBezTo>
                    <a:pt x="1519720" y="744079"/>
                    <a:pt x="1514588" y="740346"/>
                    <a:pt x="1509923" y="736148"/>
                  </a:cubicBezTo>
                  <a:cubicBezTo>
                    <a:pt x="1507590" y="733815"/>
                    <a:pt x="1505724" y="731483"/>
                    <a:pt x="1503858" y="728684"/>
                  </a:cubicBezTo>
                  <a:cubicBezTo>
                    <a:pt x="1501992" y="726351"/>
                    <a:pt x="1501992" y="723552"/>
                    <a:pt x="1503858" y="721686"/>
                  </a:cubicBezTo>
                  <a:cubicBezTo>
                    <a:pt x="1506191" y="719354"/>
                    <a:pt x="1508523" y="717021"/>
                    <a:pt x="1510389" y="714689"/>
                  </a:cubicBezTo>
                  <a:cubicBezTo>
                    <a:pt x="1512255" y="712356"/>
                    <a:pt x="1512722" y="710024"/>
                    <a:pt x="1510856" y="707691"/>
                  </a:cubicBezTo>
                  <a:cubicBezTo>
                    <a:pt x="1508057" y="703492"/>
                    <a:pt x="1506191" y="698827"/>
                    <a:pt x="1507124" y="693229"/>
                  </a:cubicBezTo>
                  <a:cubicBezTo>
                    <a:pt x="1507590" y="691830"/>
                    <a:pt x="1505724" y="689497"/>
                    <a:pt x="1504325" y="688564"/>
                  </a:cubicBezTo>
                  <a:cubicBezTo>
                    <a:pt x="1501992" y="686232"/>
                    <a:pt x="1503392" y="682500"/>
                    <a:pt x="1500126" y="680167"/>
                  </a:cubicBezTo>
                  <a:cubicBezTo>
                    <a:pt x="1497794" y="678768"/>
                    <a:pt x="1499660" y="675502"/>
                    <a:pt x="1499193" y="673169"/>
                  </a:cubicBezTo>
                  <a:cubicBezTo>
                    <a:pt x="1498260" y="670370"/>
                    <a:pt x="1498727" y="667105"/>
                    <a:pt x="1498260" y="663839"/>
                  </a:cubicBezTo>
                  <a:cubicBezTo>
                    <a:pt x="1497794" y="660107"/>
                    <a:pt x="1496861" y="656375"/>
                    <a:pt x="1495461" y="652643"/>
                  </a:cubicBezTo>
                  <a:cubicBezTo>
                    <a:pt x="1492196" y="644246"/>
                    <a:pt x="1490796" y="635382"/>
                    <a:pt x="1489863" y="626519"/>
                  </a:cubicBezTo>
                  <a:cubicBezTo>
                    <a:pt x="1489397" y="624186"/>
                    <a:pt x="1489397" y="621387"/>
                    <a:pt x="1488464" y="619055"/>
                  </a:cubicBezTo>
                  <a:cubicBezTo>
                    <a:pt x="1487997" y="618122"/>
                    <a:pt x="1486598" y="617655"/>
                    <a:pt x="1485664" y="617189"/>
                  </a:cubicBezTo>
                  <a:cubicBezTo>
                    <a:pt x="1485198" y="617189"/>
                    <a:pt x="1484265" y="617189"/>
                    <a:pt x="1483798" y="617655"/>
                  </a:cubicBezTo>
                  <a:cubicBezTo>
                    <a:pt x="1479133" y="625119"/>
                    <a:pt x="1473069" y="631650"/>
                    <a:pt x="1469337" y="640047"/>
                  </a:cubicBezTo>
                  <a:cubicBezTo>
                    <a:pt x="1465605" y="648445"/>
                    <a:pt x="1460940" y="655909"/>
                    <a:pt x="1451610" y="659174"/>
                  </a:cubicBezTo>
                  <a:cubicBezTo>
                    <a:pt x="1449277" y="660107"/>
                    <a:pt x="1447877" y="662440"/>
                    <a:pt x="1445545" y="663839"/>
                  </a:cubicBezTo>
                  <a:cubicBezTo>
                    <a:pt x="1442746" y="665705"/>
                    <a:pt x="1439947" y="667105"/>
                    <a:pt x="1437148" y="668038"/>
                  </a:cubicBezTo>
                  <a:cubicBezTo>
                    <a:pt x="1433882" y="669437"/>
                    <a:pt x="1431083" y="668038"/>
                    <a:pt x="1428284" y="665705"/>
                  </a:cubicBezTo>
                  <a:cubicBezTo>
                    <a:pt x="1425952" y="664306"/>
                    <a:pt x="1424552" y="661973"/>
                    <a:pt x="1424086" y="659641"/>
                  </a:cubicBezTo>
                  <a:cubicBezTo>
                    <a:pt x="1423153" y="656375"/>
                    <a:pt x="1420820" y="654509"/>
                    <a:pt x="1417554" y="652643"/>
                  </a:cubicBezTo>
                  <a:cubicBezTo>
                    <a:pt x="1413356" y="650311"/>
                    <a:pt x="1412889" y="646579"/>
                    <a:pt x="1413356" y="642846"/>
                  </a:cubicBezTo>
                  <a:cubicBezTo>
                    <a:pt x="1413822" y="636782"/>
                    <a:pt x="1418021" y="630717"/>
                    <a:pt x="1415222" y="624186"/>
                  </a:cubicBezTo>
                  <a:cubicBezTo>
                    <a:pt x="1414756" y="622787"/>
                    <a:pt x="1416155" y="620454"/>
                    <a:pt x="1417088" y="619055"/>
                  </a:cubicBezTo>
                  <a:cubicBezTo>
                    <a:pt x="1419421" y="612990"/>
                    <a:pt x="1421287" y="606925"/>
                    <a:pt x="1425019" y="601794"/>
                  </a:cubicBezTo>
                  <a:cubicBezTo>
                    <a:pt x="1425952" y="600394"/>
                    <a:pt x="1425019" y="597129"/>
                    <a:pt x="1423153" y="597129"/>
                  </a:cubicBezTo>
                  <a:cubicBezTo>
                    <a:pt x="1417554" y="596196"/>
                    <a:pt x="1413822" y="590598"/>
                    <a:pt x="1407758" y="590598"/>
                  </a:cubicBezTo>
                  <a:cubicBezTo>
                    <a:pt x="1405425" y="590598"/>
                    <a:pt x="1403093" y="588732"/>
                    <a:pt x="1400760" y="587332"/>
                  </a:cubicBezTo>
                  <a:cubicBezTo>
                    <a:pt x="1398894" y="586399"/>
                    <a:pt x="1398428" y="584533"/>
                    <a:pt x="1398428" y="582667"/>
                  </a:cubicBezTo>
                  <a:cubicBezTo>
                    <a:pt x="1398428" y="580801"/>
                    <a:pt x="1398894" y="578935"/>
                    <a:pt x="1397495" y="577069"/>
                  </a:cubicBezTo>
                  <a:cubicBezTo>
                    <a:pt x="1394229" y="573337"/>
                    <a:pt x="1391430" y="569138"/>
                    <a:pt x="1390031" y="564007"/>
                  </a:cubicBezTo>
                  <a:cubicBezTo>
                    <a:pt x="1389098" y="561208"/>
                    <a:pt x="1386765" y="558409"/>
                    <a:pt x="1384899" y="556076"/>
                  </a:cubicBezTo>
                  <a:cubicBezTo>
                    <a:pt x="1381633" y="551411"/>
                    <a:pt x="1377901" y="549079"/>
                    <a:pt x="1371837" y="551411"/>
                  </a:cubicBezTo>
                  <a:cubicBezTo>
                    <a:pt x="1369504" y="552344"/>
                    <a:pt x="1366705" y="552811"/>
                    <a:pt x="1364373" y="552344"/>
                  </a:cubicBezTo>
                  <a:cubicBezTo>
                    <a:pt x="1356909" y="550478"/>
                    <a:pt x="1348978" y="550945"/>
                    <a:pt x="1342447" y="545813"/>
                  </a:cubicBezTo>
                  <a:cubicBezTo>
                    <a:pt x="1340114" y="543947"/>
                    <a:pt x="1336849" y="543014"/>
                    <a:pt x="1333583" y="542081"/>
                  </a:cubicBezTo>
                  <a:cubicBezTo>
                    <a:pt x="1326119" y="539748"/>
                    <a:pt x="1317722" y="544414"/>
                    <a:pt x="1314923" y="551878"/>
                  </a:cubicBezTo>
                  <a:cubicBezTo>
                    <a:pt x="1313057" y="556543"/>
                    <a:pt x="1313057" y="560741"/>
                    <a:pt x="1315389" y="564940"/>
                  </a:cubicBezTo>
                  <a:cubicBezTo>
                    <a:pt x="1317255" y="567739"/>
                    <a:pt x="1317722" y="571004"/>
                    <a:pt x="1315389" y="573804"/>
                  </a:cubicBezTo>
                  <a:cubicBezTo>
                    <a:pt x="1312590" y="578002"/>
                    <a:pt x="1308392" y="581734"/>
                    <a:pt x="1306526" y="586399"/>
                  </a:cubicBezTo>
                  <a:cubicBezTo>
                    <a:pt x="1304193" y="591531"/>
                    <a:pt x="1309325" y="597129"/>
                    <a:pt x="1307925" y="603193"/>
                  </a:cubicBezTo>
                  <a:cubicBezTo>
                    <a:pt x="1307459" y="605526"/>
                    <a:pt x="1307925" y="608325"/>
                    <a:pt x="1308858" y="610658"/>
                  </a:cubicBezTo>
                  <a:cubicBezTo>
                    <a:pt x="1310258" y="615323"/>
                    <a:pt x="1307925" y="617655"/>
                    <a:pt x="1304193" y="619988"/>
                  </a:cubicBezTo>
                  <a:cubicBezTo>
                    <a:pt x="1302327" y="620921"/>
                    <a:pt x="1299995" y="621854"/>
                    <a:pt x="1299528" y="623253"/>
                  </a:cubicBezTo>
                  <a:cubicBezTo>
                    <a:pt x="1295796" y="631184"/>
                    <a:pt x="1288799" y="635849"/>
                    <a:pt x="1283200" y="642380"/>
                  </a:cubicBezTo>
                  <a:cubicBezTo>
                    <a:pt x="1280401" y="645646"/>
                    <a:pt x="1280401" y="649378"/>
                    <a:pt x="1283200" y="653110"/>
                  </a:cubicBezTo>
                  <a:cubicBezTo>
                    <a:pt x="1285066" y="655909"/>
                    <a:pt x="1287399" y="657775"/>
                    <a:pt x="1289265" y="660574"/>
                  </a:cubicBezTo>
                  <a:cubicBezTo>
                    <a:pt x="1290665" y="662440"/>
                    <a:pt x="1292064" y="665239"/>
                    <a:pt x="1292531" y="667571"/>
                  </a:cubicBezTo>
                  <a:cubicBezTo>
                    <a:pt x="1293930" y="674569"/>
                    <a:pt x="1294397" y="681567"/>
                    <a:pt x="1295796" y="688564"/>
                  </a:cubicBezTo>
                  <a:cubicBezTo>
                    <a:pt x="1297196" y="696495"/>
                    <a:pt x="1292064" y="703492"/>
                    <a:pt x="1294397" y="711423"/>
                  </a:cubicBezTo>
                  <a:cubicBezTo>
                    <a:pt x="1294863" y="711890"/>
                    <a:pt x="1293464" y="713756"/>
                    <a:pt x="1292531" y="714222"/>
                  </a:cubicBezTo>
                  <a:cubicBezTo>
                    <a:pt x="1290198" y="716088"/>
                    <a:pt x="1286932" y="717488"/>
                    <a:pt x="1284600" y="719820"/>
                  </a:cubicBezTo>
                  <a:cubicBezTo>
                    <a:pt x="1276669" y="727751"/>
                    <a:pt x="1267339" y="732882"/>
                    <a:pt x="1257076" y="737081"/>
                  </a:cubicBezTo>
                  <a:cubicBezTo>
                    <a:pt x="1252411" y="738947"/>
                    <a:pt x="1247746" y="740813"/>
                    <a:pt x="1242614" y="742679"/>
                  </a:cubicBezTo>
                  <a:cubicBezTo>
                    <a:pt x="1239349" y="744079"/>
                    <a:pt x="1237483" y="746878"/>
                    <a:pt x="1237949" y="750143"/>
                  </a:cubicBezTo>
                  <a:cubicBezTo>
                    <a:pt x="1238416" y="758074"/>
                    <a:pt x="1238882" y="765538"/>
                    <a:pt x="1237483" y="773002"/>
                  </a:cubicBezTo>
                  <a:cubicBezTo>
                    <a:pt x="1236550" y="778133"/>
                    <a:pt x="1236083" y="783265"/>
                    <a:pt x="1235617" y="788397"/>
                  </a:cubicBezTo>
                  <a:cubicBezTo>
                    <a:pt x="1235617" y="793528"/>
                    <a:pt x="1236083" y="798660"/>
                    <a:pt x="1236550" y="803325"/>
                  </a:cubicBezTo>
                  <a:cubicBezTo>
                    <a:pt x="1236550" y="805191"/>
                    <a:pt x="1236550" y="807057"/>
                    <a:pt x="1235617" y="808923"/>
                  </a:cubicBezTo>
                  <a:cubicBezTo>
                    <a:pt x="1234217" y="812188"/>
                    <a:pt x="1231885" y="815921"/>
                    <a:pt x="1230019" y="819186"/>
                  </a:cubicBezTo>
                  <a:cubicBezTo>
                    <a:pt x="1229552" y="820119"/>
                    <a:pt x="1227686" y="821052"/>
                    <a:pt x="1227220" y="820586"/>
                  </a:cubicBezTo>
                  <a:cubicBezTo>
                    <a:pt x="1222555" y="819653"/>
                    <a:pt x="1220222" y="823385"/>
                    <a:pt x="1217423" y="825251"/>
                  </a:cubicBezTo>
                  <a:cubicBezTo>
                    <a:pt x="1215557" y="826650"/>
                    <a:pt x="1211825" y="825717"/>
                    <a:pt x="1210892" y="823851"/>
                  </a:cubicBezTo>
                  <a:cubicBezTo>
                    <a:pt x="1209959" y="821985"/>
                    <a:pt x="1209492" y="820119"/>
                    <a:pt x="1208559" y="818720"/>
                  </a:cubicBezTo>
                  <a:cubicBezTo>
                    <a:pt x="1207160" y="815921"/>
                    <a:pt x="1206693" y="812188"/>
                    <a:pt x="1204361" y="810322"/>
                  </a:cubicBezTo>
                  <a:cubicBezTo>
                    <a:pt x="1197830" y="804724"/>
                    <a:pt x="1195964" y="796327"/>
                    <a:pt x="1191299" y="789330"/>
                  </a:cubicBezTo>
                  <a:cubicBezTo>
                    <a:pt x="1189899" y="786997"/>
                    <a:pt x="1190366" y="784665"/>
                    <a:pt x="1191299" y="781866"/>
                  </a:cubicBezTo>
                  <a:cubicBezTo>
                    <a:pt x="1195497" y="773002"/>
                    <a:pt x="1199696" y="764605"/>
                    <a:pt x="1199229" y="754342"/>
                  </a:cubicBezTo>
                  <a:cubicBezTo>
                    <a:pt x="1199229" y="751543"/>
                    <a:pt x="1201095" y="748277"/>
                    <a:pt x="1202028" y="745012"/>
                  </a:cubicBezTo>
                  <a:cubicBezTo>
                    <a:pt x="1202961" y="741746"/>
                    <a:pt x="1203894" y="738947"/>
                    <a:pt x="1204827" y="735681"/>
                  </a:cubicBezTo>
                  <a:cubicBezTo>
                    <a:pt x="1205294" y="734282"/>
                    <a:pt x="1203428" y="731016"/>
                    <a:pt x="1202495" y="731016"/>
                  </a:cubicBezTo>
                  <a:cubicBezTo>
                    <a:pt x="1192232" y="730083"/>
                    <a:pt x="1182435" y="725885"/>
                    <a:pt x="1172172" y="726351"/>
                  </a:cubicBezTo>
                  <a:cubicBezTo>
                    <a:pt x="1169373" y="726351"/>
                    <a:pt x="1167040" y="725418"/>
                    <a:pt x="1165641" y="723086"/>
                  </a:cubicBezTo>
                  <a:cubicBezTo>
                    <a:pt x="1160976" y="716555"/>
                    <a:pt x="1155378" y="711890"/>
                    <a:pt x="1147913" y="708624"/>
                  </a:cubicBezTo>
                  <a:cubicBezTo>
                    <a:pt x="1141382" y="705358"/>
                    <a:pt x="1136251" y="700693"/>
                    <a:pt x="1132985" y="694162"/>
                  </a:cubicBezTo>
                  <a:cubicBezTo>
                    <a:pt x="1129253" y="687165"/>
                    <a:pt x="1123655" y="682033"/>
                    <a:pt x="1117124" y="677834"/>
                  </a:cubicBezTo>
                  <a:cubicBezTo>
                    <a:pt x="1111059" y="674102"/>
                    <a:pt x="1104995" y="670837"/>
                    <a:pt x="1098930" y="667571"/>
                  </a:cubicBezTo>
                  <a:cubicBezTo>
                    <a:pt x="1096131" y="665705"/>
                    <a:pt x="1092866" y="665239"/>
                    <a:pt x="1089600" y="666172"/>
                  </a:cubicBezTo>
                  <a:cubicBezTo>
                    <a:pt x="1084469" y="667571"/>
                    <a:pt x="1078870" y="669904"/>
                    <a:pt x="1073272" y="668971"/>
                  </a:cubicBezTo>
                  <a:cubicBezTo>
                    <a:pt x="1073272" y="668971"/>
                    <a:pt x="1073272" y="669437"/>
                    <a:pt x="1072806" y="669437"/>
                  </a:cubicBezTo>
                  <a:lnTo>
                    <a:pt x="1072339" y="669904"/>
                  </a:lnTo>
                  <a:lnTo>
                    <a:pt x="1072339" y="668971"/>
                  </a:lnTo>
                  <a:cubicBezTo>
                    <a:pt x="1072339" y="668971"/>
                    <a:pt x="1072806" y="668971"/>
                    <a:pt x="1072806" y="668971"/>
                  </a:cubicBezTo>
                  <a:cubicBezTo>
                    <a:pt x="1076071" y="664306"/>
                    <a:pt x="1077937" y="659641"/>
                    <a:pt x="1077471" y="653576"/>
                  </a:cubicBezTo>
                  <a:cubicBezTo>
                    <a:pt x="1076538" y="646579"/>
                    <a:pt x="1077004" y="639581"/>
                    <a:pt x="1077004" y="632583"/>
                  </a:cubicBezTo>
                  <a:cubicBezTo>
                    <a:pt x="1077004" y="630251"/>
                    <a:pt x="1076538" y="627452"/>
                    <a:pt x="1076071" y="625119"/>
                  </a:cubicBezTo>
                  <a:cubicBezTo>
                    <a:pt x="1075605" y="624186"/>
                    <a:pt x="1074672" y="622787"/>
                    <a:pt x="1073272" y="622787"/>
                  </a:cubicBezTo>
                  <a:cubicBezTo>
                    <a:pt x="1070940" y="622320"/>
                    <a:pt x="1068141" y="622320"/>
                    <a:pt x="1065808" y="621854"/>
                  </a:cubicBezTo>
                  <a:cubicBezTo>
                    <a:pt x="1063009" y="621854"/>
                    <a:pt x="1061143" y="620454"/>
                    <a:pt x="1060210" y="617655"/>
                  </a:cubicBezTo>
                  <a:cubicBezTo>
                    <a:pt x="1059744" y="615789"/>
                    <a:pt x="1059277" y="613923"/>
                    <a:pt x="1059744" y="612057"/>
                  </a:cubicBezTo>
                  <a:cubicBezTo>
                    <a:pt x="1060677" y="608325"/>
                    <a:pt x="1062543" y="605059"/>
                    <a:pt x="1063476" y="601327"/>
                  </a:cubicBezTo>
                  <a:cubicBezTo>
                    <a:pt x="1066741" y="585466"/>
                    <a:pt x="1073272" y="571004"/>
                    <a:pt x="1086335" y="560275"/>
                  </a:cubicBezTo>
                  <a:cubicBezTo>
                    <a:pt x="1089134" y="557942"/>
                    <a:pt x="1091000" y="554677"/>
                    <a:pt x="1093332" y="551411"/>
                  </a:cubicBezTo>
                  <a:cubicBezTo>
                    <a:pt x="1100330" y="542081"/>
                    <a:pt x="1106394" y="532284"/>
                    <a:pt x="1118524" y="528552"/>
                  </a:cubicBezTo>
                  <a:cubicBezTo>
                    <a:pt x="1123655" y="523887"/>
                    <a:pt x="1129720" y="520155"/>
                    <a:pt x="1131586" y="512691"/>
                  </a:cubicBezTo>
                  <a:cubicBezTo>
                    <a:pt x="1132052" y="510825"/>
                    <a:pt x="1133452" y="509426"/>
                    <a:pt x="1135784" y="509892"/>
                  </a:cubicBezTo>
                  <a:cubicBezTo>
                    <a:pt x="1138117" y="510359"/>
                    <a:pt x="1140916" y="510825"/>
                    <a:pt x="1143248" y="511292"/>
                  </a:cubicBezTo>
                  <a:cubicBezTo>
                    <a:pt x="1149313" y="511758"/>
                    <a:pt x="1154445" y="507093"/>
                    <a:pt x="1154911" y="501028"/>
                  </a:cubicBezTo>
                  <a:cubicBezTo>
                    <a:pt x="1154911" y="498229"/>
                    <a:pt x="1154445" y="494964"/>
                    <a:pt x="1154445" y="492165"/>
                  </a:cubicBezTo>
                  <a:cubicBezTo>
                    <a:pt x="1154445" y="492165"/>
                    <a:pt x="1153978" y="492165"/>
                    <a:pt x="1153978" y="492165"/>
                  </a:cubicBezTo>
                  <a:cubicBezTo>
                    <a:pt x="1153512" y="491698"/>
                    <a:pt x="1153512" y="491698"/>
                    <a:pt x="1153045" y="491232"/>
                  </a:cubicBezTo>
                  <a:cubicBezTo>
                    <a:pt x="1153512" y="491232"/>
                    <a:pt x="1153978" y="491232"/>
                    <a:pt x="1154445" y="491698"/>
                  </a:cubicBezTo>
                  <a:cubicBezTo>
                    <a:pt x="1154445" y="491698"/>
                    <a:pt x="1154445" y="492165"/>
                    <a:pt x="1154445" y="492165"/>
                  </a:cubicBezTo>
                  <a:cubicBezTo>
                    <a:pt x="1163308" y="492631"/>
                    <a:pt x="1170306" y="490765"/>
                    <a:pt x="1174038" y="481435"/>
                  </a:cubicBezTo>
                  <a:cubicBezTo>
                    <a:pt x="1174971" y="479569"/>
                    <a:pt x="1176837" y="479103"/>
                    <a:pt x="1178703" y="479569"/>
                  </a:cubicBezTo>
                  <a:cubicBezTo>
                    <a:pt x="1181502" y="480502"/>
                    <a:pt x="1184768" y="481902"/>
                    <a:pt x="1187567" y="483301"/>
                  </a:cubicBezTo>
                  <a:cubicBezTo>
                    <a:pt x="1190832" y="484234"/>
                    <a:pt x="1194098" y="484234"/>
                    <a:pt x="1196430" y="481902"/>
                  </a:cubicBezTo>
                  <a:cubicBezTo>
                    <a:pt x="1206227" y="473038"/>
                    <a:pt x="1216024" y="463708"/>
                    <a:pt x="1225354" y="454378"/>
                  </a:cubicBezTo>
                  <a:cubicBezTo>
                    <a:pt x="1226287" y="453445"/>
                    <a:pt x="1226753" y="452045"/>
                    <a:pt x="1226287" y="450646"/>
                  </a:cubicBezTo>
                  <a:cubicBezTo>
                    <a:pt x="1226287" y="447847"/>
                    <a:pt x="1226753" y="445981"/>
                    <a:pt x="1229086" y="444115"/>
                  </a:cubicBezTo>
                  <a:cubicBezTo>
                    <a:pt x="1233751" y="440383"/>
                    <a:pt x="1237949" y="437117"/>
                    <a:pt x="1242148" y="433385"/>
                  </a:cubicBezTo>
                  <a:cubicBezTo>
                    <a:pt x="1243547" y="431985"/>
                    <a:pt x="1244480" y="431052"/>
                    <a:pt x="1245880" y="429653"/>
                  </a:cubicBezTo>
                  <a:cubicBezTo>
                    <a:pt x="1245880" y="429653"/>
                    <a:pt x="1245880" y="429653"/>
                    <a:pt x="1246346" y="429186"/>
                  </a:cubicBezTo>
                  <a:cubicBezTo>
                    <a:pt x="1247279" y="428253"/>
                    <a:pt x="1248212" y="427787"/>
                    <a:pt x="1248679" y="426854"/>
                  </a:cubicBezTo>
                  <a:cubicBezTo>
                    <a:pt x="1253344" y="422189"/>
                    <a:pt x="1253811" y="422189"/>
                    <a:pt x="1250078" y="415658"/>
                  </a:cubicBezTo>
                  <a:cubicBezTo>
                    <a:pt x="1249612" y="415191"/>
                    <a:pt x="1249612" y="414725"/>
                    <a:pt x="1249146" y="413792"/>
                  </a:cubicBezTo>
                  <a:cubicBezTo>
                    <a:pt x="1248679" y="412392"/>
                    <a:pt x="1249146" y="410993"/>
                    <a:pt x="1250545" y="410993"/>
                  </a:cubicBezTo>
                  <a:cubicBezTo>
                    <a:pt x="1256610" y="410060"/>
                    <a:pt x="1262208" y="410060"/>
                    <a:pt x="1264540" y="417057"/>
                  </a:cubicBezTo>
                  <a:cubicBezTo>
                    <a:pt x="1264540" y="417524"/>
                    <a:pt x="1265473" y="417990"/>
                    <a:pt x="1265940" y="418457"/>
                  </a:cubicBezTo>
                  <a:cubicBezTo>
                    <a:pt x="1275270" y="422189"/>
                    <a:pt x="1284134" y="423588"/>
                    <a:pt x="1293464" y="418923"/>
                  </a:cubicBezTo>
                  <a:cubicBezTo>
                    <a:pt x="1299995" y="416124"/>
                    <a:pt x="1306059" y="412392"/>
                    <a:pt x="1311191" y="407260"/>
                  </a:cubicBezTo>
                  <a:cubicBezTo>
                    <a:pt x="1313057" y="405394"/>
                    <a:pt x="1315389" y="403528"/>
                    <a:pt x="1317255" y="403062"/>
                  </a:cubicBezTo>
                  <a:cubicBezTo>
                    <a:pt x="1322387" y="402129"/>
                    <a:pt x="1324253" y="397930"/>
                    <a:pt x="1326586" y="394198"/>
                  </a:cubicBezTo>
                  <a:cubicBezTo>
                    <a:pt x="1328452" y="391399"/>
                    <a:pt x="1328918" y="388134"/>
                    <a:pt x="1327985" y="384868"/>
                  </a:cubicBezTo>
                  <a:cubicBezTo>
                    <a:pt x="1327052" y="382536"/>
                    <a:pt x="1326586" y="379737"/>
                    <a:pt x="1325653" y="377404"/>
                  </a:cubicBezTo>
                  <a:cubicBezTo>
                    <a:pt x="1323787" y="373672"/>
                    <a:pt x="1323787" y="369940"/>
                    <a:pt x="1325186" y="366208"/>
                  </a:cubicBezTo>
                  <a:cubicBezTo>
                    <a:pt x="1326119" y="362476"/>
                    <a:pt x="1326586" y="358744"/>
                    <a:pt x="1327519" y="355012"/>
                  </a:cubicBezTo>
                  <a:cubicBezTo>
                    <a:pt x="1327519" y="355012"/>
                    <a:pt x="1327052" y="355012"/>
                    <a:pt x="1327052" y="355012"/>
                  </a:cubicBezTo>
                  <a:lnTo>
                    <a:pt x="1326119" y="354545"/>
                  </a:lnTo>
                  <a:lnTo>
                    <a:pt x="1327519" y="355012"/>
                  </a:lnTo>
                  <a:cubicBezTo>
                    <a:pt x="1327519" y="355012"/>
                    <a:pt x="1327519" y="355012"/>
                    <a:pt x="1327519" y="355012"/>
                  </a:cubicBezTo>
                  <a:cubicBezTo>
                    <a:pt x="1329851" y="355478"/>
                    <a:pt x="1332184" y="355945"/>
                    <a:pt x="1334516" y="355945"/>
                  </a:cubicBezTo>
                  <a:cubicBezTo>
                    <a:pt x="1341514" y="355478"/>
                    <a:pt x="1344313" y="352679"/>
                    <a:pt x="1344779" y="345215"/>
                  </a:cubicBezTo>
                  <a:cubicBezTo>
                    <a:pt x="1344779" y="342416"/>
                    <a:pt x="1345246" y="340550"/>
                    <a:pt x="1347112" y="338217"/>
                  </a:cubicBezTo>
                  <a:cubicBezTo>
                    <a:pt x="1350377" y="334485"/>
                    <a:pt x="1348045" y="331686"/>
                    <a:pt x="1346179" y="328421"/>
                  </a:cubicBezTo>
                  <a:cubicBezTo>
                    <a:pt x="1341047" y="326555"/>
                    <a:pt x="1338715" y="322823"/>
                    <a:pt x="1338715" y="317225"/>
                  </a:cubicBezTo>
                  <a:cubicBezTo>
                    <a:pt x="1338715" y="313026"/>
                    <a:pt x="1336849" y="310694"/>
                    <a:pt x="1332184" y="310694"/>
                  </a:cubicBezTo>
                  <a:cubicBezTo>
                    <a:pt x="1328452" y="310694"/>
                    <a:pt x="1327519" y="307895"/>
                    <a:pt x="1327052" y="305096"/>
                  </a:cubicBezTo>
                  <a:cubicBezTo>
                    <a:pt x="1322854" y="305562"/>
                    <a:pt x="1319122" y="304163"/>
                    <a:pt x="1315389" y="301363"/>
                  </a:cubicBezTo>
                  <a:cubicBezTo>
                    <a:pt x="1315389" y="301363"/>
                    <a:pt x="1315389" y="301363"/>
                    <a:pt x="1315389" y="300897"/>
                  </a:cubicBezTo>
                  <a:cubicBezTo>
                    <a:pt x="1315389" y="300897"/>
                    <a:pt x="1314923" y="300897"/>
                    <a:pt x="1314923" y="300897"/>
                  </a:cubicBezTo>
                  <a:lnTo>
                    <a:pt x="1315389" y="301363"/>
                  </a:lnTo>
                  <a:cubicBezTo>
                    <a:pt x="1313990" y="301830"/>
                    <a:pt x="1313057" y="302296"/>
                    <a:pt x="1311657" y="302296"/>
                  </a:cubicBezTo>
                  <a:cubicBezTo>
                    <a:pt x="1305593" y="302296"/>
                    <a:pt x="1301861" y="305096"/>
                    <a:pt x="1300928" y="310694"/>
                  </a:cubicBezTo>
                  <a:cubicBezTo>
                    <a:pt x="1299528" y="316292"/>
                    <a:pt x="1295796" y="320957"/>
                    <a:pt x="1297662" y="327021"/>
                  </a:cubicBezTo>
                  <a:cubicBezTo>
                    <a:pt x="1298129" y="328421"/>
                    <a:pt x="1298129" y="329354"/>
                    <a:pt x="1297196" y="330287"/>
                  </a:cubicBezTo>
                  <a:cubicBezTo>
                    <a:pt x="1294863" y="332619"/>
                    <a:pt x="1292531" y="334485"/>
                    <a:pt x="1290665" y="336818"/>
                  </a:cubicBezTo>
                  <a:cubicBezTo>
                    <a:pt x="1284600" y="337284"/>
                    <a:pt x="1282267" y="341950"/>
                    <a:pt x="1280401" y="346615"/>
                  </a:cubicBezTo>
                  <a:cubicBezTo>
                    <a:pt x="1279002" y="349414"/>
                    <a:pt x="1277602" y="352213"/>
                    <a:pt x="1275736" y="355012"/>
                  </a:cubicBezTo>
                  <a:cubicBezTo>
                    <a:pt x="1274337" y="357344"/>
                    <a:pt x="1272004" y="358277"/>
                    <a:pt x="1269672" y="358277"/>
                  </a:cubicBezTo>
                  <a:cubicBezTo>
                    <a:pt x="1269672" y="358277"/>
                    <a:pt x="1269672" y="358744"/>
                    <a:pt x="1269672" y="358744"/>
                  </a:cubicBezTo>
                  <a:cubicBezTo>
                    <a:pt x="1269205" y="359210"/>
                    <a:pt x="1269205" y="359210"/>
                    <a:pt x="1268739" y="359677"/>
                  </a:cubicBezTo>
                  <a:cubicBezTo>
                    <a:pt x="1268739" y="359210"/>
                    <a:pt x="1268739" y="358744"/>
                    <a:pt x="1269205" y="358277"/>
                  </a:cubicBezTo>
                  <a:cubicBezTo>
                    <a:pt x="1269205" y="358277"/>
                    <a:pt x="1269205" y="358277"/>
                    <a:pt x="1269205" y="358277"/>
                  </a:cubicBezTo>
                  <a:cubicBezTo>
                    <a:pt x="1268272" y="356411"/>
                    <a:pt x="1267806" y="353612"/>
                    <a:pt x="1265007" y="353146"/>
                  </a:cubicBezTo>
                  <a:cubicBezTo>
                    <a:pt x="1262674" y="352679"/>
                    <a:pt x="1260808" y="355478"/>
                    <a:pt x="1259875" y="360143"/>
                  </a:cubicBezTo>
                  <a:cubicBezTo>
                    <a:pt x="1259409" y="362942"/>
                    <a:pt x="1258942" y="365275"/>
                    <a:pt x="1260342" y="367607"/>
                  </a:cubicBezTo>
                  <a:cubicBezTo>
                    <a:pt x="1261275" y="370406"/>
                    <a:pt x="1260342" y="372739"/>
                    <a:pt x="1258942" y="374605"/>
                  </a:cubicBezTo>
                  <a:cubicBezTo>
                    <a:pt x="1257543" y="376471"/>
                    <a:pt x="1254277" y="377871"/>
                    <a:pt x="1252411" y="376938"/>
                  </a:cubicBezTo>
                  <a:cubicBezTo>
                    <a:pt x="1251012" y="376005"/>
                    <a:pt x="1248679" y="375072"/>
                    <a:pt x="1248212" y="373206"/>
                  </a:cubicBezTo>
                  <a:cubicBezTo>
                    <a:pt x="1246813" y="369473"/>
                    <a:pt x="1246346" y="365741"/>
                    <a:pt x="1245880" y="362009"/>
                  </a:cubicBezTo>
                  <a:cubicBezTo>
                    <a:pt x="1244947" y="354545"/>
                    <a:pt x="1246346" y="348014"/>
                    <a:pt x="1252411" y="342883"/>
                  </a:cubicBezTo>
                  <a:cubicBezTo>
                    <a:pt x="1254744" y="341017"/>
                    <a:pt x="1255210" y="338684"/>
                    <a:pt x="1255677" y="335885"/>
                  </a:cubicBezTo>
                  <a:cubicBezTo>
                    <a:pt x="1257076" y="327021"/>
                    <a:pt x="1253811" y="319557"/>
                    <a:pt x="1250078" y="312093"/>
                  </a:cubicBezTo>
                  <a:cubicBezTo>
                    <a:pt x="1249146" y="310694"/>
                    <a:pt x="1246346" y="310694"/>
                    <a:pt x="1244947" y="312093"/>
                  </a:cubicBezTo>
                  <a:cubicBezTo>
                    <a:pt x="1241215" y="316292"/>
                    <a:pt x="1237016" y="320490"/>
                    <a:pt x="1235150" y="326088"/>
                  </a:cubicBezTo>
                  <a:cubicBezTo>
                    <a:pt x="1234217" y="329354"/>
                    <a:pt x="1231885" y="331686"/>
                    <a:pt x="1229552" y="333552"/>
                  </a:cubicBezTo>
                  <a:cubicBezTo>
                    <a:pt x="1229086" y="334019"/>
                    <a:pt x="1228619" y="334019"/>
                    <a:pt x="1227686" y="334485"/>
                  </a:cubicBezTo>
                  <a:cubicBezTo>
                    <a:pt x="1226287" y="334485"/>
                    <a:pt x="1225354" y="333552"/>
                    <a:pt x="1225820" y="332153"/>
                  </a:cubicBezTo>
                  <a:cubicBezTo>
                    <a:pt x="1227686" y="326088"/>
                    <a:pt x="1229552" y="320024"/>
                    <a:pt x="1229086" y="313493"/>
                  </a:cubicBezTo>
                  <a:cubicBezTo>
                    <a:pt x="1228619" y="310227"/>
                    <a:pt x="1231418" y="309761"/>
                    <a:pt x="1233751" y="308828"/>
                  </a:cubicBezTo>
                  <a:cubicBezTo>
                    <a:pt x="1237483" y="306962"/>
                    <a:pt x="1237483" y="303696"/>
                    <a:pt x="1234684" y="301363"/>
                  </a:cubicBezTo>
                  <a:cubicBezTo>
                    <a:pt x="1231885" y="299031"/>
                    <a:pt x="1228619" y="296232"/>
                    <a:pt x="1224887" y="295765"/>
                  </a:cubicBezTo>
                  <a:cubicBezTo>
                    <a:pt x="1221622" y="295299"/>
                    <a:pt x="1218823" y="293899"/>
                    <a:pt x="1216490" y="292033"/>
                  </a:cubicBezTo>
                  <a:cubicBezTo>
                    <a:pt x="1215090" y="291100"/>
                    <a:pt x="1214624" y="290167"/>
                    <a:pt x="1215557" y="288768"/>
                  </a:cubicBezTo>
                  <a:cubicBezTo>
                    <a:pt x="1218823" y="285036"/>
                    <a:pt x="1222555" y="281304"/>
                    <a:pt x="1225820" y="277572"/>
                  </a:cubicBezTo>
                  <a:cubicBezTo>
                    <a:pt x="1226753" y="276639"/>
                    <a:pt x="1228153" y="276639"/>
                    <a:pt x="1229086" y="276172"/>
                  </a:cubicBezTo>
                  <a:cubicBezTo>
                    <a:pt x="1233751" y="274306"/>
                    <a:pt x="1235150" y="273373"/>
                    <a:pt x="1234217" y="270107"/>
                  </a:cubicBezTo>
                  <a:cubicBezTo>
                    <a:pt x="1231418" y="257978"/>
                    <a:pt x="1229552" y="246316"/>
                    <a:pt x="1234217" y="234186"/>
                  </a:cubicBezTo>
                  <a:cubicBezTo>
                    <a:pt x="1234684" y="232320"/>
                    <a:pt x="1235150" y="229988"/>
                    <a:pt x="1234217" y="228588"/>
                  </a:cubicBezTo>
                  <a:cubicBezTo>
                    <a:pt x="1231885" y="221124"/>
                    <a:pt x="1232818" y="213194"/>
                    <a:pt x="1229086" y="206196"/>
                  </a:cubicBezTo>
                  <a:cubicBezTo>
                    <a:pt x="1227686" y="203397"/>
                    <a:pt x="1229086" y="201531"/>
                    <a:pt x="1231418" y="200131"/>
                  </a:cubicBezTo>
                  <a:cubicBezTo>
                    <a:pt x="1236083" y="196866"/>
                    <a:pt x="1240748" y="193134"/>
                    <a:pt x="1244947" y="189402"/>
                  </a:cubicBezTo>
                  <a:cubicBezTo>
                    <a:pt x="1248212" y="187069"/>
                    <a:pt x="1250078" y="183804"/>
                    <a:pt x="1250545" y="179605"/>
                  </a:cubicBezTo>
                  <a:cubicBezTo>
                    <a:pt x="1250545" y="178206"/>
                    <a:pt x="1251012" y="177273"/>
                    <a:pt x="1251944" y="176340"/>
                  </a:cubicBezTo>
                  <a:cubicBezTo>
                    <a:pt x="1252878" y="175407"/>
                    <a:pt x="1254277" y="174474"/>
                    <a:pt x="1255210" y="174474"/>
                  </a:cubicBezTo>
                  <a:cubicBezTo>
                    <a:pt x="1258009" y="175407"/>
                    <a:pt x="1260808" y="176806"/>
                    <a:pt x="1263607" y="178672"/>
                  </a:cubicBezTo>
                  <a:cubicBezTo>
                    <a:pt x="1267339" y="181005"/>
                    <a:pt x="1271071" y="180072"/>
                    <a:pt x="1274337" y="177739"/>
                  </a:cubicBezTo>
                  <a:cubicBezTo>
                    <a:pt x="1276669" y="176340"/>
                    <a:pt x="1278535" y="174940"/>
                    <a:pt x="1280401" y="173074"/>
                  </a:cubicBezTo>
                  <a:cubicBezTo>
                    <a:pt x="1289265" y="164677"/>
                    <a:pt x="1298129" y="156280"/>
                    <a:pt x="1306992" y="147883"/>
                  </a:cubicBezTo>
                  <a:cubicBezTo>
                    <a:pt x="1308858" y="146017"/>
                    <a:pt x="1310258" y="143684"/>
                    <a:pt x="1311657" y="141818"/>
                  </a:cubicBezTo>
                  <a:cubicBezTo>
                    <a:pt x="1313523" y="139019"/>
                    <a:pt x="1311657" y="132954"/>
                    <a:pt x="1308858" y="131555"/>
                  </a:cubicBezTo>
                  <a:cubicBezTo>
                    <a:pt x="1308392" y="131088"/>
                    <a:pt x="1307925" y="130622"/>
                    <a:pt x="1306992" y="130622"/>
                  </a:cubicBezTo>
                  <a:cubicBezTo>
                    <a:pt x="1299062" y="130155"/>
                    <a:pt x="1292531" y="125957"/>
                    <a:pt x="1286466" y="121292"/>
                  </a:cubicBezTo>
                  <a:cubicBezTo>
                    <a:pt x="1284600" y="119892"/>
                    <a:pt x="1281801" y="118959"/>
                    <a:pt x="1279469" y="118493"/>
                  </a:cubicBezTo>
                  <a:cubicBezTo>
                    <a:pt x="1273870" y="117560"/>
                    <a:pt x="1267806" y="117093"/>
                    <a:pt x="1262208" y="118493"/>
                  </a:cubicBezTo>
                  <a:cubicBezTo>
                    <a:pt x="1260342" y="118959"/>
                    <a:pt x="1258476" y="119892"/>
                    <a:pt x="1257076" y="121292"/>
                  </a:cubicBezTo>
                  <a:cubicBezTo>
                    <a:pt x="1254277" y="124557"/>
                    <a:pt x="1252411" y="128756"/>
                    <a:pt x="1247746" y="130155"/>
                  </a:cubicBezTo>
                  <a:cubicBezTo>
                    <a:pt x="1245413" y="133887"/>
                    <a:pt x="1243081" y="137620"/>
                    <a:pt x="1240748" y="141818"/>
                  </a:cubicBezTo>
                  <a:cubicBezTo>
                    <a:pt x="1237483" y="147883"/>
                    <a:pt x="1233751" y="153947"/>
                    <a:pt x="1230952" y="160478"/>
                  </a:cubicBezTo>
                  <a:cubicBezTo>
                    <a:pt x="1229086" y="163744"/>
                    <a:pt x="1227686" y="167476"/>
                    <a:pt x="1227686" y="171208"/>
                  </a:cubicBezTo>
                  <a:cubicBezTo>
                    <a:pt x="1227686" y="180072"/>
                    <a:pt x="1223488" y="187069"/>
                    <a:pt x="1220689" y="195000"/>
                  </a:cubicBezTo>
                  <a:cubicBezTo>
                    <a:pt x="1220222" y="196866"/>
                    <a:pt x="1218823" y="198265"/>
                    <a:pt x="1217423" y="199198"/>
                  </a:cubicBezTo>
                  <a:cubicBezTo>
                    <a:pt x="1213691" y="201531"/>
                    <a:pt x="1209959" y="204330"/>
                    <a:pt x="1206227" y="207129"/>
                  </a:cubicBezTo>
                  <a:cubicBezTo>
                    <a:pt x="1202961" y="209462"/>
                    <a:pt x="1203428" y="212261"/>
                    <a:pt x="1203894" y="215526"/>
                  </a:cubicBezTo>
                  <a:cubicBezTo>
                    <a:pt x="1203894" y="215526"/>
                    <a:pt x="1204361" y="215526"/>
                    <a:pt x="1204361" y="215526"/>
                  </a:cubicBezTo>
                  <a:cubicBezTo>
                    <a:pt x="1204361" y="215993"/>
                    <a:pt x="1204361" y="215993"/>
                    <a:pt x="1204361" y="216459"/>
                  </a:cubicBezTo>
                  <a:cubicBezTo>
                    <a:pt x="1204827" y="216459"/>
                    <a:pt x="1204827" y="216926"/>
                    <a:pt x="1205294" y="216926"/>
                  </a:cubicBezTo>
                  <a:cubicBezTo>
                    <a:pt x="1204827" y="217392"/>
                    <a:pt x="1204827" y="217392"/>
                    <a:pt x="1204361" y="216459"/>
                  </a:cubicBezTo>
                  <a:cubicBezTo>
                    <a:pt x="1204361" y="216459"/>
                    <a:pt x="1203894" y="215993"/>
                    <a:pt x="1203894" y="215993"/>
                  </a:cubicBezTo>
                  <a:cubicBezTo>
                    <a:pt x="1203894" y="215993"/>
                    <a:pt x="1203894" y="215993"/>
                    <a:pt x="1203894" y="215526"/>
                  </a:cubicBezTo>
                  <a:cubicBezTo>
                    <a:pt x="1201095" y="216459"/>
                    <a:pt x="1197830" y="216459"/>
                    <a:pt x="1195497" y="218325"/>
                  </a:cubicBezTo>
                  <a:cubicBezTo>
                    <a:pt x="1187100" y="223923"/>
                    <a:pt x="1181968" y="231854"/>
                    <a:pt x="1180569" y="241651"/>
                  </a:cubicBezTo>
                  <a:cubicBezTo>
                    <a:pt x="1180102" y="245383"/>
                    <a:pt x="1179636" y="249115"/>
                    <a:pt x="1176370" y="251447"/>
                  </a:cubicBezTo>
                  <a:cubicBezTo>
                    <a:pt x="1175437" y="252380"/>
                    <a:pt x="1174504" y="253313"/>
                    <a:pt x="1173571" y="254246"/>
                  </a:cubicBezTo>
                  <a:cubicBezTo>
                    <a:pt x="1170306" y="257978"/>
                    <a:pt x="1169373" y="261710"/>
                    <a:pt x="1169839" y="266842"/>
                  </a:cubicBezTo>
                  <a:cubicBezTo>
                    <a:pt x="1170306" y="271507"/>
                    <a:pt x="1171239" y="275706"/>
                    <a:pt x="1174038" y="279438"/>
                  </a:cubicBezTo>
                  <a:cubicBezTo>
                    <a:pt x="1175437" y="281304"/>
                    <a:pt x="1175904" y="283636"/>
                    <a:pt x="1176837" y="285502"/>
                  </a:cubicBezTo>
                  <a:cubicBezTo>
                    <a:pt x="1178703" y="285969"/>
                    <a:pt x="1180102" y="286435"/>
                    <a:pt x="1181502" y="286902"/>
                  </a:cubicBezTo>
                  <a:cubicBezTo>
                    <a:pt x="1185234" y="289234"/>
                    <a:pt x="1188966" y="291567"/>
                    <a:pt x="1192232" y="294366"/>
                  </a:cubicBezTo>
                  <a:cubicBezTo>
                    <a:pt x="1192698" y="294832"/>
                    <a:pt x="1193165" y="295299"/>
                    <a:pt x="1193165" y="295765"/>
                  </a:cubicBezTo>
                  <a:cubicBezTo>
                    <a:pt x="1193165" y="297165"/>
                    <a:pt x="1192232" y="297165"/>
                    <a:pt x="1190832" y="297631"/>
                  </a:cubicBezTo>
                  <a:cubicBezTo>
                    <a:pt x="1188966" y="298098"/>
                    <a:pt x="1187100" y="298098"/>
                    <a:pt x="1185701" y="299497"/>
                  </a:cubicBezTo>
                  <a:cubicBezTo>
                    <a:pt x="1182902" y="302763"/>
                    <a:pt x="1180102" y="306495"/>
                    <a:pt x="1177770" y="309761"/>
                  </a:cubicBezTo>
                  <a:cubicBezTo>
                    <a:pt x="1176370" y="311627"/>
                    <a:pt x="1177303" y="314426"/>
                    <a:pt x="1180102" y="315825"/>
                  </a:cubicBezTo>
                  <a:cubicBezTo>
                    <a:pt x="1181036" y="316292"/>
                    <a:pt x="1182435" y="316292"/>
                    <a:pt x="1183368" y="316758"/>
                  </a:cubicBezTo>
                  <a:cubicBezTo>
                    <a:pt x="1183368" y="316758"/>
                    <a:pt x="1183368" y="316292"/>
                    <a:pt x="1183368" y="316292"/>
                  </a:cubicBezTo>
                  <a:lnTo>
                    <a:pt x="1184768" y="315825"/>
                  </a:lnTo>
                  <a:lnTo>
                    <a:pt x="1183835" y="316758"/>
                  </a:lnTo>
                  <a:cubicBezTo>
                    <a:pt x="1183835" y="316758"/>
                    <a:pt x="1183368" y="316758"/>
                    <a:pt x="1183368" y="316758"/>
                  </a:cubicBezTo>
                  <a:cubicBezTo>
                    <a:pt x="1183835" y="319091"/>
                    <a:pt x="1183835" y="321890"/>
                    <a:pt x="1181968" y="323756"/>
                  </a:cubicBezTo>
                  <a:cubicBezTo>
                    <a:pt x="1178703" y="327021"/>
                    <a:pt x="1175437" y="329820"/>
                    <a:pt x="1172172" y="332619"/>
                  </a:cubicBezTo>
                  <a:cubicBezTo>
                    <a:pt x="1168440" y="335885"/>
                    <a:pt x="1163775" y="338684"/>
                    <a:pt x="1158643" y="338684"/>
                  </a:cubicBezTo>
                  <a:cubicBezTo>
                    <a:pt x="1151645" y="338684"/>
                    <a:pt x="1148847" y="343816"/>
                    <a:pt x="1146980" y="349414"/>
                  </a:cubicBezTo>
                  <a:cubicBezTo>
                    <a:pt x="1146047" y="353612"/>
                    <a:pt x="1145581" y="358277"/>
                    <a:pt x="1144648" y="362476"/>
                  </a:cubicBezTo>
                  <a:cubicBezTo>
                    <a:pt x="1144648" y="363409"/>
                    <a:pt x="1143715" y="364342"/>
                    <a:pt x="1142782" y="364808"/>
                  </a:cubicBezTo>
                  <a:cubicBezTo>
                    <a:pt x="1142315" y="364342"/>
                    <a:pt x="1141849" y="363875"/>
                    <a:pt x="1141382" y="363409"/>
                  </a:cubicBezTo>
                  <a:cubicBezTo>
                    <a:pt x="1139983" y="361076"/>
                    <a:pt x="1138583" y="359210"/>
                    <a:pt x="1137184" y="356878"/>
                  </a:cubicBezTo>
                  <a:cubicBezTo>
                    <a:pt x="1134851" y="353146"/>
                    <a:pt x="1134851" y="351746"/>
                    <a:pt x="1137650" y="348481"/>
                  </a:cubicBezTo>
                  <a:cubicBezTo>
                    <a:pt x="1140916" y="343816"/>
                    <a:pt x="1144648" y="339151"/>
                    <a:pt x="1147913" y="334485"/>
                  </a:cubicBezTo>
                  <a:cubicBezTo>
                    <a:pt x="1148847" y="333086"/>
                    <a:pt x="1147913" y="329820"/>
                    <a:pt x="1146047" y="329820"/>
                  </a:cubicBezTo>
                  <a:cubicBezTo>
                    <a:pt x="1139516" y="329354"/>
                    <a:pt x="1137650" y="325155"/>
                    <a:pt x="1137184" y="319557"/>
                  </a:cubicBezTo>
                  <a:cubicBezTo>
                    <a:pt x="1136717" y="319091"/>
                    <a:pt x="1136251" y="318624"/>
                    <a:pt x="1135318" y="317691"/>
                  </a:cubicBezTo>
                  <a:cubicBezTo>
                    <a:pt x="1135784" y="318158"/>
                    <a:pt x="1136251" y="318624"/>
                    <a:pt x="1137184" y="319557"/>
                  </a:cubicBezTo>
                  <a:lnTo>
                    <a:pt x="1137184" y="319557"/>
                  </a:lnTo>
                  <a:cubicBezTo>
                    <a:pt x="1137184" y="319557"/>
                    <a:pt x="1137650" y="320024"/>
                    <a:pt x="1137650" y="320024"/>
                  </a:cubicBezTo>
                  <a:lnTo>
                    <a:pt x="1137184" y="319557"/>
                  </a:lnTo>
                  <a:cubicBezTo>
                    <a:pt x="1139516" y="320024"/>
                    <a:pt x="1142315" y="320957"/>
                    <a:pt x="1144648" y="321423"/>
                  </a:cubicBezTo>
                  <a:cubicBezTo>
                    <a:pt x="1146980" y="322356"/>
                    <a:pt x="1149779" y="322823"/>
                    <a:pt x="1152112" y="321423"/>
                  </a:cubicBezTo>
                  <a:cubicBezTo>
                    <a:pt x="1156311" y="319557"/>
                    <a:pt x="1160509" y="317691"/>
                    <a:pt x="1164241" y="315825"/>
                  </a:cubicBezTo>
                  <a:cubicBezTo>
                    <a:pt x="1165174" y="315359"/>
                    <a:pt x="1166107" y="313959"/>
                    <a:pt x="1166107" y="312560"/>
                  </a:cubicBezTo>
                  <a:cubicBezTo>
                    <a:pt x="1166107" y="307895"/>
                    <a:pt x="1165641" y="303696"/>
                    <a:pt x="1165641" y="299031"/>
                  </a:cubicBezTo>
                  <a:cubicBezTo>
                    <a:pt x="1165641" y="295765"/>
                    <a:pt x="1165174" y="294832"/>
                    <a:pt x="1169839" y="294366"/>
                  </a:cubicBezTo>
                  <a:cubicBezTo>
                    <a:pt x="1175904" y="293433"/>
                    <a:pt x="1175904" y="289234"/>
                    <a:pt x="1176370" y="285036"/>
                  </a:cubicBezTo>
                  <a:cubicBezTo>
                    <a:pt x="1175437" y="285036"/>
                    <a:pt x="1174504" y="285036"/>
                    <a:pt x="1173105" y="285036"/>
                  </a:cubicBezTo>
                  <a:cubicBezTo>
                    <a:pt x="1164708" y="285502"/>
                    <a:pt x="1158177" y="282703"/>
                    <a:pt x="1155378" y="273840"/>
                  </a:cubicBezTo>
                  <a:cubicBezTo>
                    <a:pt x="1154911" y="272907"/>
                    <a:pt x="1153978" y="271507"/>
                    <a:pt x="1153512" y="270574"/>
                  </a:cubicBezTo>
                  <a:cubicBezTo>
                    <a:pt x="1152579" y="269174"/>
                    <a:pt x="1149313" y="268708"/>
                    <a:pt x="1148380" y="269641"/>
                  </a:cubicBezTo>
                  <a:cubicBezTo>
                    <a:pt x="1146047" y="271974"/>
                    <a:pt x="1143248" y="273840"/>
                    <a:pt x="1141849" y="276172"/>
                  </a:cubicBezTo>
                  <a:cubicBezTo>
                    <a:pt x="1136717" y="283170"/>
                    <a:pt x="1131119" y="288768"/>
                    <a:pt x="1122256" y="289701"/>
                  </a:cubicBezTo>
                  <a:cubicBezTo>
                    <a:pt x="1121323" y="289701"/>
                    <a:pt x="1119923" y="291100"/>
                    <a:pt x="1118990" y="291567"/>
                  </a:cubicBezTo>
                  <a:cubicBezTo>
                    <a:pt x="1118524" y="292033"/>
                    <a:pt x="1118057" y="292500"/>
                    <a:pt x="1117591" y="292966"/>
                  </a:cubicBezTo>
                  <a:cubicBezTo>
                    <a:pt x="1116191" y="293899"/>
                    <a:pt x="1116191" y="297165"/>
                    <a:pt x="1117591" y="298098"/>
                  </a:cubicBezTo>
                  <a:cubicBezTo>
                    <a:pt x="1124122" y="302763"/>
                    <a:pt x="1131586" y="307428"/>
                    <a:pt x="1134851" y="315359"/>
                  </a:cubicBezTo>
                  <a:lnTo>
                    <a:pt x="1134385" y="314892"/>
                  </a:lnTo>
                  <a:cubicBezTo>
                    <a:pt x="1134385" y="314892"/>
                    <a:pt x="1134851" y="315359"/>
                    <a:pt x="1134851" y="315359"/>
                  </a:cubicBezTo>
                  <a:cubicBezTo>
                    <a:pt x="1131586" y="315825"/>
                    <a:pt x="1128787" y="317225"/>
                    <a:pt x="1125521" y="317225"/>
                  </a:cubicBezTo>
                  <a:cubicBezTo>
                    <a:pt x="1122256" y="317225"/>
                    <a:pt x="1119457" y="317225"/>
                    <a:pt x="1118057" y="320957"/>
                  </a:cubicBezTo>
                  <a:cubicBezTo>
                    <a:pt x="1117124" y="323289"/>
                    <a:pt x="1114791" y="324689"/>
                    <a:pt x="1112925" y="326555"/>
                  </a:cubicBezTo>
                  <a:cubicBezTo>
                    <a:pt x="1111526" y="327954"/>
                    <a:pt x="1110126" y="329354"/>
                    <a:pt x="1110126" y="331220"/>
                  </a:cubicBezTo>
                  <a:cubicBezTo>
                    <a:pt x="1110126" y="333086"/>
                    <a:pt x="1110126" y="334952"/>
                    <a:pt x="1108260" y="336351"/>
                  </a:cubicBezTo>
                  <a:cubicBezTo>
                    <a:pt x="1105928" y="337751"/>
                    <a:pt x="1103129" y="337284"/>
                    <a:pt x="1100796" y="336351"/>
                  </a:cubicBezTo>
                  <a:cubicBezTo>
                    <a:pt x="1098464" y="335418"/>
                    <a:pt x="1096131" y="334019"/>
                    <a:pt x="1093799" y="333086"/>
                  </a:cubicBezTo>
                  <a:cubicBezTo>
                    <a:pt x="1089600" y="331220"/>
                    <a:pt x="1085402" y="330287"/>
                    <a:pt x="1080737" y="332619"/>
                  </a:cubicBezTo>
                  <a:cubicBezTo>
                    <a:pt x="1078870" y="333552"/>
                    <a:pt x="1077004" y="333552"/>
                    <a:pt x="1075138" y="334019"/>
                  </a:cubicBezTo>
                  <a:cubicBezTo>
                    <a:pt x="1072339" y="334485"/>
                    <a:pt x="1070007" y="334019"/>
                    <a:pt x="1067674" y="333086"/>
                  </a:cubicBezTo>
                  <a:cubicBezTo>
                    <a:pt x="1063476" y="330753"/>
                    <a:pt x="1059744" y="328887"/>
                    <a:pt x="1057411" y="324689"/>
                  </a:cubicBezTo>
                  <a:cubicBezTo>
                    <a:pt x="1054612" y="318624"/>
                    <a:pt x="1049947" y="316292"/>
                    <a:pt x="1044349" y="314892"/>
                  </a:cubicBezTo>
                  <a:cubicBezTo>
                    <a:pt x="1042016" y="314426"/>
                    <a:pt x="1039684" y="312560"/>
                    <a:pt x="1039217" y="309761"/>
                  </a:cubicBezTo>
                  <a:cubicBezTo>
                    <a:pt x="1037351" y="303696"/>
                    <a:pt x="1034086" y="298098"/>
                    <a:pt x="1035019" y="291100"/>
                  </a:cubicBezTo>
                  <a:cubicBezTo>
                    <a:pt x="1035485" y="289234"/>
                    <a:pt x="1035019" y="287368"/>
                    <a:pt x="1035019" y="285502"/>
                  </a:cubicBezTo>
                  <a:cubicBezTo>
                    <a:pt x="1034552" y="281304"/>
                    <a:pt x="1029887" y="276639"/>
                    <a:pt x="1025689" y="277572"/>
                  </a:cubicBezTo>
                  <a:cubicBezTo>
                    <a:pt x="1016825" y="278971"/>
                    <a:pt x="1007961" y="280371"/>
                    <a:pt x="999098" y="280837"/>
                  </a:cubicBezTo>
                  <a:cubicBezTo>
                    <a:pt x="995366" y="281304"/>
                    <a:pt x="992567" y="284569"/>
                    <a:pt x="991167" y="288301"/>
                  </a:cubicBezTo>
                  <a:cubicBezTo>
                    <a:pt x="990234" y="290634"/>
                    <a:pt x="991167" y="294366"/>
                    <a:pt x="993966" y="296698"/>
                  </a:cubicBezTo>
                  <a:cubicBezTo>
                    <a:pt x="995366" y="298098"/>
                    <a:pt x="997232" y="298564"/>
                    <a:pt x="999098" y="297165"/>
                  </a:cubicBezTo>
                  <a:cubicBezTo>
                    <a:pt x="1000031" y="296698"/>
                    <a:pt x="1000964" y="295299"/>
                    <a:pt x="1002363" y="294832"/>
                  </a:cubicBezTo>
                  <a:cubicBezTo>
                    <a:pt x="1006095" y="294366"/>
                    <a:pt x="1009827" y="293899"/>
                    <a:pt x="1013559" y="293433"/>
                  </a:cubicBezTo>
                  <a:cubicBezTo>
                    <a:pt x="1017292" y="292500"/>
                    <a:pt x="1020557" y="291100"/>
                    <a:pt x="1024289" y="289701"/>
                  </a:cubicBezTo>
                  <a:cubicBezTo>
                    <a:pt x="1024756" y="289701"/>
                    <a:pt x="1026155" y="290634"/>
                    <a:pt x="1026622" y="291567"/>
                  </a:cubicBezTo>
                  <a:cubicBezTo>
                    <a:pt x="1026622" y="291567"/>
                    <a:pt x="1026155" y="292966"/>
                    <a:pt x="1025689" y="292966"/>
                  </a:cubicBezTo>
                  <a:cubicBezTo>
                    <a:pt x="1021957" y="294366"/>
                    <a:pt x="1018225" y="295299"/>
                    <a:pt x="1015426" y="297165"/>
                  </a:cubicBezTo>
                  <a:cubicBezTo>
                    <a:pt x="1011227" y="300430"/>
                    <a:pt x="1006562" y="302296"/>
                    <a:pt x="1001430" y="303229"/>
                  </a:cubicBezTo>
                  <a:cubicBezTo>
                    <a:pt x="999098" y="303696"/>
                    <a:pt x="996299" y="304629"/>
                    <a:pt x="993966" y="305562"/>
                  </a:cubicBezTo>
                  <a:cubicBezTo>
                    <a:pt x="990234" y="306962"/>
                    <a:pt x="987435" y="309294"/>
                    <a:pt x="986036" y="313493"/>
                  </a:cubicBezTo>
                  <a:cubicBezTo>
                    <a:pt x="984170" y="319557"/>
                    <a:pt x="982770" y="325622"/>
                    <a:pt x="981837" y="332153"/>
                  </a:cubicBezTo>
                  <a:cubicBezTo>
                    <a:pt x="981837" y="334019"/>
                    <a:pt x="980438" y="335885"/>
                    <a:pt x="979038" y="336818"/>
                  </a:cubicBezTo>
                  <a:cubicBezTo>
                    <a:pt x="977638" y="338217"/>
                    <a:pt x="975306" y="339617"/>
                    <a:pt x="974373" y="339151"/>
                  </a:cubicBezTo>
                  <a:cubicBezTo>
                    <a:pt x="972040" y="338217"/>
                    <a:pt x="973440" y="335885"/>
                    <a:pt x="974373" y="334485"/>
                  </a:cubicBezTo>
                  <a:cubicBezTo>
                    <a:pt x="976239" y="331220"/>
                    <a:pt x="975772" y="328421"/>
                    <a:pt x="974373" y="325155"/>
                  </a:cubicBezTo>
                  <a:cubicBezTo>
                    <a:pt x="972507" y="320957"/>
                    <a:pt x="970641" y="317225"/>
                    <a:pt x="968775" y="313026"/>
                  </a:cubicBezTo>
                  <a:cubicBezTo>
                    <a:pt x="966909" y="309761"/>
                    <a:pt x="965509" y="306029"/>
                    <a:pt x="963643" y="302763"/>
                  </a:cubicBezTo>
                  <a:cubicBezTo>
                    <a:pt x="962710" y="300897"/>
                    <a:pt x="959445" y="299031"/>
                    <a:pt x="957112" y="299497"/>
                  </a:cubicBezTo>
                  <a:cubicBezTo>
                    <a:pt x="954780" y="299964"/>
                    <a:pt x="951981" y="300897"/>
                    <a:pt x="949648" y="301363"/>
                  </a:cubicBezTo>
                  <a:cubicBezTo>
                    <a:pt x="930521" y="305562"/>
                    <a:pt x="912794" y="301830"/>
                    <a:pt x="897399" y="289701"/>
                  </a:cubicBezTo>
                  <a:cubicBezTo>
                    <a:pt x="896466" y="288768"/>
                    <a:pt x="896000" y="285969"/>
                    <a:pt x="896933" y="284569"/>
                  </a:cubicBezTo>
                  <a:cubicBezTo>
                    <a:pt x="898799" y="280837"/>
                    <a:pt x="901598" y="278505"/>
                    <a:pt x="905796" y="278505"/>
                  </a:cubicBezTo>
                  <a:cubicBezTo>
                    <a:pt x="907662" y="278505"/>
                    <a:pt x="909528" y="278505"/>
                    <a:pt x="911394" y="278505"/>
                  </a:cubicBezTo>
                  <a:cubicBezTo>
                    <a:pt x="919325" y="278505"/>
                    <a:pt x="923057" y="274306"/>
                    <a:pt x="921658" y="266375"/>
                  </a:cubicBezTo>
                  <a:cubicBezTo>
                    <a:pt x="920725" y="262643"/>
                    <a:pt x="919325" y="258911"/>
                    <a:pt x="917459" y="255646"/>
                  </a:cubicBezTo>
                  <a:cubicBezTo>
                    <a:pt x="914660" y="250981"/>
                    <a:pt x="910461" y="247249"/>
                    <a:pt x="904863" y="248182"/>
                  </a:cubicBezTo>
                  <a:cubicBezTo>
                    <a:pt x="897866" y="249115"/>
                    <a:pt x="892268" y="246316"/>
                    <a:pt x="887136" y="242117"/>
                  </a:cubicBezTo>
                  <a:cubicBezTo>
                    <a:pt x="880139" y="236519"/>
                    <a:pt x="873141" y="230921"/>
                    <a:pt x="866143" y="225323"/>
                  </a:cubicBezTo>
                  <a:cubicBezTo>
                    <a:pt x="861478" y="221591"/>
                    <a:pt x="857280" y="217859"/>
                    <a:pt x="856347" y="211794"/>
                  </a:cubicBezTo>
                  <a:cubicBezTo>
                    <a:pt x="854947" y="203864"/>
                    <a:pt x="849816" y="200131"/>
                    <a:pt x="842818" y="196866"/>
                  </a:cubicBezTo>
                  <a:cubicBezTo>
                    <a:pt x="836753" y="194067"/>
                    <a:pt x="831622" y="195000"/>
                    <a:pt x="827423" y="200131"/>
                  </a:cubicBezTo>
                  <a:cubicBezTo>
                    <a:pt x="826024" y="201997"/>
                    <a:pt x="823691" y="203864"/>
                    <a:pt x="821825" y="205263"/>
                  </a:cubicBezTo>
                  <a:cubicBezTo>
                    <a:pt x="820426" y="206196"/>
                    <a:pt x="818093" y="206196"/>
                    <a:pt x="816227" y="206196"/>
                  </a:cubicBezTo>
                  <a:cubicBezTo>
                    <a:pt x="813894" y="206196"/>
                    <a:pt x="812028" y="203864"/>
                    <a:pt x="812961" y="202464"/>
                  </a:cubicBezTo>
                  <a:cubicBezTo>
                    <a:pt x="818093" y="196399"/>
                    <a:pt x="819493" y="188935"/>
                    <a:pt x="820426" y="181471"/>
                  </a:cubicBezTo>
                  <a:cubicBezTo>
                    <a:pt x="820426" y="181005"/>
                    <a:pt x="819959" y="180538"/>
                    <a:pt x="819493" y="180072"/>
                  </a:cubicBezTo>
                  <a:cubicBezTo>
                    <a:pt x="819026" y="179605"/>
                    <a:pt x="818093" y="179139"/>
                    <a:pt x="818093" y="179605"/>
                  </a:cubicBezTo>
                  <a:cubicBezTo>
                    <a:pt x="816227" y="180538"/>
                    <a:pt x="814361" y="181005"/>
                    <a:pt x="812961" y="182404"/>
                  </a:cubicBezTo>
                  <a:cubicBezTo>
                    <a:pt x="807363" y="187069"/>
                    <a:pt x="802232" y="191734"/>
                    <a:pt x="796634" y="195933"/>
                  </a:cubicBezTo>
                  <a:cubicBezTo>
                    <a:pt x="795701" y="196399"/>
                    <a:pt x="794301" y="196866"/>
                    <a:pt x="792902" y="196399"/>
                  </a:cubicBezTo>
                  <a:cubicBezTo>
                    <a:pt x="791969" y="195933"/>
                    <a:pt x="790569" y="195000"/>
                    <a:pt x="790569" y="193600"/>
                  </a:cubicBezTo>
                  <a:cubicBezTo>
                    <a:pt x="789636" y="188469"/>
                    <a:pt x="790103" y="183337"/>
                    <a:pt x="791036" y="178206"/>
                  </a:cubicBezTo>
                  <a:cubicBezTo>
                    <a:pt x="793368" y="169342"/>
                    <a:pt x="793835" y="160478"/>
                    <a:pt x="793368" y="151615"/>
                  </a:cubicBezTo>
                  <a:cubicBezTo>
                    <a:pt x="793368" y="149749"/>
                    <a:pt x="792435" y="147883"/>
                    <a:pt x="791969" y="146017"/>
                  </a:cubicBezTo>
                  <a:cubicBezTo>
                    <a:pt x="791502" y="145550"/>
                    <a:pt x="789636" y="145084"/>
                    <a:pt x="788703" y="145550"/>
                  </a:cubicBezTo>
                  <a:cubicBezTo>
                    <a:pt x="785904" y="147416"/>
                    <a:pt x="784971" y="150682"/>
                    <a:pt x="784505" y="153947"/>
                  </a:cubicBezTo>
                  <a:cubicBezTo>
                    <a:pt x="784038" y="157213"/>
                    <a:pt x="783105" y="160012"/>
                    <a:pt x="779840" y="161878"/>
                  </a:cubicBezTo>
                  <a:cubicBezTo>
                    <a:pt x="776107" y="164210"/>
                    <a:pt x="772375" y="166543"/>
                    <a:pt x="768177" y="168409"/>
                  </a:cubicBezTo>
                  <a:cubicBezTo>
                    <a:pt x="765844" y="169809"/>
                    <a:pt x="763045" y="168876"/>
                    <a:pt x="761179" y="167009"/>
                  </a:cubicBezTo>
                  <a:cubicBezTo>
                    <a:pt x="760246" y="166076"/>
                    <a:pt x="759780" y="165610"/>
                    <a:pt x="758847" y="164677"/>
                  </a:cubicBezTo>
                  <a:cubicBezTo>
                    <a:pt x="758847" y="164677"/>
                    <a:pt x="758847" y="164677"/>
                    <a:pt x="758847" y="164677"/>
                  </a:cubicBezTo>
                  <a:cubicBezTo>
                    <a:pt x="758380" y="164677"/>
                    <a:pt x="757914" y="164677"/>
                    <a:pt x="757447" y="164677"/>
                  </a:cubicBezTo>
                  <a:cubicBezTo>
                    <a:pt x="756514" y="165610"/>
                    <a:pt x="755115" y="166076"/>
                    <a:pt x="754182" y="167009"/>
                  </a:cubicBezTo>
                  <a:cubicBezTo>
                    <a:pt x="753715" y="167476"/>
                    <a:pt x="752782" y="167476"/>
                    <a:pt x="752316" y="167009"/>
                  </a:cubicBezTo>
                  <a:cubicBezTo>
                    <a:pt x="750916" y="166076"/>
                    <a:pt x="751383" y="165610"/>
                    <a:pt x="753249" y="165143"/>
                  </a:cubicBezTo>
                  <a:cubicBezTo>
                    <a:pt x="754648" y="165143"/>
                    <a:pt x="756048" y="164677"/>
                    <a:pt x="756981" y="164677"/>
                  </a:cubicBezTo>
                  <a:cubicBezTo>
                    <a:pt x="757447" y="164210"/>
                    <a:pt x="757447" y="164210"/>
                    <a:pt x="757914" y="164210"/>
                  </a:cubicBezTo>
                  <a:cubicBezTo>
                    <a:pt x="757914" y="164210"/>
                    <a:pt x="758380" y="164677"/>
                    <a:pt x="758380" y="164677"/>
                  </a:cubicBezTo>
                  <a:cubicBezTo>
                    <a:pt x="758847" y="162811"/>
                    <a:pt x="759313" y="160945"/>
                    <a:pt x="759780" y="159079"/>
                  </a:cubicBezTo>
                  <a:cubicBezTo>
                    <a:pt x="760246" y="156746"/>
                    <a:pt x="759313" y="154880"/>
                    <a:pt x="757447" y="154414"/>
                  </a:cubicBezTo>
                  <a:cubicBezTo>
                    <a:pt x="753249" y="153014"/>
                    <a:pt x="748584" y="152081"/>
                    <a:pt x="744385" y="153947"/>
                  </a:cubicBezTo>
                  <a:cubicBezTo>
                    <a:pt x="735055" y="157679"/>
                    <a:pt x="725258" y="160945"/>
                    <a:pt x="714995" y="161411"/>
                  </a:cubicBezTo>
                  <a:cubicBezTo>
                    <a:pt x="711730" y="161411"/>
                    <a:pt x="708464" y="162344"/>
                    <a:pt x="706131" y="164210"/>
                  </a:cubicBezTo>
                  <a:cubicBezTo>
                    <a:pt x="700533" y="168876"/>
                    <a:pt x="694469" y="168409"/>
                    <a:pt x="688404" y="167476"/>
                  </a:cubicBezTo>
                  <a:cubicBezTo>
                    <a:pt x="688404" y="167476"/>
                    <a:pt x="687938" y="167942"/>
                    <a:pt x="687938" y="167942"/>
                  </a:cubicBezTo>
                  <a:lnTo>
                    <a:pt x="687471" y="168876"/>
                  </a:lnTo>
                  <a:lnTo>
                    <a:pt x="687938" y="167476"/>
                  </a:lnTo>
                  <a:cubicBezTo>
                    <a:pt x="687938" y="167476"/>
                    <a:pt x="688404" y="167476"/>
                    <a:pt x="688404" y="167476"/>
                  </a:cubicBezTo>
                  <a:cubicBezTo>
                    <a:pt x="688871" y="167009"/>
                    <a:pt x="688871" y="167009"/>
                    <a:pt x="689337" y="166543"/>
                  </a:cubicBezTo>
                  <a:cubicBezTo>
                    <a:pt x="691203" y="164210"/>
                    <a:pt x="691203" y="161878"/>
                    <a:pt x="689804" y="159545"/>
                  </a:cubicBezTo>
                  <a:cubicBezTo>
                    <a:pt x="687938" y="157213"/>
                    <a:pt x="686538" y="157213"/>
                    <a:pt x="683273" y="159079"/>
                  </a:cubicBezTo>
                  <a:cubicBezTo>
                    <a:pt x="680940" y="160478"/>
                    <a:pt x="679074" y="161878"/>
                    <a:pt x="676275" y="162344"/>
                  </a:cubicBezTo>
                  <a:cubicBezTo>
                    <a:pt x="672076" y="162811"/>
                    <a:pt x="667411" y="163744"/>
                    <a:pt x="663213" y="165610"/>
                  </a:cubicBezTo>
                  <a:cubicBezTo>
                    <a:pt x="658081" y="167476"/>
                    <a:pt x="654349" y="170275"/>
                    <a:pt x="653416" y="176340"/>
                  </a:cubicBezTo>
                  <a:cubicBezTo>
                    <a:pt x="652950" y="178672"/>
                    <a:pt x="651084" y="179605"/>
                    <a:pt x="649684" y="178672"/>
                  </a:cubicBezTo>
                  <a:cubicBezTo>
                    <a:pt x="646885" y="176806"/>
                    <a:pt x="644553" y="174940"/>
                    <a:pt x="641753" y="173074"/>
                  </a:cubicBezTo>
                  <a:cubicBezTo>
                    <a:pt x="638021" y="170275"/>
                    <a:pt x="635222" y="167009"/>
                    <a:pt x="634289" y="162344"/>
                  </a:cubicBezTo>
                  <a:cubicBezTo>
                    <a:pt x="632890" y="158146"/>
                    <a:pt x="631490" y="153947"/>
                    <a:pt x="630091" y="149749"/>
                  </a:cubicBezTo>
                  <a:cubicBezTo>
                    <a:pt x="629158" y="146950"/>
                    <a:pt x="627292" y="144151"/>
                    <a:pt x="625892" y="141352"/>
                  </a:cubicBezTo>
                  <a:cubicBezTo>
                    <a:pt x="621694" y="136687"/>
                    <a:pt x="615629" y="133887"/>
                    <a:pt x="610498" y="130155"/>
                  </a:cubicBezTo>
                  <a:cubicBezTo>
                    <a:pt x="602567" y="125024"/>
                    <a:pt x="594636" y="119426"/>
                    <a:pt x="591371" y="109629"/>
                  </a:cubicBezTo>
                  <a:cubicBezTo>
                    <a:pt x="590904" y="108230"/>
                    <a:pt x="589971" y="107297"/>
                    <a:pt x="589505" y="106364"/>
                  </a:cubicBezTo>
                  <a:cubicBezTo>
                    <a:pt x="588105" y="104031"/>
                    <a:pt x="585773" y="102632"/>
                    <a:pt x="582974" y="102632"/>
                  </a:cubicBezTo>
                  <a:cubicBezTo>
                    <a:pt x="580641" y="102632"/>
                    <a:pt x="577842" y="102165"/>
                    <a:pt x="575509" y="102165"/>
                  </a:cubicBezTo>
                  <a:cubicBezTo>
                    <a:pt x="569911" y="102165"/>
                    <a:pt x="565713" y="100299"/>
                    <a:pt x="561514" y="96567"/>
                  </a:cubicBezTo>
                  <a:cubicBezTo>
                    <a:pt x="555450" y="91902"/>
                    <a:pt x="549852" y="86770"/>
                    <a:pt x="542387" y="83971"/>
                  </a:cubicBezTo>
                  <a:cubicBezTo>
                    <a:pt x="539122" y="82572"/>
                    <a:pt x="535856" y="79773"/>
                    <a:pt x="533057" y="76974"/>
                  </a:cubicBezTo>
                  <a:cubicBezTo>
                    <a:pt x="529792" y="73708"/>
                    <a:pt x="527459" y="70443"/>
                    <a:pt x="525593" y="66244"/>
                  </a:cubicBezTo>
                  <a:cubicBezTo>
                    <a:pt x="523727" y="62045"/>
                    <a:pt x="519529" y="59713"/>
                    <a:pt x="514397" y="60646"/>
                  </a:cubicBezTo>
                  <a:cubicBezTo>
                    <a:pt x="511132" y="61112"/>
                    <a:pt x="508332" y="62045"/>
                    <a:pt x="505067" y="62978"/>
                  </a:cubicBezTo>
                  <a:cubicBezTo>
                    <a:pt x="503201" y="63445"/>
                    <a:pt x="501335" y="62512"/>
                    <a:pt x="500402" y="60646"/>
                  </a:cubicBezTo>
                  <a:cubicBezTo>
                    <a:pt x="497603" y="55981"/>
                    <a:pt x="497603" y="49916"/>
                    <a:pt x="494804" y="44785"/>
                  </a:cubicBezTo>
                  <a:cubicBezTo>
                    <a:pt x="494337" y="44318"/>
                    <a:pt x="495270" y="42452"/>
                    <a:pt x="496203" y="41519"/>
                  </a:cubicBezTo>
                  <a:cubicBezTo>
                    <a:pt x="497603" y="40120"/>
                    <a:pt x="498536" y="38254"/>
                    <a:pt x="497603" y="36388"/>
                  </a:cubicBezTo>
                  <a:cubicBezTo>
                    <a:pt x="496670" y="34522"/>
                    <a:pt x="495270" y="33122"/>
                    <a:pt x="493871" y="32189"/>
                  </a:cubicBezTo>
                  <a:cubicBezTo>
                    <a:pt x="491072" y="30789"/>
                    <a:pt x="487806" y="29856"/>
                    <a:pt x="485007" y="28923"/>
                  </a:cubicBezTo>
                  <a:cubicBezTo>
                    <a:pt x="483141" y="28457"/>
                    <a:pt x="481275" y="28457"/>
                    <a:pt x="479409" y="27990"/>
                  </a:cubicBezTo>
                  <a:cubicBezTo>
                    <a:pt x="476610" y="27524"/>
                    <a:pt x="475677" y="26591"/>
                    <a:pt x="476143" y="22392"/>
                  </a:cubicBezTo>
                  <a:cubicBezTo>
                    <a:pt x="476610" y="19127"/>
                    <a:pt x="476610" y="16328"/>
                    <a:pt x="473344" y="14928"/>
                  </a:cubicBezTo>
                  <a:cubicBezTo>
                    <a:pt x="473344" y="14928"/>
                    <a:pt x="473344" y="14928"/>
                    <a:pt x="473344" y="14928"/>
                  </a:cubicBezTo>
                  <a:cubicBezTo>
                    <a:pt x="472878" y="14928"/>
                    <a:pt x="472411" y="14928"/>
                    <a:pt x="471945" y="14928"/>
                  </a:cubicBezTo>
                  <a:cubicBezTo>
                    <a:pt x="470079" y="15395"/>
                    <a:pt x="468213" y="16328"/>
                    <a:pt x="466347" y="16794"/>
                  </a:cubicBezTo>
                  <a:cubicBezTo>
                    <a:pt x="465880" y="17261"/>
                    <a:pt x="464947" y="17727"/>
                    <a:pt x="464481" y="18194"/>
                  </a:cubicBezTo>
                  <a:cubicBezTo>
                    <a:pt x="464481" y="18194"/>
                    <a:pt x="464014" y="18194"/>
                    <a:pt x="464014" y="18194"/>
                  </a:cubicBezTo>
                  <a:cubicBezTo>
                    <a:pt x="464014" y="19127"/>
                    <a:pt x="463548" y="20526"/>
                    <a:pt x="463081" y="21459"/>
                  </a:cubicBezTo>
                  <a:cubicBezTo>
                    <a:pt x="461682" y="24258"/>
                    <a:pt x="459816" y="24725"/>
                    <a:pt x="457017" y="23325"/>
                  </a:cubicBezTo>
                  <a:cubicBezTo>
                    <a:pt x="456084" y="22859"/>
                    <a:pt x="455617" y="21459"/>
                    <a:pt x="455617" y="20060"/>
                  </a:cubicBezTo>
                  <a:cubicBezTo>
                    <a:pt x="455617" y="20060"/>
                    <a:pt x="456550" y="19127"/>
                    <a:pt x="457017" y="19127"/>
                  </a:cubicBezTo>
                  <a:cubicBezTo>
                    <a:pt x="459349" y="18660"/>
                    <a:pt x="461682" y="18660"/>
                    <a:pt x="464014" y="18194"/>
                  </a:cubicBezTo>
                  <a:cubicBezTo>
                    <a:pt x="464014" y="18194"/>
                    <a:pt x="464014" y="17727"/>
                    <a:pt x="464014" y="17727"/>
                  </a:cubicBezTo>
                  <a:cubicBezTo>
                    <a:pt x="464947" y="17261"/>
                    <a:pt x="465880" y="17261"/>
                    <a:pt x="466347" y="16794"/>
                  </a:cubicBezTo>
                  <a:cubicBezTo>
                    <a:pt x="468213" y="15861"/>
                    <a:pt x="469612" y="14928"/>
                    <a:pt x="471945" y="14928"/>
                  </a:cubicBezTo>
                  <a:cubicBezTo>
                    <a:pt x="472411" y="14928"/>
                    <a:pt x="472411" y="14928"/>
                    <a:pt x="472878" y="14462"/>
                  </a:cubicBezTo>
                  <a:cubicBezTo>
                    <a:pt x="472878" y="14462"/>
                    <a:pt x="472878" y="14462"/>
                    <a:pt x="473344" y="14462"/>
                  </a:cubicBezTo>
                  <a:cubicBezTo>
                    <a:pt x="471945" y="9330"/>
                    <a:pt x="469612" y="5132"/>
                    <a:pt x="465880" y="1866"/>
                  </a:cubicBezTo>
                  <a:cubicBezTo>
                    <a:pt x="463548" y="0"/>
                    <a:pt x="461682" y="-467"/>
                    <a:pt x="458883" y="467"/>
                  </a:cubicBezTo>
                  <a:cubicBezTo>
                    <a:pt x="454684" y="1866"/>
                    <a:pt x="450486" y="3266"/>
                    <a:pt x="446754" y="6065"/>
                  </a:cubicBezTo>
                  <a:cubicBezTo>
                    <a:pt x="441155" y="10730"/>
                    <a:pt x="435091" y="10730"/>
                    <a:pt x="428560" y="8864"/>
                  </a:cubicBezTo>
                  <a:cubicBezTo>
                    <a:pt x="424828" y="7931"/>
                    <a:pt x="421096" y="6531"/>
                    <a:pt x="417364" y="5598"/>
                  </a:cubicBezTo>
                  <a:cubicBezTo>
                    <a:pt x="410833" y="3732"/>
                    <a:pt x="406167" y="6531"/>
                    <a:pt x="401969" y="10730"/>
                  </a:cubicBezTo>
                  <a:cubicBezTo>
                    <a:pt x="400569" y="12129"/>
                    <a:pt x="400103" y="13995"/>
                    <a:pt x="399170" y="15861"/>
                  </a:cubicBezTo>
                  <a:cubicBezTo>
                    <a:pt x="397770" y="17261"/>
                    <a:pt x="396371" y="19127"/>
                    <a:pt x="394971" y="19127"/>
                  </a:cubicBezTo>
                  <a:cubicBezTo>
                    <a:pt x="389840" y="20060"/>
                    <a:pt x="385175" y="22392"/>
                    <a:pt x="380043" y="20526"/>
                  </a:cubicBezTo>
                  <a:cubicBezTo>
                    <a:pt x="372579" y="18660"/>
                    <a:pt x="365581" y="20526"/>
                    <a:pt x="359983" y="24725"/>
                  </a:cubicBezTo>
                  <a:cubicBezTo>
                    <a:pt x="348787" y="32189"/>
                    <a:pt x="336658" y="38254"/>
                    <a:pt x="326861" y="47584"/>
                  </a:cubicBezTo>
                  <a:cubicBezTo>
                    <a:pt x="325462" y="48983"/>
                    <a:pt x="324062" y="50383"/>
                    <a:pt x="322196" y="51316"/>
                  </a:cubicBezTo>
                  <a:cubicBezTo>
                    <a:pt x="309601" y="58313"/>
                    <a:pt x="297005" y="64844"/>
                    <a:pt x="282543" y="56914"/>
                  </a:cubicBezTo>
                  <a:cubicBezTo>
                    <a:pt x="282077" y="56447"/>
                    <a:pt x="281144" y="56447"/>
                    <a:pt x="280677" y="55981"/>
                  </a:cubicBezTo>
                  <a:cubicBezTo>
                    <a:pt x="274613" y="53648"/>
                    <a:pt x="271813" y="54581"/>
                    <a:pt x="267148" y="59713"/>
                  </a:cubicBezTo>
                  <a:cubicBezTo>
                    <a:pt x="264349" y="62978"/>
                    <a:pt x="262017" y="67177"/>
                    <a:pt x="258751" y="69976"/>
                  </a:cubicBezTo>
                  <a:cubicBezTo>
                    <a:pt x="253620" y="74175"/>
                    <a:pt x="252220" y="78840"/>
                    <a:pt x="254553" y="85371"/>
                  </a:cubicBezTo>
                  <a:cubicBezTo>
                    <a:pt x="256419" y="89569"/>
                    <a:pt x="256885" y="94234"/>
                    <a:pt x="258285" y="98433"/>
                  </a:cubicBezTo>
                  <a:cubicBezTo>
                    <a:pt x="262483" y="110562"/>
                    <a:pt x="263883" y="122225"/>
                    <a:pt x="257352" y="133887"/>
                  </a:cubicBezTo>
                  <a:cubicBezTo>
                    <a:pt x="255952" y="136220"/>
                    <a:pt x="257818" y="140419"/>
                    <a:pt x="260151" y="142285"/>
                  </a:cubicBezTo>
                  <a:cubicBezTo>
                    <a:pt x="263416" y="144617"/>
                    <a:pt x="266682" y="146017"/>
                    <a:pt x="269947" y="147883"/>
                  </a:cubicBezTo>
                  <a:cubicBezTo>
                    <a:pt x="270880" y="151615"/>
                    <a:pt x="270880" y="153481"/>
                    <a:pt x="270880" y="154414"/>
                  </a:cubicBezTo>
                  <a:cubicBezTo>
                    <a:pt x="270880" y="154414"/>
                    <a:pt x="269947" y="154880"/>
                    <a:pt x="269014" y="154880"/>
                  </a:cubicBezTo>
                  <a:cubicBezTo>
                    <a:pt x="267148" y="155347"/>
                    <a:pt x="264816" y="155813"/>
                    <a:pt x="264816" y="158146"/>
                  </a:cubicBezTo>
                  <a:cubicBezTo>
                    <a:pt x="264349" y="163277"/>
                    <a:pt x="263883" y="168409"/>
                    <a:pt x="263883" y="173541"/>
                  </a:cubicBezTo>
                  <a:cubicBezTo>
                    <a:pt x="263883" y="174474"/>
                    <a:pt x="265282" y="175407"/>
                    <a:pt x="266682" y="175873"/>
                  </a:cubicBezTo>
                  <a:cubicBezTo>
                    <a:pt x="268081" y="176340"/>
                    <a:pt x="269947" y="176340"/>
                    <a:pt x="271347" y="176340"/>
                  </a:cubicBezTo>
                  <a:cubicBezTo>
                    <a:pt x="271347" y="176340"/>
                    <a:pt x="271347" y="175873"/>
                    <a:pt x="271347" y="175873"/>
                  </a:cubicBezTo>
                  <a:cubicBezTo>
                    <a:pt x="271347" y="175873"/>
                    <a:pt x="271813" y="175873"/>
                    <a:pt x="271813" y="176340"/>
                  </a:cubicBezTo>
                  <a:cubicBezTo>
                    <a:pt x="271813" y="175407"/>
                    <a:pt x="272280" y="174007"/>
                    <a:pt x="272280" y="173074"/>
                  </a:cubicBezTo>
                  <a:cubicBezTo>
                    <a:pt x="272280" y="173074"/>
                    <a:pt x="272280" y="173074"/>
                    <a:pt x="271813" y="173074"/>
                  </a:cubicBezTo>
                  <a:lnTo>
                    <a:pt x="270880" y="172141"/>
                  </a:lnTo>
                  <a:lnTo>
                    <a:pt x="271813" y="172608"/>
                  </a:lnTo>
                  <a:cubicBezTo>
                    <a:pt x="271813" y="172608"/>
                    <a:pt x="271813" y="172608"/>
                    <a:pt x="271813" y="172608"/>
                  </a:cubicBezTo>
                  <a:cubicBezTo>
                    <a:pt x="277412" y="171208"/>
                    <a:pt x="282543" y="172141"/>
                    <a:pt x="287675" y="174007"/>
                  </a:cubicBezTo>
                  <a:cubicBezTo>
                    <a:pt x="289074" y="174474"/>
                    <a:pt x="290007" y="177273"/>
                    <a:pt x="289074" y="178672"/>
                  </a:cubicBezTo>
                  <a:cubicBezTo>
                    <a:pt x="288608" y="179605"/>
                    <a:pt x="287208" y="180538"/>
                    <a:pt x="286275" y="180538"/>
                  </a:cubicBezTo>
                  <a:cubicBezTo>
                    <a:pt x="280677" y="180072"/>
                    <a:pt x="276012" y="177739"/>
                    <a:pt x="271347" y="175873"/>
                  </a:cubicBezTo>
                  <a:cubicBezTo>
                    <a:pt x="271347" y="175873"/>
                    <a:pt x="271347" y="176340"/>
                    <a:pt x="271347" y="176340"/>
                  </a:cubicBezTo>
                  <a:cubicBezTo>
                    <a:pt x="270880" y="176340"/>
                    <a:pt x="270880" y="176340"/>
                    <a:pt x="270414" y="176340"/>
                  </a:cubicBezTo>
                  <a:cubicBezTo>
                    <a:pt x="270880" y="178206"/>
                    <a:pt x="270880" y="181005"/>
                    <a:pt x="268081" y="181471"/>
                  </a:cubicBezTo>
                  <a:cubicBezTo>
                    <a:pt x="264349" y="181938"/>
                    <a:pt x="260617" y="182871"/>
                    <a:pt x="257352" y="185670"/>
                  </a:cubicBezTo>
                  <a:cubicBezTo>
                    <a:pt x="254086" y="188469"/>
                    <a:pt x="249888" y="188002"/>
                    <a:pt x="246622" y="186136"/>
                  </a:cubicBezTo>
                  <a:cubicBezTo>
                    <a:pt x="242424" y="184270"/>
                    <a:pt x="238691" y="181938"/>
                    <a:pt x="234959" y="179605"/>
                  </a:cubicBezTo>
                  <a:cubicBezTo>
                    <a:pt x="232160" y="178206"/>
                    <a:pt x="231694" y="175407"/>
                    <a:pt x="233093" y="173074"/>
                  </a:cubicBezTo>
                  <a:cubicBezTo>
                    <a:pt x="234493" y="170742"/>
                    <a:pt x="235892" y="168876"/>
                    <a:pt x="237292" y="166543"/>
                  </a:cubicBezTo>
                  <a:cubicBezTo>
                    <a:pt x="240091" y="162344"/>
                    <a:pt x="235892" y="156746"/>
                    <a:pt x="231694" y="156746"/>
                  </a:cubicBezTo>
                  <a:cubicBezTo>
                    <a:pt x="226562" y="156746"/>
                    <a:pt x="221431" y="156746"/>
                    <a:pt x="216299" y="157679"/>
                  </a:cubicBezTo>
                  <a:cubicBezTo>
                    <a:pt x="213500" y="158146"/>
                    <a:pt x="209768" y="159545"/>
                    <a:pt x="207902" y="161878"/>
                  </a:cubicBezTo>
                  <a:cubicBezTo>
                    <a:pt x="205103" y="165610"/>
                    <a:pt x="201837" y="165610"/>
                    <a:pt x="197639" y="165143"/>
                  </a:cubicBezTo>
                  <a:cubicBezTo>
                    <a:pt x="194373" y="164677"/>
                    <a:pt x="191574" y="166076"/>
                    <a:pt x="188309" y="166543"/>
                  </a:cubicBezTo>
                  <a:cubicBezTo>
                    <a:pt x="178979" y="167942"/>
                    <a:pt x="172447" y="174474"/>
                    <a:pt x="163584" y="177273"/>
                  </a:cubicBezTo>
                  <a:cubicBezTo>
                    <a:pt x="160318" y="178206"/>
                    <a:pt x="159385" y="182404"/>
                    <a:pt x="161251" y="185203"/>
                  </a:cubicBezTo>
                  <a:cubicBezTo>
                    <a:pt x="164050" y="189402"/>
                    <a:pt x="167316" y="193600"/>
                    <a:pt x="170115" y="197332"/>
                  </a:cubicBezTo>
                  <a:cubicBezTo>
                    <a:pt x="171048" y="198732"/>
                    <a:pt x="170581" y="199665"/>
                    <a:pt x="167316" y="201064"/>
                  </a:cubicBezTo>
                  <a:cubicBezTo>
                    <a:pt x="166383" y="201531"/>
                    <a:pt x="164517" y="201997"/>
                    <a:pt x="164050" y="202930"/>
                  </a:cubicBezTo>
                  <a:cubicBezTo>
                    <a:pt x="163117" y="209462"/>
                    <a:pt x="159385" y="214593"/>
                    <a:pt x="157519" y="220658"/>
                  </a:cubicBezTo>
                  <a:cubicBezTo>
                    <a:pt x="157053" y="222990"/>
                    <a:pt x="157519" y="226256"/>
                    <a:pt x="158452" y="228122"/>
                  </a:cubicBezTo>
                  <a:cubicBezTo>
                    <a:pt x="162651" y="234653"/>
                    <a:pt x="168249" y="240251"/>
                    <a:pt x="177113" y="238385"/>
                  </a:cubicBezTo>
                  <a:cubicBezTo>
                    <a:pt x="184577" y="236986"/>
                    <a:pt x="191108" y="237919"/>
                    <a:pt x="197172" y="242584"/>
                  </a:cubicBezTo>
                  <a:cubicBezTo>
                    <a:pt x="200438" y="245383"/>
                    <a:pt x="203703" y="245849"/>
                    <a:pt x="207902" y="243517"/>
                  </a:cubicBezTo>
                  <a:cubicBezTo>
                    <a:pt x="214433" y="240251"/>
                    <a:pt x="220964" y="237919"/>
                    <a:pt x="227495" y="235119"/>
                  </a:cubicBezTo>
                  <a:cubicBezTo>
                    <a:pt x="228895" y="234653"/>
                    <a:pt x="231227" y="235119"/>
                    <a:pt x="233093" y="235586"/>
                  </a:cubicBezTo>
                  <a:cubicBezTo>
                    <a:pt x="233560" y="235586"/>
                    <a:pt x="234026" y="236519"/>
                    <a:pt x="234026" y="236986"/>
                  </a:cubicBezTo>
                  <a:cubicBezTo>
                    <a:pt x="234026" y="237452"/>
                    <a:pt x="234026" y="238385"/>
                    <a:pt x="234026" y="238852"/>
                  </a:cubicBezTo>
                  <a:cubicBezTo>
                    <a:pt x="233093" y="239785"/>
                    <a:pt x="232160" y="240251"/>
                    <a:pt x="230761" y="240718"/>
                  </a:cubicBezTo>
                  <a:cubicBezTo>
                    <a:pt x="227495" y="241651"/>
                    <a:pt x="224696" y="242584"/>
                    <a:pt x="225629" y="247249"/>
                  </a:cubicBezTo>
                  <a:cubicBezTo>
                    <a:pt x="226096" y="249115"/>
                    <a:pt x="226096" y="251447"/>
                    <a:pt x="225163" y="252847"/>
                  </a:cubicBezTo>
                  <a:cubicBezTo>
                    <a:pt x="222364" y="257978"/>
                    <a:pt x="220031" y="263110"/>
                    <a:pt x="219098" y="269174"/>
                  </a:cubicBezTo>
                  <a:cubicBezTo>
                    <a:pt x="218165" y="275239"/>
                    <a:pt x="208369" y="282237"/>
                    <a:pt x="201837" y="282237"/>
                  </a:cubicBezTo>
                  <a:cubicBezTo>
                    <a:pt x="200438" y="282237"/>
                    <a:pt x="199038" y="281770"/>
                    <a:pt x="198105" y="281304"/>
                  </a:cubicBezTo>
                  <a:cubicBezTo>
                    <a:pt x="195773" y="279904"/>
                    <a:pt x="193907" y="278505"/>
                    <a:pt x="192041" y="276639"/>
                  </a:cubicBezTo>
                  <a:cubicBezTo>
                    <a:pt x="190641" y="275239"/>
                    <a:pt x="189708" y="272907"/>
                    <a:pt x="188309" y="272907"/>
                  </a:cubicBezTo>
                  <a:cubicBezTo>
                    <a:pt x="186443" y="272907"/>
                    <a:pt x="186443" y="275706"/>
                    <a:pt x="185976" y="277105"/>
                  </a:cubicBezTo>
                  <a:cubicBezTo>
                    <a:pt x="183177" y="284569"/>
                    <a:pt x="177579" y="287835"/>
                    <a:pt x="170115" y="289234"/>
                  </a:cubicBezTo>
                  <a:cubicBezTo>
                    <a:pt x="169182" y="289234"/>
                    <a:pt x="167782" y="288768"/>
                    <a:pt x="166849" y="287835"/>
                  </a:cubicBezTo>
                  <a:cubicBezTo>
                    <a:pt x="165916" y="286902"/>
                    <a:pt x="165450" y="285969"/>
                    <a:pt x="164517" y="284569"/>
                  </a:cubicBezTo>
                  <a:cubicBezTo>
                    <a:pt x="161251" y="279904"/>
                    <a:pt x="157519" y="278505"/>
                    <a:pt x="153321" y="280837"/>
                  </a:cubicBezTo>
                  <a:cubicBezTo>
                    <a:pt x="146323" y="285036"/>
                    <a:pt x="138392" y="289234"/>
                    <a:pt x="136060" y="298098"/>
                  </a:cubicBezTo>
                  <a:cubicBezTo>
                    <a:pt x="135593" y="299031"/>
                    <a:pt x="134660" y="300430"/>
                    <a:pt x="133727" y="300897"/>
                  </a:cubicBezTo>
                  <a:cubicBezTo>
                    <a:pt x="122531" y="306962"/>
                    <a:pt x="114601" y="317691"/>
                    <a:pt x="104337" y="325155"/>
                  </a:cubicBezTo>
                  <a:cubicBezTo>
                    <a:pt x="97340" y="330287"/>
                    <a:pt x="95007" y="337284"/>
                    <a:pt x="97340" y="345215"/>
                  </a:cubicBezTo>
                  <a:cubicBezTo>
                    <a:pt x="98273" y="348481"/>
                    <a:pt x="98739" y="351280"/>
                    <a:pt x="99672" y="354545"/>
                  </a:cubicBezTo>
                  <a:cubicBezTo>
                    <a:pt x="100605" y="357811"/>
                    <a:pt x="100139" y="361076"/>
                    <a:pt x="97806" y="363409"/>
                  </a:cubicBezTo>
                  <a:cubicBezTo>
                    <a:pt x="91742" y="369007"/>
                    <a:pt x="91742" y="375538"/>
                    <a:pt x="93608" y="383002"/>
                  </a:cubicBezTo>
                  <a:cubicBezTo>
                    <a:pt x="95007" y="387201"/>
                    <a:pt x="95474" y="391866"/>
                    <a:pt x="96873" y="396064"/>
                  </a:cubicBezTo>
                  <a:cubicBezTo>
                    <a:pt x="97806" y="398863"/>
                    <a:pt x="99672" y="400263"/>
                    <a:pt x="102005" y="401196"/>
                  </a:cubicBezTo>
                  <a:cubicBezTo>
                    <a:pt x="104337" y="402129"/>
                    <a:pt x="107137" y="402595"/>
                    <a:pt x="109469" y="402129"/>
                  </a:cubicBezTo>
                  <a:cubicBezTo>
                    <a:pt x="114134" y="401196"/>
                    <a:pt x="119266" y="399796"/>
                    <a:pt x="124397" y="400263"/>
                  </a:cubicBezTo>
                  <a:cubicBezTo>
                    <a:pt x="124397" y="400263"/>
                    <a:pt x="124397" y="399796"/>
                    <a:pt x="124397" y="399796"/>
                  </a:cubicBezTo>
                  <a:cubicBezTo>
                    <a:pt x="124397" y="399330"/>
                    <a:pt x="124864" y="398863"/>
                    <a:pt x="124864" y="398397"/>
                  </a:cubicBezTo>
                  <a:cubicBezTo>
                    <a:pt x="124864" y="396997"/>
                    <a:pt x="124864" y="395598"/>
                    <a:pt x="124864" y="394665"/>
                  </a:cubicBezTo>
                  <a:cubicBezTo>
                    <a:pt x="124864" y="394198"/>
                    <a:pt x="124864" y="393265"/>
                    <a:pt x="125330" y="392799"/>
                  </a:cubicBezTo>
                  <a:cubicBezTo>
                    <a:pt x="126730" y="391866"/>
                    <a:pt x="127196" y="392799"/>
                    <a:pt x="126263" y="394665"/>
                  </a:cubicBezTo>
                  <a:cubicBezTo>
                    <a:pt x="125797" y="396064"/>
                    <a:pt x="125330" y="397464"/>
                    <a:pt x="124397" y="398863"/>
                  </a:cubicBezTo>
                  <a:cubicBezTo>
                    <a:pt x="124397" y="399330"/>
                    <a:pt x="124397" y="399796"/>
                    <a:pt x="124397" y="400729"/>
                  </a:cubicBezTo>
                  <a:cubicBezTo>
                    <a:pt x="124397" y="400729"/>
                    <a:pt x="123931" y="400729"/>
                    <a:pt x="123931" y="400729"/>
                  </a:cubicBezTo>
                  <a:cubicBezTo>
                    <a:pt x="123464" y="403528"/>
                    <a:pt x="122531" y="406794"/>
                    <a:pt x="122531" y="409593"/>
                  </a:cubicBezTo>
                  <a:cubicBezTo>
                    <a:pt x="122531" y="414725"/>
                    <a:pt x="120199" y="417990"/>
                    <a:pt x="116467" y="421256"/>
                  </a:cubicBezTo>
                  <a:cubicBezTo>
                    <a:pt x="113668" y="423588"/>
                    <a:pt x="113668" y="426854"/>
                    <a:pt x="115067" y="430119"/>
                  </a:cubicBezTo>
                  <a:cubicBezTo>
                    <a:pt x="116467" y="432918"/>
                    <a:pt x="115534" y="435251"/>
                    <a:pt x="114601" y="437583"/>
                  </a:cubicBezTo>
                  <a:cubicBezTo>
                    <a:pt x="113668" y="439450"/>
                    <a:pt x="112735" y="440849"/>
                    <a:pt x="111335" y="442249"/>
                  </a:cubicBezTo>
                  <a:cubicBezTo>
                    <a:pt x="109936" y="444581"/>
                    <a:pt x="110402" y="445981"/>
                    <a:pt x="112268" y="446447"/>
                  </a:cubicBezTo>
                  <a:cubicBezTo>
                    <a:pt x="117866" y="448313"/>
                    <a:pt x="123464" y="449713"/>
                    <a:pt x="127196" y="442715"/>
                  </a:cubicBezTo>
                  <a:cubicBezTo>
                    <a:pt x="127663" y="442249"/>
                    <a:pt x="128596" y="441782"/>
                    <a:pt x="129062" y="441782"/>
                  </a:cubicBezTo>
                  <a:cubicBezTo>
                    <a:pt x="133727" y="446447"/>
                    <a:pt x="140725" y="449713"/>
                    <a:pt x="142591" y="457643"/>
                  </a:cubicBezTo>
                  <a:cubicBezTo>
                    <a:pt x="143058" y="459509"/>
                    <a:pt x="145390" y="459976"/>
                    <a:pt x="146790" y="458110"/>
                  </a:cubicBezTo>
                  <a:cubicBezTo>
                    <a:pt x="147256" y="457643"/>
                    <a:pt x="147256" y="457177"/>
                    <a:pt x="147723" y="456710"/>
                  </a:cubicBezTo>
                  <a:cubicBezTo>
                    <a:pt x="150988" y="452978"/>
                    <a:pt x="150988" y="452978"/>
                    <a:pt x="156586" y="455311"/>
                  </a:cubicBezTo>
                  <a:cubicBezTo>
                    <a:pt x="158452" y="455777"/>
                    <a:pt x="160318" y="456244"/>
                    <a:pt x="162184" y="456244"/>
                  </a:cubicBezTo>
                  <a:cubicBezTo>
                    <a:pt x="164050" y="456244"/>
                    <a:pt x="165916" y="455311"/>
                    <a:pt x="167782" y="455311"/>
                  </a:cubicBezTo>
                  <a:cubicBezTo>
                    <a:pt x="168249" y="455311"/>
                    <a:pt x="169182" y="455311"/>
                    <a:pt x="169648" y="455777"/>
                  </a:cubicBezTo>
                  <a:cubicBezTo>
                    <a:pt x="170581" y="456710"/>
                    <a:pt x="170581" y="457643"/>
                    <a:pt x="169182" y="458576"/>
                  </a:cubicBezTo>
                  <a:cubicBezTo>
                    <a:pt x="163584" y="462308"/>
                    <a:pt x="160785" y="467440"/>
                    <a:pt x="157519" y="473505"/>
                  </a:cubicBezTo>
                  <a:cubicBezTo>
                    <a:pt x="150522" y="486567"/>
                    <a:pt x="142125" y="498696"/>
                    <a:pt x="128129" y="505693"/>
                  </a:cubicBezTo>
                  <a:cubicBezTo>
                    <a:pt x="123464" y="508026"/>
                    <a:pt x="119732" y="511292"/>
                    <a:pt x="115067" y="513624"/>
                  </a:cubicBezTo>
                  <a:cubicBezTo>
                    <a:pt x="107603" y="516890"/>
                    <a:pt x="100605" y="521555"/>
                    <a:pt x="93141" y="525287"/>
                  </a:cubicBezTo>
                  <a:cubicBezTo>
                    <a:pt x="88476" y="527619"/>
                    <a:pt x="84744" y="530885"/>
                    <a:pt x="81479" y="535083"/>
                  </a:cubicBezTo>
                  <a:cubicBezTo>
                    <a:pt x="79613" y="537416"/>
                    <a:pt x="77280" y="537882"/>
                    <a:pt x="74948" y="536949"/>
                  </a:cubicBezTo>
                  <a:cubicBezTo>
                    <a:pt x="68883" y="535083"/>
                    <a:pt x="63285" y="536483"/>
                    <a:pt x="58620" y="539748"/>
                  </a:cubicBezTo>
                  <a:cubicBezTo>
                    <a:pt x="54421" y="542547"/>
                    <a:pt x="50223" y="545347"/>
                    <a:pt x="46024" y="548612"/>
                  </a:cubicBezTo>
                  <a:cubicBezTo>
                    <a:pt x="39493" y="554210"/>
                    <a:pt x="32029" y="557942"/>
                    <a:pt x="23632" y="558409"/>
                  </a:cubicBezTo>
                  <a:cubicBezTo>
                    <a:pt x="20366" y="558409"/>
                    <a:pt x="17101" y="559342"/>
                    <a:pt x="13835" y="559342"/>
                  </a:cubicBezTo>
                  <a:cubicBezTo>
                    <a:pt x="7304" y="559808"/>
                    <a:pt x="4038" y="564473"/>
                    <a:pt x="306" y="569138"/>
                  </a:cubicBezTo>
                  <a:cubicBezTo>
                    <a:pt x="-160" y="569605"/>
                    <a:pt x="-160" y="571471"/>
                    <a:pt x="773" y="572404"/>
                  </a:cubicBezTo>
                  <a:cubicBezTo>
                    <a:pt x="1239" y="573337"/>
                    <a:pt x="2639" y="574270"/>
                    <a:pt x="4038" y="574270"/>
                  </a:cubicBezTo>
                  <a:cubicBezTo>
                    <a:pt x="5905" y="574270"/>
                    <a:pt x="7771" y="574270"/>
                    <a:pt x="9637" y="573337"/>
                  </a:cubicBezTo>
                  <a:cubicBezTo>
                    <a:pt x="13369" y="571471"/>
                    <a:pt x="17101" y="572870"/>
                    <a:pt x="20833" y="572404"/>
                  </a:cubicBezTo>
                  <a:cubicBezTo>
                    <a:pt x="23165" y="571937"/>
                    <a:pt x="26431" y="571471"/>
                    <a:pt x="27830" y="569605"/>
                  </a:cubicBezTo>
                  <a:cubicBezTo>
                    <a:pt x="32029" y="564940"/>
                    <a:pt x="37160" y="563540"/>
                    <a:pt x="43225" y="563074"/>
                  </a:cubicBezTo>
                  <a:cubicBezTo>
                    <a:pt x="51622" y="562607"/>
                    <a:pt x="57687" y="558875"/>
                    <a:pt x="61419" y="551411"/>
                  </a:cubicBezTo>
                  <a:cubicBezTo>
                    <a:pt x="61419" y="551411"/>
                    <a:pt x="61419" y="550945"/>
                    <a:pt x="60952" y="550945"/>
                  </a:cubicBezTo>
                  <a:lnTo>
                    <a:pt x="61885" y="550478"/>
                  </a:lnTo>
                  <a:lnTo>
                    <a:pt x="61419" y="550945"/>
                  </a:lnTo>
                  <a:cubicBezTo>
                    <a:pt x="61419" y="550945"/>
                    <a:pt x="61419" y="550945"/>
                    <a:pt x="61419" y="550945"/>
                  </a:cubicBezTo>
                  <a:cubicBezTo>
                    <a:pt x="62818" y="553277"/>
                    <a:pt x="64684" y="556076"/>
                    <a:pt x="66084" y="558409"/>
                  </a:cubicBezTo>
                  <a:cubicBezTo>
                    <a:pt x="67483" y="560275"/>
                    <a:pt x="67483" y="560275"/>
                    <a:pt x="69349" y="556543"/>
                  </a:cubicBezTo>
                  <a:cubicBezTo>
                    <a:pt x="69816" y="555610"/>
                    <a:pt x="70282" y="553744"/>
                    <a:pt x="71215" y="553277"/>
                  </a:cubicBezTo>
                  <a:cubicBezTo>
                    <a:pt x="76814" y="552344"/>
                    <a:pt x="81945" y="549545"/>
                    <a:pt x="88010" y="550012"/>
                  </a:cubicBezTo>
                  <a:cubicBezTo>
                    <a:pt x="90342" y="550478"/>
                    <a:pt x="92675" y="551411"/>
                    <a:pt x="95007" y="549545"/>
                  </a:cubicBezTo>
                  <a:cubicBezTo>
                    <a:pt x="97806" y="546746"/>
                    <a:pt x="101538" y="545813"/>
                    <a:pt x="105270" y="544414"/>
                  </a:cubicBezTo>
                  <a:cubicBezTo>
                    <a:pt x="110869" y="541614"/>
                    <a:pt x="117866" y="540681"/>
                    <a:pt x="120199" y="533684"/>
                  </a:cubicBezTo>
                  <a:cubicBezTo>
                    <a:pt x="124397" y="530885"/>
                    <a:pt x="128596" y="528086"/>
                    <a:pt x="133261" y="526220"/>
                  </a:cubicBezTo>
                  <a:cubicBezTo>
                    <a:pt x="134660" y="525753"/>
                    <a:pt x="136993" y="526220"/>
                    <a:pt x="138859" y="526686"/>
                  </a:cubicBezTo>
                  <a:cubicBezTo>
                    <a:pt x="139792" y="525287"/>
                    <a:pt x="140725" y="522954"/>
                    <a:pt x="141658" y="522488"/>
                  </a:cubicBezTo>
                  <a:cubicBezTo>
                    <a:pt x="146323" y="521555"/>
                    <a:pt x="149589" y="518756"/>
                    <a:pt x="153787" y="516890"/>
                  </a:cubicBezTo>
                  <a:cubicBezTo>
                    <a:pt x="158452" y="515024"/>
                    <a:pt x="161251" y="512691"/>
                    <a:pt x="163117" y="508026"/>
                  </a:cubicBezTo>
                  <a:cubicBezTo>
                    <a:pt x="163584" y="506626"/>
                    <a:pt x="165450" y="504760"/>
                    <a:pt x="166849" y="503827"/>
                  </a:cubicBezTo>
                  <a:cubicBezTo>
                    <a:pt x="175713" y="498229"/>
                    <a:pt x="184110" y="492631"/>
                    <a:pt x="194373" y="490299"/>
                  </a:cubicBezTo>
                  <a:cubicBezTo>
                    <a:pt x="201837" y="488433"/>
                    <a:pt x="206969" y="485167"/>
                    <a:pt x="211168" y="479103"/>
                  </a:cubicBezTo>
                  <a:cubicBezTo>
                    <a:pt x="213034" y="476770"/>
                    <a:pt x="216299" y="475371"/>
                    <a:pt x="218632" y="473505"/>
                  </a:cubicBezTo>
                  <a:cubicBezTo>
                    <a:pt x="220964" y="472105"/>
                    <a:pt x="223297" y="471172"/>
                    <a:pt x="225163" y="469772"/>
                  </a:cubicBezTo>
                  <a:cubicBezTo>
                    <a:pt x="228895" y="467440"/>
                    <a:pt x="229828" y="463708"/>
                    <a:pt x="227962" y="459976"/>
                  </a:cubicBezTo>
                  <a:cubicBezTo>
                    <a:pt x="227029" y="458110"/>
                    <a:pt x="226096" y="456710"/>
                    <a:pt x="225163" y="454844"/>
                  </a:cubicBezTo>
                  <a:cubicBezTo>
                    <a:pt x="223763" y="452045"/>
                    <a:pt x="224230" y="450179"/>
                    <a:pt x="226096" y="447847"/>
                  </a:cubicBezTo>
                  <a:cubicBezTo>
                    <a:pt x="229828" y="443648"/>
                    <a:pt x="234493" y="441782"/>
                    <a:pt x="240091" y="443182"/>
                  </a:cubicBezTo>
                  <a:cubicBezTo>
                    <a:pt x="243357" y="444115"/>
                    <a:pt x="246156" y="443182"/>
                    <a:pt x="248955" y="440849"/>
                  </a:cubicBezTo>
                  <a:cubicBezTo>
                    <a:pt x="252687" y="437583"/>
                    <a:pt x="257352" y="435251"/>
                    <a:pt x="258285" y="429186"/>
                  </a:cubicBezTo>
                  <a:cubicBezTo>
                    <a:pt x="259218" y="425921"/>
                    <a:pt x="262017" y="424055"/>
                    <a:pt x="265749" y="424055"/>
                  </a:cubicBezTo>
                  <a:cubicBezTo>
                    <a:pt x="268548" y="423588"/>
                    <a:pt x="270880" y="423122"/>
                    <a:pt x="272280" y="420789"/>
                  </a:cubicBezTo>
                  <a:cubicBezTo>
                    <a:pt x="278811" y="409127"/>
                    <a:pt x="290474" y="405394"/>
                    <a:pt x="301203" y="400263"/>
                  </a:cubicBezTo>
                  <a:cubicBezTo>
                    <a:pt x="304935" y="398397"/>
                    <a:pt x="309134" y="401662"/>
                    <a:pt x="309134" y="405861"/>
                  </a:cubicBezTo>
                  <a:cubicBezTo>
                    <a:pt x="309134" y="407727"/>
                    <a:pt x="309134" y="409593"/>
                    <a:pt x="309134" y="411459"/>
                  </a:cubicBezTo>
                  <a:cubicBezTo>
                    <a:pt x="309134" y="412392"/>
                    <a:pt x="306801" y="413325"/>
                    <a:pt x="306335" y="413325"/>
                  </a:cubicBezTo>
                  <a:cubicBezTo>
                    <a:pt x="298871" y="409127"/>
                    <a:pt x="291407" y="410060"/>
                    <a:pt x="284876" y="414725"/>
                  </a:cubicBezTo>
                  <a:cubicBezTo>
                    <a:pt x="283476" y="415658"/>
                    <a:pt x="281610" y="417057"/>
                    <a:pt x="281144" y="418457"/>
                  </a:cubicBezTo>
                  <a:cubicBezTo>
                    <a:pt x="277412" y="427787"/>
                    <a:pt x="270414" y="434318"/>
                    <a:pt x="264349" y="441316"/>
                  </a:cubicBezTo>
                  <a:cubicBezTo>
                    <a:pt x="262017" y="444115"/>
                    <a:pt x="261550" y="446914"/>
                    <a:pt x="264349" y="449713"/>
                  </a:cubicBezTo>
                  <a:cubicBezTo>
                    <a:pt x="265749" y="451112"/>
                    <a:pt x="265749" y="451579"/>
                    <a:pt x="264349" y="452512"/>
                  </a:cubicBezTo>
                  <a:cubicBezTo>
                    <a:pt x="261084" y="454378"/>
                    <a:pt x="257352" y="455777"/>
                    <a:pt x="254086" y="457643"/>
                  </a:cubicBezTo>
                  <a:cubicBezTo>
                    <a:pt x="252687" y="458576"/>
                    <a:pt x="251754" y="461375"/>
                    <a:pt x="253153" y="462775"/>
                  </a:cubicBezTo>
                  <a:cubicBezTo>
                    <a:pt x="254086" y="464174"/>
                    <a:pt x="255952" y="466040"/>
                    <a:pt x="257352" y="466040"/>
                  </a:cubicBezTo>
                  <a:cubicBezTo>
                    <a:pt x="260617" y="466040"/>
                    <a:pt x="263883" y="465574"/>
                    <a:pt x="266682" y="463708"/>
                  </a:cubicBezTo>
                  <a:cubicBezTo>
                    <a:pt x="272280" y="460442"/>
                    <a:pt x="278345" y="458110"/>
                    <a:pt x="284409" y="456710"/>
                  </a:cubicBezTo>
                  <a:cubicBezTo>
                    <a:pt x="286742" y="455777"/>
                    <a:pt x="289541" y="455311"/>
                    <a:pt x="291407" y="453911"/>
                  </a:cubicBezTo>
                  <a:cubicBezTo>
                    <a:pt x="297005" y="451112"/>
                    <a:pt x="302603" y="447847"/>
                    <a:pt x="309601" y="449246"/>
                  </a:cubicBezTo>
                  <a:cubicBezTo>
                    <a:pt x="311000" y="449713"/>
                    <a:pt x="313333" y="447847"/>
                    <a:pt x="314732" y="447380"/>
                  </a:cubicBezTo>
                  <a:cubicBezTo>
                    <a:pt x="317531" y="445981"/>
                    <a:pt x="319864" y="443648"/>
                    <a:pt x="321730" y="440849"/>
                  </a:cubicBezTo>
                  <a:cubicBezTo>
                    <a:pt x="323596" y="438517"/>
                    <a:pt x="325928" y="438983"/>
                    <a:pt x="327794" y="440849"/>
                  </a:cubicBezTo>
                  <a:cubicBezTo>
                    <a:pt x="329194" y="440849"/>
                    <a:pt x="330127" y="440849"/>
                    <a:pt x="331526" y="440849"/>
                  </a:cubicBezTo>
                  <a:cubicBezTo>
                    <a:pt x="332459" y="438050"/>
                    <a:pt x="333392" y="435717"/>
                    <a:pt x="330127" y="433385"/>
                  </a:cubicBezTo>
                  <a:cubicBezTo>
                    <a:pt x="328261" y="431985"/>
                    <a:pt x="326861" y="429653"/>
                    <a:pt x="325928" y="427320"/>
                  </a:cubicBezTo>
                  <a:cubicBezTo>
                    <a:pt x="324529" y="423588"/>
                    <a:pt x="325462" y="419856"/>
                    <a:pt x="328727" y="417524"/>
                  </a:cubicBezTo>
                  <a:cubicBezTo>
                    <a:pt x="330593" y="416124"/>
                    <a:pt x="332459" y="415658"/>
                    <a:pt x="333392" y="417990"/>
                  </a:cubicBezTo>
                  <a:cubicBezTo>
                    <a:pt x="334792" y="421722"/>
                    <a:pt x="336658" y="424521"/>
                    <a:pt x="341323" y="423588"/>
                  </a:cubicBezTo>
                  <a:cubicBezTo>
                    <a:pt x="344122" y="423122"/>
                    <a:pt x="347388" y="423122"/>
                    <a:pt x="350187" y="423122"/>
                  </a:cubicBezTo>
                  <a:cubicBezTo>
                    <a:pt x="350187" y="423122"/>
                    <a:pt x="350187" y="423122"/>
                    <a:pt x="350187" y="422655"/>
                  </a:cubicBezTo>
                  <a:lnTo>
                    <a:pt x="351120" y="422189"/>
                  </a:lnTo>
                  <a:lnTo>
                    <a:pt x="350653" y="423122"/>
                  </a:lnTo>
                  <a:cubicBezTo>
                    <a:pt x="350653" y="423122"/>
                    <a:pt x="350653" y="423122"/>
                    <a:pt x="350187" y="423122"/>
                  </a:cubicBezTo>
                  <a:cubicBezTo>
                    <a:pt x="350187" y="424988"/>
                    <a:pt x="350187" y="426854"/>
                    <a:pt x="350187" y="428720"/>
                  </a:cubicBezTo>
                  <a:cubicBezTo>
                    <a:pt x="351586" y="435717"/>
                    <a:pt x="354385" y="442249"/>
                    <a:pt x="362316" y="444581"/>
                  </a:cubicBezTo>
                  <a:cubicBezTo>
                    <a:pt x="366981" y="445981"/>
                    <a:pt x="369313" y="449713"/>
                    <a:pt x="371646" y="453911"/>
                  </a:cubicBezTo>
                  <a:cubicBezTo>
                    <a:pt x="372579" y="455777"/>
                    <a:pt x="372579" y="457643"/>
                    <a:pt x="373512" y="459043"/>
                  </a:cubicBezTo>
                  <a:cubicBezTo>
                    <a:pt x="374912" y="461375"/>
                    <a:pt x="376778" y="463241"/>
                    <a:pt x="379577" y="463241"/>
                  </a:cubicBezTo>
                  <a:cubicBezTo>
                    <a:pt x="381909" y="463708"/>
                    <a:pt x="384708" y="464174"/>
                    <a:pt x="387041" y="464174"/>
                  </a:cubicBezTo>
                  <a:cubicBezTo>
                    <a:pt x="393105" y="464174"/>
                    <a:pt x="398237" y="466040"/>
                    <a:pt x="402902" y="470239"/>
                  </a:cubicBezTo>
                  <a:cubicBezTo>
                    <a:pt x="404301" y="471638"/>
                    <a:pt x="406167" y="472105"/>
                    <a:pt x="407567" y="473038"/>
                  </a:cubicBezTo>
                  <a:cubicBezTo>
                    <a:pt x="407567" y="473038"/>
                    <a:pt x="407567" y="473038"/>
                    <a:pt x="407567" y="472571"/>
                  </a:cubicBezTo>
                  <a:lnTo>
                    <a:pt x="408500" y="472105"/>
                  </a:lnTo>
                  <a:lnTo>
                    <a:pt x="408033" y="473038"/>
                  </a:lnTo>
                  <a:cubicBezTo>
                    <a:pt x="408033" y="473038"/>
                    <a:pt x="408033" y="473038"/>
                    <a:pt x="408033" y="473038"/>
                  </a:cubicBezTo>
                  <a:cubicBezTo>
                    <a:pt x="408966" y="474438"/>
                    <a:pt x="409900" y="475837"/>
                    <a:pt x="411299" y="477237"/>
                  </a:cubicBezTo>
                  <a:cubicBezTo>
                    <a:pt x="415498" y="481435"/>
                    <a:pt x="420163" y="484701"/>
                    <a:pt x="426694" y="482835"/>
                  </a:cubicBezTo>
                  <a:cubicBezTo>
                    <a:pt x="427160" y="482835"/>
                    <a:pt x="428093" y="482835"/>
                    <a:pt x="428560" y="483301"/>
                  </a:cubicBezTo>
                  <a:cubicBezTo>
                    <a:pt x="429959" y="483768"/>
                    <a:pt x="430892" y="485167"/>
                    <a:pt x="429959" y="486100"/>
                  </a:cubicBezTo>
                  <a:cubicBezTo>
                    <a:pt x="425761" y="490299"/>
                    <a:pt x="426227" y="493564"/>
                    <a:pt x="429959" y="497763"/>
                  </a:cubicBezTo>
                  <a:cubicBezTo>
                    <a:pt x="431825" y="499629"/>
                    <a:pt x="432758" y="501961"/>
                    <a:pt x="435091" y="503361"/>
                  </a:cubicBezTo>
                  <a:cubicBezTo>
                    <a:pt x="437890" y="505227"/>
                    <a:pt x="440222" y="506160"/>
                    <a:pt x="440222" y="510359"/>
                  </a:cubicBezTo>
                  <a:cubicBezTo>
                    <a:pt x="440222" y="512691"/>
                    <a:pt x="440689" y="515490"/>
                    <a:pt x="441155" y="517823"/>
                  </a:cubicBezTo>
                  <a:cubicBezTo>
                    <a:pt x="442088" y="523887"/>
                    <a:pt x="444888" y="529019"/>
                    <a:pt x="448620" y="533217"/>
                  </a:cubicBezTo>
                  <a:cubicBezTo>
                    <a:pt x="450952" y="535550"/>
                    <a:pt x="453751" y="536949"/>
                    <a:pt x="457017" y="536483"/>
                  </a:cubicBezTo>
                  <a:cubicBezTo>
                    <a:pt x="459816" y="536016"/>
                    <a:pt x="461682" y="533684"/>
                    <a:pt x="461215" y="531351"/>
                  </a:cubicBezTo>
                  <a:cubicBezTo>
                    <a:pt x="460749" y="529485"/>
                    <a:pt x="460282" y="527619"/>
                    <a:pt x="459816" y="525753"/>
                  </a:cubicBezTo>
                  <a:cubicBezTo>
                    <a:pt x="459816" y="525287"/>
                    <a:pt x="459816" y="524354"/>
                    <a:pt x="459816" y="523887"/>
                  </a:cubicBezTo>
                  <a:cubicBezTo>
                    <a:pt x="460749" y="522488"/>
                    <a:pt x="461682" y="522954"/>
                    <a:pt x="462148" y="524820"/>
                  </a:cubicBezTo>
                  <a:cubicBezTo>
                    <a:pt x="463081" y="527153"/>
                    <a:pt x="464481" y="529485"/>
                    <a:pt x="464947" y="531818"/>
                  </a:cubicBezTo>
                  <a:cubicBezTo>
                    <a:pt x="464947" y="536016"/>
                    <a:pt x="467746" y="538815"/>
                    <a:pt x="470079" y="541614"/>
                  </a:cubicBezTo>
                  <a:cubicBezTo>
                    <a:pt x="470545" y="542081"/>
                    <a:pt x="470545" y="543014"/>
                    <a:pt x="470545" y="543481"/>
                  </a:cubicBezTo>
                  <a:cubicBezTo>
                    <a:pt x="469612" y="544880"/>
                    <a:pt x="468679" y="544880"/>
                    <a:pt x="467280" y="543947"/>
                  </a:cubicBezTo>
                  <a:cubicBezTo>
                    <a:pt x="466347" y="543481"/>
                    <a:pt x="464947" y="542547"/>
                    <a:pt x="464014" y="542081"/>
                  </a:cubicBezTo>
                  <a:cubicBezTo>
                    <a:pt x="459816" y="541148"/>
                    <a:pt x="456084" y="543014"/>
                    <a:pt x="454218" y="546280"/>
                  </a:cubicBezTo>
                  <a:cubicBezTo>
                    <a:pt x="452818" y="550012"/>
                    <a:pt x="451419" y="553277"/>
                    <a:pt x="451885" y="557476"/>
                  </a:cubicBezTo>
                  <a:cubicBezTo>
                    <a:pt x="452818" y="561208"/>
                    <a:pt x="453285" y="564940"/>
                    <a:pt x="453751" y="568672"/>
                  </a:cubicBezTo>
                  <a:lnTo>
                    <a:pt x="453285" y="568205"/>
                  </a:lnTo>
                  <a:cubicBezTo>
                    <a:pt x="453285" y="568672"/>
                    <a:pt x="453285" y="569138"/>
                    <a:pt x="453285" y="569138"/>
                  </a:cubicBezTo>
                  <a:cubicBezTo>
                    <a:pt x="453285" y="569138"/>
                    <a:pt x="453751" y="568672"/>
                    <a:pt x="453751" y="568672"/>
                  </a:cubicBezTo>
                  <a:cubicBezTo>
                    <a:pt x="456084" y="571471"/>
                    <a:pt x="457483" y="574737"/>
                    <a:pt x="456084" y="578935"/>
                  </a:cubicBezTo>
                  <a:cubicBezTo>
                    <a:pt x="453751" y="585000"/>
                    <a:pt x="453285" y="591531"/>
                    <a:pt x="454218" y="597595"/>
                  </a:cubicBezTo>
                  <a:cubicBezTo>
                    <a:pt x="454218" y="598062"/>
                    <a:pt x="455151" y="598995"/>
                    <a:pt x="455151" y="598995"/>
                  </a:cubicBezTo>
                  <a:cubicBezTo>
                    <a:pt x="456084" y="598995"/>
                    <a:pt x="457950" y="598528"/>
                    <a:pt x="458416" y="598062"/>
                  </a:cubicBezTo>
                  <a:cubicBezTo>
                    <a:pt x="460749" y="593863"/>
                    <a:pt x="462615" y="589665"/>
                    <a:pt x="464947" y="585466"/>
                  </a:cubicBezTo>
                  <a:cubicBezTo>
                    <a:pt x="464947" y="585000"/>
                    <a:pt x="464947" y="584067"/>
                    <a:pt x="464947" y="583600"/>
                  </a:cubicBezTo>
                  <a:cubicBezTo>
                    <a:pt x="465414" y="583600"/>
                    <a:pt x="465414" y="583600"/>
                    <a:pt x="465880" y="583600"/>
                  </a:cubicBezTo>
                  <a:cubicBezTo>
                    <a:pt x="467746" y="581268"/>
                    <a:pt x="470079" y="580335"/>
                    <a:pt x="473344" y="580801"/>
                  </a:cubicBezTo>
                  <a:cubicBezTo>
                    <a:pt x="473344" y="580801"/>
                    <a:pt x="473811" y="580335"/>
                    <a:pt x="473811" y="580335"/>
                  </a:cubicBezTo>
                  <a:cubicBezTo>
                    <a:pt x="473811" y="580335"/>
                    <a:pt x="474277" y="580335"/>
                    <a:pt x="474277" y="580335"/>
                  </a:cubicBezTo>
                  <a:cubicBezTo>
                    <a:pt x="474277" y="579868"/>
                    <a:pt x="474277" y="579402"/>
                    <a:pt x="474744" y="578935"/>
                  </a:cubicBezTo>
                  <a:cubicBezTo>
                    <a:pt x="479876" y="571937"/>
                    <a:pt x="485007" y="564940"/>
                    <a:pt x="488273" y="556543"/>
                  </a:cubicBezTo>
                  <a:cubicBezTo>
                    <a:pt x="488273" y="556076"/>
                    <a:pt x="490139" y="556076"/>
                    <a:pt x="491072" y="556076"/>
                  </a:cubicBezTo>
                  <a:cubicBezTo>
                    <a:pt x="491538" y="556076"/>
                    <a:pt x="492005" y="557009"/>
                    <a:pt x="492005" y="557476"/>
                  </a:cubicBezTo>
                  <a:cubicBezTo>
                    <a:pt x="492005" y="559342"/>
                    <a:pt x="492005" y="561208"/>
                    <a:pt x="491538" y="563074"/>
                  </a:cubicBezTo>
                  <a:cubicBezTo>
                    <a:pt x="490139" y="567272"/>
                    <a:pt x="488739" y="571471"/>
                    <a:pt x="486873" y="575203"/>
                  </a:cubicBezTo>
                  <a:cubicBezTo>
                    <a:pt x="485474" y="578469"/>
                    <a:pt x="487340" y="580801"/>
                    <a:pt x="488739" y="583134"/>
                  </a:cubicBezTo>
                  <a:cubicBezTo>
                    <a:pt x="489206" y="583134"/>
                    <a:pt x="489206" y="583134"/>
                    <a:pt x="489672" y="583134"/>
                  </a:cubicBezTo>
                  <a:cubicBezTo>
                    <a:pt x="489672" y="583600"/>
                    <a:pt x="489672" y="584067"/>
                    <a:pt x="489672" y="584533"/>
                  </a:cubicBezTo>
                  <a:cubicBezTo>
                    <a:pt x="491072" y="586399"/>
                    <a:pt x="492005" y="588732"/>
                    <a:pt x="492471" y="591064"/>
                  </a:cubicBezTo>
                  <a:cubicBezTo>
                    <a:pt x="492471" y="591064"/>
                    <a:pt x="492938" y="591531"/>
                    <a:pt x="492938" y="591531"/>
                  </a:cubicBezTo>
                  <a:lnTo>
                    <a:pt x="493404" y="592464"/>
                  </a:lnTo>
                  <a:lnTo>
                    <a:pt x="492471" y="591997"/>
                  </a:lnTo>
                  <a:cubicBezTo>
                    <a:pt x="492471" y="591531"/>
                    <a:pt x="492471" y="591531"/>
                    <a:pt x="492471" y="591064"/>
                  </a:cubicBezTo>
                  <a:cubicBezTo>
                    <a:pt x="490139" y="589665"/>
                    <a:pt x="489672" y="586866"/>
                    <a:pt x="489672" y="584533"/>
                  </a:cubicBezTo>
                  <a:cubicBezTo>
                    <a:pt x="489672" y="584067"/>
                    <a:pt x="489206" y="584067"/>
                    <a:pt x="489206" y="583600"/>
                  </a:cubicBezTo>
                  <a:cubicBezTo>
                    <a:pt x="489206" y="583600"/>
                    <a:pt x="489206" y="583134"/>
                    <a:pt x="488739" y="583134"/>
                  </a:cubicBezTo>
                  <a:cubicBezTo>
                    <a:pt x="486407" y="582667"/>
                    <a:pt x="484541" y="582667"/>
                    <a:pt x="482675" y="581734"/>
                  </a:cubicBezTo>
                  <a:cubicBezTo>
                    <a:pt x="479876" y="580335"/>
                    <a:pt x="477076" y="580335"/>
                    <a:pt x="474277" y="580335"/>
                  </a:cubicBezTo>
                  <a:cubicBezTo>
                    <a:pt x="474277" y="580335"/>
                    <a:pt x="474277" y="580801"/>
                    <a:pt x="474277" y="580801"/>
                  </a:cubicBezTo>
                  <a:cubicBezTo>
                    <a:pt x="473811" y="580801"/>
                    <a:pt x="473811" y="580801"/>
                    <a:pt x="473344" y="580801"/>
                  </a:cubicBezTo>
                  <a:cubicBezTo>
                    <a:pt x="471478" y="583600"/>
                    <a:pt x="469146" y="584067"/>
                    <a:pt x="465880" y="583600"/>
                  </a:cubicBezTo>
                  <a:cubicBezTo>
                    <a:pt x="465880" y="583600"/>
                    <a:pt x="465414" y="584067"/>
                    <a:pt x="465414" y="584067"/>
                  </a:cubicBezTo>
                  <a:cubicBezTo>
                    <a:pt x="465414" y="584533"/>
                    <a:pt x="464947" y="585000"/>
                    <a:pt x="464947" y="585466"/>
                  </a:cubicBezTo>
                  <a:cubicBezTo>
                    <a:pt x="464481" y="591064"/>
                    <a:pt x="465414" y="596662"/>
                    <a:pt x="462615" y="601794"/>
                  </a:cubicBezTo>
                  <a:cubicBezTo>
                    <a:pt x="461682" y="603660"/>
                    <a:pt x="463548" y="606459"/>
                    <a:pt x="466347" y="607392"/>
                  </a:cubicBezTo>
                  <a:cubicBezTo>
                    <a:pt x="467280" y="607858"/>
                    <a:pt x="468213" y="607858"/>
                    <a:pt x="469612" y="607858"/>
                  </a:cubicBezTo>
                  <a:cubicBezTo>
                    <a:pt x="469612" y="607858"/>
                    <a:pt x="469612" y="607392"/>
                    <a:pt x="469612" y="607392"/>
                  </a:cubicBezTo>
                  <a:cubicBezTo>
                    <a:pt x="470079" y="606925"/>
                    <a:pt x="470545" y="606459"/>
                    <a:pt x="470545" y="606459"/>
                  </a:cubicBezTo>
                  <a:cubicBezTo>
                    <a:pt x="471012" y="605526"/>
                    <a:pt x="471012" y="604593"/>
                    <a:pt x="471478" y="603660"/>
                  </a:cubicBezTo>
                  <a:cubicBezTo>
                    <a:pt x="471478" y="604126"/>
                    <a:pt x="471945" y="604593"/>
                    <a:pt x="471945" y="605059"/>
                  </a:cubicBezTo>
                  <a:cubicBezTo>
                    <a:pt x="471478" y="605526"/>
                    <a:pt x="471012" y="605992"/>
                    <a:pt x="470545" y="606459"/>
                  </a:cubicBezTo>
                  <a:cubicBezTo>
                    <a:pt x="470545" y="606925"/>
                    <a:pt x="470079" y="607392"/>
                    <a:pt x="470079" y="607858"/>
                  </a:cubicBezTo>
                  <a:cubicBezTo>
                    <a:pt x="470079" y="607858"/>
                    <a:pt x="469612" y="607858"/>
                    <a:pt x="469612" y="607858"/>
                  </a:cubicBezTo>
                  <a:cubicBezTo>
                    <a:pt x="469146" y="609725"/>
                    <a:pt x="468679" y="611591"/>
                    <a:pt x="469146" y="612990"/>
                  </a:cubicBezTo>
                  <a:cubicBezTo>
                    <a:pt x="471012" y="615789"/>
                    <a:pt x="472411" y="618122"/>
                    <a:pt x="471012" y="621854"/>
                  </a:cubicBezTo>
                  <a:cubicBezTo>
                    <a:pt x="470079" y="624186"/>
                    <a:pt x="469612" y="626519"/>
                    <a:pt x="469146" y="629318"/>
                  </a:cubicBezTo>
                  <a:cubicBezTo>
                    <a:pt x="468679" y="631184"/>
                    <a:pt x="468213" y="633516"/>
                    <a:pt x="469146" y="634916"/>
                  </a:cubicBezTo>
                  <a:cubicBezTo>
                    <a:pt x="472411" y="639114"/>
                    <a:pt x="471478" y="644713"/>
                    <a:pt x="473811" y="649378"/>
                  </a:cubicBezTo>
                  <a:cubicBezTo>
                    <a:pt x="474277" y="650311"/>
                    <a:pt x="475677" y="650777"/>
                    <a:pt x="476610" y="650777"/>
                  </a:cubicBezTo>
                  <a:cubicBezTo>
                    <a:pt x="477543" y="650777"/>
                    <a:pt x="479409" y="649844"/>
                    <a:pt x="479409" y="648911"/>
                  </a:cubicBezTo>
                  <a:cubicBezTo>
                    <a:pt x="481742" y="643313"/>
                    <a:pt x="485007" y="637715"/>
                    <a:pt x="485007" y="631184"/>
                  </a:cubicBezTo>
                  <a:cubicBezTo>
                    <a:pt x="485007" y="631184"/>
                    <a:pt x="484541" y="631184"/>
                    <a:pt x="484541" y="631184"/>
                  </a:cubicBezTo>
                  <a:cubicBezTo>
                    <a:pt x="484541" y="630717"/>
                    <a:pt x="484541" y="630717"/>
                    <a:pt x="484541" y="630251"/>
                  </a:cubicBezTo>
                  <a:cubicBezTo>
                    <a:pt x="484074" y="629784"/>
                    <a:pt x="483608" y="629784"/>
                    <a:pt x="483608" y="629318"/>
                  </a:cubicBezTo>
                  <a:cubicBezTo>
                    <a:pt x="484074" y="629318"/>
                    <a:pt x="484541" y="629318"/>
                    <a:pt x="484541" y="629784"/>
                  </a:cubicBezTo>
                  <a:cubicBezTo>
                    <a:pt x="484541" y="629784"/>
                    <a:pt x="484541" y="630251"/>
                    <a:pt x="484541" y="630251"/>
                  </a:cubicBezTo>
                  <a:cubicBezTo>
                    <a:pt x="484541" y="630251"/>
                    <a:pt x="485007" y="630717"/>
                    <a:pt x="485007" y="630717"/>
                  </a:cubicBezTo>
                  <a:cubicBezTo>
                    <a:pt x="485007" y="630717"/>
                    <a:pt x="485007" y="631184"/>
                    <a:pt x="485007" y="631184"/>
                  </a:cubicBezTo>
                  <a:cubicBezTo>
                    <a:pt x="486407" y="631184"/>
                    <a:pt x="487340" y="631184"/>
                    <a:pt x="488739" y="631184"/>
                  </a:cubicBezTo>
                  <a:cubicBezTo>
                    <a:pt x="488739" y="631184"/>
                    <a:pt x="488739" y="630717"/>
                    <a:pt x="488273" y="630717"/>
                  </a:cubicBezTo>
                  <a:cubicBezTo>
                    <a:pt x="488739" y="630251"/>
                    <a:pt x="488739" y="630251"/>
                    <a:pt x="489206" y="629784"/>
                  </a:cubicBezTo>
                  <a:cubicBezTo>
                    <a:pt x="489206" y="630251"/>
                    <a:pt x="489206" y="630717"/>
                    <a:pt x="488739" y="631184"/>
                  </a:cubicBezTo>
                  <a:cubicBezTo>
                    <a:pt x="488739" y="631184"/>
                    <a:pt x="488739" y="631184"/>
                    <a:pt x="488739" y="631184"/>
                  </a:cubicBezTo>
                  <a:cubicBezTo>
                    <a:pt x="490139" y="633516"/>
                    <a:pt x="491538" y="635849"/>
                    <a:pt x="492938" y="637715"/>
                  </a:cubicBezTo>
                  <a:cubicBezTo>
                    <a:pt x="492938" y="637715"/>
                    <a:pt x="493404" y="637248"/>
                    <a:pt x="493404" y="637248"/>
                  </a:cubicBezTo>
                  <a:cubicBezTo>
                    <a:pt x="493404" y="637715"/>
                    <a:pt x="493404" y="638181"/>
                    <a:pt x="493404" y="638648"/>
                  </a:cubicBezTo>
                  <a:cubicBezTo>
                    <a:pt x="493871" y="639581"/>
                    <a:pt x="494337" y="640047"/>
                    <a:pt x="494337" y="640980"/>
                  </a:cubicBezTo>
                  <a:cubicBezTo>
                    <a:pt x="494337" y="642846"/>
                    <a:pt x="493871" y="642846"/>
                    <a:pt x="493404" y="640980"/>
                  </a:cubicBezTo>
                  <a:cubicBezTo>
                    <a:pt x="493404" y="640514"/>
                    <a:pt x="493404" y="639581"/>
                    <a:pt x="493404" y="639114"/>
                  </a:cubicBezTo>
                  <a:cubicBezTo>
                    <a:pt x="493404" y="639114"/>
                    <a:pt x="493404" y="638648"/>
                    <a:pt x="493404" y="638648"/>
                  </a:cubicBezTo>
                  <a:cubicBezTo>
                    <a:pt x="493404" y="638181"/>
                    <a:pt x="492938" y="638181"/>
                    <a:pt x="492938" y="637715"/>
                  </a:cubicBezTo>
                  <a:cubicBezTo>
                    <a:pt x="492938" y="637715"/>
                    <a:pt x="492938" y="637715"/>
                    <a:pt x="492938" y="637715"/>
                  </a:cubicBezTo>
                  <a:cubicBezTo>
                    <a:pt x="490139" y="639581"/>
                    <a:pt x="489672" y="642380"/>
                    <a:pt x="490139" y="645179"/>
                  </a:cubicBezTo>
                  <a:cubicBezTo>
                    <a:pt x="490605" y="647978"/>
                    <a:pt x="492005" y="649844"/>
                    <a:pt x="494337" y="651244"/>
                  </a:cubicBezTo>
                  <a:cubicBezTo>
                    <a:pt x="496203" y="652177"/>
                    <a:pt x="498069" y="652177"/>
                    <a:pt x="499935" y="652643"/>
                  </a:cubicBezTo>
                  <a:cubicBezTo>
                    <a:pt x="502268" y="653110"/>
                    <a:pt x="503201" y="654976"/>
                    <a:pt x="501801" y="656375"/>
                  </a:cubicBezTo>
                  <a:cubicBezTo>
                    <a:pt x="498069" y="660107"/>
                    <a:pt x="495737" y="664306"/>
                    <a:pt x="495737" y="669904"/>
                  </a:cubicBezTo>
                  <a:cubicBezTo>
                    <a:pt x="495737" y="672236"/>
                    <a:pt x="492938" y="672236"/>
                    <a:pt x="491538" y="672703"/>
                  </a:cubicBezTo>
                  <a:cubicBezTo>
                    <a:pt x="489206" y="674102"/>
                    <a:pt x="488739" y="675035"/>
                    <a:pt x="490605" y="676901"/>
                  </a:cubicBezTo>
                  <a:cubicBezTo>
                    <a:pt x="494804" y="681567"/>
                    <a:pt x="494804" y="683899"/>
                    <a:pt x="489206" y="686232"/>
                  </a:cubicBezTo>
                  <a:cubicBezTo>
                    <a:pt x="487806" y="686698"/>
                    <a:pt x="486873" y="687165"/>
                    <a:pt x="486873" y="688564"/>
                  </a:cubicBezTo>
                  <a:cubicBezTo>
                    <a:pt x="487806" y="693229"/>
                    <a:pt x="491538" y="696028"/>
                    <a:pt x="494804" y="695095"/>
                  </a:cubicBezTo>
                  <a:cubicBezTo>
                    <a:pt x="499002" y="693696"/>
                    <a:pt x="503201" y="691363"/>
                    <a:pt x="507866" y="691830"/>
                  </a:cubicBezTo>
                  <a:cubicBezTo>
                    <a:pt x="508332" y="691830"/>
                    <a:pt x="509265" y="692296"/>
                    <a:pt x="509265" y="692763"/>
                  </a:cubicBezTo>
                  <a:cubicBezTo>
                    <a:pt x="509265" y="693696"/>
                    <a:pt x="509732" y="695095"/>
                    <a:pt x="508799" y="696028"/>
                  </a:cubicBezTo>
                  <a:cubicBezTo>
                    <a:pt x="506933" y="697894"/>
                    <a:pt x="505067" y="699294"/>
                    <a:pt x="503201" y="701160"/>
                  </a:cubicBezTo>
                  <a:cubicBezTo>
                    <a:pt x="499469" y="704425"/>
                    <a:pt x="498069" y="708624"/>
                    <a:pt x="498536" y="713289"/>
                  </a:cubicBezTo>
                  <a:cubicBezTo>
                    <a:pt x="498536" y="714222"/>
                    <a:pt x="499935" y="715155"/>
                    <a:pt x="500868" y="716088"/>
                  </a:cubicBezTo>
                  <a:cubicBezTo>
                    <a:pt x="500868" y="716088"/>
                    <a:pt x="500402" y="715622"/>
                    <a:pt x="500402" y="715622"/>
                  </a:cubicBezTo>
                  <a:cubicBezTo>
                    <a:pt x="500868" y="715622"/>
                    <a:pt x="500868" y="715622"/>
                    <a:pt x="501335" y="715622"/>
                  </a:cubicBezTo>
                  <a:cubicBezTo>
                    <a:pt x="501335" y="715155"/>
                    <a:pt x="501801" y="715155"/>
                    <a:pt x="501801" y="714689"/>
                  </a:cubicBezTo>
                  <a:cubicBezTo>
                    <a:pt x="502734" y="715155"/>
                    <a:pt x="502268" y="715622"/>
                    <a:pt x="501335" y="715622"/>
                  </a:cubicBezTo>
                  <a:cubicBezTo>
                    <a:pt x="501335" y="715622"/>
                    <a:pt x="500868" y="716088"/>
                    <a:pt x="500868" y="716088"/>
                  </a:cubicBezTo>
                  <a:cubicBezTo>
                    <a:pt x="504134" y="719354"/>
                    <a:pt x="507399" y="722619"/>
                    <a:pt x="510199" y="726351"/>
                  </a:cubicBezTo>
                  <a:cubicBezTo>
                    <a:pt x="512065" y="728217"/>
                    <a:pt x="512531" y="730550"/>
                    <a:pt x="511598" y="732882"/>
                  </a:cubicBezTo>
                  <a:cubicBezTo>
                    <a:pt x="510665" y="734748"/>
                    <a:pt x="509732" y="737081"/>
                    <a:pt x="508799" y="738947"/>
                  </a:cubicBezTo>
                  <a:cubicBezTo>
                    <a:pt x="508799" y="738947"/>
                    <a:pt x="508799" y="738947"/>
                    <a:pt x="508332" y="738947"/>
                  </a:cubicBezTo>
                  <a:cubicBezTo>
                    <a:pt x="508332" y="738947"/>
                    <a:pt x="508332" y="739413"/>
                    <a:pt x="508332" y="739413"/>
                  </a:cubicBezTo>
                  <a:lnTo>
                    <a:pt x="508799" y="738947"/>
                  </a:lnTo>
                  <a:cubicBezTo>
                    <a:pt x="508799" y="740813"/>
                    <a:pt x="507866" y="743145"/>
                    <a:pt x="508332" y="744545"/>
                  </a:cubicBezTo>
                  <a:cubicBezTo>
                    <a:pt x="509265" y="747811"/>
                    <a:pt x="509732" y="750610"/>
                    <a:pt x="507399" y="753409"/>
                  </a:cubicBezTo>
                  <a:cubicBezTo>
                    <a:pt x="506933" y="753875"/>
                    <a:pt x="506933" y="754342"/>
                    <a:pt x="506466" y="755275"/>
                  </a:cubicBezTo>
                  <a:lnTo>
                    <a:pt x="512065" y="766471"/>
                  </a:lnTo>
                  <a:cubicBezTo>
                    <a:pt x="515797" y="767870"/>
                    <a:pt x="519062" y="770203"/>
                    <a:pt x="521395" y="773468"/>
                  </a:cubicBezTo>
                  <a:cubicBezTo>
                    <a:pt x="523727" y="776734"/>
                    <a:pt x="526526" y="778600"/>
                    <a:pt x="530258" y="780000"/>
                  </a:cubicBezTo>
                  <a:cubicBezTo>
                    <a:pt x="533057" y="780933"/>
                    <a:pt x="535856" y="782799"/>
                    <a:pt x="538655" y="784198"/>
                  </a:cubicBezTo>
                  <a:cubicBezTo>
                    <a:pt x="540521" y="785131"/>
                    <a:pt x="541454" y="786997"/>
                    <a:pt x="540988" y="788863"/>
                  </a:cubicBezTo>
                  <a:cubicBezTo>
                    <a:pt x="539588" y="792595"/>
                    <a:pt x="538655" y="796327"/>
                    <a:pt x="540055" y="800059"/>
                  </a:cubicBezTo>
                  <a:cubicBezTo>
                    <a:pt x="540521" y="801459"/>
                    <a:pt x="541921" y="802858"/>
                    <a:pt x="542854" y="804258"/>
                  </a:cubicBezTo>
                  <a:lnTo>
                    <a:pt x="543787" y="804258"/>
                  </a:lnTo>
                  <a:lnTo>
                    <a:pt x="543320" y="804724"/>
                  </a:lnTo>
                  <a:cubicBezTo>
                    <a:pt x="543320" y="804724"/>
                    <a:pt x="542854" y="804258"/>
                    <a:pt x="542854" y="804258"/>
                  </a:cubicBezTo>
                  <a:lnTo>
                    <a:pt x="542854" y="804258"/>
                  </a:lnTo>
                  <a:cubicBezTo>
                    <a:pt x="543320" y="805657"/>
                    <a:pt x="543320" y="807057"/>
                    <a:pt x="543787" y="807990"/>
                  </a:cubicBezTo>
                  <a:cubicBezTo>
                    <a:pt x="545653" y="808456"/>
                    <a:pt x="547053" y="808456"/>
                    <a:pt x="548919" y="808923"/>
                  </a:cubicBezTo>
                  <a:cubicBezTo>
                    <a:pt x="551251" y="809389"/>
                    <a:pt x="553584" y="810322"/>
                    <a:pt x="554517" y="813588"/>
                  </a:cubicBezTo>
                  <a:cubicBezTo>
                    <a:pt x="555916" y="817787"/>
                    <a:pt x="557316" y="821985"/>
                    <a:pt x="559648" y="826184"/>
                  </a:cubicBezTo>
                  <a:cubicBezTo>
                    <a:pt x="561981" y="830382"/>
                    <a:pt x="560115" y="833648"/>
                    <a:pt x="558715" y="836913"/>
                  </a:cubicBezTo>
                  <a:cubicBezTo>
                    <a:pt x="558249" y="837846"/>
                    <a:pt x="557316" y="839246"/>
                    <a:pt x="556383" y="839712"/>
                  </a:cubicBezTo>
                  <a:cubicBezTo>
                    <a:pt x="554983" y="840645"/>
                    <a:pt x="552651" y="842045"/>
                    <a:pt x="551251" y="842045"/>
                  </a:cubicBezTo>
                  <a:cubicBezTo>
                    <a:pt x="545653" y="840179"/>
                    <a:pt x="540055" y="839712"/>
                    <a:pt x="535856" y="835514"/>
                  </a:cubicBezTo>
                  <a:lnTo>
                    <a:pt x="536323" y="835980"/>
                  </a:lnTo>
                  <a:cubicBezTo>
                    <a:pt x="536323" y="835980"/>
                    <a:pt x="535856" y="835514"/>
                    <a:pt x="535856" y="835514"/>
                  </a:cubicBezTo>
                  <a:cubicBezTo>
                    <a:pt x="537722" y="835980"/>
                    <a:pt x="539588" y="835980"/>
                    <a:pt x="541454" y="836447"/>
                  </a:cubicBezTo>
                  <a:cubicBezTo>
                    <a:pt x="545187" y="836447"/>
                    <a:pt x="547053" y="834114"/>
                    <a:pt x="547519" y="830849"/>
                  </a:cubicBezTo>
                  <a:cubicBezTo>
                    <a:pt x="547986" y="823385"/>
                    <a:pt x="546586" y="816387"/>
                    <a:pt x="543787" y="809389"/>
                  </a:cubicBezTo>
                  <a:cubicBezTo>
                    <a:pt x="540988" y="807990"/>
                    <a:pt x="538189" y="806590"/>
                    <a:pt x="537256" y="803325"/>
                  </a:cubicBezTo>
                  <a:cubicBezTo>
                    <a:pt x="536323" y="800059"/>
                    <a:pt x="535390" y="797260"/>
                    <a:pt x="534457" y="793995"/>
                  </a:cubicBezTo>
                  <a:cubicBezTo>
                    <a:pt x="532591" y="786997"/>
                    <a:pt x="528392" y="782799"/>
                    <a:pt x="521861" y="780933"/>
                  </a:cubicBezTo>
                  <a:cubicBezTo>
                    <a:pt x="516730" y="779533"/>
                    <a:pt x="512531" y="776734"/>
                    <a:pt x="508332" y="773468"/>
                  </a:cubicBezTo>
                  <a:cubicBezTo>
                    <a:pt x="506000" y="771602"/>
                    <a:pt x="503667" y="769270"/>
                    <a:pt x="500868" y="767404"/>
                  </a:cubicBezTo>
                  <a:cubicBezTo>
                    <a:pt x="499469" y="766471"/>
                    <a:pt x="497136" y="766471"/>
                    <a:pt x="495270" y="766004"/>
                  </a:cubicBezTo>
                  <a:cubicBezTo>
                    <a:pt x="493871" y="765538"/>
                    <a:pt x="491072" y="767870"/>
                    <a:pt x="491538" y="769270"/>
                  </a:cubicBezTo>
                  <a:cubicBezTo>
                    <a:pt x="492005" y="773002"/>
                    <a:pt x="493404" y="776734"/>
                    <a:pt x="492938" y="780466"/>
                  </a:cubicBezTo>
                  <a:cubicBezTo>
                    <a:pt x="492938" y="782332"/>
                    <a:pt x="493871" y="784198"/>
                    <a:pt x="494804" y="785598"/>
                  </a:cubicBezTo>
                  <a:cubicBezTo>
                    <a:pt x="497603" y="789330"/>
                    <a:pt x="500868" y="792129"/>
                    <a:pt x="503201" y="795861"/>
                  </a:cubicBezTo>
                  <a:cubicBezTo>
                    <a:pt x="510665" y="807057"/>
                    <a:pt x="520462" y="816387"/>
                    <a:pt x="527926" y="827583"/>
                  </a:cubicBezTo>
                  <a:cubicBezTo>
                    <a:pt x="528859" y="828983"/>
                    <a:pt x="530725" y="830382"/>
                    <a:pt x="532124" y="831315"/>
                  </a:cubicBezTo>
                  <a:lnTo>
                    <a:pt x="531658" y="830849"/>
                  </a:lnTo>
                  <a:cubicBezTo>
                    <a:pt x="531658" y="830849"/>
                    <a:pt x="532124" y="831315"/>
                    <a:pt x="532124" y="831315"/>
                  </a:cubicBezTo>
                  <a:cubicBezTo>
                    <a:pt x="526993" y="833181"/>
                    <a:pt x="523727" y="836913"/>
                    <a:pt x="523727" y="842978"/>
                  </a:cubicBezTo>
                  <a:cubicBezTo>
                    <a:pt x="523727" y="851375"/>
                    <a:pt x="523261" y="859772"/>
                    <a:pt x="523727" y="868169"/>
                  </a:cubicBezTo>
                  <a:cubicBezTo>
                    <a:pt x="524194" y="878899"/>
                    <a:pt x="522328" y="888229"/>
                    <a:pt x="518596" y="898026"/>
                  </a:cubicBezTo>
                  <a:cubicBezTo>
                    <a:pt x="514864" y="908289"/>
                    <a:pt x="509732" y="918086"/>
                    <a:pt x="507399" y="928815"/>
                  </a:cubicBezTo>
                  <a:cubicBezTo>
                    <a:pt x="505067" y="938612"/>
                    <a:pt x="501335" y="948408"/>
                    <a:pt x="495737" y="956806"/>
                  </a:cubicBezTo>
                  <a:cubicBezTo>
                    <a:pt x="490139" y="964736"/>
                    <a:pt x="488739" y="973133"/>
                    <a:pt x="489206" y="982464"/>
                  </a:cubicBezTo>
                  <a:cubicBezTo>
                    <a:pt x="489206" y="984330"/>
                    <a:pt x="489206" y="986196"/>
                    <a:pt x="489672" y="988062"/>
                  </a:cubicBezTo>
                  <a:cubicBezTo>
                    <a:pt x="490139" y="998325"/>
                    <a:pt x="488739" y="1008588"/>
                    <a:pt x="482675" y="1017452"/>
                  </a:cubicBezTo>
                  <a:cubicBezTo>
                    <a:pt x="480809" y="1020251"/>
                    <a:pt x="480342" y="1023516"/>
                    <a:pt x="481742" y="1026782"/>
                  </a:cubicBezTo>
                  <a:cubicBezTo>
                    <a:pt x="485007" y="1033313"/>
                    <a:pt x="485940" y="1039844"/>
                    <a:pt x="484074" y="1047308"/>
                  </a:cubicBezTo>
                  <a:cubicBezTo>
                    <a:pt x="483141" y="1050107"/>
                    <a:pt x="483608" y="1053839"/>
                    <a:pt x="484074" y="1056638"/>
                  </a:cubicBezTo>
                  <a:cubicBezTo>
                    <a:pt x="484074" y="1058504"/>
                    <a:pt x="484541" y="1060370"/>
                    <a:pt x="485007" y="1062236"/>
                  </a:cubicBezTo>
                  <a:cubicBezTo>
                    <a:pt x="487340" y="1067368"/>
                    <a:pt x="489206" y="1072966"/>
                    <a:pt x="492005" y="1078097"/>
                  </a:cubicBezTo>
                  <a:cubicBezTo>
                    <a:pt x="492938" y="1079497"/>
                    <a:pt x="494804" y="1080896"/>
                    <a:pt x="496203" y="1081829"/>
                  </a:cubicBezTo>
                  <a:cubicBezTo>
                    <a:pt x="499935" y="1084162"/>
                    <a:pt x="499935" y="1084162"/>
                    <a:pt x="498536" y="1086961"/>
                  </a:cubicBezTo>
                  <a:cubicBezTo>
                    <a:pt x="498069" y="1088827"/>
                    <a:pt x="496670" y="1090227"/>
                    <a:pt x="496203" y="1092093"/>
                  </a:cubicBezTo>
                  <a:cubicBezTo>
                    <a:pt x="495737" y="1093959"/>
                    <a:pt x="495270" y="1095825"/>
                    <a:pt x="496203" y="1097691"/>
                  </a:cubicBezTo>
                  <a:cubicBezTo>
                    <a:pt x="498069" y="1103289"/>
                    <a:pt x="501335" y="1107954"/>
                    <a:pt x="498536" y="1114018"/>
                  </a:cubicBezTo>
                  <a:cubicBezTo>
                    <a:pt x="498069" y="1115418"/>
                    <a:pt x="499002" y="1117751"/>
                    <a:pt x="499469" y="1119617"/>
                  </a:cubicBezTo>
                  <a:cubicBezTo>
                    <a:pt x="502734" y="1126614"/>
                    <a:pt x="505533" y="1133612"/>
                    <a:pt x="508799" y="1140609"/>
                  </a:cubicBezTo>
                  <a:cubicBezTo>
                    <a:pt x="510665" y="1144341"/>
                    <a:pt x="511598" y="1147607"/>
                    <a:pt x="511132" y="1151806"/>
                  </a:cubicBezTo>
                  <a:cubicBezTo>
                    <a:pt x="510665" y="1156471"/>
                    <a:pt x="512065" y="1158337"/>
                    <a:pt x="515330" y="1159270"/>
                  </a:cubicBezTo>
                  <a:cubicBezTo>
                    <a:pt x="526526" y="1161136"/>
                    <a:pt x="534923" y="1168133"/>
                    <a:pt x="544254" y="1173731"/>
                  </a:cubicBezTo>
                  <a:cubicBezTo>
                    <a:pt x="552184" y="1178396"/>
                    <a:pt x="556383" y="1184928"/>
                    <a:pt x="556849" y="1193791"/>
                  </a:cubicBezTo>
                  <a:cubicBezTo>
                    <a:pt x="557316" y="1200789"/>
                    <a:pt x="559182" y="1207786"/>
                    <a:pt x="561048" y="1214317"/>
                  </a:cubicBezTo>
                  <a:cubicBezTo>
                    <a:pt x="564313" y="1225980"/>
                    <a:pt x="569911" y="1237176"/>
                    <a:pt x="571311" y="1249305"/>
                  </a:cubicBezTo>
                  <a:cubicBezTo>
                    <a:pt x="571777" y="1253038"/>
                    <a:pt x="574110" y="1256303"/>
                    <a:pt x="577375" y="1259102"/>
                  </a:cubicBezTo>
                  <a:cubicBezTo>
                    <a:pt x="583440" y="1264234"/>
                    <a:pt x="587172" y="1270765"/>
                    <a:pt x="590904" y="1277762"/>
                  </a:cubicBezTo>
                  <a:cubicBezTo>
                    <a:pt x="593237" y="1281494"/>
                    <a:pt x="592304" y="1285227"/>
                    <a:pt x="590438" y="1288492"/>
                  </a:cubicBezTo>
                  <a:cubicBezTo>
                    <a:pt x="589038" y="1291291"/>
                    <a:pt x="586706" y="1291758"/>
                    <a:pt x="583907" y="1291291"/>
                  </a:cubicBezTo>
                  <a:cubicBezTo>
                    <a:pt x="583440" y="1291291"/>
                    <a:pt x="582507" y="1291291"/>
                    <a:pt x="582041" y="1291758"/>
                  </a:cubicBezTo>
                  <a:cubicBezTo>
                    <a:pt x="580175" y="1292224"/>
                    <a:pt x="579242" y="1295023"/>
                    <a:pt x="580175" y="1296423"/>
                  </a:cubicBezTo>
                  <a:cubicBezTo>
                    <a:pt x="583440" y="1302487"/>
                    <a:pt x="587639" y="1307152"/>
                    <a:pt x="593703" y="1309951"/>
                  </a:cubicBezTo>
                  <a:cubicBezTo>
                    <a:pt x="601634" y="1313683"/>
                    <a:pt x="607232" y="1319748"/>
                    <a:pt x="613297" y="1325346"/>
                  </a:cubicBezTo>
                  <a:cubicBezTo>
                    <a:pt x="615629" y="1327679"/>
                    <a:pt x="617029" y="1330944"/>
                    <a:pt x="616562" y="1334210"/>
                  </a:cubicBezTo>
                  <a:cubicBezTo>
                    <a:pt x="616562" y="1337475"/>
                    <a:pt x="616562" y="1340741"/>
                    <a:pt x="615629" y="1343540"/>
                  </a:cubicBezTo>
                  <a:cubicBezTo>
                    <a:pt x="614696" y="1347738"/>
                    <a:pt x="616096" y="1350537"/>
                    <a:pt x="618895" y="1353803"/>
                  </a:cubicBezTo>
                  <a:cubicBezTo>
                    <a:pt x="628225" y="1363133"/>
                    <a:pt x="639421" y="1371064"/>
                    <a:pt x="645486" y="1383659"/>
                  </a:cubicBezTo>
                  <a:cubicBezTo>
                    <a:pt x="646419" y="1385525"/>
                    <a:pt x="650151" y="1385992"/>
                    <a:pt x="652483" y="1384126"/>
                  </a:cubicBezTo>
                  <a:cubicBezTo>
                    <a:pt x="655282" y="1381793"/>
                    <a:pt x="656682" y="1378528"/>
                    <a:pt x="655749" y="1375729"/>
                  </a:cubicBezTo>
                  <a:cubicBezTo>
                    <a:pt x="654349" y="1371064"/>
                    <a:pt x="652017" y="1367332"/>
                    <a:pt x="649218" y="1364066"/>
                  </a:cubicBezTo>
                  <a:cubicBezTo>
                    <a:pt x="646419" y="1361267"/>
                    <a:pt x="638954" y="1347738"/>
                    <a:pt x="638021" y="1344006"/>
                  </a:cubicBezTo>
                  <a:cubicBezTo>
                    <a:pt x="637088" y="1340741"/>
                    <a:pt x="635689" y="1337942"/>
                    <a:pt x="634756" y="1334676"/>
                  </a:cubicBezTo>
                  <a:cubicBezTo>
                    <a:pt x="633823" y="1329545"/>
                    <a:pt x="633356" y="1324413"/>
                    <a:pt x="632423" y="1319281"/>
                  </a:cubicBezTo>
                  <a:cubicBezTo>
                    <a:pt x="631024" y="1313217"/>
                    <a:pt x="625426" y="1310418"/>
                    <a:pt x="623560" y="1304820"/>
                  </a:cubicBezTo>
                  <a:cubicBezTo>
                    <a:pt x="620761" y="1296423"/>
                    <a:pt x="617029" y="1288026"/>
                    <a:pt x="612364" y="1280561"/>
                  </a:cubicBezTo>
                  <a:cubicBezTo>
                    <a:pt x="607232" y="1272631"/>
                    <a:pt x="603966" y="1263301"/>
                    <a:pt x="597435" y="1255837"/>
                  </a:cubicBezTo>
                  <a:cubicBezTo>
                    <a:pt x="596036" y="1254437"/>
                    <a:pt x="595103" y="1252571"/>
                    <a:pt x="595103" y="1250705"/>
                  </a:cubicBezTo>
                  <a:cubicBezTo>
                    <a:pt x="594170" y="1241375"/>
                    <a:pt x="592304" y="1231578"/>
                    <a:pt x="595103" y="1222248"/>
                  </a:cubicBezTo>
                  <a:cubicBezTo>
                    <a:pt x="595569" y="1220848"/>
                    <a:pt x="596502" y="1219916"/>
                    <a:pt x="597902" y="1220382"/>
                  </a:cubicBezTo>
                  <a:cubicBezTo>
                    <a:pt x="601634" y="1221782"/>
                    <a:pt x="604899" y="1223648"/>
                    <a:pt x="608165" y="1225047"/>
                  </a:cubicBezTo>
                  <a:cubicBezTo>
                    <a:pt x="611897" y="1226913"/>
                    <a:pt x="614230" y="1229246"/>
                    <a:pt x="614696" y="1233444"/>
                  </a:cubicBezTo>
                  <a:cubicBezTo>
                    <a:pt x="616096" y="1241841"/>
                    <a:pt x="617029" y="1249772"/>
                    <a:pt x="620294" y="1257703"/>
                  </a:cubicBezTo>
                  <a:cubicBezTo>
                    <a:pt x="624959" y="1269832"/>
                    <a:pt x="631490" y="1281028"/>
                    <a:pt x="639421" y="1290825"/>
                  </a:cubicBezTo>
                  <a:cubicBezTo>
                    <a:pt x="640820" y="1292691"/>
                    <a:pt x="643619" y="1294557"/>
                    <a:pt x="644086" y="1296889"/>
                  </a:cubicBezTo>
                  <a:cubicBezTo>
                    <a:pt x="645486" y="1302954"/>
                    <a:pt x="649684" y="1306686"/>
                    <a:pt x="653883" y="1310418"/>
                  </a:cubicBezTo>
                  <a:cubicBezTo>
                    <a:pt x="656682" y="1312750"/>
                    <a:pt x="659947" y="1315083"/>
                    <a:pt x="662746" y="1317882"/>
                  </a:cubicBezTo>
                  <a:cubicBezTo>
                    <a:pt x="664146" y="1319281"/>
                    <a:pt x="664612" y="1321147"/>
                    <a:pt x="663213" y="1323014"/>
                  </a:cubicBezTo>
                  <a:cubicBezTo>
                    <a:pt x="662280" y="1323947"/>
                    <a:pt x="661813" y="1325346"/>
                    <a:pt x="661347" y="1326279"/>
                  </a:cubicBezTo>
                  <a:cubicBezTo>
                    <a:pt x="659481" y="1329078"/>
                    <a:pt x="659947" y="1332810"/>
                    <a:pt x="662746" y="1335143"/>
                  </a:cubicBezTo>
                  <a:cubicBezTo>
                    <a:pt x="666478" y="1337942"/>
                    <a:pt x="669744" y="1340741"/>
                    <a:pt x="673942" y="1342607"/>
                  </a:cubicBezTo>
                  <a:cubicBezTo>
                    <a:pt x="678607" y="1344939"/>
                    <a:pt x="680940" y="1347738"/>
                    <a:pt x="681407" y="1352870"/>
                  </a:cubicBezTo>
                  <a:cubicBezTo>
                    <a:pt x="681407" y="1355203"/>
                    <a:pt x="683739" y="1357069"/>
                    <a:pt x="685605" y="1358935"/>
                  </a:cubicBezTo>
                  <a:cubicBezTo>
                    <a:pt x="705198" y="1379461"/>
                    <a:pt x="710797" y="1390191"/>
                    <a:pt x="716861" y="1413049"/>
                  </a:cubicBezTo>
                  <a:cubicBezTo>
                    <a:pt x="717328" y="1414915"/>
                    <a:pt x="717328" y="1416781"/>
                    <a:pt x="716861" y="1418648"/>
                  </a:cubicBezTo>
                  <a:cubicBezTo>
                    <a:pt x="715928" y="1420980"/>
                    <a:pt x="714995" y="1423779"/>
                    <a:pt x="713595" y="1425645"/>
                  </a:cubicBezTo>
                  <a:cubicBezTo>
                    <a:pt x="708930" y="1431710"/>
                    <a:pt x="710797" y="1437774"/>
                    <a:pt x="714062" y="1443372"/>
                  </a:cubicBezTo>
                  <a:cubicBezTo>
                    <a:pt x="716861" y="1448504"/>
                    <a:pt x="720593" y="1453169"/>
                    <a:pt x="726191" y="1455035"/>
                  </a:cubicBezTo>
                  <a:cubicBezTo>
                    <a:pt x="731789" y="1456901"/>
                    <a:pt x="736454" y="1460633"/>
                    <a:pt x="739720" y="1465298"/>
                  </a:cubicBezTo>
                  <a:cubicBezTo>
                    <a:pt x="743452" y="1470430"/>
                    <a:pt x="748584" y="1472762"/>
                    <a:pt x="754182" y="1474162"/>
                  </a:cubicBezTo>
                  <a:cubicBezTo>
                    <a:pt x="756514" y="1474628"/>
                    <a:pt x="759313" y="1475095"/>
                    <a:pt x="761646" y="1475561"/>
                  </a:cubicBezTo>
                  <a:cubicBezTo>
                    <a:pt x="763978" y="1476494"/>
                    <a:pt x="766777" y="1476961"/>
                    <a:pt x="768643" y="1478827"/>
                  </a:cubicBezTo>
                  <a:cubicBezTo>
                    <a:pt x="777040" y="1486291"/>
                    <a:pt x="785904" y="1491889"/>
                    <a:pt x="797100" y="1494688"/>
                  </a:cubicBezTo>
                  <a:cubicBezTo>
                    <a:pt x="802698" y="1496088"/>
                    <a:pt x="807830" y="1498887"/>
                    <a:pt x="812961" y="1501686"/>
                  </a:cubicBezTo>
                  <a:cubicBezTo>
                    <a:pt x="818560" y="1504951"/>
                    <a:pt x="824624" y="1506817"/>
                    <a:pt x="830689" y="1508683"/>
                  </a:cubicBezTo>
                  <a:cubicBezTo>
                    <a:pt x="851682" y="1515214"/>
                    <a:pt x="852148" y="1515214"/>
                    <a:pt x="873141" y="1507284"/>
                  </a:cubicBezTo>
                  <a:cubicBezTo>
                    <a:pt x="879205" y="1504951"/>
                    <a:pt x="885270" y="1505884"/>
                    <a:pt x="889469" y="1509616"/>
                  </a:cubicBezTo>
                  <a:cubicBezTo>
                    <a:pt x="899265" y="1518946"/>
                    <a:pt x="910928" y="1525944"/>
                    <a:pt x="919792" y="1536674"/>
                  </a:cubicBezTo>
                  <a:cubicBezTo>
                    <a:pt x="923524" y="1541339"/>
                    <a:pt x="928655" y="1544138"/>
                    <a:pt x="934720" y="1544604"/>
                  </a:cubicBezTo>
                  <a:cubicBezTo>
                    <a:pt x="943117" y="1545537"/>
                    <a:pt x="951048" y="1548336"/>
                    <a:pt x="958978" y="1550669"/>
                  </a:cubicBezTo>
                  <a:cubicBezTo>
                    <a:pt x="967842" y="1553468"/>
                    <a:pt x="977172" y="1557667"/>
                    <a:pt x="986969" y="1556733"/>
                  </a:cubicBezTo>
                  <a:cubicBezTo>
                    <a:pt x="989301" y="1556733"/>
                    <a:pt x="990701" y="1557667"/>
                    <a:pt x="991167" y="1559533"/>
                  </a:cubicBezTo>
                  <a:cubicBezTo>
                    <a:pt x="993033" y="1565131"/>
                    <a:pt x="997698" y="1568863"/>
                    <a:pt x="1001430" y="1573528"/>
                  </a:cubicBezTo>
                  <a:cubicBezTo>
                    <a:pt x="1005629" y="1578659"/>
                    <a:pt x="1010294" y="1582858"/>
                    <a:pt x="1014026" y="1588456"/>
                  </a:cubicBezTo>
                  <a:cubicBezTo>
                    <a:pt x="1016359" y="1591255"/>
                    <a:pt x="1017758" y="1594987"/>
                    <a:pt x="1016359" y="1599186"/>
                  </a:cubicBezTo>
                  <a:cubicBezTo>
                    <a:pt x="1014492" y="1605250"/>
                    <a:pt x="1017758" y="1608982"/>
                    <a:pt x="1023356" y="1610382"/>
                  </a:cubicBezTo>
                  <a:cubicBezTo>
                    <a:pt x="1025689" y="1611315"/>
                    <a:pt x="1028021" y="1612248"/>
                    <a:pt x="1030820" y="1612248"/>
                  </a:cubicBezTo>
                  <a:cubicBezTo>
                    <a:pt x="1032686" y="1612248"/>
                    <a:pt x="1034552" y="1612248"/>
                    <a:pt x="1036418" y="1613181"/>
                  </a:cubicBezTo>
                  <a:cubicBezTo>
                    <a:pt x="1041083" y="1616913"/>
                    <a:pt x="1046215" y="1619712"/>
                    <a:pt x="1047148" y="1626243"/>
                  </a:cubicBezTo>
                  <a:cubicBezTo>
                    <a:pt x="1048547" y="1633241"/>
                    <a:pt x="1054146" y="1634640"/>
                    <a:pt x="1060210" y="1636040"/>
                  </a:cubicBezTo>
                  <a:cubicBezTo>
                    <a:pt x="1062076" y="1636506"/>
                    <a:pt x="1063942" y="1636040"/>
                    <a:pt x="1065808" y="1635573"/>
                  </a:cubicBezTo>
                  <a:cubicBezTo>
                    <a:pt x="1072339" y="1633241"/>
                    <a:pt x="1077471" y="1635573"/>
                    <a:pt x="1081670" y="1639772"/>
                  </a:cubicBezTo>
                  <a:cubicBezTo>
                    <a:pt x="1085402" y="1643970"/>
                    <a:pt x="1090067" y="1645836"/>
                    <a:pt x="1093799" y="1649102"/>
                  </a:cubicBezTo>
                  <a:cubicBezTo>
                    <a:pt x="1097997" y="1652834"/>
                    <a:pt x="1100330" y="1652367"/>
                    <a:pt x="1105461" y="1648169"/>
                  </a:cubicBezTo>
                  <a:cubicBezTo>
                    <a:pt x="1107794" y="1646303"/>
                    <a:pt x="1108260" y="1643970"/>
                    <a:pt x="1107327" y="1641638"/>
                  </a:cubicBezTo>
                  <a:cubicBezTo>
                    <a:pt x="1106861" y="1639772"/>
                    <a:pt x="1105461" y="1637439"/>
                    <a:pt x="1107327" y="1636506"/>
                  </a:cubicBezTo>
                  <a:cubicBezTo>
                    <a:pt x="1112459" y="1633241"/>
                    <a:pt x="1115258" y="1628109"/>
                    <a:pt x="1118990" y="1623911"/>
                  </a:cubicBezTo>
                  <a:cubicBezTo>
                    <a:pt x="1119923" y="1622977"/>
                    <a:pt x="1122722" y="1622977"/>
                    <a:pt x="1124122" y="1623911"/>
                  </a:cubicBezTo>
                  <a:cubicBezTo>
                    <a:pt x="1129720" y="1626709"/>
                    <a:pt x="1133452" y="1630908"/>
                    <a:pt x="1134385" y="1636973"/>
                  </a:cubicBezTo>
                  <a:cubicBezTo>
                    <a:pt x="1134851" y="1641638"/>
                    <a:pt x="1136251" y="1645836"/>
                    <a:pt x="1139050" y="1649102"/>
                  </a:cubicBezTo>
                  <a:cubicBezTo>
                    <a:pt x="1142782" y="1653767"/>
                    <a:pt x="1143248" y="1659831"/>
                    <a:pt x="1147913" y="1664030"/>
                  </a:cubicBezTo>
                  <a:cubicBezTo>
                    <a:pt x="1148847" y="1664963"/>
                    <a:pt x="1149313" y="1667762"/>
                    <a:pt x="1149313" y="1669162"/>
                  </a:cubicBezTo>
                  <a:cubicBezTo>
                    <a:pt x="1149313" y="1677559"/>
                    <a:pt x="1149779" y="1685956"/>
                    <a:pt x="1148847" y="1693887"/>
                  </a:cubicBezTo>
                  <a:cubicBezTo>
                    <a:pt x="1148380" y="1698552"/>
                    <a:pt x="1148847" y="1702750"/>
                    <a:pt x="1151645" y="1706482"/>
                  </a:cubicBezTo>
                  <a:cubicBezTo>
                    <a:pt x="1153045" y="1708348"/>
                    <a:pt x="1152579" y="1710214"/>
                    <a:pt x="1151179" y="1712080"/>
                  </a:cubicBezTo>
                  <a:cubicBezTo>
                    <a:pt x="1147447" y="1718145"/>
                    <a:pt x="1143715" y="1724210"/>
                    <a:pt x="1136717" y="1727008"/>
                  </a:cubicBezTo>
                  <a:cubicBezTo>
                    <a:pt x="1129720" y="1730274"/>
                    <a:pt x="1125521" y="1735406"/>
                    <a:pt x="1123655" y="1742403"/>
                  </a:cubicBezTo>
                  <a:cubicBezTo>
                    <a:pt x="1122722" y="1746602"/>
                    <a:pt x="1120390" y="1748934"/>
                    <a:pt x="1116657" y="1750800"/>
                  </a:cubicBezTo>
                  <a:cubicBezTo>
                    <a:pt x="1113392" y="1752666"/>
                    <a:pt x="1109660" y="1754532"/>
                    <a:pt x="1106394" y="1756398"/>
                  </a:cubicBezTo>
                  <a:cubicBezTo>
                    <a:pt x="1105461" y="1756865"/>
                    <a:pt x="1104528" y="1758264"/>
                    <a:pt x="1104528" y="1759664"/>
                  </a:cubicBezTo>
                  <a:cubicBezTo>
                    <a:pt x="1100796" y="1775525"/>
                    <a:pt x="1100796" y="1775525"/>
                    <a:pt x="1094732" y="1786255"/>
                  </a:cubicBezTo>
                  <a:cubicBezTo>
                    <a:pt x="1094265" y="1787188"/>
                    <a:pt x="1092866" y="1788587"/>
                    <a:pt x="1092866" y="1789520"/>
                  </a:cubicBezTo>
                  <a:cubicBezTo>
                    <a:pt x="1092399" y="1796052"/>
                    <a:pt x="1091466" y="1802583"/>
                    <a:pt x="1092399" y="1808647"/>
                  </a:cubicBezTo>
                  <a:cubicBezTo>
                    <a:pt x="1093332" y="1813312"/>
                    <a:pt x="1097997" y="1816578"/>
                    <a:pt x="1102662" y="1818910"/>
                  </a:cubicBezTo>
                  <a:cubicBezTo>
                    <a:pt x="1103129" y="1818910"/>
                    <a:pt x="1103595" y="1818444"/>
                    <a:pt x="1104062" y="1817977"/>
                  </a:cubicBezTo>
                  <a:cubicBezTo>
                    <a:pt x="1104995" y="1817044"/>
                    <a:pt x="1105461" y="1816111"/>
                    <a:pt x="1106394" y="1815178"/>
                  </a:cubicBezTo>
                  <a:cubicBezTo>
                    <a:pt x="1106861" y="1816111"/>
                    <a:pt x="1107327" y="1817044"/>
                    <a:pt x="1107327" y="1817977"/>
                  </a:cubicBezTo>
                  <a:cubicBezTo>
                    <a:pt x="1107327" y="1821243"/>
                    <a:pt x="1106394" y="1824508"/>
                    <a:pt x="1103595" y="1826374"/>
                  </a:cubicBezTo>
                  <a:cubicBezTo>
                    <a:pt x="1099863" y="1829174"/>
                    <a:pt x="1096131" y="1831040"/>
                    <a:pt x="1092866" y="1834305"/>
                  </a:cubicBezTo>
                  <a:cubicBezTo>
                    <a:pt x="1087734" y="1838504"/>
                    <a:pt x="1084469" y="1844102"/>
                    <a:pt x="1086801" y="1851099"/>
                  </a:cubicBezTo>
                  <a:cubicBezTo>
                    <a:pt x="1087734" y="1853898"/>
                    <a:pt x="1088667" y="1857164"/>
                    <a:pt x="1089134" y="1860429"/>
                  </a:cubicBezTo>
                  <a:cubicBezTo>
                    <a:pt x="1089600" y="1862295"/>
                    <a:pt x="1089134" y="1864162"/>
                    <a:pt x="1088667" y="1866028"/>
                  </a:cubicBezTo>
                  <a:cubicBezTo>
                    <a:pt x="1087268" y="1869760"/>
                    <a:pt x="1088667" y="1872092"/>
                    <a:pt x="1091933" y="1873958"/>
                  </a:cubicBezTo>
                  <a:cubicBezTo>
                    <a:pt x="1095665" y="1876291"/>
                    <a:pt x="1099863" y="1878623"/>
                    <a:pt x="1103595" y="1880489"/>
                  </a:cubicBezTo>
                  <a:cubicBezTo>
                    <a:pt x="1108260" y="1882822"/>
                    <a:pt x="1112459" y="1886087"/>
                    <a:pt x="1114325" y="1891219"/>
                  </a:cubicBezTo>
                  <a:cubicBezTo>
                    <a:pt x="1116191" y="1895417"/>
                    <a:pt x="1118524" y="1899150"/>
                    <a:pt x="1122256" y="1901949"/>
                  </a:cubicBezTo>
                  <a:cubicBezTo>
                    <a:pt x="1124122" y="1903348"/>
                    <a:pt x="1125988" y="1905681"/>
                    <a:pt x="1126454" y="1908013"/>
                  </a:cubicBezTo>
                  <a:cubicBezTo>
                    <a:pt x="1128787" y="1915944"/>
                    <a:pt x="1133918" y="1922941"/>
                    <a:pt x="1136717" y="1930872"/>
                  </a:cubicBezTo>
                  <a:cubicBezTo>
                    <a:pt x="1140449" y="1941135"/>
                    <a:pt x="1146047" y="1950465"/>
                    <a:pt x="1152112" y="1959329"/>
                  </a:cubicBezTo>
                  <a:cubicBezTo>
                    <a:pt x="1158643" y="1968659"/>
                    <a:pt x="1164241" y="1978922"/>
                    <a:pt x="1170306" y="1988719"/>
                  </a:cubicBezTo>
                  <a:cubicBezTo>
                    <a:pt x="1171239" y="1990118"/>
                    <a:pt x="1172172" y="1992451"/>
                    <a:pt x="1171705" y="1994317"/>
                  </a:cubicBezTo>
                  <a:cubicBezTo>
                    <a:pt x="1170306" y="2000381"/>
                    <a:pt x="1174038" y="2004114"/>
                    <a:pt x="1177303" y="2007846"/>
                  </a:cubicBezTo>
                  <a:cubicBezTo>
                    <a:pt x="1188033" y="2019975"/>
                    <a:pt x="1202961" y="2026972"/>
                    <a:pt x="1215557" y="2036769"/>
                  </a:cubicBezTo>
                  <a:cubicBezTo>
                    <a:pt x="1217890" y="2038635"/>
                    <a:pt x="1221622" y="2039102"/>
                    <a:pt x="1224421" y="2040501"/>
                  </a:cubicBezTo>
                  <a:cubicBezTo>
                    <a:pt x="1231418" y="2043767"/>
                    <a:pt x="1238882" y="2046566"/>
                    <a:pt x="1244014" y="2052164"/>
                  </a:cubicBezTo>
                  <a:cubicBezTo>
                    <a:pt x="1251012" y="2059628"/>
                    <a:pt x="1259409" y="2066159"/>
                    <a:pt x="1266873" y="2072690"/>
                  </a:cubicBezTo>
                  <a:cubicBezTo>
                    <a:pt x="1268739" y="2074556"/>
                    <a:pt x="1269672" y="2076889"/>
                    <a:pt x="1270138" y="2079221"/>
                  </a:cubicBezTo>
                  <a:cubicBezTo>
                    <a:pt x="1270605" y="2082487"/>
                    <a:pt x="1270605" y="2085752"/>
                    <a:pt x="1271071" y="2088551"/>
                  </a:cubicBezTo>
                  <a:cubicBezTo>
                    <a:pt x="1272471" y="2095082"/>
                    <a:pt x="1273404" y="2101147"/>
                    <a:pt x="1271538" y="2107678"/>
                  </a:cubicBezTo>
                  <a:cubicBezTo>
                    <a:pt x="1271071" y="2110011"/>
                    <a:pt x="1271538" y="2112810"/>
                    <a:pt x="1272471" y="2115142"/>
                  </a:cubicBezTo>
                  <a:cubicBezTo>
                    <a:pt x="1276669" y="2127738"/>
                    <a:pt x="1275736" y="2140334"/>
                    <a:pt x="1272004" y="2152929"/>
                  </a:cubicBezTo>
                  <a:cubicBezTo>
                    <a:pt x="1271538" y="2154795"/>
                    <a:pt x="1271071" y="2156662"/>
                    <a:pt x="1271538" y="2158527"/>
                  </a:cubicBezTo>
                  <a:cubicBezTo>
                    <a:pt x="1276203" y="2177654"/>
                    <a:pt x="1273404" y="2196781"/>
                    <a:pt x="1274337" y="2215908"/>
                  </a:cubicBezTo>
                  <a:cubicBezTo>
                    <a:pt x="1274337" y="2221039"/>
                    <a:pt x="1273404" y="2226171"/>
                    <a:pt x="1272937" y="2231303"/>
                  </a:cubicBezTo>
                  <a:cubicBezTo>
                    <a:pt x="1272004" y="2237834"/>
                    <a:pt x="1270605" y="2243898"/>
                    <a:pt x="1269205" y="2249963"/>
                  </a:cubicBezTo>
                  <a:cubicBezTo>
                    <a:pt x="1268272" y="2253695"/>
                    <a:pt x="1267806" y="2257427"/>
                    <a:pt x="1269205" y="2261159"/>
                  </a:cubicBezTo>
                  <a:cubicBezTo>
                    <a:pt x="1271538" y="2266757"/>
                    <a:pt x="1271071" y="2272822"/>
                    <a:pt x="1268739" y="2277953"/>
                  </a:cubicBezTo>
                  <a:cubicBezTo>
                    <a:pt x="1266406" y="2283551"/>
                    <a:pt x="1266406" y="2289149"/>
                    <a:pt x="1268739" y="2294747"/>
                  </a:cubicBezTo>
                  <a:cubicBezTo>
                    <a:pt x="1272004" y="2302211"/>
                    <a:pt x="1269672" y="2310142"/>
                    <a:pt x="1272937" y="2317606"/>
                  </a:cubicBezTo>
                  <a:cubicBezTo>
                    <a:pt x="1274337" y="2320872"/>
                    <a:pt x="1272471" y="2325070"/>
                    <a:pt x="1272937" y="2328802"/>
                  </a:cubicBezTo>
                  <a:cubicBezTo>
                    <a:pt x="1272937" y="2332068"/>
                    <a:pt x="1273404" y="2335334"/>
                    <a:pt x="1274337" y="2338133"/>
                  </a:cubicBezTo>
                  <a:cubicBezTo>
                    <a:pt x="1275270" y="2341398"/>
                    <a:pt x="1274803" y="2344197"/>
                    <a:pt x="1273870" y="2347463"/>
                  </a:cubicBezTo>
                  <a:cubicBezTo>
                    <a:pt x="1272471" y="2351661"/>
                    <a:pt x="1271538" y="2355860"/>
                    <a:pt x="1270138" y="2360525"/>
                  </a:cubicBezTo>
                  <a:cubicBezTo>
                    <a:pt x="1266873" y="2374987"/>
                    <a:pt x="1263607" y="2389448"/>
                    <a:pt x="1260342" y="2403443"/>
                  </a:cubicBezTo>
                  <a:cubicBezTo>
                    <a:pt x="1259875" y="2405776"/>
                    <a:pt x="1258942" y="2408575"/>
                    <a:pt x="1257076" y="2409975"/>
                  </a:cubicBezTo>
                  <a:cubicBezTo>
                    <a:pt x="1252878" y="2413707"/>
                    <a:pt x="1252878" y="2418372"/>
                    <a:pt x="1255210" y="2422104"/>
                  </a:cubicBezTo>
                  <a:cubicBezTo>
                    <a:pt x="1259409" y="2428635"/>
                    <a:pt x="1259875" y="2436566"/>
                    <a:pt x="1264074" y="2443563"/>
                  </a:cubicBezTo>
                  <a:cubicBezTo>
                    <a:pt x="1267806" y="2449628"/>
                    <a:pt x="1267806" y="2455692"/>
                    <a:pt x="1264074" y="2461757"/>
                  </a:cubicBezTo>
                  <a:cubicBezTo>
                    <a:pt x="1262208" y="2465489"/>
                    <a:pt x="1261741" y="2468754"/>
                    <a:pt x="1262208" y="2472953"/>
                  </a:cubicBezTo>
                  <a:cubicBezTo>
                    <a:pt x="1262674" y="2476685"/>
                    <a:pt x="1262674" y="2480417"/>
                    <a:pt x="1262674" y="2484616"/>
                  </a:cubicBezTo>
                  <a:cubicBezTo>
                    <a:pt x="1262674" y="2489281"/>
                    <a:pt x="1264074" y="2493479"/>
                    <a:pt x="1266873" y="2497212"/>
                  </a:cubicBezTo>
                  <a:cubicBezTo>
                    <a:pt x="1268272" y="2499077"/>
                    <a:pt x="1270138" y="2501410"/>
                    <a:pt x="1271538" y="2503276"/>
                  </a:cubicBezTo>
                  <a:cubicBezTo>
                    <a:pt x="1264540" y="2502809"/>
                    <a:pt x="1263607" y="2503742"/>
                    <a:pt x="1261741" y="2509341"/>
                  </a:cubicBezTo>
                  <a:cubicBezTo>
                    <a:pt x="1261275" y="2511207"/>
                    <a:pt x="1260342" y="2513073"/>
                    <a:pt x="1260808" y="2514939"/>
                  </a:cubicBezTo>
                  <a:cubicBezTo>
                    <a:pt x="1261741" y="2521003"/>
                    <a:pt x="1262674" y="2527068"/>
                    <a:pt x="1264074" y="2533599"/>
                  </a:cubicBezTo>
                  <a:cubicBezTo>
                    <a:pt x="1264540" y="2535465"/>
                    <a:pt x="1268739" y="2536865"/>
                    <a:pt x="1270605" y="2535465"/>
                  </a:cubicBezTo>
                  <a:cubicBezTo>
                    <a:pt x="1272937" y="2533132"/>
                    <a:pt x="1275270" y="2530800"/>
                    <a:pt x="1274803" y="2527534"/>
                  </a:cubicBezTo>
                  <a:cubicBezTo>
                    <a:pt x="1274803" y="2523336"/>
                    <a:pt x="1274803" y="2518671"/>
                    <a:pt x="1275270" y="2514472"/>
                  </a:cubicBezTo>
                  <a:cubicBezTo>
                    <a:pt x="1275736" y="2510740"/>
                    <a:pt x="1273870" y="2507008"/>
                    <a:pt x="1271538" y="2504209"/>
                  </a:cubicBezTo>
                  <a:cubicBezTo>
                    <a:pt x="1274803" y="2505142"/>
                    <a:pt x="1277602" y="2504209"/>
                    <a:pt x="1280401" y="2502343"/>
                  </a:cubicBezTo>
                  <a:cubicBezTo>
                    <a:pt x="1282734" y="2500944"/>
                    <a:pt x="1283200" y="2501877"/>
                    <a:pt x="1283667" y="2504676"/>
                  </a:cubicBezTo>
                  <a:cubicBezTo>
                    <a:pt x="1284134" y="2506542"/>
                    <a:pt x="1285066" y="2508408"/>
                    <a:pt x="1285066" y="2510274"/>
                  </a:cubicBezTo>
                  <a:cubicBezTo>
                    <a:pt x="1284600" y="2518671"/>
                    <a:pt x="1283200" y="2526601"/>
                    <a:pt x="1283667" y="2534998"/>
                  </a:cubicBezTo>
                  <a:cubicBezTo>
                    <a:pt x="1284134" y="2543396"/>
                    <a:pt x="1283200" y="2551326"/>
                    <a:pt x="1281801" y="2559257"/>
                  </a:cubicBezTo>
                  <a:cubicBezTo>
                    <a:pt x="1281334" y="2562056"/>
                    <a:pt x="1281334" y="2564388"/>
                    <a:pt x="1282734" y="2566721"/>
                  </a:cubicBezTo>
                  <a:cubicBezTo>
                    <a:pt x="1287399" y="2574185"/>
                    <a:pt x="1285533" y="2581183"/>
                    <a:pt x="1282267" y="2588647"/>
                  </a:cubicBezTo>
                  <a:cubicBezTo>
                    <a:pt x="1281801" y="2590046"/>
                    <a:pt x="1280868" y="2590513"/>
                    <a:pt x="1279469" y="2590046"/>
                  </a:cubicBezTo>
                  <a:cubicBezTo>
                    <a:pt x="1279002" y="2589580"/>
                    <a:pt x="1278069" y="2589580"/>
                    <a:pt x="1278069" y="2589113"/>
                  </a:cubicBezTo>
                  <a:cubicBezTo>
                    <a:pt x="1277136" y="2586781"/>
                    <a:pt x="1276669" y="2584448"/>
                    <a:pt x="1275736" y="2582582"/>
                  </a:cubicBezTo>
                  <a:cubicBezTo>
                    <a:pt x="1270138" y="2582582"/>
                    <a:pt x="1265473" y="2585381"/>
                    <a:pt x="1264540" y="2590513"/>
                  </a:cubicBezTo>
                  <a:cubicBezTo>
                    <a:pt x="1263141" y="2597044"/>
                    <a:pt x="1259409" y="2602176"/>
                    <a:pt x="1257076" y="2607773"/>
                  </a:cubicBezTo>
                  <a:cubicBezTo>
                    <a:pt x="1256610" y="2608706"/>
                    <a:pt x="1257543" y="2610106"/>
                    <a:pt x="1258476" y="2611039"/>
                  </a:cubicBezTo>
                  <a:cubicBezTo>
                    <a:pt x="1259409" y="2611972"/>
                    <a:pt x="1260808" y="2612438"/>
                    <a:pt x="1261741" y="2611972"/>
                  </a:cubicBezTo>
                  <a:cubicBezTo>
                    <a:pt x="1263607" y="2611506"/>
                    <a:pt x="1265007" y="2609173"/>
                    <a:pt x="1266406" y="2609173"/>
                  </a:cubicBezTo>
                  <a:cubicBezTo>
                    <a:pt x="1270138" y="2609173"/>
                    <a:pt x="1273870" y="2610106"/>
                    <a:pt x="1277602" y="2611039"/>
                  </a:cubicBezTo>
                  <a:cubicBezTo>
                    <a:pt x="1279469" y="2611506"/>
                    <a:pt x="1281334" y="2614771"/>
                    <a:pt x="1280868" y="2617104"/>
                  </a:cubicBezTo>
                  <a:cubicBezTo>
                    <a:pt x="1279935" y="2621769"/>
                    <a:pt x="1278535" y="2626900"/>
                    <a:pt x="1279469" y="2631565"/>
                  </a:cubicBezTo>
                  <a:cubicBezTo>
                    <a:pt x="1279469" y="2631565"/>
                    <a:pt x="1279935" y="2631565"/>
                    <a:pt x="1279935" y="2631565"/>
                  </a:cubicBezTo>
                  <a:cubicBezTo>
                    <a:pt x="1279935" y="2632032"/>
                    <a:pt x="1279935" y="2632032"/>
                    <a:pt x="1280401" y="2632499"/>
                  </a:cubicBezTo>
                  <a:cubicBezTo>
                    <a:pt x="1280868" y="2632499"/>
                    <a:pt x="1281334" y="2632965"/>
                    <a:pt x="1281334" y="2632965"/>
                  </a:cubicBezTo>
                  <a:cubicBezTo>
                    <a:pt x="1281334" y="2633898"/>
                    <a:pt x="1280868" y="2633431"/>
                    <a:pt x="1280401" y="2632499"/>
                  </a:cubicBezTo>
                  <a:cubicBezTo>
                    <a:pt x="1279935" y="2632499"/>
                    <a:pt x="1279935" y="2632499"/>
                    <a:pt x="1279469" y="2632032"/>
                  </a:cubicBezTo>
                  <a:cubicBezTo>
                    <a:pt x="1279469" y="2632032"/>
                    <a:pt x="1279469" y="2631565"/>
                    <a:pt x="1279469" y="2631565"/>
                  </a:cubicBezTo>
                  <a:cubicBezTo>
                    <a:pt x="1275736" y="2632032"/>
                    <a:pt x="1272471" y="2632965"/>
                    <a:pt x="1269672" y="2635297"/>
                  </a:cubicBezTo>
                  <a:cubicBezTo>
                    <a:pt x="1267806" y="2637164"/>
                    <a:pt x="1266406" y="2639029"/>
                    <a:pt x="1266873" y="2641829"/>
                  </a:cubicBezTo>
                  <a:cubicBezTo>
                    <a:pt x="1267339" y="2644161"/>
                    <a:pt x="1267806" y="2646494"/>
                    <a:pt x="1268739" y="2648826"/>
                  </a:cubicBezTo>
                  <a:cubicBezTo>
                    <a:pt x="1269205" y="2650692"/>
                    <a:pt x="1271538" y="2651625"/>
                    <a:pt x="1271538" y="2653491"/>
                  </a:cubicBezTo>
                  <a:cubicBezTo>
                    <a:pt x="1272004" y="2655824"/>
                    <a:pt x="1271071" y="2658623"/>
                    <a:pt x="1272937" y="2660489"/>
                  </a:cubicBezTo>
                  <a:cubicBezTo>
                    <a:pt x="1273404" y="2661422"/>
                    <a:pt x="1274337" y="2661888"/>
                    <a:pt x="1275270" y="2662355"/>
                  </a:cubicBezTo>
                  <a:lnTo>
                    <a:pt x="1275270" y="2662355"/>
                  </a:lnTo>
                  <a:lnTo>
                    <a:pt x="1276203" y="2661888"/>
                  </a:lnTo>
                  <a:lnTo>
                    <a:pt x="1275736" y="2662821"/>
                  </a:lnTo>
                  <a:cubicBezTo>
                    <a:pt x="1275736" y="2662821"/>
                    <a:pt x="1275270" y="2662821"/>
                    <a:pt x="1275270" y="2662355"/>
                  </a:cubicBezTo>
                  <a:cubicBezTo>
                    <a:pt x="1275270" y="2664221"/>
                    <a:pt x="1275270" y="2666087"/>
                    <a:pt x="1274803" y="2667487"/>
                  </a:cubicBezTo>
                  <a:cubicBezTo>
                    <a:pt x="1273870" y="2673084"/>
                    <a:pt x="1273870" y="2673084"/>
                    <a:pt x="1278535" y="2675884"/>
                  </a:cubicBezTo>
                  <a:cubicBezTo>
                    <a:pt x="1281334" y="2677749"/>
                    <a:pt x="1284134" y="2679616"/>
                    <a:pt x="1286932" y="2681482"/>
                  </a:cubicBezTo>
                  <a:cubicBezTo>
                    <a:pt x="1286932" y="2681482"/>
                    <a:pt x="1286932" y="2681948"/>
                    <a:pt x="1286932" y="2681948"/>
                  </a:cubicBezTo>
                  <a:cubicBezTo>
                    <a:pt x="1286932" y="2681948"/>
                    <a:pt x="1286932" y="2681948"/>
                    <a:pt x="1287399" y="2681948"/>
                  </a:cubicBezTo>
                  <a:cubicBezTo>
                    <a:pt x="1289732" y="2686147"/>
                    <a:pt x="1289732" y="2686613"/>
                    <a:pt x="1287399" y="2689412"/>
                  </a:cubicBezTo>
                  <a:cubicBezTo>
                    <a:pt x="1287399" y="2689412"/>
                    <a:pt x="1286932" y="2689412"/>
                    <a:pt x="1286932" y="2689412"/>
                  </a:cubicBezTo>
                  <a:cubicBezTo>
                    <a:pt x="1286932" y="2689412"/>
                    <a:pt x="1286932" y="2689879"/>
                    <a:pt x="1286932" y="2689879"/>
                  </a:cubicBezTo>
                  <a:lnTo>
                    <a:pt x="1287399" y="2689412"/>
                  </a:lnTo>
                  <a:cubicBezTo>
                    <a:pt x="1287399" y="2695477"/>
                    <a:pt x="1289732" y="2701541"/>
                    <a:pt x="1287866" y="2708072"/>
                  </a:cubicBezTo>
                  <a:cubicBezTo>
                    <a:pt x="1286932" y="2710872"/>
                    <a:pt x="1289265" y="2712737"/>
                    <a:pt x="1292064" y="2712737"/>
                  </a:cubicBezTo>
                  <a:cubicBezTo>
                    <a:pt x="1294863" y="2712737"/>
                    <a:pt x="1296263" y="2711338"/>
                    <a:pt x="1296729" y="2708072"/>
                  </a:cubicBezTo>
                  <a:cubicBezTo>
                    <a:pt x="1297196" y="2703407"/>
                    <a:pt x="1296729" y="2698742"/>
                    <a:pt x="1299062" y="2694077"/>
                  </a:cubicBezTo>
                  <a:cubicBezTo>
                    <a:pt x="1299062" y="2694077"/>
                    <a:pt x="1299062" y="2694077"/>
                    <a:pt x="1299062" y="2693611"/>
                  </a:cubicBezTo>
                  <a:lnTo>
                    <a:pt x="1298595" y="2692678"/>
                  </a:lnTo>
                  <a:lnTo>
                    <a:pt x="1299528" y="2693144"/>
                  </a:lnTo>
                  <a:cubicBezTo>
                    <a:pt x="1299528" y="2693611"/>
                    <a:pt x="1299528" y="2693611"/>
                    <a:pt x="1299062" y="2694077"/>
                  </a:cubicBezTo>
                  <a:cubicBezTo>
                    <a:pt x="1300928" y="2695943"/>
                    <a:pt x="1301861" y="2697809"/>
                    <a:pt x="1301861" y="2700608"/>
                  </a:cubicBezTo>
                  <a:cubicBezTo>
                    <a:pt x="1301861" y="2703407"/>
                    <a:pt x="1302794" y="2705740"/>
                    <a:pt x="1304660" y="2707606"/>
                  </a:cubicBezTo>
                  <a:cubicBezTo>
                    <a:pt x="1306526" y="2709939"/>
                    <a:pt x="1307459" y="2711805"/>
                    <a:pt x="1305593" y="2714137"/>
                  </a:cubicBezTo>
                  <a:cubicBezTo>
                    <a:pt x="1304193" y="2716003"/>
                    <a:pt x="1302327" y="2718336"/>
                    <a:pt x="1299528" y="2718336"/>
                  </a:cubicBezTo>
                  <a:cubicBezTo>
                    <a:pt x="1298129" y="2718336"/>
                    <a:pt x="1296729" y="2717869"/>
                    <a:pt x="1295796" y="2718336"/>
                  </a:cubicBezTo>
                  <a:cubicBezTo>
                    <a:pt x="1294863" y="2718802"/>
                    <a:pt x="1293464" y="2719735"/>
                    <a:pt x="1292997" y="2720668"/>
                  </a:cubicBezTo>
                  <a:cubicBezTo>
                    <a:pt x="1292531" y="2722068"/>
                    <a:pt x="1292997" y="2723001"/>
                    <a:pt x="1294397" y="2723467"/>
                  </a:cubicBezTo>
                  <a:cubicBezTo>
                    <a:pt x="1296263" y="2723934"/>
                    <a:pt x="1298129" y="2724867"/>
                    <a:pt x="1299995" y="2724867"/>
                  </a:cubicBezTo>
                  <a:cubicBezTo>
                    <a:pt x="1306059" y="2725333"/>
                    <a:pt x="1307925" y="2730465"/>
                    <a:pt x="1310258" y="2734663"/>
                  </a:cubicBezTo>
                  <a:cubicBezTo>
                    <a:pt x="1308858" y="2738395"/>
                    <a:pt x="1310724" y="2740728"/>
                    <a:pt x="1313523" y="2742594"/>
                  </a:cubicBezTo>
                  <a:cubicBezTo>
                    <a:pt x="1317722" y="2745393"/>
                    <a:pt x="1321454" y="2748192"/>
                    <a:pt x="1325186" y="2750991"/>
                  </a:cubicBezTo>
                  <a:cubicBezTo>
                    <a:pt x="1325653" y="2750991"/>
                    <a:pt x="1325653" y="2750991"/>
                    <a:pt x="1326119" y="2750991"/>
                  </a:cubicBezTo>
                  <a:cubicBezTo>
                    <a:pt x="1326119" y="2751458"/>
                    <a:pt x="1326586" y="2751458"/>
                    <a:pt x="1326586" y="2751924"/>
                  </a:cubicBezTo>
                  <a:cubicBezTo>
                    <a:pt x="1327519" y="2752391"/>
                    <a:pt x="1328452" y="2753324"/>
                    <a:pt x="1328918" y="2754257"/>
                  </a:cubicBezTo>
                  <a:cubicBezTo>
                    <a:pt x="1329385" y="2754257"/>
                    <a:pt x="1329385" y="2754723"/>
                    <a:pt x="1329851" y="2754723"/>
                  </a:cubicBezTo>
                  <a:lnTo>
                    <a:pt x="1330318" y="2755656"/>
                  </a:lnTo>
                  <a:lnTo>
                    <a:pt x="1329385" y="2755190"/>
                  </a:lnTo>
                  <a:cubicBezTo>
                    <a:pt x="1329385" y="2754723"/>
                    <a:pt x="1328918" y="2754723"/>
                    <a:pt x="1328918" y="2754257"/>
                  </a:cubicBezTo>
                  <a:cubicBezTo>
                    <a:pt x="1327519" y="2753790"/>
                    <a:pt x="1327052" y="2752857"/>
                    <a:pt x="1326586" y="2751924"/>
                  </a:cubicBezTo>
                  <a:cubicBezTo>
                    <a:pt x="1326119" y="2751924"/>
                    <a:pt x="1326119" y="2751458"/>
                    <a:pt x="1325653" y="2751458"/>
                  </a:cubicBezTo>
                  <a:cubicBezTo>
                    <a:pt x="1325653" y="2751458"/>
                    <a:pt x="1325186" y="2750991"/>
                    <a:pt x="1325186" y="2750991"/>
                  </a:cubicBezTo>
                  <a:cubicBezTo>
                    <a:pt x="1319588" y="2751458"/>
                    <a:pt x="1314457" y="2750991"/>
                    <a:pt x="1309791" y="2747725"/>
                  </a:cubicBezTo>
                  <a:cubicBezTo>
                    <a:pt x="1308858" y="2747259"/>
                    <a:pt x="1307459" y="2746793"/>
                    <a:pt x="1306059" y="2746793"/>
                  </a:cubicBezTo>
                  <a:cubicBezTo>
                    <a:pt x="1305593" y="2746793"/>
                    <a:pt x="1304660" y="2747725"/>
                    <a:pt x="1304660" y="2747725"/>
                  </a:cubicBezTo>
                  <a:cubicBezTo>
                    <a:pt x="1304660" y="2749125"/>
                    <a:pt x="1305126" y="2750525"/>
                    <a:pt x="1305593" y="2750991"/>
                  </a:cubicBezTo>
                  <a:cubicBezTo>
                    <a:pt x="1313523" y="2756589"/>
                    <a:pt x="1321454" y="2761254"/>
                    <a:pt x="1327519" y="2768718"/>
                  </a:cubicBezTo>
                  <a:cubicBezTo>
                    <a:pt x="1329851" y="2771517"/>
                    <a:pt x="1334050" y="2772917"/>
                    <a:pt x="1337315" y="2773850"/>
                  </a:cubicBezTo>
                  <a:cubicBezTo>
                    <a:pt x="1339648" y="2774783"/>
                    <a:pt x="1341980" y="2773850"/>
                    <a:pt x="1344779" y="2773850"/>
                  </a:cubicBezTo>
                  <a:cubicBezTo>
                    <a:pt x="1345246" y="2772451"/>
                    <a:pt x="1346179" y="2771051"/>
                    <a:pt x="1346645" y="2769651"/>
                  </a:cubicBezTo>
                  <a:cubicBezTo>
                    <a:pt x="1347112" y="2769185"/>
                    <a:pt x="1347578" y="2768718"/>
                    <a:pt x="1348045" y="2768718"/>
                  </a:cubicBezTo>
                  <a:cubicBezTo>
                    <a:pt x="1349445" y="2768718"/>
                    <a:pt x="1349445" y="2769651"/>
                    <a:pt x="1348978" y="2771051"/>
                  </a:cubicBezTo>
                  <a:cubicBezTo>
                    <a:pt x="1348511" y="2771984"/>
                    <a:pt x="1348978" y="2772917"/>
                    <a:pt x="1348978" y="2773850"/>
                  </a:cubicBezTo>
                  <a:cubicBezTo>
                    <a:pt x="1349911" y="2774316"/>
                    <a:pt x="1351311" y="2774783"/>
                    <a:pt x="1352243" y="2774783"/>
                  </a:cubicBezTo>
                  <a:cubicBezTo>
                    <a:pt x="1356442" y="2775716"/>
                    <a:pt x="1359241" y="2777582"/>
                    <a:pt x="1358308" y="2782247"/>
                  </a:cubicBezTo>
                  <a:cubicBezTo>
                    <a:pt x="1357842" y="2783647"/>
                    <a:pt x="1358775" y="2784580"/>
                    <a:pt x="1360174" y="2785046"/>
                  </a:cubicBezTo>
                  <a:cubicBezTo>
                    <a:pt x="1364839" y="2785979"/>
                    <a:pt x="1367638" y="2789245"/>
                    <a:pt x="1369504" y="2793443"/>
                  </a:cubicBezTo>
                  <a:cubicBezTo>
                    <a:pt x="1370437" y="2795776"/>
                    <a:pt x="1373236" y="2796242"/>
                    <a:pt x="1376035" y="2796242"/>
                  </a:cubicBezTo>
                  <a:cubicBezTo>
                    <a:pt x="1378368" y="2793443"/>
                    <a:pt x="1379767" y="2790178"/>
                    <a:pt x="1383033" y="2788312"/>
                  </a:cubicBezTo>
                  <a:cubicBezTo>
                    <a:pt x="1384433" y="2787845"/>
                    <a:pt x="1385832" y="2787845"/>
                    <a:pt x="1386299" y="2789245"/>
                  </a:cubicBezTo>
                  <a:cubicBezTo>
                    <a:pt x="1386765" y="2790178"/>
                    <a:pt x="1386765" y="2791577"/>
                    <a:pt x="1386765" y="2792977"/>
                  </a:cubicBezTo>
                  <a:cubicBezTo>
                    <a:pt x="1386765" y="2795309"/>
                    <a:pt x="1386299" y="2798108"/>
                    <a:pt x="1388631" y="2799974"/>
                  </a:cubicBezTo>
                  <a:cubicBezTo>
                    <a:pt x="1390497" y="2801374"/>
                    <a:pt x="1393296" y="2802307"/>
                    <a:pt x="1395629" y="2802774"/>
                  </a:cubicBezTo>
                  <a:cubicBezTo>
                    <a:pt x="1397495" y="2803240"/>
                    <a:pt x="1399361" y="2802307"/>
                    <a:pt x="1401227" y="2802307"/>
                  </a:cubicBezTo>
                  <a:cubicBezTo>
                    <a:pt x="1403559" y="2802307"/>
                    <a:pt x="1406358" y="2802774"/>
                    <a:pt x="1408691" y="2802774"/>
                  </a:cubicBezTo>
                  <a:cubicBezTo>
                    <a:pt x="1412889" y="2803240"/>
                    <a:pt x="1412889" y="2802774"/>
                    <a:pt x="1411490" y="2797175"/>
                  </a:cubicBezTo>
                  <a:cubicBezTo>
                    <a:pt x="1411490" y="2797175"/>
                    <a:pt x="1411023" y="2797175"/>
                    <a:pt x="1411023" y="2797175"/>
                  </a:cubicBezTo>
                  <a:cubicBezTo>
                    <a:pt x="1411023" y="2796709"/>
                    <a:pt x="1411023" y="2796709"/>
                    <a:pt x="1411023" y="2796242"/>
                  </a:cubicBezTo>
                  <a:cubicBezTo>
                    <a:pt x="1410557" y="2796242"/>
                    <a:pt x="1410557" y="2795776"/>
                    <a:pt x="1410090" y="2795776"/>
                  </a:cubicBezTo>
                  <a:cubicBezTo>
                    <a:pt x="1410557" y="2795309"/>
                    <a:pt x="1410557" y="2795309"/>
                    <a:pt x="1411023" y="2796242"/>
                  </a:cubicBezTo>
                  <a:cubicBezTo>
                    <a:pt x="1411023" y="2796242"/>
                    <a:pt x="1411490" y="2796709"/>
                    <a:pt x="1411490" y="2796709"/>
                  </a:cubicBezTo>
                  <a:cubicBezTo>
                    <a:pt x="1411490" y="2796709"/>
                    <a:pt x="1411490" y="2796709"/>
                    <a:pt x="1411490" y="2797175"/>
                  </a:cubicBezTo>
                  <a:cubicBezTo>
                    <a:pt x="1414756" y="2796242"/>
                    <a:pt x="1418488" y="2795309"/>
                    <a:pt x="1421753" y="2794376"/>
                  </a:cubicBezTo>
                  <a:cubicBezTo>
                    <a:pt x="1424552" y="2793443"/>
                    <a:pt x="1425952" y="2791577"/>
                    <a:pt x="1426418" y="2788778"/>
                  </a:cubicBezTo>
                  <a:cubicBezTo>
                    <a:pt x="1426418" y="2787379"/>
                    <a:pt x="1427818" y="2786912"/>
                    <a:pt x="1429684" y="2787379"/>
                  </a:cubicBezTo>
                  <a:cubicBezTo>
                    <a:pt x="1432016" y="2787845"/>
                    <a:pt x="1435282" y="2789245"/>
                    <a:pt x="1437148" y="2788312"/>
                  </a:cubicBezTo>
                  <a:cubicBezTo>
                    <a:pt x="1441346" y="2785979"/>
                    <a:pt x="1445078" y="2782713"/>
                    <a:pt x="1449277" y="2779915"/>
                  </a:cubicBezTo>
                  <a:cubicBezTo>
                    <a:pt x="1449277" y="2779915"/>
                    <a:pt x="1449277" y="2778515"/>
                    <a:pt x="1448810" y="2778048"/>
                  </a:cubicBezTo>
                  <a:cubicBezTo>
                    <a:pt x="1446944" y="2775716"/>
                    <a:pt x="1444145" y="2777116"/>
                    <a:pt x="1441813" y="2776183"/>
                  </a:cubicBezTo>
                  <a:cubicBezTo>
                    <a:pt x="1433416" y="2772917"/>
                    <a:pt x="1425485" y="2769185"/>
                    <a:pt x="1417554" y="2765453"/>
                  </a:cubicBezTo>
                  <a:cubicBezTo>
                    <a:pt x="1416622" y="2764986"/>
                    <a:pt x="1415222" y="2764053"/>
                    <a:pt x="1414289" y="2763120"/>
                  </a:cubicBezTo>
                  <a:cubicBezTo>
                    <a:pt x="1410557" y="2758922"/>
                    <a:pt x="1405425" y="2756123"/>
                    <a:pt x="1402160" y="2751458"/>
                  </a:cubicBezTo>
                  <a:cubicBezTo>
                    <a:pt x="1400294" y="2748659"/>
                    <a:pt x="1399361" y="2746326"/>
                    <a:pt x="1398428" y="2743060"/>
                  </a:cubicBezTo>
                  <a:cubicBezTo>
                    <a:pt x="1397028" y="2734663"/>
                    <a:pt x="1392363" y="2731398"/>
                    <a:pt x="1383966" y="2730931"/>
                  </a:cubicBezTo>
                  <a:cubicBezTo>
                    <a:pt x="1381633" y="2730931"/>
                    <a:pt x="1379301" y="2730931"/>
                    <a:pt x="1377435" y="2730931"/>
                  </a:cubicBezTo>
                  <a:cubicBezTo>
                    <a:pt x="1377435" y="2730931"/>
                    <a:pt x="1377435" y="2731398"/>
                    <a:pt x="1376968" y="2731398"/>
                  </a:cubicBezTo>
                  <a:cubicBezTo>
                    <a:pt x="1376502" y="2731398"/>
                    <a:pt x="1376502" y="2731398"/>
                    <a:pt x="1376035" y="2731864"/>
                  </a:cubicBezTo>
                  <a:cubicBezTo>
                    <a:pt x="1375569" y="2733730"/>
                    <a:pt x="1375569" y="2735596"/>
                    <a:pt x="1374636" y="2736063"/>
                  </a:cubicBezTo>
                  <a:cubicBezTo>
                    <a:pt x="1368105" y="2739328"/>
                    <a:pt x="1368571" y="2744927"/>
                    <a:pt x="1367638" y="2750525"/>
                  </a:cubicBezTo>
                  <a:cubicBezTo>
                    <a:pt x="1367638" y="2750991"/>
                    <a:pt x="1367638" y="2751924"/>
                    <a:pt x="1367172" y="2752391"/>
                  </a:cubicBezTo>
                  <a:cubicBezTo>
                    <a:pt x="1367172" y="2752857"/>
                    <a:pt x="1366239" y="2753324"/>
                    <a:pt x="1365772" y="2753324"/>
                  </a:cubicBezTo>
                  <a:cubicBezTo>
                    <a:pt x="1365306" y="2753324"/>
                    <a:pt x="1364373" y="2752391"/>
                    <a:pt x="1364373" y="2751924"/>
                  </a:cubicBezTo>
                  <a:cubicBezTo>
                    <a:pt x="1364373" y="2749592"/>
                    <a:pt x="1363906" y="2746793"/>
                    <a:pt x="1364373" y="2744460"/>
                  </a:cubicBezTo>
                  <a:cubicBezTo>
                    <a:pt x="1365306" y="2737929"/>
                    <a:pt x="1369038" y="2733264"/>
                    <a:pt x="1375569" y="2731864"/>
                  </a:cubicBezTo>
                  <a:cubicBezTo>
                    <a:pt x="1375569" y="2731398"/>
                    <a:pt x="1375569" y="2731398"/>
                    <a:pt x="1375569" y="2730931"/>
                  </a:cubicBezTo>
                  <a:cubicBezTo>
                    <a:pt x="1376035" y="2730931"/>
                    <a:pt x="1376035" y="2730931"/>
                    <a:pt x="1376502" y="2730931"/>
                  </a:cubicBezTo>
                  <a:cubicBezTo>
                    <a:pt x="1377901" y="2727666"/>
                    <a:pt x="1379767" y="2724400"/>
                    <a:pt x="1384433" y="2725800"/>
                  </a:cubicBezTo>
                  <a:cubicBezTo>
                    <a:pt x="1384899" y="2725800"/>
                    <a:pt x="1385832" y="2726266"/>
                    <a:pt x="1386299" y="2726266"/>
                  </a:cubicBezTo>
                  <a:cubicBezTo>
                    <a:pt x="1387231" y="2725800"/>
                    <a:pt x="1389098" y="2725333"/>
                    <a:pt x="1389564" y="2724867"/>
                  </a:cubicBezTo>
                  <a:cubicBezTo>
                    <a:pt x="1390031" y="2723934"/>
                    <a:pt x="1390031" y="2722534"/>
                    <a:pt x="1389564" y="2721601"/>
                  </a:cubicBezTo>
                  <a:cubicBezTo>
                    <a:pt x="1386765" y="2717403"/>
                    <a:pt x="1383033" y="2713671"/>
                    <a:pt x="1380700" y="2709005"/>
                  </a:cubicBezTo>
                  <a:cubicBezTo>
                    <a:pt x="1378368" y="2704340"/>
                    <a:pt x="1377435" y="2699209"/>
                    <a:pt x="1376035" y="2694544"/>
                  </a:cubicBezTo>
                  <a:cubicBezTo>
                    <a:pt x="1374169" y="2688946"/>
                    <a:pt x="1375569" y="2684281"/>
                    <a:pt x="1378834" y="2680082"/>
                  </a:cubicBezTo>
                  <a:cubicBezTo>
                    <a:pt x="1380700" y="2678216"/>
                    <a:pt x="1382100" y="2676350"/>
                    <a:pt x="1383966" y="2674951"/>
                  </a:cubicBezTo>
                  <a:cubicBezTo>
                    <a:pt x="1389098" y="2671219"/>
                    <a:pt x="1391430" y="2666087"/>
                    <a:pt x="1390497" y="2660022"/>
                  </a:cubicBezTo>
                  <a:cubicBezTo>
                    <a:pt x="1390031" y="2654424"/>
                    <a:pt x="1391897" y="2650226"/>
                    <a:pt x="1395629" y="2646027"/>
                  </a:cubicBezTo>
                  <a:cubicBezTo>
                    <a:pt x="1399827" y="2641829"/>
                    <a:pt x="1403093" y="2637164"/>
                    <a:pt x="1406825" y="2632965"/>
                  </a:cubicBezTo>
                  <a:cubicBezTo>
                    <a:pt x="1408691" y="2630166"/>
                    <a:pt x="1409624" y="2627367"/>
                    <a:pt x="1409157" y="2624101"/>
                  </a:cubicBezTo>
                  <a:cubicBezTo>
                    <a:pt x="1408691" y="2622235"/>
                    <a:pt x="1408691" y="2620369"/>
                    <a:pt x="1408224" y="2618503"/>
                  </a:cubicBezTo>
                  <a:cubicBezTo>
                    <a:pt x="1407291" y="2613372"/>
                    <a:pt x="1404959" y="2608706"/>
                    <a:pt x="1398428" y="2608706"/>
                  </a:cubicBezTo>
                  <a:cubicBezTo>
                    <a:pt x="1395162" y="2608706"/>
                    <a:pt x="1392363" y="2607307"/>
                    <a:pt x="1389564" y="2604974"/>
                  </a:cubicBezTo>
                  <a:cubicBezTo>
                    <a:pt x="1386765" y="2602642"/>
                    <a:pt x="1383499" y="2600309"/>
                    <a:pt x="1380700" y="2597977"/>
                  </a:cubicBezTo>
                  <a:cubicBezTo>
                    <a:pt x="1374636" y="2592379"/>
                    <a:pt x="1374169" y="2585848"/>
                    <a:pt x="1378834" y="2579317"/>
                  </a:cubicBezTo>
                  <a:cubicBezTo>
                    <a:pt x="1380700" y="2576984"/>
                    <a:pt x="1383033" y="2574185"/>
                    <a:pt x="1385832" y="2572785"/>
                  </a:cubicBezTo>
                  <a:cubicBezTo>
                    <a:pt x="1389564" y="2570453"/>
                    <a:pt x="1393763" y="2569053"/>
                    <a:pt x="1397961" y="2567188"/>
                  </a:cubicBezTo>
                  <a:cubicBezTo>
                    <a:pt x="1398894" y="2566721"/>
                    <a:pt x="1400294" y="2565788"/>
                    <a:pt x="1400760" y="2564855"/>
                  </a:cubicBezTo>
                  <a:cubicBezTo>
                    <a:pt x="1401227" y="2559257"/>
                    <a:pt x="1405892" y="2554592"/>
                    <a:pt x="1403093" y="2548527"/>
                  </a:cubicBezTo>
                  <a:cubicBezTo>
                    <a:pt x="1402160" y="2546661"/>
                    <a:pt x="1402160" y="2544795"/>
                    <a:pt x="1402160" y="2542929"/>
                  </a:cubicBezTo>
                  <a:cubicBezTo>
                    <a:pt x="1401693" y="2537797"/>
                    <a:pt x="1402626" y="2533132"/>
                    <a:pt x="1406825" y="2528934"/>
                  </a:cubicBezTo>
                  <a:cubicBezTo>
                    <a:pt x="1409157" y="2526601"/>
                    <a:pt x="1411490" y="2523336"/>
                    <a:pt x="1413356" y="2520537"/>
                  </a:cubicBezTo>
                  <a:cubicBezTo>
                    <a:pt x="1413356" y="2520537"/>
                    <a:pt x="1413356" y="2520537"/>
                    <a:pt x="1413356" y="2520537"/>
                  </a:cubicBezTo>
                  <a:cubicBezTo>
                    <a:pt x="1413356" y="2520537"/>
                    <a:pt x="1412889" y="2520070"/>
                    <a:pt x="1412889" y="2520070"/>
                  </a:cubicBezTo>
                  <a:cubicBezTo>
                    <a:pt x="1411490" y="2520070"/>
                    <a:pt x="1409624" y="2520070"/>
                    <a:pt x="1408224" y="2519604"/>
                  </a:cubicBezTo>
                  <a:cubicBezTo>
                    <a:pt x="1406825" y="2519137"/>
                    <a:pt x="1407291" y="2517738"/>
                    <a:pt x="1408224" y="2516805"/>
                  </a:cubicBezTo>
                  <a:cubicBezTo>
                    <a:pt x="1408691" y="2516338"/>
                    <a:pt x="1409624" y="2516338"/>
                    <a:pt x="1410090" y="2516338"/>
                  </a:cubicBezTo>
                  <a:cubicBezTo>
                    <a:pt x="1411023" y="2517738"/>
                    <a:pt x="1411956" y="2518671"/>
                    <a:pt x="1412889" y="2520070"/>
                  </a:cubicBezTo>
                  <a:cubicBezTo>
                    <a:pt x="1413356" y="2520070"/>
                    <a:pt x="1413356" y="2520070"/>
                    <a:pt x="1413822" y="2520070"/>
                  </a:cubicBezTo>
                  <a:cubicBezTo>
                    <a:pt x="1413822" y="2520070"/>
                    <a:pt x="1413356" y="2520537"/>
                    <a:pt x="1413356" y="2520537"/>
                  </a:cubicBezTo>
                  <a:cubicBezTo>
                    <a:pt x="1414756" y="2520537"/>
                    <a:pt x="1415688" y="2521003"/>
                    <a:pt x="1417088" y="2521003"/>
                  </a:cubicBezTo>
                  <a:cubicBezTo>
                    <a:pt x="1421753" y="2520537"/>
                    <a:pt x="1424552" y="2517738"/>
                    <a:pt x="1424086" y="2513539"/>
                  </a:cubicBezTo>
                  <a:cubicBezTo>
                    <a:pt x="1423619" y="2510274"/>
                    <a:pt x="1422686" y="2507474"/>
                    <a:pt x="1421753" y="2504209"/>
                  </a:cubicBezTo>
                  <a:cubicBezTo>
                    <a:pt x="1421287" y="2502809"/>
                    <a:pt x="1418488" y="2501410"/>
                    <a:pt x="1416622" y="2502343"/>
                  </a:cubicBezTo>
                  <a:cubicBezTo>
                    <a:pt x="1415222" y="2502809"/>
                    <a:pt x="1414289" y="2503742"/>
                    <a:pt x="1413356" y="2504209"/>
                  </a:cubicBezTo>
                  <a:cubicBezTo>
                    <a:pt x="1407291" y="2507008"/>
                    <a:pt x="1401693" y="2504209"/>
                    <a:pt x="1399827" y="2498144"/>
                  </a:cubicBezTo>
                  <a:cubicBezTo>
                    <a:pt x="1398894" y="2494412"/>
                    <a:pt x="1397961" y="2490680"/>
                    <a:pt x="1397495" y="2486948"/>
                  </a:cubicBezTo>
                  <a:cubicBezTo>
                    <a:pt x="1397028" y="2485549"/>
                    <a:pt x="1396562" y="2484616"/>
                    <a:pt x="1396562" y="2483216"/>
                  </a:cubicBezTo>
                  <a:cubicBezTo>
                    <a:pt x="1396095" y="2480884"/>
                    <a:pt x="1399361" y="2478551"/>
                    <a:pt x="1401693" y="2479018"/>
                  </a:cubicBezTo>
                  <a:cubicBezTo>
                    <a:pt x="1405425" y="2480417"/>
                    <a:pt x="1409157" y="2481350"/>
                    <a:pt x="1412423" y="2483216"/>
                  </a:cubicBezTo>
                  <a:cubicBezTo>
                    <a:pt x="1417088" y="2486015"/>
                    <a:pt x="1422220" y="2486482"/>
                    <a:pt x="1427351" y="2485549"/>
                  </a:cubicBezTo>
                  <a:cubicBezTo>
                    <a:pt x="1432483" y="2484616"/>
                    <a:pt x="1439014" y="2479018"/>
                    <a:pt x="1438547" y="2473886"/>
                  </a:cubicBezTo>
                  <a:cubicBezTo>
                    <a:pt x="1438547" y="2470154"/>
                    <a:pt x="1437148" y="2466422"/>
                    <a:pt x="1437148" y="2462690"/>
                  </a:cubicBezTo>
                  <a:cubicBezTo>
                    <a:pt x="1437148" y="2458491"/>
                    <a:pt x="1438547" y="2453826"/>
                    <a:pt x="1439014" y="2449628"/>
                  </a:cubicBezTo>
                  <a:cubicBezTo>
                    <a:pt x="1439014" y="2449161"/>
                    <a:pt x="1438547" y="2448228"/>
                    <a:pt x="1438547" y="2447762"/>
                  </a:cubicBezTo>
                  <a:cubicBezTo>
                    <a:pt x="1438081" y="2446362"/>
                    <a:pt x="1437614" y="2445429"/>
                    <a:pt x="1437614" y="2444030"/>
                  </a:cubicBezTo>
                  <a:cubicBezTo>
                    <a:pt x="1436681" y="2439831"/>
                    <a:pt x="1438547" y="2437498"/>
                    <a:pt x="1442279" y="2438431"/>
                  </a:cubicBezTo>
                  <a:cubicBezTo>
                    <a:pt x="1456741" y="2441697"/>
                    <a:pt x="1470270" y="2440298"/>
                    <a:pt x="1483798" y="2434699"/>
                  </a:cubicBezTo>
                  <a:cubicBezTo>
                    <a:pt x="1487530" y="2433300"/>
                    <a:pt x="1491263" y="2432367"/>
                    <a:pt x="1494528" y="2430501"/>
                  </a:cubicBezTo>
                  <a:cubicBezTo>
                    <a:pt x="1500593" y="2427702"/>
                    <a:pt x="1505724" y="2424436"/>
                    <a:pt x="1507124" y="2416972"/>
                  </a:cubicBezTo>
                  <a:cubicBezTo>
                    <a:pt x="1508057" y="2412774"/>
                    <a:pt x="1510856" y="2409042"/>
                    <a:pt x="1512255" y="2404843"/>
                  </a:cubicBezTo>
                  <a:cubicBezTo>
                    <a:pt x="1513188" y="2402510"/>
                    <a:pt x="1513655" y="2400178"/>
                    <a:pt x="1514588" y="2397379"/>
                  </a:cubicBezTo>
                  <a:cubicBezTo>
                    <a:pt x="1515054" y="2394580"/>
                    <a:pt x="1513655" y="2390848"/>
                    <a:pt x="1510856" y="2389448"/>
                  </a:cubicBezTo>
                  <a:cubicBezTo>
                    <a:pt x="1508990" y="2388515"/>
                    <a:pt x="1507590" y="2388049"/>
                    <a:pt x="1505724" y="2386649"/>
                  </a:cubicBezTo>
                  <a:cubicBezTo>
                    <a:pt x="1503858" y="2385716"/>
                    <a:pt x="1503392" y="2383850"/>
                    <a:pt x="1503392" y="2381518"/>
                  </a:cubicBezTo>
                  <a:cubicBezTo>
                    <a:pt x="1503392" y="2379652"/>
                    <a:pt x="1503858" y="2377786"/>
                    <a:pt x="1504325" y="2375920"/>
                  </a:cubicBezTo>
                  <a:cubicBezTo>
                    <a:pt x="1506191" y="2370788"/>
                    <a:pt x="1503858" y="2367522"/>
                    <a:pt x="1500593" y="2364257"/>
                  </a:cubicBezTo>
                  <a:cubicBezTo>
                    <a:pt x="1496394" y="2360525"/>
                    <a:pt x="1491263" y="2358659"/>
                    <a:pt x="1487530" y="2354460"/>
                  </a:cubicBezTo>
                  <a:cubicBezTo>
                    <a:pt x="1487064" y="2354460"/>
                    <a:pt x="1487064" y="2354460"/>
                    <a:pt x="1486598" y="2354460"/>
                  </a:cubicBezTo>
                  <a:cubicBezTo>
                    <a:pt x="1486598" y="2353994"/>
                    <a:pt x="1486598" y="2353994"/>
                    <a:pt x="1486598" y="2353527"/>
                  </a:cubicBezTo>
                  <a:cubicBezTo>
                    <a:pt x="1486131" y="2353061"/>
                    <a:pt x="1486131" y="2353061"/>
                    <a:pt x="1485664" y="2352594"/>
                  </a:cubicBezTo>
                  <a:cubicBezTo>
                    <a:pt x="1486131" y="2352594"/>
                    <a:pt x="1486598" y="2353061"/>
                    <a:pt x="1486598" y="2353061"/>
                  </a:cubicBezTo>
                  <a:cubicBezTo>
                    <a:pt x="1486598" y="2353061"/>
                    <a:pt x="1486598" y="2353527"/>
                    <a:pt x="1486598" y="2353527"/>
                  </a:cubicBezTo>
                  <a:cubicBezTo>
                    <a:pt x="1486598" y="2353527"/>
                    <a:pt x="1487064" y="2353994"/>
                    <a:pt x="1487064" y="2353994"/>
                  </a:cubicBezTo>
                  <a:cubicBezTo>
                    <a:pt x="1487064" y="2353994"/>
                    <a:pt x="1487530" y="2354460"/>
                    <a:pt x="1487530" y="2354460"/>
                  </a:cubicBezTo>
                  <a:cubicBezTo>
                    <a:pt x="1496861" y="2355393"/>
                    <a:pt x="1506191" y="2355393"/>
                    <a:pt x="1514121" y="2360525"/>
                  </a:cubicBezTo>
                  <a:cubicBezTo>
                    <a:pt x="1515521" y="2361458"/>
                    <a:pt x="1517853" y="2361458"/>
                    <a:pt x="1519720" y="2361458"/>
                  </a:cubicBezTo>
                  <a:cubicBezTo>
                    <a:pt x="1523452" y="2361925"/>
                    <a:pt x="1527184" y="2361925"/>
                    <a:pt x="1531382" y="2361925"/>
                  </a:cubicBezTo>
                  <a:cubicBezTo>
                    <a:pt x="1541179" y="2361925"/>
                    <a:pt x="1548643" y="2358659"/>
                    <a:pt x="1553775" y="2349795"/>
                  </a:cubicBezTo>
                  <a:cubicBezTo>
                    <a:pt x="1556574" y="2345597"/>
                    <a:pt x="1557507" y="2339999"/>
                    <a:pt x="1561705" y="2336733"/>
                  </a:cubicBezTo>
                  <a:cubicBezTo>
                    <a:pt x="1566370" y="2333001"/>
                    <a:pt x="1568703" y="2327869"/>
                    <a:pt x="1570102" y="2322271"/>
                  </a:cubicBezTo>
                  <a:cubicBezTo>
                    <a:pt x="1571502" y="2316207"/>
                    <a:pt x="1573368" y="2309676"/>
                    <a:pt x="1574767" y="2303611"/>
                  </a:cubicBezTo>
                  <a:lnTo>
                    <a:pt x="1575234" y="2304078"/>
                  </a:lnTo>
                  <a:cubicBezTo>
                    <a:pt x="1575234" y="2304078"/>
                    <a:pt x="1575234" y="2303611"/>
                    <a:pt x="1575234" y="2303611"/>
                  </a:cubicBezTo>
                  <a:cubicBezTo>
                    <a:pt x="1575234" y="2303611"/>
                    <a:pt x="1575234" y="2303611"/>
                    <a:pt x="1574767" y="2303611"/>
                  </a:cubicBezTo>
                  <a:cubicBezTo>
                    <a:pt x="1573368" y="2298479"/>
                    <a:pt x="1573834" y="2295680"/>
                    <a:pt x="1577566" y="2293348"/>
                  </a:cubicBezTo>
                  <a:cubicBezTo>
                    <a:pt x="1578966" y="2292415"/>
                    <a:pt x="1580832" y="2292415"/>
                    <a:pt x="1582231" y="2291948"/>
                  </a:cubicBezTo>
                  <a:cubicBezTo>
                    <a:pt x="1583164" y="2287283"/>
                    <a:pt x="1585031" y="2282618"/>
                    <a:pt x="1587829" y="2278420"/>
                  </a:cubicBezTo>
                  <a:cubicBezTo>
                    <a:pt x="1588296" y="2277487"/>
                    <a:pt x="1589696" y="2276554"/>
                    <a:pt x="1591095" y="2276554"/>
                  </a:cubicBezTo>
                  <a:cubicBezTo>
                    <a:pt x="1592028" y="2276554"/>
                    <a:pt x="1592961" y="2277953"/>
                    <a:pt x="1592961" y="2278886"/>
                  </a:cubicBezTo>
                  <a:cubicBezTo>
                    <a:pt x="1593428" y="2280752"/>
                    <a:pt x="1593894" y="2282152"/>
                    <a:pt x="1594361" y="2284018"/>
                  </a:cubicBezTo>
                  <a:cubicBezTo>
                    <a:pt x="1598093" y="2283551"/>
                    <a:pt x="1599492" y="2280752"/>
                    <a:pt x="1600892" y="2277953"/>
                  </a:cubicBezTo>
                  <a:cubicBezTo>
                    <a:pt x="1606023" y="2265358"/>
                    <a:pt x="1611621" y="2253228"/>
                    <a:pt x="1619552" y="2242499"/>
                  </a:cubicBezTo>
                  <a:cubicBezTo>
                    <a:pt x="1624684" y="2235035"/>
                    <a:pt x="1627949" y="2226171"/>
                    <a:pt x="1622817" y="2217307"/>
                  </a:cubicBezTo>
                  <a:cubicBezTo>
                    <a:pt x="1622351" y="2216374"/>
                    <a:pt x="1622351" y="2214975"/>
                    <a:pt x="1621885" y="2213575"/>
                  </a:cubicBezTo>
                  <a:cubicBezTo>
                    <a:pt x="1620019" y="2201912"/>
                    <a:pt x="1622351" y="2192116"/>
                    <a:pt x="1631681" y="2184185"/>
                  </a:cubicBezTo>
                  <a:cubicBezTo>
                    <a:pt x="1635413" y="2180920"/>
                    <a:pt x="1639612" y="2177188"/>
                    <a:pt x="1642877" y="2173922"/>
                  </a:cubicBezTo>
                  <a:cubicBezTo>
                    <a:pt x="1648942" y="2167857"/>
                    <a:pt x="1655939" y="2163659"/>
                    <a:pt x="1663870" y="2160860"/>
                  </a:cubicBezTo>
                  <a:cubicBezTo>
                    <a:pt x="1668069" y="2159460"/>
                    <a:pt x="1671801" y="2157594"/>
                    <a:pt x="1675066" y="2154329"/>
                  </a:cubicBezTo>
                  <a:cubicBezTo>
                    <a:pt x="1677865" y="2151530"/>
                    <a:pt x="1681131" y="2149664"/>
                    <a:pt x="1682064" y="2145465"/>
                  </a:cubicBezTo>
                  <a:cubicBezTo>
                    <a:pt x="1682064" y="2144532"/>
                    <a:pt x="1684396" y="2143599"/>
                    <a:pt x="1685330" y="2144066"/>
                  </a:cubicBezTo>
                  <a:cubicBezTo>
                    <a:pt x="1689062" y="2144999"/>
                    <a:pt x="1692794" y="2144066"/>
                    <a:pt x="1696526" y="2143599"/>
                  </a:cubicBezTo>
                  <a:cubicBezTo>
                    <a:pt x="1700258" y="2143133"/>
                    <a:pt x="1703990" y="2144066"/>
                    <a:pt x="1707722" y="2144066"/>
                  </a:cubicBezTo>
                  <a:cubicBezTo>
                    <a:pt x="1714719" y="2144066"/>
                    <a:pt x="1721250" y="2142666"/>
                    <a:pt x="1726382" y="2136135"/>
                  </a:cubicBezTo>
                  <a:cubicBezTo>
                    <a:pt x="1728715" y="2133336"/>
                    <a:pt x="1732913" y="2131937"/>
                    <a:pt x="1735712" y="2130071"/>
                  </a:cubicBezTo>
                  <a:cubicBezTo>
                    <a:pt x="1737578" y="2128671"/>
                    <a:pt x="1738978" y="2126338"/>
                    <a:pt x="1738511" y="2123539"/>
                  </a:cubicBezTo>
                  <a:cubicBezTo>
                    <a:pt x="1737578" y="2120274"/>
                    <a:pt x="1738045" y="2117008"/>
                    <a:pt x="1739911" y="2114209"/>
                  </a:cubicBezTo>
                  <a:cubicBezTo>
                    <a:pt x="1743643" y="2107678"/>
                    <a:pt x="1746908" y="2100681"/>
                    <a:pt x="1751107" y="2094149"/>
                  </a:cubicBezTo>
                  <a:cubicBezTo>
                    <a:pt x="1754372" y="2089018"/>
                    <a:pt x="1756238" y="2083886"/>
                    <a:pt x="1755306" y="2077822"/>
                  </a:cubicBezTo>
                  <a:cubicBezTo>
                    <a:pt x="1754839" y="2073157"/>
                    <a:pt x="1754839" y="2068492"/>
                    <a:pt x="1757172" y="2064760"/>
                  </a:cubicBezTo>
                  <a:cubicBezTo>
                    <a:pt x="1762303" y="2057295"/>
                    <a:pt x="1763236" y="2049365"/>
                    <a:pt x="1763703" y="2040968"/>
                  </a:cubicBezTo>
                  <a:cubicBezTo>
                    <a:pt x="1764169" y="2030704"/>
                    <a:pt x="1764169" y="2020441"/>
                    <a:pt x="1764169" y="2010178"/>
                  </a:cubicBezTo>
                  <a:cubicBezTo>
                    <a:pt x="1764169" y="2003181"/>
                    <a:pt x="1763703" y="1996183"/>
                    <a:pt x="1763703" y="1989185"/>
                  </a:cubicBezTo>
                  <a:cubicBezTo>
                    <a:pt x="1763703" y="1985920"/>
                    <a:pt x="1764636" y="1982654"/>
                    <a:pt x="1767901" y="1981255"/>
                  </a:cubicBezTo>
                  <a:cubicBezTo>
                    <a:pt x="1776765" y="1977523"/>
                    <a:pt x="1781896" y="1970525"/>
                    <a:pt x="1784695" y="1961195"/>
                  </a:cubicBezTo>
                  <a:cubicBezTo>
                    <a:pt x="1785162" y="1959329"/>
                    <a:pt x="1786561" y="1957929"/>
                    <a:pt x="1787028" y="1956063"/>
                  </a:cubicBezTo>
                  <a:cubicBezTo>
                    <a:pt x="1789360" y="1950932"/>
                    <a:pt x="1792626" y="1946267"/>
                    <a:pt x="1797291" y="1942068"/>
                  </a:cubicBezTo>
                  <a:cubicBezTo>
                    <a:pt x="1802423" y="1937403"/>
                    <a:pt x="1807554" y="1932271"/>
                    <a:pt x="1812219" y="1927140"/>
                  </a:cubicBezTo>
                  <a:cubicBezTo>
                    <a:pt x="1816884" y="1922008"/>
                    <a:pt x="1821083" y="1915944"/>
                    <a:pt x="1823415" y="1909413"/>
                  </a:cubicBezTo>
                  <a:cubicBezTo>
                    <a:pt x="1825748" y="1902882"/>
                    <a:pt x="1828081" y="1887953"/>
                    <a:pt x="1826215" y="1882822"/>
                  </a:cubicBezTo>
                  <a:cubicBezTo>
                    <a:pt x="1825282" y="1874891"/>
                    <a:pt x="1822483" y="1866494"/>
                    <a:pt x="1819217" y="1858097"/>
                  </a:cubicBezTo>
                  <a:close/>
                  <a:moveTo>
                    <a:pt x="1524851" y="786997"/>
                  </a:moveTo>
                  <a:cubicBezTo>
                    <a:pt x="1524851" y="786997"/>
                    <a:pt x="1525784" y="787930"/>
                    <a:pt x="1525784" y="788397"/>
                  </a:cubicBezTo>
                  <a:cubicBezTo>
                    <a:pt x="1524385" y="793528"/>
                    <a:pt x="1519253" y="793528"/>
                    <a:pt x="1515987" y="795861"/>
                  </a:cubicBezTo>
                  <a:cubicBezTo>
                    <a:pt x="1515054" y="794461"/>
                    <a:pt x="1514121" y="793995"/>
                    <a:pt x="1514588" y="793528"/>
                  </a:cubicBezTo>
                  <a:cubicBezTo>
                    <a:pt x="1516920" y="789796"/>
                    <a:pt x="1520652" y="787930"/>
                    <a:pt x="1524851" y="786997"/>
                  </a:cubicBezTo>
                  <a:close/>
                  <a:moveTo>
                    <a:pt x="1442746" y="812655"/>
                  </a:moveTo>
                  <a:lnTo>
                    <a:pt x="1443212" y="811255"/>
                  </a:lnTo>
                  <a:lnTo>
                    <a:pt x="1443679" y="812655"/>
                  </a:lnTo>
                  <a:lnTo>
                    <a:pt x="1442746" y="812655"/>
                  </a:lnTo>
                  <a:close/>
                  <a:moveTo>
                    <a:pt x="1438081" y="775801"/>
                  </a:moveTo>
                  <a:cubicBezTo>
                    <a:pt x="1441346" y="775334"/>
                    <a:pt x="1444145" y="776734"/>
                    <a:pt x="1447411" y="774868"/>
                  </a:cubicBezTo>
                  <a:cubicBezTo>
                    <a:pt x="1453476" y="771602"/>
                    <a:pt x="1459540" y="773935"/>
                    <a:pt x="1465605" y="775801"/>
                  </a:cubicBezTo>
                  <a:cubicBezTo>
                    <a:pt x="1466071" y="776267"/>
                    <a:pt x="1466538" y="777667"/>
                    <a:pt x="1466538" y="779067"/>
                  </a:cubicBezTo>
                  <a:cubicBezTo>
                    <a:pt x="1466538" y="779533"/>
                    <a:pt x="1466071" y="780466"/>
                    <a:pt x="1465605" y="780466"/>
                  </a:cubicBezTo>
                  <a:cubicBezTo>
                    <a:pt x="1463272" y="781399"/>
                    <a:pt x="1460940" y="782332"/>
                    <a:pt x="1459074" y="782799"/>
                  </a:cubicBezTo>
                  <a:cubicBezTo>
                    <a:pt x="1453476" y="780000"/>
                    <a:pt x="1448810" y="780933"/>
                    <a:pt x="1443679" y="780933"/>
                  </a:cubicBezTo>
                  <a:cubicBezTo>
                    <a:pt x="1442279" y="780933"/>
                    <a:pt x="1440413" y="779533"/>
                    <a:pt x="1438547" y="778600"/>
                  </a:cubicBezTo>
                  <a:cubicBezTo>
                    <a:pt x="1438081" y="778133"/>
                    <a:pt x="1437614" y="777667"/>
                    <a:pt x="1437614" y="777200"/>
                  </a:cubicBezTo>
                  <a:cubicBezTo>
                    <a:pt x="1437148" y="776734"/>
                    <a:pt x="1437614" y="775801"/>
                    <a:pt x="1438081" y="775801"/>
                  </a:cubicBezTo>
                  <a:close/>
                  <a:moveTo>
                    <a:pt x="1432949" y="808456"/>
                  </a:moveTo>
                  <a:lnTo>
                    <a:pt x="1433416" y="808923"/>
                  </a:lnTo>
                  <a:lnTo>
                    <a:pt x="1432949" y="808456"/>
                  </a:lnTo>
                  <a:lnTo>
                    <a:pt x="1432949" y="808456"/>
                  </a:lnTo>
                  <a:close/>
                  <a:moveTo>
                    <a:pt x="1386765" y="757607"/>
                  </a:moveTo>
                  <a:cubicBezTo>
                    <a:pt x="1386765" y="757607"/>
                    <a:pt x="1387231" y="758074"/>
                    <a:pt x="1387698" y="758540"/>
                  </a:cubicBezTo>
                  <a:cubicBezTo>
                    <a:pt x="1388165" y="759473"/>
                    <a:pt x="1388165" y="760406"/>
                    <a:pt x="1388631" y="761339"/>
                  </a:cubicBezTo>
                  <a:cubicBezTo>
                    <a:pt x="1388165" y="760406"/>
                    <a:pt x="1387698" y="759473"/>
                    <a:pt x="1387231" y="758540"/>
                  </a:cubicBezTo>
                  <a:cubicBezTo>
                    <a:pt x="1386299" y="758540"/>
                    <a:pt x="1385832" y="758074"/>
                    <a:pt x="1386765" y="757607"/>
                  </a:cubicBezTo>
                  <a:close/>
                  <a:moveTo>
                    <a:pt x="1374169" y="763205"/>
                  </a:moveTo>
                  <a:cubicBezTo>
                    <a:pt x="1375102" y="761806"/>
                    <a:pt x="1376502" y="760406"/>
                    <a:pt x="1377435" y="759007"/>
                  </a:cubicBezTo>
                  <a:cubicBezTo>
                    <a:pt x="1377901" y="759940"/>
                    <a:pt x="1378368" y="761339"/>
                    <a:pt x="1378368" y="762272"/>
                  </a:cubicBezTo>
                  <a:cubicBezTo>
                    <a:pt x="1378834" y="763672"/>
                    <a:pt x="1378834" y="764605"/>
                    <a:pt x="1379301" y="767404"/>
                  </a:cubicBezTo>
                  <a:cubicBezTo>
                    <a:pt x="1379301" y="767870"/>
                    <a:pt x="1378834" y="769270"/>
                    <a:pt x="1378834" y="771136"/>
                  </a:cubicBezTo>
                  <a:cubicBezTo>
                    <a:pt x="1378834" y="771602"/>
                    <a:pt x="1377901" y="771602"/>
                    <a:pt x="1377435" y="771602"/>
                  </a:cubicBezTo>
                  <a:cubicBezTo>
                    <a:pt x="1373236" y="771136"/>
                    <a:pt x="1371837" y="767404"/>
                    <a:pt x="1374169" y="763205"/>
                  </a:cubicBezTo>
                  <a:close/>
                  <a:moveTo>
                    <a:pt x="1338715" y="744545"/>
                  </a:moveTo>
                  <a:cubicBezTo>
                    <a:pt x="1340581" y="745012"/>
                    <a:pt x="1340581" y="745478"/>
                    <a:pt x="1338248" y="745478"/>
                  </a:cubicBezTo>
                  <a:cubicBezTo>
                    <a:pt x="1337782" y="745478"/>
                    <a:pt x="1337315" y="745012"/>
                    <a:pt x="1336849" y="745012"/>
                  </a:cubicBezTo>
                  <a:cubicBezTo>
                    <a:pt x="1337782" y="744545"/>
                    <a:pt x="1338248" y="744545"/>
                    <a:pt x="1338715" y="744545"/>
                  </a:cubicBezTo>
                  <a:close/>
                  <a:moveTo>
                    <a:pt x="1308392" y="836447"/>
                  </a:moveTo>
                  <a:cubicBezTo>
                    <a:pt x="1308858" y="836447"/>
                    <a:pt x="1309791" y="836913"/>
                    <a:pt x="1309791" y="836913"/>
                  </a:cubicBezTo>
                  <a:cubicBezTo>
                    <a:pt x="1309791" y="836913"/>
                    <a:pt x="1309791" y="837846"/>
                    <a:pt x="1309791" y="838313"/>
                  </a:cubicBezTo>
                  <a:cubicBezTo>
                    <a:pt x="1306992" y="839712"/>
                    <a:pt x="1304660" y="841112"/>
                    <a:pt x="1301861" y="842511"/>
                  </a:cubicBezTo>
                  <a:cubicBezTo>
                    <a:pt x="1301861" y="842511"/>
                    <a:pt x="1301394" y="841578"/>
                    <a:pt x="1300928" y="841112"/>
                  </a:cubicBezTo>
                  <a:cubicBezTo>
                    <a:pt x="1302794" y="838779"/>
                    <a:pt x="1305126" y="836913"/>
                    <a:pt x="1308392" y="836447"/>
                  </a:cubicBezTo>
                  <a:close/>
                  <a:moveTo>
                    <a:pt x="1274803" y="890562"/>
                  </a:moveTo>
                  <a:cubicBezTo>
                    <a:pt x="1275270" y="890562"/>
                    <a:pt x="1275736" y="891028"/>
                    <a:pt x="1276203" y="891028"/>
                  </a:cubicBezTo>
                  <a:cubicBezTo>
                    <a:pt x="1276203" y="891495"/>
                    <a:pt x="1276203" y="891961"/>
                    <a:pt x="1276203" y="892428"/>
                  </a:cubicBezTo>
                  <a:cubicBezTo>
                    <a:pt x="1275736" y="892894"/>
                    <a:pt x="1275270" y="892894"/>
                    <a:pt x="1274803" y="892894"/>
                  </a:cubicBezTo>
                  <a:cubicBezTo>
                    <a:pt x="1274337" y="892894"/>
                    <a:pt x="1273870" y="892428"/>
                    <a:pt x="1273870" y="891961"/>
                  </a:cubicBezTo>
                  <a:cubicBezTo>
                    <a:pt x="1273870" y="891028"/>
                    <a:pt x="1274337" y="890562"/>
                    <a:pt x="1274803" y="890562"/>
                  </a:cubicBezTo>
                  <a:close/>
                  <a:moveTo>
                    <a:pt x="1197363" y="425921"/>
                  </a:moveTo>
                  <a:cubicBezTo>
                    <a:pt x="1197830" y="425921"/>
                    <a:pt x="1198763" y="425921"/>
                    <a:pt x="1199229" y="426387"/>
                  </a:cubicBezTo>
                  <a:cubicBezTo>
                    <a:pt x="1203894" y="430586"/>
                    <a:pt x="1206693" y="436184"/>
                    <a:pt x="1209959" y="441782"/>
                  </a:cubicBezTo>
                  <a:cubicBezTo>
                    <a:pt x="1209959" y="442249"/>
                    <a:pt x="1209959" y="442715"/>
                    <a:pt x="1209959" y="443182"/>
                  </a:cubicBezTo>
                  <a:cubicBezTo>
                    <a:pt x="1209492" y="443648"/>
                    <a:pt x="1209026" y="444115"/>
                    <a:pt x="1208559" y="444115"/>
                  </a:cubicBezTo>
                  <a:cubicBezTo>
                    <a:pt x="1206693" y="443648"/>
                    <a:pt x="1204827" y="442715"/>
                    <a:pt x="1203428" y="441782"/>
                  </a:cubicBezTo>
                  <a:cubicBezTo>
                    <a:pt x="1199696" y="438517"/>
                    <a:pt x="1197363" y="433851"/>
                    <a:pt x="1195964" y="429186"/>
                  </a:cubicBezTo>
                  <a:cubicBezTo>
                    <a:pt x="1195497" y="427787"/>
                    <a:pt x="1195964" y="426387"/>
                    <a:pt x="1197363" y="425921"/>
                  </a:cubicBezTo>
                  <a:close/>
                  <a:moveTo>
                    <a:pt x="1096598" y="456710"/>
                  </a:moveTo>
                  <a:cubicBezTo>
                    <a:pt x="1096598" y="456244"/>
                    <a:pt x="1097531" y="456244"/>
                    <a:pt x="1097997" y="456244"/>
                  </a:cubicBezTo>
                  <a:cubicBezTo>
                    <a:pt x="1100796" y="457177"/>
                    <a:pt x="1103595" y="458110"/>
                    <a:pt x="1104528" y="461375"/>
                  </a:cubicBezTo>
                  <a:cubicBezTo>
                    <a:pt x="1104995" y="461375"/>
                    <a:pt x="1104995" y="461375"/>
                    <a:pt x="1104995" y="461375"/>
                  </a:cubicBezTo>
                  <a:cubicBezTo>
                    <a:pt x="1104995" y="461842"/>
                    <a:pt x="1105461" y="461842"/>
                    <a:pt x="1105461" y="461842"/>
                  </a:cubicBezTo>
                  <a:cubicBezTo>
                    <a:pt x="1107794" y="462308"/>
                    <a:pt x="1110126" y="462775"/>
                    <a:pt x="1111992" y="464641"/>
                  </a:cubicBezTo>
                  <a:cubicBezTo>
                    <a:pt x="1112459" y="464641"/>
                    <a:pt x="1112459" y="464641"/>
                    <a:pt x="1112925" y="464641"/>
                  </a:cubicBezTo>
                  <a:lnTo>
                    <a:pt x="1112925" y="466040"/>
                  </a:lnTo>
                  <a:lnTo>
                    <a:pt x="1112459" y="465107"/>
                  </a:lnTo>
                  <a:cubicBezTo>
                    <a:pt x="1112459" y="465107"/>
                    <a:pt x="1111992" y="464641"/>
                    <a:pt x="1111992" y="464641"/>
                  </a:cubicBezTo>
                  <a:cubicBezTo>
                    <a:pt x="1109660" y="464641"/>
                    <a:pt x="1107327" y="463708"/>
                    <a:pt x="1105461" y="461842"/>
                  </a:cubicBezTo>
                  <a:cubicBezTo>
                    <a:pt x="1104995" y="461842"/>
                    <a:pt x="1104528" y="461842"/>
                    <a:pt x="1104528" y="461842"/>
                  </a:cubicBezTo>
                  <a:cubicBezTo>
                    <a:pt x="1104528" y="461842"/>
                    <a:pt x="1104528" y="461842"/>
                    <a:pt x="1104528" y="461375"/>
                  </a:cubicBezTo>
                  <a:cubicBezTo>
                    <a:pt x="1099397" y="463241"/>
                    <a:pt x="1098464" y="463241"/>
                    <a:pt x="1096131" y="459976"/>
                  </a:cubicBezTo>
                  <a:cubicBezTo>
                    <a:pt x="1095665" y="459509"/>
                    <a:pt x="1096131" y="458110"/>
                    <a:pt x="1096598" y="456710"/>
                  </a:cubicBezTo>
                  <a:close/>
                  <a:moveTo>
                    <a:pt x="1059744" y="443648"/>
                  </a:moveTo>
                  <a:cubicBezTo>
                    <a:pt x="1060210" y="443648"/>
                    <a:pt x="1060677" y="444115"/>
                    <a:pt x="1060677" y="444581"/>
                  </a:cubicBezTo>
                  <a:cubicBezTo>
                    <a:pt x="1060210" y="444581"/>
                    <a:pt x="1059744" y="445048"/>
                    <a:pt x="1059277" y="445048"/>
                  </a:cubicBezTo>
                  <a:cubicBezTo>
                    <a:pt x="1057878" y="444115"/>
                    <a:pt x="1057878" y="443648"/>
                    <a:pt x="1059744" y="443648"/>
                  </a:cubicBezTo>
                  <a:close/>
                  <a:moveTo>
                    <a:pt x="1199696" y="881698"/>
                  </a:moveTo>
                  <a:cubicBezTo>
                    <a:pt x="1200162" y="881232"/>
                    <a:pt x="1200629" y="881232"/>
                    <a:pt x="1201095" y="881232"/>
                  </a:cubicBezTo>
                  <a:cubicBezTo>
                    <a:pt x="1201562" y="881698"/>
                    <a:pt x="1202028" y="881698"/>
                    <a:pt x="1202495" y="882165"/>
                  </a:cubicBezTo>
                  <a:cubicBezTo>
                    <a:pt x="1202961" y="883564"/>
                    <a:pt x="1202495" y="884031"/>
                    <a:pt x="1201095" y="884031"/>
                  </a:cubicBezTo>
                  <a:cubicBezTo>
                    <a:pt x="1200629" y="884031"/>
                    <a:pt x="1200162" y="883564"/>
                    <a:pt x="1199696" y="883098"/>
                  </a:cubicBezTo>
                  <a:cubicBezTo>
                    <a:pt x="1199229" y="883098"/>
                    <a:pt x="1199696" y="882165"/>
                    <a:pt x="1199696" y="881698"/>
                  </a:cubicBezTo>
                  <a:close/>
                  <a:moveTo>
                    <a:pt x="1186634" y="995526"/>
                  </a:moveTo>
                  <a:cubicBezTo>
                    <a:pt x="1187100" y="995059"/>
                    <a:pt x="1187567" y="994593"/>
                    <a:pt x="1188033" y="994593"/>
                  </a:cubicBezTo>
                  <a:cubicBezTo>
                    <a:pt x="1190832" y="993660"/>
                    <a:pt x="1194098" y="991794"/>
                    <a:pt x="1196897" y="991327"/>
                  </a:cubicBezTo>
                  <a:cubicBezTo>
                    <a:pt x="1203428" y="990394"/>
                    <a:pt x="1209492" y="989928"/>
                    <a:pt x="1216024" y="989928"/>
                  </a:cubicBezTo>
                  <a:cubicBezTo>
                    <a:pt x="1220222" y="989928"/>
                    <a:pt x="1223488" y="988528"/>
                    <a:pt x="1226287" y="985729"/>
                  </a:cubicBezTo>
                  <a:cubicBezTo>
                    <a:pt x="1227220" y="984796"/>
                    <a:pt x="1228619" y="984796"/>
                    <a:pt x="1229552" y="984330"/>
                  </a:cubicBezTo>
                  <a:cubicBezTo>
                    <a:pt x="1230019" y="984796"/>
                    <a:pt x="1230485" y="985262"/>
                    <a:pt x="1230952" y="985729"/>
                  </a:cubicBezTo>
                  <a:cubicBezTo>
                    <a:pt x="1233284" y="989461"/>
                    <a:pt x="1232818" y="993193"/>
                    <a:pt x="1230485" y="996459"/>
                  </a:cubicBezTo>
                  <a:cubicBezTo>
                    <a:pt x="1226287" y="1001590"/>
                    <a:pt x="1221155" y="1005789"/>
                    <a:pt x="1214158" y="1002990"/>
                  </a:cubicBezTo>
                  <a:cubicBezTo>
                    <a:pt x="1205294" y="999724"/>
                    <a:pt x="1196430" y="1002057"/>
                    <a:pt x="1187567" y="1001124"/>
                  </a:cubicBezTo>
                  <a:cubicBezTo>
                    <a:pt x="1186634" y="1001124"/>
                    <a:pt x="1185234" y="999724"/>
                    <a:pt x="1185234" y="998791"/>
                  </a:cubicBezTo>
                  <a:cubicBezTo>
                    <a:pt x="1185234" y="997858"/>
                    <a:pt x="1186167" y="996459"/>
                    <a:pt x="1186634" y="995526"/>
                  </a:cubicBezTo>
                  <a:close/>
                  <a:moveTo>
                    <a:pt x="1183835" y="1013253"/>
                  </a:moveTo>
                  <a:cubicBezTo>
                    <a:pt x="1183835" y="1014186"/>
                    <a:pt x="1183368" y="1015585"/>
                    <a:pt x="1182435" y="1016052"/>
                  </a:cubicBezTo>
                  <a:cubicBezTo>
                    <a:pt x="1175904" y="1019784"/>
                    <a:pt x="1168906" y="1023516"/>
                    <a:pt x="1161909" y="1026315"/>
                  </a:cubicBezTo>
                  <a:cubicBezTo>
                    <a:pt x="1156777" y="1028648"/>
                    <a:pt x="1151179" y="1030514"/>
                    <a:pt x="1146514" y="1033313"/>
                  </a:cubicBezTo>
                  <a:cubicBezTo>
                    <a:pt x="1141849" y="1036112"/>
                    <a:pt x="1135784" y="1037511"/>
                    <a:pt x="1129720" y="1037511"/>
                  </a:cubicBezTo>
                  <a:cubicBezTo>
                    <a:pt x="1127854" y="1036578"/>
                    <a:pt x="1125988" y="1035179"/>
                    <a:pt x="1123655" y="1033779"/>
                  </a:cubicBezTo>
                  <a:cubicBezTo>
                    <a:pt x="1121789" y="1032380"/>
                    <a:pt x="1122256" y="1028181"/>
                    <a:pt x="1124122" y="1027248"/>
                  </a:cubicBezTo>
                  <a:cubicBezTo>
                    <a:pt x="1124588" y="1026782"/>
                    <a:pt x="1125055" y="1026315"/>
                    <a:pt x="1125521" y="1026315"/>
                  </a:cubicBezTo>
                  <a:cubicBezTo>
                    <a:pt x="1134851" y="1025382"/>
                    <a:pt x="1142315" y="1021184"/>
                    <a:pt x="1149779" y="1016052"/>
                  </a:cubicBezTo>
                  <a:cubicBezTo>
                    <a:pt x="1152579" y="1014186"/>
                    <a:pt x="1155844" y="1013719"/>
                    <a:pt x="1159110" y="1015119"/>
                  </a:cubicBezTo>
                  <a:cubicBezTo>
                    <a:pt x="1162842" y="1016519"/>
                    <a:pt x="1166574" y="1016052"/>
                    <a:pt x="1170306" y="1014186"/>
                  </a:cubicBezTo>
                  <a:cubicBezTo>
                    <a:pt x="1173105" y="1012787"/>
                    <a:pt x="1176370" y="1011853"/>
                    <a:pt x="1179170" y="1010920"/>
                  </a:cubicBezTo>
                  <a:cubicBezTo>
                    <a:pt x="1180569" y="1010920"/>
                    <a:pt x="1183835" y="1012320"/>
                    <a:pt x="1183835" y="1013253"/>
                  </a:cubicBezTo>
                  <a:close/>
                  <a:moveTo>
                    <a:pt x="1128787" y="934413"/>
                  </a:moveTo>
                  <a:cubicBezTo>
                    <a:pt x="1142315" y="936279"/>
                    <a:pt x="1154911" y="939545"/>
                    <a:pt x="1167507" y="944210"/>
                  </a:cubicBezTo>
                  <a:cubicBezTo>
                    <a:pt x="1169373" y="944676"/>
                    <a:pt x="1171239" y="946076"/>
                    <a:pt x="1171705" y="947476"/>
                  </a:cubicBezTo>
                  <a:cubicBezTo>
                    <a:pt x="1174504" y="952607"/>
                    <a:pt x="1177303" y="957739"/>
                    <a:pt x="1179636" y="962870"/>
                  </a:cubicBezTo>
                  <a:cubicBezTo>
                    <a:pt x="1181036" y="965669"/>
                    <a:pt x="1179170" y="967535"/>
                    <a:pt x="1177770" y="969868"/>
                  </a:cubicBezTo>
                  <a:cubicBezTo>
                    <a:pt x="1176837" y="971734"/>
                    <a:pt x="1174971" y="972200"/>
                    <a:pt x="1173105" y="971267"/>
                  </a:cubicBezTo>
                  <a:cubicBezTo>
                    <a:pt x="1168440" y="969401"/>
                    <a:pt x="1166107" y="965669"/>
                    <a:pt x="1163308" y="962404"/>
                  </a:cubicBezTo>
                  <a:cubicBezTo>
                    <a:pt x="1162842" y="961937"/>
                    <a:pt x="1161442" y="961937"/>
                    <a:pt x="1160043" y="961937"/>
                  </a:cubicBezTo>
                  <a:cubicBezTo>
                    <a:pt x="1159576" y="961937"/>
                    <a:pt x="1159110" y="962870"/>
                    <a:pt x="1159110" y="963337"/>
                  </a:cubicBezTo>
                  <a:cubicBezTo>
                    <a:pt x="1158643" y="965203"/>
                    <a:pt x="1159110" y="967535"/>
                    <a:pt x="1158177" y="968935"/>
                  </a:cubicBezTo>
                  <a:cubicBezTo>
                    <a:pt x="1153512" y="977332"/>
                    <a:pt x="1150246" y="986196"/>
                    <a:pt x="1147447" y="995526"/>
                  </a:cubicBezTo>
                  <a:cubicBezTo>
                    <a:pt x="1146980" y="996459"/>
                    <a:pt x="1145581" y="997392"/>
                    <a:pt x="1144648" y="998325"/>
                  </a:cubicBezTo>
                  <a:cubicBezTo>
                    <a:pt x="1143248" y="999724"/>
                    <a:pt x="1140449" y="998791"/>
                    <a:pt x="1139983" y="997392"/>
                  </a:cubicBezTo>
                  <a:cubicBezTo>
                    <a:pt x="1139050" y="993660"/>
                    <a:pt x="1138583" y="989928"/>
                    <a:pt x="1138117" y="986196"/>
                  </a:cubicBezTo>
                  <a:cubicBezTo>
                    <a:pt x="1137650" y="982930"/>
                    <a:pt x="1133452" y="981530"/>
                    <a:pt x="1130186" y="982930"/>
                  </a:cubicBezTo>
                  <a:cubicBezTo>
                    <a:pt x="1128320" y="983863"/>
                    <a:pt x="1126921" y="984796"/>
                    <a:pt x="1125055" y="985729"/>
                  </a:cubicBezTo>
                  <a:cubicBezTo>
                    <a:pt x="1123655" y="986662"/>
                    <a:pt x="1122722" y="987129"/>
                    <a:pt x="1121789" y="985729"/>
                  </a:cubicBezTo>
                  <a:cubicBezTo>
                    <a:pt x="1121323" y="985262"/>
                    <a:pt x="1121323" y="984330"/>
                    <a:pt x="1121789" y="983863"/>
                  </a:cubicBezTo>
                  <a:cubicBezTo>
                    <a:pt x="1123655" y="981064"/>
                    <a:pt x="1125988" y="978731"/>
                    <a:pt x="1127387" y="976399"/>
                  </a:cubicBezTo>
                  <a:cubicBezTo>
                    <a:pt x="1131119" y="971267"/>
                    <a:pt x="1131586" y="965669"/>
                    <a:pt x="1129253" y="960071"/>
                  </a:cubicBezTo>
                  <a:cubicBezTo>
                    <a:pt x="1128320" y="957739"/>
                    <a:pt x="1126921" y="955406"/>
                    <a:pt x="1125055" y="953540"/>
                  </a:cubicBezTo>
                  <a:cubicBezTo>
                    <a:pt x="1122256" y="951208"/>
                    <a:pt x="1118524" y="949342"/>
                    <a:pt x="1115725" y="947009"/>
                  </a:cubicBezTo>
                  <a:cubicBezTo>
                    <a:pt x="1114325" y="946076"/>
                    <a:pt x="1113858" y="944210"/>
                    <a:pt x="1112459" y="942810"/>
                  </a:cubicBezTo>
                  <a:cubicBezTo>
                    <a:pt x="1112459" y="942810"/>
                    <a:pt x="1111992" y="942810"/>
                    <a:pt x="1111992" y="942810"/>
                  </a:cubicBezTo>
                  <a:cubicBezTo>
                    <a:pt x="1111992" y="942810"/>
                    <a:pt x="1111992" y="942810"/>
                    <a:pt x="1111992" y="942810"/>
                  </a:cubicBezTo>
                  <a:cubicBezTo>
                    <a:pt x="1108727" y="945143"/>
                    <a:pt x="1105461" y="948408"/>
                    <a:pt x="1103129" y="951674"/>
                  </a:cubicBezTo>
                  <a:cubicBezTo>
                    <a:pt x="1101263" y="954473"/>
                    <a:pt x="1098930" y="956339"/>
                    <a:pt x="1095665" y="956806"/>
                  </a:cubicBezTo>
                  <a:cubicBezTo>
                    <a:pt x="1091466" y="957272"/>
                    <a:pt x="1088667" y="960071"/>
                    <a:pt x="1086801" y="963337"/>
                  </a:cubicBezTo>
                  <a:cubicBezTo>
                    <a:pt x="1081203" y="974066"/>
                    <a:pt x="1076538" y="985262"/>
                    <a:pt x="1077004" y="997858"/>
                  </a:cubicBezTo>
                  <a:cubicBezTo>
                    <a:pt x="1077471" y="1009987"/>
                    <a:pt x="1071406" y="1018385"/>
                    <a:pt x="1062076" y="1024916"/>
                  </a:cubicBezTo>
                  <a:cubicBezTo>
                    <a:pt x="1059744" y="1026782"/>
                    <a:pt x="1055079" y="1024916"/>
                    <a:pt x="1054612" y="1021650"/>
                  </a:cubicBezTo>
                  <a:cubicBezTo>
                    <a:pt x="1052746" y="1010920"/>
                    <a:pt x="1052746" y="1000191"/>
                    <a:pt x="1058344" y="989928"/>
                  </a:cubicBezTo>
                  <a:cubicBezTo>
                    <a:pt x="1062076" y="983863"/>
                    <a:pt x="1063009" y="976865"/>
                    <a:pt x="1065808" y="970334"/>
                  </a:cubicBezTo>
                  <a:cubicBezTo>
                    <a:pt x="1067208" y="967535"/>
                    <a:pt x="1066741" y="964270"/>
                    <a:pt x="1065342" y="961004"/>
                  </a:cubicBezTo>
                  <a:cubicBezTo>
                    <a:pt x="1064875" y="960071"/>
                    <a:pt x="1065342" y="958672"/>
                    <a:pt x="1065342" y="957272"/>
                  </a:cubicBezTo>
                  <a:cubicBezTo>
                    <a:pt x="1065342" y="956806"/>
                    <a:pt x="1065808" y="955873"/>
                    <a:pt x="1066275" y="955406"/>
                  </a:cubicBezTo>
                  <a:cubicBezTo>
                    <a:pt x="1081670" y="938145"/>
                    <a:pt x="1077937" y="940478"/>
                    <a:pt x="1099863" y="937212"/>
                  </a:cubicBezTo>
                  <a:cubicBezTo>
                    <a:pt x="1104995" y="936279"/>
                    <a:pt x="1108260" y="939078"/>
                    <a:pt x="1111526" y="941877"/>
                  </a:cubicBezTo>
                  <a:cubicBezTo>
                    <a:pt x="1111526" y="941877"/>
                    <a:pt x="1111992" y="941411"/>
                    <a:pt x="1111992" y="941411"/>
                  </a:cubicBezTo>
                  <a:cubicBezTo>
                    <a:pt x="1111992" y="941411"/>
                    <a:pt x="1111992" y="941877"/>
                    <a:pt x="1112459" y="941877"/>
                  </a:cubicBezTo>
                  <a:cubicBezTo>
                    <a:pt x="1115725" y="940944"/>
                    <a:pt x="1119457" y="940011"/>
                    <a:pt x="1122722" y="938612"/>
                  </a:cubicBezTo>
                  <a:cubicBezTo>
                    <a:pt x="1123655" y="938145"/>
                    <a:pt x="1124122" y="936746"/>
                    <a:pt x="1125055" y="935813"/>
                  </a:cubicBezTo>
                  <a:cubicBezTo>
                    <a:pt x="1127387" y="935813"/>
                    <a:pt x="1128320" y="934413"/>
                    <a:pt x="1128787" y="934413"/>
                  </a:cubicBezTo>
                  <a:close/>
                  <a:moveTo>
                    <a:pt x="1125055" y="766004"/>
                  </a:moveTo>
                  <a:cubicBezTo>
                    <a:pt x="1125055" y="765538"/>
                    <a:pt x="1125521" y="765538"/>
                    <a:pt x="1125521" y="765071"/>
                  </a:cubicBezTo>
                  <a:cubicBezTo>
                    <a:pt x="1125521" y="763672"/>
                    <a:pt x="1125521" y="762272"/>
                    <a:pt x="1125521" y="760873"/>
                  </a:cubicBezTo>
                  <a:cubicBezTo>
                    <a:pt x="1125521" y="759007"/>
                    <a:pt x="1126454" y="758540"/>
                    <a:pt x="1127387" y="759473"/>
                  </a:cubicBezTo>
                  <a:cubicBezTo>
                    <a:pt x="1127854" y="759940"/>
                    <a:pt x="1127854" y="760873"/>
                    <a:pt x="1127387" y="761339"/>
                  </a:cubicBezTo>
                  <a:cubicBezTo>
                    <a:pt x="1126921" y="762739"/>
                    <a:pt x="1125988" y="763672"/>
                    <a:pt x="1125055" y="765071"/>
                  </a:cubicBezTo>
                  <a:cubicBezTo>
                    <a:pt x="1125055" y="765538"/>
                    <a:pt x="1125055" y="766004"/>
                    <a:pt x="1125055" y="766471"/>
                  </a:cubicBezTo>
                  <a:lnTo>
                    <a:pt x="1123655" y="766937"/>
                  </a:lnTo>
                  <a:lnTo>
                    <a:pt x="1125055" y="766004"/>
                  </a:lnTo>
                  <a:close/>
                  <a:moveTo>
                    <a:pt x="1077471" y="845777"/>
                  </a:moveTo>
                  <a:cubicBezTo>
                    <a:pt x="1077937" y="845310"/>
                    <a:pt x="1078404" y="845310"/>
                    <a:pt x="1079337" y="845310"/>
                  </a:cubicBezTo>
                  <a:cubicBezTo>
                    <a:pt x="1080270" y="845777"/>
                    <a:pt x="1081670" y="846710"/>
                    <a:pt x="1081670" y="847643"/>
                  </a:cubicBezTo>
                  <a:cubicBezTo>
                    <a:pt x="1082603" y="850442"/>
                    <a:pt x="1082603" y="853708"/>
                    <a:pt x="1080270" y="856040"/>
                  </a:cubicBezTo>
                  <a:cubicBezTo>
                    <a:pt x="1079803" y="856507"/>
                    <a:pt x="1079337" y="856973"/>
                    <a:pt x="1078870" y="856973"/>
                  </a:cubicBezTo>
                  <a:cubicBezTo>
                    <a:pt x="1077471" y="857440"/>
                    <a:pt x="1076538" y="856973"/>
                    <a:pt x="1075605" y="855574"/>
                  </a:cubicBezTo>
                  <a:cubicBezTo>
                    <a:pt x="1074205" y="851375"/>
                    <a:pt x="1074672" y="848109"/>
                    <a:pt x="1077471" y="845777"/>
                  </a:cubicBezTo>
                  <a:close/>
                  <a:moveTo>
                    <a:pt x="1059277" y="817787"/>
                  </a:moveTo>
                  <a:lnTo>
                    <a:pt x="1059277" y="818720"/>
                  </a:lnTo>
                  <a:lnTo>
                    <a:pt x="1057411" y="818253"/>
                  </a:lnTo>
                  <a:lnTo>
                    <a:pt x="1059277" y="817787"/>
                  </a:lnTo>
                  <a:close/>
                  <a:moveTo>
                    <a:pt x="1047148" y="500095"/>
                  </a:moveTo>
                  <a:cubicBezTo>
                    <a:pt x="1047614" y="499162"/>
                    <a:pt x="1049481" y="498696"/>
                    <a:pt x="1050414" y="498696"/>
                  </a:cubicBezTo>
                  <a:cubicBezTo>
                    <a:pt x="1051347" y="498696"/>
                    <a:pt x="1052746" y="499629"/>
                    <a:pt x="1053213" y="500562"/>
                  </a:cubicBezTo>
                  <a:cubicBezTo>
                    <a:pt x="1053679" y="502428"/>
                    <a:pt x="1053679" y="504294"/>
                    <a:pt x="1054146" y="505693"/>
                  </a:cubicBezTo>
                  <a:cubicBezTo>
                    <a:pt x="1053213" y="507559"/>
                    <a:pt x="1052280" y="508026"/>
                    <a:pt x="1050880" y="507093"/>
                  </a:cubicBezTo>
                  <a:cubicBezTo>
                    <a:pt x="1049481" y="506160"/>
                    <a:pt x="1048081" y="504760"/>
                    <a:pt x="1047148" y="503361"/>
                  </a:cubicBezTo>
                  <a:cubicBezTo>
                    <a:pt x="1046681" y="502428"/>
                    <a:pt x="1046681" y="500562"/>
                    <a:pt x="1047148" y="500095"/>
                  </a:cubicBezTo>
                  <a:close/>
                  <a:moveTo>
                    <a:pt x="1034086" y="487966"/>
                  </a:moveTo>
                  <a:cubicBezTo>
                    <a:pt x="1034086" y="488433"/>
                    <a:pt x="1034552" y="488899"/>
                    <a:pt x="1034552" y="489366"/>
                  </a:cubicBezTo>
                  <a:cubicBezTo>
                    <a:pt x="1034086" y="489832"/>
                    <a:pt x="1034086" y="490299"/>
                    <a:pt x="1033619" y="490299"/>
                  </a:cubicBezTo>
                  <a:cubicBezTo>
                    <a:pt x="1033619" y="489832"/>
                    <a:pt x="1033153" y="489366"/>
                    <a:pt x="1033153" y="488899"/>
                  </a:cubicBezTo>
                  <a:cubicBezTo>
                    <a:pt x="1033619" y="488433"/>
                    <a:pt x="1034086" y="488433"/>
                    <a:pt x="1034086" y="487966"/>
                  </a:cubicBezTo>
                  <a:close/>
                  <a:moveTo>
                    <a:pt x="1028021" y="724952"/>
                  </a:moveTo>
                  <a:cubicBezTo>
                    <a:pt x="1028488" y="724952"/>
                    <a:pt x="1028954" y="725418"/>
                    <a:pt x="1029421" y="725418"/>
                  </a:cubicBezTo>
                  <a:cubicBezTo>
                    <a:pt x="1029421" y="725885"/>
                    <a:pt x="1028954" y="726351"/>
                    <a:pt x="1028954" y="726351"/>
                  </a:cubicBezTo>
                  <a:cubicBezTo>
                    <a:pt x="1028488" y="726351"/>
                    <a:pt x="1028021" y="725885"/>
                    <a:pt x="1027555" y="725885"/>
                  </a:cubicBezTo>
                  <a:cubicBezTo>
                    <a:pt x="1027555" y="725885"/>
                    <a:pt x="1027555" y="724952"/>
                    <a:pt x="1028021" y="724952"/>
                  </a:cubicBezTo>
                  <a:close/>
                  <a:moveTo>
                    <a:pt x="1020557" y="830849"/>
                  </a:moveTo>
                  <a:cubicBezTo>
                    <a:pt x="1020557" y="830849"/>
                    <a:pt x="1021024" y="831315"/>
                    <a:pt x="1021024" y="831782"/>
                  </a:cubicBezTo>
                  <a:cubicBezTo>
                    <a:pt x="1021024" y="831782"/>
                    <a:pt x="1021024" y="831782"/>
                    <a:pt x="1021490" y="831782"/>
                  </a:cubicBezTo>
                  <a:cubicBezTo>
                    <a:pt x="1025222" y="832248"/>
                    <a:pt x="1028954" y="832248"/>
                    <a:pt x="1032220" y="832715"/>
                  </a:cubicBezTo>
                  <a:cubicBezTo>
                    <a:pt x="1033619" y="832715"/>
                    <a:pt x="1033619" y="834581"/>
                    <a:pt x="1032686" y="835514"/>
                  </a:cubicBezTo>
                  <a:cubicBezTo>
                    <a:pt x="1032220" y="835980"/>
                    <a:pt x="1031753" y="836447"/>
                    <a:pt x="1031287" y="836447"/>
                  </a:cubicBezTo>
                  <a:cubicBezTo>
                    <a:pt x="1027555" y="835514"/>
                    <a:pt x="1024289" y="834114"/>
                    <a:pt x="1021490" y="831315"/>
                  </a:cubicBezTo>
                  <a:cubicBezTo>
                    <a:pt x="1021490" y="831315"/>
                    <a:pt x="1021024" y="831315"/>
                    <a:pt x="1021024" y="831315"/>
                  </a:cubicBezTo>
                  <a:cubicBezTo>
                    <a:pt x="1019624" y="831782"/>
                    <a:pt x="1019624" y="831315"/>
                    <a:pt x="1020557" y="830849"/>
                  </a:cubicBezTo>
                  <a:close/>
                  <a:moveTo>
                    <a:pt x="1036418" y="898026"/>
                  </a:moveTo>
                  <a:cubicBezTo>
                    <a:pt x="1044349" y="895227"/>
                    <a:pt x="1052280" y="892894"/>
                    <a:pt x="1058811" y="887763"/>
                  </a:cubicBezTo>
                  <a:cubicBezTo>
                    <a:pt x="1064875" y="883098"/>
                    <a:pt x="1073272" y="882631"/>
                    <a:pt x="1078870" y="876566"/>
                  </a:cubicBezTo>
                  <a:cubicBezTo>
                    <a:pt x="1080737" y="874700"/>
                    <a:pt x="1083536" y="874700"/>
                    <a:pt x="1086335" y="875167"/>
                  </a:cubicBezTo>
                  <a:cubicBezTo>
                    <a:pt x="1088201" y="875633"/>
                    <a:pt x="1090067" y="876566"/>
                    <a:pt x="1091933" y="877033"/>
                  </a:cubicBezTo>
                  <a:cubicBezTo>
                    <a:pt x="1098930" y="878432"/>
                    <a:pt x="1103595" y="881698"/>
                    <a:pt x="1104995" y="889162"/>
                  </a:cubicBezTo>
                  <a:cubicBezTo>
                    <a:pt x="1105928" y="893361"/>
                    <a:pt x="1108727" y="896160"/>
                    <a:pt x="1112925" y="896626"/>
                  </a:cubicBezTo>
                  <a:cubicBezTo>
                    <a:pt x="1117591" y="897559"/>
                    <a:pt x="1118990" y="900358"/>
                    <a:pt x="1118990" y="904557"/>
                  </a:cubicBezTo>
                  <a:cubicBezTo>
                    <a:pt x="1118990" y="910155"/>
                    <a:pt x="1120390" y="915753"/>
                    <a:pt x="1120856" y="921818"/>
                  </a:cubicBezTo>
                  <a:cubicBezTo>
                    <a:pt x="1121323" y="924150"/>
                    <a:pt x="1118057" y="926016"/>
                    <a:pt x="1115725" y="924617"/>
                  </a:cubicBezTo>
                  <a:cubicBezTo>
                    <a:pt x="1113392" y="923217"/>
                    <a:pt x="1111526" y="921818"/>
                    <a:pt x="1108727" y="922284"/>
                  </a:cubicBezTo>
                  <a:cubicBezTo>
                    <a:pt x="1103595" y="922751"/>
                    <a:pt x="1098464" y="922751"/>
                    <a:pt x="1093332" y="923684"/>
                  </a:cubicBezTo>
                  <a:cubicBezTo>
                    <a:pt x="1086801" y="925083"/>
                    <a:pt x="1082136" y="923684"/>
                    <a:pt x="1078404" y="918552"/>
                  </a:cubicBezTo>
                  <a:cubicBezTo>
                    <a:pt x="1077471" y="917619"/>
                    <a:pt x="1076538" y="916686"/>
                    <a:pt x="1075605" y="916220"/>
                  </a:cubicBezTo>
                  <a:cubicBezTo>
                    <a:pt x="1074205" y="915287"/>
                    <a:pt x="1071406" y="915287"/>
                    <a:pt x="1071873" y="912954"/>
                  </a:cubicBezTo>
                  <a:cubicBezTo>
                    <a:pt x="1072339" y="911088"/>
                    <a:pt x="1074205" y="910155"/>
                    <a:pt x="1075138" y="908289"/>
                  </a:cubicBezTo>
                  <a:cubicBezTo>
                    <a:pt x="1076071" y="906889"/>
                    <a:pt x="1076071" y="905956"/>
                    <a:pt x="1074672" y="905023"/>
                  </a:cubicBezTo>
                  <a:cubicBezTo>
                    <a:pt x="1074205" y="904557"/>
                    <a:pt x="1073739" y="904557"/>
                    <a:pt x="1072806" y="904090"/>
                  </a:cubicBezTo>
                  <a:cubicBezTo>
                    <a:pt x="1071406" y="904090"/>
                    <a:pt x="1070007" y="904090"/>
                    <a:pt x="1069074" y="904090"/>
                  </a:cubicBezTo>
                  <a:cubicBezTo>
                    <a:pt x="1067674" y="904557"/>
                    <a:pt x="1066741" y="905023"/>
                    <a:pt x="1065808" y="905490"/>
                  </a:cubicBezTo>
                  <a:cubicBezTo>
                    <a:pt x="1058344" y="911088"/>
                    <a:pt x="1049947" y="913887"/>
                    <a:pt x="1041550" y="916686"/>
                  </a:cubicBezTo>
                  <a:cubicBezTo>
                    <a:pt x="1036418" y="918552"/>
                    <a:pt x="1032220" y="919485"/>
                    <a:pt x="1028488" y="913887"/>
                  </a:cubicBezTo>
                  <a:cubicBezTo>
                    <a:pt x="1026155" y="910621"/>
                    <a:pt x="1021957" y="911554"/>
                    <a:pt x="1018225" y="911088"/>
                  </a:cubicBezTo>
                  <a:cubicBezTo>
                    <a:pt x="1018225" y="911088"/>
                    <a:pt x="1018225" y="911554"/>
                    <a:pt x="1017758" y="911554"/>
                  </a:cubicBezTo>
                  <a:cubicBezTo>
                    <a:pt x="1017292" y="911554"/>
                    <a:pt x="1017292" y="911554"/>
                    <a:pt x="1016825" y="911554"/>
                  </a:cubicBezTo>
                  <a:cubicBezTo>
                    <a:pt x="1016359" y="912021"/>
                    <a:pt x="1016359" y="912021"/>
                    <a:pt x="1015892" y="912487"/>
                  </a:cubicBezTo>
                  <a:cubicBezTo>
                    <a:pt x="1015892" y="912021"/>
                    <a:pt x="1015892" y="911554"/>
                    <a:pt x="1016359" y="911554"/>
                  </a:cubicBezTo>
                  <a:cubicBezTo>
                    <a:pt x="1016359" y="911554"/>
                    <a:pt x="1016825" y="911554"/>
                    <a:pt x="1016825" y="911554"/>
                  </a:cubicBezTo>
                  <a:cubicBezTo>
                    <a:pt x="1016825" y="911554"/>
                    <a:pt x="1017292" y="911088"/>
                    <a:pt x="1017292" y="911088"/>
                  </a:cubicBezTo>
                  <a:cubicBezTo>
                    <a:pt x="1017292" y="911088"/>
                    <a:pt x="1017758" y="911088"/>
                    <a:pt x="1018225" y="911088"/>
                  </a:cubicBezTo>
                  <a:cubicBezTo>
                    <a:pt x="1021957" y="905490"/>
                    <a:pt x="1028488" y="900825"/>
                    <a:pt x="1036418" y="898026"/>
                  </a:cubicBezTo>
                  <a:close/>
                  <a:moveTo>
                    <a:pt x="1015426" y="749210"/>
                  </a:moveTo>
                  <a:cubicBezTo>
                    <a:pt x="1014026" y="748744"/>
                    <a:pt x="1013559" y="747811"/>
                    <a:pt x="1014492" y="746878"/>
                  </a:cubicBezTo>
                  <a:cubicBezTo>
                    <a:pt x="1014492" y="746411"/>
                    <a:pt x="1015892" y="746411"/>
                    <a:pt x="1015892" y="746411"/>
                  </a:cubicBezTo>
                  <a:cubicBezTo>
                    <a:pt x="1016359" y="747344"/>
                    <a:pt x="1016825" y="748277"/>
                    <a:pt x="1017292" y="748744"/>
                  </a:cubicBezTo>
                  <a:cubicBezTo>
                    <a:pt x="1016359" y="748744"/>
                    <a:pt x="1015892" y="749210"/>
                    <a:pt x="1015426" y="749210"/>
                  </a:cubicBezTo>
                  <a:close/>
                  <a:moveTo>
                    <a:pt x="1006562" y="474904"/>
                  </a:moveTo>
                  <a:cubicBezTo>
                    <a:pt x="1008894" y="473971"/>
                    <a:pt x="1011227" y="473505"/>
                    <a:pt x="1014026" y="473038"/>
                  </a:cubicBezTo>
                  <a:cubicBezTo>
                    <a:pt x="1014959" y="473038"/>
                    <a:pt x="1015892" y="474438"/>
                    <a:pt x="1016825" y="474904"/>
                  </a:cubicBezTo>
                  <a:cubicBezTo>
                    <a:pt x="1012626" y="478636"/>
                    <a:pt x="1013559" y="484234"/>
                    <a:pt x="1012160" y="488899"/>
                  </a:cubicBezTo>
                  <a:cubicBezTo>
                    <a:pt x="1010760" y="492165"/>
                    <a:pt x="1007495" y="493098"/>
                    <a:pt x="1004696" y="490765"/>
                  </a:cubicBezTo>
                  <a:cubicBezTo>
                    <a:pt x="997698" y="484234"/>
                    <a:pt x="998165" y="479103"/>
                    <a:pt x="1006562" y="474904"/>
                  </a:cubicBezTo>
                  <a:close/>
                  <a:moveTo>
                    <a:pt x="1000964" y="568672"/>
                  </a:moveTo>
                  <a:cubicBezTo>
                    <a:pt x="1001430" y="568205"/>
                    <a:pt x="1001430" y="568205"/>
                    <a:pt x="1001897" y="567739"/>
                  </a:cubicBezTo>
                  <a:cubicBezTo>
                    <a:pt x="1002363" y="566806"/>
                    <a:pt x="1002363" y="566339"/>
                    <a:pt x="1002830" y="565406"/>
                  </a:cubicBezTo>
                  <a:cubicBezTo>
                    <a:pt x="1003296" y="565406"/>
                    <a:pt x="1003296" y="565873"/>
                    <a:pt x="1003763" y="565873"/>
                  </a:cubicBezTo>
                  <a:cubicBezTo>
                    <a:pt x="1003296" y="566339"/>
                    <a:pt x="1002830" y="566806"/>
                    <a:pt x="1001897" y="567739"/>
                  </a:cubicBezTo>
                  <a:cubicBezTo>
                    <a:pt x="1001897" y="568205"/>
                    <a:pt x="1001430" y="568672"/>
                    <a:pt x="1000964" y="568672"/>
                  </a:cubicBezTo>
                  <a:cubicBezTo>
                    <a:pt x="1000031" y="570538"/>
                    <a:pt x="998631" y="572404"/>
                    <a:pt x="997232" y="573804"/>
                  </a:cubicBezTo>
                  <a:cubicBezTo>
                    <a:pt x="996765" y="574270"/>
                    <a:pt x="996765" y="574270"/>
                    <a:pt x="996299" y="574737"/>
                  </a:cubicBezTo>
                  <a:cubicBezTo>
                    <a:pt x="996299" y="574270"/>
                    <a:pt x="996765" y="573804"/>
                    <a:pt x="996765" y="573337"/>
                  </a:cubicBezTo>
                  <a:cubicBezTo>
                    <a:pt x="998165" y="571937"/>
                    <a:pt x="999564" y="570071"/>
                    <a:pt x="1000964" y="568672"/>
                  </a:cubicBezTo>
                  <a:close/>
                  <a:moveTo>
                    <a:pt x="997232" y="504760"/>
                  </a:moveTo>
                  <a:lnTo>
                    <a:pt x="997232" y="506160"/>
                  </a:lnTo>
                  <a:lnTo>
                    <a:pt x="995832" y="505693"/>
                  </a:lnTo>
                  <a:lnTo>
                    <a:pt x="997232" y="504760"/>
                  </a:lnTo>
                  <a:close/>
                  <a:moveTo>
                    <a:pt x="987902" y="653576"/>
                  </a:moveTo>
                  <a:lnTo>
                    <a:pt x="988368" y="654976"/>
                  </a:lnTo>
                  <a:lnTo>
                    <a:pt x="987435" y="654976"/>
                  </a:lnTo>
                  <a:lnTo>
                    <a:pt x="987902" y="653576"/>
                  </a:lnTo>
                  <a:close/>
                  <a:moveTo>
                    <a:pt x="981371" y="859306"/>
                  </a:moveTo>
                  <a:cubicBezTo>
                    <a:pt x="982770" y="856507"/>
                    <a:pt x="982770" y="853241"/>
                    <a:pt x="985569" y="851842"/>
                  </a:cubicBezTo>
                  <a:cubicBezTo>
                    <a:pt x="985569" y="851842"/>
                    <a:pt x="985569" y="851375"/>
                    <a:pt x="985569" y="850909"/>
                  </a:cubicBezTo>
                  <a:cubicBezTo>
                    <a:pt x="986036" y="850442"/>
                    <a:pt x="986036" y="850442"/>
                    <a:pt x="986502" y="849976"/>
                  </a:cubicBezTo>
                  <a:cubicBezTo>
                    <a:pt x="986502" y="850442"/>
                    <a:pt x="986036" y="850909"/>
                    <a:pt x="986036" y="851375"/>
                  </a:cubicBezTo>
                  <a:cubicBezTo>
                    <a:pt x="986036" y="851375"/>
                    <a:pt x="986036" y="851375"/>
                    <a:pt x="985569" y="851375"/>
                  </a:cubicBezTo>
                  <a:cubicBezTo>
                    <a:pt x="986036" y="853708"/>
                    <a:pt x="986502" y="855574"/>
                    <a:pt x="987435" y="857906"/>
                  </a:cubicBezTo>
                  <a:cubicBezTo>
                    <a:pt x="987435" y="858373"/>
                    <a:pt x="987902" y="859306"/>
                    <a:pt x="987435" y="859772"/>
                  </a:cubicBezTo>
                  <a:cubicBezTo>
                    <a:pt x="986502" y="860705"/>
                    <a:pt x="985569" y="861172"/>
                    <a:pt x="984636" y="862105"/>
                  </a:cubicBezTo>
                  <a:cubicBezTo>
                    <a:pt x="984170" y="862571"/>
                    <a:pt x="983237" y="862105"/>
                    <a:pt x="982770" y="862105"/>
                  </a:cubicBezTo>
                  <a:cubicBezTo>
                    <a:pt x="981371" y="861172"/>
                    <a:pt x="980904" y="860239"/>
                    <a:pt x="981371" y="859306"/>
                  </a:cubicBezTo>
                  <a:close/>
                  <a:moveTo>
                    <a:pt x="978105" y="721220"/>
                  </a:moveTo>
                  <a:lnTo>
                    <a:pt x="979504" y="721686"/>
                  </a:lnTo>
                  <a:lnTo>
                    <a:pt x="978105" y="722153"/>
                  </a:lnTo>
                  <a:lnTo>
                    <a:pt x="978105" y="721220"/>
                  </a:lnTo>
                  <a:close/>
                  <a:moveTo>
                    <a:pt x="972507" y="660574"/>
                  </a:moveTo>
                  <a:cubicBezTo>
                    <a:pt x="973906" y="660107"/>
                    <a:pt x="974839" y="661040"/>
                    <a:pt x="975306" y="662440"/>
                  </a:cubicBezTo>
                  <a:cubicBezTo>
                    <a:pt x="975306" y="663839"/>
                    <a:pt x="974839" y="664772"/>
                    <a:pt x="972973" y="664306"/>
                  </a:cubicBezTo>
                  <a:cubicBezTo>
                    <a:pt x="972040" y="664306"/>
                    <a:pt x="971107" y="663373"/>
                    <a:pt x="970174" y="662906"/>
                  </a:cubicBezTo>
                  <a:cubicBezTo>
                    <a:pt x="970641" y="662440"/>
                    <a:pt x="971574" y="661040"/>
                    <a:pt x="972507" y="660574"/>
                  </a:cubicBezTo>
                  <a:close/>
                  <a:moveTo>
                    <a:pt x="969708" y="807057"/>
                  </a:moveTo>
                  <a:cubicBezTo>
                    <a:pt x="970641" y="813588"/>
                    <a:pt x="969241" y="819186"/>
                    <a:pt x="963177" y="823385"/>
                  </a:cubicBezTo>
                  <a:cubicBezTo>
                    <a:pt x="963177" y="823851"/>
                    <a:pt x="963177" y="823851"/>
                    <a:pt x="963177" y="824318"/>
                  </a:cubicBezTo>
                  <a:lnTo>
                    <a:pt x="962244" y="824318"/>
                  </a:lnTo>
                  <a:lnTo>
                    <a:pt x="962710" y="823851"/>
                  </a:lnTo>
                  <a:cubicBezTo>
                    <a:pt x="962710" y="823851"/>
                    <a:pt x="962710" y="823851"/>
                    <a:pt x="963177" y="823385"/>
                  </a:cubicBezTo>
                  <a:cubicBezTo>
                    <a:pt x="961777" y="816854"/>
                    <a:pt x="964110" y="811255"/>
                    <a:pt x="967375" y="806124"/>
                  </a:cubicBezTo>
                  <a:cubicBezTo>
                    <a:pt x="967375" y="805657"/>
                    <a:pt x="968308" y="805657"/>
                    <a:pt x="968775" y="805657"/>
                  </a:cubicBezTo>
                  <a:cubicBezTo>
                    <a:pt x="969241" y="806124"/>
                    <a:pt x="969708" y="806590"/>
                    <a:pt x="969708" y="807057"/>
                  </a:cubicBezTo>
                  <a:close/>
                  <a:moveTo>
                    <a:pt x="967375" y="729617"/>
                  </a:moveTo>
                  <a:cubicBezTo>
                    <a:pt x="967842" y="729617"/>
                    <a:pt x="968308" y="730083"/>
                    <a:pt x="968308" y="730550"/>
                  </a:cubicBezTo>
                  <a:cubicBezTo>
                    <a:pt x="968308" y="731016"/>
                    <a:pt x="967842" y="731483"/>
                    <a:pt x="967842" y="731949"/>
                  </a:cubicBezTo>
                  <a:cubicBezTo>
                    <a:pt x="967375" y="731949"/>
                    <a:pt x="966909" y="731949"/>
                    <a:pt x="966442" y="731483"/>
                  </a:cubicBezTo>
                  <a:cubicBezTo>
                    <a:pt x="965509" y="730083"/>
                    <a:pt x="965976" y="729617"/>
                    <a:pt x="967375" y="729617"/>
                  </a:cubicBezTo>
                  <a:close/>
                  <a:moveTo>
                    <a:pt x="954313" y="745478"/>
                  </a:moveTo>
                  <a:cubicBezTo>
                    <a:pt x="954780" y="745012"/>
                    <a:pt x="956646" y="744545"/>
                    <a:pt x="957579" y="745012"/>
                  </a:cubicBezTo>
                  <a:cubicBezTo>
                    <a:pt x="961311" y="745945"/>
                    <a:pt x="964576" y="747811"/>
                    <a:pt x="965976" y="752009"/>
                  </a:cubicBezTo>
                  <a:cubicBezTo>
                    <a:pt x="967375" y="756208"/>
                    <a:pt x="968308" y="760406"/>
                    <a:pt x="967842" y="765071"/>
                  </a:cubicBezTo>
                  <a:cubicBezTo>
                    <a:pt x="967375" y="771136"/>
                    <a:pt x="967375" y="777667"/>
                    <a:pt x="966909" y="782799"/>
                  </a:cubicBezTo>
                  <a:cubicBezTo>
                    <a:pt x="967842" y="786064"/>
                    <a:pt x="968308" y="787930"/>
                    <a:pt x="968308" y="789796"/>
                  </a:cubicBezTo>
                  <a:cubicBezTo>
                    <a:pt x="968308" y="791662"/>
                    <a:pt x="968308" y="793995"/>
                    <a:pt x="967375" y="794928"/>
                  </a:cubicBezTo>
                  <a:cubicBezTo>
                    <a:pt x="965043" y="796327"/>
                    <a:pt x="964576" y="793995"/>
                    <a:pt x="963643" y="792129"/>
                  </a:cubicBezTo>
                  <a:cubicBezTo>
                    <a:pt x="962710" y="790729"/>
                    <a:pt x="961311" y="788863"/>
                    <a:pt x="959911" y="788397"/>
                  </a:cubicBezTo>
                  <a:cubicBezTo>
                    <a:pt x="956179" y="787464"/>
                    <a:pt x="954313" y="785131"/>
                    <a:pt x="953380" y="782332"/>
                  </a:cubicBezTo>
                  <a:cubicBezTo>
                    <a:pt x="952914" y="780466"/>
                    <a:pt x="952447" y="778600"/>
                    <a:pt x="951981" y="776734"/>
                  </a:cubicBezTo>
                  <a:cubicBezTo>
                    <a:pt x="951048" y="772069"/>
                    <a:pt x="948715" y="766937"/>
                    <a:pt x="951981" y="762272"/>
                  </a:cubicBezTo>
                  <a:cubicBezTo>
                    <a:pt x="951048" y="760406"/>
                    <a:pt x="949648" y="758074"/>
                    <a:pt x="948715" y="756208"/>
                  </a:cubicBezTo>
                  <a:cubicBezTo>
                    <a:pt x="950581" y="752009"/>
                    <a:pt x="952447" y="748744"/>
                    <a:pt x="954313" y="745478"/>
                  </a:cubicBezTo>
                  <a:close/>
                  <a:moveTo>
                    <a:pt x="932854" y="772535"/>
                  </a:moveTo>
                  <a:cubicBezTo>
                    <a:pt x="931454" y="775334"/>
                    <a:pt x="929588" y="777667"/>
                    <a:pt x="927722" y="780466"/>
                  </a:cubicBezTo>
                  <a:cubicBezTo>
                    <a:pt x="926789" y="781866"/>
                    <a:pt x="925856" y="782332"/>
                    <a:pt x="925390" y="780933"/>
                  </a:cubicBezTo>
                  <a:cubicBezTo>
                    <a:pt x="924923" y="780466"/>
                    <a:pt x="924923" y="779533"/>
                    <a:pt x="924923" y="779067"/>
                  </a:cubicBezTo>
                  <a:cubicBezTo>
                    <a:pt x="924923" y="778600"/>
                    <a:pt x="924923" y="777667"/>
                    <a:pt x="925390" y="777200"/>
                  </a:cubicBezTo>
                  <a:cubicBezTo>
                    <a:pt x="926789" y="773935"/>
                    <a:pt x="928655" y="770669"/>
                    <a:pt x="927722" y="766471"/>
                  </a:cubicBezTo>
                  <a:cubicBezTo>
                    <a:pt x="926323" y="761806"/>
                    <a:pt x="922124" y="762272"/>
                    <a:pt x="918859" y="760406"/>
                  </a:cubicBezTo>
                  <a:cubicBezTo>
                    <a:pt x="918392" y="759940"/>
                    <a:pt x="917926" y="759007"/>
                    <a:pt x="918392" y="759007"/>
                  </a:cubicBezTo>
                  <a:cubicBezTo>
                    <a:pt x="918859" y="758074"/>
                    <a:pt x="919792" y="757141"/>
                    <a:pt x="920725" y="757141"/>
                  </a:cubicBezTo>
                  <a:cubicBezTo>
                    <a:pt x="921658" y="757141"/>
                    <a:pt x="923057" y="757607"/>
                    <a:pt x="924457" y="757607"/>
                  </a:cubicBezTo>
                  <a:cubicBezTo>
                    <a:pt x="926789" y="758074"/>
                    <a:pt x="929122" y="758540"/>
                    <a:pt x="931454" y="759007"/>
                  </a:cubicBezTo>
                  <a:cubicBezTo>
                    <a:pt x="931454" y="759007"/>
                    <a:pt x="931454" y="758540"/>
                    <a:pt x="931454" y="758540"/>
                  </a:cubicBezTo>
                  <a:cubicBezTo>
                    <a:pt x="931454" y="758540"/>
                    <a:pt x="931454" y="758540"/>
                    <a:pt x="931921" y="758540"/>
                  </a:cubicBezTo>
                  <a:cubicBezTo>
                    <a:pt x="930055" y="755741"/>
                    <a:pt x="928189" y="752476"/>
                    <a:pt x="926323" y="749677"/>
                  </a:cubicBezTo>
                  <a:cubicBezTo>
                    <a:pt x="923524" y="745012"/>
                    <a:pt x="923990" y="739880"/>
                    <a:pt x="925856" y="734748"/>
                  </a:cubicBezTo>
                  <a:cubicBezTo>
                    <a:pt x="926323" y="733349"/>
                    <a:pt x="928189" y="731483"/>
                    <a:pt x="929588" y="731016"/>
                  </a:cubicBezTo>
                  <a:cubicBezTo>
                    <a:pt x="930988" y="730550"/>
                    <a:pt x="933320" y="731483"/>
                    <a:pt x="934253" y="732882"/>
                  </a:cubicBezTo>
                  <a:cubicBezTo>
                    <a:pt x="936119" y="735215"/>
                    <a:pt x="937985" y="738014"/>
                    <a:pt x="939385" y="740346"/>
                  </a:cubicBezTo>
                  <a:cubicBezTo>
                    <a:pt x="939385" y="740346"/>
                    <a:pt x="939385" y="740346"/>
                    <a:pt x="939385" y="740346"/>
                  </a:cubicBezTo>
                  <a:lnTo>
                    <a:pt x="939851" y="739413"/>
                  </a:lnTo>
                  <a:lnTo>
                    <a:pt x="939385" y="740813"/>
                  </a:lnTo>
                  <a:cubicBezTo>
                    <a:pt x="939385" y="740813"/>
                    <a:pt x="939385" y="740813"/>
                    <a:pt x="939385" y="740346"/>
                  </a:cubicBezTo>
                  <a:cubicBezTo>
                    <a:pt x="934253" y="745012"/>
                    <a:pt x="934253" y="749677"/>
                    <a:pt x="939385" y="754342"/>
                  </a:cubicBezTo>
                  <a:cubicBezTo>
                    <a:pt x="940318" y="755275"/>
                    <a:pt x="939385" y="756674"/>
                    <a:pt x="937985" y="757141"/>
                  </a:cubicBezTo>
                  <a:cubicBezTo>
                    <a:pt x="935653" y="757607"/>
                    <a:pt x="933320" y="758074"/>
                    <a:pt x="930988" y="758540"/>
                  </a:cubicBezTo>
                  <a:cubicBezTo>
                    <a:pt x="930988" y="758540"/>
                    <a:pt x="931454" y="759007"/>
                    <a:pt x="931454" y="759007"/>
                  </a:cubicBezTo>
                  <a:cubicBezTo>
                    <a:pt x="931454" y="759007"/>
                    <a:pt x="930988" y="759007"/>
                    <a:pt x="930988" y="759007"/>
                  </a:cubicBezTo>
                  <a:cubicBezTo>
                    <a:pt x="931921" y="761339"/>
                    <a:pt x="932854" y="763205"/>
                    <a:pt x="932854" y="765538"/>
                  </a:cubicBezTo>
                  <a:cubicBezTo>
                    <a:pt x="934253" y="767404"/>
                    <a:pt x="933787" y="770203"/>
                    <a:pt x="932854" y="772535"/>
                  </a:cubicBezTo>
                  <a:close/>
                  <a:moveTo>
                    <a:pt x="941717" y="824318"/>
                  </a:moveTo>
                  <a:cubicBezTo>
                    <a:pt x="941717" y="824784"/>
                    <a:pt x="940784" y="825717"/>
                    <a:pt x="940784" y="825717"/>
                  </a:cubicBezTo>
                  <a:cubicBezTo>
                    <a:pt x="939851" y="825717"/>
                    <a:pt x="937985" y="825717"/>
                    <a:pt x="937985" y="825251"/>
                  </a:cubicBezTo>
                  <a:cubicBezTo>
                    <a:pt x="936586" y="821052"/>
                    <a:pt x="935653" y="816854"/>
                    <a:pt x="935186" y="812655"/>
                  </a:cubicBezTo>
                  <a:cubicBezTo>
                    <a:pt x="935186" y="811722"/>
                    <a:pt x="936119" y="810789"/>
                    <a:pt x="937052" y="809389"/>
                  </a:cubicBezTo>
                  <a:cubicBezTo>
                    <a:pt x="937052" y="809389"/>
                    <a:pt x="937052" y="808923"/>
                    <a:pt x="936586" y="808923"/>
                  </a:cubicBezTo>
                  <a:cubicBezTo>
                    <a:pt x="937052" y="807990"/>
                    <a:pt x="937052" y="807057"/>
                    <a:pt x="937519" y="806124"/>
                  </a:cubicBezTo>
                  <a:cubicBezTo>
                    <a:pt x="937519" y="806124"/>
                    <a:pt x="937519" y="806124"/>
                    <a:pt x="937519" y="806124"/>
                  </a:cubicBezTo>
                  <a:cubicBezTo>
                    <a:pt x="937519" y="805657"/>
                    <a:pt x="937519" y="805191"/>
                    <a:pt x="937985" y="804724"/>
                  </a:cubicBezTo>
                  <a:cubicBezTo>
                    <a:pt x="937985" y="805191"/>
                    <a:pt x="937519" y="805657"/>
                    <a:pt x="937519" y="806124"/>
                  </a:cubicBezTo>
                  <a:cubicBezTo>
                    <a:pt x="937519" y="807057"/>
                    <a:pt x="937052" y="808456"/>
                    <a:pt x="937052" y="809389"/>
                  </a:cubicBezTo>
                  <a:cubicBezTo>
                    <a:pt x="937052" y="809389"/>
                    <a:pt x="937052" y="809389"/>
                    <a:pt x="937052" y="809389"/>
                  </a:cubicBezTo>
                  <a:cubicBezTo>
                    <a:pt x="938918" y="813121"/>
                    <a:pt x="940784" y="816387"/>
                    <a:pt x="942184" y="820119"/>
                  </a:cubicBezTo>
                  <a:cubicBezTo>
                    <a:pt x="942184" y="821519"/>
                    <a:pt x="942184" y="822918"/>
                    <a:pt x="941717" y="824318"/>
                  </a:cubicBezTo>
                  <a:close/>
                  <a:moveTo>
                    <a:pt x="935653" y="436650"/>
                  </a:moveTo>
                  <a:cubicBezTo>
                    <a:pt x="935653" y="436184"/>
                    <a:pt x="936586" y="436184"/>
                    <a:pt x="937052" y="436184"/>
                  </a:cubicBezTo>
                  <a:cubicBezTo>
                    <a:pt x="938452" y="436650"/>
                    <a:pt x="938918" y="437583"/>
                    <a:pt x="937985" y="438983"/>
                  </a:cubicBezTo>
                  <a:cubicBezTo>
                    <a:pt x="937985" y="439450"/>
                    <a:pt x="937052" y="439450"/>
                    <a:pt x="936586" y="439450"/>
                  </a:cubicBezTo>
                  <a:cubicBezTo>
                    <a:pt x="935186" y="438983"/>
                    <a:pt x="934720" y="438050"/>
                    <a:pt x="935653" y="436650"/>
                  </a:cubicBezTo>
                  <a:close/>
                  <a:moveTo>
                    <a:pt x="924923" y="616256"/>
                  </a:moveTo>
                  <a:cubicBezTo>
                    <a:pt x="925390" y="613457"/>
                    <a:pt x="927722" y="612057"/>
                    <a:pt x="930055" y="611591"/>
                  </a:cubicBezTo>
                  <a:cubicBezTo>
                    <a:pt x="930988" y="611591"/>
                    <a:pt x="932387" y="612057"/>
                    <a:pt x="933320" y="612990"/>
                  </a:cubicBezTo>
                  <a:cubicBezTo>
                    <a:pt x="933787" y="612990"/>
                    <a:pt x="933787" y="614390"/>
                    <a:pt x="933320" y="614856"/>
                  </a:cubicBezTo>
                  <a:cubicBezTo>
                    <a:pt x="930988" y="618588"/>
                    <a:pt x="928189" y="621387"/>
                    <a:pt x="923990" y="623253"/>
                  </a:cubicBezTo>
                  <a:cubicBezTo>
                    <a:pt x="923990" y="623720"/>
                    <a:pt x="923990" y="623720"/>
                    <a:pt x="923990" y="624186"/>
                  </a:cubicBezTo>
                  <a:cubicBezTo>
                    <a:pt x="923524" y="624186"/>
                    <a:pt x="923524" y="624186"/>
                    <a:pt x="923057" y="624186"/>
                  </a:cubicBezTo>
                  <a:cubicBezTo>
                    <a:pt x="922591" y="624653"/>
                    <a:pt x="922591" y="625119"/>
                    <a:pt x="922124" y="625119"/>
                  </a:cubicBezTo>
                  <a:cubicBezTo>
                    <a:pt x="922124" y="624653"/>
                    <a:pt x="922124" y="624186"/>
                    <a:pt x="922591" y="624186"/>
                  </a:cubicBezTo>
                  <a:cubicBezTo>
                    <a:pt x="922591" y="624186"/>
                    <a:pt x="923057" y="624186"/>
                    <a:pt x="923057" y="624186"/>
                  </a:cubicBezTo>
                  <a:cubicBezTo>
                    <a:pt x="923057" y="624186"/>
                    <a:pt x="923524" y="623720"/>
                    <a:pt x="923524" y="623720"/>
                  </a:cubicBezTo>
                  <a:cubicBezTo>
                    <a:pt x="923524" y="623720"/>
                    <a:pt x="923990" y="623720"/>
                    <a:pt x="923990" y="623253"/>
                  </a:cubicBezTo>
                  <a:cubicBezTo>
                    <a:pt x="924457" y="620454"/>
                    <a:pt x="924457" y="618122"/>
                    <a:pt x="924923" y="616256"/>
                  </a:cubicBezTo>
                  <a:close/>
                  <a:moveTo>
                    <a:pt x="922591" y="431052"/>
                  </a:moveTo>
                  <a:cubicBezTo>
                    <a:pt x="924457" y="431052"/>
                    <a:pt x="924923" y="431985"/>
                    <a:pt x="923524" y="432918"/>
                  </a:cubicBezTo>
                  <a:cubicBezTo>
                    <a:pt x="923057" y="433385"/>
                    <a:pt x="922124" y="432918"/>
                    <a:pt x="921658" y="432918"/>
                  </a:cubicBezTo>
                  <a:cubicBezTo>
                    <a:pt x="921191" y="432452"/>
                    <a:pt x="921191" y="431985"/>
                    <a:pt x="920725" y="431985"/>
                  </a:cubicBezTo>
                  <a:cubicBezTo>
                    <a:pt x="921191" y="431519"/>
                    <a:pt x="922124" y="431052"/>
                    <a:pt x="922591" y="431052"/>
                  </a:cubicBezTo>
                  <a:close/>
                  <a:moveTo>
                    <a:pt x="915593" y="664306"/>
                  </a:moveTo>
                  <a:cubicBezTo>
                    <a:pt x="917926" y="663839"/>
                    <a:pt x="920258" y="663373"/>
                    <a:pt x="922591" y="663373"/>
                  </a:cubicBezTo>
                  <a:cubicBezTo>
                    <a:pt x="923057" y="662906"/>
                    <a:pt x="923524" y="662906"/>
                    <a:pt x="923990" y="662440"/>
                  </a:cubicBezTo>
                  <a:cubicBezTo>
                    <a:pt x="925390" y="661040"/>
                    <a:pt x="926789" y="659641"/>
                    <a:pt x="928655" y="658241"/>
                  </a:cubicBezTo>
                  <a:cubicBezTo>
                    <a:pt x="928655" y="658241"/>
                    <a:pt x="928655" y="658241"/>
                    <a:pt x="929122" y="658241"/>
                  </a:cubicBezTo>
                  <a:cubicBezTo>
                    <a:pt x="929122" y="657775"/>
                    <a:pt x="928655" y="657308"/>
                    <a:pt x="928655" y="656842"/>
                  </a:cubicBezTo>
                  <a:cubicBezTo>
                    <a:pt x="925390" y="641447"/>
                    <a:pt x="923524" y="640047"/>
                    <a:pt x="941251" y="629784"/>
                  </a:cubicBezTo>
                  <a:cubicBezTo>
                    <a:pt x="942184" y="629318"/>
                    <a:pt x="944050" y="629784"/>
                    <a:pt x="944516" y="630251"/>
                  </a:cubicBezTo>
                  <a:cubicBezTo>
                    <a:pt x="945449" y="631184"/>
                    <a:pt x="945449" y="632583"/>
                    <a:pt x="945449" y="633516"/>
                  </a:cubicBezTo>
                  <a:cubicBezTo>
                    <a:pt x="945449" y="633983"/>
                    <a:pt x="944983" y="634916"/>
                    <a:pt x="944983" y="635382"/>
                  </a:cubicBezTo>
                  <a:cubicBezTo>
                    <a:pt x="942184" y="638648"/>
                    <a:pt x="938918" y="641913"/>
                    <a:pt x="936119" y="645179"/>
                  </a:cubicBezTo>
                  <a:cubicBezTo>
                    <a:pt x="934253" y="648445"/>
                    <a:pt x="933320" y="652177"/>
                    <a:pt x="931454" y="655442"/>
                  </a:cubicBezTo>
                  <a:cubicBezTo>
                    <a:pt x="930988" y="656375"/>
                    <a:pt x="930055" y="656842"/>
                    <a:pt x="929122" y="657775"/>
                  </a:cubicBezTo>
                  <a:cubicBezTo>
                    <a:pt x="929122" y="657775"/>
                    <a:pt x="929122" y="658241"/>
                    <a:pt x="929122" y="658241"/>
                  </a:cubicBezTo>
                  <a:cubicBezTo>
                    <a:pt x="927722" y="659641"/>
                    <a:pt x="926323" y="661040"/>
                    <a:pt x="924457" y="662440"/>
                  </a:cubicBezTo>
                  <a:cubicBezTo>
                    <a:pt x="923990" y="662440"/>
                    <a:pt x="923524" y="662440"/>
                    <a:pt x="922591" y="662906"/>
                  </a:cubicBezTo>
                  <a:cubicBezTo>
                    <a:pt x="920258" y="664306"/>
                    <a:pt x="918392" y="665239"/>
                    <a:pt x="916060" y="666638"/>
                  </a:cubicBezTo>
                  <a:cubicBezTo>
                    <a:pt x="916060" y="666638"/>
                    <a:pt x="915127" y="666172"/>
                    <a:pt x="915127" y="665705"/>
                  </a:cubicBezTo>
                  <a:cubicBezTo>
                    <a:pt x="915127" y="665239"/>
                    <a:pt x="915127" y="664306"/>
                    <a:pt x="915593" y="664306"/>
                  </a:cubicBezTo>
                  <a:close/>
                  <a:moveTo>
                    <a:pt x="915127" y="372272"/>
                  </a:moveTo>
                  <a:lnTo>
                    <a:pt x="914660" y="373672"/>
                  </a:lnTo>
                  <a:lnTo>
                    <a:pt x="914193" y="372272"/>
                  </a:lnTo>
                  <a:lnTo>
                    <a:pt x="915127" y="372272"/>
                  </a:lnTo>
                  <a:close/>
                  <a:moveTo>
                    <a:pt x="902997" y="410060"/>
                  </a:moveTo>
                  <a:cubicBezTo>
                    <a:pt x="903464" y="409593"/>
                    <a:pt x="903930" y="410060"/>
                    <a:pt x="904397" y="410060"/>
                  </a:cubicBezTo>
                  <a:cubicBezTo>
                    <a:pt x="905796" y="410993"/>
                    <a:pt x="905796" y="411926"/>
                    <a:pt x="904863" y="412859"/>
                  </a:cubicBezTo>
                  <a:cubicBezTo>
                    <a:pt x="904397" y="413325"/>
                    <a:pt x="903464" y="413325"/>
                    <a:pt x="903464" y="413325"/>
                  </a:cubicBezTo>
                  <a:cubicBezTo>
                    <a:pt x="902064" y="412392"/>
                    <a:pt x="902064" y="410993"/>
                    <a:pt x="902997" y="410060"/>
                  </a:cubicBezTo>
                  <a:close/>
                  <a:moveTo>
                    <a:pt x="473344" y="570071"/>
                  </a:moveTo>
                  <a:lnTo>
                    <a:pt x="472411" y="570538"/>
                  </a:lnTo>
                  <a:lnTo>
                    <a:pt x="472878" y="569605"/>
                  </a:lnTo>
                  <a:cubicBezTo>
                    <a:pt x="472878" y="569138"/>
                    <a:pt x="473344" y="569138"/>
                    <a:pt x="473344" y="568672"/>
                  </a:cubicBezTo>
                  <a:cubicBezTo>
                    <a:pt x="473344" y="569138"/>
                    <a:pt x="473344" y="569605"/>
                    <a:pt x="473344" y="570071"/>
                  </a:cubicBezTo>
                  <a:close/>
                  <a:moveTo>
                    <a:pt x="484074" y="542547"/>
                  </a:moveTo>
                  <a:cubicBezTo>
                    <a:pt x="484074" y="542081"/>
                    <a:pt x="484074" y="542081"/>
                    <a:pt x="484074" y="541614"/>
                  </a:cubicBezTo>
                  <a:cubicBezTo>
                    <a:pt x="483608" y="541148"/>
                    <a:pt x="482675" y="540681"/>
                    <a:pt x="482208" y="540215"/>
                  </a:cubicBezTo>
                  <a:cubicBezTo>
                    <a:pt x="482208" y="540215"/>
                    <a:pt x="482675" y="539282"/>
                    <a:pt x="482675" y="538815"/>
                  </a:cubicBezTo>
                  <a:cubicBezTo>
                    <a:pt x="484074" y="539282"/>
                    <a:pt x="484074" y="540681"/>
                    <a:pt x="484074" y="541614"/>
                  </a:cubicBezTo>
                  <a:cubicBezTo>
                    <a:pt x="484074" y="541614"/>
                    <a:pt x="484541" y="542081"/>
                    <a:pt x="484541" y="542081"/>
                  </a:cubicBezTo>
                  <a:cubicBezTo>
                    <a:pt x="485007" y="542547"/>
                    <a:pt x="485007" y="543014"/>
                    <a:pt x="485474" y="543481"/>
                  </a:cubicBezTo>
                  <a:cubicBezTo>
                    <a:pt x="485007" y="543014"/>
                    <a:pt x="484541" y="542547"/>
                    <a:pt x="484074" y="542547"/>
                  </a:cubicBezTo>
                  <a:close/>
                  <a:moveTo>
                    <a:pt x="486873" y="517823"/>
                  </a:moveTo>
                  <a:cubicBezTo>
                    <a:pt x="486873" y="517823"/>
                    <a:pt x="486407" y="517823"/>
                    <a:pt x="485940" y="518289"/>
                  </a:cubicBezTo>
                  <a:cubicBezTo>
                    <a:pt x="485940" y="517356"/>
                    <a:pt x="485940" y="516423"/>
                    <a:pt x="485940" y="515490"/>
                  </a:cubicBezTo>
                  <a:cubicBezTo>
                    <a:pt x="485940" y="515957"/>
                    <a:pt x="486407" y="516423"/>
                    <a:pt x="486407" y="516423"/>
                  </a:cubicBezTo>
                  <a:cubicBezTo>
                    <a:pt x="486873" y="516890"/>
                    <a:pt x="486873" y="517356"/>
                    <a:pt x="486873" y="517823"/>
                  </a:cubicBezTo>
                  <a:close/>
                  <a:moveTo>
                    <a:pt x="489206" y="619988"/>
                  </a:moveTo>
                  <a:cubicBezTo>
                    <a:pt x="488273" y="620921"/>
                    <a:pt x="486873" y="620454"/>
                    <a:pt x="486407" y="619521"/>
                  </a:cubicBezTo>
                  <a:cubicBezTo>
                    <a:pt x="485007" y="617655"/>
                    <a:pt x="483141" y="615323"/>
                    <a:pt x="482208" y="612990"/>
                  </a:cubicBezTo>
                  <a:cubicBezTo>
                    <a:pt x="481275" y="610191"/>
                    <a:pt x="481742" y="606925"/>
                    <a:pt x="485007" y="605059"/>
                  </a:cubicBezTo>
                  <a:cubicBezTo>
                    <a:pt x="485007" y="605059"/>
                    <a:pt x="485007" y="604593"/>
                    <a:pt x="484541" y="604593"/>
                  </a:cubicBezTo>
                  <a:cubicBezTo>
                    <a:pt x="484541" y="604593"/>
                    <a:pt x="485007" y="604126"/>
                    <a:pt x="485007" y="604126"/>
                  </a:cubicBezTo>
                  <a:cubicBezTo>
                    <a:pt x="485007" y="602727"/>
                    <a:pt x="484541" y="601794"/>
                    <a:pt x="485940" y="600861"/>
                  </a:cubicBezTo>
                  <a:cubicBezTo>
                    <a:pt x="485940" y="601327"/>
                    <a:pt x="486407" y="601794"/>
                    <a:pt x="486407" y="601794"/>
                  </a:cubicBezTo>
                  <a:cubicBezTo>
                    <a:pt x="485940" y="602727"/>
                    <a:pt x="485474" y="603193"/>
                    <a:pt x="485007" y="604126"/>
                  </a:cubicBezTo>
                  <a:cubicBezTo>
                    <a:pt x="485007" y="604593"/>
                    <a:pt x="485007" y="604593"/>
                    <a:pt x="485007" y="605059"/>
                  </a:cubicBezTo>
                  <a:cubicBezTo>
                    <a:pt x="485007" y="605059"/>
                    <a:pt x="485007" y="605059"/>
                    <a:pt x="484541" y="605059"/>
                  </a:cubicBezTo>
                  <a:cubicBezTo>
                    <a:pt x="486407" y="609258"/>
                    <a:pt x="487806" y="613923"/>
                    <a:pt x="489672" y="618122"/>
                  </a:cubicBezTo>
                  <a:cubicBezTo>
                    <a:pt x="490139" y="618588"/>
                    <a:pt x="489672" y="619521"/>
                    <a:pt x="489206" y="619988"/>
                  </a:cubicBezTo>
                  <a:close/>
                  <a:moveTo>
                    <a:pt x="494804" y="606459"/>
                  </a:moveTo>
                  <a:cubicBezTo>
                    <a:pt x="494337" y="606459"/>
                    <a:pt x="493871" y="605526"/>
                    <a:pt x="493871" y="605526"/>
                  </a:cubicBezTo>
                  <a:cubicBezTo>
                    <a:pt x="493871" y="604593"/>
                    <a:pt x="494337" y="603660"/>
                    <a:pt x="494804" y="602727"/>
                  </a:cubicBezTo>
                  <a:cubicBezTo>
                    <a:pt x="495737" y="603660"/>
                    <a:pt x="496203" y="604126"/>
                    <a:pt x="497136" y="605059"/>
                  </a:cubicBezTo>
                  <a:cubicBezTo>
                    <a:pt x="496670" y="605992"/>
                    <a:pt x="495737" y="606925"/>
                    <a:pt x="494804" y="606459"/>
                  </a:cubicBezTo>
                  <a:close/>
                  <a:moveTo>
                    <a:pt x="666478" y="200131"/>
                  </a:moveTo>
                  <a:cubicBezTo>
                    <a:pt x="666012" y="200131"/>
                    <a:pt x="665545" y="199198"/>
                    <a:pt x="665545" y="198732"/>
                  </a:cubicBezTo>
                  <a:cubicBezTo>
                    <a:pt x="665545" y="196866"/>
                    <a:pt x="665545" y="195000"/>
                    <a:pt x="665545" y="195933"/>
                  </a:cubicBezTo>
                  <a:cubicBezTo>
                    <a:pt x="665545" y="192201"/>
                    <a:pt x="665545" y="191268"/>
                    <a:pt x="666012" y="189868"/>
                  </a:cubicBezTo>
                  <a:cubicBezTo>
                    <a:pt x="666012" y="189402"/>
                    <a:pt x="666478" y="188935"/>
                    <a:pt x="666945" y="188469"/>
                  </a:cubicBezTo>
                  <a:cubicBezTo>
                    <a:pt x="666945" y="188469"/>
                    <a:pt x="667878" y="188935"/>
                    <a:pt x="667878" y="188935"/>
                  </a:cubicBezTo>
                  <a:cubicBezTo>
                    <a:pt x="667878" y="191734"/>
                    <a:pt x="667878" y="195000"/>
                    <a:pt x="668344" y="197799"/>
                  </a:cubicBezTo>
                  <a:cubicBezTo>
                    <a:pt x="668344" y="199198"/>
                    <a:pt x="667878" y="200131"/>
                    <a:pt x="666478" y="200131"/>
                  </a:cubicBezTo>
                  <a:close/>
                  <a:moveTo>
                    <a:pt x="693069" y="191268"/>
                  </a:moveTo>
                  <a:cubicBezTo>
                    <a:pt x="692603" y="191734"/>
                    <a:pt x="692136" y="191734"/>
                    <a:pt x="692136" y="192201"/>
                  </a:cubicBezTo>
                  <a:cubicBezTo>
                    <a:pt x="692136" y="191734"/>
                    <a:pt x="692603" y="191268"/>
                    <a:pt x="692603" y="190801"/>
                  </a:cubicBezTo>
                  <a:lnTo>
                    <a:pt x="693536" y="190801"/>
                  </a:lnTo>
                  <a:lnTo>
                    <a:pt x="693069" y="191268"/>
                  </a:lnTo>
                  <a:close/>
                  <a:moveTo>
                    <a:pt x="700533" y="511758"/>
                  </a:moveTo>
                  <a:lnTo>
                    <a:pt x="700067" y="512225"/>
                  </a:lnTo>
                  <a:lnTo>
                    <a:pt x="700533" y="511758"/>
                  </a:lnTo>
                  <a:lnTo>
                    <a:pt x="701000" y="510825"/>
                  </a:lnTo>
                  <a:lnTo>
                    <a:pt x="700533" y="511758"/>
                  </a:lnTo>
                  <a:close/>
                  <a:moveTo>
                    <a:pt x="729457" y="668504"/>
                  </a:moveTo>
                  <a:cubicBezTo>
                    <a:pt x="728990" y="668504"/>
                    <a:pt x="728524" y="668038"/>
                    <a:pt x="728057" y="668038"/>
                  </a:cubicBezTo>
                  <a:cubicBezTo>
                    <a:pt x="728990" y="667571"/>
                    <a:pt x="729457" y="667105"/>
                    <a:pt x="730390" y="667105"/>
                  </a:cubicBezTo>
                  <a:cubicBezTo>
                    <a:pt x="730856" y="667105"/>
                    <a:pt x="730856" y="667571"/>
                    <a:pt x="731323" y="668038"/>
                  </a:cubicBezTo>
                  <a:cubicBezTo>
                    <a:pt x="730856" y="668038"/>
                    <a:pt x="729923" y="668504"/>
                    <a:pt x="729457" y="668504"/>
                  </a:cubicBezTo>
                  <a:close/>
                  <a:moveTo>
                    <a:pt x="733655" y="178206"/>
                  </a:moveTo>
                  <a:cubicBezTo>
                    <a:pt x="733189" y="178672"/>
                    <a:pt x="732722" y="179139"/>
                    <a:pt x="732256" y="179139"/>
                  </a:cubicBezTo>
                  <a:cubicBezTo>
                    <a:pt x="726191" y="179139"/>
                    <a:pt x="719660" y="179139"/>
                    <a:pt x="713595" y="179139"/>
                  </a:cubicBezTo>
                  <a:cubicBezTo>
                    <a:pt x="713129" y="179139"/>
                    <a:pt x="712662" y="179605"/>
                    <a:pt x="712196" y="179605"/>
                  </a:cubicBezTo>
                  <a:cubicBezTo>
                    <a:pt x="710797" y="181005"/>
                    <a:pt x="709397" y="182404"/>
                    <a:pt x="707997" y="183804"/>
                  </a:cubicBezTo>
                  <a:cubicBezTo>
                    <a:pt x="707531" y="183804"/>
                    <a:pt x="707531" y="183804"/>
                    <a:pt x="707064" y="183804"/>
                  </a:cubicBezTo>
                  <a:cubicBezTo>
                    <a:pt x="706598" y="184270"/>
                    <a:pt x="706131" y="185203"/>
                    <a:pt x="705198" y="185670"/>
                  </a:cubicBezTo>
                  <a:cubicBezTo>
                    <a:pt x="705198" y="185670"/>
                    <a:pt x="704265" y="185203"/>
                    <a:pt x="703799" y="185203"/>
                  </a:cubicBezTo>
                  <a:cubicBezTo>
                    <a:pt x="704265" y="183804"/>
                    <a:pt x="705665" y="183804"/>
                    <a:pt x="707064" y="183804"/>
                  </a:cubicBezTo>
                  <a:cubicBezTo>
                    <a:pt x="707064" y="183804"/>
                    <a:pt x="707531" y="183337"/>
                    <a:pt x="707531" y="183337"/>
                  </a:cubicBezTo>
                  <a:cubicBezTo>
                    <a:pt x="708930" y="181938"/>
                    <a:pt x="710330" y="180538"/>
                    <a:pt x="711730" y="178672"/>
                  </a:cubicBezTo>
                  <a:cubicBezTo>
                    <a:pt x="712196" y="178672"/>
                    <a:pt x="712662" y="178672"/>
                    <a:pt x="713595" y="178672"/>
                  </a:cubicBezTo>
                  <a:cubicBezTo>
                    <a:pt x="720127" y="175407"/>
                    <a:pt x="727124" y="176340"/>
                    <a:pt x="733655" y="176806"/>
                  </a:cubicBezTo>
                  <a:cubicBezTo>
                    <a:pt x="733655" y="177273"/>
                    <a:pt x="734122" y="178206"/>
                    <a:pt x="733655" y="178206"/>
                  </a:cubicBezTo>
                  <a:close/>
                  <a:moveTo>
                    <a:pt x="874074" y="699294"/>
                  </a:moveTo>
                  <a:cubicBezTo>
                    <a:pt x="873607" y="699294"/>
                    <a:pt x="873141" y="698827"/>
                    <a:pt x="872674" y="698361"/>
                  </a:cubicBezTo>
                  <a:cubicBezTo>
                    <a:pt x="873141" y="697428"/>
                    <a:pt x="873141" y="696028"/>
                    <a:pt x="873607" y="695562"/>
                  </a:cubicBezTo>
                  <a:cubicBezTo>
                    <a:pt x="875007" y="694162"/>
                    <a:pt x="876406" y="693696"/>
                    <a:pt x="878272" y="694629"/>
                  </a:cubicBezTo>
                  <a:cubicBezTo>
                    <a:pt x="878739" y="694629"/>
                    <a:pt x="879205" y="695562"/>
                    <a:pt x="879205" y="696028"/>
                  </a:cubicBezTo>
                  <a:cubicBezTo>
                    <a:pt x="878739" y="697894"/>
                    <a:pt x="875940" y="699760"/>
                    <a:pt x="874074" y="699294"/>
                  </a:cubicBezTo>
                  <a:close/>
                  <a:moveTo>
                    <a:pt x="872208" y="636782"/>
                  </a:moveTo>
                  <a:cubicBezTo>
                    <a:pt x="871741" y="636782"/>
                    <a:pt x="870808" y="636315"/>
                    <a:pt x="870808" y="635849"/>
                  </a:cubicBezTo>
                  <a:cubicBezTo>
                    <a:pt x="870808" y="635382"/>
                    <a:pt x="870808" y="634449"/>
                    <a:pt x="871275" y="633983"/>
                  </a:cubicBezTo>
                  <a:cubicBezTo>
                    <a:pt x="873141" y="631650"/>
                    <a:pt x="875473" y="630251"/>
                    <a:pt x="878739" y="630717"/>
                  </a:cubicBezTo>
                  <a:cubicBezTo>
                    <a:pt x="879205" y="630717"/>
                    <a:pt x="879205" y="631650"/>
                    <a:pt x="879205" y="632117"/>
                  </a:cubicBezTo>
                  <a:cubicBezTo>
                    <a:pt x="877806" y="635382"/>
                    <a:pt x="875473" y="637248"/>
                    <a:pt x="872208" y="636782"/>
                  </a:cubicBezTo>
                  <a:close/>
                  <a:moveTo>
                    <a:pt x="879205" y="504294"/>
                  </a:moveTo>
                  <a:lnTo>
                    <a:pt x="879672" y="502894"/>
                  </a:lnTo>
                  <a:lnTo>
                    <a:pt x="880139" y="504294"/>
                  </a:lnTo>
                  <a:lnTo>
                    <a:pt x="879205" y="504294"/>
                  </a:lnTo>
                  <a:close/>
                  <a:moveTo>
                    <a:pt x="889935" y="350813"/>
                  </a:moveTo>
                  <a:cubicBezTo>
                    <a:pt x="890868" y="350813"/>
                    <a:pt x="892268" y="351280"/>
                    <a:pt x="893201" y="351746"/>
                  </a:cubicBezTo>
                  <a:cubicBezTo>
                    <a:pt x="893667" y="351746"/>
                    <a:pt x="893667" y="352679"/>
                    <a:pt x="894134" y="353146"/>
                  </a:cubicBezTo>
                  <a:cubicBezTo>
                    <a:pt x="894134" y="353612"/>
                    <a:pt x="894134" y="354545"/>
                    <a:pt x="894134" y="354545"/>
                  </a:cubicBezTo>
                  <a:cubicBezTo>
                    <a:pt x="893201" y="354545"/>
                    <a:pt x="891801" y="355012"/>
                    <a:pt x="891335" y="354545"/>
                  </a:cubicBezTo>
                  <a:cubicBezTo>
                    <a:pt x="888536" y="353146"/>
                    <a:pt x="888069" y="350813"/>
                    <a:pt x="889935" y="350813"/>
                  </a:cubicBezTo>
                  <a:close/>
                  <a:moveTo>
                    <a:pt x="742985" y="279904"/>
                  </a:moveTo>
                  <a:cubicBezTo>
                    <a:pt x="743452" y="279904"/>
                    <a:pt x="743452" y="279904"/>
                    <a:pt x="743452" y="279438"/>
                  </a:cubicBezTo>
                  <a:cubicBezTo>
                    <a:pt x="743452" y="278971"/>
                    <a:pt x="743452" y="278971"/>
                    <a:pt x="743452" y="278505"/>
                  </a:cubicBezTo>
                  <a:cubicBezTo>
                    <a:pt x="744385" y="278505"/>
                    <a:pt x="743918" y="278971"/>
                    <a:pt x="743452" y="279438"/>
                  </a:cubicBezTo>
                  <a:cubicBezTo>
                    <a:pt x="743452" y="279904"/>
                    <a:pt x="743452" y="279904"/>
                    <a:pt x="743452" y="280371"/>
                  </a:cubicBezTo>
                  <a:lnTo>
                    <a:pt x="742052" y="280837"/>
                  </a:lnTo>
                  <a:lnTo>
                    <a:pt x="742985" y="279904"/>
                  </a:lnTo>
                  <a:close/>
                  <a:moveTo>
                    <a:pt x="758380" y="492631"/>
                  </a:moveTo>
                  <a:cubicBezTo>
                    <a:pt x="757914" y="492165"/>
                    <a:pt x="757914" y="492165"/>
                    <a:pt x="757447" y="491698"/>
                  </a:cubicBezTo>
                  <a:cubicBezTo>
                    <a:pt x="757914" y="491698"/>
                    <a:pt x="758380" y="492165"/>
                    <a:pt x="758847" y="492165"/>
                  </a:cubicBezTo>
                  <a:lnTo>
                    <a:pt x="759313" y="493098"/>
                  </a:lnTo>
                  <a:lnTo>
                    <a:pt x="758380" y="492631"/>
                  </a:lnTo>
                  <a:close/>
                  <a:moveTo>
                    <a:pt x="761646" y="361543"/>
                  </a:moveTo>
                  <a:cubicBezTo>
                    <a:pt x="756981" y="365275"/>
                    <a:pt x="751849" y="365741"/>
                    <a:pt x="745785" y="362009"/>
                  </a:cubicBezTo>
                  <a:cubicBezTo>
                    <a:pt x="742985" y="360610"/>
                    <a:pt x="742519" y="359210"/>
                    <a:pt x="744385" y="357811"/>
                  </a:cubicBezTo>
                  <a:cubicBezTo>
                    <a:pt x="747184" y="355945"/>
                    <a:pt x="750450" y="354545"/>
                    <a:pt x="752316" y="352213"/>
                  </a:cubicBezTo>
                  <a:cubicBezTo>
                    <a:pt x="755115" y="348481"/>
                    <a:pt x="758380" y="345682"/>
                    <a:pt x="762579" y="344282"/>
                  </a:cubicBezTo>
                  <a:cubicBezTo>
                    <a:pt x="765844" y="343349"/>
                    <a:pt x="767244" y="340550"/>
                    <a:pt x="768177" y="337284"/>
                  </a:cubicBezTo>
                  <a:cubicBezTo>
                    <a:pt x="768643" y="336351"/>
                    <a:pt x="770043" y="335418"/>
                    <a:pt x="770976" y="335885"/>
                  </a:cubicBezTo>
                  <a:cubicBezTo>
                    <a:pt x="774241" y="335885"/>
                    <a:pt x="777040" y="338217"/>
                    <a:pt x="780306" y="337284"/>
                  </a:cubicBezTo>
                  <a:cubicBezTo>
                    <a:pt x="782639" y="336818"/>
                    <a:pt x="784505" y="333086"/>
                    <a:pt x="783105" y="331220"/>
                  </a:cubicBezTo>
                  <a:cubicBezTo>
                    <a:pt x="781239" y="329354"/>
                    <a:pt x="779840" y="327021"/>
                    <a:pt x="777507" y="326088"/>
                  </a:cubicBezTo>
                  <a:cubicBezTo>
                    <a:pt x="773775" y="323756"/>
                    <a:pt x="769110" y="322823"/>
                    <a:pt x="764445" y="322823"/>
                  </a:cubicBezTo>
                  <a:cubicBezTo>
                    <a:pt x="756048" y="322823"/>
                    <a:pt x="748117" y="321890"/>
                    <a:pt x="739720" y="321423"/>
                  </a:cubicBezTo>
                  <a:cubicBezTo>
                    <a:pt x="739253" y="321423"/>
                    <a:pt x="738787" y="320490"/>
                    <a:pt x="738787" y="320024"/>
                  </a:cubicBezTo>
                  <a:cubicBezTo>
                    <a:pt x="739253" y="319091"/>
                    <a:pt x="739720" y="317691"/>
                    <a:pt x="740186" y="316758"/>
                  </a:cubicBezTo>
                  <a:cubicBezTo>
                    <a:pt x="741119" y="316292"/>
                    <a:pt x="742519" y="315825"/>
                    <a:pt x="743918" y="315825"/>
                  </a:cubicBezTo>
                  <a:cubicBezTo>
                    <a:pt x="753715" y="315359"/>
                    <a:pt x="763045" y="314892"/>
                    <a:pt x="772842" y="314892"/>
                  </a:cubicBezTo>
                  <a:cubicBezTo>
                    <a:pt x="779840" y="314892"/>
                    <a:pt x="786837" y="313959"/>
                    <a:pt x="793835" y="311627"/>
                  </a:cubicBezTo>
                  <a:cubicBezTo>
                    <a:pt x="799899" y="309761"/>
                    <a:pt x="806430" y="308361"/>
                    <a:pt x="812495" y="307428"/>
                  </a:cubicBezTo>
                  <a:cubicBezTo>
                    <a:pt x="814361" y="306962"/>
                    <a:pt x="816227" y="307428"/>
                    <a:pt x="818093" y="307895"/>
                  </a:cubicBezTo>
                  <a:cubicBezTo>
                    <a:pt x="819026" y="307895"/>
                    <a:pt x="820426" y="309294"/>
                    <a:pt x="820892" y="309761"/>
                  </a:cubicBezTo>
                  <a:cubicBezTo>
                    <a:pt x="821359" y="310694"/>
                    <a:pt x="820426" y="312560"/>
                    <a:pt x="819493" y="313026"/>
                  </a:cubicBezTo>
                  <a:cubicBezTo>
                    <a:pt x="814361" y="315359"/>
                    <a:pt x="808763" y="317225"/>
                    <a:pt x="803631" y="319091"/>
                  </a:cubicBezTo>
                  <a:cubicBezTo>
                    <a:pt x="802232" y="319557"/>
                    <a:pt x="801299" y="322823"/>
                    <a:pt x="802232" y="324222"/>
                  </a:cubicBezTo>
                  <a:cubicBezTo>
                    <a:pt x="802698" y="324689"/>
                    <a:pt x="802698" y="325622"/>
                    <a:pt x="803165" y="325622"/>
                  </a:cubicBezTo>
                  <a:cubicBezTo>
                    <a:pt x="804098" y="326555"/>
                    <a:pt x="805031" y="327021"/>
                    <a:pt x="806430" y="327954"/>
                  </a:cubicBezTo>
                  <a:cubicBezTo>
                    <a:pt x="814828" y="334019"/>
                    <a:pt x="823691" y="336818"/>
                    <a:pt x="832555" y="328887"/>
                  </a:cubicBezTo>
                  <a:cubicBezTo>
                    <a:pt x="833021" y="328421"/>
                    <a:pt x="833954" y="328421"/>
                    <a:pt x="834421" y="328887"/>
                  </a:cubicBezTo>
                  <a:cubicBezTo>
                    <a:pt x="835820" y="329354"/>
                    <a:pt x="835820" y="330753"/>
                    <a:pt x="835354" y="332153"/>
                  </a:cubicBezTo>
                  <a:cubicBezTo>
                    <a:pt x="834421" y="334485"/>
                    <a:pt x="833954" y="337284"/>
                    <a:pt x="831622" y="338684"/>
                  </a:cubicBezTo>
                  <a:cubicBezTo>
                    <a:pt x="829289" y="340550"/>
                    <a:pt x="826490" y="342416"/>
                    <a:pt x="824158" y="344749"/>
                  </a:cubicBezTo>
                  <a:cubicBezTo>
                    <a:pt x="822758" y="346148"/>
                    <a:pt x="822292" y="348014"/>
                    <a:pt x="821359" y="349414"/>
                  </a:cubicBezTo>
                  <a:cubicBezTo>
                    <a:pt x="818560" y="355945"/>
                    <a:pt x="817160" y="356878"/>
                    <a:pt x="812028" y="352679"/>
                  </a:cubicBezTo>
                  <a:cubicBezTo>
                    <a:pt x="806897" y="348014"/>
                    <a:pt x="801765" y="348014"/>
                    <a:pt x="796167" y="350347"/>
                  </a:cubicBezTo>
                  <a:cubicBezTo>
                    <a:pt x="794768" y="350813"/>
                    <a:pt x="792435" y="352679"/>
                    <a:pt x="792435" y="354079"/>
                  </a:cubicBezTo>
                  <a:cubicBezTo>
                    <a:pt x="791502" y="360610"/>
                    <a:pt x="787304" y="363409"/>
                    <a:pt x="781706" y="364808"/>
                  </a:cubicBezTo>
                  <a:cubicBezTo>
                    <a:pt x="781706" y="364808"/>
                    <a:pt x="781706" y="365275"/>
                    <a:pt x="781706" y="365275"/>
                  </a:cubicBezTo>
                  <a:cubicBezTo>
                    <a:pt x="781239" y="365275"/>
                    <a:pt x="780773" y="365275"/>
                    <a:pt x="780306" y="365275"/>
                  </a:cubicBezTo>
                  <a:cubicBezTo>
                    <a:pt x="778440" y="366674"/>
                    <a:pt x="776574" y="367607"/>
                    <a:pt x="774241" y="368074"/>
                  </a:cubicBezTo>
                  <a:cubicBezTo>
                    <a:pt x="774241" y="368540"/>
                    <a:pt x="773775" y="368540"/>
                    <a:pt x="773775" y="369007"/>
                  </a:cubicBezTo>
                  <a:cubicBezTo>
                    <a:pt x="773308" y="369007"/>
                    <a:pt x="773308" y="369007"/>
                    <a:pt x="772842" y="369007"/>
                  </a:cubicBezTo>
                  <a:cubicBezTo>
                    <a:pt x="772375" y="369473"/>
                    <a:pt x="771909" y="370406"/>
                    <a:pt x="771442" y="370873"/>
                  </a:cubicBezTo>
                  <a:cubicBezTo>
                    <a:pt x="771442" y="370873"/>
                    <a:pt x="770509" y="370873"/>
                    <a:pt x="770043" y="370406"/>
                  </a:cubicBezTo>
                  <a:cubicBezTo>
                    <a:pt x="770509" y="369007"/>
                    <a:pt x="771909" y="369007"/>
                    <a:pt x="772842" y="369007"/>
                  </a:cubicBezTo>
                  <a:cubicBezTo>
                    <a:pt x="772842" y="369007"/>
                    <a:pt x="773308" y="368540"/>
                    <a:pt x="773308" y="368540"/>
                  </a:cubicBezTo>
                  <a:cubicBezTo>
                    <a:pt x="773775" y="368540"/>
                    <a:pt x="774241" y="368540"/>
                    <a:pt x="774241" y="368074"/>
                  </a:cubicBezTo>
                  <a:cubicBezTo>
                    <a:pt x="775641" y="366208"/>
                    <a:pt x="777973" y="365275"/>
                    <a:pt x="780306" y="365275"/>
                  </a:cubicBezTo>
                  <a:cubicBezTo>
                    <a:pt x="780773" y="365275"/>
                    <a:pt x="780773" y="364808"/>
                    <a:pt x="781239" y="364808"/>
                  </a:cubicBezTo>
                  <a:cubicBezTo>
                    <a:pt x="781239" y="364808"/>
                    <a:pt x="781706" y="364808"/>
                    <a:pt x="781706" y="364808"/>
                  </a:cubicBezTo>
                  <a:cubicBezTo>
                    <a:pt x="782639" y="362009"/>
                    <a:pt x="783572" y="359210"/>
                    <a:pt x="784505" y="356411"/>
                  </a:cubicBezTo>
                  <a:cubicBezTo>
                    <a:pt x="785438" y="353146"/>
                    <a:pt x="781706" y="349414"/>
                    <a:pt x="778906" y="350813"/>
                  </a:cubicBezTo>
                  <a:cubicBezTo>
                    <a:pt x="775174" y="352213"/>
                    <a:pt x="771442" y="353612"/>
                    <a:pt x="768177" y="355478"/>
                  </a:cubicBezTo>
                  <a:cubicBezTo>
                    <a:pt x="766311" y="356878"/>
                    <a:pt x="764445" y="359677"/>
                    <a:pt x="761646" y="361543"/>
                  </a:cubicBezTo>
                  <a:close/>
                  <a:moveTo>
                    <a:pt x="806897" y="373672"/>
                  </a:moveTo>
                  <a:cubicBezTo>
                    <a:pt x="806430" y="374139"/>
                    <a:pt x="805497" y="374605"/>
                    <a:pt x="804564" y="375072"/>
                  </a:cubicBezTo>
                  <a:cubicBezTo>
                    <a:pt x="804564" y="375538"/>
                    <a:pt x="804564" y="375538"/>
                    <a:pt x="804564" y="376005"/>
                  </a:cubicBezTo>
                  <a:cubicBezTo>
                    <a:pt x="804564" y="376471"/>
                    <a:pt x="804098" y="376471"/>
                    <a:pt x="804098" y="376938"/>
                  </a:cubicBezTo>
                  <a:cubicBezTo>
                    <a:pt x="804098" y="377871"/>
                    <a:pt x="804098" y="378337"/>
                    <a:pt x="804098" y="379270"/>
                  </a:cubicBezTo>
                  <a:cubicBezTo>
                    <a:pt x="802698" y="378337"/>
                    <a:pt x="803631" y="377871"/>
                    <a:pt x="804098" y="376938"/>
                  </a:cubicBezTo>
                  <a:cubicBezTo>
                    <a:pt x="804098" y="376471"/>
                    <a:pt x="804098" y="376005"/>
                    <a:pt x="804098" y="375538"/>
                  </a:cubicBezTo>
                  <a:cubicBezTo>
                    <a:pt x="804098" y="375538"/>
                    <a:pt x="804564" y="375072"/>
                    <a:pt x="804564" y="375072"/>
                  </a:cubicBezTo>
                  <a:cubicBezTo>
                    <a:pt x="804564" y="373672"/>
                    <a:pt x="804564" y="372272"/>
                    <a:pt x="806430" y="372272"/>
                  </a:cubicBezTo>
                  <a:cubicBezTo>
                    <a:pt x="806897" y="372272"/>
                    <a:pt x="807363" y="373672"/>
                    <a:pt x="806897" y="373672"/>
                  </a:cubicBezTo>
                  <a:close/>
                  <a:moveTo>
                    <a:pt x="791502" y="432918"/>
                  </a:moveTo>
                  <a:cubicBezTo>
                    <a:pt x="790569" y="433851"/>
                    <a:pt x="790103" y="434784"/>
                    <a:pt x="789636" y="434784"/>
                  </a:cubicBezTo>
                  <a:cubicBezTo>
                    <a:pt x="784505" y="433851"/>
                    <a:pt x="782172" y="430119"/>
                    <a:pt x="780773" y="425921"/>
                  </a:cubicBezTo>
                  <a:cubicBezTo>
                    <a:pt x="780773" y="425454"/>
                    <a:pt x="782172" y="423588"/>
                    <a:pt x="783105" y="423122"/>
                  </a:cubicBezTo>
                  <a:cubicBezTo>
                    <a:pt x="784038" y="422655"/>
                    <a:pt x="786371" y="422655"/>
                    <a:pt x="786837" y="423122"/>
                  </a:cubicBezTo>
                  <a:cubicBezTo>
                    <a:pt x="788237" y="426387"/>
                    <a:pt x="789636" y="429653"/>
                    <a:pt x="791502" y="432918"/>
                  </a:cubicBezTo>
                  <a:close/>
                  <a:moveTo>
                    <a:pt x="777507" y="533217"/>
                  </a:moveTo>
                  <a:lnTo>
                    <a:pt x="777507" y="532284"/>
                  </a:lnTo>
                  <a:lnTo>
                    <a:pt x="778906" y="533217"/>
                  </a:lnTo>
                  <a:lnTo>
                    <a:pt x="777507" y="533217"/>
                  </a:lnTo>
                  <a:close/>
                  <a:moveTo>
                    <a:pt x="807363" y="591531"/>
                  </a:moveTo>
                  <a:cubicBezTo>
                    <a:pt x="807363" y="591997"/>
                    <a:pt x="806430" y="591997"/>
                    <a:pt x="805964" y="591997"/>
                  </a:cubicBezTo>
                  <a:cubicBezTo>
                    <a:pt x="805497" y="591064"/>
                    <a:pt x="805497" y="589665"/>
                    <a:pt x="805031" y="588732"/>
                  </a:cubicBezTo>
                  <a:cubicBezTo>
                    <a:pt x="805031" y="588732"/>
                    <a:pt x="805964" y="588265"/>
                    <a:pt x="806430" y="588265"/>
                  </a:cubicBezTo>
                  <a:cubicBezTo>
                    <a:pt x="806897" y="588265"/>
                    <a:pt x="806897" y="589198"/>
                    <a:pt x="807363" y="589665"/>
                  </a:cubicBezTo>
                  <a:cubicBezTo>
                    <a:pt x="807830" y="590598"/>
                    <a:pt x="807830" y="591064"/>
                    <a:pt x="807363" y="591531"/>
                  </a:cubicBezTo>
                  <a:close/>
                  <a:moveTo>
                    <a:pt x="814828" y="506160"/>
                  </a:moveTo>
                  <a:cubicBezTo>
                    <a:pt x="812028" y="508959"/>
                    <a:pt x="809229" y="511292"/>
                    <a:pt x="805031" y="511758"/>
                  </a:cubicBezTo>
                  <a:cubicBezTo>
                    <a:pt x="799433" y="512691"/>
                    <a:pt x="793835" y="514091"/>
                    <a:pt x="788237" y="514557"/>
                  </a:cubicBezTo>
                  <a:cubicBezTo>
                    <a:pt x="783572" y="515024"/>
                    <a:pt x="779373" y="513624"/>
                    <a:pt x="776574" y="509892"/>
                  </a:cubicBezTo>
                  <a:cubicBezTo>
                    <a:pt x="774708" y="507559"/>
                    <a:pt x="772375" y="505227"/>
                    <a:pt x="770509" y="502428"/>
                  </a:cubicBezTo>
                  <a:cubicBezTo>
                    <a:pt x="770509" y="502428"/>
                    <a:pt x="770509" y="501495"/>
                    <a:pt x="770976" y="501028"/>
                  </a:cubicBezTo>
                  <a:cubicBezTo>
                    <a:pt x="771442" y="500562"/>
                    <a:pt x="772375" y="500562"/>
                    <a:pt x="772842" y="500562"/>
                  </a:cubicBezTo>
                  <a:cubicBezTo>
                    <a:pt x="775174" y="501028"/>
                    <a:pt x="777507" y="502428"/>
                    <a:pt x="780306" y="502894"/>
                  </a:cubicBezTo>
                  <a:cubicBezTo>
                    <a:pt x="782172" y="502894"/>
                    <a:pt x="784505" y="502894"/>
                    <a:pt x="785438" y="501495"/>
                  </a:cubicBezTo>
                  <a:cubicBezTo>
                    <a:pt x="788237" y="499162"/>
                    <a:pt x="791036" y="496363"/>
                    <a:pt x="793368" y="493098"/>
                  </a:cubicBezTo>
                  <a:cubicBezTo>
                    <a:pt x="796167" y="489832"/>
                    <a:pt x="799433" y="488433"/>
                    <a:pt x="803631" y="488899"/>
                  </a:cubicBezTo>
                  <a:cubicBezTo>
                    <a:pt x="805031" y="488899"/>
                    <a:pt x="805964" y="488899"/>
                    <a:pt x="807363" y="488433"/>
                  </a:cubicBezTo>
                  <a:cubicBezTo>
                    <a:pt x="809696" y="487966"/>
                    <a:pt x="812028" y="485167"/>
                    <a:pt x="811562" y="482835"/>
                  </a:cubicBezTo>
                  <a:cubicBezTo>
                    <a:pt x="811562" y="480969"/>
                    <a:pt x="811095" y="479103"/>
                    <a:pt x="811095" y="477237"/>
                  </a:cubicBezTo>
                  <a:cubicBezTo>
                    <a:pt x="810629" y="473505"/>
                    <a:pt x="809696" y="469772"/>
                    <a:pt x="808763" y="466040"/>
                  </a:cubicBezTo>
                  <a:cubicBezTo>
                    <a:pt x="808296" y="464641"/>
                    <a:pt x="808763" y="463708"/>
                    <a:pt x="810162" y="463241"/>
                  </a:cubicBezTo>
                  <a:cubicBezTo>
                    <a:pt x="810629" y="463241"/>
                    <a:pt x="811562" y="463708"/>
                    <a:pt x="812028" y="464174"/>
                  </a:cubicBezTo>
                  <a:cubicBezTo>
                    <a:pt x="818093" y="468373"/>
                    <a:pt x="820892" y="474904"/>
                    <a:pt x="825091" y="480969"/>
                  </a:cubicBezTo>
                  <a:cubicBezTo>
                    <a:pt x="826957" y="483768"/>
                    <a:pt x="829756" y="485167"/>
                    <a:pt x="833021" y="485167"/>
                  </a:cubicBezTo>
                  <a:cubicBezTo>
                    <a:pt x="841885" y="486100"/>
                    <a:pt x="849816" y="483768"/>
                    <a:pt x="856347" y="478170"/>
                  </a:cubicBezTo>
                  <a:cubicBezTo>
                    <a:pt x="862411" y="473038"/>
                    <a:pt x="869875" y="470705"/>
                    <a:pt x="877339" y="469306"/>
                  </a:cubicBezTo>
                  <a:cubicBezTo>
                    <a:pt x="880139" y="468839"/>
                    <a:pt x="883404" y="469306"/>
                    <a:pt x="886670" y="469772"/>
                  </a:cubicBezTo>
                  <a:cubicBezTo>
                    <a:pt x="886670" y="469772"/>
                    <a:pt x="886670" y="469306"/>
                    <a:pt x="887136" y="469306"/>
                  </a:cubicBezTo>
                  <a:cubicBezTo>
                    <a:pt x="887136" y="467906"/>
                    <a:pt x="887136" y="467906"/>
                    <a:pt x="888069" y="468839"/>
                  </a:cubicBezTo>
                  <a:cubicBezTo>
                    <a:pt x="888069" y="468839"/>
                    <a:pt x="887603" y="469306"/>
                    <a:pt x="887136" y="469772"/>
                  </a:cubicBezTo>
                  <a:cubicBezTo>
                    <a:pt x="887136" y="469772"/>
                    <a:pt x="887136" y="469772"/>
                    <a:pt x="886670" y="469772"/>
                  </a:cubicBezTo>
                  <a:cubicBezTo>
                    <a:pt x="885270" y="471638"/>
                    <a:pt x="883871" y="473505"/>
                    <a:pt x="882005" y="474904"/>
                  </a:cubicBezTo>
                  <a:cubicBezTo>
                    <a:pt x="879672" y="476770"/>
                    <a:pt x="876406" y="478170"/>
                    <a:pt x="873607" y="479569"/>
                  </a:cubicBezTo>
                  <a:cubicBezTo>
                    <a:pt x="867076" y="482368"/>
                    <a:pt x="861012" y="485634"/>
                    <a:pt x="855414" y="490299"/>
                  </a:cubicBezTo>
                  <a:cubicBezTo>
                    <a:pt x="848883" y="495430"/>
                    <a:pt x="840952" y="498229"/>
                    <a:pt x="833488" y="501961"/>
                  </a:cubicBezTo>
                  <a:cubicBezTo>
                    <a:pt x="832555" y="502428"/>
                    <a:pt x="830689" y="502428"/>
                    <a:pt x="829756" y="501961"/>
                  </a:cubicBezTo>
                  <a:cubicBezTo>
                    <a:pt x="822758" y="499629"/>
                    <a:pt x="818560" y="501961"/>
                    <a:pt x="814828" y="506160"/>
                  </a:cubicBezTo>
                  <a:close/>
                  <a:moveTo>
                    <a:pt x="827890" y="670837"/>
                  </a:moveTo>
                  <a:cubicBezTo>
                    <a:pt x="827423" y="670370"/>
                    <a:pt x="827423" y="669904"/>
                    <a:pt x="827423" y="669904"/>
                  </a:cubicBezTo>
                  <a:cubicBezTo>
                    <a:pt x="826957" y="668971"/>
                    <a:pt x="826490" y="668038"/>
                    <a:pt x="826024" y="667105"/>
                  </a:cubicBezTo>
                  <a:cubicBezTo>
                    <a:pt x="826490" y="668038"/>
                    <a:pt x="826957" y="668971"/>
                    <a:pt x="827423" y="669904"/>
                  </a:cubicBezTo>
                  <a:cubicBezTo>
                    <a:pt x="828823" y="669437"/>
                    <a:pt x="829289" y="669904"/>
                    <a:pt x="827890" y="670837"/>
                  </a:cubicBezTo>
                  <a:close/>
                  <a:moveTo>
                    <a:pt x="831155" y="590598"/>
                  </a:moveTo>
                  <a:cubicBezTo>
                    <a:pt x="830222" y="591064"/>
                    <a:pt x="828823" y="590131"/>
                    <a:pt x="827890" y="589665"/>
                  </a:cubicBezTo>
                  <a:cubicBezTo>
                    <a:pt x="827890" y="589665"/>
                    <a:pt x="827890" y="588265"/>
                    <a:pt x="827890" y="588265"/>
                  </a:cubicBezTo>
                  <a:cubicBezTo>
                    <a:pt x="829289" y="586399"/>
                    <a:pt x="830689" y="583600"/>
                    <a:pt x="832555" y="582201"/>
                  </a:cubicBezTo>
                  <a:cubicBezTo>
                    <a:pt x="839552" y="578002"/>
                    <a:pt x="846550" y="573804"/>
                    <a:pt x="854014" y="570071"/>
                  </a:cubicBezTo>
                  <a:cubicBezTo>
                    <a:pt x="854947" y="569605"/>
                    <a:pt x="856813" y="570071"/>
                    <a:pt x="857746" y="570538"/>
                  </a:cubicBezTo>
                  <a:cubicBezTo>
                    <a:pt x="861012" y="573337"/>
                    <a:pt x="864744" y="575670"/>
                    <a:pt x="869409" y="575670"/>
                  </a:cubicBezTo>
                  <a:cubicBezTo>
                    <a:pt x="869875" y="575670"/>
                    <a:pt x="870342" y="577536"/>
                    <a:pt x="870808" y="578469"/>
                  </a:cubicBezTo>
                  <a:cubicBezTo>
                    <a:pt x="870808" y="578935"/>
                    <a:pt x="870342" y="579868"/>
                    <a:pt x="869875" y="579868"/>
                  </a:cubicBezTo>
                  <a:cubicBezTo>
                    <a:pt x="865677" y="580335"/>
                    <a:pt x="861012" y="580801"/>
                    <a:pt x="856813" y="581268"/>
                  </a:cubicBezTo>
                  <a:cubicBezTo>
                    <a:pt x="856813" y="580801"/>
                    <a:pt x="856813" y="580801"/>
                    <a:pt x="856813" y="580335"/>
                  </a:cubicBezTo>
                  <a:cubicBezTo>
                    <a:pt x="854947" y="580335"/>
                    <a:pt x="853081" y="580335"/>
                    <a:pt x="851215" y="580335"/>
                  </a:cubicBezTo>
                  <a:cubicBezTo>
                    <a:pt x="845151" y="579868"/>
                    <a:pt x="840019" y="582201"/>
                    <a:pt x="835820" y="586866"/>
                  </a:cubicBezTo>
                  <a:cubicBezTo>
                    <a:pt x="833954" y="588732"/>
                    <a:pt x="832555" y="589665"/>
                    <a:pt x="831155" y="590598"/>
                  </a:cubicBezTo>
                  <a:close/>
                  <a:moveTo>
                    <a:pt x="1030820" y="1584724"/>
                  </a:moveTo>
                  <a:cubicBezTo>
                    <a:pt x="1030354" y="1585190"/>
                    <a:pt x="1029887" y="1585657"/>
                    <a:pt x="1029421" y="1586123"/>
                  </a:cubicBezTo>
                  <a:cubicBezTo>
                    <a:pt x="1025689" y="1587056"/>
                    <a:pt x="1021957" y="1583791"/>
                    <a:pt x="1022423" y="1580059"/>
                  </a:cubicBezTo>
                  <a:cubicBezTo>
                    <a:pt x="1022423" y="1579592"/>
                    <a:pt x="1023356" y="1578659"/>
                    <a:pt x="1023823" y="1578659"/>
                  </a:cubicBezTo>
                  <a:cubicBezTo>
                    <a:pt x="1027088" y="1578659"/>
                    <a:pt x="1029887" y="1580059"/>
                    <a:pt x="1031287" y="1582858"/>
                  </a:cubicBezTo>
                  <a:cubicBezTo>
                    <a:pt x="1031287" y="1583791"/>
                    <a:pt x="1030820" y="1584257"/>
                    <a:pt x="1030820" y="1584724"/>
                  </a:cubicBezTo>
                  <a:close/>
                  <a:moveTo>
                    <a:pt x="1247279" y="1616913"/>
                  </a:moveTo>
                  <a:cubicBezTo>
                    <a:pt x="1247279" y="1618312"/>
                    <a:pt x="1244480" y="1620645"/>
                    <a:pt x="1243547" y="1620178"/>
                  </a:cubicBezTo>
                  <a:cubicBezTo>
                    <a:pt x="1242614" y="1619712"/>
                    <a:pt x="1241215" y="1618779"/>
                    <a:pt x="1240748" y="1617846"/>
                  </a:cubicBezTo>
                  <a:cubicBezTo>
                    <a:pt x="1237483" y="1613181"/>
                    <a:pt x="1237949" y="1611315"/>
                    <a:pt x="1243547" y="1605250"/>
                  </a:cubicBezTo>
                  <a:cubicBezTo>
                    <a:pt x="1244014" y="1604317"/>
                    <a:pt x="1245413" y="1604784"/>
                    <a:pt x="1246813" y="1604317"/>
                  </a:cubicBezTo>
                  <a:cubicBezTo>
                    <a:pt x="1246813" y="1604317"/>
                    <a:pt x="1247279" y="1605250"/>
                    <a:pt x="1247279" y="1605717"/>
                  </a:cubicBezTo>
                  <a:cubicBezTo>
                    <a:pt x="1247746" y="1607583"/>
                    <a:pt x="1247746" y="1609449"/>
                    <a:pt x="1247746" y="1611781"/>
                  </a:cubicBezTo>
                  <a:cubicBezTo>
                    <a:pt x="1247746" y="1613181"/>
                    <a:pt x="1247279" y="1615047"/>
                    <a:pt x="1247279" y="1616913"/>
                  </a:cubicBezTo>
                  <a:close/>
                  <a:moveTo>
                    <a:pt x="1285533" y="2648360"/>
                  </a:moveTo>
                  <a:cubicBezTo>
                    <a:pt x="1285066" y="2648360"/>
                    <a:pt x="1284600" y="2647893"/>
                    <a:pt x="1284600" y="2647893"/>
                  </a:cubicBezTo>
                  <a:cubicBezTo>
                    <a:pt x="1284600" y="2647427"/>
                    <a:pt x="1284600" y="2646960"/>
                    <a:pt x="1284600" y="2646494"/>
                  </a:cubicBezTo>
                  <a:cubicBezTo>
                    <a:pt x="1285066" y="2645094"/>
                    <a:pt x="1285533" y="2645561"/>
                    <a:pt x="1286000" y="2647427"/>
                  </a:cubicBezTo>
                  <a:cubicBezTo>
                    <a:pt x="1286000" y="2647427"/>
                    <a:pt x="1285533" y="2647893"/>
                    <a:pt x="1285533" y="2648360"/>
                  </a:cubicBezTo>
                  <a:close/>
                  <a:moveTo>
                    <a:pt x="1290198" y="2035370"/>
                  </a:moveTo>
                  <a:cubicBezTo>
                    <a:pt x="1290198" y="2035370"/>
                    <a:pt x="1290198" y="2034903"/>
                    <a:pt x="1290198" y="2034903"/>
                  </a:cubicBezTo>
                  <a:cubicBezTo>
                    <a:pt x="1284134" y="2034903"/>
                    <a:pt x="1280401" y="2031171"/>
                    <a:pt x="1277602" y="2026506"/>
                  </a:cubicBezTo>
                  <a:cubicBezTo>
                    <a:pt x="1277136" y="2026039"/>
                    <a:pt x="1278069" y="2024173"/>
                    <a:pt x="1278069" y="2023240"/>
                  </a:cubicBezTo>
                  <a:cubicBezTo>
                    <a:pt x="1278069" y="2023240"/>
                    <a:pt x="1279469" y="2022774"/>
                    <a:pt x="1279469" y="2023240"/>
                  </a:cubicBezTo>
                  <a:cubicBezTo>
                    <a:pt x="1283200" y="2026506"/>
                    <a:pt x="1288332" y="2029305"/>
                    <a:pt x="1289732" y="2034903"/>
                  </a:cubicBezTo>
                  <a:cubicBezTo>
                    <a:pt x="1290198" y="2034903"/>
                    <a:pt x="1290198" y="2034903"/>
                    <a:pt x="1290198" y="2034903"/>
                  </a:cubicBezTo>
                  <a:cubicBezTo>
                    <a:pt x="1290665" y="2035370"/>
                    <a:pt x="1290665" y="2035370"/>
                    <a:pt x="1291131" y="2035836"/>
                  </a:cubicBezTo>
                  <a:cubicBezTo>
                    <a:pt x="1291131" y="2035836"/>
                    <a:pt x="1290665" y="2035370"/>
                    <a:pt x="1290198" y="2035370"/>
                  </a:cubicBezTo>
                  <a:close/>
                  <a:moveTo>
                    <a:pt x="1326119" y="2721135"/>
                  </a:moveTo>
                  <a:cubicBezTo>
                    <a:pt x="1326119" y="2721135"/>
                    <a:pt x="1326119" y="2721601"/>
                    <a:pt x="1326119" y="2721601"/>
                  </a:cubicBezTo>
                  <a:lnTo>
                    <a:pt x="1324720" y="2722068"/>
                  </a:lnTo>
                  <a:lnTo>
                    <a:pt x="1325653" y="2721135"/>
                  </a:lnTo>
                  <a:cubicBezTo>
                    <a:pt x="1325653" y="2721601"/>
                    <a:pt x="1325653" y="2721601"/>
                    <a:pt x="1326119" y="2721135"/>
                  </a:cubicBezTo>
                  <a:cubicBezTo>
                    <a:pt x="1326119" y="2720668"/>
                    <a:pt x="1326119" y="2720668"/>
                    <a:pt x="1326119" y="2720202"/>
                  </a:cubicBezTo>
                  <a:cubicBezTo>
                    <a:pt x="1327052" y="2720668"/>
                    <a:pt x="1326586" y="2721135"/>
                    <a:pt x="1326119" y="2721135"/>
                  </a:cubicBezTo>
                  <a:close/>
                  <a:moveTo>
                    <a:pt x="1336382" y="2740728"/>
                  </a:moveTo>
                  <a:cubicBezTo>
                    <a:pt x="1335449" y="2741195"/>
                    <a:pt x="1334050" y="2741661"/>
                    <a:pt x="1333117" y="2742128"/>
                  </a:cubicBezTo>
                  <a:cubicBezTo>
                    <a:pt x="1332650" y="2742128"/>
                    <a:pt x="1331717" y="2741661"/>
                    <a:pt x="1331717" y="2741195"/>
                  </a:cubicBezTo>
                  <a:cubicBezTo>
                    <a:pt x="1330784" y="2739795"/>
                    <a:pt x="1331251" y="2738862"/>
                    <a:pt x="1333117" y="2738862"/>
                  </a:cubicBezTo>
                  <a:cubicBezTo>
                    <a:pt x="1334516" y="2738862"/>
                    <a:pt x="1335449" y="2739328"/>
                    <a:pt x="1336849" y="2739328"/>
                  </a:cubicBezTo>
                  <a:cubicBezTo>
                    <a:pt x="1336382" y="2739328"/>
                    <a:pt x="1336382" y="2740261"/>
                    <a:pt x="1336382" y="2740728"/>
                  </a:cubicBezTo>
                  <a:close/>
                  <a:moveTo>
                    <a:pt x="1339648" y="2763120"/>
                  </a:moveTo>
                  <a:cubicBezTo>
                    <a:pt x="1339648" y="2763120"/>
                    <a:pt x="1339181" y="2762654"/>
                    <a:pt x="1339181" y="2762187"/>
                  </a:cubicBezTo>
                  <a:cubicBezTo>
                    <a:pt x="1339648" y="2762187"/>
                    <a:pt x="1340114" y="2762187"/>
                    <a:pt x="1340581" y="2761721"/>
                  </a:cubicBezTo>
                  <a:cubicBezTo>
                    <a:pt x="1340581" y="2762187"/>
                    <a:pt x="1341047" y="2762187"/>
                    <a:pt x="1341047" y="2762654"/>
                  </a:cubicBezTo>
                  <a:cubicBezTo>
                    <a:pt x="1340581" y="2763120"/>
                    <a:pt x="1340114" y="2763120"/>
                    <a:pt x="1339648" y="2763120"/>
                  </a:cubicBezTo>
                  <a:close/>
                  <a:moveTo>
                    <a:pt x="1348978" y="2748192"/>
                  </a:moveTo>
                  <a:cubicBezTo>
                    <a:pt x="1348978" y="2748192"/>
                    <a:pt x="1348978" y="2748659"/>
                    <a:pt x="1348511" y="2748659"/>
                  </a:cubicBezTo>
                  <a:cubicBezTo>
                    <a:pt x="1348045" y="2748659"/>
                    <a:pt x="1348045" y="2749125"/>
                    <a:pt x="1347578" y="2749125"/>
                  </a:cubicBezTo>
                  <a:cubicBezTo>
                    <a:pt x="1347112" y="2750525"/>
                    <a:pt x="1346179" y="2751458"/>
                    <a:pt x="1345246" y="2751458"/>
                  </a:cubicBezTo>
                  <a:cubicBezTo>
                    <a:pt x="1345246" y="2751924"/>
                    <a:pt x="1344779" y="2751924"/>
                    <a:pt x="1344779" y="2752391"/>
                  </a:cubicBezTo>
                  <a:lnTo>
                    <a:pt x="1343846" y="2753324"/>
                  </a:lnTo>
                  <a:lnTo>
                    <a:pt x="1344313" y="2751924"/>
                  </a:lnTo>
                  <a:cubicBezTo>
                    <a:pt x="1344779" y="2751924"/>
                    <a:pt x="1344779" y="2751458"/>
                    <a:pt x="1345246" y="2751458"/>
                  </a:cubicBezTo>
                  <a:cubicBezTo>
                    <a:pt x="1345712" y="2750058"/>
                    <a:pt x="1346645" y="2749592"/>
                    <a:pt x="1347578" y="2749125"/>
                  </a:cubicBezTo>
                  <a:cubicBezTo>
                    <a:pt x="1347578" y="2748659"/>
                    <a:pt x="1348045" y="2748659"/>
                    <a:pt x="1348045" y="2748192"/>
                  </a:cubicBezTo>
                  <a:cubicBezTo>
                    <a:pt x="1348511" y="2748192"/>
                    <a:pt x="1348978" y="2748192"/>
                    <a:pt x="1348978" y="2748192"/>
                  </a:cubicBezTo>
                  <a:cubicBezTo>
                    <a:pt x="1348978" y="2747725"/>
                    <a:pt x="1349445" y="2747725"/>
                    <a:pt x="1349445" y="2747259"/>
                  </a:cubicBezTo>
                  <a:cubicBezTo>
                    <a:pt x="1350377" y="2747725"/>
                    <a:pt x="1349911" y="2748192"/>
                    <a:pt x="1348978" y="2748192"/>
                  </a:cubicBezTo>
                  <a:close/>
                  <a:moveTo>
                    <a:pt x="1376968" y="2757989"/>
                  </a:moveTo>
                  <a:cubicBezTo>
                    <a:pt x="1378368" y="2757522"/>
                    <a:pt x="1379301" y="2757522"/>
                    <a:pt x="1380234" y="2758922"/>
                  </a:cubicBezTo>
                  <a:cubicBezTo>
                    <a:pt x="1380234" y="2759388"/>
                    <a:pt x="1379767" y="2759855"/>
                    <a:pt x="1379767" y="2760321"/>
                  </a:cubicBezTo>
                  <a:cubicBezTo>
                    <a:pt x="1378834" y="2761254"/>
                    <a:pt x="1377901" y="2761721"/>
                    <a:pt x="1376968" y="2762654"/>
                  </a:cubicBezTo>
                  <a:cubicBezTo>
                    <a:pt x="1376502" y="2762654"/>
                    <a:pt x="1376035" y="2762654"/>
                    <a:pt x="1375569" y="2762187"/>
                  </a:cubicBezTo>
                  <a:cubicBezTo>
                    <a:pt x="1373236" y="2761721"/>
                    <a:pt x="1374636" y="2759388"/>
                    <a:pt x="1376968" y="2757989"/>
                  </a:cubicBezTo>
                  <a:close/>
                  <a:moveTo>
                    <a:pt x="1364373" y="2771984"/>
                  </a:moveTo>
                  <a:cubicBezTo>
                    <a:pt x="1364373" y="2772451"/>
                    <a:pt x="1364373" y="2772451"/>
                    <a:pt x="1364373" y="2772917"/>
                  </a:cubicBezTo>
                  <a:cubicBezTo>
                    <a:pt x="1366705" y="2774316"/>
                    <a:pt x="1369038" y="2775249"/>
                    <a:pt x="1371370" y="2776649"/>
                  </a:cubicBezTo>
                  <a:cubicBezTo>
                    <a:pt x="1371370" y="2776649"/>
                    <a:pt x="1371837" y="2776649"/>
                    <a:pt x="1371837" y="2776649"/>
                  </a:cubicBezTo>
                  <a:cubicBezTo>
                    <a:pt x="1371837" y="2776649"/>
                    <a:pt x="1372303" y="2776649"/>
                    <a:pt x="1372303" y="2776649"/>
                  </a:cubicBezTo>
                  <a:cubicBezTo>
                    <a:pt x="1372303" y="2775716"/>
                    <a:pt x="1372303" y="2774783"/>
                    <a:pt x="1372303" y="2773850"/>
                  </a:cubicBezTo>
                  <a:cubicBezTo>
                    <a:pt x="1372303" y="2772451"/>
                    <a:pt x="1373236" y="2771984"/>
                    <a:pt x="1374636" y="2771984"/>
                  </a:cubicBezTo>
                  <a:cubicBezTo>
                    <a:pt x="1375102" y="2771984"/>
                    <a:pt x="1375569" y="2772451"/>
                    <a:pt x="1376035" y="2772917"/>
                  </a:cubicBezTo>
                  <a:cubicBezTo>
                    <a:pt x="1376968" y="2773850"/>
                    <a:pt x="1376502" y="2775249"/>
                    <a:pt x="1375102" y="2775716"/>
                  </a:cubicBezTo>
                  <a:cubicBezTo>
                    <a:pt x="1374169" y="2776183"/>
                    <a:pt x="1373236" y="2776183"/>
                    <a:pt x="1372303" y="2776649"/>
                  </a:cubicBezTo>
                  <a:cubicBezTo>
                    <a:pt x="1372303" y="2776649"/>
                    <a:pt x="1372303" y="2777116"/>
                    <a:pt x="1372303" y="2777116"/>
                  </a:cubicBezTo>
                  <a:cubicBezTo>
                    <a:pt x="1371837" y="2777116"/>
                    <a:pt x="1371837" y="2776649"/>
                    <a:pt x="1371370" y="2776649"/>
                  </a:cubicBezTo>
                  <a:cubicBezTo>
                    <a:pt x="1370437" y="2777116"/>
                    <a:pt x="1369504" y="2777582"/>
                    <a:pt x="1368571" y="2777582"/>
                  </a:cubicBezTo>
                  <a:cubicBezTo>
                    <a:pt x="1366705" y="2778048"/>
                    <a:pt x="1365306" y="2777116"/>
                    <a:pt x="1364839" y="2775249"/>
                  </a:cubicBezTo>
                  <a:cubicBezTo>
                    <a:pt x="1364373" y="2774316"/>
                    <a:pt x="1364373" y="2773383"/>
                    <a:pt x="1364373" y="2772917"/>
                  </a:cubicBezTo>
                  <a:cubicBezTo>
                    <a:pt x="1364373" y="2772917"/>
                    <a:pt x="1363906" y="2772451"/>
                    <a:pt x="1363906" y="2772451"/>
                  </a:cubicBezTo>
                  <a:cubicBezTo>
                    <a:pt x="1363906" y="2771984"/>
                    <a:pt x="1363440" y="2771984"/>
                    <a:pt x="1363440" y="2771517"/>
                  </a:cubicBezTo>
                  <a:cubicBezTo>
                    <a:pt x="1362507" y="2771517"/>
                    <a:pt x="1361107" y="2771517"/>
                    <a:pt x="1360641" y="2769651"/>
                  </a:cubicBezTo>
                  <a:cubicBezTo>
                    <a:pt x="1360641" y="2769651"/>
                    <a:pt x="1362040" y="2769185"/>
                    <a:pt x="1362040" y="2769185"/>
                  </a:cubicBezTo>
                  <a:cubicBezTo>
                    <a:pt x="1362507" y="2769651"/>
                    <a:pt x="1362973" y="2770584"/>
                    <a:pt x="1363440" y="2771051"/>
                  </a:cubicBezTo>
                  <a:cubicBezTo>
                    <a:pt x="1363906" y="2771517"/>
                    <a:pt x="1363906" y="2771984"/>
                    <a:pt x="1364373" y="2771984"/>
                  </a:cubicBezTo>
                  <a:close/>
                  <a:moveTo>
                    <a:pt x="1380700" y="1654233"/>
                  </a:moveTo>
                  <a:lnTo>
                    <a:pt x="1381633" y="1652834"/>
                  </a:lnTo>
                  <a:lnTo>
                    <a:pt x="1381633" y="1654233"/>
                  </a:lnTo>
                  <a:lnTo>
                    <a:pt x="1380700" y="1654233"/>
                  </a:lnTo>
                  <a:close/>
                  <a:moveTo>
                    <a:pt x="1409624" y="2285417"/>
                  </a:moveTo>
                  <a:cubicBezTo>
                    <a:pt x="1408691" y="2284951"/>
                    <a:pt x="1407758" y="2284484"/>
                    <a:pt x="1406358" y="2284018"/>
                  </a:cubicBezTo>
                  <a:cubicBezTo>
                    <a:pt x="1406825" y="2283551"/>
                    <a:pt x="1407291" y="2283085"/>
                    <a:pt x="1407758" y="2283085"/>
                  </a:cubicBezTo>
                  <a:cubicBezTo>
                    <a:pt x="1408224" y="2283085"/>
                    <a:pt x="1409157" y="2283085"/>
                    <a:pt x="1409624" y="2283085"/>
                  </a:cubicBezTo>
                  <a:cubicBezTo>
                    <a:pt x="1410090" y="2283085"/>
                    <a:pt x="1410557" y="2284018"/>
                    <a:pt x="1411023" y="2284484"/>
                  </a:cubicBezTo>
                  <a:cubicBezTo>
                    <a:pt x="1410557" y="2284484"/>
                    <a:pt x="1410090" y="2284951"/>
                    <a:pt x="1409624" y="2285417"/>
                  </a:cubicBezTo>
                  <a:close/>
                  <a:moveTo>
                    <a:pt x="1498260" y="1690621"/>
                  </a:moveTo>
                  <a:cubicBezTo>
                    <a:pt x="1497794" y="1690621"/>
                    <a:pt x="1497794" y="1689688"/>
                    <a:pt x="1497794" y="1689221"/>
                  </a:cubicBezTo>
                  <a:cubicBezTo>
                    <a:pt x="1498727" y="1688755"/>
                    <a:pt x="1499660" y="1688288"/>
                    <a:pt x="1500593" y="1687822"/>
                  </a:cubicBezTo>
                  <a:cubicBezTo>
                    <a:pt x="1500593" y="1688288"/>
                    <a:pt x="1501059" y="1688755"/>
                    <a:pt x="1501059" y="1689221"/>
                  </a:cubicBezTo>
                  <a:cubicBezTo>
                    <a:pt x="1500593" y="1690621"/>
                    <a:pt x="1499660" y="1691087"/>
                    <a:pt x="1498260" y="1690621"/>
                  </a:cubicBezTo>
                  <a:close/>
                  <a:moveTo>
                    <a:pt x="1573368" y="1781123"/>
                  </a:moveTo>
                  <a:cubicBezTo>
                    <a:pt x="1571968" y="1782989"/>
                    <a:pt x="1568703" y="1783456"/>
                    <a:pt x="1566837" y="1782523"/>
                  </a:cubicBezTo>
                  <a:cubicBezTo>
                    <a:pt x="1564971" y="1781123"/>
                    <a:pt x="1564971" y="1779257"/>
                    <a:pt x="1565437" y="1777858"/>
                  </a:cubicBezTo>
                  <a:cubicBezTo>
                    <a:pt x="1565904" y="1776458"/>
                    <a:pt x="1566837" y="1775059"/>
                    <a:pt x="1567770" y="1774126"/>
                  </a:cubicBezTo>
                  <a:cubicBezTo>
                    <a:pt x="1567770" y="1775059"/>
                    <a:pt x="1568236" y="1775992"/>
                    <a:pt x="1568236" y="1776925"/>
                  </a:cubicBezTo>
                  <a:cubicBezTo>
                    <a:pt x="1569169" y="1778791"/>
                    <a:pt x="1570569" y="1779724"/>
                    <a:pt x="1572435" y="1779257"/>
                  </a:cubicBezTo>
                  <a:cubicBezTo>
                    <a:pt x="1573368" y="1779257"/>
                    <a:pt x="1573834" y="1778791"/>
                    <a:pt x="1574767" y="1778324"/>
                  </a:cubicBezTo>
                  <a:cubicBezTo>
                    <a:pt x="1574767" y="1778791"/>
                    <a:pt x="1574301" y="1779724"/>
                    <a:pt x="1573368" y="1781123"/>
                  </a:cubicBezTo>
                  <a:close/>
                  <a:moveTo>
                    <a:pt x="1592495" y="1802116"/>
                  </a:moveTo>
                  <a:cubicBezTo>
                    <a:pt x="1592495" y="1801650"/>
                    <a:pt x="1592495" y="1801183"/>
                    <a:pt x="1592495" y="1800717"/>
                  </a:cubicBezTo>
                  <a:cubicBezTo>
                    <a:pt x="1593428" y="1800250"/>
                    <a:pt x="1594827" y="1799784"/>
                    <a:pt x="1595760" y="1799317"/>
                  </a:cubicBezTo>
                  <a:cubicBezTo>
                    <a:pt x="1595760" y="1799317"/>
                    <a:pt x="1596693" y="1800250"/>
                    <a:pt x="1596693" y="1800717"/>
                  </a:cubicBezTo>
                  <a:cubicBezTo>
                    <a:pt x="1596693" y="1801183"/>
                    <a:pt x="1596227" y="1802116"/>
                    <a:pt x="1595760" y="1802116"/>
                  </a:cubicBezTo>
                  <a:cubicBezTo>
                    <a:pt x="1594827" y="1802116"/>
                    <a:pt x="1593894" y="1802116"/>
                    <a:pt x="1592495" y="1802116"/>
                  </a:cubicBezTo>
                  <a:close/>
                  <a:moveTo>
                    <a:pt x="1597626" y="1845501"/>
                  </a:moveTo>
                  <a:cubicBezTo>
                    <a:pt x="1597626" y="1845501"/>
                    <a:pt x="1596693" y="1845501"/>
                    <a:pt x="1596693" y="1845501"/>
                  </a:cubicBezTo>
                  <a:cubicBezTo>
                    <a:pt x="1595760" y="1844102"/>
                    <a:pt x="1594827" y="1842236"/>
                    <a:pt x="1593894" y="1840836"/>
                  </a:cubicBezTo>
                  <a:cubicBezTo>
                    <a:pt x="1592961" y="1839437"/>
                    <a:pt x="1593428" y="1838504"/>
                    <a:pt x="1594827" y="1838037"/>
                  </a:cubicBezTo>
                  <a:cubicBezTo>
                    <a:pt x="1595294" y="1838037"/>
                    <a:pt x="1595760" y="1838504"/>
                    <a:pt x="1596227" y="1838970"/>
                  </a:cubicBezTo>
                  <a:cubicBezTo>
                    <a:pt x="1597160" y="1840370"/>
                    <a:pt x="1597626" y="1842236"/>
                    <a:pt x="1598559" y="1843635"/>
                  </a:cubicBezTo>
                  <a:cubicBezTo>
                    <a:pt x="1598093" y="1844102"/>
                    <a:pt x="1598093" y="1844568"/>
                    <a:pt x="1597626" y="1845501"/>
                  </a:cubicBezTo>
                  <a:close/>
                  <a:moveTo>
                    <a:pt x="1610688" y="2068492"/>
                  </a:moveTo>
                  <a:lnTo>
                    <a:pt x="1609289" y="2068025"/>
                  </a:lnTo>
                  <a:lnTo>
                    <a:pt x="1610688" y="2067558"/>
                  </a:lnTo>
                  <a:lnTo>
                    <a:pt x="1610688" y="2068492"/>
                  </a:ln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09" name="Freeform: Shape 108">
              <a:extLst>
                <a:ext uri="{FF2B5EF4-FFF2-40B4-BE49-F238E27FC236}">
                  <a16:creationId xmlns:a16="http://schemas.microsoft.com/office/drawing/2014/main" id="{5F53238D-D030-4258-9A72-927948AFFC9C}"/>
                </a:ext>
              </a:extLst>
            </p:cNvPr>
            <p:cNvSpPr/>
            <p:nvPr/>
          </p:nvSpPr>
          <p:spPr>
            <a:xfrm>
              <a:off x="1161136" y="2295181"/>
              <a:ext cx="4665" cy="4665"/>
            </a:xfrm>
            <a:custGeom>
              <a:avLst/>
              <a:gdLst/>
              <a:ahLst/>
              <a:cxnLst/>
              <a:rect l="0" t="0" r="0" b="0"/>
              <a:pathLst>
                <a:path>
                  <a:moveTo>
                    <a:pt x="467" y="0"/>
                  </a:moveTo>
                  <a:cubicBezTo>
                    <a:pt x="467" y="0"/>
                    <a:pt x="0" y="0"/>
                    <a:pt x="0" y="0"/>
                  </a:cubicBezTo>
                  <a:cubicBezTo>
                    <a:pt x="467" y="0"/>
                    <a:pt x="467" y="0"/>
                    <a:pt x="467" y="0"/>
                  </a:cubicBezTo>
                  <a:cubicBezTo>
                    <a:pt x="467" y="467"/>
                    <a:pt x="467" y="467"/>
                    <a:pt x="467" y="467"/>
                  </a:cubicBezTo>
                  <a:cubicBezTo>
                    <a:pt x="933" y="467"/>
                    <a:pt x="467" y="0"/>
                    <a:pt x="467" y="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10" name="Freeform: Shape 109">
              <a:extLst>
                <a:ext uri="{FF2B5EF4-FFF2-40B4-BE49-F238E27FC236}">
                  <a16:creationId xmlns:a16="http://schemas.microsoft.com/office/drawing/2014/main" id="{F35234FB-A80B-4759-B067-BE7B0EC79BED}"/>
                </a:ext>
              </a:extLst>
            </p:cNvPr>
            <p:cNvSpPr/>
            <p:nvPr/>
          </p:nvSpPr>
          <p:spPr>
            <a:xfrm>
              <a:off x="2315206" y="1890386"/>
              <a:ext cx="4665" cy="4665"/>
            </a:xfrm>
            <a:custGeom>
              <a:avLst/>
              <a:gdLst/>
              <a:ahLst/>
              <a:cxnLst/>
              <a:rect l="0" t="0" r="0" b="0"/>
              <a:pathLst>
                <a:path>
                  <a:moveTo>
                    <a:pt x="0" y="350"/>
                  </a:moveTo>
                  <a:cubicBezTo>
                    <a:pt x="0" y="350"/>
                    <a:pt x="0" y="350"/>
                    <a:pt x="0" y="350"/>
                  </a:cubicBezTo>
                  <a:cubicBezTo>
                    <a:pt x="467" y="-117"/>
                    <a:pt x="467" y="-117"/>
                    <a:pt x="0" y="350"/>
                  </a:cubicBezTo>
                  <a:lnTo>
                    <a:pt x="0" y="350"/>
                  </a:ln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11" name="Freeform: Shape 110">
              <a:extLst>
                <a:ext uri="{FF2B5EF4-FFF2-40B4-BE49-F238E27FC236}">
                  <a16:creationId xmlns:a16="http://schemas.microsoft.com/office/drawing/2014/main" id="{FD1EF7E8-B68A-450E-AB5E-16353D902F50}"/>
                </a:ext>
              </a:extLst>
            </p:cNvPr>
            <p:cNvSpPr/>
            <p:nvPr/>
          </p:nvSpPr>
          <p:spPr>
            <a:xfrm>
              <a:off x="2201212" y="1280282"/>
              <a:ext cx="662401" cy="853672"/>
            </a:xfrm>
            <a:custGeom>
              <a:avLst/>
              <a:gdLst/>
              <a:ahLst/>
              <a:cxnLst/>
              <a:rect l="0" t="0" r="0" b="0"/>
              <a:pathLst>
                <a:path w="662439" h="853707">
                  <a:moveTo>
                    <a:pt x="503068" y="596951"/>
                  </a:moveTo>
                  <a:cubicBezTo>
                    <a:pt x="503534" y="596484"/>
                    <a:pt x="503534" y="594618"/>
                    <a:pt x="503534" y="593219"/>
                  </a:cubicBezTo>
                  <a:cubicBezTo>
                    <a:pt x="503534" y="592752"/>
                    <a:pt x="502601" y="592286"/>
                    <a:pt x="502135" y="592286"/>
                  </a:cubicBezTo>
                  <a:cubicBezTo>
                    <a:pt x="494670" y="589953"/>
                    <a:pt x="486740" y="591353"/>
                    <a:pt x="479742" y="587154"/>
                  </a:cubicBezTo>
                  <a:cubicBezTo>
                    <a:pt x="474144" y="583422"/>
                    <a:pt x="469013" y="584355"/>
                    <a:pt x="463415" y="586221"/>
                  </a:cubicBezTo>
                  <a:cubicBezTo>
                    <a:pt x="462482" y="586688"/>
                    <a:pt x="461082" y="586221"/>
                    <a:pt x="459682" y="585755"/>
                  </a:cubicBezTo>
                  <a:cubicBezTo>
                    <a:pt x="459216" y="585755"/>
                    <a:pt x="458750" y="584822"/>
                    <a:pt x="458283" y="584355"/>
                  </a:cubicBezTo>
                  <a:cubicBezTo>
                    <a:pt x="457350" y="582956"/>
                    <a:pt x="457350" y="581556"/>
                    <a:pt x="458750" y="581089"/>
                  </a:cubicBezTo>
                  <a:cubicBezTo>
                    <a:pt x="461548" y="579690"/>
                    <a:pt x="464814" y="579223"/>
                    <a:pt x="467613" y="578290"/>
                  </a:cubicBezTo>
                  <a:cubicBezTo>
                    <a:pt x="471345" y="576891"/>
                    <a:pt x="473678" y="573159"/>
                    <a:pt x="473211" y="568960"/>
                  </a:cubicBezTo>
                  <a:cubicBezTo>
                    <a:pt x="472745" y="565228"/>
                    <a:pt x="471812" y="561496"/>
                    <a:pt x="471345" y="557764"/>
                  </a:cubicBezTo>
                  <a:cubicBezTo>
                    <a:pt x="471345" y="556365"/>
                    <a:pt x="473678" y="554032"/>
                    <a:pt x="475077" y="554032"/>
                  </a:cubicBezTo>
                  <a:cubicBezTo>
                    <a:pt x="476010" y="554499"/>
                    <a:pt x="477876" y="554965"/>
                    <a:pt x="477876" y="555898"/>
                  </a:cubicBezTo>
                  <a:cubicBezTo>
                    <a:pt x="480675" y="562896"/>
                    <a:pt x="482541" y="570360"/>
                    <a:pt x="487206" y="576891"/>
                  </a:cubicBezTo>
                  <a:cubicBezTo>
                    <a:pt x="490472" y="581089"/>
                    <a:pt x="494204" y="584355"/>
                    <a:pt x="500269" y="583889"/>
                  </a:cubicBezTo>
                  <a:cubicBezTo>
                    <a:pt x="502601" y="583422"/>
                    <a:pt x="505400" y="583889"/>
                    <a:pt x="507733" y="583889"/>
                  </a:cubicBezTo>
                  <a:cubicBezTo>
                    <a:pt x="514730" y="583889"/>
                    <a:pt x="515663" y="583422"/>
                    <a:pt x="516130" y="576891"/>
                  </a:cubicBezTo>
                  <a:cubicBezTo>
                    <a:pt x="516596" y="571293"/>
                    <a:pt x="516130" y="565228"/>
                    <a:pt x="516596" y="559630"/>
                  </a:cubicBezTo>
                  <a:cubicBezTo>
                    <a:pt x="517529" y="553566"/>
                    <a:pt x="511465" y="549367"/>
                    <a:pt x="513331" y="543302"/>
                  </a:cubicBezTo>
                  <a:cubicBezTo>
                    <a:pt x="513797" y="541903"/>
                    <a:pt x="511931" y="540037"/>
                    <a:pt x="510998" y="538171"/>
                  </a:cubicBezTo>
                  <a:cubicBezTo>
                    <a:pt x="507733" y="531173"/>
                    <a:pt x="502601" y="525575"/>
                    <a:pt x="496070" y="520910"/>
                  </a:cubicBezTo>
                  <a:cubicBezTo>
                    <a:pt x="493271" y="519044"/>
                    <a:pt x="490938" y="517178"/>
                    <a:pt x="488606" y="514845"/>
                  </a:cubicBezTo>
                  <a:cubicBezTo>
                    <a:pt x="487206" y="513446"/>
                    <a:pt x="485807" y="512046"/>
                    <a:pt x="485340" y="510180"/>
                  </a:cubicBezTo>
                  <a:cubicBezTo>
                    <a:pt x="484407" y="505982"/>
                    <a:pt x="483474" y="501317"/>
                    <a:pt x="483008" y="497118"/>
                  </a:cubicBezTo>
                  <a:cubicBezTo>
                    <a:pt x="483008" y="496185"/>
                    <a:pt x="483941" y="494786"/>
                    <a:pt x="484874" y="494319"/>
                  </a:cubicBezTo>
                  <a:cubicBezTo>
                    <a:pt x="485807" y="493853"/>
                    <a:pt x="487673" y="494319"/>
                    <a:pt x="488139" y="494786"/>
                  </a:cubicBezTo>
                  <a:cubicBezTo>
                    <a:pt x="489072" y="496185"/>
                    <a:pt x="489539" y="498051"/>
                    <a:pt x="489539" y="499917"/>
                  </a:cubicBezTo>
                  <a:cubicBezTo>
                    <a:pt x="489539" y="506915"/>
                    <a:pt x="492338" y="512046"/>
                    <a:pt x="498403" y="515779"/>
                  </a:cubicBezTo>
                  <a:cubicBezTo>
                    <a:pt x="502135" y="518111"/>
                    <a:pt x="504934" y="521843"/>
                    <a:pt x="509599" y="523243"/>
                  </a:cubicBezTo>
                  <a:cubicBezTo>
                    <a:pt x="511465" y="523709"/>
                    <a:pt x="514264" y="522776"/>
                    <a:pt x="514264" y="520910"/>
                  </a:cubicBezTo>
                  <a:cubicBezTo>
                    <a:pt x="514264" y="517645"/>
                    <a:pt x="514730" y="514845"/>
                    <a:pt x="517063" y="512046"/>
                  </a:cubicBezTo>
                  <a:cubicBezTo>
                    <a:pt x="516130" y="508781"/>
                    <a:pt x="517996" y="506448"/>
                    <a:pt x="519395" y="503649"/>
                  </a:cubicBezTo>
                  <a:cubicBezTo>
                    <a:pt x="520795" y="501317"/>
                    <a:pt x="519862" y="498051"/>
                    <a:pt x="517996" y="496652"/>
                  </a:cubicBezTo>
                  <a:cubicBezTo>
                    <a:pt x="513797" y="493853"/>
                    <a:pt x="509599" y="491054"/>
                    <a:pt x="505400" y="487788"/>
                  </a:cubicBezTo>
                  <a:cubicBezTo>
                    <a:pt x="504467" y="486855"/>
                    <a:pt x="504001" y="484989"/>
                    <a:pt x="504001" y="483590"/>
                  </a:cubicBezTo>
                  <a:cubicBezTo>
                    <a:pt x="504001" y="483590"/>
                    <a:pt x="503534" y="483590"/>
                    <a:pt x="503534" y="483123"/>
                  </a:cubicBezTo>
                  <a:cubicBezTo>
                    <a:pt x="503534" y="483123"/>
                    <a:pt x="503068" y="482657"/>
                    <a:pt x="503068" y="482657"/>
                  </a:cubicBezTo>
                  <a:cubicBezTo>
                    <a:pt x="498869" y="482190"/>
                    <a:pt x="495604" y="480324"/>
                    <a:pt x="491871" y="477991"/>
                  </a:cubicBezTo>
                  <a:cubicBezTo>
                    <a:pt x="491871" y="477991"/>
                    <a:pt x="491871" y="477058"/>
                    <a:pt x="491871" y="476592"/>
                  </a:cubicBezTo>
                  <a:cubicBezTo>
                    <a:pt x="492338" y="476125"/>
                    <a:pt x="492804" y="475659"/>
                    <a:pt x="493271" y="475659"/>
                  </a:cubicBezTo>
                  <a:cubicBezTo>
                    <a:pt x="494670" y="475659"/>
                    <a:pt x="496070" y="475659"/>
                    <a:pt x="497003" y="476125"/>
                  </a:cubicBezTo>
                  <a:cubicBezTo>
                    <a:pt x="498869" y="477991"/>
                    <a:pt x="500735" y="480324"/>
                    <a:pt x="502601" y="482657"/>
                  </a:cubicBezTo>
                  <a:cubicBezTo>
                    <a:pt x="503068" y="482657"/>
                    <a:pt x="503068" y="482657"/>
                    <a:pt x="503534" y="482657"/>
                  </a:cubicBezTo>
                  <a:cubicBezTo>
                    <a:pt x="503534" y="483123"/>
                    <a:pt x="503534" y="483123"/>
                    <a:pt x="503534" y="483590"/>
                  </a:cubicBezTo>
                  <a:cubicBezTo>
                    <a:pt x="504934" y="484523"/>
                    <a:pt x="506800" y="484989"/>
                    <a:pt x="508199" y="485922"/>
                  </a:cubicBezTo>
                  <a:cubicBezTo>
                    <a:pt x="512398" y="488255"/>
                    <a:pt x="516596" y="489188"/>
                    <a:pt x="520795" y="485922"/>
                  </a:cubicBezTo>
                  <a:cubicBezTo>
                    <a:pt x="524993" y="482657"/>
                    <a:pt x="530125" y="481724"/>
                    <a:pt x="535257" y="480791"/>
                  </a:cubicBezTo>
                  <a:cubicBezTo>
                    <a:pt x="536656" y="480324"/>
                    <a:pt x="538522" y="478924"/>
                    <a:pt x="539455" y="477058"/>
                  </a:cubicBezTo>
                  <a:cubicBezTo>
                    <a:pt x="540855" y="474726"/>
                    <a:pt x="541321" y="472393"/>
                    <a:pt x="541788" y="469594"/>
                  </a:cubicBezTo>
                  <a:cubicBezTo>
                    <a:pt x="542254" y="466795"/>
                    <a:pt x="541321" y="463996"/>
                    <a:pt x="538522" y="463530"/>
                  </a:cubicBezTo>
                  <a:cubicBezTo>
                    <a:pt x="533391" y="462597"/>
                    <a:pt x="529192" y="459798"/>
                    <a:pt x="524527" y="457465"/>
                  </a:cubicBezTo>
                  <a:cubicBezTo>
                    <a:pt x="524061" y="457465"/>
                    <a:pt x="524061" y="456066"/>
                    <a:pt x="524061" y="455599"/>
                  </a:cubicBezTo>
                  <a:cubicBezTo>
                    <a:pt x="524527" y="454200"/>
                    <a:pt x="525927" y="453733"/>
                    <a:pt x="527326" y="454200"/>
                  </a:cubicBezTo>
                  <a:cubicBezTo>
                    <a:pt x="533391" y="457465"/>
                    <a:pt x="538989" y="459331"/>
                    <a:pt x="545053" y="453733"/>
                  </a:cubicBezTo>
                  <a:cubicBezTo>
                    <a:pt x="545986" y="452800"/>
                    <a:pt x="548785" y="453267"/>
                    <a:pt x="550651" y="452800"/>
                  </a:cubicBezTo>
                  <a:cubicBezTo>
                    <a:pt x="557182" y="452334"/>
                    <a:pt x="560448" y="442070"/>
                    <a:pt x="555783" y="437872"/>
                  </a:cubicBezTo>
                  <a:cubicBezTo>
                    <a:pt x="552984" y="435073"/>
                    <a:pt x="550651" y="432740"/>
                    <a:pt x="550185" y="428542"/>
                  </a:cubicBezTo>
                  <a:cubicBezTo>
                    <a:pt x="550185" y="427142"/>
                    <a:pt x="548319" y="425276"/>
                    <a:pt x="546919" y="424343"/>
                  </a:cubicBezTo>
                  <a:cubicBezTo>
                    <a:pt x="545520" y="423410"/>
                    <a:pt x="544587" y="422944"/>
                    <a:pt x="545520" y="421078"/>
                  </a:cubicBezTo>
                  <a:cubicBezTo>
                    <a:pt x="545986" y="419678"/>
                    <a:pt x="547386" y="419678"/>
                    <a:pt x="548785" y="419678"/>
                  </a:cubicBezTo>
                  <a:cubicBezTo>
                    <a:pt x="550651" y="420145"/>
                    <a:pt x="552517" y="420145"/>
                    <a:pt x="554383" y="419678"/>
                  </a:cubicBezTo>
                  <a:cubicBezTo>
                    <a:pt x="557182" y="418745"/>
                    <a:pt x="557649" y="415946"/>
                    <a:pt x="558115" y="413614"/>
                  </a:cubicBezTo>
                  <a:cubicBezTo>
                    <a:pt x="558582" y="408948"/>
                    <a:pt x="559049" y="404750"/>
                    <a:pt x="559049" y="400085"/>
                  </a:cubicBezTo>
                  <a:cubicBezTo>
                    <a:pt x="559049" y="396819"/>
                    <a:pt x="558115" y="393554"/>
                    <a:pt x="555316" y="391688"/>
                  </a:cubicBezTo>
                  <a:cubicBezTo>
                    <a:pt x="551584" y="388422"/>
                    <a:pt x="554383" y="387023"/>
                    <a:pt x="556249" y="384690"/>
                  </a:cubicBezTo>
                  <a:cubicBezTo>
                    <a:pt x="557649" y="383291"/>
                    <a:pt x="556716" y="380492"/>
                    <a:pt x="555316" y="379558"/>
                  </a:cubicBezTo>
                  <a:cubicBezTo>
                    <a:pt x="552517" y="377226"/>
                    <a:pt x="547852" y="378159"/>
                    <a:pt x="545520" y="374893"/>
                  </a:cubicBezTo>
                  <a:cubicBezTo>
                    <a:pt x="544587" y="374893"/>
                    <a:pt x="543187" y="374427"/>
                    <a:pt x="542254" y="374427"/>
                  </a:cubicBezTo>
                  <a:cubicBezTo>
                    <a:pt x="539455" y="373494"/>
                    <a:pt x="538522" y="371628"/>
                    <a:pt x="538522" y="368829"/>
                  </a:cubicBezTo>
                  <a:cubicBezTo>
                    <a:pt x="538522" y="366496"/>
                    <a:pt x="539455" y="364630"/>
                    <a:pt x="541321" y="363231"/>
                  </a:cubicBezTo>
                  <a:cubicBezTo>
                    <a:pt x="542721" y="364630"/>
                    <a:pt x="544120" y="366030"/>
                    <a:pt x="545520" y="367429"/>
                  </a:cubicBezTo>
                  <a:cubicBezTo>
                    <a:pt x="545520" y="367429"/>
                    <a:pt x="545520" y="367429"/>
                    <a:pt x="545986" y="367896"/>
                  </a:cubicBezTo>
                  <a:cubicBezTo>
                    <a:pt x="545986" y="367429"/>
                    <a:pt x="545986" y="367429"/>
                    <a:pt x="545986" y="366963"/>
                  </a:cubicBezTo>
                  <a:cubicBezTo>
                    <a:pt x="544587" y="365563"/>
                    <a:pt x="543187" y="364164"/>
                    <a:pt x="541788" y="362764"/>
                  </a:cubicBezTo>
                  <a:lnTo>
                    <a:pt x="541321" y="363231"/>
                  </a:lnTo>
                  <a:cubicBezTo>
                    <a:pt x="544587" y="359965"/>
                    <a:pt x="547386" y="356700"/>
                    <a:pt x="550651" y="353434"/>
                  </a:cubicBezTo>
                  <a:cubicBezTo>
                    <a:pt x="552051" y="352035"/>
                    <a:pt x="556249" y="352035"/>
                    <a:pt x="558115" y="352968"/>
                  </a:cubicBezTo>
                  <a:cubicBezTo>
                    <a:pt x="558582" y="353434"/>
                    <a:pt x="559515" y="353434"/>
                    <a:pt x="559515" y="353901"/>
                  </a:cubicBezTo>
                  <a:cubicBezTo>
                    <a:pt x="563247" y="358099"/>
                    <a:pt x="568379" y="361365"/>
                    <a:pt x="567446" y="368362"/>
                  </a:cubicBezTo>
                  <a:cubicBezTo>
                    <a:pt x="566513" y="373960"/>
                    <a:pt x="567912" y="379558"/>
                    <a:pt x="570245" y="385157"/>
                  </a:cubicBezTo>
                  <a:cubicBezTo>
                    <a:pt x="570245" y="385157"/>
                    <a:pt x="571644" y="385623"/>
                    <a:pt x="571644" y="385157"/>
                  </a:cubicBezTo>
                  <a:cubicBezTo>
                    <a:pt x="572111" y="383291"/>
                    <a:pt x="573044" y="381425"/>
                    <a:pt x="572577" y="379558"/>
                  </a:cubicBezTo>
                  <a:cubicBezTo>
                    <a:pt x="571644" y="372094"/>
                    <a:pt x="572577" y="365563"/>
                    <a:pt x="576776" y="359499"/>
                  </a:cubicBezTo>
                  <a:cubicBezTo>
                    <a:pt x="580041" y="354834"/>
                    <a:pt x="580508" y="348769"/>
                    <a:pt x="580508" y="342704"/>
                  </a:cubicBezTo>
                  <a:cubicBezTo>
                    <a:pt x="580508" y="339905"/>
                    <a:pt x="577709" y="336173"/>
                    <a:pt x="574910" y="335240"/>
                  </a:cubicBezTo>
                  <a:cubicBezTo>
                    <a:pt x="572577" y="334774"/>
                    <a:pt x="569778" y="334774"/>
                    <a:pt x="567446" y="333841"/>
                  </a:cubicBezTo>
                  <a:cubicBezTo>
                    <a:pt x="565580" y="333374"/>
                    <a:pt x="564180" y="331975"/>
                    <a:pt x="562781" y="330575"/>
                  </a:cubicBezTo>
                  <a:cubicBezTo>
                    <a:pt x="562314" y="330109"/>
                    <a:pt x="561847" y="329176"/>
                    <a:pt x="562314" y="328709"/>
                  </a:cubicBezTo>
                  <a:cubicBezTo>
                    <a:pt x="562781" y="327776"/>
                    <a:pt x="563714" y="326377"/>
                    <a:pt x="564647" y="326377"/>
                  </a:cubicBezTo>
                  <a:cubicBezTo>
                    <a:pt x="572111" y="324977"/>
                    <a:pt x="572577" y="324044"/>
                    <a:pt x="569778" y="318913"/>
                  </a:cubicBezTo>
                  <a:cubicBezTo>
                    <a:pt x="568379" y="316114"/>
                    <a:pt x="566513" y="313315"/>
                    <a:pt x="563714" y="311448"/>
                  </a:cubicBezTo>
                  <a:cubicBezTo>
                    <a:pt x="561847" y="310049"/>
                    <a:pt x="559981" y="307716"/>
                    <a:pt x="558582" y="305850"/>
                  </a:cubicBezTo>
                  <a:cubicBezTo>
                    <a:pt x="558582" y="305384"/>
                    <a:pt x="558582" y="304451"/>
                    <a:pt x="559049" y="304451"/>
                  </a:cubicBezTo>
                  <a:cubicBezTo>
                    <a:pt x="559515" y="303984"/>
                    <a:pt x="560448" y="303518"/>
                    <a:pt x="560448" y="303518"/>
                  </a:cubicBezTo>
                  <a:cubicBezTo>
                    <a:pt x="566046" y="305850"/>
                    <a:pt x="568845" y="303518"/>
                    <a:pt x="570711" y="298386"/>
                  </a:cubicBezTo>
                  <a:cubicBezTo>
                    <a:pt x="572577" y="291855"/>
                    <a:pt x="576776" y="285324"/>
                    <a:pt x="576776" y="278327"/>
                  </a:cubicBezTo>
                  <a:cubicBezTo>
                    <a:pt x="577242" y="261066"/>
                    <a:pt x="583773" y="246138"/>
                    <a:pt x="594969" y="232609"/>
                  </a:cubicBezTo>
                  <a:cubicBezTo>
                    <a:pt x="598235" y="228877"/>
                    <a:pt x="601034" y="224678"/>
                    <a:pt x="604300" y="220480"/>
                  </a:cubicBezTo>
                  <a:cubicBezTo>
                    <a:pt x="605699" y="218614"/>
                    <a:pt x="605233" y="217214"/>
                    <a:pt x="604766" y="214882"/>
                  </a:cubicBezTo>
                  <a:cubicBezTo>
                    <a:pt x="603833" y="210217"/>
                    <a:pt x="603833" y="209750"/>
                    <a:pt x="608032" y="208817"/>
                  </a:cubicBezTo>
                  <a:cubicBezTo>
                    <a:pt x="613630" y="207884"/>
                    <a:pt x="616895" y="204152"/>
                    <a:pt x="619694" y="199953"/>
                  </a:cubicBezTo>
                  <a:cubicBezTo>
                    <a:pt x="620627" y="198554"/>
                    <a:pt x="619694" y="193889"/>
                    <a:pt x="617828" y="193422"/>
                  </a:cubicBezTo>
                  <a:cubicBezTo>
                    <a:pt x="615962" y="192489"/>
                    <a:pt x="614096" y="192023"/>
                    <a:pt x="612230" y="191556"/>
                  </a:cubicBezTo>
                  <a:cubicBezTo>
                    <a:pt x="609898" y="191090"/>
                    <a:pt x="607099" y="191090"/>
                    <a:pt x="604766" y="190623"/>
                  </a:cubicBezTo>
                  <a:cubicBezTo>
                    <a:pt x="604300" y="190623"/>
                    <a:pt x="603833" y="189690"/>
                    <a:pt x="603833" y="189690"/>
                  </a:cubicBezTo>
                  <a:cubicBezTo>
                    <a:pt x="604300" y="188757"/>
                    <a:pt x="604766" y="187358"/>
                    <a:pt x="605699" y="186891"/>
                  </a:cubicBezTo>
                  <a:cubicBezTo>
                    <a:pt x="608965" y="185492"/>
                    <a:pt x="611764" y="186425"/>
                    <a:pt x="615029" y="187824"/>
                  </a:cubicBezTo>
                  <a:cubicBezTo>
                    <a:pt x="620161" y="189690"/>
                    <a:pt x="625292" y="189224"/>
                    <a:pt x="629958" y="186425"/>
                  </a:cubicBezTo>
                  <a:cubicBezTo>
                    <a:pt x="631824" y="185492"/>
                    <a:pt x="633690" y="185025"/>
                    <a:pt x="635089" y="183626"/>
                  </a:cubicBezTo>
                  <a:cubicBezTo>
                    <a:pt x="636955" y="182693"/>
                    <a:pt x="637422" y="180360"/>
                    <a:pt x="636955" y="178494"/>
                  </a:cubicBezTo>
                  <a:cubicBezTo>
                    <a:pt x="636955" y="177095"/>
                    <a:pt x="636489" y="176161"/>
                    <a:pt x="636022" y="174762"/>
                  </a:cubicBezTo>
                  <a:cubicBezTo>
                    <a:pt x="636022" y="172429"/>
                    <a:pt x="636955" y="170563"/>
                    <a:pt x="639288" y="171030"/>
                  </a:cubicBezTo>
                  <a:cubicBezTo>
                    <a:pt x="643953" y="171496"/>
                    <a:pt x="648151" y="171030"/>
                    <a:pt x="651417" y="167298"/>
                  </a:cubicBezTo>
                  <a:cubicBezTo>
                    <a:pt x="652816" y="165432"/>
                    <a:pt x="655149" y="163566"/>
                    <a:pt x="657015" y="162166"/>
                  </a:cubicBezTo>
                  <a:cubicBezTo>
                    <a:pt x="666345" y="155169"/>
                    <a:pt x="666812" y="150970"/>
                    <a:pt x="658881" y="141640"/>
                  </a:cubicBezTo>
                  <a:cubicBezTo>
                    <a:pt x="657948" y="140707"/>
                    <a:pt x="657015" y="139774"/>
                    <a:pt x="656548" y="138841"/>
                  </a:cubicBezTo>
                  <a:cubicBezTo>
                    <a:pt x="649084" y="129977"/>
                    <a:pt x="638355" y="126245"/>
                    <a:pt x="627625" y="126245"/>
                  </a:cubicBezTo>
                  <a:cubicBezTo>
                    <a:pt x="621560" y="126245"/>
                    <a:pt x="615029" y="128578"/>
                    <a:pt x="608965" y="129977"/>
                  </a:cubicBezTo>
                  <a:cubicBezTo>
                    <a:pt x="608032" y="130444"/>
                    <a:pt x="607099" y="131843"/>
                    <a:pt x="606632" y="132776"/>
                  </a:cubicBezTo>
                  <a:cubicBezTo>
                    <a:pt x="605699" y="134642"/>
                    <a:pt x="605699" y="136508"/>
                    <a:pt x="604766" y="138374"/>
                  </a:cubicBezTo>
                  <a:cubicBezTo>
                    <a:pt x="603833" y="140707"/>
                    <a:pt x="601501" y="141640"/>
                    <a:pt x="598235" y="141173"/>
                  </a:cubicBezTo>
                  <a:cubicBezTo>
                    <a:pt x="595436" y="140707"/>
                    <a:pt x="593570" y="139774"/>
                    <a:pt x="591704" y="137908"/>
                  </a:cubicBezTo>
                  <a:cubicBezTo>
                    <a:pt x="589838" y="136508"/>
                    <a:pt x="587972" y="136508"/>
                    <a:pt x="587039" y="138841"/>
                  </a:cubicBezTo>
                  <a:cubicBezTo>
                    <a:pt x="580974" y="149571"/>
                    <a:pt x="570711" y="154702"/>
                    <a:pt x="559515" y="158434"/>
                  </a:cubicBezTo>
                  <a:cubicBezTo>
                    <a:pt x="553917" y="160300"/>
                    <a:pt x="547386" y="161700"/>
                    <a:pt x="542721" y="165432"/>
                  </a:cubicBezTo>
                  <a:cubicBezTo>
                    <a:pt x="542721" y="165898"/>
                    <a:pt x="542721" y="165898"/>
                    <a:pt x="542721" y="166365"/>
                  </a:cubicBezTo>
                  <a:cubicBezTo>
                    <a:pt x="541321" y="167764"/>
                    <a:pt x="539922" y="168697"/>
                    <a:pt x="538522" y="170097"/>
                  </a:cubicBezTo>
                  <a:cubicBezTo>
                    <a:pt x="537123" y="171496"/>
                    <a:pt x="535723" y="172429"/>
                    <a:pt x="534324" y="173829"/>
                  </a:cubicBezTo>
                  <a:lnTo>
                    <a:pt x="533391" y="174762"/>
                  </a:lnTo>
                  <a:lnTo>
                    <a:pt x="534324" y="173829"/>
                  </a:lnTo>
                  <a:cubicBezTo>
                    <a:pt x="535723" y="172429"/>
                    <a:pt x="536656" y="171030"/>
                    <a:pt x="538056" y="169630"/>
                  </a:cubicBezTo>
                  <a:cubicBezTo>
                    <a:pt x="539455" y="168231"/>
                    <a:pt x="540855" y="167298"/>
                    <a:pt x="542254" y="165898"/>
                  </a:cubicBezTo>
                  <a:cubicBezTo>
                    <a:pt x="542254" y="165898"/>
                    <a:pt x="542721" y="165898"/>
                    <a:pt x="542721" y="165432"/>
                  </a:cubicBezTo>
                  <a:cubicBezTo>
                    <a:pt x="543187" y="163566"/>
                    <a:pt x="543187" y="161700"/>
                    <a:pt x="544120" y="160767"/>
                  </a:cubicBezTo>
                  <a:cubicBezTo>
                    <a:pt x="548319" y="156102"/>
                    <a:pt x="552517" y="150970"/>
                    <a:pt x="559049" y="149104"/>
                  </a:cubicBezTo>
                  <a:cubicBezTo>
                    <a:pt x="566046" y="146772"/>
                    <a:pt x="570711" y="141640"/>
                    <a:pt x="573510" y="134176"/>
                  </a:cubicBezTo>
                  <a:cubicBezTo>
                    <a:pt x="573977" y="132310"/>
                    <a:pt x="574910" y="130444"/>
                    <a:pt x="575843" y="129044"/>
                  </a:cubicBezTo>
                  <a:cubicBezTo>
                    <a:pt x="581907" y="114116"/>
                    <a:pt x="574443" y="110851"/>
                    <a:pt x="563247" y="112250"/>
                  </a:cubicBezTo>
                  <a:cubicBezTo>
                    <a:pt x="562781" y="112250"/>
                    <a:pt x="561847" y="112250"/>
                    <a:pt x="561381" y="112717"/>
                  </a:cubicBezTo>
                  <a:cubicBezTo>
                    <a:pt x="560448" y="113183"/>
                    <a:pt x="559049" y="114116"/>
                    <a:pt x="558582" y="115049"/>
                  </a:cubicBezTo>
                  <a:cubicBezTo>
                    <a:pt x="557182" y="117848"/>
                    <a:pt x="556716" y="121114"/>
                    <a:pt x="555316" y="123913"/>
                  </a:cubicBezTo>
                  <a:cubicBezTo>
                    <a:pt x="553917" y="127645"/>
                    <a:pt x="550185" y="129977"/>
                    <a:pt x="546453" y="129977"/>
                  </a:cubicBezTo>
                  <a:cubicBezTo>
                    <a:pt x="545986" y="129977"/>
                    <a:pt x="545053" y="130444"/>
                    <a:pt x="544587" y="129977"/>
                  </a:cubicBezTo>
                  <a:cubicBezTo>
                    <a:pt x="537589" y="127178"/>
                    <a:pt x="531058" y="129044"/>
                    <a:pt x="524061" y="129511"/>
                  </a:cubicBezTo>
                  <a:cubicBezTo>
                    <a:pt x="523594" y="129511"/>
                    <a:pt x="523127" y="128578"/>
                    <a:pt x="523127" y="128111"/>
                  </a:cubicBezTo>
                  <a:cubicBezTo>
                    <a:pt x="523127" y="127645"/>
                    <a:pt x="523594" y="126712"/>
                    <a:pt x="523594" y="126245"/>
                  </a:cubicBezTo>
                  <a:cubicBezTo>
                    <a:pt x="527326" y="124846"/>
                    <a:pt x="531058" y="123913"/>
                    <a:pt x="534324" y="122513"/>
                  </a:cubicBezTo>
                  <a:cubicBezTo>
                    <a:pt x="537589" y="121114"/>
                    <a:pt x="539455" y="118781"/>
                    <a:pt x="540388" y="115516"/>
                  </a:cubicBezTo>
                  <a:cubicBezTo>
                    <a:pt x="541321" y="113183"/>
                    <a:pt x="539455" y="109451"/>
                    <a:pt x="537589" y="108985"/>
                  </a:cubicBezTo>
                  <a:cubicBezTo>
                    <a:pt x="533391" y="108051"/>
                    <a:pt x="528726" y="107118"/>
                    <a:pt x="524527" y="106185"/>
                  </a:cubicBezTo>
                  <a:cubicBezTo>
                    <a:pt x="505400" y="102453"/>
                    <a:pt x="498403" y="102920"/>
                    <a:pt x="479742" y="110384"/>
                  </a:cubicBezTo>
                  <a:cubicBezTo>
                    <a:pt x="477410" y="111317"/>
                    <a:pt x="475077" y="112717"/>
                    <a:pt x="472745" y="113650"/>
                  </a:cubicBezTo>
                  <a:cubicBezTo>
                    <a:pt x="469013" y="115049"/>
                    <a:pt x="465281" y="115982"/>
                    <a:pt x="461548" y="116915"/>
                  </a:cubicBezTo>
                  <a:cubicBezTo>
                    <a:pt x="461082" y="116915"/>
                    <a:pt x="459682" y="115516"/>
                    <a:pt x="459216" y="114583"/>
                  </a:cubicBezTo>
                  <a:cubicBezTo>
                    <a:pt x="459216" y="114116"/>
                    <a:pt x="459216" y="113183"/>
                    <a:pt x="459682" y="113183"/>
                  </a:cubicBezTo>
                  <a:cubicBezTo>
                    <a:pt x="462015" y="111784"/>
                    <a:pt x="463881" y="110384"/>
                    <a:pt x="466214" y="109451"/>
                  </a:cubicBezTo>
                  <a:cubicBezTo>
                    <a:pt x="472745" y="106652"/>
                    <a:pt x="479742" y="104786"/>
                    <a:pt x="485807" y="101987"/>
                  </a:cubicBezTo>
                  <a:cubicBezTo>
                    <a:pt x="497470" y="96389"/>
                    <a:pt x="509132" y="95456"/>
                    <a:pt x="521261" y="99188"/>
                  </a:cubicBezTo>
                  <a:cubicBezTo>
                    <a:pt x="529659" y="101520"/>
                    <a:pt x="537589" y="101520"/>
                    <a:pt x="545986" y="101054"/>
                  </a:cubicBezTo>
                  <a:cubicBezTo>
                    <a:pt x="553450" y="100587"/>
                    <a:pt x="561381" y="98721"/>
                    <a:pt x="568845" y="98255"/>
                  </a:cubicBezTo>
                  <a:cubicBezTo>
                    <a:pt x="577709" y="97788"/>
                    <a:pt x="584240" y="92190"/>
                    <a:pt x="590771" y="87525"/>
                  </a:cubicBezTo>
                  <a:cubicBezTo>
                    <a:pt x="594037" y="85193"/>
                    <a:pt x="594503" y="77729"/>
                    <a:pt x="591237" y="75396"/>
                  </a:cubicBezTo>
                  <a:cubicBezTo>
                    <a:pt x="586572" y="71664"/>
                    <a:pt x="582374" y="68398"/>
                    <a:pt x="577242" y="65133"/>
                  </a:cubicBezTo>
                  <a:cubicBezTo>
                    <a:pt x="569312" y="60001"/>
                    <a:pt x="561381" y="57202"/>
                    <a:pt x="552051" y="61401"/>
                  </a:cubicBezTo>
                  <a:cubicBezTo>
                    <a:pt x="551118" y="61867"/>
                    <a:pt x="549718" y="61867"/>
                    <a:pt x="548319" y="61401"/>
                  </a:cubicBezTo>
                  <a:cubicBezTo>
                    <a:pt x="547852" y="61401"/>
                    <a:pt x="546919" y="60934"/>
                    <a:pt x="546919" y="60468"/>
                  </a:cubicBezTo>
                  <a:cubicBezTo>
                    <a:pt x="546919" y="60001"/>
                    <a:pt x="547386" y="59535"/>
                    <a:pt x="547852" y="59068"/>
                  </a:cubicBezTo>
                  <a:cubicBezTo>
                    <a:pt x="549718" y="58135"/>
                    <a:pt x="551584" y="57669"/>
                    <a:pt x="552984" y="56736"/>
                  </a:cubicBezTo>
                  <a:cubicBezTo>
                    <a:pt x="557649" y="53937"/>
                    <a:pt x="559049" y="48339"/>
                    <a:pt x="555783" y="43207"/>
                  </a:cubicBezTo>
                  <a:cubicBezTo>
                    <a:pt x="554383" y="41341"/>
                    <a:pt x="551118" y="39008"/>
                    <a:pt x="549252" y="39941"/>
                  </a:cubicBezTo>
                  <a:cubicBezTo>
                    <a:pt x="537123" y="44140"/>
                    <a:pt x="525460" y="43674"/>
                    <a:pt x="513797" y="39008"/>
                  </a:cubicBezTo>
                  <a:cubicBezTo>
                    <a:pt x="510532" y="37609"/>
                    <a:pt x="506333" y="37609"/>
                    <a:pt x="502601" y="38075"/>
                  </a:cubicBezTo>
                  <a:cubicBezTo>
                    <a:pt x="497936" y="38542"/>
                    <a:pt x="493738" y="39475"/>
                    <a:pt x="489539" y="40408"/>
                  </a:cubicBezTo>
                  <a:cubicBezTo>
                    <a:pt x="483474" y="41808"/>
                    <a:pt x="477410" y="43207"/>
                    <a:pt x="470879" y="41808"/>
                  </a:cubicBezTo>
                  <a:cubicBezTo>
                    <a:pt x="466214" y="40875"/>
                    <a:pt x="462015" y="42274"/>
                    <a:pt x="457816" y="44607"/>
                  </a:cubicBezTo>
                  <a:cubicBezTo>
                    <a:pt x="456417" y="45540"/>
                    <a:pt x="454084" y="45540"/>
                    <a:pt x="452218" y="45540"/>
                  </a:cubicBezTo>
                  <a:cubicBezTo>
                    <a:pt x="451752" y="45540"/>
                    <a:pt x="450819" y="45073"/>
                    <a:pt x="450819" y="44607"/>
                  </a:cubicBezTo>
                  <a:cubicBezTo>
                    <a:pt x="450819" y="44140"/>
                    <a:pt x="450819" y="43207"/>
                    <a:pt x="450819" y="43207"/>
                  </a:cubicBezTo>
                  <a:cubicBezTo>
                    <a:pt x="453151" y="41808"/>
                    <a:pt x="455017" y="40408"/>
                    <a:pt x="457350" y="39941"/>
                  </a:cubicBezTo>
                  <a:cubicBezTo>
                    <a:pt x="462482" y="39475"/>
                    <a:pt x="468080" y="40408"/>
                    <a:pt x="472745" y="39008"/>
                  </a:cubicBezTo>
                  <a:cubicBezTo>
                    <a:pt x="482075" y="35743"/>
                    <a:pt x="491871" y="36209"/>
                    <a:pt x="501202" y="35276"/>
                  </a:cubicBezTo>
                  <a:cubicBezTo>
                    <a:pt x="508666" y="34810"/>
                    <a:pt x="516596" y="34810"/>
                    <a:pt x="524061" y="37142"/>
                  </a:cubicBezTo>
                  <a:cubicBezTo>
                    <a:pt x="531525" y="39475"/>
                    <a:pt x="538056" y="36676"/>
                    <a:pt x="544120" y="32944"/>
                  </a:cubicBezTo>
                  <a:cubicBezTo>
                    <a:pt x="545053" y="32477"/>
                    <a:pt x="545053" y="30145"/>
                    <a:pt x="545053" y="29678"/>
                  </a:cubicBezTo>
                  <a:cubicBezTo>
                    <a:pt x="541321" y="22681"/>
                    <a:pt x="534324" y="18016"/>
                    <a:pt x="526859" y="16150"/>
                  </a:cubicBezTo>
                  <a:cubicBezTo>
                    <a:pt x="512864" y="12884"/>
                    <a:pt x="499802" y="7753"/>
                    <a:pt x="486740" y="3554"/>
                  </a:cubicBezTo>
                  <a:cubicBezTo>
                    <a:pt x="480675" y="1688"/>
                    <a:pt x="474144" y="1221"/>
                    <a:pt x="468080" y="288"/>
                  </a:cubicBezTo>
                  <a:cubicBezTo>
                    <a:pt x="461082" y="-1111"/>
                    <a:pt x="454551" y="3087"/>
                    <a:pt x="447087" y="2154"/>
                  </a:cubicBezTo>
                  <a:cubicBezTo>
                    <a:pt x="441489" y="4953"/>
                    <a:pt x="438690" y="10085"/>
                    <a:pt x="435424" y="14750"/>
                  </a:cubicBezTo>
                  <a:cubicBezTo>
                    <a:pt x="434958" y="15217"/>
                    <a:pt x="434958" y="15217"/>
                    <a:pt x="434491" y="15683"/>
                  </a:cubicBezTo>
                  <a:cubicBezTo>
                    <a:pt x="434491" y="15683"/>
                    <a:pt x="434025" y="15683"/>
                    <a:pt x="434025" y="15683"/>
                  </a:cubicBezTo>
                  <a:cubicBezTo>
                    <a:pt x="434025" y="15683"/>
                    <a:pt x="434025" y="16150"/>
                    <a:pt x="434025" y="16150"/>
                  </a:cubicBezTo>
                  <a:lnTo>
                    <a:pt x="434491" y="15683"/>
                  </a:lnTo>
                  <a:cubicBezTo>
                    <a:pt x="434491" y="17083"/>
                    <a:pt x="434025" y="18016"/>
                    <a:pt x="434025" y="19415"/>
                  </a:cubicBezTo>
                  <a:cubicBezTo>
                    <a:pt x="434025" y="19415"/>
                    <a:pt x="434491" y="19415"/>
                    <a:pt x="434491" y="19415"/>
                  </a:cubicBezTo>
                  <a:lnTo>
                    <a:pt x="434958" y="20815"/>
                  </a:lnTo>
                  <a:lnTo>
                    <a:pt x="433558" y="19882"/>
                  </a:lnTo>
                  <a:cubicBezTo>
                    <a:pt x="433558" y="19882"/>
                    <a:pt x="433558" y="19415"/>
                    <a:pt x="433558" y="19415"/>
                  </a:cubicBezTo>
                  <a:cubicBezTo>
                    <a:pt x="428893" y="19882"/>
                    <a:pt x="425161" y="17083"/>
                    <a:pt x="421895" y="14750"/>
                  </a:cubicBezTo>
                  <a:cubicBezTo>
                    <a:pt x="420496" y="13817"/>
                    <a:pt x="419563" y="13817"/>
                    <a:pt x="418630" y="15683"/>
                  </a:cubicBezTo>
                  <a:cubicBezTo>
                    <a:pt x="418163" y="16150"/>
                    <a:pt x="418163" y="17083"/>
                    <a:pt x="418163" y="17549"/>
                  </a:cubicBezTo>
                  <a:cubicBezTo>
                    <a:pt x="418630" y="19415"/>
                    <a:pt x="419096" y="21281"/>
                    <a:pt x="419563" y="23147"/>
                  </a:cubicBezTo>
                  <a:cubicBezTo>
                    <a:pt x="420029" y="24547"/>
                    <a:pt x="420029" y="25946"/>
                    <a:pt x="418630" y="26413"/>
                  </a:cubicBezTo>
                  <a:cubicBezTo>
                    <a:pt x="417697" y="26879"/>
                    <a:pt x="415831" y="27346"/>
                    <a:pt x="414898" y="26879"/>
                  </a:cubicBezTo>
                  <a:cubicBezTo>
                    <a:pt x="409300" y="25013"/>
                    <a:pt x="404168" y="22681"/>
                    <a:pt x="399970" y="18949"/>
                  </a:cubicBezTo>
                  <a:cubicBezTo>
                    <a:pt x="396704" y="16150"/>
                    <a:pt x="392972" y="16616"/>
                    <a:pt x="389240" y="18949"/>
                  </a:cubicBezTo>
                  <a:cubicBezTo>
                    <a:pt x="385974" y="20815"/>
                    <a:pt x="382709" y="23147"/>
                    <a:pt x="378510" y="23147"/>
                  </a:cubicBezTo>
                  <a:cubicBezTo>
                    <a:pt x="376178" y="23147"/>
                    <a:pt x="374778" y="25013"/>
                    <a:pt x="374778" y="26879"/>
                  </a:cubicBezTo>
                  <a:cubicBezTo>
                    <a:pt x="374312" y="31544"/>
                    <a:pt x="374312" y="35743"/>
                    <a:pt x="373845" y="40408"/>
                  </a:cubicBezTo>
                  <a:cubicBezTo>
                    <a:pt x="373845" y="43207"/>
                    <a:pt x="372912" y="45073"/>
                    <a:pt x="370113" y="46473"/>
                  </a:cubicBezTo>
                  <a:cubicBezTo>
                    <a:pt x="368247" y="47872"/>
                    <a:pt x="366848" y="50205"/>
                    <a:pt x="364982" y="51604"/>
                  </a:cubicBezTo>
                  <a:cubicBezTo>
                    <a:pt x="364049" y="52071"/>
                    <a:pt x="362649" y="52537"/>
                    <a:pt x="361716" y="52537"/>
                  </a:cubicBezTo>
                  <a:cubicBezTo>
                    <a:pt x="357517" y="50671"/>
                    <a:pt x="353785" y="48339"/>
                    <a:pt x="349120" y="48339"/>
                  </a:cubicBezTo>
                  <a:cubicBezTo>
                    <a:pt x="347721" y="48339"/>
                    <a:pt x="344922" y="50205"/>
                    <a:pt x="344922" y="51604"/>
                  </a:cubicBezTo>
                  <a:cubicBezTo>
                    <a:pt x="344922" y="53470"/>
                    <a:pt x="344455" y="55336"/>
                    <a:pt x="344455" y="57202"/>
                  </a:cubicBezTo>
                  <a:cubicBezTo>
                    <a:pt x="345388" y="64200"/>
                    <a:pt x="346788" y="71197"/>
                    <a:pt x="348654" y="77729"/>
                  </a:cubicBezTo>
                  <a:cubicBezTo>
                    <a:pt x="350986" y="86592"/>
                    <a:pt x="350986" y="95456"/>
                    <a:pt x="355185" y="103853"/>
                  </a:cubicBezTo>
                  <a:cubicBezTo>
                    <a:pt x="356118" y="105252"/>
                    <a:pt x="354252" y="107118"/>
                    <a:pt x="351919" y="107118"/>
                  </a:cubicBezTo>
                  <a:cubicBezTo>
                    <a:pt x="349120" y="107118"/>
                    <a:pt x="345388" y="107585"/>
                    <a:pt x="344455" y="103386"/>
                  </a:cubicBezTo>
                  <a:cubicBezTo>
                    <a:pt x="343522" y="100121"/>
                    <a:pt x="341190" y="97788"/>
                    <a:pt x="337924" y="96855"/>
                  </a:cubicBezTo>
                  <a:cubicBezTo>
                    <a:pt x="336525" y="96389"/>
                    <a:pt x="337458" y="95922"/>
                    <a:pt x="338857" y="94523"/>
                  </a:cubicBezTo>
                  <a:cubicBezTo>
                    <a:pt x="342123" y="91724"/>
                    <a:pt x="342589" y="88925"/>
                    <a:pt x="339790" y="87059"/>
                  </a:cubicBezTo>
                  <a:cubicBezTo>
                    <a:pt x="336525" y="84726"/>
                    <a:pt x="333726" y="82860"/>
                    <a:pt x="332326" y="78662"/>
                  </a:cubicBezTo>
                  <a:cubicBezTo>
                    <a:pt x="330460" y="72597"/>
                    <a:pt x="327661" y="66999"/>
                    <a:pt x="324862" y="60934"/>
                  </a:cubicBezTo>
                  <a:cubicBezTo>
                    <a:pt x="322996" y="57202"/>
                    <a:pt x="320663" y="54870"/>
                    <a:pt x="316931" y="53004"/>
                  </a:cubicBezTo>
                  <a:cubicBezTo>
                    <a:pt x="313666" y="51604"/>
                    <a:pt x="309934" y="52537"/>
                    <a:pt x="309001" y="55336"/>
                  </a:cubicBezTo>
                  <a:cubicBezTo>
                    <a:pt x="308534" y="56736"/>
                    <a:pt x="308068" y="57669"/>
                    <a:pt x="307601" y="59068"/>
                  </a:cubicBezTo>
                  <a:cubicBezTo>
                    <a:pt x="304802" y="66532"/>
                    <a:pt x="305269" y="73996"/>
                    <a:pt x="305735" y="81927"/>
                  </a:cubicBezTo>
                  <a:cubicBezTo>
                    <a:pt x="305735" y="85193"/>
                    <a:pt x="305269" y="88458"/>
                    <a:pt x="303869" y="91257"/>
                  </a:cubicBezTo>
                  <a:cubicBezTo>
                    <a:pt x="302003" y="94523"/>
                    <a:pt x="298271" y="92657"/>
                    <a:pt x="295006" y="92190"/>
                  </a:cubicBezTo>
                  <a:cubicBezTo>
                    <a:pt x="294539" y="92190"/>
                    <a:pt x="293606" y="92190"/>
                    <a:pt x="293140" y="92190"/>
                  </a:cubicBezTo>
                  <a:cubicBezTo>
                    <a:pt x="292207" y="92657"/>
                    <a:pt x="291273" y="93590"/>
                    <a:pt x="289874" y="94056"/>
                  </a:cubicBezTo>
                  <a:cubicBezTo>
                    <a:pt x="288475" y="94989"/>
                    <a:pt x="287075" y="93123"/>
                    <a:pt x="286142" y="91257"/>
                  </a:cubicBezTo>
                  <a:cubicBezTo>
                    <a:pt x="284742" y="87525"/>
                    <a:pt x="289874" y="85659"/>
                    <a:pt x="288475" y="82394"/>
                  </a:cubicBezTo>
                  <a:cubicBezTo>
                    <a:pt x="286142" y="76329"/>
                    <a:pt x="287541" y="69798"/>
                    <a:pt x="287075" y="63267"/>
                  </a:cubicBezTo>
                  <a:cubicBezTo>
                    <a:pt x="287075" y="61401"/>
                    <a:pt x="286142" y="59535"/>
                    <a:pt x="285209" y="57669"/>
                  </a:cubicBezTo>
                  <a:cubicBezTo>
                    <a:pt x="285209" y="57202"/>
                    <a:pt x="284276" y="56269"/>
                    <a:pt x="283809" y="56269"/>
                  </a:cubicBezTo>
                  <a:cubicBezTo>
                    <a:pt x="282876" y="56736"/>
                    <a:pt x="281010" y="56736"/>
                    <a:pt x="280544" y="57669"/>
                  </a:cubicBezTo>
                  <a:cubicBezTo>
                    <a:pt x="278211" y="60001"/>
                    <a:pt x="278678" y="63733"/>
                    <a:pt x="278211" y="66532"/>
                  </a:cubicBezTo>
                  <a:cubicBezTo>
                    <a:pt x="278211" y="69798"/>
                    <a:pt x="279144" y="73063"/>
                    <a:pt x="278211" y="75863"/>
                  </a:cubicBezTo>
                  <a:cubicBezTo>
                    <a:pt x="277278" y="78662"/>
                    <a:pt x="274479" y="80994"/>
                    <a:pt x="272613" y="83327"/>
                  </a:cubicBezTo>
                  <a:cubicBezTo>
                    <a:pt x="272147" y="83793"/>
                    <a:pt x="272147" y="84260"/>
                    <a:pt x="271680" y="84726"/>
                  </a:cubicBezTo>
                  <a:cubicBezTo>
                    <a:pt x="271680" y="84726"/>
                    <a:pt x="271680" y="85193"/>
                    <a:pt x="272147" y="85193"/>
                  </a:cubicBezTo>
                  <a:cubicBezTo>
                    <a:pt x="270747" y="86126"/>
                    <a:pt x="269348" y="87525"/>
                    <a:pt x="267948" y="88458"/>
                  </a:cubicBezTo>
                  <a:cubicBezTo>
                    <a:pt x="266549" y="89858"/>
                    <a:pt x="264683" y="91257"/>
                    <a:pt x="263283" y="92657"/>
                  </a:cubicBezTo>
                  <a:cubicBezTo>
                    <a:pt x="263283" y="93123"/>
                    <a:pt x="262817" y="93123"/>
                    <a:pt x="262817" y="93590"/>
                  </a:cubicBezTo>
                  <a:cubicBezTo>
                    <a:pt x="262817" y="94056"/>
                    <a:pt x="262817" y="94989"/>
                    <a:pt x="262817" y="95456"/>
                  </a:cubicBezTo>
                  <a:cubicBezTo>
                    <a:pt x="261884" y="94523"/>
                    <a:pt x="262350" y="94056"/>
                    <a:pt x="262817" y="93590"/>
                  </a:cubicBezTo>
                  <a:cubicBezTo>
                    <a:pt x="262817" y="93123"/>
                    <a:pt x="262817" y="92657"/>
                    <a:pt x="262817" y="92190"/>
                  </a:cubicBezTo>
                  <a:cubicBezTo>
                    <a:pt x="264216" y="90791"/>
                    <a:pt x="266082" y="89391"/>
                    <a:pt x="267482" y="87992"/>
                  </a:cubicBezTo>
                  <a:cubicBezTo>
                    <a:pt x="268881" y="87059"/>
                    <a:pt x="270281" y="85659"/>
                    <a:pt x="271680" y="84726"/>
                  </a:cubicBezTo>
                  <a:cubicBezTo>
                    <a:pt x="271680" y="84726"/>
                    <a:pt x="271680" y="84726"/>
                    <a:pt x="271680" y="84726"/>
                  </a:cubicBezTo>
                  <a:cubicBezTo>
                    <a:pt x="270747" y="82860"/>
                    <a:pt x="269814" y="80528"/>
                    <a:pt x="270281" y="78195"/>
                  </a:cubicBezTo>
                  <a:cubicBezTo>
                    <a:pt x="271680" y="73996"/>
                    <a:pt x="273546" y="69798"/>
                    <a:pt x="274946" y="65599"/>
                  </a:cubicBezTo>
                  <a:cubicBezTo>
                    <a:pt x="275879" y="61401"/>
                    <a:pt x="276812" y="56736"/>
                    <a:pt x="275879" y="52537"/>
                  </a:cubicBezTo>
                  <a:cubicBezTo>
                    <a:pt x="275412" y="50671"/>
                    <a:pt x="272147" y="47872"/>
                    <a:pt x="270281" y="48339"/>
                  </a:cubicBezTo>
                  <a:cubicBezTo>
                    <a:pt x="267015" y="49272"/>
                    <a:pt x="263750" y="49272"/>
                    <a:pt x="260950" y="50671"/>
                  </a:cubicBezTo>
                  <a:cubicBezTo>
                    <a:pt x="254886" y="53470"/>
                    <a:pt x="248821" y="53937"/>
                    <a:pt x="242290" y="54870"/>
                  </a:cubicBezTo>
                  <a:cubicBezTo>
                    <a:pt x="233427" y="56269"/>
                    <a:pt x="224563" y="56736"/>
                    <a:pt x="215699" y="57669"/>
                  </a:cubicBezTo>
                  <a:cubicBezTo>
                    <a:pt x="212434" y="58135"/>
                    <a:pt x="210101" y="60468"/>
                    <a:pt x="210101" y="64200"/>
                  </a:cubicBezTo>
                  <a:cubicBezTo>
                    <a:pt x="210101" y="66066"/>
                    <a:pt x="210568" y="67932"/>
                    <a:pt x="210101" y="69798"/>
                  </a:cubicBezTo>
                  <a:cubicBezTo>
                    <a:pt x="210101" y="70264"/>
                    <a:pt x="209635" y="71197"/>
                    <a:pt x="209168" y="71197"/>
                  </a:cubicBezTo>
                  <a:cubicBezTo>
                    <a:pt x="208702" y="71197"/>
                    <a:pt x="207769" y="71197"/>
                    <a:pt x="207302" y="70731"/>
                  </a:cubicBezTo>
                  <a:cubicBezTo>
                    <a:pt x="205903" y="68865"/>
                    <a:pt x="204503" y="66066"/>
                    <a:pt x="202637" y="65133"/>
                  </a:cubicBezTo>
                  <a:cubicBezTo>
                    <a:pt x="199838" y="63267"/>
                    <a:pt x="196573" y="65133"/>
                    <a:pt x="193307" y="66532"/>
                  </a:cubicBezTo>
                  <a:cubicBezTo>
                    <a:pt x="190042" y="67932"/>
                    <a:pt x="188176" y="70264"/>
                    <a:pt x="187242" y="73530"/>
                  </a:cubicBezTo>
                  <a:cubicBezTo>
                    <a:pt x="186776" y="75396"/>
                    <a:pt x="186309" y="77262"/>
                    <a:pt x="186309" y="79128"/>
                  </a:cubicBezTo>
                  <a:cubicBezTo>
                    <a:pt x="185843" y="82860"/>
                    <a:pt x="186309" y="87059"/>
                    <a:pt x="184443" y="90324"/>
                  </a:cubicBezTo>
                  <a:cubicBezTo>
                    <a:pt x="183044" y="93590"/>
                    <a:pt x="179312" y="95922"/>
                    <a:pt x="176979" y="98721"/>
                  </a:cubicBezTo>
                  <a:cubicBezTo>
                    <a:pt x="176046" y="99654"/>
                    <a:pt x="175580" y="101054"/>
                    <a:pt x="174647" y="101987"/>
                  </a:cubicBezTo>
                  <a:cubicBezTo>
                    <a:pt x="172781" y="103853"/>
                    <a:pt x="169982" y="104786"/>
                    <a:pt x="168116" y="102920"/>
                  </a:cubicBezTo>
                  <a:cubicBezTo>
                    <a:pt x="163917" y="99188"/>
                    <a:pt x="159719" y="98255"/>
                    <a:pt x="154120" y="99654"/>
                  </a:cubicBezTo>
                  <a:cubicBezTo>
                    <a:pt x="147589" y="101054"/>
                    <a:pt x="141991" y="102920"/>
                    <a:pt x="137793" y="108518"/>
                  </a:cubicBezTo>
                  <a:cubicBezTo>
                    <a:pt x="133594" y="113650"/>
                    <a:pt x="127530" y="115982"/>
                    <a:pt x="120998" y="116915"/>
                  </a:cubicBezTo>
                  <a:cubicBezTo>
                    <a:pt x="120065" y="118315"/>
                    <a:pt x="118666" y="119248"/>
                    <a:pt x="117266" y="120181"/>
                  </a:cubicBezTo>
                  <a:cubicBezTo>
                    <a:pt x="110735" y="124379"/>
                    <a:pt x="107003" y="130910"/>
                    <a:pt x="102805" y="137441"/>
                  </a:cubicBezTo>
                  <a:cubicBezTo>
                    <a:pt x="100006" y="142106"/>
                    <a:pt x="101405" y="146305"/>
                    <a:pt x="106070" y="147705"/>
                  </a:cubicBezTo>
                  <a:cubicBezTo>
                    <a:pt x="110735" y="149104"/>
                    <a:pt x="115400" y="150504"/>
                    <a:pt x="120065" y="151903"/>
                  </a:cubicBezTo>
                  <a:cubicBezTo>
                    <a:pt x="120065" y="151903"/>
                    <a:pt x="120065" y="151903"/>
                    <a:pt x="120065" y="151437"/>
                  </a:cubicBezTo>
                  <a:lnTo>
                    <a:pt x="120998" y="150504"/>
                  </a:lnTo>
                  <a:lnTo>
                    <a:pt x="120532" y="151437"/>
                  </a:lnTo>
                  <a:cubicBezTo>
                    <a:pt x="120532" y="151437"/>
                    <a:pt x="120532" y="151437"/>
                    <a:pt x="120532" y="151437"/>
                  </a:cubicBezTo>
                  <a:cubicBezTo>
                    <a:pt x="120998" y="152370"/>
                    <a:pt x="120998" y="153769"/>
                    <a:pt x="121465" y="154702"/>
                  </a:cubicBezTo>
                  <a:cubicBezTo>
                    <a:pt x="122398" y="156568"/>
                    <a:pt x="121931" y="158434"/>
                    <a:pt x="120532" y="159834"/>
                  </a:cubicBezTo>
                  <a:cubicBezTo>
                    <a:pt x="117733" y="161700"/>
                    <a:pt x="115400" y="163566"/>
                    <a:pt x="114934" y="166831"/>
                  </a:cubicBezTo>
                  <a:cubicBezTo>
                    <a:pt x="114467" y="169164"/>
                    <a:pt x="113068" y="171496"/>
                    <a:pt x="111668" y="173362"/>
                  </a:cubicBezTo>
                  <a:cubicBezTo>
                    <a:pt x="107936" y="177561"/>
                    <a:pt x="104204" y="181760"/>
                    <a:pt x="100006" y="185958"/>
                  </a:cubicBezTo>
                  <a:cubicBezTo>
                    <a:pt x="98140" y="187824"/>
                    <a:pt x="95341" y="188757"/>
                    <a:pt x="93008" y="187824"/>
                  </a:cubicBezTo>
                  <a:cubicBezTo>
                    <a:pt x="85077" y="183626"/>
                    <a:pt x="76680" y="185025"/>
                    <a:pt x="68750" y="185025"/>
                  </a:cubicBezTo>
                  <a:cubicBezTo>
                    <a:pt x="65484" y="185025"/>
                    <a:pt x="62219" y="185958"/>
                    <a:pt x="59886" y="187824"/>
                  </a:cubicBezTo>
                  <a:cubicBezTo>
                    <a:pt x="56154" y="190623"/>
                    <a:pt x="51955" y="192023"/>
                    <a:pt x="47757" y="192489"/>
                  </a:cubicBezTo>
                  <a:cubicBezTo>
                    <a:pt x="38893" y="193889"/>
                    <a:pt x="30496" y="195755"/>
                    <a:pt x="21166" y="197154"/>
                  </a:cubicBezTo>
                  <a:cubicBezTo>
                    <a:pt x="14168" y="198087"/>
                    <a:pt x="9037" y="203219"/>
                    <a:pt x="5305" y="209750"/>
                  </a:cubicBezTo>
                  <a:cubicBezTo>
                    <a:pt x="2972" y="213949"/>
                    <a:pt x="2039" y="218147"/>
                    <a:pt x="5771" y="221879"/>
                  </a:cubicBezTo>
                  <a:cubicBezTo>
                    <a:pt x="10436" y="227011"/>
                    <a:pt x="11369" y="234008"/>
                    <a:pt x="16501" y="239140"/>
                  </a:cubicBezTo>
                  <a:cubicBezTo>
                    <a:pt x="16967" y="238673"/>
                    <a:pt x="17434" y="238673"/>
                    <a:pt x="17900" y="238673"/>
                  </a:cubicBezTo>
                  <a:cubicBezTo>
                    <a:pt x="18367" y="238207"/>
                    <a:pt x="18833" y="237740"/>
                    <a:pt x="19766" y="237274"/>
                  </a:cubicBezTo>
                  <a:cubicBezTo>
                    <a:pt x="19766" y="238673"/>
                    <a:pt x="18833" y="238673"/>
                    <a:pt x="17900" y="238673"/>
                  </a:cubicBezTo>
                  <a:cubicBezTo>
                    <a:pt x="17434" y="238673"/>
                    <a:pt x="17434" y="239140"/>
                    <a:pt x="16967" y="239606"/>
                  </a:cubicBezTo>
                  <a:cubicBezTo>
                    <a:pt x="16967" y="239606"/>
                    <a:pt x="16501" y="239140"/>
                    <a:pt x="16501" y="239140"/>
                  </a:cubicBezTo>
                  <a:lnTo>
                    <a:pt x="16501" y="239140"/>
                  </a:lnTo>
                  <a:cubicBezTo>
                    <a:pt x="17900" y="242872"/>
                    <a:pt x="19300" y="246138"/>
                    <a:pt x="21166" y="249403"/>
                  </a:cubicBezTo>
                  <a:cubicBezTo>
                    <a:pt x="23032" y="252669"/>
                    <a:pt x="26298" y="255001"/>
                    <a:pt x="30963" y="254535"/>
                  </a:cubicBezTo>
                  <a:cubicBezTo>
                    <a:pt x="34228" y="254068"/>
                    <a:pt x="37027" y="251736"/>
                    <a:pt x="40293" y="253135"/>
                  </a:cubicBezTo>
                  <a:cubicBezTo>
                    <a:pt x="44025" y="254535"/>
                    <a:pt x="47757" y="254068"/>
                    <a:pt x="51489" y="253135"/>
                  </a:cubicBezTo>
                  <a:cubicBezTo>
                    <a:pt x="52422" y="253135"/>
                    <a:pt x="53821" y="253602"/>
                    <a:pt x="54755" y="254068"/>
                  </a:cubicBezTo>
                  <a:cubicBezTo>
                    <a:pt x="55687" y="255001"/>
                    <a:pt x="56621" y="256401"/>
                    <a:pt x="56621" y="257334"/>
                  </a:cubicBezTo>
                  <a:cubicBezTo>
                    <a:pt x="56621" y="258267"/>
                    <a:pt x="55221" y="260133"/>
                    <a:pt x="54288" y="260133"/>
                  </a:cubicBezTo>
                  <a:cubicBezTo>
                    <a:pt x="52422" y="260599"/>
                    <a:pt x="50556" y="260599"/>
                    <a:pt x="48690" y="260133"/>
                  </a:cubicBezTo>
                  <a:cubicBezTo>
                    <a:pt x="41226" y="257334"/>
                    <a:pt x="33762" y="256401"/>
                    <a:pt x="26298" y="260599"/>
                  </a:cubicBezTo>
                  <a:cubicBezTo>
                    <a:pt x="23032" y="261999"/>
                    <a:pt x="20233" y="261532"/>
                    <a:pt x="16967" y="261066"/>
                  </a:cubicBezTo>
                  <a:cubicBezTo>
                    <a:pt x="12769" y="260599"/>
                    <a:pt x="9503" y="261066"/>
                    <a:pt x="5771" y="262932"/>
                  </a:cubicBezTo>
                  <a:cubicBezTo>
                    <a:pt x="640" y="265731"/>
                    <a:pt x="-2159" y="273661"/>
                    <a:pt x="2039" y="277394"/>
                  </a:cubicBezTo>
                  <a:cubicBezTo>
                    <a:pt x="6238" y="281126"/>
                    <a:pt x="9037" y="286724"/>
                    <a:pt x="14635" y="289056"/>
                  </a:cubicBezTo>
                  <a:cubicBezTo>
                    <a:pt x="16967" y="289989"/>
                    <a:pt x="16967" y="290922"/>
                    <a:pt x="14168" y="292322"/>
                  </a:cubicBezTo>
                  <a:cubicBezTo>
                    <a:pt x="11836" y="293721"/>
                    <a:pt x="9503" y="294654"/>
                    <a:pt x="7637" y="296520"/>
                  </a:cubicBezTo>
                  <a:cubicBezTo>
                    <a:pt x="6704" y="297453"/>
                    <a:pt x="5305" y="300252"/>
                    <a:pt x="5771" y="301652"/>
                  </a:cubicBezTo>
                  <a:cubicBezTo>
                    <a:pt x="8570" y="309582"/>
                    <a:pt x="14168" y="316114"/>
                    <a:pt x="21166" y="320779"/>
                  </a:cubicBezTo>
                  <a:cubicBezTo>
                    <a:pt x="26298" y="324044"/>
                    <a:pt x="28164" y="323578"/>
                    <a:pt x="31429" y="317980"/>
                  </a:cubicBezTo>
                  <a:cubicBezTo>
                    <a:pt x="33295" y="314714"/>
                    <a:pt x="33762" y="314714"/>
                    <a:pt x="37494" y="316114"/>
                  </a:cubicBezTo>
                  <a:cubicBezTo>
                    <a:pt x="39826" y="317047"/>
                    <a:pt x="42159" y="317980"/>
                    <a:pt x="43558" y="320312"/>
                  </a:cubicBezTo>
                  <a:cubicBezTo>
                    <a:pt x="44025" y="321245"/>
                    <a:pt x="45891" y="322178"/>
                    <a:pt x="46824" y="321712"/>
                  </a:cubicBezTo>
                  <a:cubicBezTo>
                    <a:pt x="54755" y="317980"/>
                    <a:pt x="63618" y="324511"/>
                    <a:pt x="71082" y="318913"/>
                  </a:cubicBezTo>
                  <a:cubicBezTo>
                    <a:pt x="71549" y="318446"/>
                    <a:pt x="72482" y="318446"/>
                    <a:pt x="72948" y="318446"/>
                  </a:cubicBezTo>
                  <a:cubicBezTo>
                    <a:pt x="80412" y="321712"/>
                    <a:pt x="88343" y="324977"/>
                    <a:pt x="94874" y="330109"/>
                  </a:cubicBezTo>
                  <a:cubicBezTo>
                    <a:pt x="100472" y="334307"/>
                    <a:pt x="106070" y="338506"/>
                    <a:pt x="111668" y="343171"/>
                  </a:cubicBezTo>
                  <a:cubicBezTo>
                    <a:pt x="113534" y="344570"/>
                    <a:pt x="115400" y="346903"/>
                    <a:pt x="116800" y="348769"/>
                  </a:cubicBezTo>
                  <a:cubicBezTo>
                    <a:pt x="117733" y="350169"/>
                    <a:pt x="118199" y="352501"/>
                    <a:pt x="117733" y="353901"/>
                  </a:cubicBezTo>
                  <a:cubicBezTo>
                    <a:pt x="117266" y="357166"/>
                    <a:pt x="116333" y="360432"/>
                    <a:pt x="114934" y="363231"/>
                  </a:cubicBezTo>
                  <a:cubicBezTo>
                    <a:pt x="111668" y="368829"/>
                    <a:pt x="113534" y="373027"/>
                    <a:pt x="116800" y="377226"/>
                  </a:cubicBezTo>
                  <a:cubicBezTo>
                    <a:pt x="118199" y="379092"/>
                    <a:pt x="119132" y="381891"/>
                    <a:pt x="119599" y="384224"/>
                  </a:cubicBezTo>
                  <a:cubicBezTo>
                    <a:pt x="120065" y="387489"/>
                    <a:pt x="120065" y="390755"/>
                    <a:pt x="116800" y="392621"/>
                  </a:cubicBezTo>
                  <a:cubicBezTo>
                    <a:pt x="115400" y="393554"/>
                    <a:pt x="114934" y="394953"/>
                    <a:pt x="116800" y="395420"/>
                  </a:cubicBezTo>
                  <a:cubicBezTo>
                    <a:pt x="118666" y="396353"/>
                    <a:pt x="120532" y="396819"/>
                    <a:pt x="122398" y="397286"/>
                  </a:cubicBezTo>
                  <a:cubicBezTo>
                    <a:pt x="124731" y="398219"/>
                    <a:pt x="125197" y="400085"/>
                    <a:pt x="124264" y="401951"/>
                  </a:cubicBezTo>
                  <a:cubicBezTo>
                    <a:pt x="123797" y="402884"/>
                    <a:pt x="122865" y="404283"/>
                    <a:pt x="121931" y="405216"/>
                  </a:cubicBezTo>
                  <a:cubicBezTo>
                    <a:pt x="119599" y="408015"/>
                    <a:pt x="119132" y="410348"/>
                    <a:pt x="121931" y="413147"/>
                  </a:cubicBezTo>
                  <a:cubicBezTo>
                    <a:pt x="122865" y="414080"/>
                    <a:pt x="122865" y="415480"/>
                    <a:pt x="122865" y="416879"/>
                  </a:cubicBezTo>
                  <a:cubicBezTo>
                    <a:pt x="122398" y="418745"/>
                    <a:pt x="120532" y="420145"/>
                    <a:pt x="120532" y="422011"/>
                  </a:cubicBezTo>
                  <a:cubicBezTo>
                    <a:pt x="120998" y="424343"/>
                    <a:pt x="122865" y="426676"/>
                    <a:pt x="123331" y="429008"/>
                  </a:cubicBezTo>
                  <a:cubicBezTo>
                    <a:pt x="124264" y="432740"/>
                    <a:pt x="123797" y="436939"/>
                    <a:pt x="124731" y="440204"/>
                  </a:cubicBezTo>
                  <a:cubicBezTo>
                    <a:pt x="126130" y="444403"/>
                    <a:pt x="124731" y="447669"/>
                    <a:pt x="122865" y="450934"/>
                  </a:cubicBezTo>
                  <a:cubicBezTo>
                    <a:pt x="122398" y="451867"/>
                    <a:pt x="122865" y="453267"/>
                    <a:pt x="123331" y="454200"/>
                  </a:cubicBezTo>
                  <a:cubicBezTo>
                    <a:pt x="123797" y="455133"/>
                    <a:pt x="125197" y="456066"/>
                    <a:pt x="126130" y="456999"/>
                  </a:cubicBezTo>
                  <a:cubicBezTo>
                    <a:pt x="128463" y="460264"/>
                    <a:pt x="127530" y="462597"/>
                    <a:pt x="123797" y="463063"/>
                  </a:cubicBezTo>
                  <a:cubicBezTo>
                    <a:pt x="120998" y="463530"/>
                    <a:pt x="118666" y="463996"/>
                    <a:pt x="116800" y="465862"/>
                  </a:cubicBezTo>
                  <a:cubicBezTo>
                    <a:pt x="115867" y="466795"/>
                    <a:pt x="116333" y="468195"/>
                    <a:pt x="117266" y="469128"/>
                  </a:cubicBezTo>
                  <a:cubicBezTo>
                    <a:pt x="118199" y="470061"/>
                    <a:pt x="123797" y="470061"/>
                    <a:pt x="118199" y="472860"/>
                  </a:cubicBezTo>
                  <a:cubicBezTo>
                    <a:pt x="113534" y="475192"/>
                    <a:pt x="113534" y="479857"/>
                    <a:pt x="113068" y="484056"/>
                  </a:cubicBezTo>
                  <a:cubicBezTo>
                    <a:pt x="114467" y="484523"/>
                    <a:pt x="115400" y="484523"/>
                    <a:pt x="116800" y="484989"/>
                  </a:cubicBezTo>
                  <a:cubicBezTo>
                    <a:pt x="116800" y="484989"/>
                    <a:pt x="116800" y="484989"/>
                    <a:pt x="117266" y="484523"/>
                  </a:cubicBezTo>
                  <a:lnTo>
                    <a:pt x="118199" y="484056"/>
                  </a:lnTo>
                  <a:lnTo>
                    <a:pt x="117733" y="484989"/>
                  </a:lnTo>
                  <a:cubicBezTo>
                    <a:pt x="117266" y="484989"/>
                    <a:pt x="117266" y="484989"/>
                    <a:pt x="116800" y="484989"/>
                  </a:cubicBezTo>
                  <a:cubicBezTo>
                    <a:pt x="115400" y="485922"/>
                    <a:pt x="114467" y="487322"/>
                    <a:pt x="113068" y="488255"/>
                  </a:cubicBezTo>
                  <a:cubicBezTo>
                    <a:pt x="113068" y="488255"/>
                    <a:pt x="113068" y="488255"/>
                    <a:pt x="112601" y="487788"/>
                  </a:cubicBezTo>
                  <a:cubicBezTo>
                    <a:pt x="112601" y="487788"/>
                    <a:pt x="112601" y="488255"/>
                    <a:pt x="112601" y="488255"/>
                  </a:cubicBezTo>
                  <a:lnTo>
                    <a:pt x="113068" y="487788"/>
                  </a:lnTo>
                  <a:cubicBezTo>
                    <a:pt x="112135" y="492920"/>
                    <a:pt x="110269" y="497118"/>
                    <a:pt x="106537" y="500850"/>
                  </a:cubicBezTo>
                  <a:cubicBezTo>
                    <a:pt x="104671" y="502716"/>
                    <a:pt x="105604" y="507381"/>
                    <a:pt x="107470" y="509714"/>
                  </a:cubicBezTo>
                  <a:cubicBezTo>
                    <a:pt x="114001" y="517178"/>
                    <a:pt x="120065" y="517645"/>
                    <a:pt x="126597" y="510647"/>
                  </a:cubicBezTo>
                  <a:cubicBezTo>
                    <a:pt x="127996" y="509247"/>
                    <a:pt x="128929" y="507848"/>
                    <a:pt x="130329" y="506448"/>
                  </a:cubicBezTo>
                  <a:cubicBezTo>
                    <a:pt x="132195" y="504582"/>
                    <a:pt x="134994" y="504582"/>
                    <a:pt x="137326" y="505515"/>
                  </a:cubicBezTo>
                  <a:cubicBezTo>
                    <a:pt x="138259" y="505982"/>
                    <a:pt x="139192" y="506448"/>
                    <a:pt x="140125" y="507381"/>
                  </a:cubicBezTo>
                  <a:cubicBezTo>
                    <a:pt x="140125" y="507381"/>
                    <a:pt x="140125" y="507848"/>
                    <a:pt x="140125" y="507848"/>
                  </a:cubicBezTo>
                  <a:cubicBezTo>
                    <a:pt x="140125" y="507848"/>
                    <a:pt x="140592" y="507848"/>
                    <a:pt x="140592" y="507848"/>
                  </a:cubicBezTo>
                  <a:lnTo>
                    <a:pt x="140592" y="509247"/>
                  </a:lnTo>
                  <a:cubicBezTo>
                    <a:pt x="141525" y="509714"/>
                    <a:pt x="143391" y="510180"/>
                    <a:pt x="143857" y="510647"/>
                  </a:cubicBezTo>
                  <a:cubicBezTo>
                    <a:pt x="144324" y="512979"/>
                    <a:pt x="141991" y="512513"/>
                    <a:pt x="141058" y="513446"/>
                  </a:cubicBezTo>
                  <a:cubicBezTo>
                    <a:pt x="139192" y="516245"/>
                    <a:pt x="136860" y="519044"/>
                    <a:pt x="134994" y="522310"/>
                  </a:cubicBezTo>
                  <a:cubicBezTo>
                    <a:pt x="133594" y="524176"/>
                    <a:pt x="134061" y="526042"/>
                    <a:pt x="135927" y="526975"/>
                  </a:cubicBezTo>
                  <a:cubicBezTo>
                    <a:pt x="137326" y="527908"/>
                    <a:pt x="139192" y="528374"/>
                    <a:pt x="141058" y="529307"/>
                  </a:cubicBezTo>
                  <a:cubicBezTo>
                    <a:pt x="143391" y="530707"/>
                    <a:pt x="144324" y="533039"/>
                    <a:pt x="142924" y="535838"/>
                  </a:cubicBezTo>
                  <a:cubicBezTo>
                    <a:pt x="142458" y="537238"/>
                    <a:pt x="141525" y="538637"/>
                    <a:pt x="140592" y="540503"/>
                  </a:cubicBezTo>
                  <a:cubicBezTo>
                    <a:pt x="140592" y="540503"/>
                    <a:pt x="140592" y="540503"/>
                    <a:pt x="140592" y="540503"/>
                  </a:cubicBezTo>
                  <a:cubicBezTo>
                    <a:pt x="140592" y="540503"/>
                    <a:pt x="140592" y="540970"/>
                    <a:pt x="141058" y="540970"/>
                  </a:cubicBezTo>
                  <a:cubicBezTo>
                    <a:pt x="145723" y="540970"/>
                    <a:pt x="148056" y="543769"/>
                    <a:pt x="148989" y="548434"/>
                  </a:cubicBezTo>
                  <a:cubicBezTo>
                    <a:pt x="148989" y="548901"/>
                    <a:pt x="148522" y="549834"/>
                    <a:pt x="148056" y="549834"/>
                  </a:cubicBezTo>
                  <a:cubicBezTo>
                    <a:pt x="147589" y="549834"/>
                    <a:pt x="146656" y="549834"/>
                    <a:pt x="146656" y="549834"/>
                  </a:cubicBezTo>
                  <a:cubicBezTo>
                    <a:pt x="144790" y="547034"/>
                    <a:pt x="142924" y="543769"/>
                    <a:pt x="141525" y="540970"/>
                  </a:cubicBezTo>
                  <a:cubicBezTo>
                    <a:pt x="141058" y="540970"/>
                    <a:pt x="141058" y="540970"/>
                    <a:pt x="140592" y="540970"/>
                  </a:cubicBezTo>
                  <a:cubicBezTo>
                    <a:pt x="140592" y="540970"/>
                    <a:pt x="140592" y="540503"/>
                    <a:pt x="141058" y="540503"/>
                  </a:cubicBezTo>
                  <a:cubicBezTo>
                    <a:pt x="135927" y="540503"/>
                    <a:pt x="131262" y="538637"/>
                    <a:pt x="126597" y="537238"/>
                  </a:cubicBezTo>
                  <a:cubicBezTo>
                    <a:pt x="123797" y="536305"/>
                    <a:pt x="120532" y="535372"/>
                    <a:pt x="117266" y="534905"/>
                  </a:cubicBezTo>
                  <a:cubicBezTo>
                    <a:pt x="113534" y="534439"/>
                    <a:pt x="109802" y="537704"/>
                    <a:pt x="110269" y="541903"/>
                  </a:cubicBezTo>
                  <a:cubicBezTo>
                    <a:pt x="110269" y="542369"/>
                    <a:pt x="110735" y="543302"/>
                    <a:pt x="110735" y="543769"/>
                  </a:cubicBezTo>
                  <a:cubicBezTo>
                    <a:pt x="111202" y="545635"/>
                    <a:pt x="112135" y="547968"/>
                    <a:pt x="111668" y="549367"/>
                  </a:cubicBezTo>
                  <a:cubicBezTo>
                    <a:pt x="111202" y="550767"/>
                    <a:pt x="108869" y="551233"/>
                    <a:pt x="107003" y="552166"/>
                  </a:cubicBezTo>
                  <a:cubicBezTo>
                    <a:pt x="104671" y="553099"/>
                    <a:pt x="102805" y="554965"/>
                    <a:pt x="102338" y="557764"/>
                  </a:cubicBezTo>
                  <a:cubicBezTo>
                    <a:pt x="101405" y="561496"/>
                    <a:pt x="100472" y="565228"/>
                    <a:pt x="100472" y="568960"/>
                  </a:cubicBezTo>
                  <a:cubicBezTo>
                    <a:pt x="100472" y="576424"/>
                    <a:pt x="104204" y="582023"/>
                    <a:pt x="109802" y="586688"/>
                  </a:cubicBezTo>
                  <a:cubicBezTo>
                    <a:pt x="110269" y="587154"/>
                    <a:pt x="110735" y="587154"/>
                    <a:pt x="111668" y="587621"/>
                  </a:cubicBezTo>
                  <a:cubicBezTo>
                    <a:pt x="118666" y="589020"/>
                    <a:pt x="125663" y="588087"/>
                    <a:pt x="131728" y="584822"/>
                  </a:cubicBezTo>
                  <a:cubicBezTo>
                    <a:pt x="134994" y="583422"/>
                    <a:pt x="136393" y="577824"/>
                    <a:pt x="134527" y="575025"/>
                  </a:cubicBezTo>
                  <a:cubicBezTo>
                    <a:pt x="133594" y="573625"/>
                    <a:pt x="132195" y="572226"/>
                    <a:pt x="130795" y="570826"/>
                  </a:cubicBezTo>
                  <a:cubicBezTo>
                    <a:pt x="127530" y="568494"/>
                    <a:pt x="127063" y="565228"/>
                    <a:pt x="126597" y="561496"/>
                  </a:cubicBezTo>
                  <a:cubicBezTo>
                    <a:pt x="126597" y="561496"/>
                    <a:pt x="126130" y="561496"/>
                    <a:pt x="126130" y="561030"/>
                  </a:cubicBezTo>
                  <a:lnTo>
                    <a:pt x="125663" y="559630"/>
                  </a:lnTo>
                  <a:lnTo>
                    <a:pt x="126597" y="560563"/>
                  </a:lnTo>
                  <a:cubicBezTo>
                    <a:pt x="126597" y="561030"/>
                    <a:pt x="126597" y="561030"/>
                    <a:pt x="126597" y="561496"/>
                  </a:cubicBezTo>
                  <a:cubicBezTo>
                    <a:pt x="134994" y="565695"/>
                    <a:pt x="142924" y="570360"/>
                    <a:pt x="152254" y="570826"/>
                  </a:cubicBezTo>
                  <a:cubicBezTo>
                    <a:pt x="154587" y="570826"/>
                    <a:pt x="155520" y="573625"/>
                    <a:pt x="154120" y="575025"/>
                  </a:cubicBezTo>
                  <a:cubicBezTo>
                    <a:pt x="152721" y="576891"/>
                    <a:pt x="150855" y="578290"/>
                    <a:pt x="149455" y="580156"/>
                  </a:cubicBezTo>
                  <a:cubicBezTo>
                    <a:pt x="149455" y="580156"/>
                    <a:pt x="148989" y="580156"/>
                    <a:pt x="148989" y="580156"/>
                  </a:cubicBezTo>
                  <a:cubicBezTo>
                    <a:pt x="148989" y="580623"/>
                    <a:pt x="148989" y="580623"/>
                    <a:pt x="148989" y="581089"/>
                  </a:cubicBezTo>
                  <a:lnTo>
                    <a:pt x="149455" y="580623"/>
                  </a:lnTo>
                  <a:cubicBezTo>
                    <a:pt x="148522" y="582956"/>
                    <a:pt x="147589" y="585288"/>
                    <a:pt x="146190" y="587621"/>
                  </a:cubicBezTo>
                  <a:cubicBezTo>
                    <a:pt x="145257" y="589487"/>
                    <a:pt x="145723" y="591353"/>
                    <a:pt x="146190" y="593219"/>
                  </a:cubicBezTo>
                  <a:cubicBezTo>
                    <a:pt x="147123" y="596951"/>
                    <a:pt x="147123" y="596951"/>
                    <a:pt x="143391" y="597417"/>
                  </a:cubicBezTo>
                  <a:cubicBezTo>
                    <a:pt x="141525" y="597884"/>
                    <a:pt x="139192" y="597884"/>
                    <a:pt x="138726" y="599750"/>
                  </a:cubicBezTo>
                  <a:cubicBezTo>
                    <a:pt x="137326" y="608147"/>
                    <a:pt x="133128" y="611879"/>
                    <a:pt x="124264" y="610479"/>
                  </a:cubicBezTo>
                  <a:cubicBezTo>
                    <a:pt x="121465" y="610013"/>
                    <a:pt x="118199" y="611412"/>
                    <a:pt x="115400" y="611879"/>
                  </a:cubicBezTo>
                  <a:cubicBezTo>
                    <a:pt x="115400" y="615611"/>
                    <a:pt x="116333" y="619343"/>
                    <a:pt x="118199" y="622609"/>
                  </a:cubicBezTo>
                  <a:cubicBezTo>
                    <a:pt x="118199" y="622609"/>
                    <a:pt x="118666" y="622609"/>
                    <a:pt x="118666" y="622609"/>
                  </a:cubicBezTo>
                  <a:lnTo>
                    <a:pt x="119132" y="623542"/>
                  </a:lnTo>
                  <a:lnTo>
                    <a:pt x="118199" y="623075"/>
                  </a:lnTo>
                  <a:cubicBezTo>
                    <a:pt x="118199" y="623075"/>
                    <a:pt x="118199" y="622609"/>
                    <a:pt x="118199" y="622609"/>
                  </a:cubicBezTo>
                  <a:cubicBezTo>
                    <a:pt x="116333" y="622142"/>
                    <a:pt x="114934" y="622142"/>
                    <a:pt x="113068" y="621676"/>
                  </a:cubicBezTo>
                  <a:cubicBezTo>
                    <a:pt x="109336" y="621209"/>
                    <a:pt x="109336" y="621209"/>
                    <a:pt x="107470" y="624475"/>
                  </a:cubicBezTo>
                  <a:cubicBezTo>
                    <a:pt x="106537" y="626341"/>
                    <a:pt x="106070" y="628207"/>
                    <a:pt x="105137" y="629606"/>
                  </a:cubicBezTo>
                  <a:cubicBezTo>
                    <a:pt x="102805" y="632405"/>
                    <a:pt x="99073" y="634738"/>
                    <a:pt x="98140" y="638003"/>
                  </a:cubicBezTo>
                  <a:cubicBezTo>
                    <a:pt x="96740" y="641269"/>
                    <a:pt x="96274" y="645001"/>
                    <a:pt x="94408" y="648266"/>
                  </a:cubicBezTo>
                  <a:cubicBezTo>
                    <a:pt x="93008" y="650132"/>
                    <a:pt x="93008" y="652932"/>
                    <a:pt x="92542" y="655731"/>
                  </a:cubicBezTo>
                  <a:cubicBezTo>
                    <a:pt x="92075" y="658063"/>
                    <a:pt x="93008" y="660862"/>
                    <a:pt x="95341" y="662262"/>
                  </a:cubicBezTo>
                  <a:cubicBezTo>
                    <a:pt x="96740" y="663195"/>
                    <a:pt x="98140" y="664128"/>
                    <a:pt x="99073" y="665061"/>
                  </a:cubicBezTo>
                  <a:cubicBezTo>
                    <a:pt x="99073" y="665061"/>
                    <a:pt x="99073" y="665061"/>
                    <a:pt x="99073" y="665061"/>
                  </a:cubicBezTo>
                  <a:cubicBezTo>
                    <a:pt x="99539" y="665061"/>
                    <a:pt x="100006" y="664594"/>
                    <a:pt x="100472" y="664594"/>
                  </a:cubicBezTo>
                  <a:cubicBezTo>
                    <a:pt x="100939" y="664128"/>
                    <a:pt x="101405" y="663661"/>
                    <a:pt x="101872" y="663195"/>
                  </a:cubicBezTo>
                  <a:cubicBezTo>
                    <a:pt x="101872" y="663195"/>
                    <a:pt x="102805" y="663195"/>
                    <a:pt x="103271" y="663661"/>
                  </a:cubicBezTo>
                  <a:cubicBezTo>
                    <a:pt x="102338" y="664128"/>
                    <a:pt x="101405" y="664128"/>
                    <a:pt x="100939" y="664594"/>
                  </a:cubicBezTo>
                  <a:cubicBezTo>
                    <a:pt x="100472" y="665061"/>
                    <a:pt x="100472" y="665061"/>
                    <a:pt x="100006" y="665527"/>
                  </a:cubicBezTo>
                  <a:cubicBezTo>
                    <a:pt x="100006" y="665527"/>
                    <a:pt x="99539" y="665061"/>
                    <a:pt x="99539" y="665061"/>
                  </a:cubicBezTo>
                  <a:cubicBezTo>
                    <a:pt x="96740" y="667860"/>
                    <a:pt x="93941" y="670192"/>
                    <a:pt x="91609" y="672991"/>
                  </a:cubicBezTo>
                  <a:cubicBezTo>
                    <a:pt x="88343" y="676723"/>
                    <a:pt x="87410" y="680922"/>
                    <a:pt x="90675" y="685121"/>
                  </a:cubicBezTo>
                  <a:cubicBezTo>
                    <a:pt x="92542" y="687920"/>
                    <a:pt x="94408" y="690252"/>
                    <a:pt x="93475" y="693984"/>
                  </a:cubicBezTo>
                  <a:cubicBezTo>
                    <a:pt x="93008" y="696317"/>
                    <a:pt x="93941" y="699116"/>
                    <a:pt x="94408" y="701448"/>
                  </a:cubicBezTo>
                  <a:cubicBezTo>
                    <a:pt x="97673" y="709845"/>
                    <a:pt x="99073" y="718709"/>
                    <a:pt x="98140" y="727573"/>
                  </a:cubicBezTo>
                  <a:cubicBezTo>
                    <a:pt x="98140" y="728972"/>
                    <a:pt x="98140" y="729905"/>
                    <a:pt x="98140" y="731305"/>
                  </a:cubicBezTo>
                  <a:cubicBezTo>
                    <a:pt x="98140" y="733171"/>
                    <a:pt x="100472" y="735037"/>
                    <a:pt x="102338" y="734570"/>
                  </a:cubicBezTo>
                  <a:cubicBezTo>
                    <a:pt x="106537" y="733171"/>
                    <a:pt x="110269" y="732238"/>
                    <a:pt x="114467" y="730838"/>
                  </a:cubicBezTo>
                  <a:cubicBezTo>
                    <a:pt x="114467" y="730372"/>
                    <a:pt x="114934" y="730372"/>
                    <a:pt x="114934" y="729905"/>
                  </a:cubicBezTo>
                  <a:cubicBezTo>
                    <a:pt x="115400" y="729439"/>
                    <a:pt x="115867" y="729439"/>
                    <a:pt x="116333" y="729439"/>
                  </a:cubicBezTo>
                  <a:cubicBezTo>
                    <a:pt x="116800" y="728972"/>
                    <a:pt x="117266" y="728506"/>
                    <a:pt x="117733" y="728039"/>
                  </a:cubicBezTo>
                  <a:cubicBezTo>
                    <a:pt x="117733" y="729439"/>
                    <a:pt x="116800" y="729439"/>
                    <a:pt x="116333" y="729439"/>
                  </a:cubicBezTo>
                  <a:cubicBezTo>
                    <a:pt x="115867" y="729905"/>
                    <a:pt x="115867" y="729905"/>
                    <a:pt x="115400" y="730372"/>
                  </a:cubicBezTo>
                  <a:cubicBezTo>
                    <a:pt x="114934" y="730372"/>
                    <a:pt x="114934" y="730372"/>
                    <a:pt x="114467" y="730838"/>
                  </a:cubicBezTo>
                  <a:cubicBezTo>
                    <a:pt x="112601" y="734570"/>
                    <a:pt x="109336" y="737369"/>
                    <a:pt x="106070" y="739235"/>
                  </a:cubicBezTo>
                  <a:cubicBezTo>
                    <a:pt x="101405" y="742034"/>
                    <a:pt x="100939" y="746699"/>
                    <a:pt x="101872" y="750431"/>
                  </a:cubicBezTo>
                  <a:cubicBezTo>
                    <a:pt x="103271" y="756963"/>
                    <a:pt x="103738" y="763494"/>
                    <a:pt x="107936" y="769092"/>
                  </a:cubicBezTo>
                  <a:lnTo>
                    <a:pt x="108403" y="768625"/>
                  </a:lnTo>
                  <a:lnTo>
                    <a:pt x="108403" y="769558"/>
                  </a:lnTo>
                  <a:cubicBezTo>
                    <a:pt x="108403" y="769558"/>
                    <a:pt x="108403" y="769092"/>
                    <a:pt x="107936" y="769092"/>
                  </a:cubicBezTo>
                  <a:lnTo>
                    <a:pt x="107936" y="769092"/>
                  </a:lnTo>
                  <a:cubicBezTo>
                    <a:pt x="108869" y="770491"/>
                    <a:pt x="109802" y="772357"/>
                    <a:pt x="111202" y="773290"/>
                  </a:cubicBezTo>
                  <a:cubicBezTo>
                    <a:pt x="114467" y="775623"/>
                    <a:pt x="114934" y="777955"/>
                    <a:pt x="113534" y="781687"/>
                  </a:cubicBezTo>
                  <a:cubicBezTo>
                    <a:pt x="112601" y="783553"/>
                    <a:pt x="112135" y="785419"/>
                    <a:pt x="113534" y="787286"/>
                  </a:cubicBezTo>
                  <a:cubicBezTo>
                    <a:pt x="117266" y="791484"/>
                    <a:pt x="117266" y="796616"/>
                    <a:pt x="119132" y="801281"/>
                  </a:cubicBezTo>
                  <a:cubicBezTo>
                    <a:pt x="120532" y="804546"/>
                    <a:pt x="120065" y="807345"/>
                    <a:pt x="119132" y="810611"/>
                  </a:cubicBezTo>
                  <a:cubicBezTo>
                    <a:pt x="118666" y="811544"/>
                    <a:pt x="118666" y="813410"/>
                    <a:pt x="119132" y="814343"/>
                  </a:cubicBezTo>
                  <a:cubicBezTo>
                    <a:pt x="121465" y="817142"/>
                    <a:pt x="124264" y="819941"/>
                    <a:pt x="126597" y="822740"/>
                  </a:cubicBezTo>
                  <a:cubicBezTo>
                    <a:pt x="132661" y="823673"/>
                    <a:pt x="135460" y="826939"/>
                    <a:pt x="134994" y="833003"/>
                  </a:cubicBezTo>
                  <a:cubicBezTo>
                    <a:pt x="134994" y="833470"/>
                    <a:pt x="137326" y="834403"/>
                    <a:pt x="138259" y="834403"/>
                  </a:cubicBezTo>
                  <a:cubicBezTo>
                    <a:pt x="141991" y="833936"/>
                    <a:pt x="145723" y="833003"/>
                    <a:pt x="149455" y="832070"/>
                  </a:cubicBezTo>
                  <a:cubicBezTo>
                    <a:pt x="151321" y="831604"/>
                    <a:pt x="153188" y="830671"/>
                    <a:pt x="155054" y="830204"/>
                  </a:cubicBezTo>
                  <a:cubicBezTo>
                    <a:pt x="158786" y="829271"/>
                    <a:pt x="162051" y="830671"/>
                    <a:pt x="162051" y="833936"/>
                  </a:cubicBezTo>
                  <a:cubicBezTo>
                    <a:pt x="162518" y="839068"/>
                    <a:pt x="163917" y="843733"/>
                    <a:pt x="168116" y="847465"/>
                  </a:cubicBezTo>
                  <a:cubicBezTo>
                    <a:pt x="169515" y="848398"/>
                    <a:pt x="169982" y="850730"/>
                    <a:pt x="170915" y="852130"/>
                  </a:cubicBezTo>
                  <a:cubicBezTo>
                    <a:pt x="172314" y="853530"/>
                    <a:pt x="174180" y="855396"/>
                    <a:pt x="175580" y="854929"/>
                  </a:cubicBezTo>
                  <a:cubicBezTo>
                    <a:pt x="180245" y="854463"/>
                    <a:pt x="183977" y="857262"/>
                    <a:pt x="188642" y="857262"/>
                  </a:cubicBezTo>
                  <a:cubicBezTo>
                    <a:pt x="191441" y="857262"/>
                    <a:pt x="195173" y="855396"/>
                    <a:pt x="196573" y="853063"/>
                  </a:cubicBezTo>
                  <a:cubicBezTo>
                    <a:pt x="200771" y="846065"/>
                    <a:pt x="200771" y="837202"/>
                    <a:pt x="205436" y="830671"/>
                  </a:cubicBezTo>
                  <a:cubicBezTo>
                    <a:pt x="205903" y="824606"/>
                    <a:pt x="208702" y="819474"/>
                    <a:pt x="212434" y="815276"/>
                  </a:cubicBezTo>
                  <a:cubicBezTo>
                    <a:pt x="215233" y="811544"/>
                    <a:pt x="217099" y="807812"/>
                    <a:pt x="218032" y="803147"/>
                  </a:cubicBezTo>
                  <a:cubicBezTo>
                    <a:pt x="218498" y="799415"/>
                    <a:pt x="219898" y="796149"/>
                    <a:pt x="220831" y="792417"/>
                  </a:cubicBezTo>
                  <a:cubicBezTo>
                    <a:pt x="220831" y="792417"/>
                    <a:pt x="220364" y="792417"/>
                    <a:pt x="220364" y="792417"/>
                  </a:cubicBezTo>
                  <a:cubicBezTo>
                    <a:pt x="220364" y="791951"/>
                    <a:pt x="219898" y="791951"/>
                    <a:pt x="219898" y="791484"/>
                  </a:cubicBezTo>
                  <a:cubicBezTo>
                    <a:pt x="218965" y="791018"/>
                    <a:pt x="218498" y="791018"/>
                    <a:pt x="217565" y="790551"/>
                  </a:cubicBezTo>
                  <a:cubicBezTo>
                    <a:pt x="217099" y="790551"/>
                    <a:pt x="216632" y="789618"/>
                    <a:pt x="216632" y="789618"/>
                  </a:cubicBezTo>
                  <a:cubicBezTo>
                    <a:pt x="217099" y="788219"/>
                    <a:pt x="218032" y="788219"/>
                    <a:pt x="218965" y="789152"/>
                  </a:cubicBezTo>
                  <a:cubicBezTo>
                    <a:pt x="219431" y="790085"/>
                    <a:pt x="219898" y="790551"/>
                    <a:pt x="219898" y="791484"/>
                  </a:cubicBezTo>
                  <a:cubicBezTo>
                    <a:pt x="220364" y="791484"/>
                    <a:pt x="220364" y="791484"/>
                    <a:pt x="220831" y="791951"/>
                  </a:cubicBezTo>
                  <a:cubicBezTo>
                    <a:pt x="220831" y="791951"/>
                    <a:pt x="220831" y="791951"/>
                    <a:pt x="220831" y="792417"/>
                  </a:cubicBezTo>
                  <a:cubicBezTo>
                    <a:pt x="224096" y="790551"/>
                    <a:pt x="227362" y="788685"/>
                    <a:pt x="228762" y="784953"/>
                  </a:cubicBezTo>
                  <a:cubicBezTo>
                    <a:pt x="231094" y="777955"/>
                    <a:pt x="235293" y="772824"/>
                    <a:pt x="241357" y="768625"/>
                  </a:cubicBezTo>
                  <a:cubicBezTo>
                    <a:pt x="247422" y="763960"/>
                    <a:pt x="249288" y="756963"/>
                    <a:pt x="246022" y="749498"/>
                  </a:cubicBezTo>
                  <a:cubicBezTo>
                    <a:pt x="244623" y="746233"/>
                    <a:pt x="246489" y="744833"/>
                    <a:pt x="248355" y="743434"/>
                  </a:cubicBezTo>
                  <a:cubicBezTo>
                    <a:pt x="249288" y="742501"/>
                    <a:pt x="250687" y="742034"/>
                    <a:pt x="251620" y="741568"/>
                  </a:cubicBezTo>
                  <a:cubicBezTo>
                    <a:pt x="253020" y="740168"/>
                    <a:pt x="253953" y="738302"/>
                    <a:pt x="253020" y="736436"/>
                  </a:cubicBezTo>
                  <a:cubicBezTo>
                    <a:pt x="252553" y="735037"/>
                    <a:pt x="252087" y="734104"/>
                    <a:pt x="251154" y="733171"/>
                  </a:cubicBezTo>
                  <a:cubicBezTo>
                    <a:pt x="249288" y="728506"/>
                    <a:pt x="249288" y="728039"/>
                    <a:pt x="254419" y="727573"/>
                  </a:cubicBezTo>
                  <a:cubicBezTo>
                    <a:pt x="258152" y="727106"/>
                    <a:pt x="260950" y="726173"/>
                    <a:pt x="262350" y="722908"/>
                  </a:cubicBezTo>
                  <a:cubicBezTo>
                    <a:pt x="264216" y="718243"/>
                    <a:pt x="267482" y="714977"/>
                    <a:pt x="272613" y="715910"/>
                  </a:cubicBezTo>
                  <a:cubicBezTo>
                    <a:pt x="279611" y="716843"/>
                    <a:pt x="286608" y="712644"/>
                    <a:pt x="293606" y="714510"/>
                  </a:cubicBezTo>
                  <a:cubicBezTo>
                    <a:pt x="295939" y="714977"/>
                    <a:pt x="296872" y="713577"/>
                    <a:pt x="298738" y="712178"/>
                  </a:cubicBezTo>
                  <a:cubicBezTo>
                    <a:pt x="300137" y="710778"/>
                    <a:pt x="301537" y="708912"/>
                    <a:pt x="303403" y="708912"/>
                  </a:cubicBezTo>
                  <a:cubicBezTo>
                    <a:pt x="313199" y="707979"/>
                    <a:pt x="322063" y="704714"/>
                    <a:pt x="329527" y="697716"/>
                  </a:cubicBezTo>
                  <a:cubicBezTo>
                    <a:pt x="330460" y="696783"/>
                    <a:pt x="331860" y="697250"/>
                    <a:pt x="333259" y="696783"/>
                  </a:cubicBezTo>
                  <a:cubicBezTo>
                    <a:pt x="338857" y="694917"/>
                    <a:pt x="344455" y="691185"/>
                    <a:pt x="346321" y="686520"/>
                  </a:cubicBezTo>
                  <a:cubicBezTo>
                    <a:pt x="350053" y="678589"/>
                    <a:pt x="357051" y="673924"/>
                    <a:pt x="361249" y="666927"/>
                  </a:cubicBezTo>
                  <a:cubicBezTo>
                    <a:pt x="365448" y="659463"/>
                    <a:pt x="375245" y="657597"/>
                    <a:pt x="379910" y="650599"/>
                  </a:cubicBezTo>
                  <a:cubicBezTo>
                    <a:pt x="384108" y="648266"/>
                    <a:pt x="388774" y="650599"/>
                    <a:pt x="392972" y="649666"/>
                  </a:cubicBezTo>
                  <a:cubicBezTo>
                    <a:pt x="395305" y="649199"/>
                    <a:pt x="397637" y="647800"/>
                    <a:pt x="400436" y="647333"/>
                  </a:cubicBezTo>
                  <a:cubicBezTo>
                    <a:pt x="402302" y="646867"/>
                    <a:pt x="404168" y="645934"/>
                    <a:pt x="406034" y="646400"/>
                  </a:cubicBezTo>
                  <a:cubicBezTo>
                    <a:pt x="410233" y="647333"/>
                    <a:pt x="413498" y="646867"/>
                    <a:pt x="417230" y="645001"/>
                  </a:cubicBezTo>
                  <a:cubicBezTo>
                    <a:pt x="423762" y="641735"/>
                    <a:pt x="430293" y="639869"/>
                    <a:pt x="437290" y="638936"/>
                  </a:cubicBezTo>
                  <a:cubicBezTo>
                    <a:pt x="448953" y="637070"/>
                    <a:pt x="459682" y="633338"/>
                    <a:pt x="469013" y="625874"/>
                  </a:cubicBezTo>
                  <a:cubicBezTo>
                    <a:pt x="477876" y="614678"/>
                    <a:pt x="490938" y="606281"/>
                    <a:pt x="503068" y="596951"/>
                  </a:cubicBezTo>
                  <a:close/>
                  <a:moveTo>
                    <a:pt x="590304" y="208817"/>
                  </a:moveTo>
                  <a:cubicBezTo>
                    <a:pt x="590771" y="208350"/>
                    <a:pt x="591237" y="208350"/>
                    <a:pt x="591704" y="208350"/>
                  </a:cubicBezTo>
                  <a:cubicBezTo>
                    <a:pt x="592170" y="208817"/>
                    <a:pt x="592637" y="208817"/>
                    <a:pt x="593103" y="209283"/>
                  </a:cubicBezTo>
                  <a:cubicBezTo>
                    <a:pt x="593570" y="210683"/>
                    <a:pt x="593103" y="211150"/>
                    <a:pt x="591237" y="211150"/>
                  </a:cubicBezTo>
                  <a:cubicBezTo>
                    <a:pt x="590771" y="211150"/>
                    <a:pt x="589838" y="210683"/>
                    <a:pt x="589838" y="210217"/>
                  </a:cubicBezTo>
                  <a:cubicBezTo>
                    <a:pt x="589838" y="209750"/>
                    <a:pt x="589838" y="209283"/>
                    <a:pt x="590304" y="208817"/>
                  </a:cubicBezTo>
                  <a:close/>
                  <a:moveTo>
                    <a:pt x="576309" y="214415"/>
                  </a:moveTo>
                  <a:cubicBezTo>
                    <a:pt x="576776" y="213482"/>
                    <a:pt x="578175" y="213016"/>
                    <a:pt x="579108" y="212549"/>
                  </a:cubicBezTo>
                  <a:cubicBezTo>
                    <a:pt x="579575" y="212549"/>
                    <a:pt x="580041" y="213016"/>
                    <a:pt x="580508" y="213482"/>
                  </a:cubicBezTo>
                  <a:cubicBezTo>
                    <a:pt x="581907" y="214415"/>
                    <a:pt x="581907" y="215815"/>
                    <a:pt x="580974" y="216748"/>
                  </a:cubicBezTo>
                  <a:cubicBezTo>
                    <a:pt x="580041" y="217681"/>
                    <a:pt x="579108" y="218147"/>
                    <a:pt x="578175" y="219080"/>
                  </a:cubicBezTo>
                  <a:cubicBezTo>
                    <a:pt x="576309" y="219080"/>
                    <a:pt x="575376" y="216748"/>
                    <a:pt x="576309" y="214415"/>
                  </a:cubicBezTo>
                  <a:close/>
                  <a:moveTo>
                    <a:pt x="287541" y="705180"/>
                  </a:moveTo>
                  <a:cubicBezTo>
                    <a:pt x="287075" y="704714"/>
                    <a:pt x="286608" y="704714"/>
                    <a:pt x="286142" y="704247"/>
                  </a:cubicBezTo>
                  <a:cubicBezTo>
                    <a:pt x="286608" y="703781"/>
                    <a:pt x="287075" y="703781"/>
                    <a:pt x="287541" y="703781"/>
                  </a:cubicBezTo>
                  <a:cubicBezTo>
                    <a:pt x="288008" y="703781"/>
                    <a:pt x="288475" y="704247"/>
                    <a:pt x="288941" y="704714"/>
                  </a:cubicBezTo>
                  <a:cubicBezTo>
                    <a:pt x="288475" y="704714"/>
                    <a:pt x="288008" y="705180"/>
                    <a:pt x="287541" y="705180"/>
                  </a:cubicBezTo>
                  <a:close/>
                  <a:moveTo>
                    <a:pt x="386907" y="47406"/>
                  </a:moveTo>
                  <a:cubicBezTo>
                    <a:pt x="387374" y="47406"/>
                    <a:pt x="385974" y="45540"/>
                    <a:pt x="387374" y="46939"/>
                  </a:cubicBezTo>
                  <a:cubicBezTo>
                    <a:pt x="387840" y="47406"/>
                    <a:pt x="388307" y="47872"/>
                    <a:pt x="388774" y="48339"/>
                  </a:cubicBezTo>
                  <a:cubicBezTo>
                    <a:pt x="388307" y="47872"/>
                    <a:pt x="387840" y="47406"/>
                    <a:pt x="386907" y="47406"/>
                  </a:cubicBezTo>
                  <a:close/>
                  <a:moveTo>
                    <a:pt x="393439" y="54403"/>
                  </a:moveTo>
                  <a:cubicBezTo>
                    <a:pt x="391572" y="53937"/>
                    <a:pt x="392039" y="52537"/>
                    <a:pt x="392039" y="51604"/>
                  </a:cubicBezTo>
                  <a:cubicBezTo>
                    <a:pt x="392039" y="51604"/>
                    <a:pt x="391572" y="51138"/>
                    <a:pt x="391572" y="51138"/>
                  </a:cubicBezTo>
                  <a:cubicBezTo>
                    <a:pt x="391572" y="50205"/>
                    <a:pt x="391106" y="49738"/>
                    <a:pt x="390640" y="49272"/>
                  </a:cubicBezTo>
                  <a:cubicBezTo>
                    <a:pt x="391106" y="49738"/>
                    <a:pt x="391572" y="50205"/>
                    <a:pt x="392039" y="50671"/>
                  </a:cubicBezTo>
                  <a:cubicBezTo>
                    <a:pt x="392039" y="51138"/>
                    <a:pt x="392039" y="51138"/>
                    <a:pt x="392039" y="51604"/>
                  </a:cubicBezTo>
                  <a:cubicBezTo>
                    <a:pt x="392506" y="52071"/>
                    <a:pt x="393439" y="52537"/>
                    <a:pt x="393905" y="53470"/>
                  </a:cubicBezTo>
                  <a:cubicBezTo>
                    <a:pt x="393905" y="53470"/>
                    <a:pt x="393439" y="54403"/>
                    <a:pt x="393439" y="54403"/>
                  </a:cubicBezTo>
                  <a:close/>
                  <a:moveTo>
                    <a:pt x="443355" y="568027"/>
                  </a:moveTo>
                  <a:lnTo>
                    <a:pt x="442888" y="566628"/>
                  </a:lnTo>
                  <a:lnTo>
                    <a:pt x="443821" y="566628"/>
                  </a:lnTo>
                  <a:lnTo>
                    <a:pt x="443355" y="568027"/>
                  </a:lnTo>
                  <a:close/>
                  <a:moveTo>
                    <a:pt x="449419" y="536305"/>
                  </a:moveTo>
                  <a:lnTo>
                    <a:pt x="448486" y="535838"/>
                  </a:lnTo>
                  <a:lnTo>
                    <a:pt x="449419" y="536305"/>
                  </a:lnTo>
                  <a:lnTo>
                    <a:pt x="449886" y="537238"/>
                  </a:lnTo>
                  <a:lnTo>
                    <a:pt x="449419" y="536305"/>
                  </a:ln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12" name="Freeform: Shape 111">
              <a:extLst>
                <a:ext uri="{FF2B5EF4-FFF2-40B4-BE49-F238E27FC236}">
                  <a16:creationId xmlns:a16="http://schemas.microsoft.com/office/drawing/2014/main" id="{C45C4AAD-7ED4-4B4F-A2ED-81BBD6DC4561}"/>
                </a:ext>
              </a:extLst>
            </p:cNvPr>
            <p:cNvSpPr/>
            <p:nvPr/>
          </p:nvSpPr>
          <p:spPr>
            <a:xfrm>
              <a:off x="2314739" y="1766650"/>
              <a:ext cx="4665" cy="4665"/>
            </a:xfrm>
            <a:custGeom>
              <a:avLst/>
              <a:gdLst/>
              <a:ahLst/>
              <a:cxnLst/>
              <a:rect l="0" t="0" r="0" b="0"/>
              <a:pathLst>
                <a:path>
                  <a:moveTo>
                    <a:pt x="466" y="0"/>
                  </a:moveTo>
                  <a:cubicBezTo>
                    <a:pt x="466" y="0"/>
                    <a:pt x="0" y="0"/>
                    <a:pt x="0" y="0"/>
                  </a:cubicBezTo>
                  <a:cubicBezTo>
                    <a:pt x="0" y="0"/>
                    <a:pt x="0" y="466"/>
                    <a:pt x="0" y="466"/>
                  </a:cubicBezTo>
                  <a:cubicBezTo>
                    <a:pt x="0" y="466"/>
                    <a:pt x="466" y="466"/>
                    <a:pt x="466" y="0"/>
                  </a:cubicBezTo>
                  <a:cubicBezTo>
                    <a:pt x="466" y="0"/>
                    <a:pt x="466" y="0"/>
                    <a:pt x="466" y="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13" name="Freeform: Shape 112">
              <a:extLst>
                <a:ext uri="{FF2B5EF4-FFF2-40B4-BE49-F238E27FC236}">
                  <a16:creationId xmlns:a16="http://schemas.microsoft.com/office/drawing/2014/main" id="{F2D7255F-C8B1-495F-A6A1-F1CA33B43457}"/>
                </a:ext>
              </a:extLst>
            </p:cNvPr>
            <p:cNvSpPr/>
            <p:nvPr/>
          </p:nvSpPr>
          <p:spPr>
            <a:xfrm>
              <a:off x="2746816" y="1654226"/>
              <a:ext cx="4665" cy="4665"/>
            </a:xfrm>
            <a:custGeom>
              <a:avLst/>
              <a:gdLst/>
              <a:ahLst/>
              <a:cxnLst/>
              <a:rect l="0" t="0" r="0" b="0"/>
              <a:pathLst>
                <a:path>
                  <a:moveTo>
                    <a:pt x="350" y="933"/>
                  </a:moveTo>
                  <a:cubicBezTo>
                    <a:pt x="350" y="933"/>
                    <a:pt x="350" y="933"/>
                    <a:pt x="350" y="933"/>
                  </a:cubicBezTo>
                  <a:cubicBezTo>
                    <a:pt x="816" y="466"/>
                    <a:pt x="816" y="466"/>
                    <a:pt x="816" y="0"/>
                  </a:cubicBezTo>
                  <a:cubicBezTo>
                    <a:pt x="350" y="466"/>
                    <a:pt x="350" y="466"/>
                    <a:pt x="350" y="933"/>
                  </a:cubicBezTo>
                  <a:cubicBezTo>
                    <a:pt x="-117" y="933"/>
                    <a:pt x="-117" y="933"/>
                    <a:pt x="350" y="933"/>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14" name="Freeform: Shape 113">
              <a:extLst>
                <a:ext uri="{FF2B5EF4-FFF2-40B4-BE49-F238E27FC236}">
                  <a16:creationId xmlns:a16="http://schemas.microsoft.com/office/drawing/2014/main" id="{06567948-0970-4227-8712-98E3F34F84A2}"/>
                </a:ext>
              </a:extLst>
            </p:cNvPr>
            <p:cNvSpPr/>
            <p:nvPr/>
          </p:nvSpPr>
          <p:spPr>
            <a:xfrm>
              <a:off x="4758851" y="3440690"/>
              <a:ext cx="639077" cy="559785"/>
            </a:xfrm>
            <a:custGeom>
              <a:avLst/>
              <a:gdLst/>
              <a:ahLst/>
              <a:cxnLst/>
              <a:rect l="0" t="0" r="0" b="0"/>
              <a:pathLst>
                <a:path w="639114" h="559808">
                  <a:moveTo>
                    <a:pt x="637957" y="260027"/>
                  </a:moveTo>
                  <a:cubicBezTo>
                    <a:pt x="631892" y="265159"/>
                    <a:pt x="631892" y="265159"/>
                    <a:pt x="628627" y="259094"/>
                  </a:cubicBezTo>
                  <a:cubicBezTo>
                    <a:pt x="628161" y="258161"/>
                    <a:pt x="627227" y="256762"/>
                    <a:pt x="626294" y="255829"/>
                  </a:cubicBezTo>
                  <a:cubicBezTo>
                    <a:pt x="623028" y="250697"/>
                    <a:pt x="621629" y="243700"/>
                    <a:pt x="615098" y="240434"/>
                  </a:cubicBezTo>
                  <a:cubicBezTo>
                    <a:pt x="612766" y="232970"/>
                    <a:pt x="604835" y="227372"/>
                    <a:pt x="607168" y="217575"/>
                  </a:cubicBezTo>
                  <a:cubicBezTo>
                    <a:pt x="608100" y="213377"/>
                    <a:pt x="605768" y="211044"/>
                    <a:pt x="601569" y="209178"/>
                  </a:cubicBezTo>
                  <a:cubicBezTo>
                    <a:pt x="598304" y="207779"/>
                    <a:pt x="595038" y="205912"/>
                    <a:pt x="590840" y="204513"/>
                  </a:cubicBezTo>
                  <a:cubicBezTo>
                    <a:pt x="589907" y="204047"/>
                    <a:pt x="588974" y="202647"/>
                    <a:pt x="588974" y="201714"/>
                  </a:cubicBezTo>
                  <a:cubicBezTo>
                    <a:pt x="588974" y="195650"/>
                    <a:pt x="588040" y="190051"/>
                    <a:pt x="584775" y="184920"/>
                  </a:cubicBezTo>
                  <a:cubicBezTo>
                    <a:pt x="582443" y="180255"/>
                    <a:pt x="580110" y="176056"/>
                    <a:pt x="580110" y="170458"/>
                  </a:cubicBezTo>
                  <a:cubicBezTo>
                    <a:pt x="580110" y="169059"/>
                    <a:pt x="578710" y="166726"/>
                    <a:pt x="577311" y="165793"/>
                  </a:cubicBezTo>
                  <a:cubicBezTo>
                    <a:pt x="567981" y="160195"/>
                    <a:pt x="560983" y="151798"/>
                    <a:pt x="550720" y="147133"/>
                  </a:cubicBezTo>
                  <a:cubicBezTo>
                    <a:pt x="548388" y="146200"/>
                    <a:pt x="546522" y="143867"/>
                    <a:pt x="546055" y="141068"/>
                  </a:cubicBezTo>
                  <a:cubicBezTo>
                    <a:pt x="545122" y="135937"/>
                    <a:pt x="543723" y="130805"/>
                    <a:pt x="544189" y="126140"/>
                  </a:cubicBezTo>
                  <a:cubicBezTo>
                    <a:pt x="545122" y="118676"/>
                    <a:pt x="543723" y="112145"/>
                    <a:pt x="539524" y="106080"/>
                  </a:cubicBezTo>
                  <a:cubicBezTo>
                    <a:pt x="536258" y="100949"/>
                    <a:pt x="534859" y="95817"/>
                    <a:pt x="535326" y="89752"/>
                  </a:cubicBezTo>
                  <a:cubicBezTo>
                    <a:pt x="535792" y="85554"/>
                    <a:pt x="534392" y="80889"/>
                    <a:pt x="534859" y="76224"/>
                  </a:cubicBezTo>
                  <a:cubicBezTo>
                    <a:pt x="535326" y="69693"/>
                    <a:pt x="532526" y="65027"/>
                    <a:pt x="528328" y="60829"/>
                  </a:cubicBezTo>
                  <a:cubicBezTo>
                    <a:pt x="525062" y="58030"/>
                    <a:pt x="522263" y="56630"/>
                    <a:pt x="518065" y="57563"/>
                  </a:cubicBezTo>
                  <a:cubicBezTo>
                    <a:pt x="515265" y="58030"/>
                    <a:pt x="512933" y="56164"/>
                    <a:pt x="512467" y="53831"/>
                  </a:cubicBezTo>
                  <a:cubicBezTo>
                    <a:pt x="512000" y="51965"/>
                    <a:pt x="511533" y="50099"/>
                    <a:pt x="511533" y="48233"/>
                  </a:cubicBezTo>
                  <a:cubicBezTo>
                    <a:pt x="511533" y="41702"/>
                    <a:pt x="509668" y="35638"/>
                    <a:pt x="508268" y="29107"/>
                  </a:cubicBezTo>
                  <a:cubicBezTo>
                    <a:pt x="506402" y="20243"/>
                    <a:pt x="501270" y="12779"/>
                    <a:pt x="499404" y="3915"/>
                  </a:cubicBezTo>
                  <a:cubicBezTo>
                    <a:pt x="498938" y="2516"/>
                    <a:pt x="497072" y="1116"/>
                    <a:pt x="495206" y="183"/>
                  </a:cubicBezTo>
                  <a:cubicBezTo>
                    <a:pt x="494273" y="-284"/>
                    <a:pt x="492873" y="183"/>
                    <a:pt x="491940" y="1116"/>
                  </a:cubicBezTo>
                  <a:cubicBezTo>
                    <a:pt x="491007" y="1582"/>
                    <a:pt x="490074" y="2982"/>
                    <a:pt x="489608" y="3915"/>
                  </a:cubicBezTo>
                  <a:cubicBezTo>
                    <a:pt x="487275" y="9047"/>
                    <a:pt x="486342" y="15111"/>
                    <a:pt x="484010" y="20243"/>
                  </a:cubicBezTo>
                  <a:cubicBezTo>
                    <a:pt x="481677" y="25374"/>
                    <a:pt x="481211" y="31439"/>
                    <a:pt x="479811" y="36571"/>
                  </a:cubicBezTo>
                  <a:cubicBezTo>
                    <a:pt x="477012" y="45901"/>
                    <a:pt x="475146" y="55231"/>
                    <a:pt x="476079" y="65027"/>
                  </a:cubicBezTo>
                  <a:cubicBezTo>
                    <a:pt x="476545" y="68293"/>
                    <a:pt x="475612" y="71559"/>
                    <a:pt x="475146" y="74358"/>
                  </a:cubicBezTo>
                  <a:cubicBezTo>
                    <a:pt x="473280" y="81822"/>
                    <a:pt x="470947" y="89286"/>
                    <a:pt x="468615" y="96283"/>
                  </a:cubicBezTo>
                  <a:cubicBezTo>
                    <a:pt x="467215" y="100949"/>
                    <a:pt x="465349" y="106080"/>
                    <a:pt x="463483" y="110745"/>
                  </a:cubicBezTo>
                  <a:cubicBezTo>
                    <a:pt x="462084" y="114477"/>
                    <a:pt x="458352" y="116810"/>
                    <a:pt x="454620" y="117276"/>
                  </a:cubicBezTo>
                  <a:cubicBezTo>
                    <a:pt x="448555" y="118676"/>
                    <a:pt x="442957" y="116810"/>
                    <a:pt x="438759" y="112145"/>
                  </a:cubicBezTo>
                  <a:cubicBezTo>
                    <a:pt x="436426" y="109346"/>
                    <a:pt x="434560" y="106080"/>
                    <a:pt x="433627" y="102348"/>
                  </a:cubicBezTo>
                  <a:cubicBezTo>
                    <a:pt x="432227" y="102348"/>
                    <a:pt x="431294" y="102348"/>
                    <a:pt x="429895" y="102348"/>
                  </a:cubicBezTo>
                  <a:cubicBezTo>
                    <a:pt x="424763" y="101881"/>
                    <a:pt x="420098" y="100482"/>
                    <a:pt x="416366" y="96283"/>
                  </a:cubicBezTo>
                  <a:cubicBezTo>
                    <a:pt x="412168" y="91152"/>
                    <a:pt x="406103" y="88819"/>
                    <a:pt x="400505" y="85554"/>
                  </a:cubicBezTo>
                  <a:cubicBezTo>
                    <a:pt x="396773" y="83688"/>
                    <a:pt x="393974" y="81822"/>
                    <a:pt x="391641" y="78556"/>
                  </a:cubicBezTo>
                  <a:cubicBezTo>
                    <a:pt x="389775" y="76224"/>
                    <a:pt x="387443" y="73891"/>
                    <a:pt x="385110" y="71559"/>
                  </a:cubicBezTo>
                  <a:cubicBezTo>
                    <a:pt x="382778" y="69226"/>
                    <a:pt x="381378" y="66427"/>
                    <a:pt x="382778" y="63161"/>
                  </a:cubicBezTo>
                  <a:cubicBezTo>
                    <a:pt x="385110" y="57097"/>
                    <a:pt x="388842" y="51965"/>
                    <a:pt x="388842" y="44968"/>
                  </a:cubicBezTo>
                  <a:cubicBezTo>
                    <a:pt x="388842" y="43102"/>
                    <a:pt x="390708" y="41702"/>
                    <a:pt x="392574" y="41236"/>
                  </a:cubicBezTo>
                  <a:cubicBezTo>
                    <a:pt x="394440" y="40769"/>
                    <a:pt x="396306" y="39836"/>
                    <a:pt x="397239" y="38437"/>
                  </a:cubicBezTo>
                  <a:cubicBezTo>
                    <a:pt x="400038" y="33772"/>
                    <a:pt x="402837" y="28640"/>
                    <a:pt x="405170" y="23042"/>
                  </a:cubicBezTo>
                  <a:cubicBezTo>
                    <a:pt x="405636" y="22575"/>
                    <a:pt x="404237" y="20709"/>
                    <a:pt x="403770" y="19776"/>
                  </a:cubicBezTo>
                  <a:cubicBezTo>
                    <a:pt x="401438" y="17910"/>
                    <a:pt x="398172" y="16044"/>
                    <a:pt x="394907" y="17444"/>
                  </a:cubicBezTo>
                  <a:cubicBezTo>
                    <a:pt x="391641" y="18843"/>
                    <a:pt x="388842" y="19310"/>
                    <a:pt x="386043" y="16977"/>
                  </a:cubicBezTo>
                  <a:cubicBezTo>
                    <a:pt x="384177" y="15578"/>
                    <a:pt x="382311" y="16977"/>
                    <a:pt x="380912" y="17444"/>
                  </a:cubicBezTo>
                  <a:cubicBezTo>
                    <a:pt x="379046" y="17910"/>
                    <a:pt x="377180" y="19310"/>
                    <a:pt x="375313" y="18843"/>
                  </a:cubicBezTo>
                  <a:cubicBezTo>
                    <a:pt x="365983" y="15111"/>
                    <a:pt x="355254" y="14178"/>
                    <a:pt x="346390" y="8580"/>
                  </a:cubicBezTo>
                  <a:cubicBezTo>
                    <a:pt x="341725" y="5781"/>
                    <a:pt x="337060" y="4382"/>
                    <a:pt x="332395" y="2982"/>
                  </a:cubicBezTo>
                  <a:cubicBezTo>
                    <a:pt x="331462" y="2516"/>
                    <a:pt x="330062" y="2982"/>
                    <a:pt x="328663" y="3449"/>
                  </a:cubicBezTo>
                  <a:cubicBezTo>
                    <a:pt x="328196" y="3449"/>
                    <a:pt x="327263" y="3915"/>
                    <a:pt x="327263" y="4382"/>
                  </a:cubicBezTo>
                  <a:cubicBezTo>
                    <a:pt x="326797" y="4848"/>
                    <a:pt x="326797" y="5781"/>
                    <a:pt x="327263" y="6248"/>
                  </a:cubicBezTo>
                  <a:cubicBezTo>
                    <a:pt x="329129" y="8114"/>
                    <a:pt x="330995" y="9513"/>
                    <a:pt x="332861" y="11379"/>
                  </a:cubicBezTo>
                  <a:cubicBezTo>
                    <a:pt x="335194" y="13245"/>
                    <a:pt x="334261" y="16511"/>
                    <a:pt x="331928" y="17910"/>
                  </a:cubicBezTo>
                  <a:cubicBezTo>
                    <a:pt x="327730" y="20243"/>
                    <a:pt x="323531" y="20243"/>
                    <a:pt x="318866" y="20243"/>
                  </a:cubicBezTo>
                  <a:cubicBezTo>
                    <a:pt x="316534" y="20243"/>
                    <a:pt x="313735" y="20243"/>
                    <a:pt x="311402" y="21176"/>
                  </a:cubicBezTo>
                  <a:cubicBezTo>
                    <a:pt x="306270" y="23508"/>
                    <a:pt x="301139" y="26774"/>
                    <a:pt x="297407" y="31439"/>
                  </a:cubicBezTo>
                  <a:cubicBezTo>
                    <a:pt x="292275" y="37970"/>
                    <a:pt x="287610" y="44968"/>
                    <a:pt x="282479" y="51499"/>
                  </a:cubicBezTo>
                  <a:cubicBezTo>
                    <a:pt x="280146" y="54764"/>
                    <a:pt x="279679" y="58496"/>
                    <a:pt x="281546" y="62228"/>
                  </a:cubicBezTo>
                  <a:cubicBezTo>
                    <a:pt x="282479" y="64561"/>
                    <a:pt x="279679" y="66893"/>
                    <a:pt x="276881" y="66893"/>
                  </a:cubicBezTo>
                  <a:cubicBezTo>
                    <a:pt x="273149" y="66893"/>
                    <a:pt x="269883" y="64095"/>
                    <a:pt x="265684" y="65494"/>
                  </a:cubicBezTo>
                  <a:cubicBezTo>
                    <a:pt x="262885" y="66427"/>
                    <a:pt x="260553" y="65494"/>
                    <a:pt x="259153" y="63161"/>
                  </a:cubicBezTo>
                  <a:cubicBezTo>
                    <a:pt x="256354" y="59429"/>
                    <a:pt x="254022" y="55697"/>
                    <a:pt x="250756" y="52432"/>
                  </a:cubicBezTo>
                  <a:cubicBezTo>
                    <a:pt x="247957" y="49633"/>
                    <a:pt x="244691" y="47767"/>
                    <a:pt x="240493" y="49166"/>
                  </a:cubicBezTo>
                  <a:cubicBezTo>
                    <a:pt x="236294" y="50566"/>
                    <a:pt x="231629" y="51499"/>
                    <a:pt x="228364" y="54298"/>
                  </a:cubicBezTo>
                  <a:cubicBezTo>
                    <a:pt x="225098" y="56630"/>
                    <a:pt x="222299" y="58496"/>
                    <a:pt x="218101" y="58963"/>
                  </a:cubicBezTo>
                  <a:cubicBezTo>
                    <a:pt x="212503" y="59896"/>
                    <a:pt x="213436" y="66427"/>
                    <a:pt x="210170" y="69226"/>
                  </a:cubicBezTo>
                  <a:cubicBezTo>
                    <a:pt x="208771" y="70626"/>
                    <a:pt x="207371" y="72025"/>
                    <a:pt x="205505" y="72958"/>
                  </a:cubicBezTo>
                  <a:cubicBezTo>
                    <a:pt x="199441" y="74824"/>
                    <a:pt x="198041" y="79023"/>
                    <a:pt x="198507" y="85087"/>
                  </a:cubicBezTo>
                  <a:cubicBezTo>
                    <a:pt x="198507" y="86487"/>
                    <a:pt x="198507" y="87420"/>
                    <a:pt x="198041" y="88819"/>
                  </a:cubicBezTo>
                  <a:cubicBezTo>
                    <a:pt x="197574" y="90685"/>
                    <a:pt x="196175" y="92085"/>
                    <a:pt x="194309" y="92085"/>
                  </a:cubicBezTo>
                  <a:cubicBezTo>
                    <a:pt x="192443" y="92085"/>
                    <a:pt x="190577" y="91618"/>
                    <a:pt x="188711" y="91618"/>
                  </a:cubicBezTo>
                  <a:cubicBezTo>
                    <a:pt x="185912" y="91618"/>
                    <a:pt x="184046" y="94417"/>
                    <a:pt x="184512" y="96750"/>
                  </a:cubicBezTo>
                  <a:cubicBezTo>
                    <a:pt x="184979" y="99083"/>
                    <a:pt x="185445" y="101881"/>
                    <a:pt x="185912" y="104214"/>
                  </a:cubicBezTo>
                  <a:cubicBezTo>
                    <a:pt x="185912" y="104681"/>
                    <a:pt x="185445" y="105614"/>
                    <a:pt x="184979" y="106080"/>
                  </a:cubicBezTo>
                  <a:cubicBezTo>
                    <a:pt x="184046" y="107013"/>
                    <a:pt x="182646" y="107013"/>
                    <a:pt x="181713" y="105614"/>
                  </a:cubicBezTo>
                  <a:cubicBezTo>
                    <a:pt x="179847" y="103281"/>
                    <a:pt x="177981" y="100482"/>
                    <a:pt x="176115" y="97683"/>
                  </a:cubicBezTo>
                  <a:cubicBezTo>
                    <a:pt x="174715" y="95817"/>
                    <a:pt x="172383" y="95350"/>
                    <a:pt x="170983" y="96750"/>
                  </a:cubicBezTo>
                  <a:cubicBezTo>
                    <a:pt x="168184" y="99083"/>
                    <a:pt x="164919" y="101415"/>
                    <a:pt x="162120" y="104214"/>
                  </a:cubicBezTo>
                  <a:cubicBezTo>
                    <a:pt x="160254" y="106080"/>
                    <a:pt x="158854" y="108413"/>
                    <a:pt x="158854" y="110745"/>
                  </a:cubicBezTo>
                  <a:cubicBezTo>
                    <a:pt x="159787" y="119609"/>
                    <a:pt x="156522" y="126606"/>
                    <a:pt x="149524" y="132671"/>
                  </a:cubicBezTo>
                  <a:cubicBezTo>
                    <a:pt x="147658" y="134071"/>
                    <a:pt x="146725" y="136869"/>
                    <a:pt x="145326" y="139202"/>
                  </a:cubicBezTo>
                  <a:cubicBezTo>
                    <a:pt x="140660" y="146666"/>
                    <a:pt x="133663" y="150865"/>
                    <a:pt x="124799" y="151798"/>
                  </a:cubicBezTo>
                  <a:cubicBezTo>
                    <a:pt x="119201" y="152264"/>
                    <a:pt x="113137" y="153197"/>
                    <a:pt x="107539" y="154130"/>
                  </a:cubicBezTo>
                  <a:cubicBezTo>
                    <a:pt x="99608" y="159728"/>
                    <a:pt x="88878" y="158329"/>
                    <a:pt x="80948" y="164860"/>
                  </a:cubicBezTo>
                  <a:cubicBezTo>
                    <a:pt x="79548" y="165793"/>
                    <a:pt x="77216" y="166726"/>
                    <a:pt x="75349" y="166260"/>
                  </a:cubicBezTo>
                  <a:cubicBezTo>
                    <a:pt x="68352" y="164394"/>
                    <a:pt x="62754" y="167192"/>
                    <a:pt x="57156" y="170458"/>
                  </a:cubicBezTo>
                  <a:cubicBezTo>
                    <a:pt x="49692" y="174190"/>
                    <a:pt x="43161" y="179322"/>
                    <a:pt x="35230" y="182121"/>
                  </a:cubicBezTo>
                  <a:cubicBezTo>
                    <a:pt x="31498" y="183520"/>
                    <a:pt x="29165" y="186786"/>
                    <a:pt x="26833" y="190051"/>
                  </a:cubicBezTo>
                  <a:cubicBezTo>
                    <a:pt x="24500" y="193317"/>
                    <a:pt x="24034" y="189118"/>
                    <a:pt x="22634" y="189118"/>
                  </a:cubicBezTo>
                  <a:cubicBezTo>
                    <a:pt x="21701" y="189118"/>
                    <a:pt x="19835" y="189118"/>
                    <a:pt x="19369" y="190051"/>
                  </a:cubicBezTo>
                  <a:cubicBezTo>
                    <a:pt x="17969" y="191917"/>
                    <a:pt x="16103" y="194250"/>
                    <a:pt x="15637" y="196582"/>
                  </a:cubicBezTo>
                  <a:cubicBezTo>
                    <a:pt x="14704" y="199848"/>
                    <a:pt x="14704" y="203114"/>
                    <a:pt x="14704" y="205912"/>
                  </a:cubicBezTo>
                  <a:cubicBezTo>
                    <a:pt x="14704" y="211044"/>
                    <a:pt x="13771" y="216176"/>
                    <a:pt x="10505" y="220374"/>
                  </a:cubicBezTo>
                  <a:cubicBezTo>
                    <a:pt x="7240" y="224573"/>
                    <a:pt x="6773" y="229704"/>
                    <a:pt x="6773" y="234836"/>
                  </a:cubicBezTo>
                  <a:cubicBezTo>
                    <a:pt x="6773" y="241834"/>
                    <a:pt x="7240" y="248831"/>
                    <a:pt x="10972" y="255362"/>
                  </a:cubicBezTo>
                  <a:cubicBezTo>
                    <a:pt x="11905" y="256762"/>
                    <a:pt x="12371" y="259094"/>
                    <a:pt x="12838" y="260960"/>
                  </a:cubicBezTo>
                  <a:cubicBezTo>
                    <a:pt x="13304" y="262826"/>
                    <a:pt x="12371" y="264692"/>
                    <a:pt x="10972" y="266092"/>
                  </a:cubicBezTo>
                  <a:cubicBezTo>
                    <a:pt x="10039" y="267025"/>
                    <a:pt x="9105" y="267491"/>
                    <a:pt x="8173" y="268424"/>
                  </a:cubicBezTo>
                  <a:cubicBezTo>
                    <a:pt x="8173" y="268424"/>
                    <a:pt x="8173" y="268424"/>
                    <a:pt x="7706" y="268424"/>
                  </a:cubicBezTo>
                  <a:cubicBezTo>
                    <a:pt x="7706" y="268424"/>
                    <a:pt x="7706" y="268891"/>
                    <a:pt x="7706" y="268891"/>
                  </a:cubicBezTo>
                  <a:cubicBezTo>
                    <a:pt x="7706" y="268891"/>
                    <a:pt x="8173" y="268891"/>
                    <a:pt x="8173" y="268424"/>
                  </a:cubicBezTo>
                  <a:cubicBezTo>
                    <a:pt x="6773" y="271223"/>
                    <a:pt x="5373" y="273556"/>
                    <a:pt x="3974" y="276355"/>
                  </a:cubicBezTo>
                  <a:cubicBezTo>
                    <a:pt x="3974" y="276355"/>
                    <a:pt x="3974" y="276355"/>
                    <a:pt x="3974" y="276355"/>
                  </a:cubicBezTo>
                  <a:cubicBezTo>
                    <a:pt x="3974" y="276355"/>
                    <a:pt x="3974" y="276822"/>
                    <a:pt x="3974" y="276822"/>
                  </a:cubicBezTo>
                  <a:lnTo>
                    <a:pt x="4440" y="276355"/>
                  </a:lnTo>
                  <a:cubicBezTo>
                    <a:pt x="4440" y="278221"/>
                    <a:pt x="4440" y="280087"/>
                    <a:pt x="4907" y="281953"/>
                  </a:cubicBezTo>
                  <a:cubicBezTo>
                    <a:pt x="6773" y="286152"/>
                    <a:pt x="8173" y="290350"/>
                    <a:pt x="7706" y="295015"/>
                  </a:cubicBezTo>
                  <a:cubicBezTo>
                    <a:pt x="6773" y="302946"/>
                    <a:pt x="9105" y="310410"/>
                    <a:pt x="11905" y="317408"/>
                  </a:cubicBezTo>
                  <a:cubicBezTo>
                    <a:pt x="14704" y="325338"/>
                    <a:pt x="15637" y="333735"/>
                    <a:pt x="15170" y="342133"/>
                  </a:cubicBezTo>
                  <a:cubicBezTo>
                    <a:pt x="15170" y="351929"/>
                    <a:pt x="14704" y="361259"/>
                    <a:pt x="17969" y="370590"/>
                  </a:cubicBezTo>
                  <a:cubicBezTo>
                    <a:pt x="18902" y="372922"/>
                    <a:pt x="18436" y="375721"/>
                    <a:pt x="18436" y="378054"/>
                  </a:cubicBezTo>
                  <a:cubicBezTo>
                    <a:pt x="17503" y="383185"/>
                    <a:pt x="16103" y="388317"/>
                    <a:pt x="15170" y="392982"/>
                  </a:cubicBezTo>
                  <a:cubicBezTo>
                    <a:pt x="13771" y="399979"/>
                    <a:pt x="10505" y="406044"/>
                    <a:pt x="3974" y="410243"/>
                  </a:cubicBezTo>
                  <a:cubicBezTo>
                    <a:pt x="-1157" y="413975"/>
                    <a:pt x="-1157" y="421439"/>
                    <a:pt x="3041" y="425637"/>
                  </a:cubicBezTo>
                  <a:cubicBezTo>
                    <a:pt x="5840" y="428436"/>
                    <a:pt x="8639" y="430769"/>
                    <a:pt x="10972" y="434034"/>
                  </a:cubicBezTo>
                  <a:cubicBezTo>
                    <a:pt x="14704" y="439166"/>
                    <a:pt x="19835" y="441032"/>
                    <a:pt x="25900" y="441965"/>
                  </a:cubicBezTo>
                  <a:cubicBezTo>
                    <a:pt x="30565" y="442431"/>
                    <a:pt x="34763" y="442898"/>
                    <a:pt x="39428" y="442431"/>
                  </a:cubicBezTo>
                  <a:cubicBezTo>
                    <a:pt x="41761" y="442431"/>
                    <a:pt x="45027" y="441965"/>
                    <a:pt x="46893" y="440566"/>
                  </a:cubicBezTo>
                  <a:cubicBezTo>
                    <a:pt x="55756" y="434034"/>
                    <a:pt x="67886" y="434034"/>
                    <a:pt x="75349" y="424704"/>
                  </a:cubicBezTo>
                  <a:cubicBezTo>
                    <a:pt x="76283" y="423771"/>
                    <a:pt x="77682" y="423305"/>
                    <a:pt x="78615" y="423305"/>
                  </a:cubicBezTo>
                  <a:cubicBezTo>
                    <a:pt x="87479" y="422372"/>
                    <a:pt x="96342" y="419573"/>
                    <a:pt x="105206" y="421439"/>
                  </a:cubicBezTo>
                  <a:cubicBezTo>
                    <a:pt x="112670" y="423305"/>
                    <a:pt x="120601" y="422838"/>
                    <a:pt x="128065" y="422838"/>
                  </a:cubicBezTo>
                  <a:cubicBezTo>
                    <a:pt x="131797" y="422838"/>
                    <a:pt x="135529" y="420972"/>
                    <a:pt x="138328" y="418173"/>
                  </a:cubicBezTo>
                  <a:cubicBezTo>
                    <a:pt x="146259" y="410243"/>
                    <a:pt x="152790" y="405578"/>
                    <a:pt x="163986" y="399979"/>
                  </a:cubicBezTo>
                  <a:cubicBezTo>
                    <a:pt x="166785" y="398580"/>
                    <a:pt x="169584" y="396714"/>
                    <a:pt x="172383" y="394848"/>
                  </a:cubicBezTo>
                  <a:cubicBezTo>
                    <a:pt x="176115" y="392049"/>
                    <a:pt x="180314" y="390649"/>
                    <a:pt x="184979" y="391116"/>
                  </a:cubicBezTo>
                  <a:cubicBezTo>
                    <a:pt x="196641" y="392515"/>
                    <a:pt x="208304" y="390649"/>
                    <a:pt x="218567" y="385518"/>
                  </a:cubicBezTo>
                  <a:cubicBezTo>
                    <a:pt x="226964" y="381319"/>
                    <a:pt x="235361" y="379920"/>
                    <a:pt x="244691" y="379920"/>
                  </a:cubicBezTo>
                  <a:cubicBezTo>
                    <a:pt x="251223" y="379920"/>
                    <a:pt x="257754" y="380386"/>
                    <a:pt x="263818" y="380386"/>
                  </a:cubicBezTo>
                  <a:cubicBezTo>
                    <a:pt x="267084" y="380386"/>
                    <a:pt x="270349" y="381786"/>
                    <a:pt x="272215" y="384585"/>
                  </a:cubicBezTo>
                  <a:cubicBezTo>
                    <a:pt x="275481" y="388783"/>
                    <a:pt x="280146" y="390649"/>
                    <a:pt x="285278" y="391582"/>
                  </a:cubicBezTo>
                  <a:cubicBezTo>
                    <a:pt x="290876" y="392515"/>
                    <a:pt x="296007" y="395314"/>
                    <a:pt x="301605" y="397647"/>
                  </a:cubicBezTo>
                  <a:cubicBezTo>
                    <a:pt x="304405" y="399046"/>
                    <a:pt x="306737" y="401845"/>
                    <a:pt x="306737" y="405111"/>
                  </a:cubicBezTo>
                  <a:cubicBezTo>
                    <a:pt x="306270" y="409310"/>
                    <a:pt x="307204" y="412575"/>
                    <a:pt x="310002" y="415374"/>
                  </a:cubicBezTo>
                  <a:cubicBezTo>
                    <a:pt x="313268" y="418640"/>
                    <a:pt x="315134" y="422838"/>
                    <a:pt x="315601" y="427503"/>
                  </a:cubicBezTo>
                  <a:cubicBezTo>
                    <a:pt x="316067" y="432168"/>
                    <a:pt x="316534" y="436367"/>
                    <a:pt x="317000" y="441032"/>
                  </a:cubicBezTo>
                  <a:cubicBezTo>
                    <a:pt x="317000" y="442898"/>
                    <a:pt x="317000" y="444764"/>
                    <a:pt x="317000" y="446630"/>
                  </a:cubicBezTo>
                  <a:cubicBezTo>
                    <a:pt x="317000" y="447097"/>
                    <a:pt x="317000" y="448030"/>
                    <a:pt x="317467" y="448496"/>
                  </a:cubicBezTo>
                  <a:cubicBezTo>
                    <a:pt x="318866" y="449896"/>
                    <a:pt x="320266" y="451295"/>
                    <a:pt x="321665" y="452228"/>
                  </a:cubicBezTo>
                  <a:cubicBezTo>
                    <a:pt x="322598" y="452695"/>
                    <a:pt x="324464" y="452228"/>
                    <a:pt x="324931" y="451295"/>
                  </a:cubicBezTo>
                  <a:cubicBezTo>
                    <a:pt x="330062" y="445697"/>
                    <a:pt x="335194" y="439633"/>
                    <a:pt x="340792" y="434501"/>
                  </a:cubicBezTo>
                  <a:cubicBezTo>
                    <a:pt x="343591" y="431702"/>
                    <a:pt x="347323" y="430302"/>
                    <a:pt x="350122" y="427503"/>
                  </a:cubicBezTo>
                  <a:cubicBezTo>
                    <a:pt x="353388" y="424704"/>
                    <a:pt x="356187" y="420972"/>
                    <a:pt x="358986" y="417707"/>
                  </a:cubicBezTo>
                  <a:cubicBezTo>
                    <a:pt x="359452" y="417240"/>
                    <a:pt x="360385" y="417240"/>
                    <a:pt x="360852" y="417240"/>
                  </a:cubicBezTo>
                  <a:cubicBezTo>
                    <a:pt x="361318" y="417240"/>
                    <a:pt x="361785" y="418173"/>
                    <a:pt x="361785" y="418640"/>
                  </a:cubicBezTo>
                  <a:cubicBezTo>
                    <a:pt x="362251" y="421439"/>
                    <a:pt x="362251" y="424238"/>
                    <a:pt x="360385" y="426104"/>
                  </a:cubicBezTo>
                  <a:cubicBezTo>
                    <a:pt x="355720" y="430769"/>
                    <a:pt x="352921" y="436367"/>
                    <a:pt x="351055" y="442898"/>
                  </a:cubicBezTo>
                  <a:cubicBezTo>
                    <a:pt x="349189" y="448963"/>
                    <a:pt x="346390" y="453161"/>
                    <a:pt x="340792" y="455960"/>
                  </a:cubicBezTo>
                  <a:cubicBezTo>
                    <a:pt x="339859" y="456427"/>
                    <a:pt x="338926" y="457826"/>
                    <a:pt x="338926" y="459226"/>
                  </a:cubicBezTo>
                  <a:cubicBezTo>
                    <a:pt x="338926" y="460159"/>
                    <a:pt x="339393" y="462025"/>
                    <a:pt x="340325" y="462491"/>
                  </a:cubicBezTo>
                  <a:cubicBezTo>
                    <a:pt x="342192" y="462958"/>
                    <a:pt x="344058" y="462491"/>
                    <a:pt x="345924" y="462491"/>
                  </a:cubicBezTo>
                  <a:cubicBezTo>
                    <a:pt x="351522" y="462491"/>
                    <a:pt x="355720" y="460159"/>
                    <a:pt x="358053" y="454561"/>
                  </a:cubicBezTo>
                  <a:cubicBezTo>
                    <a:pt x="358519" y="453161"/>
                    <a:pt x="358986" y="452228"/>
                    <a:pt x="359919" y="451295"/>
                  </a:cubicBezTo>
                  <a:cubicBezTo>
                    <a:pt x="360385" y="450829"/>
                    <a:pt x="360852" y="450362"/>
                    <a:pt x="361318" y="449896"/>
                  </a:cubicBezTo>
                  <a:cubicBezTo>
                    <a:pt x="361785" y="450829"/>
                    <a:pt x="363184" y="451295"/>
                    <a:pt x="363184" y="452228"/>
                  </a:cubicBezTo>
                  <a:cubicBezTo>
                    <a:pt x="363651" y="457826"/>
                    <a:pt x="363651" y="463891"/>
                    <a:pt x="359919" y="468556"/>
                  </a:cubicBezTo>
                  <a:cubicBezTo>
                    <a:pt x="358519" y="469956"/>
                    <a:pt x="359919" y="472288"/>
                    <a:pt x="361785" y="472754"/>
                  </a:cubicBezTo>
                  <a:cubicBezTo>
                    <a:pt x="365050" y="473221"/>
                    <a:pt x="367849" y="473221"/>
                    <a:pt x="371115" y="473221"/>
                  </a:cubicBezTo>
                  <a:cubicBezTo>
                    <a:pt x="371115" y="473221"/>
                    <a:pt x="371115" y="472754"/>
                    <a:pt x="371115" y="472754"/>
                  </a:cubicBezTo>
                  <a:lnTo>
                    <a:pt x="372048" y="471821"/>
                  </a:lnTo>
                  <a:lnTo>
                    <a:pt x="371581" y="473221"/>
                  </a:lnTo>
                  <a:cubicBezTo>
                    <a:pt x="371581" y="473221"/>
                    <a:pt x="371115" y="473221"/>
                    <a:pt x="371115" y="473221"/>
                  </a:cubicBezTo>
                  <a:cubicBezTo>
                    <a:pt x="371115" y="473688"/>
                    <a:pt x="371115" y="474154"/>
                    <a:pt x="371115" y="474621"/>
                  </a:cubicBezTo>
                  <a:cubicBezTo>
                    <a:pt x="374847" y="484884"/>
                    <a:pt x="377180" y="495613"/>
                    <a:pt x="372514" y="506343"/>
                  </a:cubicBezTo>
                  <a:cubicBezTo>
                    <a:pt x="371581" y="508209"/>
                    <a:pt x="372514" y="511474"/>
                    <a:pt x="373448" y="513807"/>
                  </a:cubicBezTo>
                  <a:cubicBezTo>
                    <a:pt x="374381" y="516606"/>
                    <a:pt x="376246" y="519405"/>
                    <a:pt x="377646" y="522671"/>
                  </a:cubicBezTo>
                  <a:cubicBezTo>
                    <a:pt x="381378" y="532001"/>
                    <a:pt x="388376" y="536666"/>
                    <a:pt x="397706" y="538998"/>
                  </a:cubicBezTo>
                  <a:cubicBezTo>
                    <a:pt x="402837" y="540398"/>
                    <a:pt x="407036" y="542730"/>
                    <a:pt x="411234" y="545996"/>
                  </a:cubicBezTo>
                  <a:cubicBezTo>
                    <a:pt x="413567" y="547862"/>
                    <a:pt x="415900" y="550661"/>
                    <a:pt x="418232" y="552527"/>
                  </a:cubicBezTo>
                  <a:cubicBezTo>
                    <a:pt x="420098" y="553927"/>
                    <a:pt x="422897" y="554860"/>
                    <a:pt x="425696" y="553460"/>
                  </a:cubicBezTo>
                  <a:cubicBezTo>
                    <a:pt x="433627" y="549262"/>
                    <a:pt x="442024" y="545996"/>
                    <a:pt x="446689" y="537132"/>
                  </a:cubicBezTo>
                  <a:cubicBezTo>
                    <a:pt x="447156" y="535733"/>
                    <a:pt x="449022" y="536200"/>
                    <a:pt x="449955" y="537599"/>
                  </a:cubicBezTo>
                  <a:cubicBezTo>
                    <a:pt x="450421" y="538065"/>
                    <a:pt x="450888" y="538532"/>
                    <a:pt x="450421" y="538998"/>
                  </a:cubicBezTo>
                  <a:cubicBezTo>
                    <a:pt x="449955" y="540865"/>
                    <a:pt x="448555" y="543664"/>
                    <a:pt x="449488" y="544597"/>
                  </a:cubicBezTo>
                  <a:cubicBezTo>
                    <a:pt x="453687" y="550195"/>
                    <a:pt x="456486" y="557192"/>
                    <a:pt x="461617" y="561857"/>
                  </a:cubicBezTo>
                  <a:cubicBezTo>
                    <a:pt x="463017" y="563257"/>
                    <a:pt x="465349" y="563723"/>
                    <a:pt x="466749" y="562790"/>
                  </a:cubicBezTo>
                  <a:cubicBezTo>
                    <a:pt x="473280" y="556726"/>
                    <a:pt x="481211" y="552527"/>
                    <a:pt x="488208" y="546462"/>
                  </a:cubicBezTo>
                  <a:cubicBezTo>
                    <a:pt x="494739" y="540865"/>
                    <a:pt x="502670" y="538532"/>
                    <a:pt x="511067" y="538065"/>
                  </a:cubicBezTo>
                  <a:cubicBezTo>
                    <a:pt x="514333" y="538065"/>
                    <a:pt x="517598" y="538065"/>
                    <a:pt x="520864" y="537599"/>
                  </a:cubicBezTo>
                  <a:cubicBezTo>
                    <a:pt x="525995" y="537132"/>
                    <a:pt x="533926" y="530601"/>
                    <a:pt x="533926" y="525003"/>
                  </a:cubicBezTo>
                  <a:cubicBezTo>
                    <a:pt x="534392" y="516606"/>
                    <a:pt x="538591" y="509142"/>
                    <a:pt x="540457" y="501212"/>
                  </a:cubicBezTo>
                  <a:cubicBezTo>
                    <a:pt x="542323" y="492348"/>
                    <a:pt x="546988" y="484417"/>
                    <a:pt x="553053" y="477886"/>
                  </a:cubicBezTo>
                  <a:cubicBezTo>
                    <a:pt x="557251" y="473688"/>
                    <a:pt x="560050" y="468556"/>
                    <a:pt x="562850" y="463424"/>
                  </a:cubicBezTo>
                  <a:cubicBezTo>
                    <a:pt x="566115" y="457360"/>
                    <a:pt x="569380" y="450829"/>
                    <a:pt x="572646" y="444764"/>
                  </a:cubicBezTo>
                  <a:cubicBezTo>
                    <a:pt x="578244" y="434501"/>
                    <a:pt x="584309" y="425171"/>
                    <a:pt x="595038" y="419106"/>
                  </a:cubicBezTo>
                  <a:cubicBezTo>
                    <a:pt x="596904" y="417707"/>
                    <a:pt x="599237" y="415841"/>
                    <a:pt x="599703" y="413508"/>
                  </a:cubicBezTo>
                  <a:cubicBezTo>
                    <a:pt x="601569" y="405111"/>
                    <a:pt x="609967" y="400446"/>
                    <a:pt x="612766" y="392515"/>
                  </a:cubicBezTo>
                  <a:cubicBezTo>
                    <a:pt x="615098" y="384585"/>
                    <a:pt x="615098" y="376187"/>
                    <a:pt x="618830" y="368257"/>
                  </a:cubicBezTo>
                  <a:cubicBezTo>
                    <a:pt x="623495" y="358927"/>
                    <a:pt x="625361" y="348664"/>
                    <a:pt x="630959" y="340267"/>
                  </a:cubicBezTo>
                  <a:cubicBezTo>
                    <a:pt x="632826" y="337934"/>
                    <a:pt x="633292" y="334202"/>
                    <a:pt x="633758" y="331403"/>
                  </a:cubicBezTo>
                  <a:cubicBezTo>
                    <a:pt x="634691" y="324872"/>
                    <a:pt x="634225" y="318807"/>
                    <a:pt x="632359" y="312276"/>
                  </a:cubicBezTo>
                  <a:cubicBezTo>
                    <a:pt x="630959" y="307611"/>
                    <a:pt x="630959" y="303413"/>
                    <a:pt x="632359" y="299214"/>
                  </a:cubicBezTo>
                  <a:cubicBezTo>
                    <a:pt x="633292" y="296415"/>
                    <a:pt x="634225" y="293149"/>
                    <a:pt x="634225" y="289884"/>
                  </a:cubicBezTo>
                  <a:cubicBezTo>
                    <a:pt x="634691" y="280554"/>
                    <a:pt x="636557" y="272156"/>
                    <a:pt x="639823" y="263759"/>
                  </a:cubicBezTo>
                  <a:cubicBezTo>
                    <a:pt x="640290" y="262826"/>
                    <a:pt x="640756" y="261427"/>
                    <a:pt x="640756" y="260027"/>
                  </a:cubicBezTo>
                  <a:cubicBezTo>
                    <a:pt x="640756" y="259094"/>
                    <a:pt x="639823" y="258161"/>
                    <a:pt x="639356" y="257228"/>
                  </a:cubicBezTo>
                  <a:cubicBezTo>
                    <a:pt x="639356" y="259561"/>
                    <a:pt x="638423" y="260027"/>
                    <a:pt x="637957" y="260027"/>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15" name="Freeform: Shape 114">
              <a:extLst>
                <a:ext uri="{FF2B5EF4-FFF2-40B4-BE49-F238E27FC236}">
                  <a16:creationId xmlns:a16="http://schemas.microsoft.com/office/drawing/2014/main" id="{44F398F2-3147-4485-A718-64EB748EEE48}"/>
                </a:ext>
              </a:extLst>
            </p:cNvPr>
            <p:cNvSpPr/>
            <p:nvPr/>
          </p:nvSpPr>
          <p:spPr>
            <a:xfrm>
              <a:off x="2087098" y="1430779"/>
              <a:ext cx="4665" cy="4665"/>
            </a:xfrm>
            <a:custGeom>
              <a:avLst/>
              <a:gdLst/>
              <a:ahLst/>
              <a:cxnLst/>
              <a:rect l="0" t="0" r="0" b="0"/>
              <a:pathLst>
                <a:path>
                  <a:moveTo>
                    <a:pt x="0" y="467"/>
                  </a:moveTo>
                  <a:cubicBezTo>
                    <a:pt x="0" y="467"/>
                    <a:pt x="467" y="467"/>
                    <a:pt x="467" y="0"/>
                  </a:cubicBezTo>
                  <a:cubicBezTo>
                    <a:pt x="467" y="0"/>
                    <a:pt x="0" y="0"/>
                    <a:pt x="0" y="0"/>
                  </a:cubicBezTo>
                  <a:cubicBezTo>
                    <a:pt x="0" y="467"/>
                    <a:pt x="0" y="467"/>
                    <a:pt x="0" y="467"/>
                  </a:cubicBezTo>
                  <a:cubicBezTo>
                    <a:pt x="0" y="933"/>
                    <a:pt x="0" y="467"/>
                    <a:pt x="0" y="467"/>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16" name="Freeform: Shape 115">
              <a:extLst>
                <a:ext uri="{FF2B5EF4-FFF2-40B4-BE49-F238E27FC236}">
                  <a16:creationId xmlns:a16="http://schemas.microsoft.com/office/drawing/2014/main" id="{2900753A-0282-494C-BDB6-CD152B92572D}"/>
                </a:ext>
              </a:extLst>
            </p:cNvPr>
            <p:cNvSpPr/>
            <p:nvPr/>
          </p:nvSpPr>
          <p:spPr>
            <a:xfrm>
              <a:off x="2106224" y="1372935"/>
              <a:ext cx="4665" cy="4665"/>
            </a:xfrm>
            <a:custGeom>
              <a:avLst/>
              <a:gdLst/>
              <a:ahLst/>
              <a:cxnLst/>
              <a:rect l="0" t="0" r="0" b="0"/>
              <a:pathLst>
                <a:path>
                  <a:moveTo>
                    <a:pt x="467" y="0"/>
                  </a:moveTo>
                  <a:cubicBezTo>
                    <a:pt x="467" y="0"/>
                    <a:pt x="467" y="0"/>
                    <a:pt x="467" y="0"/>
                  </a:cubicBezTo>
                  <a:cubicBezTo>
                    <a:pt x="0" y="0"/>
                    <a:pt x="0" y="0"/>
                    <a:pt x="0" y="0"/>
                  </a:cubicBezTo>
                  <a:cubicBezTo>
                    <a:pt x="0" y="0"/>
                    <a:pt x="0" y="0"/>
                    <a:pt x="0" y="466"/>
                  </a:cubicBezTo>
                  <a:cubicBezTo>
                    <a:pt x="467" y="466"/>
                    <a:pt x="467" y="466"/>
                    <a:pt x="467" y="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17" name="Freeform: Shape 116">
              <a:extLst>
                <a:ext uri="{FF2B5EF4-FFF2-40B4-BE49-F238E27FC236}">
                  <a16:creationId xmlns:a16="http://schemas.microsoft.com/office/drawing/2014/main" id="{7262A7FB-B98A-4072-BCAA-BE5B2A0D08B6}"/>
                </a:ext>
              </a:extLst>
            </p:cNvPr>
            <p:cNvSpPr/>
            <p:nvPr/>
          </p:nvSpPr>
          <p:spPr>
            <a:xfrm>
              <a:off x="1983638" y="1235801"/>
              <a:ext cx="433825" cy="331206"/>
            </a:xfrm>
            <a:custGeom>
              <a:avLst/>
              <a:gdLst/>
              <a:ahLst/>
              <a:cxnLst/>
              <a:rect l="0" t="0" r="0" b="0"/>
              <a:pathLst>
                <a:path w="433851" h="331219">
                  <a:moveTo>
                    <a:pt x="124458" y="144137"/>
                  </a:moveTo>
                  <a:cubicBezTo>
                    <a:pt x="122126" y="147869"/>
                    <a:pt x="122126" y="151135"/>
                    <a:pt x="123525" y="154867"/>
                  </a:cubicBezTo>
                  <a:cubicBezTo>
                    <a:pt x="125858" y="159532"/>
                    <a:pt x="125858" y="164663"/>
                    <a:pt x="124458" y="169795"/>
                  </a:cubicBezTo>
                  <a:cubicBezTo>
                    <a:pt x="123059" y="173993"/>
                    <a:pt x="122592" y="178658"/>
                    <a:pt x="121659" y="182857"/>
                  </a:cubicBezTo>
                  <a:cubicBezTo>
                    <a:pt x="121193" y="183790"/>
                    <a:pt x="120260" y="185190"/>
                    <a:pt x="119327" y="185656"/>
                  </a:cubicBezTo>
                  <a:cubicBezTo>
                    <a:pt x="114662" y="187522"/>
                    <a:pt x="115595" y="191254"/>
                    <a:pt x="115595" y="194986"/>
                  </a:cubicBezTo>
                  <a:cubicBezTo>
                    <a:pt x="115595" y="194986"/>
                    <a:pt x="116061" y="194986"/>
                    <a:pt x="116061" y="194986"/>
                  </a:cubicBezTo>
                  <a:cubicBezTo>
                    <a:pt x="117461" y="196386"/>
                    <a:pt x="118860" y="197785"/>
                    <a:pt x="120726" y="199651"/>
                  </a:cubicBezTo>
                  <a:cubicBezTo>
                    <a:pt x="121193" y="200118"/>
                    <a:pt x="121659" y="200584"/>
                    <a:pt x="122126" y="200584"/>
                  </a:cubicBezTo>
                  <a:cubicBezTo>
                    <a:pt x="123525" y="201051"/>
                    <a:pt x="125391" y="201984"/>
                    <a:pt x="126791" y="202450"/>
                  </a:cubicBezTo>
                  <a:cubicBezTo>
                    <a:pt x="127257" y="202450"/>
                    <a:pt x="128190" y="202450"/>
                    <a:pt x="128657" y="202450"/>
                  </a:cubicBezTo>
                  <a:cubicBezTo>
                    <a:pt x="128657" y="202917"/>
                    <a:pt x="128657" y="202917"/>
                    <a:pt x="128657" y="203383"/>
                  </a:cubicBezTo>
                  <a:cubicBezTo>
                    <a:pt x="129590" y="203850"/>
                    <a:pt x="130523" y="204316"/>
                    <a:pt x="131456" y="204783"/>
                  </a:cubicBezTo>
                  <a:cubicBezTo>
                    <a:pt x="131922" y="204783"/>
                    <a:pt x="132389" y="205716"/>
                    <a:pt x="132389" y="206182"/>
                  </a:cubicBezTo>
                  <a:cubicBezTo>
                    <a:pt x="132389" y="206649"/>
                    <a:pt x="131922" y="207115"/>
                    <a:pt x="131456" y="207582"/>
                  </a:cubicBezTo>
                  <a:cubicBezTo>
                    <a:pt x="130056" y="208515"/>
                    <a:pt x="129123" y="208048"/>
                    <a:pt x="128657" y="206649"/>
                  </a:cubicBezTo>
                  <a:cubicBezTo>
                    <a:pt x="128657" y="205716"/>
                    <a:pt x="128657" y="204783"/>
                    <a:pt x="128657" y="203850"/>
                  </a:cubicBezTo>
                  <a:cubicBezTo>
                    <a:pt x="128657" y="203850"/>
                    <a:pt x="128190" y="203850"/>
                    <a:pt x="128190" y="203850"/>
                  </a:cubicBezTo>
                  <a:cubicBezTo>
                    <a:pt x="127724" y="203850"/>
                    <a:pt x="127257" y="203383"/>
                    <a:pt x="126791" y="203383"/>
                  </a:cubicBezTo>
                  <a:cubicBezTo>
                    <a:pt x="124925" y="203383"/>
                    <a:pt x="123525" y="202450"/>
                    <a:pt x="122126" y="201517"/>
                  </a:cubicBezTo>
                  <a:cubicBezTo>
                    <a:pt x="121659" y="201051"/>
                    <a:pt x="120726" y="201051"/>
                    <a:pt x="120260" y="200584"/>
                  </a:cubicBezTo>
                  <a:cubicBezTo>
                    <a:pt x="118860" y="199185"/>
                    <a:pt x="117461" y="197785"/>
                    <a:pt x="116061" y="196386"/>
                  </a:cubicBezTo>
                  <a:cubicBezTo>
                    <a:pt x="116061" y="196386"/>
                    <a:pt x="116061" y="195919"/>
                    <a:pt x="116061" y="195919"/>
                  </a:cubicBezTo>
                  <a:cubicBezTo>
                    <a:pt x="112329" y="196386"/>
                    <a:pt x="108597" y="196386"/>
                    <a:pt x="104865" y="196852"/>
                  </a:cubicBezTo>
                  <a:cubicBezTo>
                    <a:pt x="102999" y="198252"/>
                    <a:pt x="101133" y="199185"/>
                    <a:pt x="98800" y="199185"/>
                  </a:cubicBezTo>
                  <a:cubicBezTo>
                    <a:pt x="94602" y="199651"/>
                    <a:pt x="90403" y="200118"/>
                    <a:pt x="85738" y="200584"/>
                  </a:cubicBezTo>
                  <a:cubicBezTo>
                    <a:pt x="83872" y="207582"/>
                    <a:pt x="79674" y="212713"/>
                    <a:pt x="74076" y="216445"/>
                  </a:cubicBezTo>
                  <a:cubicBezTo>
                    <a:pt x="69877" y="219245"/>
                    <a:pt x="68944" y="223443"/>
                    <a:pt x="68011" y="228108"/>
                  </a:cubicBezTo>
                  <a:cubicBezTo>
                    <a:pt x="67545" y="230441"/>
                    <a:pt x="69877" y="233240"/>
                    <a:pt x="72210" y="233706"/>
                  </a:cubicBezTo>
                  <a:cubicBezTo>
                    <a:pt x="73609" y="234173"/>
                    <a:pt x="74542" y="233706"/>
                    <a:pt x="75942" y="234173"/>
                  </a:cubicBezTo>
                  <a:cubicBezTo>
                    <a:pt x="82006" y="235106"/>
                    <a:pt x="83872" y="236972"/>
                    <a:pt x="83872" y="242570"/>
                  </a:cubicBezTo>
                  <a:cubicBezTo>
                    <a:pt x="83872" y="244902"/>
                    <a:pt x="84339" y="247701"/>
                    <a:pt x="83872" y="250034"/>
                  </a:cubicBezTo>
                  <a:cubicBezTo>
                    <a:pt x="83406" y="253299"/>
                    <a:pt x="82473" y="256099"/>
                    <a:pt x="80140" y="258431"/>
                  </a:cubicBezTo>
                  <a:cubicBezTo>
                    <a:pt x="79674" y="258898"/>
                    <a:pt x="79207" y="258898"/>
                    <a:pt x="78274" y="258898"/>
                  </a:cubicBezTo>
                  <a:cubicBezTo>
                    <a:pt x="77808" y="258898"/>
                    <a:pt x="76875" y="258431"/>
                    <a:pt x="76875" y="258431"/>
                  </a:cubicBezTo>
                  <a:cubicBezTo>
                    <a:pt x="75942" y="254233"/>
                    <a:pt x="75475" y="249567"/>
                    <a:pt x="74076" y="245369"/>
                  </a:cubicBezTo>
                  <a:cubicBezTo>
                    <a:pt x="73143" y="243036"/>
                    <a:pt x="71277" y="241170"/>
                    <a:pt x="68944" y="240237"/>
                  </a:cubicBezTo>
                  <a:cubicBezTo>
                    <a:pt x="64745" y="237905"/>
                    <a:pt x="60547" y="238371"/>
                    <a:pt x="55882" y="240237"/>
                  </a:cubicBezTo>
                  <a:cubicBezTo>
                    <a:pt x="54949" y="240704"/>
                    <a:pt x="53549" y="241637"/>
                    <a:pt x="53083" y="242570"/>
                  </a:cubicBezTo>
                  <a:cubicBezTo>
                    <a:pt x="52150" y="244436"/>
                    <a:pt x="51683" y="246302"/>
                    <a:pt x="51683" y="248168"/>
                  </a:cubicBezTo>
                  <a:cubicBezTo>
                    <a:pt x="51217" y="255632"/>
                    <a:pt x="53549" y="262630"/>
                    <a:pt x="54482" y="270094"/>
                  </a:cubicBezTo>
                  <a:cubicBezTo>
                    <a:pt x="54482" y="270094"/>
                    <a:pt x="54949" y="270094"/>
                    <a:pt x="54949" y="270094"/>
                  </a:cubicBezTo>
                  <a:lnTo>
                    <a:pt x="54482" y="270560"/>
                  </a:lnTo>
                  <a:cubicBezTo>
                    <a:pt x="54482" y="270560"/>
                    <a:pt x="54482" y="270094"/>
                    <a:pt x="54482" y="270094"/>
                  </a:cubicBezTo>
                  <a:cubicBezTo>
                    <a:pt x="52616" y="270094"/>
                    <a:pt x="50750" y="270560"/>
                    <a:pt x="49351" y="270560"/>
                  </a:cubicBezTo>
                  <a:cubicBezTo>
                    <a:pt x="37688" y="268228"/>
                    <a:pt x="27891" y="271960"/>
                    <a:pt x="18561" y="277558"/>
                  </a:cubicBezTo>
                  <a:cubicBezTo>
                    <a:pt x="18095" y="278024"/>
                    <a:pt x="17162" y="278024"/>
                    <a:pt x="16695" y="278491"/>
                  </a:cubicBezTo>
                  <a:cubicBezTo>
                    <a:pt x="15296" y="279890"/>
                    <a:pt x="13896" y="280823"/>
                    <a:pt x="12497" y="282223"/>
                  </a:cubicBezTo>
                  <a:cubicBezTo>
                    <a:pt x="10164" y="284555"/>
                    <a:pt x="9231" y="281756"/>
                    <a:pt x="7832" y="280823"/>
                  </a:cubicBezTo>
                  <a:cubicBezTo>
                    <a:pt x="5032" y="278491"/>
                    <a:pt x="2234" y="278491"/>
                    <a:pt x="1300" y="280357"/>
                  </a:cubicBezTo>
                  <a:cubicBezTo>
                    <a:pt x="-566" y="284555"/>
                    <a:pt x="-566" y="290620"/>
                    <a:pt x="2234" y="292953"/>
                  </a:cubicBezTo>
                  <a:cubicBezTo>
                    <a:pt x="8298" y="297618"/>
                    <a:pt x="14363" y="302283"/>
                    <a:pt x="21360" y="305082"/>
                  </a:cubicBezTo>
                  <a:cubicBezTo>
                    <a:pt x="29291" y="307881"/>
                    <a:pt x="36289" y="312079"/>
                    <a:pt x="43753" y="316278"/>
                  </a:cubicBezTo>
                  <a:cubicBezTo>
                    <a:pt x="45619" y="317211"/>
                    <a:pt x="47018" y="318144"/>
                    <a:pt x="48884" y="319077"/>
                  </a:cubicBezTo>
                  <a:cubicBezTo>
                    <a:pt x="51683" y="320477"/>
                    <a:pt x="55415" y="320010"/>
                    <a:pt x="57281" y="316278"/>
                  </a:cubicBezTo>
                  <a:cubicBezTo>
                    <a:pt x="57748" y="315345"/>
                    <a:pt x="58681" y="314412"/>
                    <a:pt x="59147" y="313479"/>
                  </a:cubicBezTo>
                  <a:cubicBezTo>
                    <a:pt x="59147" y="313479"/>
                    <a:pt x="59147" y="313479"/>
                    <a:pt x="59147" y="313479"/>
                  </a:cubicBezTo>
                  <a:lnTo>
                    <a:pt x="58681" y="313012"/>
                  </a:lnTo>
                  <a:lnTo>
                    <a:pt x="59614" y="313012"/>
                  </a:lnTo>
                  <a:cubicBezTo>
                    <a:pt x="59614" y="313012"/>
                    <a:pt x="59614" y="313479"/>
                    <a:pt x="59147" y="313479"/>
                  </a:cubicBezTo>
                  <a:cubicBezTo>
                    <a:pt x="61946" y="313012"/>
                    <a:pt x="65212" y="311613"/>
                    <a:pt x="68011" y="313945"/>
                  </a:cubicBezTo>
                  <a:cubicBezTo>
                    <a:pt x="74076" y="318610"/>
                    <a:pt x="81073" y="320943"/>
                    <a:pt x="89470" y="319544"/>
                  </a:cubicBezTo>
                  <a:cubicBezTo>
                    <a:pt x="90403" y="319544"/>
                    <a:pt x="91803" y="320010"/>
                    <a:pt x="93202" y="320477"/>
                  </a:cubicBezTo>
                  <a:cubicBezTo>
                    <a:pt x="96468" y="321410"/>
                    <a:pt x="97867" y="322809"/>
                    <a:pt x="98334" y="327008"/>
                  </a:cubicBezTo>
                  <a:cubicBezTo>
                    <a:pt x="98334" y="327474"/>
                    <a:pt x="97867" y="328407"/>
                    <a:pt x="98334" y="328874"/>
                  </a:cubicBezTo>
                  <a:cubicBezTo>
                    <a:pt x="98800" y="331673"/>
                    <a:pt x="101133" y="333539"/>
                    <a:pt x="103465" y="333072"/>
                  </a:cubicBezTo>
                  <a:cubicBezTo>
                    <a:pt x="107664" y="332139"/>
                    <a:pt x="111863" y="330740"/>
                    <a:pt x="116528" y="329807"/>
                  </a:cubicBezTo>
                  <a:cubicBezTo>
                    <a:pt x="119327" y="328874"/>
                    <a:pt x="122126" y="326541"/>
                    <a:pt x="125391" y="327008"/>
                  </a:cubicBezTo>
                  <a:cubicBezTo>
                    <a:pt x="132855" y="327941"/>
                    <a:pt x="136587" y="322343"/>
                    <a:pt x="141253" y="318144"/>
                  </a:cubicBezTo>
                  <a:cubicBezTo>
                    <a:pt x="141719" y="317677"/>
                    <a:pt x="141719" y="317211"/>
                    <a:pt x="142186" y="316278"/>
                  </a:cubicBezTo>
                  <a:cubicBezTo>
                    <a:pt x="144985" y="310680"/>
                    <a:pt x="144052" y="306948"/>
                    <a:pt x="137987" y="304149"/>
                  </a:cubicBezTo>
                  <a:cubicBezTo>
                    <a:pt x="136121" y="303216"/>
                    <a:pt x="134255" y="302749"/>
                    <a:pt x="134255" y="300883"/>
                  </a:cubicBezTo>
                  <a:cubicBezTo>
                    <a:pt x="133788" y="298084"/>
                    <a:pt x="134721" y="295752"/>
                    <a:pt x="136587" y="293886"/>
                  </a:cubicBezTo>
                  <a:cubicBezTo>
                    <a:pt x="137987" y="292486"/>
                    <a:pt x="139387" y="291553"/>
                    <a:pt x="141253" y="290620"/>
                  </a:cubicBezTo>
                  <a:cubicBezTo>
                    <a:pt x="144985" y="288288"/>
                    <a:pt x="149183" y="286888"/>
                    <a:pt x="153382" y="284555"/>
                  </a:cubicBezTo>
                  <a:cubicBezTo>
                    <a:pt x="158047" y="282223"/>
                    <a:pt x="161779" y="278491"/>
                    <a:pt x="163178" y="273359"/>
                  </a:cubicBezTo>
                  <a:cubicBezTo>
                    <a:pt x="163645" y="271960"/>
                    <a:pt x="164111" y="271027"/>
                    <a:pt x="164111" y="269627"/>
                  </a:cubicBezTo>
                  <a:cubicBezTo>
                    <a:pt x="164111" y="269161"/>
                    <a:pt x="164578" y="268228"/>
                    <a:pt x="165044" y="267761"/>
                  </a:cubicBezTo>
                  <a:cubicBezTo>
                    <a:pt x="166444" y="264962"/>
                    <a:pt x="168310" y="263563"/>
                    <a:pt x="171109" y="264496"/>
                  </a:cubicBezTo>
                  <a:cubicBezTo>
                    <a:pt x="177174" y="266828"/>
                    <a:pt x="183705" y="265429"/>
                    <a:pt x="189769" y="265429"/>
                  </a:cubicBezTo>
                  <a:cubicBezTo>
                    <a:pt x="192568" y="265429"/>
                    <a:pt x="194434" y="261697"/>
                    <a:pt x="193035" y="258431"/>
                  </a:cubicBezTo>
                  <a:cubicBezTo>
                    <a:pt x="192568" y="257498"/>
                    <a:pt x="192102" y="256565"/>
                    <a:pt x="192102" y="255632"/>
                  </a:cubicBezTo>
                  <a:cubicBezTo>
                    <a:pt x="192102" y="255632"/>
                    <a:pt x="191635" y="255632"/>
                    <a:pt x="191635" y="255632"/>
                  </a:cubicBezTo>
                  <a:cubicBezTo>
                    <a:pt x="191169" y="255632"/>
                    <a:pt x="191169" y="255166"/>
                    <a:pt x="190702" y="255166"/>
                  </a:cubicBezTo>
                  <a:cubicBezTo>
                    <a:pt x="189769" y="255166"/>
                    <a:pt x="189303" y="255166"/>
                    <a:pt x="188370" y="254699"/>
                  </a:cubicBezTo>
                  <a:cubicBezTo>
                    <a:pt x="189769" y="253299"/>
                    <a:pt x="190236" y="254233"/>
                    <a:pt x="190702" y="255166"/>
                  </a:cubicBezTo>
                  <a:cubicBezTo>
                    <a:pt x="191169" y="255166"/>
                    <a:pt x="191635" y="255166"/>
                    <a:pt x="192102" y="255166"/>
                  </a:cubicBezTo>
                  <a:cubicBezTo>
                    <a:pt x="192102" y="255166"/>
                    <a:pt x="192102" y="255632"/>
                    <a:pt x="192102" y="255632"/>
                  </a:cubicBezTo>
                  <a:cubicBezTo>
                    <a:pt x="197700" y="256565"/>
                    <a:pt x="202832" y="255166"/>
                    <a:pt x="206097" y="250034"/>
                  </a:cubicBezTo>
                  <a:cubicBezTo>
                    <a:pt x="207497" y="247235"/>
                    <a:pt x="209829" y="244902"/>
                    <a:pt x="211695" y="243036"/>
                  </a:cubicBezTo>
                  <a:cubicBezTo>
                    <a:pt x="214028" y="240704"/>
                    <a:pt x="215894" y="238371"/>
                    <a:pt x="217760" y="236039"/>
                  </a:cubicBezTo>
                  <a:cubicBezTo>
                    <a:pt x="220559" y="232773"/>
                    <a:pt x="220092" y="229041"/>
                    <a:pt x="217760" y="225776"/>
                  </a:cubicBezTo>
                  <a:cubicBezTo>
                    <a:pt x="215894" y="223443"/>
                    <a:pt x="214494" y="221111"/>
                    <a:pt x="214961" y="217845"/>
                  </a:cubicBezTo>
                  <a:cubicBezTo>
                    <a:pt x="214961" y="217845"/>
                    <a:pt x="214494" y="217845"/>
                    <a:pt x="214494" y="217845"/>
                  </a:cubicBezTo>
                  <a:cubicBezTo>
                    <a:pt x="214028" y="217378"/>
                    <a:pt x="213561" y="217378"/>
                    <a:pt x="213561" y="216912"/>
                  </a:cubicBezTo>
                  <a:cubicBezTo>
                    <a:pt x="214028" y="216912"/>
                    <a:pt x="214494" y="216912"/>
                    <a:pt x="214961" y="217378"/>
                  </a:cubicBezTo>
                  <a:cubicBezTo>
                    <a:pt x="214961" y="217378"/>
                    <a:pt x="214961" y="217845"/>
                    <a:pt x="214961" y="217845"/>
                  </a:cubicBezTo>
                  <a:cubicBezTo>
                    <a:pt x="217760" y="218778"/>
                    <a:pt x="220559" y="220178"/>
                    <a:pt x="223358" y="221111"/>
                  </a:cubicBezTo>
                  <a:cubicBezTo>
                    <a:pt x="226623" y="222044"/>
                    <a:pt x="229422" y="220178"/>
                    <a:pt x="229889" y="216445"/>
                  </a:cubicBezTo>
                  <a:cubicBezTo>
                    <a:pt x="230355" y="213180"/>
                    <a:pt x="229422" y="209914"/>
                    <a:pt x="226623" y="208048"/>
                  </a:cubicBezTo>
                  <a:cubicBezTo>
                    <a:pt x="224291" y="206649"/>
                    <a:pt x="221958" y="206182"/>
                    <a:pt x="219626" y="205249"/>
                  </a:cubicBezTo>
                  <a:cubicBezTo>
                    <a:pt x="219159" y="205249"/>
                    <a:pt x="218693" y="204783"/>
                    <a:pt x="217760" y="204316"/>
                  </a:cubicBezTo>
                  <a:cubicBezTo>
                    <a:pt x="218693" y="203383"/>
                    <a:pt x="219159" y="202450"/>
                    <a:pt x="220092" y="201517"/>
                  </a:cubicBezTo>
                  <a:cubicBezTo>
                    <a:pt x="221958" y="200584"/>
                    <a:pt x="223824" y="199651"/>
                    <a:pt x="225224" y="200118"/>
                  </a:cubicBezTo>
                  <a:cubicBezTo>
                    <a:pt x="230822" y="201517"/>
                    <a:pt x="236886" y="201051"/>
                    <a:pt x="242485" y="200584"/>
                  </a:cubicBezTo>
                  <a:cubicBezTo>
                    <a:pt x="246217" y="200584"/>
                    <a:pt x="248549" y="198718"/>
                    <a:pt x="249016" y="194986"/>
                  </a:cubicBezTo>
                  <a:cubicBezTo>
                    <a:pt x="249482" y="193587"/>
                    <a:pt x="249949" y="192654"/>
                    <a:pt x="249949" y="191254"/>
                  </a:cubicBezTo>
                  <a:cubicBezTo>
                    <a:pt x="250882" y="191721"/>
                    <a:pt x="251815" y="192187"/>
                    <a:pt x="252748" y="193120"/>
                  </a:cubicBezTo>
                  <a:cubicBezTo>
                    <a:pt x="253681" y="194053"/>
                    <a:pt x="254614" y="194520"/>
                    <a:pt x="256013" y="195453"/>
                  </a:cubicBezTo>
                  <a:cubicBezTo>
                    <a:pt x="264410" y="199651"/>
                    <a:pt x="270009" y="198718"/>
                    <a:pt x="276073" y="191254"/>
                  </a:cubicBezTo>
                  <a:cubicBezTo>
                    <a:pt x="282604" y="183323"/>
                    <a:pt x="289602" y="176326"/>
                    <a:pt x="298465" y="171194"/>
                  </a:cubicBezTo>
                  <a:cubicBezTo>
                    <a:pt x="303131" y="168862"/>
                    <a:pt x="307796" y="166996"/>
                    <a:pt x="310595" y="162797"/>
                  </a:cubicBezTo>
                  <a:cubicBezTo>
                    <a:pt x="312461" y="159998"/>
                    <a:pt x="315726" y="159065"/>
                    <a:pt x="318525" y="158132"/>
                  </a:cubicBezTo>
                  <a:cubicBezTo>
                    <a:pt x="328322" y="155333"/>
                    <a:pt x="336719" y="148802"/>
                    <a:pt x="346982" y="147402"/>
                  </a:cubicBezTo>
                  <a:cubicBezTo>
                    <a:pt x="355846" y="142271"/>
                    <a:pt x="364709" y="137139"/>
                    <a:pt x="373107" y="132008"/>
                  </a:cubicBezTo>
                  <a:cubicBezTo>
                    <a:pt x="374506" y="131075"/>
                    <a:pt x="374973" y="128742"/>
                    <a:pt x="375439" y="126876"/>
                  </a:cubicBezTo>
                  <a:cubicBezTo>
                    <a:pt x="375905" y="125010"/>
                    <a:pt x="374506" y="123611"/>
                    <a:pt x="370307" y="122211"/>
                  </a:cubicBezTo>
                  <a:cubicBezTo>
                    <a:pt x="367975" y="121278"/>
                    <a:pt x="365642" y="120345"/>
                    <a:pt x="363310" y="119412"/>
                  </a:cubicBezTo>
                  <a:cubicBezTo>
                    <a:pt x="363310" y="119412"/>
                    <a:pt x="363310" y="119879"/>
                    <a:pt x="363310" y="119879"/>
                  </a:cubicBezTo>
                  <a:lnTo>
                    <a:pt x="362843" y="120812"/>
                  </a:lnTo>
                  <a:lnTo>
                    <a:pt x="363310" y="119412"/>
                  </a:lnTo>
                  <a:cubicBezTo>
                    <a:pt x="363310" y="119412"/>
                    <a:pt x="363310" y="119412"/>
                    <a:pt x="363776" y="119412"/>
                  </a:cubicBezTo>
                  <a:cubicBezTo>
                    <a:pt x="364709" y="117546"/>
                    <a:pt x="365176" y="115213"/>
                    <a:pt x="368441" y="115213"/>
                  </a:cubicBezTo>
                  <a:cubicBezTo>
                    <a:pt x="377772" y="114747"/>
                    <a:pt x="387568" y="113814"/>
                    <a:pt x="396898" y="112881"/>
                  </a:cubicBezTo>
                  <a:cubicBezTo>
                    <a:pt x="405762" y="108216"/>
                    <a:pt x="415092" y="103551"/>
                    <a:pt x="423956" y="98886"/>
                  </a:cubicBezTo>
                  <a:cubicBezTo>
                    <a:pt x="424889" y="98419"/>
                    <a:pt x="426288" y="97953"/>
                    <a:pt x="427221" y="97020"/>
                  </a:cubicBezTo>
                  <a:cubicBezTo>
                    <a:pt x="429087" y="94687"/>
                    <a:pt x="431886" y="92355"/>
                    <a:pt x="432819" y="89556"/>
                  </a:cubicBezTo>
                  <a:cubicBezTo>
                    <a:pt x="434219" y="86290"/>
                    <a:pt x="434685" y="82091"/>
                    <a:pt x="434685" y="78359"/>
                  </a:cubicBezTo>
                  <a:cubicBezTo>
                    <a:pt x="434685" y="74161"/>
                    <a:pt x="432819" y="70895"/>
                    <a:pt x="428621" y="69496"/>
                  </a:cubicBezTo>
                  <a:cubicBezTo>
                    <a:pt x="425822" y="68563"/>
                    <a:pt x="424422" y="67163"/>
                    <a:pt x="424889" y="63898"/>
                  </a:cubicBezTo>
                  <a:cubicBezTo>
                    <a:pt x="425355" y="59699"/>
                    <a:pt x="425355" y="55034"/>
                    <a:pt x="425355" y="50369"/>
                  </a:cubicBezTo>
                  <a:cubicBezTo>
                    <a:pt x="425355" y="49436"/>
                    <a:pt x="424422" y="47570"/>
                    <a:pt x="423489" y="47570"/>
                  </a:cubicBezTo>
                  <a:cubicBezTo>
                    <a:pt x="419291" y="46170"/>
                    <a:pt x="415092" y="44771"/>
                    <a:pt x="410894" y="43371"/>
                  </a:cubicBezTo>
                  <a:cubicBezTo>
                    <a:pt x="406695" y="42438"/>
                    <a:pt x="403430" y="42905"/>
                    <a:pt x="400164" y="44771"/>
                  </a:cubicBezTo>
                  <a:cubicBezTo>
                    <a:pt x="398764" y="45237"/>
                    <a:pt x="397365" y="45704"/>
                    <a:pt x="395965" y="46170"/>
                  </a:cubicBezTo>
                  <a:cubicBezTo>
                    <a:pt x="395499" y="46637"/>
                    <a:pt x="395499" y="46637"/>
                    <a:pt x="395032" y="47103"/>
                  </a:cubicBezTo>
                  <a:cubicBezTo>
                    <a:pt x="394566" y="47103"/>
                    <a:pt x="394099" y="47103"/>
                    <a:pt x="394099" y="47103"/>
                  </a:cubicBezTo>
                  <a:cubicBezTo>
                    <a:pt x="393633" y="47570"/>
                    <a:pt x="393166" y="48503"/>
                    <a:pt x="392700" y="48969"/>
                  </a:cubicBezTo>
                  <a:cubicBezTo>
                    <a:pt x="392700" y="48969"/>
                    <a:pt x="391767" y="48503"/>
                    <a:pt x="391300" y="48503"/>
                  </a:cubicBezTo>
                  <a:cubicBezTo>
                    <a:pt x="391767" y="47103"/>
                    <a:pt x="393166" y="47103"/>
                    <a:pt x="394099" y="47103"/>
                  </a:cubicBezTo>
                  <a:cubicBezTo>
                    <a:pt x="394099" y="47103"/>
                    <a:pt x="394566" y="46637"/>
                    <a:pt x="394566" y="46637"/>
                  </a:cubicBezTo>
                  <a:cubicBezTo>
                    <a:pt x="395032" y="46637"/>
                    <a:pt x="395499" y="46637"/>
                    <a:pt x="395965" y="46170"/>
                  </a:cubicBezTo>
                  <a:cubicBezTo>
                    <a:pt x="397831" y="44304"/>
                    <a:pt x="399697" y="41972"/>
                    <a:pt x="401563" y="40106"/>
                  </a:cubicBezTo>
                  <a:cubicBezTo>
                    <a:pt x="404362" y="37307"/>
                    <a:pt x="404829" y="36840"/>
                    <a:pt x="401563" y="34041"/>
                  </a:cubicBezTo>
                  <a:cubicBezTo>
                    <a:pt x="400630" y="33108"/>
                    <a:pt x="399697" y="32642"/>
                    <a:pt x="398298" y="31709"/>
                  </a:cubicBezTo>
                  <a:cubicBezTo>
                    <a:pt x="397831" y="31242"/>
                    <a:pt x="397365" y="30776"/>
                    <a:pt x="396432" y="30776"/>
                  </a:cubicBezTo>
                  <a:cubicBezTo>
                    <a:pt x="391300" y="30309"/>
                    <a:pt x="387568" y="26577"/>
                    <a:pt x="382437" y="25644"/>
                  </a:cubicBezTo>
                  <a:cubicBezTo>
                    <a:pt x="378705" y="25178"/>
                    <a:pt x="376839" y="23312"/>
                    <a:pt x="375905" y="19580"/>
                  </a:cubicBezTo>
                  <a:cubicBezTo>
                    <a:pt x="374973" y="16781"/>
                    <a:pt x="373107" y="15381"/>
                    <a:pt x="370307" y="14914"/>
                  </a:cubicBezTo>
                  <a:cubicBezTo>
                    <a:pt x="365176" y="13981"/>
                    <a:pt x="360044" y="13515"/>
                    <a:pt x="355379" y="11649"/>
                  </a:cubicBezTo>
                  <a:cubicBezTo>
                    <a:pt x="349781" y="9783"/>
                    <a:pt x="345583" y="10249"/>
                    <a:pt x="340917" y="13048"/>
                  </a:cubicBezTo>
                  <a:cubicBezTo>
                    <a:pt x="337652" y="14914"/>
                    <a:pt x="335319" y="13515"/>
                    <a:pt x="335319" y="8383"/>
                  </a:cubicBezTo>
                  <a:cubicBezTo>
                    <a:pt x="335319" y="6984"/>
                    <a:pt x="335786" y="5584"/>
                    <a:pt x="334853" y="5118"/>
                  </a:cubicBezTo>
                  <a:cubicBezTo>
                    <a:pt x="327855" y="3252"/>
                    <a:pt x="321324" y="1386"/>
                    <a:pt x="314327" y="453"/>
                  </a:cubicBezTo>
                  <a:cubicBezTo>
                    <a:pt x="311994" y="-14"/>
                    <a:pt x="309195" y="453"/>
                    <a:pt x="306863" y="453"/>
                  </a:cubicBezTo>
                  <a:cubicBezTo>
                    <a:pt x="304530" y="453"/>
                    <a:pt x="302197" y="2785"/>
                    <a:pt x="301731" y="5584"/>
                  </a:cubicBezTo>
                  <a:cubicBezTo>
                    <a:pt x="301264" y="10249"/>
                    <a:pt x="300798" y="14448"/>
                    <a:pt x="300331" y="18647"/>
                  </a:cubicBezTo>
                  <a:cubicBezTo>
                    <a:pt x="300331" y="19113"/>
                    <a:pt x="299398" y="19580"/>
                    <a:pt x="298932" y="19580"/>
                  </a:cubicBezTo>
                  <a:cubicBezTo>
                    <a:pt x="297532" y="20046"/>
                    <a:pt x="296599" y="19580"/>
                    <a:pt x="296133" y="18180"/>
                  </a:cubicBezTo>
                  <a:cubicBezTo>
                    <a:pt x="295666" y="16314"/>
                    <a:pt x="295666" y="14448"/>
                    <a:pt x="295666" y="12582"/>
                  </a:cubicBezTo>
                  <a:cubicBezTo>
                    <a:pt x="295666" y="12115"/>
                    <a:pt x="295666" y="11182"/>
                    <a:pt x="295200" y="10716"/>
                  </a:cubicBezTo>
                  <a:cubicBezTo>
                    <a:pt x="294267" y="9783"/>
                    <a:pt x="293334" y="8383"/>
                    <a:pt x="292401" y="8850"/>
                  </a:cubicBezTo>
                  <a:cubicBezTo>
                    <a:pt x="286803" y="9783"/>
                    <a:pt x="284470" y="5584"/>
                    <a:pt x="281671" y="2319"/>
                  </a:cubicBezTo>
                  <a:cubicBezTo>
                    <a:pt x="279339" y="-480"/>
                    <a:pt x="276073" y="-480"/>
                    <a:pt x="272808" y="919"/>
                  </a:cubicBezTo>
                  <a:cubicBezTo>
                    <a:pt x="269542" y="2319"/>
                    <a:pt x="267676" y="5118"/>
                    <a:pt x="267676" y="8383"/>
                  </a:cubicBezTo>
                  <a:cubicBezTo>
                    <a:pt x="267676" y="10716"/>
                    <a:pt x="268609" y="13515"/>
                    <a:pt x="268609" y="15848"/>
                  </a:cubicBezTo>
                  <a:cubicBezTo>
                    <a:pt x="268609" y="16314"/>
                    <a:pt x="268143" y="17247"/>
                    <a:pt x="267209" y="17247"/>
                  </a:cubicBezTo>
                  <a:cubicBezTo>
                    <a:pt x="266743" y="17247"/>
                    <a:pt x="265810" y="17247"/>
                    <a:pt x="265343" y="16781"/>
                  </a:cubicBezTo>
                  <a:cubicBezTo>
                    <a:pt x="263477" y="13515"/>
                    <a:pt x="262078" y="9783"/>
                    <a:pt x="260212" y="6517"/>
                  </a:cubicBezTo>
                  <a:cubicBezTo>
                    <a:pt x="257879" y="2785"/>
                    <a:pt x="253214" y="3718"/>
                    <a:pt x="251348" y="7450"/>
                  </a:cubicBezTo>
                  <a:cubicBezTo>
                    <a:pt x="249016" y="11182"/>
                    <a:pt x="249016" y="11649"/>
                    <a:pt x="246217" y="10716"/>
                  </a:cubicBezTo>
                  <a:cubicBezTo>
                    <a:pt x="245750" y="10716"/>
                    <a:pt x="244817" y="10249"/>
                    <a:pt x="244351" y="9783"/>
                  </a:cubicBezTo>
                  <a:cubicBezTo>
                    <a:pt x="240618" y="8850"/>
                    <a:pt x="237353" y="10716"/>
                    <a:pt x="237820" y="13981"/>
                  </a:cubicBezTo>
                  <a:cubicBezTo>
                    <a:pt x="239219" y="19113"/>
                    <a:pt x="237353" y="21912"/>
                    <a:pt x="233621" y="24711"/>
                  </a:cubicBezTo>
                  <a:cubicBezTo>
                    <a:pt x="231755" y="26111"/>
                    <a:pt x="231288" y="29376"/>
                    <a:pt x="230355" y="31242"/>
                  </a:cubicBezTo>
                  <a:cubicBezTo>
                    <a:pt x="228956" y="33575"/>
                    <a:pt x="223358" y="33108"/>
                    <a:pt x="221958" y="30776"/>
                  </a:cubicBezTo>
                  <a:cubicBezTo>
                    <a:pt x="219626" y="25644"/>
                    <a:pt x="217293" y="20046"/>
                    <a:pt x="214494" y="15381"/>
                  </a:cubicBezTo>
                  <a:cubicBezTo>
                    <a:pt x="213561" y="13515"/>
                    <a:pt x="210296" y="13048"/>
                    <a:pt x="207497" y="12582"/>
                  </a:cubicBezTo>
                  <a:cubicBezTo>
                    <a:pt x="205630" y="12115"/>
                    <a:pt x="202832" y="13981"/>
                    <a:pt x="202365" y="17247"/>
                  </a:cubicBezTo>
                  <a:cubicBezTo>
                    <a:pt x="201898" y="20979"/>
                    <a:pt x="200499" y="23312"/>
                    <a:pt x="196767" y="23778"/>
                  </a:cubicBezTo>
                  <a:cubicBezTo>
                    <a:pt x="195367" y="23778"/>
                    <a:pt x="193968" y="24245"/>
                    <a:pt x="193035" y="24711"/>
                  </a:cubicBezTo>
                  <a:cubicBezTo>
                    <a:pt x="192102" y="25178"/>
                    <a:pt x="191169" y="27044"/>
                    <a:pt x="191169" y="27977"/>
                  </a:cubicBezTo>
                  <a:cubicBezTo>
                    <a:pt x="192568" y="32642"/>
                    <a:pt x="194901" y="37307"/>
                    <a:pt x="196767" y="41972"/>
                  </a:cubicBezTo>
                  <a:cubicBezTo>
                    <a:pt x="197233" y="41972"/>
                    <a:pt x="197233" y="41972"/>
                    <a:pt x="197233" y="41972"/>
                  </a:cubicBezTo>
                  <a:lnTo>
                    <a:pt x="197700" y="43371"/>
                  </a:lnTo>
                  <a:lnTo>
                    <a:pt x="196767" y="42438"/>
                  </a:lnTo>
                  <a:cubicBezTo>
                    <a:pt x="196767" y="42438"/>
                    <a:pt x="196767" y="41972"/>
                    <a:pt x="196767" y="41972"/>
                  </a:cubicBezTo>
                  <a:cubicBezTo>
                    <a:pt x="193501" y="41972"/>
                    <a:pt x="191169" y="41505"/>
                    <a:pt x="188836" y="38706"/>
                  </a:cubicBezTo>
                  <a:cubicBezTo>
                    <a:pt x="187437" y="36374"/>
                    <a:pt x="185104" y="34974"/>
                    <a:pt x="182305" y="35907"/>
                  </a:cubicBezTo>
                  <a:cubicBezTo>
                    <a:pt x="179973" y="36840"/>
                    <a:pt x="178573" y="35907"/>
                    <a:pt x="177174" y="34508"/>
                  </a:cubicBezTo>
                  <a:cubicBezTo>
                    <a:pt x="175774" y="33108"/>
                    <a:pt x="174841" y="31242"/>
                    <a:pt x="173908" y="29843"/>
                  </a:cubicBezTo>
                  <a:cubicBezTo>
                    <a:pt x="172042" y="27510"/>
                    <a:pt x="169710" y="27044"/>
                    <a:pt x="167377" y="28910"/>
                  </a:cubicBezTo>
                  <a:cubicBezTo>
                    <a:pt x="165511" y="30776"/>
                    <a:pt x="163645" y="32642"/>
                    <a:pt x="162245" y="34508"/>
                  </a:cubicBezTo>
                  <a:cubicBezTo>
                    <a:pt x="161312" y="35441"/>
                    <a:pt x="159913" y="35441"/>
                    <a:pt x="158980" y="34041"/>
                  </a:cubicBezTo>
                  <a:cubicBezTo>
                    <a:pt x="156647" y="31242"/>
                    <a:pt x="153382" y="30776"/>
                    <a:pt x="150116" y="31709"/>
                  </a:cubicBezTo>
                  <a:cubicBezTo>
                    <a:pt x="143119" y="33575"/>
                    <a:pt x="136587" y="35441"/>
                    <a:pt x="130523" y="39173"/>
                  </a:cubicBezTo>
                  <a:cubicBezTo>
                    <a:pt x="129123" y="40106"/>
                    <a:pt x="127724" y="41505"/>
                    <a:pt x="126324" y="42905"/>
                  </a:cubicBezTo>
                  <a:cubicBezTo>
                    <a:pt x="123992" y="45704"/>
                    <a:pt x="124458" y="50836"/>
                    <a:pt x="128190" y="52702"/>
                  </a:cubicBezTo>
                  <a:cubicBezTo>
                    <a:pt x="129123" y="53168"/>
                    <a:pt x="130056" y="53635"/>
                    <a:pt x="131456" y="53635"/>
                  </a:cubicBezTo>
                  <a:cubicBezTo>
                    <a:pt x="131456" y="53635"/>
                    <a:pt x="131456" y="53168"/>
                    <a:pt x="131456" y="53168"/>
                  </a:cubicBezTo>
                  <a:cubicBezTo>
                    <a:pt x="131922" y="53168"/>
                    <a:pt x="132389" y="53168"/>
                    <a:pt x="132389" y="53168"/>
                  </a:cubicBezTo>
                  <a:cubicBezTo>
                    <a:pt x="133322" y="52235"/>
                    <a:pt x="134255" y="50836"/>
                    <a:pt x="135188" y="49903"/>
                  </a:cubicBezTo>
                  <a:cubicBezTo>
                    <a:pt x="135654" y="49436"/>
                    <a:pt x="136587" y="49436"/>
                    <a:pt x="136587" y="49903"/>
                  </a:cubicBezTo>
                  <a:cubicBezTo>
                    <a:pt x="137987" y="50836"/>
                    <a:pt x="137521" y="51769"/>
                    <a:pt x="136121" y="52702"/>
                  </a:cubicBezTo>
                  <a:cubicBezTo>
                    <a:pt x="134721" y="53168"/>
                    <a:pt x="133322" y="53168"/>
                    <a:pt x="131922" y="53635"/>
                  </a:cubicBezTo>
                  <a:cubicBezTo>
                    <a:pt x="131922" y="54101"/>
                    <a:pt x="131456" y="54101"/>
                    <a:pt x="131456" y="54568"/>
                  </a:cubicBezTo>
                  <a:cubicBezTo>
                    <a:pt x="131456" y="54568"/>
                    <a:pt x="130989" y="54568"/>
                    <a:pt x="130989" y="54568"/>
                  </a:cubicBezTo>
                  <a:cubicBezTo>
                    <a:pt x="131456" y="56900"/>
                    <a:pt x="131456" y="59233"/>
                    <a:pt x="132389" y="61565"/>
                  </a:cubicBezTo>
                  <a:cubicBezTo>
                    <a:pt x="133788" y="66230"/>
                    <a:pt x="134255" y="66230"/>
                    <a:pt x="132389" y="67630"/>
                  </a:cubicBezTo>
                  <a:cubicBezTo>
                    <a:pt x="130989" y="69029"/>
                    <a:pt x="129590" y="70429"/>
                    <a:pt x="128657" y="71828"/>
                  </a:cubicBezTo>
                  <a:cubicBezTo>
                    <a:pt x="125858" y="75560"/>
                    <a:pt x="127257" y="79759"/>
                    <a:pt x="131922" y="82558"/>
                  </a:cubicBezTo>
                  <a:cubicBezTo>
                    <a:pt x="132855" y="83024"/>
                    <a:pt x="133788" y="83491"/>
                    <a:pt x="134721" y="83958"/>
                  </a:cubicBezTo>
                  <a:cubicBezTo>
                    <a:pt x="134255" y="84424"/>
                    <a:pt x="133788" y="84424"/>
                    <a:pt x="132855" y="84424"/>
                  </a:cubicBezTo>
                  <a:cubicBezTo>
                    <a:pt x="131456" y="84424"/>
                    <a:pt x="130523" y="84424"/>
                    <a:pt x="129123" y="84891"/>
                  </a:cubicBezTo>
                  <a:cubicBezTo>
                    <a:pt x="125391" y="85824"/>
                    <a:pt x="123992" y="88156"/>
                    <a:pt x="124458" y="91888"/>
                  </a:cubicBezTo>
                  <a:cubicBezTo>
                    <a:pt x="125391" y="97020"/>
                    <a:pt x="127257" y="101218"/>
                    <a:pt x="130989" y="104950"/>
                  </a:cubicBezTo>
                  <a:cubicBezTo>
                    <a:pt x="134255" y="108216"/>
                    <a:pt x="138453" y="109149"/>
                    <a:pt x="142652" y="108682"/>
                  </a:cubicBezTo>
                  <a:cubicBezTo>
                    <a:pt x="142652" y="108682"/>
                    <a:pt x="142652" y="108216"/>
                    <a:pt x="142652" y="108216"/>
                  </a:cubicBezTo>
                  <a:cubicBezTo>
                    <a:pt x="143119" y="108216"/>
                    <a:pt x="143585" y="107749"/>
                    <a:pt x="144052" y="107283"/>
                  </a:cubicBezTo>
                  <a:cubicBezTo>
                    <a:pt x="143585" y="107749"/>
                    <a:pt x="143585" y="107749"/>
                    <a:pt x="143119" y="108682"/>
                  </a:cubicBezTo>
                  <a:cubicBezTo>
                    <a:pt x="143119" y="108682"/>
                    <a:pt x="143119" y="108682"/>
                    <a:pt x="142652" y="108682"/>
                  </a:cubicBezTo>
                  <a:cubicBezTo>
                    <a:pt x="143585" y="111015"/>
                    <a:pt x="144052" y="113347"/>
                    <a:pt x="145451" y="114747"/>
                  </a:cubicBezTo>
                  <a:cubicBezTo>
                    <a:pt x="150116" y="119879"/>
                    <a:pt x="156647" y="122678"/>
                    <a:pt x="163645" y="123611"/>
                  </a:cubicBezTo>
                  <a:cubicBezTo>
                    <a:pt x="168776" y="124544"/>
                    <a:pt x="172975" y="122211"/>
                    <a:pt x="177640" y="119879"/>
                  </a:cubicBezTo>
                  <a:cubicBezTo>
                    <a:pt x="177640" y="119879"/>
                    <a:pt x="177640" y="119412"/>
                    <a:pt x="177640" y="119412"/>
                  </a:cubicBezTo>
                  <a:cubicBezTo>
                    <a:pt x="178107" y="118946"/>
                    <a:pt x="179040" y="118479"/>
                    <a:pt x="178107" y="119879"/>
                  </a:cubicBezTo>
                  <a:cubicBezTo>
                    <a:pt x="178107" y="119879"/>
                    <a:pt x="178107" y="119879"/>
                    <a:pt x="177640" y="119879"/>
                  </a:cubicBezTo>
                  <a:cubicBezTo>
                    <a:pt x="178107" y="122211"/>
                    <a:pt x="177640" y="124544"/>
                    <a:pt x="179973" y="125943"/>
                  </a:cubicBezTo>
                  <a:cubicBezTo>
                    <a:pt x="186970" y="131075"/>
                    <a:pt x="194901" y="132941"/>
                    <a:pt x="203298" y="131075"/>
                  </a:cubicBezTo>
                  <a:cubicBezTo>
                    <a:pt x="211695" y="129209"/>
                    <a:pt x="220559" y="127809"/>
                    <a:pt x="226157" y="119412"/>
                  </a:cubicBezTo>
                  <a:cubicBezTo>
                    <a:pt x="227556" y="117546"/>
                    <a:pt x="229422" y="116613"/>
                    <a:pt x="231755" y="116146"/>
                  </a:cubicBezTo>
                  <a:cubicBezTo>
                    <a:pt x="231755" y="116146"/>
                    <a:pt x="231755" y="115680"/>
                    <a:pt x="232221" y="115680"/>
                  </a:cubicBezTo>
                  <a:lnTo>
                    <a:pt x="232688" y="116146"/>
                  </a:lnTo>
                  <a:cubicBezTo>
                    <a:pt x="232221" y="116146"/>
                    <a:pt x="232221" y="116146"/>
                    <a:pt x="232221" y="116146"/>
                  </a:cubicBezTo>
                  <a:cubicBezTo>
                    <a:pt x="231755" y="117079"/>
                    <a:pt x="231288" y="118013"/>
                    <a:pt x="230822" y="118946"/>
                  </a:cubicBezTo>
                  <a:cubicBezTo>
                    <a:pt x="230355" y="119412"/>
                    <a:pt x="230355" y="119879"/>
                    <a:pt x="229889" y="120345"/>
                  </a:cubicBezTo>
                  <a:cubicBezTo>
                    <a:pt x="228956" y="122678"/>
                    <a:pt x="230355" y="125477"/>
                    <a:pt x="232221" y="126410"/>
                  </a:cubicBezTo>
                  <a:cubicBezTo>
                    <a:pt x="235953" y="127809"/>
                    <a:pt x="240152" y="126876"/>
                    <a:pt x="243418" y="130142"/>
                  </a:cubicBezTo>
                  <a:cubicBezTo>
                    <a:pt x="243884" y="130142"/>
                    <a:pt x="243884" y="130142"/>
                    <a:pt x="244351" y="130142"/>
                  </a:cubicBezTo>
                  <a:lnTo>
                    <a:pt x="244817" y="131075"/>
                  </a:lnTo>
                  <a:lnTo>
                    <a:pt x="243884" y="130608"/>
                  </a:lnTo>
                  <a:cubicBezTo>
                    <a:pt x="243884" y="130608"/>
                    <a:pt x="243418" y="130142"/>
                    <a:pt x="243418" y="130142"/>
                  </a:cubicBezTo>
                  <a:cubicBezTo>
                    <a:pt x="230355" y="129209"/>
                    <a:pt x="217293" y="129209"/>
                    <a:pt x="205164" y="135740"/>
                  </a:cubicBezTo>
                  <a:cubicBezTo>
                    <a:pt x="200032" y="138539"/>
                    <a:pt x="193968" y="138072"/>
                    <a:pt x="188370" y="136206"/>
                  </a:cubicBezTo>
                  <a:cubicBezTo>
                    <a:pt x="184638" y="135273"/>
                    <a:pt x="180906" y="134807"/>
                    <a:pt x="177174" y="134340"/>
                  </a:cubicBezTo>
                  <a:cubicBezTo>
                    <a:pt x="175308" y="133874"/>
                    <a:pt x="171576" y="136673"/>
                    <a:pt x="171576" y="138539"/>
                  </a:cubicBezTo>
                  <a:cubicBezTo>
                    <a:pt x="171109" y="143670"/>
                    <a:pt x="170642" y="148802"/>
                    <a:pt x="170642" y="153934"/>
                  </a:cubicBezTo>
                  <a:cubicBezTo>
                    <a:pt x="170642" y="155800"/>
                    <a:pt x="169710" y="156266"/>
                    <a:pt x="168776" y="155800"/>
                  </a:cubicBezTo>
                  <a:cubicBezTo>
                    <a:pt x="168310" y="155333"/>
                    <a:pt x="167844" y="154867"/>
                    <a:pt x="167844" y="154400"/>
                  </a:cubicBezTo>
                  <a:cubicBezTo>
                    <a:pt x="165977" y="141338"/>
                    <a:pt x="158513" y="132474"/>
                    <a:pt x="146851" y="126410"/>
                  </a:cubicBezTo>
                  <a:cubicBezTo>
                    <a:pt x="146384" y="125943"/>
                    <a:pt x="145918" y="125943"/>
                    <a:pt x="144985" y="125477"/>
                  </a:cubicBezTo>
                  <a:cubicBezTo>
                    <a:pt x="142186" y="123611"/>
                    <a:pt x="138453" y="124077"/>
                    <a:pt x="136121" y="126410"/>
                  </a:cubicBezTo>
                  <a:cubicBezTo>
                    <a:pt x="132389" y="130142"/>
                    <a:pt x="128657" y="134340"/>
                    <a:pt x="124925" y="138072"/>
                  </a:cubicBezTo>
                  <a:cubicBezTo>
                    <a:pt x="124458" y="139472"/>
                    <a:pt x="125858" y="142271"/>
                    <a:pt x="124458" y="144137"/>
                  </a:cubicBezTo>
                  <a:close/>
                  <a:moveTo>
                    <a:pt x="83872" y="264962"/>
                  </a:moveTo>
                  <a:cubicBezTo>
                    <a:pt x="83406" y="264496"/>
                    <a:pt x="83406" y="264496"/>
                    <a:pt x="82939" y="264029"/>
                  </a:cubicBezTo>
                  <a:cubicBezTo>
                    <a:pt x="83406" y="264029"/>
                    <a:pt x="83872" y="264496"/>
                    <a:pt x="83872" y="264962"/>
                  </a:cubicBezTo>
                  <a:lnTo>
                    <a:pt x="84805" y="264962"/>
                  </a:lnTo>
                  <a:lnTo>
                    <a:pt x="83872" y="264962"/>
                  </a:lnTo>
                  <a:close/>
                  <a:moveTo>
                    <a:pt x="92736" y="234173"/>
                  </a:moveTo>
                  <a:lnTo>
                    <a:pt x="91803" y="234639"/>
                  </a:lnTo>
                  <a:lnTo>
                    <a:pt x="92736" y="234173"/>
                  </a:lnTo>
                  <a:lnTo>
                    <a:pt x="93202" y="233240"/>
                  </a:lnTo>
                  <a:lnTo>
                    <a:pt x="92736" y="234173"/>
                  </a:lnTo>
                  <a:close/>
                  <a:moveTo>
                    <a:pt x="112796" y="278491"/>
                  </a:moveTo>
                  <a:cubicBezTo>
                    <a:pt x="112796" y="278491"/>
                    <a:pt x="112796" y="278957"/>
                    <a:pt x="112796" y="278491"/>
                  </a:cubicBezTo>
                  <a:cubicBezTo>
                    <a:pt x="112329" y="279424"/>
                    <a:pt x="112329" y="279890"/>
                    <a:pt x="111863" y="280357"/>
                  </a:cubicBezTo>
                  <a:cubicBezTo>
                    <a:pt x="111396" y="280823"/>
                    <a:pt x="110930" y="280823"/>
                    <a:pt x="110463" y="281290"/>
                  </a:cubicBezTo>
                  <a:cubicBezTo>
                    <a:pt x="109997" y="281756"/>
                    <a:pt x="109530" y="281756"/>
                    <a:pt x="109064" y="282223"/>
                  </a:cubicBezTo>
                  <a:cubicBezTo>
                    <a:pt x="109997" y="281756"/>
                    <a:pt x="110463" y="280823"/>
                    <a:pt x="111396" y="280357"/>
                  </a:cubicBezTo>
                  <a:cubicBezTo>
                    <a:pt x="111863" y="279424"/>
                    <a:pt x="112329" y="279424"/>
                    <a:pt x="112796" y="278491"/>
                  </a:cubicBezTo>
                  <a:cubicBezTo>
                    <a:pt x="112796" y="278491"/>
                    <a:pt x="112796" y="277558"/>
                    <a:pt x="113262" y="277091"/>
                  </a:cubicBezTo>
                  <a:cubicBezTo>
                    <a:pt x="113262" y="277558"/>
                    <a:pt x="113262" y="278024"/>
                    <a:pt x="112796" y="278491"/>
                  </a:cubicBezTo>
                  <a:close/>
                  <a:moveTo>
                    <a:pt x="350248" y="123611"/>
                  </a:moveTo>
                  <a:cubicBezTo>
                    <a:pt x="350714" y="123611"/>
                    <a:pt x="351181" y="123611"/>
                    <a:pt x="351647" y="124077"/>
                  </a:cubicBezTo>
                  <a:cubicBezTo>
                    <a:pt x="351647" y="124544"/>
                    <a:pt x="351181" y="125010"/>
                    <a:pt x="351181" y="125010"/>
                  </a:cubicBezTo>
                  <a:cubicBezTo>
                    <a:pt x="350714" y="125010"/>
                    <a:pt x="350248" y="125010"/>
                    <a:pt x="349781" y="124544"/>
                  </a:cubicBezTo>
                  <a:cubicBezTo>
                    <a:pt x="350248" y="124077"/>
                    <a:pt x="350248" y="123611"/>
                    <a:pt x="350248" y="123611"/>
                  </a:cubicBezTo>
                  <a:close/>
                  <a:moveTo>
                    <a:pt x="146851" y="103084"/>
                  </a:moveTo>
                  <a:cubicBezTo>
                    <a:pt x="146384" y="103084"/>
                    <a:pt x="145918" y="103551"/>
                    <a:pt x="145451" y="104017"/>
                  </a:cubicBezTo>
                  <a:cubicBezTo>
                    <a:pt x="145918" y="103551"/>
                    <a:pt x="145918" y="103084"/>
                    <a:pt x="146384" y="102618"/>
                  </a:cubicBezTo>
                  <a:lnTo>
                    <a:pt x="147317" y="102151"/>
                  </a:lnTo>
                  <a:lnTo>
                    <a:pt x="146851" y="103084"/>
                  </a:lnTo>
                  <a:close/>
                  <a:moveTo>
                    <a:pt x="204698" y="196852"/>
                  </a:moveTo>
                  <a:lnTo>
                    <a:pt x="204231" y="197785"/>
                  </a:lnTo>
                  <a:lnTo>
                    <a:pt x="202832" y="196852"/>
                  </a:lnTo>
                  <a:lnTo>
                    <a:pt x="204698" y="196852"/>
                  </a:ln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18" name="Freeform: Shape 117">
              <a:extLst>
                <a:ext uri="{FF2B5EF4-FFF2-40B4-BE49-F238E27FC236}">
                  <a16:creationId xmlns:a16="http://schemas.microsoft.com/office/drawing/2014/main" id="{04070026-E5FF-4BE7-A8F9-7F7284DB1F42}"/>
                </a:ext>
              </a:extLst>
            </p:cNvPr>
            <p:cNvSpPr/>
            <p:nvPr/>
          </p:nvSpPr>
          <p:spPr>
            <a:xfrm>
              <a:off x="1882779" y="1638163"/>
              <a:ext cx="307877" cy="424503"/>
            </a:xfrm>
            <a:custGeom>
              <a:avLst/>
              <a:gdLst/>
              <a:ahLst/>
              <a:cxnLst/>
              <a:rect l="0" t="0" r="0" b="0"/>
              <a:pathLst>
                <a:path w="307894" h="424521">
                  <a:moveTo>
                    <a:pt x="63445" y="154616"/>
                  </a:moveTo>
                  <a:cubicBezTo>
                    <a:pt x="70909" y="155549"/>
                    <a:pt x="76974" y="162080"/>
                    <a:pt x="84904" y="160681"/>
                  </a:cubicBezTo>
                  <a:cubicBezTo>
                    <a:pt x="85371" y="160681"/>
                    <a:pt x="86304" y="161147"/>
                    <a:pt x="86770" y="161614"/>
                  </a:cubicBezTo>
                  <a:cubicBezTo>
                    <a:pt x="87703" y="162080"/>
                    <a:pt x="89103" y="163013"/>
                    <a:pt x="90036" y="163946"/>
                  </a:cubicBezTo>
                  <a:cubicBezTo>
                    <a:pt x="92835" y="166279"/>
                    <a:pt x="95634" y="169078"/>
                    <a:pt x="98899" y="170944"/>
                  </a:cubicBezTo>
                  <a:cubicBezTo>
                    <a:pt x="100299" y="171877"/>
                    <a:pt x="102632" y="172344"/>
                    <a:pt x="104498" y="171877"/>
                  </a:cubicBezTo>
                  <a:cubicBezTo>
                    <a:pt x="105897" y="171411"/>
                    <a:pt x="106830" y="170011"/>
                    <a:pt x="108230" y="168611"/>
                  </a:cubicBezTo>
                  <a:cubicBezTo>
                    <a:pt x="106830" y="167212"/>
                    <a:pt x="105431" y="165346"/>
                    <a:pt x="104498" y="163946"/>
                  </a:cubicBezTo>
                  <a:cubicBezTo>
                    <a:pt x="104498" y="163946"/>
                    <a:pt x="104498" y="163480"/>
                    <a:pt x="104031" y="163480"/>
                  </a:cubicBezTo>
                  <a:cubicBezTo>
                    <a:pt x="101232" y="163480"/>
                    <a:pt x="98899" y="163480"/>
                    <a:pt x="97500" y="160214"/>
                  </a:cubicBezTo>
                  <a:cubicBezTo>
                    <a:pt x="97033" y="160214"/>
                    <a:pt x="97033" y="160214"/>
                    <a:pt x="97033" y="160214"/>
                  </a:cubicBezTo>
                  <a:lnTo>
                    <a:pt x="96100" y="159281"/>
                  </a:lnTo>
                  <a:lnTo>
                    <a:pt x="97500" y="159748"/>
                  </a:lnTo>
                  <a:cubicBezTo>
                    <a:pt x="97500" y="159748"/>
                    <a:pt x="97500" y="160214"/>
                    <a:pt x="97966" y="160214"/>
                  </a:cubicBezTo>
                  <a:cubicBezTo>
                    <a:pt x="100766" y="160214"/>
                    <a:pt x="103098" y="160681"/>
                    <a:pt x="104498" y="163480"/>
                  </a:cubicBezTo>
                  <a:cubicBezTo>
                    <a:pt x="104498" y="163480"/>
                    <a:pt x="104964" y="163480"/>
                    <a:pt x="104964" y="163480"/>
                  </a:cubicBezTo>
                  <a:cubicBezTo>
                    <a:pt x="106364" y="164879"/>
                    <a:pt x="107297" y="166745"/>
                    <a:pt x="108696" y="168145"/>
                  </a:cubicBezTo>
                  <a:cubicBezTo>
                    <a:pt x="108696" y="168145"/>
                    <a:pt x="108230" y="168611"/>
                    <a:pt x="108230" y="168611"/>
                  </a:cubicBezTo>
                  <a:cubicBezTo>
                    <a:pt x="111029" y="168145"/>
                    <a:pt x="114294" y="167678"/>
                    <a:pt x="117093" y="166745"/>
                  </a:cubicBezTo>
                  <a:cubicBezTo>
                    <a:pt x="122225" y="165346"/>
                    <a:pt x="125024" y="161614"/>
                    <a:pt x="124557" y="156016"/>
                  </a:cubicBezTo>
                  <a:cubicBezTo>
                    <a:pt x="124557" y="153683"/>
                    <a:pt x="124091" y="151817"/>
                    <a:pt x="123624" y="149485"/>
                  </a:cubicBezTo>
                  <a:cubicBezTo>
                    <a:pt x="123624" y="149485"/>
                    <a:pt x="123158" y="149485"/>
                    <a:pt x="123158" y="149018"/>
                  </a:cubicBezTo>
                  <a:cubicBezTo>
                    <a:pt x="123158" y="148552"/>
                    <a:pt x="123158" y="148552"/>
                    <a:pt x="123158" y="148085"/>
                  </a:cubicBezTo>
                  <a:cubicBezTo>
                    <a:pt x="119892" y="144820"/>
                    <a:pt x="120359" y="144820"/>
                    <a:pt x="123624" y="141088"/>
                  </a:cubicBezTo>
                  <a:cubicBezTo>
                    <a:pt x="123624" y="141088"/>
                    <a:pt x="123624" y="140621"/>
                    <a:pt x="123624" y="140621"/>
                  </a:cubicBezTo>
                  <a:cubicBezTo>
                    <a:pt x="123624" y="139222"/>
                    <a:pt x="123624" y="139222"/>
                    <a:pt x="124557" y="140155"/>
                  </a:cubicBezTo>
                  <a:cubicBezTo>
                    <a:pt x="124557" y="140155"/>
                    <a:pt x="124091" y="140621"/>
                    <a:pt x="123624" y="141088"/>
                  </a:cubicBezTo>
                  <a:cubicBezTo>
                    <a:pt x="123624" y="141088"/>
                    <a:pt x="123624" y="141088"/>
                    <a:pt x="123624" y="141088"/>
                  </a:cubicBezTo>
                  <a:cubicBezTo>
                    <a:pt x="123624" y="143420"/>
                    <a:pt x="123158" y="145753"/>
                    <a:pt x="123158" y="148085"/>
                  </a:cubicBezTo>
                  <a:cubicBezTo>
                    <a:pt x="123158" y="148085"/>
                    <a:pt x="123158" y="148552"/>
                    <a:pt x="123624" y="148552"/>
                  </a:cubicBezTo>
                  <a:cubicBezTo>
                    <a:pt x="123624" y="148552"/>
                    <a:pt x="123624" y="149018"/>
                    <a:pt x="123624" y="149018"/>
                  </a:cubicBezTo>
                  <a:cubicBezTo>
                    <a:pt x="127356" y="150884"/>
                    <a:pt x="131555" y="152284"/>
                    <a:pt x="135287" y="154150"/>
                  </a:cubicBezTo>
                  <a:cubicBezTo>
                    <a:pt x="136220" y="154616"/>
                    <a:pt x="136686" y="156016"/>
                    <a:pt x="137153" y="157415"/>
                  </a:cubicBezTo>
                  <a:cubicBezTo>
                    <a:pt x="137153" y="157882"/>
                    <a:pt x="137153" y="158815"/>
                    <a:pt x="136686" y="159281"/>
                  </a:cubicBezTo>
                  <a:cubicBezTo>
                    <a:pt x="135754" y="162080"/>
                    <a:pt x="133887" y="165346"/>
                    <a:pt x="133887" y="168145"/>
                  </a:cubicBezTo>
                  <a:cubicBezTo>
                    <a:pt x="134354" y="170944"/>
                    <a:pt x="137620" y="173277"/>
                    <a:pt x="138086" y="176076"/>
                  </a:cubicBezTo>
                  <a:cubicBezTo>
                    <a:pt x="139486" y="182607"/>
                    <a:pt x="142285" y="187738"/>
                    <a:pt x="146950" y="192870"/>
                  </a:cubicBezTo>
                  <a:cubicBezTo>
                    <a:pt x="148349" y="194269"/>
                    <a:pt x="147416" y="196602"/>
                    <a:pt x="145550" y="197535"/>
                  </a:cubicBezTo>
                  <a:cubicBezTo>
                    <a:pt x="143684" y="198468"/>
                    <a:pt x="141818" y="198468"/>
                    <a:pt x="140419" y="199401"/>
                  </a:cubicBezTo>
                  <a:cubicBezTo>
                    <a:pt x="139019" y="200334"/>
                    <a:pt x="138086" y="202200"/>
                    <a:pt x="137620" y="204066"/>
                  </a:cubicBezTo>
                  <a:cubicBezTo>
                    <a:pt x="137620" y="204999"/>
                    <a:pt x="138552" y="206865"/>
                    <a:pt x="139486" y="206865"/>
                  </a:cubicBezTo>
                  <a:cubicBezTo>
                    <a:pt x="144617" y="208265"/>
                    <a:pt x="149282" y="204066"/>
                    <a:pt x="154414" y="206865"/>
                  </a:cubicBezTo>
                  <a:cubicBezTo>
                    <a:pt x="154880" y="207332"/>
                    <a:pt x="155347" y="207798"/>
                    <a:pt x="155813" y="208265"/>
                  </a:cubicBezTo>
                  <a:cubicBezTo>
                    <a:pt x="156746" y="209664"/>
                    <a:pt x="156280" y="210597"/>
                    <a:pt x="154880" y="211530"/>
                  </a:cubicBezTo>
                  <a:cubicBezTo>
                    <a:pt x="153014" y="212463"/>
                    <a:pt x="151615" y="212930"/>
                    <a:pt x="149749" y="213863"/>
                  </a:cubicBezTo>
                  <a:cubicBezTo>
                    <a:pt x="148349" y="214796"/>
                    <a:pt x="147883" y="218061"/>
                    <a:pt x="149282" y="218994"/>
                  </a:cubicBezTo>
                  <a:cubicBezTo>
                    <a:pt x="150215" y="219927"/>
                    <a:pt x="151615" y="220394"/>
                    <a:pt x="152548" y="220860"/>
                  </a:cubicBezTo>
                  <a:cubicBezTo>
                    <a:pt x="153947" y="220860"/>
                    <a:pt x="154880" y="220394"/>
                    <a:pt x="156280" y="219927"/>
                  </a:cubicBezTo>
                  <a:cubicBezTo>
                    <a:pt x="161411" y="218528"/>
                    <a:pt x="165143" y="219461"/>
                    <a:pt x="166543" y="225525"/>
                  </a:cubicBezTo>
                  <a:cubicBezTo>
                    <a:pt x="167009" y="226458"/>
                    <a:pt x="167476" y="228324"/>
                    <a:pt x="168409" y="228791"/>
                  </a:cubicBezTo>
                  <a:cubicBezTo>
                    <a:pt x="174474" y="231123"/>
                    <a:pt x="174474" y="235789"/>
                    <a:pt x="174007" y="241387"/>
                  </a:cubicBezTo>
                  <a:cubicBezTo>
                    <a:pt x="173074" y="247918"/>
                    <a:pt x="173074" y="253982"/>
                    <a:pt x="172608" y="260513"/>
                  </a:cubicBezTo>
                  <a:cubicBezTo>
                    <a:pt x="172141" y="262846"/>
                    <a:pt x="171208" y="265645"/>
                    <a:pt x="168409" y="266111"/>
                  </a:cubicBezTo>
                  <a:cubicBezTo>
                    <a:pt x="164677" y="267044"/>
                    <a:pt x="160945" y="268910"/>
                    <a:pt x="159079" y="272176"/>
                  </a:cubicBezTo>
                  <a:cubicBezTo>
                    <a:pt x="155347" y="277774"/>
                    <a:pt x="149749" y="281040"/>
                    <a:pt x="144617" y="284772"/>
                  </a:cubicBezTo>
                  <a:cubicBezTo>
                    <a:pt x="134354" y="292236"/>
                    <a:pt x="130622" y="293169"/>
                    <a:pt x="137153" y="308097"/>
                  </a:cubicBezTo>
                  <a:cubicBezTo>
                    <a:pt x="137620" y="309030"/>
                    <a:pt x="136220" y="311363"/>
                    <a:pt x="135754" y="311363"/>
                  </a:cubicBezTo>
                  <a:cubicBezTo>
                    <a:pt x="129222" y="311363"/>
                    <a:pt x="123158" y="313229"/>
                    <a:pt x="117093" y="315561"/>
                  </a:cubicBezTo>
                  <a:cubicBezTo>
                    <a:pt x="110562" y="317894"/>
                    <a:pt x="104498" y="317427"/>
                    <a:pt x="98433" y="313695"/>
                  </a:cubicBezTo>
                  <a:cubicBezTo>
                    <a:pt x="95167" y="311829"/>
                    <a:pt x="91902" y="309963"/>
                    <a:pt x="88170" y="308564"/>
                  </a:cubicBezTo>
                  <a:cubicBezTo>
                    <a:pt x="87237" y="308097"/>
                    <a:pt x="85371" y="308564"/>
                    <a:pt x="84904" y="309497"/>
                  </a:cubicBezTo>
                  <a:cubicBezTo>
                    <a:pt x="81639" y="313695"/>
                    <a:pt x="77907" y="316961"/>
                    <a:pt x="74175" y="320226"/>
                  </a:cubicBezTo>
                  <a:cubicBezTo>
                    <a:pt x="72309" y="321626"/>
                    <a:pt x="70909" y="324425"/>
                    <a:pt x="69976" y="326291"/>
                  </a:cubicBezTo>
                  <a:cubicBezTo>
                    <a:pt x="68110" y="329556"/>
                    <a:pt x="69043" y="334688"/>
                    <a:pt x="71376" y="337020"/>
                  </a:cubicBezTo>
                  <a:cubicBezTo>
                    <a:pt x="77440" y="343552"/>
                    <a:pt x="84438" y="347284"/>
                    <a:pt x="93301" y="342619"/>
                  </a:cubicBezTo>
                  <a:cubicBezTo>
                    <a:pt x="95634" y="341686"/>
                    <a:pt x="97966" y="340753"/>
                    <a:pt x="100766" y="340286"/>
                  </a:cubicBezTo>
                  <a:cubicBezTo>
                    <a:pt x="101698" y="339819"/>
                    <a:pt x="103564" y="339819"/>
                    <a:pt x="104498" y="340286"/>
                  </a:cubicBezTo>
                  <a:cubicBezTo>
                    <a:pt x="111029" y="344018"/>
                    <a:pt x="118026" y="341686"/>
                    <a:pt x="125024" y="343085"/>
                  </a:cubicBezTo>
                  <a:cubicBezTo>
                    <a:pt x="128756" y="343552"/>
                    <a:pt x="131088" y="345418"/>
                    <a:pt x="132488" y="348217"/>
                  </a:cubicBezTo>
                  <a:cubicBezTo>
                    <a:pt x="135754" y="353815"/>
                    <a:pt x="137620" y="359879"/>
                    <a:pt x="141352" y="365011"/>
                  </a:cubicBezTo>
                  <a:cubicBezTo>
                    <a:pt x="143684" y="368276"/>
                    <a:pt x="145550" y="371076"/>
                    <a:pt x="143218" y="375274"/>
                  </a:cubicBezTo>
                  <a:cubicBezTo>
                    <a:pt x="141818" y="377607"/>
                    <a:pt x="142751" y="380406"/>
                    <a:pt x="144151" y="382738"/>
                  </a:cubicBezTo>
                  <a:cubicBezTo>
                    <a:pt x="147883" y="387870"/>
                    <a:pt x="152081" y="392535"/>
                    <a:pt x="157679" y="395334"/>
                  </a:cubicBezTo>
                  <a:cubicBezTo>
                    <a:pt x="157679" y="395334"/>
                    <a:pt x="157679" y="395334"/>
                    <a:pt x="157679" y="395334"/>
                  </a:cubicBezTo>
                  <a:cubicBezTo>
                    <a:pt x="157679" y="395334"/>
                    <a:pt x="158146" y="395334"/>
                    <a:pt x="158146" y="395334"/>
                  </a:cubicBezTo>
                  <a:lnTo>
                    <a:pt x="157679" y="394867"/>
                  </a:lnTo>
                  <a:cubicBezTo>
                    <a:pt x="161878" y="396267"/>
                    <a:pt x="165143" y="399532"/>
                    <a:pt x="167942" y="402798"/>
                  </a:cubicBezTo>
                  <a:cubicBezTo>
                    <a:pt x="173074" y="408396"/>
                    <a:pt x="178672" y="413528"/>
                    <a:pt x="186603" y="415394"/>
                  </a:cubicBezTo>
                  <a:cubicBezTo>
                    <a:pt x="190335" y="416327"/>
                    <a:pt x="193134" y="419592"/>
                    <a:pt x="196399" y="420992"/>
                  </a:cubicBezTo>
                  <a:cubicBezTo>
                    <a:pt x="199665" y="422391"/>
                    <a:pt x="203397" y="423791"/>
                    <a:pt x="207129" y="424724"/>
                  </a:cubicBezTo>
                  <a:cubicBezTo>
                    <a:pt x="208062" y="424724"/>
                    <a:pt x="209462" y="423791"/>
                    <a:pt x="209928" y="422858"/>
                  </a:cubicBezTo>
                  <a:cubicBezTo>
                    <a:pt x="211794" y="419592"/>
                    <a:pt x="212261" y="415860"/>
                    <a:pt x="210395" y="412128"/>
                  </a:cubicBezTo>
                  <a:cubicBezTo>
                    <a:pt x="205263" y="402331"/>
                    <a:pt x="200598" y="393001"/>
                    <a:pt x="192201" y="385537"/>
                  </a:cubicBezTo>
                  <a:cubicBezTo>
                    <a:pt x="189402" y="383205"/>
                    <a:pt x="188935" y="379473"/>
                    <a:pt x="188935" y="375741"/>
                  </a:cubicBezTo>
                  <a:cubicBezTo>
                    <a:pt x="188935" y="375741"/>
                    <a:pt x="188469" y="375741"/>
                    <a:pt x="188469" y="375741"/>
                  </a:cubicBezTo>
                  <a:cubicBezTo>
                    <a:pt x="188469" y="375274"/>
                    <a:pt x="188469" y="375274"/>
                    <a:pt x="188002" y="374807"/>
                  </a:cubicBezTo>
                  <a:cubicBezTo>
                    <a:pt x="187536" y="374341"/>
                    <a:pt x="187069" y="374341"/>
                    <a:pt x="187069" y="373874"/>
                  </a:cubicBezTo>
                  <a:cubicBezTo>
                    <a:pt x="187536" y="373874"/>
                    <a:pt x="188002" y="373874"/>
                    <a:pt x="188002" y="374341"/>
                  </a:cubicBezTo>
                  <a:cubicBezTo>
                    <a:pt x="188002" y="374341"/>
                    <a:pt x="188002" y="374807"/>
                    <a:pt x="188002" y="374807"/>
                  </a:cubicBezTo>
                  <a:cubicBezTo>
                    <a:pt x="188469" y="374807"/>
                    <a:pt x="188469" y="375274"/>
                    <a:pt x="188935" y="375274"/>
                  </a:cubicBezTo>
                  <a:cubicBezTo>
                    <a:pt x="188935" y="375274"/>
                    <a:pt x="188935" y="375741"/>
                    <a:pt x="188935" y="375741"/>
                  </a:cubicBezTo>
                  <a:cubicBezTo>
                    <a:pt x="195000" y="378073"/>
                    <a:pt x="200131" y="380872"/>
                    <a:pt x="204330" y="386004"/>
                  </a:cubicBezTo>
                  <a:cubicBezTo>
                    <a:pt x="207596" y="390202"/>
                    <a:pt x="211328" y="393001"/>
                    <a:pt x="216459" y="395334"/>
                  </a:cubicBezTo>
                  <a:cubicBezTo>
                    <a:pt x="220191" y="396733"/>
                    <a:pt x="222524" y="399999"/>
                    <a:pt x="224390" y="403264"/>
                  </a:cubicBezTo>
                  <a:cubicBezTo>
                    <a:pt x="226256" y="406530"/>
                    <a:pt x="228122" y="410262"/>
                    <a:pt x="229988" y="413061"/>
                  </a:cubicBezTo>
                  <a:cubicBezTo>
                    <a:pt x="230454" y="413994"/>
                    <a:pt x="232320" y="414927"/>
                    <a:pt x="233253" y="414461"/>
                  </a:cubicBezTo>
                  <a:cubicBezTo>
                    <a:pt x="234653" y="413994"/>
                    <a:pt x="235119" y="412595"/>
                    <a:pt x="234653" y="411195"/>
                  </a:cubicBezTo>
                  <a:cubicBezTo>
                    <a:pt x="231854" y="406064"/>
                    <a:pt x="232320" y="401865"/>
                    <a:pt x="235586" y="396733"/>
                  </a:cubicBezTo>
                  <a:cubicBezTo>
                    <a:pt x="237452" y="393468"/>
                    <a:pt x="239785" y="390669"/>
                    <a:pt x="243050" y="388336"/>
                  </a:cubicBezTo>
                  <a:cubicBezTo>
                    <a:pt x="245849" y="386470"/>
                    <a:pt x="246316" y="383205"/>
                    <a:pt x="245383" y="379473"/>
                  </a:cubicBezTo>
                  <a:cubicBezTo>
                    <a:pt x="244916" y="377607"/>
                    <a:pt x="244916" y="375741"/>
                    <a:pt x="243983" y="373874"/>
                  </a:cubicBezTo>
                  <a:cubicBezTo>
                    <a:pt x="241184" y="367343"/>
                    <a:pt x="239785" y="360346"/>
                    <a:pt x="240251" y="353348"/>
                  </a:cubicBezTo>
                  <a:cubicBezTo>
                    <a:pt x="240718" y="349150"/>
                    <a:pt x="238385" y="346351"/>
                    <a:pt x="235119" y="344018"/>
                  </a:cubicBezTo>
                  <a:cubicBezTo>
                    <a:pt x="231387" y="341219"/>
                    <a:pt x="228122" y="338420"/>
                    <a:pt x="224856" y="335154"/>
                  </a:cubicBezTo>
                  <a:cubicBezTo>
                    <a:pt x="222990" y="333288"/>
                    <a:pt x="222057" y="330956"/>
                    <a:pt x="222057" y="328157"/>
                  </a:cubicBezTo>
                  <a:cubicBezTo>
                    <a:pt x="222057" y="322559"/>
                    <a:pt x="221124" y="316961"/>
                    <a:pt x="217392" y="312296"/>
                  </a:cubicBezTo>
                  <a:cubicBezTo>
                    <a:pt x="216926" y="311363"/>
                    <a:pt x="216926" y="309963"/>
                    <a:pt x="216459" y="309030"/>
                  </a:cubicBezTo>
                  <a:cubicBezTo>
                    <a:pt x="216459" y="309030"/>
                    <a:pt x="215993" y="309030"/>
                    <a:pt x="215993" y="309030"/>
                  </a:cubicBezTo>
                  <a:lnTo>
                    <a:pt x="215526" y="308097"/>
                  </a:lnTo>
                  <a:lnTo>
                    <a:pt x="216459" y="308564"/>
                  </a:lnTo>
                  <a:cubicBezTo>
                    <a:pt x="216459" y="308564"/>
                    <a:pt x="216459" y="309030"/>
                    <a:pt x="216459" y="309030"/>
                  </a:cubicBezTo>
                  <a:cubicBezTo>
                    <a:pt x="217392" y="309030"/>
                    <a:pt x="218792" y="309497"/>
                    <a:pt x="219725" y="309497"/>
                  </a:cubicBezTo>
                  <a:cubicBezTo>
                    <a:pt x="225323" y="309497"/>
                    <a:pt x="225789" y="309030"/>
                    <a:pt x="227655" y="303432"/>
                  </a:cubicBezTo>
                  <a:cubicBezTo>
                    <a:pt x="228122" y="301566"/>
                    <a:pt x="229055" y="299700"/>
                    <a:pt x="229521" y="298300"/>
                  </a:cubicBezTo>
                  <a:cubicBezTo>
                    <a:pt x="230454" y="296901"/>
                    <a:pt x="233253" y="296434"/>
                    <a:pt x="234186" y="297834"/>
                  </a:cubicBezTo>
                  <a:cubicBezTo>
                    <a:pt x="236985" y="301566"/>
                    <a:pt x="239318" y="305298"/>
                    <a:pt x="242117" y="308564"/>
                  </a:cubicBezTo>
                  <a:cubicBezTo>
                    <a:pt x="245849" y="313229"/>
                    <a:pt x="248182" y="318360"/>
                    <a:pt x="249115" y="323958"/>
                  </a:cubicBezTo>
                  <a:cubicBezTo>
                    <a:pt x="249581" y="326291"/>
                    <a:pt x="250048" y="329090"/>
                    <a:pt x="250514" y="331422"/>
                  </a:cubicBezTo>
                  <a:cubicBezTo>
                    <a:pt x="250981" y="332822"/>
                    <a:pt x="251447" y="333755"/>
                    <a:pt x="252380" y="334688"/>
                  </a:cubicBezTo>
                  <a:cubicBezTo>
                    <a:pt x="256112" y="337953"/>
                    <a:pt x="260311" y="341219"/>
                    <a:pt x="264976" y="342619"/>
                  </a:cubicBezTo>
                  <a:cubicBezTo>
                    <a:pt x="265909" y="343085"/>
                    <a:pt x="267775" y="341686"/>
                    <a:pt x="268241" y="341219"/>
                  </a:cubicBezTo>
                  <a:cubicBezTo>
                    <a:pt x="269641" y="337487"/>
                    <a:pt x="270574" y="333755"/>
                    <a:pt x="271041" y="330489"/>
                  </a:cubicBezTo>
                  <a:cubicBezTo>
                    <a:pt x="271507" y="327690"/>
                    <a:pt x="272907" y="325824"/>
                    <a:pt x="275706" y="325358"/>
                  </a:cubicBezTo>
                  <a:cubicBezTo>
                    <a:pt x="277572" y="324891"/>
                    <a:pt x="279438" y="324425"/>
                    <a:pt x="281304" y="323958"/>
                  </a:cubicBezTo>
                  <a:cubicBezTo>
                    <a:pt x="290167" y="320693"/>
                    <a:pt x="293433" y="311363"/>
                    <a:pt x="301830" y="307164"/>
                  </a:cubicBezTo>
                  <a:cubicBezTo>
                    <a:pt x="304162" y="305765"/>
                    <a:pt x="306029" y="302499"/>
                    <a:pt x="307428" y="299700"/>
                  </a:cubicBezTo>
                  <a:cubicBezTo>
                    <a:pt x="308361" y="298300"/>
                    <a:pt x="308361" y="295968"/>
                    <a:pt x="307895" y="294102"/>
                  </a:cubicBezTo>
                  <a:cubicBezTo>
                    <a:pt x="306495" y="289903"/>
                    <a:pt x="304162" y="285705"/>
                    <a:pt x="299031" y="284772"/>
                  </a:cubicBezTo>
                  <a:cubicBezTo>
                    <a:pt x="296698" y="284305"/>
                    <a:pt x="293899" y="283839"/>
                    <a:pt x="292500" y="281506"/>
                  </a:cubicBezTo>
                  <a:lnTo>
                    <a:pt x="292966" y="281973"/>
                  </a:lnTo>
                  <a:cubicBezTo>
                    <a:pt x="292966" y="281506"/>
                    <a:pt x="292966" y="281506"/>
                    <a:pt x="292966" y="281040"/>
                  </a:cubicBezTo>
                  <a:cubicBezTo>
                    <a:pt x="292966" y="281040"/>
                    <a:pt x="292500" y="281506"/>
                    <a:pt x="292500" y="281506"/>
                  </a:cubicBezTo>
                  <a:cubicBezTo>
                    <a:pt x="291100" y="280107"/>
                    <a:pt x="291100" y="279174"/>
                    <a:pt x="292500" y="277774"/>
                  </a:cubicBezTo>
                  <a:cubicBezTo>
                    <a:pt x="292500" y="277774"/>
                    <a:pt x="292966" y="278241"/>
                    <a:pt x="292966" y="278241"/>
                  </a:cubicBezTo>
                  <a:cubicBezTo>
                    <a:pt x="292966" y="277774"/>
                    <a:pt x="292966" y="277774"/>
                    <a:pt x="292966" y="277308"/>
                  </a:cubicBezTo>
                  <a:lnTo>
                    <a:pt x="292500" y="277774"/>
                  </a:lnTo>
                  <a:cubicBezTo>
                    <a:pt x="291567" y="276841"/>
                    <a:pt x="291100" y="275908"/>
                    <a:pt x="289701" y="274975"/>
                  </a:cubicBezTo>
                  <a:cubicBezTo>
                    <a:pt x="288768" y="274509"/>
                    <a:pt x="287368" y="274509"/>
                    <a:pt x="285969" y="274509"/>
                  </a:cubicBezTo>
                  <a:cubicBezTo>
                    <a:pt x="284569" y="274509"/>
                    <a:pt x="283636" y="274509"/>
                    <a:pt x="282237" y="274509"/>
                  </a:cubicBezTo>
                  <a:cubicBezTo>
                    <a:pt x="279904" y="274042"/>
                    <a:pt x="278505" y="270777"/>
                    <a:pt x="278971" y="268444"/>
                  </a:cubicBezTo>
                  <a:cubicBezTo>
                    <a:pt x="280837" y="262846"/>
                    <a:pt x="281304" y="261913"/>
                    <a:pt x="277572" y="260047"/>
                  </a:cubicBezTo>
                  <a:cubicBezTo>
                    <a:pt x="274306" y="258181"/>
                    <a:pt x="271041" y="256315"/>
                    <a:pt x="271507" y="251650"/>
                  </a:cubicBezTo>
                  <a:cubicBezTo>
                    <a:pt x="267775" y="250250"/>
                    <a:pt x="264509" y="249317"/>
                    <a:pt x="260777" y="247918"/>
                  </a:cubicBezTo>
                  <a:cubicBezTo>
                    <a:pt x="257512" y="246518"/>
                    <a:pt x="255646" y="243719"/>
                    <a:pt x="254713" y="240920"/>
                  </a:cubicBezTo>
                  <a:cubicBezTo>
                    <a:pt x="252847" y="234855"/>
                    <a:pt x="249115" y="231123"/>
                    <a:pt x="243050" y="229724"/>
                  </a:cubicBezTo>
                  <a:cubicBezTo>
                    <a:pt x="240718" y="229257"/>
                    <a:pt x="240251" y="226925"/>
                    <a:pt x="241651" y="225059"/>
                  </a:cubicBezTo>
                  <a:cubicBezTo>
                    <a:pt x="245383" y="220860"/>
                    <a:pt x="249581" y="216662"/>
                    <a:pt x="248182" y="210131"/>
                  </a:cubicBezTo>
                  <a:cubicBezTo>
                    <a:pt x="247715" y="208731"/>
                    <a:pt x="249115" y="208265"/>
                    <a:pt x="250514" y="208731"/>
                  </a:cubicBezTo>
                  <a:cubicBezTo>
                    <a:pt x="253780" y="209664"/>
                    <a:pt x="256579" y="211064"/>
                    <a:pt x="259844" y="211064"/>
                  </a:cubicBezTo>
                  <a:cubicBezTo>
                    <a:pt x="261244" y="211064"/>
                    <a:pt x="264043" y="210131"/>
                    <a:pt x="264509" y="209198"/>
                  </a:cubicBezTo>
                  <a:cubicBezTo>
                    <a:pt x="265442" y="207798"/>
                    <a:pt x="264509" y="205466"/>
                    <a:pt x="264509" y="203599"/>
                  </a:cubicBezTo>
                  <a:cubicBezTo>
                    <a:pt x="264509" y="203133"/>
                    <a:pt x="264043" y="202200"/>
                    <a:pt x="263576" y="202200"/>
                  </a:cubicBezTo>
                  <a:cubicBezTo>
                    <a:pt x="260311" y="199401"/>
                    <a:pt x="258911" y="196135"/>
                    <a:pt x="262643" y="192403"/>
                  </a:cubicBezTo>
                  <a:cubicBezTo>
                    <a:pt x="265442" y="189138"/>
                    <a:pt x="265909" y="185872"/>
                    <a:pt x="264509" y="181674"/>
                  </a:cubicBezTo>
                  <a:cubicBezTo>
                    <a:pt x="262643" y="176542"/>
                    <a:pt x="259844" y="171411"/>
                    <a:pt x="258445" y="165812"/>
                  </a:cubicBezTo>
                  <a:cubicBezTo>
                    <a:pt x="256579" y="156949"/>
                    <a:pt x="251447" y="151351"/>
                    <a:pt x="242584" y="149018"/>
                  </a:cubicBezTo>
                  <a:cubicBezTo>
                    <a:pt x="238851" y="148085"/>
                    <a:pt x="235586" y="146219"/>
                    <a:pt x="234653" y="141554"/>
                  </a:cubicBezTo>
                  <a:cubicBezTo>
                    <a:pt x="234186" y="140155"/>
                    <a:pt x="232320" y="139222"/>
                    <a:pt x="230921" y="138289"/>
                  </a:cubicBezTo>
                  <a:cubicBezTo>
                    <a:pt x="230921" y="138289"/>
                    <a:pt x="230921" y="138289"/>
                    <a:pt x="230921" y="138289"/>
                  </a:cubicBezTo>
                  <a:lnTo>
                    <a:pt x="229988" y="139222"/>
                  </a:lnTo>
                  <a:lnTo>
                    <a:pt x="230921" y="138289"/>
                  </a:lnTo>
                  <a:cubicBezTo>
                    <a:pt x="230921" y="138289"/>
                    <a:pt x="230921" y="138289"/>
                    <a:pt x="231387" y="138289"/>
                  </a:cubicBezTo>
                  <a:cubicBezTo>
                    <a:pt x="232787" y="134090"/>
                    <a:pt x="233253" y="129425"/>
                    <a:pt x="230921" y="125226"/>
                  </a:cubicBezTo>
                  <a:cubicBezTo>
                    <a:pt x="229521" y="122427"/>
                    <a:pt x="227655" y="119628"/>
                    <a:pt x="225323" y="117296"/>
                  </a:cubicBezTo>
                  <a:cubicBezTo>
                    <a:pt x="222524" y="114030"/>
                    <a:pt x="219725" y="113097"/>
                    <a:pt x="215060" y="115430"/>
                  </a:cubicBezTo>
                  <a:cubicBezTo>
                    <a:pt x="211328" y="117296"/>
                    <a:pt x="209928" y="117296"/>
                    <a:pt x="208995" y="114497"/>
                  </a:cubicBezTo>
                  <a:cubicBezTo>
                    <a:pt x="207129" y="109365"/>
                    <a:pt x="203397" y="110298"/>
                    <a:pt x="199665" y="110765"/>
                  </a:cubicBezTo>
                  <a:cubicBezTo>
                    <a:pt x="199198" y="110765"/>
                    <a:pt x="198265" y="110765"/>
                    <a:pt x="197799" y="110298"/>
                  </a:cubicBezTo>
                  <a:cubicBezTo>
                    <a:pt x="196399" y="109365"/>
                    <a:pt x="196866" y="108432"/>
                    <a:pt x="198265" y="107499"/>
                  </a:cubicBezTo>
                  <a:cubicBezTo>
                    <a:pt x="200131" y="105633"/>
                    <a:pt x="201531" y="103767"/>
                    <a:pt x="202931" y="101435"/>
                  </a:cubicBezTo>
                  <a:cubicBezTo>
                    <a:pt x="203397" y="100501"/>
                    <a:pt x="203397" y="98635"/>
                    <a:pt x="202464" y="97702"/>
                  </a:cubicBezTo>
                  <a:cubicBezTo>
                    <a:pt x="201531" y="96303"/>
                    <a:pt x="199198" y="95370"/>
                    <a:pt x="198265" y="93970"/>
                  </a:cubicBezTo>
                  <a:cubicBezTo>
                    <a:pt x="196866" y="91638"/>
                    <a:pt x="199198" y="89305"/>
                    <a:pt x="199198" y="86973"/>
                  </a:cubicBezTo>
                  <a:cubicBezTo>
                    <a:pt x="199198" y="83241"/>
                    <a:pt x="197799" y="80442"/>
                    <a:pt x="195466" y="78576"/>
                  </a:cubicBezTo>
                  <a:cubicBezTo>
                    <a:pt x="189402" y="73911"/>
                    <a:pt x="183337" y="69712"/>
                    <a:pt x="177273" y="65047"/>
                  </a:cubicBezTo>
                  <a:cubicBezTo>
                    <a:pt x="177273" y="65047"/>
                    <a:pt x="177273" y="65047"/>
                    <a:pt x="177273" y="65047"/>
                  </a:cubicBezTo>
                  <a:cubicBezTo>
                    <a:pt x="177273" y="65047"/>
                    <a:pt x="177273" y="65047"/>
                    <a:pt x="177273" y="65047"/>
                  </a:cubicBezTo>
                  <a:lnTo>
                    <a:pt x="177739" y="65513"/>
                  </a:lnTo>
                  <a:cubicBezTo>
                    <a:pt x="171674" y="64580"/>
                    <a:pt x="166543" y="67379"/>
                    <a:pt x="161411" y="70179"/>
                  </a:cubicBezTo>
                  <a:cubicBezTo>
                    <a:pt x="156746" y="73444"/>
                    <a:pt x="151148" y="73444"/>
                    <a:pt x="146950" y="70645"/>
                  </a:cubicBezTo>
                  <a:cubicBezTo>
                    <a:pt x="142285" y="67846"/>
                    <a:pt x="139019" y="69712"/>
                    <a:pt x="135754" y="72045"/>
                  </a:cubicBezTo>
                  <a:cubicBezTo>
                    <a:pt x="135754" y="72511"/>
                    <a:pt x="135754" y="72511"/>
                    <a:pt x="135754" y="72978"/>
                  </a:cubicBezTo>
                  <a:cubicBezTo>
                    <a:pt x="134820" y="73444"/>
                    <a:pt x="134354" y="73911"/>
                    <a:pt x="133421" y="74377"/>
                  </a:cubicBezTo>
                  <a:cubicBezTo>
                    <a:pt x="133887" y="73911"/>
                    <a:pt x="134354" y="72978"/>
                    <a:pt x="135287" y="72511"/>
                  </a:cubicBezTo>
                  <a:cubicBezTo>
                    <a:pt x="135287" y="72511"/>
                    <a:pt x="135754" y="72045"/>
                    <a:pt x="135754" y="72045"/>
                  </a:cubicBezTo>
                  <a:cubicBezTo>
                    <a:pt x="136686" y="68779"/>
                    <a:pt x="137153" y="65513"/>
                    <a:pt x="138086" y="62248"/>
                  </a:cubicBezTo>
                  <a:cubicBezTo>
                    <a:pt x="140419" y="53851"/>
                    <a:pt x="143684" y="45920"/>
                    <a:pt x="143684" y="37057"/>
                  </a:cubicBezTo>
                  <a:cubicBezTo>
                    <a:pt x="143684" y="34724"/>
                    <a:pt x="144617" y="32858"/>
                    <a:pt x="146483" y="30992"/>
                  </a:cubicBezTo>
                  <a:cubicBezTo>
                    <a:pt x="146483" y="29592"/>
                    <a:pt x="146483" y="28659"/>
                    <a:pt x="146483" y="27260"/>
                  </a:cubicBezTo>
                  <a:cubicBezTo>
                    <a:pt x="146483" y="19796"/>
                    <a:pt x="143684" y="18396"/>
                    <a:pt x="137620" y="16997"/>
                  </a:cubicBezTo>
                  <a:cubicBezTo>
                    <a:pt x="134354" y="16064"/>
                    <a:pt x="131555" y="16530"/>
                    <a:pt x="128289" y="16997"/>
                  </a:cubicBezTo>
                  <a:cubicBezTo>
                    <a:pt x="120825" y="18396"/>
                    <a:pt x="113828" y="23061"/>
                    <a:pt x="105897" y="23061"/>
                  </a:cubicBezTo>
                  <a:cubicBezTo>
                    <a:pt x="98899" y="23061"/>
                    <a:pt x="93768" y="25860"/>
                    <a:pt x="89103" y="30992"/>
                  </a:cubicBezTo>
                  <a:cubicBezTo>
                    <a:pt x="87237" y="33324"/>
                    <a:pt x="83971" y="34724"/>
                    <a:pt x="81639" y="37057"/>
                  </a:cubicBezTo>
                  <a:cubicBezTo>
                    <a:pt x="75574" y="43588"/>
                    <a:pt x="73708" y="51518"/>
                    <a:pt x="76507" y="59915"/>
                  </a:cubicBezTo>
                  <a:cubicBezTo>
                    <a:pt x="76974" y="61781"/>
                    <a:pt x="77907" y="63647"/>
                    <a:pt x="75108" y="64114"/>
                  </a:cubicBezTo>
                  <a:cubicBezTo>
                    <a:pt x="71842" y="64580"/>
                    <a:pt x="69510" y="67379"/>
                    <a:pt x="66710" y="68779"/>
                  </a:cubicBezTo>
                  <a:cubicBezTo>
                    <a:pt x="63445" y="70645"/>
                    <a:pt x="62512" y="73444"/>
                    <a:pt x="63445" y="76710"/>
                  </a:cubicBezTo>
                  <a:cubicBezTo>
                    <a:pt x="64378" y="80442"/>
                    <a:pt x="65778" y="84174"/>
                    <a:pt x="66710" y="87906"/>
                  </a:cubicBezTo>
                  <a:cubicBezTo>
                    <a:pt x="67177" y="89305"/>
                    <a:pt x="67177" y="90238"/>
                    <a:pt x="67177" y="91638"/>
                  </a:cubicBezTo>
                  <a:cubicBezTo>
                    <a:pt x="67177" y="92104"/>
                    <a:pt x="66710" y="93037"/>
                    <a:pt x="66244" y="93037"/>
                  </a:cubicBezTo>
                  <a:cubicBezTo>
                    <a:pt x="65311" y="93504"/>
                    <a:pt x="63445" y="93970"/>
                    <a:pt x="62978" y="93504"/>
                  </a:cubicBezTo>
                  <a:cubicBezTo>
                    <a:pt x="57380" y="88372"/>
                    <a:pt x="54581" y="76710"/>
                    <a:pt x="56914" y="70645"/>
                  </a:cubicBezTo>
                  <a:cubicBezTo>
                    <a:pt x="57380" y="70179"/>
                    <a:pt x="57380" y="69246"/>
                    <a:pt x="57847" y="68779"/>
                  </a:cubicBezTo>
                  <a:cubicBezTo>
                    <a:pt x="58780" y="66446"/>
                    <a:pt x="59713" y="64114"/>
                    <a:pt x="61112" y="61781"/>
                  </a:cubicBezTo>
                  <a:cubicBezTo>
                    <a:pt x="64844" y="57583"/>
                    <a:pt x="65311" y="52918"/>
                    <a:pt x="64844" y="47320"/>
                  </a:cubicBezTo>
                  <a:cubicBezTo>
                    <a:pt x="64378" y="44054"/>
                    <a:pt x="66244" y="41255"/>
                    <a:pt x="68576" y="38923"/>
                  </a:cubicBezTo>
                  <a:cubicBezTo>
                    <a:pt x="70443" y="37057"/>
                    <a:pt x="72775" y="35657"/>
                    <a:pt x="74175" y="33791"/>
                  </a:cubicBezTo>
                  <a:cubicBezTo>
                    <a:pt x="81172" y="25394"/>
                    <a:pt x="89569" y="18396"/>
                    <a:pt x="99832" y="14198"/>
                  </a:cubicBezTo>
                  <a:cubicBezTo>
                    <a:pt x="100766" y="13731"/>
                    <a:pt x="101698" y="12798"/>
                    <a:pt x="102632" y="11399"/>
                  </a:cubicBezTo>
                  <a:cubicBezTo>
                    <a:pt x="103098" y="10466"/>
                    <a:pt x="103098" y="8600"/>
                    <a:pt x="102632" y="8133"/>
                  </a:cubicBezTo>
                  <a:cubicBezTo>
                    <a:pt x="101232" y="6267"/>
                    <a:pt x="99366" y="4401"/>
                    <a:pt x="97033" y="3002"/>
                  </a:cubicBezTo>
                  <a:cubicBezTo>
                    <a:pt x="83971" y="-2597"/>
                    <a:pt x="71842" y="202"/>
                    <a:pt x="60179" y="6734"/>
                  </a:cubicBezTo>
                  <a:cubicBezTo>
                    <a:pt x="54581" y="9999"/>
                    <a:pt x="49916" y="14664"/>
                    <a:pt x="44785" y="18396"/>
                  </a:cubicBezTo>
                  <a:cubicBezTo>
                    <a:pt x="37321" y="24461"/>
                    <a:pt x="33588" y="34258"/>
                    <a:pt x="25191" y="39389"/>
                  </a:cubicBezTo>
                  <a:cubicBezTo>
                    <a:pt x="24258" y="39856"/>
                    <a:pt x="23325" y="41255"/>
                    <a:pt x="22859" y="42188"/>
                  </a:cubicBezTo>
                  <a:cubicBezTo>
                    <a:pt x="21459" y="44521"/>
                    <a:pt x="20060" y="46387"/>
                    <a:pt x="19127" y="48719"/>
                  </a:cubicBezTo>
                  <a:cubicBezTo>
                    <a:pt x="17727" y="51052"/>
                    <a:pt x="17261" y="53851"/>
                    <a:pt x="15861" y="55717"/>
                  </a:cubicBezTo>
                  <a:cubicBezTo>
                    <a:pt x="8397" y="62248"/>
                    <a:pt x="6065" y="72045"/>
                    <a:pt x="1866" y="80442"/>
                  </a:cubicBezTo>
                  <a:cubicBezTo>
                    <a:pt x="-467" y="84640"/>
                    <a:pt x="1866" y="89305"/>
                    <a:pt x="6531" y="91171"/>
                  </a:cubicBezTo>
                  <a:cubicBezTo>
                    <a:pt x="11196" y="93037"/>
                    <a:pt x="16328" y="94903"/>
                    <a:pt x="20526" y="97236"/>
                  </a:cubicBezTo>
                  <a:cubicBezTo>
                    <a:pt x="21926" y="98169"/>
                    <a:pt x="23325" y="99568"/>
                    <a:pt x="24258" y="100968"/>
                  </a:cubicBezTo>
                  <a:cubicBezTo>
                    <a:pt x="24725" y="101901"/>
                    <a:pt x="24725" y="103767"/>
                    <a:pt x="24258" y="104234"/>
                  </a:cubicBezTo>
                  <a:cubicBezTo>
                    <a:pt x="23792" y="105167"/>
                    <a:pt x="21926" y="105633"/>
                    <a:pt x="20993" y="105167"/>
                  </a:cubicBezTo>
                  <a:cubicBezTo>
                    <a:pt x="17727" y="103301"/>
                    <a:pt x="14462" y="101435"/>
                    <a:pt x="11196" y="99568"/>
                  </a:cubicBezTo>
                  <a:cubicBezTo>
                    <a:pt x="6531" y="97236"/>
                    <a:pt x="467" y="100501"/>
                    <a:pt x="0" y="106100"/>
                  </a:cubicBezTo>
                  <a:cubicBezTo>
                    <a:pt x="0" y="109365"/>
                    <a:pt x="0" y="112631"/>
                    <a:pt x="467" y="115896"/>
                  </a:cubicBezTo>
                  <a:cubicBezTo>
                    <a:pt x="933" y="120561"/>
                    <a:pt x="4199" y="123827"/>
                    <a:pt x="6998" y="127559"/>
                  </a:cubicBezTo>
                  <a:cubicBezTo>
                    <a:pt x="9330" y="130358"/>
                    <a:pt x="12596" y="130358"/>
                    <a:pt x="15861" y="130824"/>
                  </a:cubicBezTo>
                  <a:cubicBezTo>
                    <a:pt x="17727" y="131291"/>
                    <a:pt x="19593" y="131291"/>
                    <a:pt x="21459" y="131757"/>
                  </a:cubicBezTo>
                  <a:cubicBezTo>
                    <a:pt x="25191" y="132690"/>
                    <a:pt x="26591" y="135023"/>
                    <a:pt x="27524" y="138289"/>
                  </a:cubicBezTo>
                  <a:cubicBezTo>
                    <a:pt x="30789" y="142021"/>
                    <a:pt x="34055" y="144820"/>
                    <a:pt x="39653" y="143887"/>
                  </a:cubicBezTo>
                  <a:cubicBezTo>
                    <a:pt x="43852" y="142954"/>
                    <a:pt x="46184" y="145753"/>
                    <a:pt x="46651" y="149485"/>
                  </a:cubicBezTo>
                  <a:cubicBezTo>
                    <a:pt x="50383" y="150418"/>
                    <a:pt x="55048" y="150418"/>
                    <a:pt x="58313" y="153217"/>
                  </a:cubicBezTo>
                  <a:cubicBezTo>
                    <a:pt x="59713" y="155083"/>
                    <a:pt x="61579" y="154616"/>
                    <a:pt x="63445" y="154616"/>
                  </a:cubicBezTo>
                  <a:close/>
                  <a:moveTo>
                    <a:pt x="161878" y="339819"/>
                  </a:moveTo>
                  <a:cubicBezTo>
                    <a:pt x="160945" y="339819"/>
                    <a:pt x="159545" y="339353"/>
                    <a:pt x="158612" y="338886"/>
                  </a:cubicBezTo>
                  <a:cubicBezTo>
                    <a:pt x="158146" y="338886"/>
                    <a:pt x="158146" y="337953"/>
                    <a:pt x="158612" y="337487"/>
                  </a:cubicBezTo>
                  <a:cubicBezTo>
                    <a:pt x="160478" y="334221"/>
                    <a:pt x="162344" y="330956"/>
                    <a:pt x="163744" y="327224"/>
                  </a:cubicBezTo>
                  <a:cubicBezTo>
                    <a:pt x="164677" y="325824"/>
                    <a:pt x="165143" y="325358"/>
                    <a:pt x="166543" y="325824"/>
                  </a:cubicBezTo>
                  <a:cubicBezTo>
                    <a:pt x="167009" y="326291"/>
                    <a:pt x="167476" y="326757"/>
                    <a:pt x="167942" y="327224"/>
                  </a:cubicBezTo>
                  <a:cubicBezTo>
                    <a:pt x="168875" y="329090"/>
                    <a:pt x="169342" y="330489"/>
                    <a:pt x="169808" y="331889"/>
                  </a:cubicBezTo>
                  <a:cubicBezTo>
                    <a:pt x="168875" y="336554"/>
                    <a:pt x="166543" y="339353"/>
                    <a:pt x="161878" y="339819"/>
                  </a:cubicBezTo>
                  <a:close/>
                  <a:moveTo>
                    <a:pt x="251447" y="172344"/>
                  </a:moveTo>
                  <a:cubicBezTo>
                    <a:pt x="252847" y="171877"/>
                    <a:pt x="253780" y="172810"/>
                    <a:pt x="253780" y="174210"/>
                  </a:cubicBezTo>
                  <a:cubicBezTo>
                    <a:pt x="253780" y="176076"/>
                    <a:pt x="252847" y="177475"/>
                    <a:pt x="250981" y="177942"/>
                  </a:cubicBezTo>
                  <a:cubicBezTo>
                    <a:pt x="250981" y="177942"/>
                    <a:pt x="250981" y="178408"/>
                    <a:pt x="250981" y="178408"/>
                  </a:cubicBezTo>
                  <a:lnTo>
                    <a:pt x="250048" y="179341"/>
                  </a:lnTo>
                  <a:lnTo>
                    <a:pt x="250514" y="177942"/>
                  </a:lnTo>
                  <a:cubicBezTo>
                    <a:pt x="250514" y="177942"/>
                    <a:pt x="250514" y="177942"/>
                    <a:pt x="250981" y="177942"/>
                  </a:cubicBezTo>
                  <a:cubicBezTo>
                    <a:pt x="250514" y="176542"/>
                    <a:pt x="250048" y="174676"/>
                    <a:pt x="250048" y="173277"/>
                  </a:cubicBezTo>
                  <a:cubicBezTo>
                    <a:pt x="250048" y="173277"/>
                    <a:pt x="250514" y="172810"/>
                    <a:pt x="251447" y="172344"/>
                  </a:cubicBezTo>
                  <a:close/>
                  <a:moveTo>
                    <a:pt x="131555" y="78109"/>
                  </a:moveTo>
                  <a:cubicBezTo>
                    <a:pt x="132021" y="77643"/>
                    <a:pt x="132488" y="76710"/>
                    <a:pt x="133421" y="76243"/>
                  </a:cubicBezTo>
                  <a:cubicBezTo>
                    <a:pt x="132954" y="76710"/>
                    <a:pt x="132488" y="77643"/>
                    <a:pt x="132488" y="78576"/>
                  </a:cubicBezTo>
                  <a:cubicBezTo>
                    <a:pt x="132021" y="78576"/>
                    <a:pt x="130155" y="79975"/>
                    <a:pt x="131555" y="78109"/>
                  </a:cubicBezTo>
                  <a:close/>
                  <a:moveTo>
                    <a:pt x="61112" y="103301"/>
                  </a:moveTo>
                  <a:lnTo>
                    <a:pt x="62512" y="103767"/>
                  </a:lnTo>
                  <a:lnTo>
                    <a:pt x="61112" y="104234"/>
                  </a:lnTo>
                  <a:lnTo>
                    <a:pt x="61112" y="103301"/>
                  </a:ln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19" name="Freeform: Shape 118">
              <a:extLst>
                <a:ext uri="{FF2B5EF4-FFF2-40B4-BE49-F238E27FC236}">
                  <a16:creationId xmlns:a16="http://schemas.microsoft.com/office/drawing/2014/main" id="{A04C5184-95FC-49B4-A18C-3D5055DCC0D5}"/>
                </a:ext>
              </a:extLst>
            </p:cNvPr>
            <p:cNvSpPr/>
            <p:nvPr/>
          </p:nvSpPr>
          <p:spPr>
            <a:xfrm>
              <a:off x="1612688" y="1577256"/>
              <a:ext cx="4665" cy="4665"/>
            </a:xfrm>
            <a:custGeom>
              <a:avLst/>
              <a:gdLst/>
              <a:ahLst/>
              <a:cxnLst/>
              <a:rect l="0" t="0" r="0" b="0"/>
              <a:pathLst>
                <a:path>
                  <a:moveTo>
                    <a:pt x="0" y="466"/>
                  </a:moveTo>
                  <a:cubicBezTo>
                    <a:pt x="0" y="466"/>
                    <a:pt x="467" y="466"/>
                    <a:pt x="467" y="0"/>
                  </a:cubicBezTo>
                  <a:cubicBezTo>
                    <a:pt x="467" y="466"/>
                    <a:pt x="467" y="466"/>
                    <a:pt x="0" y="466"/>
                  </a:cubicBezTo>
                  <a:cubicBezTo>
                    <a:pt x="0" y="466"/>
                    <a:pt x="0" y="466"/>
                    <a:pt x="0" y="466"/>
                  </a:cubicBezTo>
                  <a:cubicBezTo>
                    <a:pt x="0" y="933"/>
                    <a:pt x="0" y="933"/>
                    <a:pt x="0" y="466"/>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20" name="Freeform: Shape 119">
              <a:extLst>
                <a:ext uri="{FF2B5EF4-FFF2-40B4-BE49-F238E27FC236}">
                  <a16:creationId xmlns:a16="http://schemas.microsoft.com/office/drawing/2014/main" id="{E49BEAE1-7C3A-4269-8EB9-AC5C66E9413C}"/>
                </a:ext>
              </a:extLst>
            </p:cNvPr>
            <p:cNvSpPr/>
            <p:nvPr/>
          </p:nvSpPr>
          <p:spPr>
            <a:xfrm>
              <a:off x="1518682" y="1575391"/>
              <a:ext cx="233239" cy="205255"/>
            </a:xfrm>
            <a:custGeom>
              <a:avLst/>
              <a:gdLst/>
              <a:ahLst/>
              <a:cxnLst/>
              <a:rect l="0" t="0" r="0" b="0"/>
              <a:pathLst>
                <a:path w="233253" h="205263">
                  <a:moveTo>
                    <a:pt x="94012" y="2333"/>
                  </a:moveTo>
                  <a:cubicBezTo>
                    <a:pt x="91679" y="4199"/>
                    <a:pt x="88880" y="5132"/>
                    <a:pt x="85615" y="5132"/>
                  </a:cubicBezTo>
                  <a:cubicBezTo>
                    <a:pt x="81883" y="5598"/>
                    <a:pt x="78150" y="5598"/>
                    <a:pt x="74418" y="6065"/>
                  </a:cubicBezTo>
                  <a:cubicBezTo>
                    <a:pt x="73952" y="6998"/>
                    <a:pt x="73485" y="7931"/>
                    <a:pt x="72552" y="8397"/>
                  </a:cubicBezTo>
                  <a:cubicBezTo>
                    <a:pt x="64155" y="13529"/>
                    <a:pt x="55292" y="16328"/>
                    <a:pt x="46428" y="20060"/>
                  </a:cubicBezTo>
                  <a:cubicBezTo>
                    <a:pt x="42229" y="21926"/>
                    <a:pt x="38497" y="23792"/>
                    <a:pt x="37564" y="29390"/>
                  </a:cubicBezTo>
                  <a:cubicBezTo>
                    <a:pt x="37564" y="31722"/>
                    <a:pt x="35232" y="32189"/>
                    <a:pt x="33832" y="33589"/>
                  </a:cubicBezTo>
                  <a:cubicBezTo>
                    <a:pt x="31033" y="35455"/>
                    <a:pt x="28234" y="36388"/>
                    <a:pt x="25435" y="38254"/>
                  </a:cubicBezTo>
                  <a:cubicBezTo>
                    <a:pt x="22170" y="41053"/>
                    <a:pt x="17971" y="43852"/>
                    <a:pt x="17505" y="48517"/>
                  </a:cubicBezTo>
                  <a:cubicBezTo>
                    <a:pt x="17505" y="51316"/>
                    <a:pt x="19371" y="54581"/>
                    <a:pt x="20304" y="57380"/>
                  </a:cubicBezTo>
                  <a:cubicBezTo>
                    <a:pt x="20304" y="57847"/>
                    <a:pt x="20770" y="58780"/>
                    <a:pt x="20770" y="59246"/>
                  </a:cubicBezTo>
                  <a:cubicBezTo>
                    <a:pt x="21703" y="62045"/>
                    <a:pt x="23569" y="63445"/>
                    <a:pt x="26368" y="63911"/>
                  </a:cubicBezTo>
                  <a:cubicBezTo>
                    <a:pt x="31966" y="64844"/>
                    <a:pt x="37564" y="64844"/>
                    <a:pt x="43629" y="65777"/>
                  </a:cubicBezTo>
                  <a:cubicBezTo>
                    <a:pt x="44095" y="65777"/>
                    <a:pt x="44562" y="66711"/>
                    <a:pt x="44562" y="67177"/>
                  </a:cubicBezTo>
                  <a:cubicBezTo>
                    <a:pt x="44562" y="68577"/>
                    <a:pt x="44095" y="69510"/>
                    <a:pt x="42696" y="69510"/>
                  </a:cubicBezTo>
                  <a:cubicBezTo>
                    <a:pt x="36165" y="69976"/>
                    <a:pt x="30100" y="70443"/>
                    <a:pt x="23569" y="70909"/>
                  </a:cubicBezTo>
                  <a:cubicBezTo>
                    <a:pt x="19837" y="71376"/>
                    <a:pt x="15638" y="72309"/>
                    <a:pt x="12839" y="74641"/>
                  </a:cubicBezTo>
                  <a:cubicBezTo>
                    <a:pt x="11440" y="76041"/>
                    <a:pt x="10040" y="77907"/>
                    <a:pt x="10040" y="79306"/>
                  </a:cubicBezTo>
                  <a:cubicBezTo>
                    <a:pt x="9574" y="81639"/>
                    <a:pt x="10507" y="84438"/>
                    <a:pt x="10507" y="86770"/>
                  </a:cubicBezTo>
                  <a:cubicBezTo>
                    <a:pt x="10973" y="93768"/>
                    <a:pt x="11906" y="95634"/>
                    <a:pt x="20770" y="97966"/>
                  </a:cubicBezTo>
                  <a:cubicBezTo>
                    <a:pt x="31500" y="100299"/>
                    <a:pt x="41763" y="103565"/>
                    <a:pt x="52959" y="103098"/>
                  </a:cubicBezTo>
                  <a:cubicBezTo>
                    <a:pt x="54825" y="103098"/>
                    <a:pt x="57158" y="103565"/>
                    <a:pt x="58557" y="104498"/>
                  </a:cubicBezTo>
                  <a:cubicBezTo>
                    <a:pt x="66021" y="109629"/>
                    <a:pt x="73019" y="114761"/>
                    <a:pt x="77217" y="123158"/>
                  </a:cubicBezTo>
                  <a:cubicBezTo>
                    <a:pt x="78150" y="124557"/>
                    <a:pt x="78150" y="125490"/>
                    <a:pt x="77217" y="126423"/>
                  </a:cubicBezTo>
                  <a:cubicBezTo>
                    <a:pt x="76751" y="126890"/>
                    <a:pt x="76284" y="126890"/>
                    <a:pt x="75351" y="126890"/>
                  </a:cubicBezTo>
                  <a:cubicBezTo>
                    <a:pt x="65555" y="125957"/>
                    <a:pt x="56691" y="122225"/>
                    <a:pt x="48294" y="118493"/>
                  </a:cubicBezTo>
                  <a:cubicBezTo>
                    <a:pt x="45028" y="117093"/>
                    <a:pt x="41296" y="114761"/>
                    <a:pt x="37564" y="114294"/>
                  </a:cubicBezTo>
                  <a:cubicBezTo>
                    <a:pt x="28701" y="113361"/>
                    <a:pt x="19837" y="113361"/>
                    <a:pt x="10507" y="113828"/>
                  </a:cubicBezTo>
                  <a:cubicBezTo>
                    <a:pt x="6308" y="113828"/>
                    <a:pt x="3509" y="117093"/>
                    <a:pt x="2110" y="120825"/>
                  </a:cubicBezTo>
                  <a:cubicBezTo>
                    <a:pt x="-223" y="125490"/>
                    <a:pt x="-223" y="130622"/>
                    <a:pt x="244" y="135753"/>
                  </a:cubicBezTo>
                  <a:cubicBezTo>
                    <a:pt x="710" y="145084"/>
                    <a:pt x="5375" y="151148"/>
                    <a:pt x="14705" y="154414"/>
                  </a:cubicBezTo>
                  <a:cubicBezTo>
                    <a:pt x="18904" y="155813"/>
                    <a:pt x="23569" y="156746"/>
                    <a:pt x="27301" y="158612"/>
                  </a:cubicBezTo>
                  <a:cubicBezTo>
                    <a:pt x="28701" y="159079"/>
                    <a:pt x="30100" y="161878"/>
                    <a:pt x="29634" y="163277"/>
                  </a:cubicBezTo>
                  <a:cubicBezTo>
                    <a:pt x="28701" y="166076"/>
                    <a:pt x="26835" y="168876"/>
                    <a:pt x="25435" y="172141"/>
                  </a:cubicBezTo>
                  <a:cubicBezTo>
                    <a:pt x="24502" y="174007"/>
                    <a:pt x="24036" y="175873"/>
                    <a:pt x="24036" y="177739"/>
                  </a:cubicBezTo>
                  <a:cubicBezTo>
                    <a:pt x="24502" y="181471"/>
                    <a:pt x="25435" y="185203"/>
                    <a:pt x="26835" y="188935"/>
                  </a:cubicBezTo>
                  <a:cubicBezTo>
                    <a:pt x="27301" y="189868"/>
                    <a:pt x="28701" y="190801"/>
                    <a:pt x="29634" y="191268"/>
                  </a:cubicBezTo>
                  <a:cubicBezTo>
                    <a:pt x="31500" y="191734"/>
                    <a:pt x="33366" y="191734"/>
                    <a:pt x="35232" y="191734"/>
                  </a:cubicBezTo>
                  <a:cubicBezTo>
                    <a:pt x="44095" y="192667"/>
                    <a:pt x="53426" y="191268"/>
                    <a:pt x="61823" y="194067"/>
                  </a:cubicBezTo>
                  <a:cubicBezTo>
                    <a:pt x="67421" y="195933"/>
                    <a:pt x="72086" y="195000"/>
                    <a:pt x="76751" y="192667"/>
                  </a:cubicBezTo>
                  <a:cubicBezTo>
                    <a:pt x="79550" y="191268"/>
                    <a:pt x="82349" y="189868"/>
                    <a:pt x="85148" y="188469"/>
                  </a:cubicBezTo>
                  <a:cubicBezTo>
                    <a:pt x="89347" y="186136"/>
                    <a:pt x="93545" y="185203"/>
                    <a:pt x="98210" y="186136"/>
                  </a:cubicBezTo>
                  <a:cubicBezTo>
                    <a:pt x="103808" y="187069"/>
                    <a:pt x="108473" y="185670"/>
                    <a:pt x="112672" y="182404"/>
                  </a:cubicBezTo>
                  <a:cubicBezTo>
                    <a:pt x="114538" y="181005"/>
                    <a:pt x="116871" y="179605"/>
                    <a:pt x="119203" y="178672"/>
                  </a:cubicBezTo>
                  <a:cubicBezTo>
                    <a:pt x="120603" y="177739"/>
                    <a:pt x="121536" y="178672"/>
                    <a:pt x="122469" y="179605"/>
                  </a:cubicBezTo>
                  <a:cubicBezTo>
                    <a:pt x="122935" y="180072"/>
                    <a:pt x="123402" y="180538"/>
                    <a:pt x="123402" y="181471"/>
                  </a:cubicBezTo>
                  <a:cubicBezTo>
                    <a:pt x="124335" y="185203"/>
                    <a:pt x="127134" y="186603"/>
                    <a:pt x="129933" y="188002"/>
                  </a:cubicBezTo>
                  <a:cubicBezTo>
                    <a:pt x="134131" y="190335"/>
                    <a:pt x="132265" y="195000"/>
                    <a:pt x="135064" y="197799"/>
                  </a:cubicBezTo>
                  <a:cubicBezTo>
                    <a:pt x="135531" y="198265"/>
                    <a:pt x="135997" y="198732"/>
                    <a:pt x="136464" y="199198"/>
                  </a:cubicBezTo>
                  <a:cubicBezTo>
                    <a:pt x="142528" y="201064"/>
                    <a:pt x="148593" y="203397"/>
                    <a:pt x="154658" y="204797"/>
                  </a:cubicBezTo>
                  <a:cubicBezTo>
                    <a:pt x="160722" y="206196"/>
                    <a:pt x="167253" y="206663"/>
                    <a:pt x="173784" y="204330"/>
                  </a:cubicBezTo>
                  <a:cubicBezTo>
                    <a:pt x="177050" y="203397"/>
                    <a:pt x="179849" y="201531"/>
                    <a:pt x="180782" y="198265"/>
                  </a:cubicBezTo>
                  <a:cubicBezTo>
                    <a:pt x="182648" y="192201"/>
                    <a:pt x="183114" y="186136"/>
                    <a:pt x="178449" y="181005"/>
                  </a:cubicBezTo>
                  <a:cubicBezTo>
                    <a:pt x="177983" y="181005"/>
                    <a:pt x="177983" y="181005"/>
                    <a:pt x="177516" y="181005"/>
                  </a:cubicBezTo>
                  <a:cubicBezTo>
                    <a:pt x="176583" y="182404"/>
                    <a:pt x="175650" y="183337"/>
                    <a:pt x="173784" y="183804"/>
                  </a:cubicBezTo>
                  <a:cubicBezTo>
                    <a:pt x="173318" y="183804"/>
                    <a:pt x="172385" y="183804"/>
                    <a:pt x="171918" y="183804"/>
                  </a:cubicBezTo>
                  <a:cubicBezTo>
                    <a:pt x="170519" y="182871"/>
                    <a:pt x="170985" y="181938"/>
                    <a:pt x="172851" y="181471"/>
                  </a:cubicBezTo>
                  <a:cubicBezTo>
                    <a:pt x="174251" y="181471"/>
                    <a:pt x="176117" y="181471"/>
                    <a:pt x="177516" y="181005"/>
                  </a:cubicBezTo>
                  <a:cubicBezTo>
                    <a:pt x="177516" y="181005"/>
                    <a:pt x="177983" y="180538"/>
                    <a:pt x="177983" y="180538"/>
                  </a:cubicBezTo>
                  <a:cubicBezTo>
                    <a:pt x="177983" y="180538"/>
                    <a:pt x="177983" y="181005"/>
                    <a:pt x="178449" y="181005"/>
                  </a:cubicBezTo>
                  <a:cubicBezTo>
                    <a:pt x="178449" y="181005"/>
                    <a:pt x="178449" y="181005"/>
                    <a:pt x="178449" y="181005"/>
                  </a:cubicBezTo>
                  <a:cubicBezTo>
                    <a:pt x="179382" y="179605"/>
                    <a:pt x="180315" y="177739"/>
                    <a:pt x="181715" y="176340"/>
                  </a:cubicBezTo>
                  <a:cubicBezTo>
                    <a:pt x="183114" y="174940"/>
                    <a:pt x="185447" y="174474"/>
                    <a:pt x="186847" y="175873"/>
                  </a:cubicBezTo>
                  <a:cubicBezTo>
                    <a:pt x="189646" y="179139"/>
                    <a:pt x="194311" y="179605"/>
                    <a:pt x="196643" y="183804"/>
                  </a:cubicBezTo>
                  <a:cubicBezTo>
                    <a:pt x="202241" y="182871"/>
                    <a:pt x="205973" y="180072"/>
                    <a:pt x="207839" y="174474"/>
                  </a:cubicBezTo>
                  <a:cubicBezTo>
                    <a:pt x="209239" y="170742"/>
                    <a:pt x="209239" y="167009"/>
                    <a:pt x="206906" y="163277"/>
                  </a:cubicBezTo>
                  <a:cubicBezTo>
                    <a:pt x="205507" y="160945"/>
                    <a:pt x="204107" y="159079"/>
                    <a:pt x="202241" y="157213"/>
                  </a:cubicBezTo>
                  <a:cubicBezTo>
                    <a:pt x="199442" y="154414"/>
                    <a:pt x="197576" y="151148"/>
                    <a:pt x="197110" y="146950"/>
                  </a:cubicBezTo>
                  <a:cubicBezTo>
                    <a:pt x="196643" y="142285"/>
                    <a:pt x="194311" y="139019"/>
                    <a:pt x="190579" y="136220"/>
                  </a:cubicBezTo>
                  <a:cubicBezTo>
                    <a:pt x="186380" y="132954"/>
                    <a:pt x="185913" y="127356"/>
                    <a:pt x="184047" y="122691"/>
                  </a:cubicBezTo>
                  <a:cubicBezTo>
                    <a:pt x="182648" y="119426"/>
                    <a:pt x="183114" y="116160"/>
                    <a:pt x="185447" y="113828"/>
                  </a:cubicBezTo>
                  <a:cubicBezTo>
                    <a:pt x="191512" y="108230"/>
                    <a:pt x="193844" y="101232"/>
                    <a:pt x="193378" y="92835"/>
                  </a:cubicBezTo>
                  <a:cubicBezTo>
                    <a:pt x="193378" y="89569"/>
                    <a:pt x="193844" y="86304"/>
                    <a:pt x="195244" y="83505"/>
                  </a:cubicBezTo>
                  <a:cubicBezTo>
                    <a:pt x="198509" y="74641"/>
                    <a:pt x="202241" y="65777"/>
                    <a:pt x="205507" y="56447"/>
                  </a:cubicBezTo>
                  <a:cubicBezTo>
                    <a:pt x="206906" y="53182"/>
                    <a:pt x="208772" y="50849"/>
                    <a:pt x="211571" y="49450"/>
                  </a:cubicBezTo>
                  <a:cubicBezTo>
                    <a:pt x="219502" y="44785"/>
                    <a:pt x="226500" y="39187"/>
                    <a:pt x="233031" y="33122"/>
                  </a:cubicBezTo>
                  <a:cubicBezTo>
                    <a:pt x="234897" y="31256"/>
                    <a:pt x="235830" y="28923"/>
                    <a:pt x="235830" y="26124"/>
                  </a:cubicBezTo>
                  <a:cubicBezTo>
                    <a:pt x="236296" y="19127"/>
                    <a:pt x="233964" y="15395"/>
                    <a:pt x="226966" y="13529"/>
                  </a:cubicBezTo>
                  <a:cubicBezTo>
                    <a:pt x="223234" y="12596"/>
                    <a:pt x="219502" y="11196"/>
                    <a:pt x="215770" y="10730"/>
                  </a:cubicBezTo>
                  <a:cubicBezTo>
                    <a:pt x="210638" y="9797"/>
                    <a:pt x="207373" y="12596"/>
                    <a:pt x="203641" y="15861"/>
                  </a:cubicBezTo>
                  <a:cubicBezTo>
                    <a:pt x="200842" y="18194"/>
                    <a:pt x="201775" y="21459"/>
                    <a:pt x="202708" y="24725"/>
                  </a:cubicBezTo>
                  <a:cubicBezTo>
                    <a:pt x="203641" y="28457"/>
                    <a:pt x="203641" y="32655"/>
                    <a:pt x="204107" y="36854"/>
                  </a:cubicBezTo>
                  <a:cubicBezTo>
                    <a:pt x="204107" y="37321"/>
                    <a:pt x="204574" y="37321"/>
                    <a:pt x="204574" y="37787"/>
                  </a:cubicBezTo>
                  <a:lnTo>
                    <a:pt x="205040" y="38720"/>
                  </a:lnTo>
                  <a:lnTo>
                    <a:pt x="204107" y="38254"/>
                  </a:lnTo>
                  <a:cubicBezTo>
                    <a:pt x="204107" y="37787"/>
                    <a:pt x="204107" y="37787"/>
                    <a:pt x="204107" y="37321"/>
                  </a:cubicBezTo>
                  <a:cubicBezTo>
                    <a:pt x="203641" y="36388"/>
                    <a:pt x="203174" y="35455"/>
                    <a:pt x="202708" y="34522"/>
                  </a:cubicBezTo>
                  <a:cubicBezTo>
                    <a:pt x="201308" y="31256"/>
                    <a:pt x="199442" y="28923"/>
                    <a:pt x="196177" y="27990"/>
                  </a:cubicBezTo>
                  <a:cubicBezTo>
                    <a:pt x="194311" y="27524"/>
                    <a:pt x="192445" y="27057"/>
                    <a:pt x="190579" y="26124"/>
                  </a:cubicBezTo>
                  <a:cubicBezTo>
                    <a:pt x="184980" y="22859"/>
                    <a:pt x="181715" y="25658"/>
                    <a:pt x="179382" y="29390"/>
                  </a:cubicBezTo>
                  <a:cubicBezTo>
                    <a:pt x="177516" y="32189"/>
                    <a:pt x="176117" y="34988"/>
                    <a:pt x="174717" y="37787"/>
                  </a:cubicBezTo>
                  <a:cubicBezTo>
                    <a:pt x="171918" y="45718"/>
                    <a:pt x="170052" y="54115"/>
                    <a:pt x="165854" y="61112"/>
                  </a:cubicBezTo>
                  <a:cubicBezTo>
                    <a:pt x="161655" y="68577"/>
                    <a:pt x="161189" y="76974"/>
                    <a:pt x="158390" y="84904"/>
                  </a:cubicBezTo>
                  <a:cubicBezTo>
                    <a:pt x="157923" y="85371"/>
                    <a:pt x="157923" y="86304"/>
                    <a:pt x="157457" y="86770"/>
                  </a:cubicBezTo>
                  <a:cubicBezTo>
                    <a:pt x="156990" y="87237"/>
                    <a:pt x="156990" y="87703"/>
                    <a:pt x="156524" y="88636"/>
                  </a:cubicBezTo>
                  <a:cubicBezTo>
                    <a:pt x="155591" y="90502"/>
                    <a:pt x="153258" y="91435"/>
                    <a:pt x="151859" y="90969"/>
                  </a:cubicBezTo>
                  <a:cubicBezTo>
                    <a:pt x="150459" y="90502"/>
                    <a:pt x="148593" y="87703"/>
                    <a:pt x="148593" y="86770"/>
                  </a:cubicBezTo>
                  <a:cubicBezTo>
                    <a:pt x="150459" y="80239"/>
                    <a:pt x="152325" y="73242"/>
                    <a:pt x="154658" y="66711"/>
                  </a:cubicBezTo>
                  <a:cubicBezTo>
                    <a:pt x="158390" y="57380"/>
                    <a:pt x="158856" y="48050"/>
                    <a:pt x="156057" y="38720"/>
                  </a:cubicBezTo>
                  <a:cubicBezTo>
                    <a:pt x="155591" y="36854"/>
                    <a:pt x="154191" y="35455"/>
                    <a:pt x="152792" y="34055"/>
                  </a:cubicBezTo>
                  <a:cubicBezTo>
                    <a:pt x="151392" y="32189"/>
                    <a:pt x="146727" y="33122"/>
                    <a:pt x="146260" y="35455"/>
                  </a:cubicBezTo>
                  <a:cubicBezTo>
                    <a:pt x="145327" y="39653"/>
                    <a:pt x="144394" y="44318"/>
                    <a:pt x="143928" y="48517"/>
                  </a:cubicBezTo>
                  <a:cubicBezTo>
                    <a:pt x="143461" y="50849"/>
                    <a:pt x="142062" y="52249"/>
                    <a:pt x="140196" y="51782"/>
                  </a:cubicBezTo>
                  <a:cubicBezTo>
                    <a:pt x="134598" y="49916"/>
                    <a:pt x="129000" y="50383"/>
                    <a:pt x="122935" y="49916"/>
                  </a:cubicBezTo>
                  <a:cubicBezTo>
                    <a:pt x="121069" y="49916"/>
                    <a:pt x="120136" y="49450"/>
                    <a:pt x="121069" y="48517"/>
                  </a:cubicBezTo>
                  <a:cubicBezTo>
                    <a:pt x="121536" y="48050"/>
                    <a:pt x="122002" y="48050"/>
                    <a:pt x="122935" y="47584"/>
                  </a:cubicBezTo>
                  <a:cubicBezTo>
                    <a:pt x="125734" y="46184"/>
                    <a:pt x="128533" y="44785"/>
                    <a:pt x="131332" y="42919"/>
                  </a:cubicBezTo>
                  <a:cubicBezTo>
                    <a:pt x="133198" y="41519"/>
                    <a:pt x="133665" y="38254"/>
                    <a:pt x="132732" y="35921"/>
                  </a:cubicBezTo>
                  <a:cubicBezTo>
                    <a:pt x="130866" y="30789"/>
                    <a:pt x="126667" y="27524"/>
                    <a:pt x="122935" y="24258"/>
                  </a:cubicBezTo>
                  <a:cubicBezTo>
                    <a:pt x="118737" y="20526"/>
                    <a:pt x="115471" y="20060"/>
                    <a:pt x="110806" y="23325"/>
                  </a:cubicBezTo>
                  <a:cubicBezTo>
                    <a:pt x="108940" y="24725"/>
                    <a:pt x="107074" y="26591"/>
                    <a:pt x="105208" y="28457"/>
                  </a:cubicBezTo>
                  <a:cubicBezTo>
                    <a:pt x="103808" y="29856"/>
                    <a:pt x="101942" y="30323"/>
                    <a:pt x="100076" y="29856"/>
                  </a:cubicBezTo>
                  <a:cubicBezTo>
                    <a:pt x="98210" y="29390"/>
                    <a:pt x="98210" y="28923"/>
                    <a:pt x="100543" y="25191"/>
                  </a:cubicBezTo>
                  <a:cubicBezTo>
                    <a:pt x="103342" y="20993"/>
                    <a:pt x="106607" y="16794"/>
                    <a:pt x="108940" y="12596"/>
                  </a:cubicBezTo>
                  <a:cubicBezTo>
                    <a:pt x="110806" y="9797"/>
                    <a:pt x="109406" y="5132"/>
                    <a:pt x="106141" y="2333"/>
                  </a:cubicBezTo>
                  <a:cubicBezTo>
                    <a:pt x="105208" y="1400"/>
                    <a:pt x="103808" y="933"/>
                    <a:pt x="102875" y="466"/>
                  </a:cubicBezTo>
                  <a:lnTo>
                    <a:pt x="103342" y="0"/>
                  </a:lnTo>
                  <a:cubicBezTo>
                    <a:pt x="103342" y="0"/>
                    <a:pt x="102875" y="0"/>
                    <a:pt x="102875" y="0"/>
                  </a:cubicBezTo>
                  <a:cubicBezTo>
                    <a:pt x="102875" y="0"/>
                    <a:pt x="102875" y="466"/>
                    <a:pt x="102875" y="466"/>
                  </a:cubicBezTo>
                  <a:cubicBezTo>
                    <a:pt x="102409" y="1866"/>
                    <a:pt x="98210" y="1400"/>
                    <a:pt x="94012" y="2333"/>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21" name="Freeform: Shape 120">
              <a:extLst>
                <a:ext uri="{FF2B5EF4-FFF2-40B4-BE49-F238E27FC236}">
                  <a16:creationId xmlns:a16="http://schemas.microsoft.com/office/drawing/2014/main" id="{66F6F7D8-EF44-4516-91D1-EE0EE0369A9A}"/>
                </a:ext>
              </a:extLst>
            </p:cNvPr>
            <p:cNvSpPr/>
            <p:nvPr/>
          </p:nvSpPr>
          <p:spPr>
            <a:xfrm>
              <a:off x="5073033" y="3266342"/>
              <a:ext cx="307877" cy="167935"/>
            </a:xfrm>
            <a:custGeom>
              <a:avLst/>
              <a:gdLst/>
              <a:ahLst/>
              <a:cxnLst/>
              <a:rect l="0" t="0" r="0" b="0"/>
              <a:pathLst>
                <a:path w="307894" h="167942">
                  <a:moveTo>
                    <a:pt x="292500" y="146548"/>
                  </a:moveTo>
                  <a:cubicBezTo>
                    <a:pt x="292033" y="146081"/>
                    <a:pt x="292033" y="145148"/>
                    <a:pt x="291567" y="145148"/>
                  </a:cubicBezTo>
                  <a:cubicBezTo>
                    <a:pt x="288768" y="142816"/>
                    <a:pt x="285036" y="140950"/>
                    <a:pt x="282703" y="138151"/>
                  </a:cubicBezTo>
                  <a:cubicBezTo>
                    <a:pt x="279904" y="135352"/>
                    <a:pt x="278504" y="131619"/>
                    <a:pt x="276172" y="128821"/>
                  </a:cubicBezTo>
                  <a:cubicBezTo>
                    <a:pt x="274306" y="126488"/>
                    <a:pt x="271507" y="124622"/>
                    <a:pt x="269174" y="122289"/>
                  </a:cubicBezTo>
                  <a:cubicBezTo>
                    <a:pt x="266842" y="119490"/>
                    <a:pt x="264509" y="116225"/>
                    <a:pt x="262177" y="113426"/>
                  </a:cubicBezTo>
                  <a:cubicBezTo>
                    <a:pt x="260311" y="111093"/>
                    <a:pt x="261244" y="108294"/>
                    <a:pt x="263576" y="106895"/>
                  </a:cubicBezTo>
                  <a:cubicBezTo>
                    <a:pt x="264976" y="105962"/>
                    <a:pt x="266842" y="105029"/>
                    <a:pt x="268241" y="104096"/>
                  </a:cubicBezTo>
                  <a:cubicBezTo>
                    <a:pt x="271040" y="101763"/>
                    <a:pt x="270574" y="96165"/>
                    <a:pt x="267309" y="93833"/>
                  </a:cubicBezTo>
                  <a:cubicBezTo>
                    <a:pt x="265443" y="92899"/>
                    <a:pt x="264043" y="91966"/>
                    <a:pt x="262177" y="91033"/>
                  </a:cubicBezTo>
                  <a:cubicBezTo>
                    <a:pt x="257979" y="89167"/>
                    <a:pt x="253780" y="87301"/>
                    <a:pt x="249581" y="86368"/>
                  </a:cubicBezTo>
                  <a:cubicBezTo>
                    <a:pt x="243516" y="84502"/>
                    <a:pt x="239785" y="81237"/>
                    <a:pt x="238852" y="74706"/>
                  </a:cubicBezTo>
                  <a:cubicBezTo>
                    <a:pt x="238852" y="72373"/>
                    <a:pt x="236519" y="70041"/>
                    <a:pt x="234653" y="68641"/>
                  </a:cubicBezTo>
                  <a:cubicBezTo>
                    <a:pt x="222990" y="59311"/>
                    <a:pt x="208529" y="51847"/>
                    <a:pt x="194067" y="47648"/>
                  </a:cubicBezTo>
                  <a:cubicBezTo>
                    <a:pt x="187069" y="45782"/>
                    <a:pt x="180538" y="43450"/>
                    <a:pt x="174007" y="40651"/>
                  </a:cubicBezTo>
                  <a:cubicBezTo>
                    <a:pt x="167009" y="37852"/>
                    <a:pt x="160012" y="34120"/>
                    <a:pt x="152548" y="32254"/>
                  </a:cubicBezTo>
                  <a:cubicBezTo>
                    <a:pt x="141818" y="29921"/>
                    <a:pt x="131555" y="26189"/>
                    <a:pt x="121758" y="21990"/>
                  </a:cubicBezTo>
                  <a:cubicBezTo>
                    <a:pt x="112428" y="17792"/>
                    <a:pt x="104964" y="15926"/>
                    <a:pt x="98900" y="26189"/>
                  </a:cubicBezTo>
                  <a:cubicBezTo>
                    <a:pt x="98433" y="26655"/>
                    <a:pt x="97966" y="27122"/>
                    <a:pt x="97500" y="27589"/>
                  </a:cubicBezTo>
                  <a:cubicBezTo>
                    <a:pt x="88636" y="31787"/>
                    <a:pt x="81639" y="38318"/>
                    <a:pt x="76041" y="45782"/>
                  </a:cubicBezTo>
                  <a:cubicBezTo>
                    <a:pt x="74641" y="47648"/>
                    <a:pt x="70442" y="47648"/>
                    <a:pt x="69043" y="46249"/>
                  </a:cubicBezTo>
                  <a:cubicBezTo>
                    <a:pt x="65311" y="42517"/>
                    <a:pt x="61579" y="39251"/>
                    <a:pt x="57847" y="35519"/>
                  </a:cubicBezTo>
                  <a:cubicBezTo>
                    <a:pt x="55981" y="33653"/>
                    <a:pt x="55048" y="31320"/>
                    <a:pt x="55048" y="28522"/>
                  </a:cubicBezTo>
                  <a:cubicBezTo>
                    <a:pt x="55048" y="26189"/>
                    <a:pt x="55514" y="23390"/>
                    <a:pt x="55981" y="21057"/>
                  </a:cubicBezTo>
                  <a:cubicBezTo>
                    <a:pt x="56914" y="16392"/>
                    <a:pt x="55048" y="12194"/>
                    <a:pt x="52715" y="8462"/>
                  </a:cubicBezTo>
                  <a:cubicBezTo>
                    <a:pt x="51316" y="5196"/>
                    <a:pt x="47117" y="5663"/>
                    <a:pt x="44318" y="4730"/>
                  </a:cubicBezTo>
                  <a:cubicBezTo>
                    <a:pt x="40586" y="3797"/>
                    <a:pt x="37321" y="1931"/>
                    <a:pt x="33589" y="998"/>
                  </a:cubicBezTo>
                  <a:cubicBezTo>
                    <a:pt x="29857" y="-402"/>
                    <a:pt x="26124" y="-402"/>
                    <a:pt x="22392" y="1464"/>
                  </a:cubicBezTo>
                  <a:cubicBezTo>
                    <a:pt x="15395" y="4730"/>
                    <a:pt x="9330" y="9395"/>
                    <a:pt x="1399" y="11261"/>
                  </a:cubicBezTo>
                  <a:cubicBezTo>
                    <a:pt x="466" y="11261"/>
                    <a:pt x="0" y="13127"/>
                    <a:pt x="0" y="14526"/>
                  </a:cubicBezTo>
                  <a:cubicBezTo>
                    <a:pt x="0" y="15459"/>
                    <a:pt x="933" y="17325"/>
                    <a:pt x="1866" y="17792"/>
                  </a:cubicBezTo>
                  <a:cubicBezTo>
                    <a:pt x="4199" y="19191"/>
                    <a:pt x="6531" y="20124"/>
                    <a:pt x="8864" y="20591"/>
                  </a:cubicBezTo>
                  <a:cubicBezTo>
                    <a:pt x="12129" y="21524"/>
                    <a:pt x="14928" y="22457"/>
                    <a:pt x="16794" y="25723"/>
                  </a:cubicBezTo>
                  <a:cubicBezTo>
                    <a:pt x="19593" y="31787"/>
                    <a:pt x="24725" y="33653"/>
                    <a:pt x="30789" y="33653"/>
                  </a:cubicBezTo>
                  <a:cubicBezTo>
                    <a:pt x="34522" y="33653"/>
                    <a:pt x="38254" y="33187"/>
                    <a:pt x="42452" y="33187"/>
                  </a:cubicBezTo>
                  <a:cubicBezTo>
                    <a:pt x="43385" y="33187"/>
                    <a:pt x="44318" y="34120"/>
                    <a:pt x="44785" y="35053"/>
                  </a:cubicBezTo>
                  <a:cubicBezTo>
                    <a:pt x="44318" y="35519"/>
                    <a:pt x="43852" y="36452"/>
                    <a:pt x="43385" y="36452"/>
                  </a:cubicBezTo>
                  <a:cubicBezTo>
                    <a:pt x="36387" y="35986"/>
                    <a:pt x="30323" y="41117"/>
                    <a:pt x="22859" y="41117"/>
                  </a:cubicBezTo>
                  <a:cubicBezTo>
                    <a:pt x="21459" y="41117"/>
                    <a:pt x="20526" y="42983"/>
                    <a:pt x="21459" y="43916"/>
                  </a:cubicBezTo>
                  <a:cubicBezTo>
                    <a:pt x="25658" y="48581"/>
                    <a:pt x="28923" y="54179"/>
                    <a:pt x="30323" y="60711"/>
                  </a:cubicBezTo>
                  <a:cubicBezTo>
                    <a:pt x="31256" y="63976"/>
                    <a:pt x="35921" y="64909"/>
                    <a:pt x="38254" y="62577"/>
                  </a:cubicBezTo>
                  <a:cubicBezTo>
                    <a:pt x="39653" y="61177"/>
                    <a:pt x="40586" y="59777"/>
                    <a:pt x="41986" y="58378"/>
                  </a:cubicBezTo>
                  <a:cubicBezTo>
                    <a:pt x="43385" y="56978"/>
                    <a:pt x="44785" y="55579"/>
                    <a:pt x="46651" y="56512"/>
                  </a:cubicBezTo>
                  <a:cubicBezTo>
                    <a:pt x="51782" y="59311"/>
                    <a:pt x="56914" y="61643"/>
                    <a:pt x="61579" y="64909"/>
                  </a:cubicBezTo>
                  <a:cubicBezTo>
                    <a:pt x="64845" y="67242"/>
                    <a:pt x="68110" y="69108"/>
                    <a:pt x="71842" y="70041"/>
                  </a:cubicBezTo>
                  <a:cubicBezTo>
                    <a:pt x="77907" y="71440"/>
                    <a:pt x="83971" y="73773"/>
                    <a:pt x="90036" y="75639"/>
                  </a:cubicBezTo>
                  <a:cubicBezTo>
                    <a:pt x="93768" y="76572"/>
                    <a:pt x="97500" y="77971"/>
                    <a:pt x="100765" y="79837"/>
                  </a:cubicBezTo>
                  <a:cubicBezTo>
                    <a:pt x="107763" y="83569"/>
                    <a:pt x="113828" y="87301"/>
                    <a:pt x="116160" y="95699"/>
                  </a:cubicBezTo>
                  <a:cubicBezTo>
                    <a:pt x="116627" y="98964"/>
                    <a:pt x="118959" y="101297"/>
                    <a:pt x="120359" y="104096"/>
                  </a:cubicBezTo>
                  <a:cubicBezTo>
                    <a:pt x="121292" y="106428"/>
                    <a:pt x="122691" y="108761"/>
                    <a:pt x="123624" y="111093"/>
                  </a:cubicBezTo>
                  <a:cubicBezTo>
                    <a:pt x="124557" y="113426"/>
                    <a:pt x="124091" y="115292"/>
                    <a:pt x="122225" y="115758"/>
                  </a:cubicBezTo>
                  <a:cubicBezTo>
                    <a:pt x="115694" y="116691"/>
                    <a:pt x="112428" y="121356"/>
                    <a:pt x="109629" y="126488"/>
                  </a:cubicBezTo>
                  <a:cubicBezTo>
                    <a:pt x="107763" y="130220"/>
                    <a:pt x="109163" y="133019"/>
                    <a:pt x="112895" y="133486"/>
                  </a:cubicBezTo>
                  <a:cubicBezTo>
                    <a:pt x="118959" y="133952"/>
                    <a:pt x="124091" y="132553"/>
                    <a:pt x="129689" y="131153"/>
                  </a:cubicBezTo>
                  <a:cubicBezTo>
                    <a:pt x="136220" y="129753"/>
                    <a:pt x="142285" y="130687"/>
                    <a:pt x="146483" y="136751"/>
                  </a:cubicBezTo>
                  <a:cubicBezTo>
                    <a:pt x="147416" y="138151"/>
                    <a:pt x="148816" y="140017"/>
                    <a:pt x="150215" y="141416"/>
                  </a:cubicBezTo>
                  <a:cubicBezTo>
                    <a:pt x="153014" y="144682"/>
                    <a:pt x="156280" y="146081"/>
                    <a:pt x="160478" y="146081"/>
                  </a:cubicBezTo>
                  <a:cubicBezTo>
                    <a:pt x="167942" y="146548"/>
                    <a:pt x="175873" y="146548"/>
                    <a:pt x="183337" y="149347"/>
                  </a:cubicBezTo>
                  <a:cubicBezTo>
                    <a:pt x="186136" y="150280"/>
                    <a:pt x="189402" y="148880"/>
                    <a:pt x="192667" y="147481"/>
                  </a:cubicBezTo>
                  <a:cubicBezTo>
                    <a:pt x="196866" y="145615"/>
                    <a:pt x="197332" y="143749"/>
                    <a:pt x="196399" y="138151"/>
                  </a:cubicBezTo>
                  <a:cubicBezTo>
                    <a:pt x="196399" y="137218"/>
                    <a:pt x="195467" y="135352"/>
                    <a:pt x="195933" y="134885"/>
                  </a:cubicBezTo>
                  <a:cubicBezTo>
                    <a:pt x="200132" y="131153"/>
                    <a:pt x="204797" y="127421"/>
                    <a:pt x="209462" y="124155"/>
                  </a:cubicBezTo>
                  <a:cubicBezTo>
                    <a:pt x="213194" y="121823"/>
                    <a:pt x="217859" y="121356"/>
                    <a:pt x="222524" y="122756"/>
                  </a:cubicBezTo>
                  <a:cubicBezTo>
                    <a:pt x="226722" y="124622"/>
                    <a:pt x="230455" y="126954"/>
                    <a:pt x="234653" y="128354"/>
                  </a:cubicBezTo>
                  <a:cubicBezTo>
                    <a:pt x="238385" y="129753"/>
                    <a:pt x="241184" y="132086"/>
                    <a:pt x="243516" y="135352"/>
                  </a:cubicBezTo>
                  <a:cubicBezTo>
                    <a:pt x="248648" y="142816"/>
                    <a:pt x="254713" y="149347"/>
                    <a:pt x="260311" y="156344"/>
                  </a:cubicBezTo>
                  <a:cubicBezTo>
                    <a:pt x="264043" y="161476"/>
                    <a:pt x="269174" y="163809"/>
                    <a:pt x="275239" y="163809"/>
                  </a:cubicBezTo>
                  <a:cubicBezTo>
                    <a:pt x="285502" y="163809"/>
                    <a:pt x="295766" y="165675"/>
                    <a:pt x="304629" y="170806"/>
                  </a:cubicBezTo>
                  <a:cubicBezTo>
                    <a:pt x="305096" y="171273"/>
                    <a:pt x="306028" y="171273"/>
                    <a:pt x="306495" y="171273"/>
                  </a:cubicBezTo>
                  <a:cubicBezTo>
                    <a:pt x="307895" y="170806"/>
                    <a:pt x="309294" y="170806"/>
                    <a:pt x="309761" y="169873"/>
                  </a:cubicBezTo>
                  <a:cubicBezTo>
                    <a:pt x="310694" y="168940"/>
                    <a:pt x="311160" y="167541"/>
                    <a:pt x="310694" y="166607"/>
                  </a:cubicBezTo>
                  <a:cubicBezTo>
                    <a:pt x="310694" y="163809"/>
                    <a:pt x="309294" y="161476"/>
                    <a:pt x="306495" y="160543"/>
                  </a:cubicBezTo>
                  <a:cubicBezTo>
                    <a:pt x="301363" y="159144"/>
                    <a:pt x="302297" y="155411"/>
                    <a:pt x="302763" y="151679"/>
                  </a:cubicBezTo>
                  <a:cubicBezTo>
                    <a:pt x="299497" y="151213"/>
                    <a:pt x="294832" y="151679"/>
                    <a:pt x="292500" y="146548"/>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22" name="Freeform: Shape 121">
              <a:extLst>
                <a:ext uri="{FF2B5EF4-FFF2-40B4-BE49-F238E27FC236}">
                  <a16:creationId xmlns:a16="http://schemas.microsoft.com/office/drawing/2014/main" id="{0DAC7924-0DDB-4A54-AF21-78DA5394585B}"/>
                </a:ext>
              </a:extLst>
            </p:cNvPr>
            <p:cNvSpPr/>
            <p:nvPr/>
          </p:nvSpPr>
          <p:spPr>
            <a:xfrm>
              <a:off x="4723687" y="3145937"/>
              <a:ext cx="158602" cy="181930"/>
            </a:xfrm>
            <a:custGeom>
              <a:avLst/>
              <a:gdLst/>
              <a:ahLst/>
              <a:cxnLst/>
              <a:rect l="0" t="0" r="0" b="0"/>
              <a:pathLst>
                <a:path w="158612" h="181937">
                  <a:moveTo>
                    <a:pt x="886" y="108813"/>
                  </a:moveTo>
                  <a:cubicBezTo>
                    <a:pt x="3686" y="115344"/>
                    <a:pt x="5085" y="122341"/>
                    <a:pt x="6485" y="128873"/>
                  </a:cubicBezTo>
                  <a:cubicBezTo>
                    <a:pt x="7418" y="133071"/>
                    <a:pt x="9283" y="137736"/>
                    <a:pt x="14415" y="138669"/>
                  </a:cubicBezTo>
                  <a:cubicBezTo>
                    <a:pt x="15348" y="138669"/>
                    <a:pt x="16281" y="140535"/>
                    <a:pt x="16281" y="141468"/>
                  </a:cubicBezTo>
                  <a:cubicBezTo>
                    <a:pt x="15815" y="146600"/>
                    <a:pt x="18614" y="151265"/>
                    <a:pt x="19547" y="156396"/>
                  </a:cubicBezTo>
                  <a:cubicBezTo>
                    <a:pt x="20480" y="161528"/>
                    <a:pt x="23279" y="164327"/>
                    <a:pt x="28410" y="164794"/>
                  </a:cubicBezTo>
                  <a:cubicBezTo>
                    <a:pt x="31676" y="165260"/>
                    <a:pt x="34941" y="165260"/>
                    <a:pt x="37741" y="165260"/>
                  </a:cubicBezTo>
                  <a:cubicBezTo>
                    <a:pt x="41473" y="164794"/>
                    <a:pt x="43805" y="166660"/>
                    <a:pt x="45205" y="169925"/>
                  </a:cubicBezTo>
                  <a:cubicBezTo>
                    <a:pt x="47071" y="173191"/>
                    <a:pt x="49403" y="174124"/>
                    <a:pt x="53135" y="172724"/>
                  </a:cubicBezTo>
                  <a:cubicBezTo>
                    <a:pt x="56867" y="171325"/>
                    <a:pt x="60599" y="170392"/>
                    <a:pt x="64332" y="169459"/>
                  </a:cubicBezTo>
                  <a:cubicBezTo>
                    <a:pt x="65731" y="168992"/>
                    <a:pt x="67130" y="168526"/>
                    <a:pt x="68064" y="168992"/>
                  </a:cubicBezTo>
                  <a:cubicBezTo>
                    <a:pt x="73662" y="170858"/>
                    <a:pt x="78793" y="172724"/>
                    <a:pt x="83925" y="175057"/>
                  </a:cubicBezTo>
                  <a:cubicBezTo>
                    <a:pt x="85324" y="175523"/>
                    <a:pt x="85791" y="178322"/>
                    <a:pt x="87190" y="179722"/>
                  </a:cubicBezTo>
                  <a:cubicBezTo>
                    <a:pt x="89056" y="181588"/>
                    <a:pt x="90922" y="183454"/>
                    <a:pt x="93721" y="182521"/>
                  </a:cubicBezTo>
                  <a:cubicBezTo>
                    <a:pt x="97453" y="181121"/>
                    <a:pt x="101185" y="179722"/>
                    <a:pt x="104917" y="179255"/>
                  </a:cubicBezTo>
                  <a:cubicBezTo>
                    <a:pt x="106317" y="178789"/>
                    <a:pt x="108650" y="179722"/>
                    <a:pt x="110049" y="180188"/>
                  </a:cubicBezTo>
                  <a:cubicBezTo>
                    <a:pt x="112848" y="180655"/>
                    <a:pt x="115181" y="178789"/>
                    <a:pt x="115647" y="176456"/>
                  </a:cubicBezTo>
                  <a:cubicBezTo>
                    <a:pt x="115647" y="175990"/>
                    <a:pt x="116114" y="175057"/>
                    <a:pt x="115647" y="174590"/>
                  </a:cubicBezTo>
                  <a:cubicBezTo>
                    <a:pt x="113781" y="170392"/>
                    <a:pt x="113781" y="166193"/>
                    <a:pt x="116580" y="161995"/>
                  </a:cubicBezTo>
                  <a:cubicBezTo>
                    <a:pt x="117980" y="159662"/>
                    <a:pt x="118913" y="155930"/>
                    <a:pt x="118446" y="152664"/>
                  </a:cubicBezTo>
                  <a:cubicBezTo>
                    <a:pt x="117513" y="147066"/>
                    <a:pt x="119379" y="142401"/>
                    <a:pt x="123111" y="138669"/>
                  </a:cubicBezTo>
                  <a:cubicBezTo>
                    <a:pt x="128709" y="132605"/>
                    <a:pt x="131042" y="125607"/>
                    <a:pt x="134308" y="118609"/>
                  </a:cubicBezTo>
                  <a:cubicBezTo>
                    <a:pt x="135707" y="114877"/>
                    <a:pt x="137107" y="111612"/>
                    <a:pt x="138506" y="107880"/>
                  </a:cubicBezTo>
                  <a:cubicBezTo>
                    <a:pt x="139439" y="105081"/>
                    <a:pt x="141772" y="104148"/>
                    <a:pt x="144571" y="103681"/>
                  </a:cubicBezTo>
                  <a:cubicBezTo>
                    <a:pt x="146437" y="103215"/>
                    <a:pt x="148303" y="103681"/>
                    <a:pt x="150169" y="103215"/>
                  </a:cubicBezTo>
                  <a:cubicBezTo>
                    <a:pt x="151568" y="103215"/>
                    <a:pt x="152501" y="102282"/>
                    <a:pt x="153901" y="101815"/>
                  </a:cubicBezTo>
                  <a:cubicBezTo>
                    <a:pt x="155300" y="101349"/>
                    <a:pt x="155767" y="98550"/>
                    <a:pt x="155300" y="96684"/>
                  </a:cubicBezTo>
                  <a:cubicBezTo>
                    <a:pt x="152968" y="92018"/>
                    <a:pt x="147370" y="90152"/>
                    <a:pt x="144104" y="85954"/>
                  </a:cubicBezTo>
                  <a:cubicBezTo>
                    <a:pt x="142238" y="83621"/>
                    <a:pt x="141772" y="81755"/>
                    <a:pt x="142705" y="78956"/>
                  </a:cubicBezTo>
                  <a:cubicBezTo>
                    <a:pt x="143638" y="76624"/>
                    <a:pt x="143638" y="73825"/>
                    <a:pt x="141772" y="71959"/>
                  </a:cubicBezTo>
                  <a:cubicBezTo>
                    <a:pt x="135240" y="65428"/>
                    <a:pt x="136640" y="57964"/>
                    <a:pt x="139905" y="50499"/>
                  </a:cubicBezTo>
                  <a:cubicBezTo>
                    <a:pt x="140839" y="48167"/>
                    <a:pt x="142705" y="46301"/>
                    <a:pt x="145037" y="44901"/>
                  </a:cubicBezTo>
                  <a:cubicBezTo>
                    <a:pt x="147370" y="43502"/>
                    <a:pt x="148769" y="41169"/>
                    <a:pt x="148769" y="38837"/>
                  </a:cubicBezTo>
                  <a:cubicBezTo>
                    <a:pt x="149236" y="36038"/>
                    <a:pt x="150635" y="34172"/>
                    <a:pt x="153434" y="33705"/>
                  </a:cubicBezTo>
                  <a:cubicBezTo>
                    <a:pt x="155767" y="33239"/>
                    <a:pt x="158566" y="32772"/>
                    <a:pt x="159965" y="30440"/>
                  </a:cubicBezTo>
                  <a:cubicBezTo>
                    <a:pt x="160432" y="29973"/>
                    <a:pt x="160432" y="29040"/>
                    <a:pt x="160432" y="28574"/>
                  </a:cubicBezTo>
                  <a:cubicBezTo>
                    <a:pt x="160432" y="28107"/>
                    <a:pt x="160432" y="27174"/>
                    <a:pt x="159965" y="27174"/>
                  </a:cubicBezTo>
                  <a:cubicBezTo>
                    <a:pt x="155767" y="24842"/>
                    <a:pt x="151102" y="22042"/>
                    <a:pt x="146437" y="19710"/>
                  </a:cubicBezTo>
                  <a:cubicBezTo>
                    <a:pt x="141772" y="17377"/>
                    <a:pt x="137107" y="15511"/>
                    <a:pt x="136640" y="8980"/>
                  </a:cubicBezTo>
                  <a:cubicBezTo>
                    <a:pt x="133841" y="6181"/>
                    <a:pt x="131508" y="2916"/>
                    <a:pt x="128709" y="583"/>
                  </a:cubicBezTo>
                  <a:cubicBezTo>
                    <a:pt x="127776" y="-350"/>
                    <a:pt x="124977" y="117"/>
                    <a:pt x="123578" y="117"/>
                  </a:cubicBezTo>
                  <a:cubicBezTo>
                    <a:pt x="120312" y="1050"/>
                    <a:pt x="117513" y="2449"/>
                    <a:pt x="116114" y="5715"/>
                  </a:cubicBezTo>
                  <a:cubicBezTo>
                    <a:pt x="114248" y="8980"/>
                    <a:pt x="112848" y="12712"/>
                    <a:pt x="110982" y="15978"/>
                  </a:cubicBezTo>
                  <a:cubicBezTo>
                    <a:pt x="109582" y="18310"/>
                    <a:pt x="108183" y="20643"/>
                    <a:pt x="106317" y="22042"/>
                  </a:cubicBezTo>
                  <a:cubicBezTo>
                    <a:pt x="101652" y="25308"/>
                    <a:pt x="97453" y="29507"/>
                    <a:pt x="92322" y="31373"/>
                  </a:cubicBezTo>
                  <a:cubicBezTo>
                    <a:pt x="84858" y="34638"/>
                    <a:pt x="79260" y="39303"/>
                    <a:pt x="75528" y="46301"/>
                  </a:cubicBezTo>
                  <a:cubicBezTo>
                    <a:pt x="73662" y="49566"/>
                    <a:pt x="70862" y="52365"/>
                    <a:pt x="68530" y="55631"/>
                  </a:cubicBezTo>
                  <a:cubicBezTo>
                    <a:pt x="64332" y="61696"/>
                    <a:pt x="59200" y="65894"/>
                    <a:pt x="51736" y="67294"/>
                  </a:cubicBezTo>
                  <a:cubicBezTo>
                    <a:pt x="44738" y="68693"/>
                    <a:pt x="40540" y="73358"/>
                    <a:pt x="38207" y="79423"/>
                  </a:cubicBezTo>
                  <a:cubicBezTo>
                    <a:pt x="37274" y="81755"/>
                    <a:pt x="36341" y="84088"/>
                    <a:pt x="35408" y="86420"/>
                  </a:cubicBezTo>
                  <a:cubicBezTo>
                    <a:pt x="34475" y="88753"/>
                    <a:pt x="31209" y="89686"/>
                    <a:pt x="28877" y="89219"/>
                  </a:cubicBezTo>
                  <a:cubicBezTo>
                    <a:pt x="24678" y="87820"/>
                    <a:pt x="20480" y="86420"/>
                    <a:pt x="16281" y="84554"/>
                  </a:cubicBezTo>
                  <a:cubicBezTo>
                    <a:pt x="12083" y="83155"/>
                    <a:pt x="9283" y="83621"/>
                    <a:pt x="6485" y="87820"/>
                  </a:cubicBezTo>
                  <a:cubicBezTo>
                    <a:pt x="5551" y="89219"/>
                    <a:pt x="4152" y="91085"/>
                    <a:pt x="3219" y="92485"/>
                  </a:cubicBezTo>
                  <a:cubicBezTo>
                    <a:pt x="1353" y="97617"/>
                    <a:pt x="-1446" y="103215"/>
                    <a:pt x="886" y="108813"/>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23" name="Freeform: Shape 122">
              <a:extLst>
                <a:ext uri="{FF2B5EF4-FFF2-40B4-BE49-F238E27FC236}">
                  <a16:creationId xmlns:a16="http://schemas.microsoft.com/office/drawing/2014/main" id="{65E883F2-B3D9-4D7E-83A8-0C3B71DFBB67}"/>
                </a:ext>
              </a:extLst>
            </p:cNvPr>
            <p:cNvSpPr/>
            <p:nvPr/>
          </p:nvSpPr>
          <p:spPr>
            <a:xfrm>
              <a:off x="3655454" y="3451885"/>
              <a:ext cx="121285" cy="219249"/>
            </a:xfrm>
            <a:custGeom>
              <a:avLst/>
              <a:gdLst/>
              <a:ahLst/>
              <a:cxnLst/>
              <a:rect l="0" t="0" r="0" b="0"/>
              <a:pathLst>
                <a:path w="121291" h="219258">
                  <a:moveTo>
                    <a:pt x="109111" y="650"/>
                  </a:moveTo>
                  <a:cubicBezTo>
                    <a:pt x="108178" y="-283"/>
                    <a:pt x="106778" y="-283"/>
                    <a:pt x="105845" y="1117"/>
                  </a:cubicBezTo>
                  <a:cubicBezTo>
                    <a:pt x="103046" y="3916"/>
                    <a:pt x="101180" y="7181"/>
                    <a:pt x="100714" y="10914"/>
                  </a:cubicBezTo>
                  <a:cubicBezTo>
                    <a:pt x="100247" y="14645"/>
                    <a:pt x="98381" y="17911"/>
                    <a:pt x="94649" y="19777"/>
                  </a:cubicBezTo>
                  <a:cubicBezTo>
                    <a:pt x="94182" y="20710"/>
                    <a:pt x="93716" y="22576"/>
                    <a:pt x="92783" y="23043"/>
                  </a:cubicBezTo>
                  <a:cubicBezTo>
                    <a:pt x="89517" y="25375"/>
                    <a:pt x="85319" y="26775"/>
                    <a:pt x="84386" y="32373"/>
                  </a:cubicBezTo>
                  <a:cubicBezTo>
                    <a:pt x="83919" y="37971"/>
                    <a:pt x="79721" y="42169"/>
                    <a:pt x="74123" y="45435"/>
                  </a:cubicBezTo>
                  <a:cubicBezTo>
                    <a:pt x="68991" y="48234"/>
                    <a:pt x="65259" y="53366"/>
                    <a:pt x="60128" y="55698"/>
                  </a:cubicBezTo>
                  <a:cubicBezTo>
                    <a:pt x="54996" y="58497"/>
                    <a:pt x="49398" y="59430"/>
                    <a:pt x="43800" y="60830"/>
                  </a:cubicBezTo>
                  <a:cubicBezTo>
                    <a:pt x="43333" y="60830"/>
                    <a:pt x="42400" y="61296"/>
                    <a:pt x="41934" y="61296"/>
                  </a:cubicBezTo>
                  <a:cubicBezTo>
                    <a:pt x="36802" y="63629"/>
                    <a:pt x="31204" y="65495"/>
                    <a:pt x="26073" y="67827"/>
                  </a:cubicBezTo>
                  <a:cubicBezTo>
                    <a:pt x="24206" y="72026"/>
                    <a:pt x="22341" y="76224"/>
                    <a:pt x="20008" y="79956"/>
                  </a:cubicBezTo>
                  <a:cubicBezTo>
                    <a:pt x="15343" y="87887"/>
                    <a:pt x="15343" y="95818"/>
                    <a:pt x="18142" y="103748"/>
                  </a:cubicBezTo>
                  <a:cubicBezTo>
                    <a:pt x="19075" y="106081"/>
                    <a:pt x="20008" y="108413"/>
                    <a:pt x="20941" y="110746"/>
                  </a:cubicBezTo>
                  <a:cubicBezTo>
                    <a:pt x="24206" y="117744"/>
                    <a:pt x="23273" y="124741"/>
                    <a:pt x="18608" y="130806"/>
                  </a:cubicBezTo>
                  <a:cubicBezTo>
                    <a:pt x="13943" y="136870"/>
                    <a:pt x="11144" y="143868"/>
                    <a:pt x="6013" y="150399"/>
                  </a:cubicBezTo>
                  <a:cubicBezTo>
                    <a:pt x="415" y="157863"/>
                    <a:pt x="-1918" y="166727"/>
                    <a:pt x="1814" y="175590"/>
                  </a:cubicBezTo>
                  <a:cubicBezTo>
                    <a:pt x="3680" y="179789"/>
                    <a:pt x="4147" y="184454"/>
                    <a:pt x="4147" y="188653"/>
                  </a:cubicBezTo>
                  <a:cubicBezTo>
                    <a:pt x="4147" y="192385"/>
                    <a:pt x="4147" y="196583"/>
                    <a:pt x="4613" y="200315"/>
                  </a:cubicBezTo>
                  <a:cubicBezTo>
                    <a:pt x="5080" y="202648"/>
                    <a:pt x="6013" y="205447"/>
                    <a:pt x="7412" y="207313"/>
                  </a:cubicBezTo>
                  <a:cubicBezTo>
                    <a:pt x="12077" y="214777"/>
                    <a:pt x="19541" y="218975"/>
                    <a:pt x="27006" y="221775"/>
                  </a:cubicBezTo>
                  <a:cubicBezTo>
                    <a:pt x="31671" y="223641"/>
                    <a:pt x="35403" y="219909"/>
                    <a:pt x="39601" y="218042"/>
                  </a:cubicBezTo>
                  <a:cubicBezTo>
                    <a:pt x="42400" y="216643"/>
                    <a:pt x="45666" y="216643"/>
                    <a:pt x="48931" y="216177"/>
                  </a:cubicBezTo>
                  <a:cubicBezTo>
                    <a:pt x="55929" y="215710"/>
                    <a:pt x="61061" y="211978"/>
                    <a:pt x="63860" y="205447"/>
                  </a:cubicBezTo>
                  <a:cubicBezTo>
                    <a:pt x="66192" y="200782"/>
                    <a:pt x="68058" y="196117"/>
                    <a:pt x="69924" y="191452"/>
                  </a:cubicBezTo>
                  <a:cubicBezTo>
                    <a:pt x="74123" y="180255"/>
                    <a:pt x="77388" y="168126"/>
                    <a:pt x="82520" y="157397"/>
                  </a:cubicBezTo>
                  <a:cubicBezTo>
                    <a:pt x="89984" y="141069"/>
                    <a:pt x="94649" y="123342"/>
                    <a:pt x="102113" y="107014"/>
                  </a:cubicBezTo>
                  <a:cubicBezTo>
                    <a:pt x="103979" y="102349"/>
                    <a:pt x="105379" y="97217"/>
                    <a:pt x="106312" y="92086"/>
                  </a:cubicBezTo>
                  <a:cubicBezTo>
                    <a:pt x="107711" y="86021"/>
                    <a:pt x="109111" y="79490"/>
                    <a:pt x="111443" y="73892"/>
                  </a:cubicBezTo>
                  <a:cubicBezTo>
                    <a:pt x="113309" y="68760"/>
                    <a:pt x="112843" y="62229"/>
                    <a:pt x="119840" y="59897"/>
                  </a:cubicBezTo>
                  <a:cubicBezTo>
                    <a:pt x="121706" y="57098"/>
                    <a:pt x="122640" y="54299"/>
                    <a:pt x="122640" y="51033"/>
                  </a:cubicBezTo>
                  <a:cubicBezTo>
                    <a:pt x="122173" y="45435"/>
                    <a:pt x="120773" y="39370"/>
                    <a:pt x="120773" y="33772"/>
                  </a:cubicBezTo>
                  <a:cubicBezTo>
                    <a:pt x="121706" y="21643"/>
                    <a:pt x="117041" y="10447"/>
                    <a:pt x="109111" y="65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24" name="Freeform: Shape 123">
              <a:extLst>
                <a:ext uri="{FF2B5EF4-FFF2-40B4-BE49-F238E27FC236}">
                  <a16:creationId xmlns:a16="http://schemas.microsoft.com/office/drawing/2014/main" id="{7DBBE589-8A4A-4F3D-BD60-4772DA35B20F}"/>
                </a:ext>
              </a:extLst>
            </p:cNvPr>
            <p:cNvSpPr/>
            <p:nvPr/>
          </p:nvSpPr>
          <p:spPr>
            <a:xfrm>
              <a:off x="3595079" y="1561733"/>
              <a:ext cx="139944" cy="265898"/>
            </a:xfrm>
            <a:custGeom>
              <a:avLst/>
              <a:gdLst/>
              <a:ahLst/>
              <a:cxnLst/>
              <a:rect l="0" t="0" r="0" b="0"/>
              <a:pathLst>
                <a:path w="139952" h="265908">
                  <a:moveTo>
                    <a:pt x="13209" y="170871"/>
                  </a:moveTo>
                  <a:cubicBezTo>
                    <a:pt x="8077" y="176469"/>
                    <a:pt x="9010" y="184399"/>
                    <a:pt x="5278" y="189997"/>
                  </a:cubicBezTo>
                  <a:cubicBezTo>
                    <a:pt x="3412" y="193263"/>
                    <a:pt x="4345" y="196062"/>
                    <a:pt x="7144" y="198395"/>
                  </a:cubicBezTo>
                  <a:cubicBezTo>
                    <a:pt x="8544" y="199794"/>
                    <a:pt x="9477" y="201194"/>
                    <a:pt x="10410" y="203060"/>
                  </a:cubicBezTo>
                  <a:cubicBezTo>
                    <a:pt x="12742" y="206792"/>
                    <a:pt x="11342" y="212390"/>
                    <a:pt x="7144" y="214722"/>
                  </a:cubicBezTo>
                  <a:cubicBezTo>
                    <a:pt x="4345" y="216122"/>
                    <a:pt x="1080" y="217055"/>
                    <a:pt x="613" y="220787"/>
                  </a:cubicBezTo>
                  <a:cubicBezTo>
                    <a:pt x="-320" y="224519"/>
                    <a:pt x="-320" y="228251"/>
                    <a:pt x="1546" y="231983"/>
                  </a:cubicBezTo>
                  <a:cubicBezTo>
                    <a:pt x="2945" y="235715"/>
                    <a:pt x="5745" y="238514"/>
                    <a:pt x="9010" y="240380"/>
                  </a:cubicBezTo>
                  <a:cubicBezTo>
                    <a:pt x="10410" y="241313"/>
                    <a:pt x="12742" y="242246"/>
                    <a:pt x="14142" y="241780"/>
                  </a:cubicBezTo>
                  <a:cubicBezTo>
                    <a:pt x="16474" y="241780"/>
                    <a:pt x="19273" y="240380"/>
                    <a:pt x="21606" y="239914"/>
                  </a:cubicBezTo>
                  <a:cubicBezTo>
                    <a:pt x="25804" y="238981"/>
                    <a:pt x="29070" y="241313"/>
                    <a:pt x="31869" y="244112"/>
                  </a:cubicBezTo>
                  <a:cubicBezTo>
                    <a:pt x="33268" y="245978"/>
                    <a:pt x="34668" y="248777"/>
                    <a:pt x="35135" y="251110"/>
                  </a:cubicBezTo>
                  <a:cubicBezTo>
                    <a:pt x="35601" y="257174"/>
                    <a:pt x="39800" y="259974"/>
                    <a:pt x="44931" y="261373"/>
                  </a:cubicBezTo>
                  <a:cubicBezTo>
                    <a:pt x="48197" y="262306"/>
                    <a:pt x="50996" y="262773"/>
                    <a:pt x="53795" y="264172"/>
                  </a:cubicBezTo>
                  <a:cubicBezTo>
                    <a:pt x="56594" y="265572"/>
                    <a:pt x="59393" y="266505"/>
                    <a:pt x="63125" y="266038"/>
                  </a:cubicBezTo>
                  <a:cubicBezTo>
                    <a:pt x="65457" y="265572"/>
                    <a:pt x="68256" y="266038"/>
                    <a:pt x="70589" y="266038"/>
                  </a:cubicBezTo>
                  <a:cubicBezTo>
                    <a:pt x="70589" y="266038"/>
                    <a:pt x="70589" y="266505"/>
                    <a:pt x="70589" y="266505"/>
                  </a:cubicBezTo>
                  <a:cubicBezTo>
                    <a:pt x="74321" y="266505"/>
                    <a:pt x="78520" y="266505"/>
                    <a:pt x="82252" y="266505"/>
                  </a:cubicBezTo>
                  <a:cubicBezTo>
                    <a:pt x="83185" y="266505"/>
                    <a:pt x="84584" y="265105"/>
                    <a:pt x="85051" y="264172"/>
                  </a:cubicBezTo>
                  <a:cubicBezTo>
                    <a:pt x="85984" y="262306"/>
                    <a:pt x="85984" y="260440"/>
                    <a:pt x="86450" y="258574"/>
                  </a:cubicBezTo>
                  <a:cubicBezTo>
                    <a:pt x="87383" y="255775"/>
                    <a:pt x="86450" y="253442"/>
                    <a:pt x="84118" y="252043"/>
                  </a:cubicBezTo>
                  <a:cubicBezTo>
                    <a:pt x="80386" y="249710"/>
                    <a:pt x="76187" y="247378"/>
                    <a:pt x="72455" y="245045"/>
                  </a:cubicBezTo>
                  <a:cubicBezTo>
                    <a:pt x="62192" y="238048"/>
                    <a:pt x="55194" y="228251"/>
                    <a:pt x="51462" y="216122"/>
                  </a:cubicBezTo>
                  <a:cubicBezTo>
                    <a:pt x="49596" y="210524"/>
                    <a:pt x="48663" y="204926"/>
                    <a:pt x="47264" y="199328"/>
                  </a:cubicBezTo>
                  <a:cubicBezTo>
                    <a:pt x="45398" y="190930"/>
                    <a:pt x="47730" y="182533"/>
                    <a:pt x="47730" y="174603"/>
                  </a:cubicBezTo>
                  <a:cubicBezTo>
                    <a:pt x="47730" y="170404"/>
                    <a:pt x="50063" y="167605"/>
                    <a:pt x="52395" y="164340"/>
                  </a:cubicBezTo>
                  <a:cubicBezTo>
                    <a:pt x="53795" y="162007"/>
                    <a:pt x="54728" y="159675"/>
                    <a:pt x="54728" y="157342"/>
                  </a:cubicBezTo>
                  <a:cubicBezTo>
                    <a:pt x="56594" y="146612"/>
                    <a:pt x="57993" y="135883"/>
                    <a:pt x="59393" y="125153"/>
                  </a:cubicBezTo>
                  <a:cubicBezTo>
                    <a:pt x="59859" y="120488"/>
                    <a:pt x="61259" y="115823"/>
                    <a:pt x="65457" y="113490"/>
                  </a:cubicBezTo>
                  <a:cubicBezTo>
                    <a:pt x="71522" y="109758"/>
                    <a:pt x="74788" y="105093"/>
                    <a:pt x="77120" y="99029"/>
                  </a:cubicBezTo>
                  <a:cubicBezTo>
                    <a:pt x="79919" y="91098"/>
                    <a:pt x="85517" y="84567"/>
                    <a:pt x="89716" y="77569"/>
                  </a:cubicBezTo>
                  <a:cubicBezTo>
                    <a:pt x="93914" y="71038"/>
                    <a:pt x="98579" y="64974"/>
                    <a:pt x="104644" y="59842"/>
                  </a:cubicBezTo>
                  <a:cubicBezTo>
                    <a:pt x="111641" y="53777"/>
                    <a:pt x="117706" y="47713"/>
                    <a:pt x="126103" y="43514"/>
                  </a:cubicBezTo>
                  <a:cubicBezTo>
                    <a:pt x="129369" y="41648"/>
                    <a:pt x="132168" y="38849"/>
                    <a:pt x="135434" y="36517"/>
                  </a:cubicBezTo>
                  <a:cubicBezTo>
                    <a:pt x="142431" y="31852"/>
                    <a:pt x="144297" y="26254"/>
                    <a:pt x="141498" y="18323"/>
                  </a:cubicBezTo>
                  <a:cubicBezTo>
                    <a:pt x="141032" y="16457"/>
                    <a:pt x="140565" y="14591"/>
                    <a:pt x="140099" y="12725"/>
                  </a:cubicBezTo>
                  <a:cubicBezTo>
                    <a:pt x="139632" y="9926"/>
                    <a:pt x="138232" y="8060"/>
                    <a:pt x="135900" y="6660"/>
                  </a:cubicBezTo>
                  <a:cubicBezTo>
                    <a:pt x="134500" y="5727"/>
                    <a:pt x="132634" y="4328"/>
                    <a:pt x="131235" y="2928"/>
                  </a:cubicBezTo>
                  <a:cubicBezTo>
                    <a:pt x="126570" y="-804"/>
                    <a:pt x="121438" y="-804"/>
                    <a:pt x="116773" y="1995"/>
                  </a:cubicBezTo>
                  <a:cubicBezTo>
                    <a:pt x="109776" y="5727"/>
                    <a:pt x="103711" y="10392"/>
                    <a:pt x="102778" y="19256"/>
                  </a:cubicBezTo>
                  <a:cubicBezTo>
                    <a:pt x="102311" y="24854"/>
                    <a:pt x="98113" y="28586"/>
                    <a:pt x="93914" y="31385"/>
                  </a:cubicBezTo>
                  <a:cubicBezTo>
                    <a:pt x="87850" y="34651"/>
                    <a:pt x="81785" y="39316"/>
                    <a:pt x="74788" y="39316"/>
                  </a:cubicBezTo>
                  <a:cubicBezTo>
                    <a:pt x="63125" y="39316"/>
                    <a:pt x="56127" y="46313"/>
                    <a:pt x="50063" y="54710"/>
                  </a:cubicBezTo>
                  <a:cubicBezTo>
                    <a:pt x="49596" y="55177"/>
                    <a:pt x="49130" y="55643"/>
                    <a:pt x="49130" y="56110"/>
                  </a:cubicBezTo>
                  <a:cubicBezTo>
                    <a:pt x="47730" y="59376"/>
                    <a:pt x="44931" y="60775"/>
                    <a:pt x="41665" y="61708"/>
                  </a:cubicBezTo>
                  <a:cubicBezTo>
                    <a:pt x="39333" y="62641"/>
                    <a:pt x="37467" y="64041"/>
                    <a:pt x="37000" y="66840"/>
                  </a:cubicBezTo>
                  <a:cubicBezTo>
                    <a:pt x="36068" y="70105"/>
                    <a:pt x="35601" y="72904"/>
                    <a:pt x="33735" y="75703"/>
                  </a:cubicBezTo>
                  <a:cubicBezTo>
                    <a:pt x="31869" y="78502"/>
                    <a:pt x="31403" y="81301"/>
                    <a:pt x="32335" y="84567"/>
                  </a:cubicBezTo>
                  <a:cubicBezTo>
                    <a:pt x="32335" y="85500"/>
                    <a:pt x="31869" y="86899"/>
                    <a:pt x="30936" y="87832"/>
                  </a:cubicBezTo>
                  <a:cubicBezTo>
                    <a:pt x="30469" y="88299"/>
                    <a:pt x="30003" y="88765"/>
                    <a:pt x="29070" y="88765"/>
                  </a:cubicBezTo>
                  <a:cubicBezTo>
                    <a:pt x="25804" y="89698"/>
                    <a:pt x="23938" y="92498"/>
                    <a:pt x="22072" y="95297"/>
                  </a:cubicBezTo>
                  <a:cubicBezTo>
                    <a:pt x="20673" y="97629"/>
                    <a:pt x="17874" y="98096"/>
                    <a:pt x="15541" y="98096"/>
                  </a:cubicBezTo>
                  <a:cubicBezTo>
                    <a:pt x="13675" y="98096"/>
                    <a:pt x="12742" y="101361"/>
                    <a:pt x="13209" y="102294"/>
                  </a:cubicBezTo>
                  <a:cubicBezTo>
                    <a:pt x="15541" y="106026"/>
                    <a:pt x="19273" y="109758"/>
                    <a:pt x="19740" y="113957"/>
                  </a:cubicBezTo>
                  <a:cubicBezTo>
                    <a:pt x="20673" y="118622"/>
                    <a:pt x="18807" y="124220"/>
                    <a:pt x="18807" y="128885"/>
                  </a:cubicBezTo>
                  <a:cubicBezTo>
                    <a:pt x="18807" y="132151"/>
                    <a:pt x="17874" y="134950"/>
                    <a:pt x="16474" y="137749"/>
                  </a:cubicBezTo>
                  <a:cubicBezTo>
                    <a:pt x="14142" y="141481"/>
                    <a:pt x="12276" y="145679"/>
                    <a:pt x="9943" y="149411"/>
                  </a:cubicBezTo>
                  <a:cubicBezTo>
                    <a:pt x="8544" y="152210"/>
                    <a:pt x="9010" y="155009"/>
                    <a:pt x="11809" y="157808"/>
                  </a:cubicBezTo>
                  <a:cubicBezTo>
                    <a:pt x="15541" y="164806"/>
                    <a:pt x="16474" y="167139"/>
                    <a:pt x="13209" y="170871"/>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25" name="Freeform: Shape 124">
              <a:extLst>
                <a:ext uri="{FF2B5EF4-FFF2-40B4-BE49-F238E27FC236}">
                  <a16:creationId xmlns:a16="http://schemas.microsoft.com/office/drawing/2014/main" id="{7E30FF52-636D-40B4-A2C3-CEE7483BEE7F}"/>
                </a:ext>
              </a:extLst>
            </p:cNvPr>
            <p:cNvSpPr/>
            <p:nvPr/>
          </p:nvSpPr>
          <p:spPr>
            <a:xfrm>
              <a:off x="4995947" y="2459595"/>
              <a:ext cx="158602" cy="237909"/>
            </a:xfrm>
            <a:custGeom>
              <a:avLst/>
              <a:gdLst/>
              <a:ahLst/>
              <a:cxnLst/>
              <a:rect l="0" t="0" r="0" b="0"/>
              <a:pathLst>
                <a:path w="158612" h="237918">
                  <a:moveTo>
                    <a:pt x="26708" y="241439"/>
                  </a:moveTo>
                  <a:cubicBezTo>
                    <a:pt x="27174" y="240972"/>
                    <a:pt x="28107" y="240972"/>
                    <a:pt x="28107" y="240506"/>
                  </a:cubicBezTo>
                  <a:cubicBezTo>
                    <a:pt x="29973" y="237707"/>
                    <a:pt x="32306" y="235374"/>
                    <a:pt x="32772" y="232109"/>
                  </a:cubicBezTo>
                  <a:cubicBezTo>
                    <a:pt x="34172" y="221846"/>
                    <a:pt x="34638" y="212049"/>
                    <a:pt x="36038" y="201786"/>
                  </a:cubicBezTo>
                  <a:cubicBezTo>
                    <a:pt x="32772" y="195255"/>
                    <a:pt x="32306" y="186391"/>
                    <a:pt x="22509" y="184992"/>
                  </a:cubicBezTo>
                  <a:cubicBezTo>
                    <a:pt x="22509" y="184992"/>
                    <a:pt x="22042" y="184059"/>
                    <a:pt x="22042" y="183592"/>
                  </a:cubicBezTo>
                  <a:cubicBezTo>
                    <a:pt x="22042" y="183126"/>
                    <a:pt x="22509" y="182193"/>
                    <a:pt x="22976" y="182193"/>
                  </a:cubicBezTo>
                  <a:cubicBezTo>
                    <a:pt x="23908" y="181726"/>
                    <a:pt x="25308" y="180793"/>
                    <a:pt x="26241" y="180793"/>
                  </a:cubicBezTo>
                  <a:cubicBezTo>
                    <a:pt x="30440" y="180793"/>
                    <a:pt x="33705" y="180793"/>
                    <a:pt x="36038" y="176594"/>
                  </a:cubicBezTo>
                  <a:cubicBezTo>
                    <a:pt x="36504" y="175195"/>
                    <a:pt x="38837" y="173795"/>
                    <a:pt x="40703" y="173329"/>
                  </a:cubicBezTo>
                  <a:cubicBezTo>
                    <a:pt x="46301" y="171929"/>
                    <a:pt x="51899" y="170996"/>
                    <a:pt x="57497" y="172396"/>
                  </a:cubicBezTo>
                  <a:cubicBezTo>
                    <a:pt x="57497" y="172396"/>
                    <a:pt x="57497" y="171929"/>
                    <a:pt x="57964" y="171929"/>
                  </a:cubicBezTo>
                  <a:lnTo>
                    <a:pt x="58430" y="170996"/>
                  </a:lnTo>
                  <a:lnTo>
                    <a:pt x="57964" y="172396"/>
                  </a:lnTo>
                  <a:cubicBezTo>
                    <a:pt x="57964" y="172396"/>
                    <a:pt x="57497" y="172396"/>
                    <a:pt x="57497" y="172396"/>
                  </a:cubicBezTo>
                  <a:cubicBezTo>
                    <a:pt x="55164" y="175661"/>
                    <a:pt x="53298" y="178460"/>
                    <a:pt x="48633" y="178460"/>
                  </a:cubicBezTo>
                  <a:cubicBezTo>
                    <a:pt x="47234" y="178460"/>
                    <a:pt x="45834" y="178460"/>
                    <a:pt x="44901" y="178927"/>
                  </a:cubicBezTo>
                  <a:cubicBezTo>
                    <a:pt x="41169" y="179860"/>
                    <a:pt x="37437" y="185925"/>
                    <a:pt x="38837" y="189657"/>
                  </a:cubicBezTo>
                  <a:cubicBezTo>
                    <a:pt x="39770" y="192456"/>
                    <a:pt x="41169" y="195721"/>
                    <a:pt x="42569" y="198520"/>
                  </a:cubicBezTo>
                  <a:cubicBezTo>
                    <a:pt x="43035" y="198987"/>
                    <a:pt x="43502" y="199453"/>
                    <a:pt x="43968" y="199920"/>
                  </a:cubicBezTo>
                  <a:cubicBezTo>
                    <a:pt x="46767" y="203185"/>
                    <a:pt x="51899" y="202719"/>
                    <a:pt x="52832" y="198520"/>
                  </a:cubicBezTo>
                  <a:cubicBezTo>
                    <a:pt x="53765" y="195255"/>
                    <a:pt x="54231" y="192456"/>
                    <a:pt x="57030" y="190123"/>
                  </a:cubicBezTo>
                  <a:cubicBezTo>
                    <a:pt x="59829" y="187791"/>
                    <a:pt x="63095" y="189190"/>
                    <a:pt x="66361" y="189657"/>
                  </a:cubicBezTo>
                  <a:cubicBezTo>
                    <a:pt x="66827" y="189657"/>
                    <a:pt x="67760" y="189657"/>
                    <a:pt x="68226" y="189657"/>
                  </a:cubicBezTo>
                  <a:cubicBezTo>
                    <a:pt x="72425" y="188257"/>
                    <a:pt x="75224" y="180326"/>
                    <a:pt x="72892" y="176594"/>
                  </a:cubicBezTo>
                  <a:cubicBezTo>
                    <a:pt x="71026" y="173795"/>
                    <a:pt x="68693" y="171929"/>
                    <a:pt x="66827" y="169130"/>
                  </a:cubicBezTo>
                  <a:cubicBezTo>
                    <a:pt x="65894" y="167264"/>
                    <a:pt x="66827" y="165398"/>
                    <a:pt x="68226" y="163999"/>
                  </a:cubicBezTo>
                  <a:cubicBezTo>
                    <a:pt x="69626" y="163066"/>
                    <a:pt x="71492" y="162133"/>
                    <a:pt x="73358" y="161666"/>
                  </a:cubicBezTo>
                  <a:cubicBezTo>
                    <a:pt x="73825" y="161666"/>
                    <a:pt x="74758" y="161666"/>
                    <a:pt x="75224" y="161666"/>
                  </a:cubicBezTo>
                  <a:cubicBezTo>
                    <a:pt x="76624" y="162133"/>
                    <a:pt x="76157" y="163066"/>
                    <a:pt x="75691" y="164932"/>
                  </a:cubicBezTo>
                  <a:cubicBezTo>
                    <a:pt x="74758" y="166331"/>
                    <a:pt x="73825" y="168664"/>
                    <a:pt x="74291" y="170063"/>
                  </a:cubicBezTo>
                  <a:cubicBezTo>
                    <a:pt x="75691" y="173795"/>
                    <a:pt x="77557" y="177061"/>
                    <a:pt x="79889" y="180326"/>
                  </a:cubicBezTo>
                  <a:cubicBezTo>
                    <a:pt x="81755" y="182659"/>
                    <a:pt x="84554" y="184525"/>
                    <a:pt x="87353" y="186391"/>
                  </a:cubicBezTo>
                  <a:cubicBezTo>
                    <a:pt x="89219" y="187791"/>
                    <a:pt x="92952" y="186858"/>
                    <a:pt x="94351" y="184525"/>
                  </a:cubicBezTo>
                  <a:cubicBezTo>
                    <a:pt x="98083" y="177994"/>
                    <a:pt x="102282" y="171463"/>
                    <a:pt x="106014" y="164465"/>
                  </a:cubicBezTo>
                  <a:cubicBezTo>
                    <a:pt x="106947" y="162599"/>
                    <a:pt x="108346" y="161666"/>
                    <a:pt x="110212" y="161200"/>
                  </a:cubicBezTo>
                  <a:cubicBezTo>
                    <a:pt x="113478" y="160733"/>
                    <a:pt x="116743" y="160267"/>
                    <a:pt x="120009" y="160267"/>
                  </a:cubicBezTo>
                  <a:cubicBezTo>
                    <a:pt x="124207" y="160267"/>
                    <a:pt x="126540" y="157001"/>
                    <a:pt x="129805" y="155135"/>
                  </a:cubicBezTo>
                  <a:cubicBezTo>
                    <a:pt x="130272" y="154669"/>
                    <a:pt x="132138" y="156068"/>
                    <a:pt x="133071" y="156535"/>
                  </a:cubicBezTo>
                  <a:cubicBezTo>
                    <a:pt x="135404" y="157001"/>
                    <a:pt x="137736" y="156535"/>
                    <a:pt x="138203" y="154669"/>
                  </a:cubicBezTo>
                  <a:cubicBezTo>
                    <a:pt x="139602" y="150470"/>
                    <a:pt x="139602" y="145805"/>
                    <a:pt x="143801" y="142540"/>
                  </a:cubicBezTo>
                  <a:cubicBezTo>
                    <a:pt x="144267" y="142073"/>
                    <a:pt x="144734" y="141606"/>
                    <a:pt x="145200" y="141140"/>
                  </a:cubicBezTo>
                  <a:cubicBezTo>
                    <a:pt x="145667" y="141606"/>
                    <a:pt x="146133" y="142073"/>
                    <a:pt x="146133" y="142540"/>
                  </a:cubicBezTo>
                  <a:cubicBezTo>
                    <a:pt x="146600" y="144406"/>
                    <a:pt x="147066" y="146272"/>
                    <a:pt x="147533" y="148138"/>
                  </a:cubicBezTo>
                  <a:cubicBezTo>
                    <a:pt x="147999" y="150004"/>
                    <a:pt x="150332" y="150937"/>
                    <a:pt x="152198" y="150004"/>
                  </a:cubicBezTo>
                  <a:cubicBezTo>
                    <a:pt x="160128" y="145805"/>
                    <a:pt x="164327" y="136475"/>
                    <a:pt x="160595" y="129477"/>
                  </a:cubicBezTo>
                  <a:cubicBezTo>
                    <a:pt x="157329" y="123413"/>
                    <a:pt x="155463" y="117815"/>
                    <a:pt x="156396" y="111284"/>
                  </a:cubicBezTo>
                  <a:cubicBezTo>
                    <a:pt x="157329" y="101487"/>
                    <a:pt x="155930" y="92157"/>
                    <a:pt x="152198" y="82827"/>
                  </a:cubicBezTo>
                  <a:cubicBezTo>
                    <a:pt x="150798" y="79561"/>
                    <a:pt x="152198" y="76296"/>
                    <a:pt x="154997" y="74430"/>
                  </a:cubicBezTo>
                  <a:cubicBezTo>
                    <a:pt x="157796" y="72097"/>
                    <a:pt x="159195" y="69764"/>
                    <a:pt x="158729" y="66499"/>
                  </a:cubicBezTo>
                  <a:cubicBezTo>
                    <a:pt x="158263" y="63233"/>
                    <a:pt x="158263" y="59968"/>
                    <a:pt x="158263" y="57169"/>
                  </a:cubicBezTo>
                  <a:cubicBezTo>
                    <a:pt x="158729" y="47372"/>
                    <a:pt x="156396" y="38508"/>
                    <a:pt x="151265" y="29645"/>
                  </a:cubicBezTo>
                  <a:cubicBezTo>
                    <a:pt x="145667" y="20315"/>
                    <a:pt x="137736" y="12384"/>
                    <a:pt x="134471" y="1654"/>
                  </a:cubicBezTo>
                  <a:cubicBezTo>
                    <a:pt x="134004" y="-212"/>
                    <a:pt x="129339" y="-678"/>
                    <a:pt x="127473" y="1188"/>
                  </a:cubicBezTo>
                  <a:cubicBezTo>
                    <a:pt x="119542" y="8652"/>
                    <a:pt x="114877" y="17516"/>
                    <a:pt x="119076" y="28712"/>
                  </a:cubicBezTo>
                  <a:cubicBezTo>
                    <a:pt x="118609" y="33843"/>
                    <a:pt x="116277" y="38975"/>
                    <a:pt x="122341" y="42241"/>
                  </a:cubicBezTo>
                  <a:cubicBezTo>
                    <a:pt x="123275" y="42707"/>
                    <a:pt x="123741" y="44573"/>
                    <a:pt x="123741" y="45973"/>
                  </a:cubicBezTo>
                  <a:cubicBezTo>
                    <a:pt x="124207" y="59968"/>
                    <a:pt x="126073" y="73963"/>
                    <a:pt x="118143" y="87025"/>
                  </a:cubicBezTo>
                  <a:cubicBezTo>
                    <a:pt x="116743" y="88891"/>
                    <a:pt x="116743" y="91690"/>
                    <a:pt x="115810" y="94489"/>
                  </a:cubicBezTo>
                  <a:cubicBezTo>
                    <a:pt x="113944" y="102886"/>
                    <a:pt x="107413" y="107085"/>
                    <a:pt x="99949" y="109418"/>
                  </a:cubicBezTo>
                  <a:cubicBezTo>
                    <a:pt x="98549" y="109884"/>
                    <a:pt x="95751" y="108484"/>
                    <a:pt x="95284" y="106618"/>
                  </a:cubicBezTo>
                  <a:cubicBezTo>
                    <a:pt x="94817" y="105219"/>
                    <a:pt x="94817" y="104286"/>
                    <a:pt x="94817" y="102886"/>
                  </a:cubicBezTo>
                  <a:cubicBezTo>
                    <a:pt x="94351" y="100087"/>
                    <a:pt x="92952" y="98221"/>
                    <a:pt x="91552" y="99154"/>
                  </a:cubicBezTo>
                  <a:cubicBezTo>
                    <a:pt x="90152" y="100087"/>
                    <a:pt x="88287" y="101020"/>
                    <a:pt x="87353" y="102420"/>
                  </a:cubicBezTo>
                  <a:cubicBezTo>
                    <a:pt x="85954" y="104752"/>
                    <a:pt x="86887" y="107552"/>
                    <a:pt x="87353" y="109884"/>
                  </a:cubicBezTo>
                  <a:cubicBezTo>
                    <a:pt x="87820" y="112217"/>
                    <a:pt x="87820" y="115482"/>
                    <a:pt x="86887" y="117348"/>
                  </a:cubicBezTo>
                  <a:cubicBezTo>
                    <a:pt x="83621" y="123879"/>
                    <a:pt x="82222" y="130410"/>
                    <a:pt x="80822" y="137408"/>
                  </a:cubicBezTo>
                  <a:cubicBezTo>
                    <a:pt x="80356" y="138807"/>
                    <a:pt x="79423" y="139740"/>
                    <a:pt x="78023" y="139274"/>
                  </a:cubicBezTo>
                  <a:cubicBezTo>
                    <a:pt x="72892" y="138807"/>
                    <a:pt x="67760" y="138341"/>
                    <a:pt x="62629" y="140207"/>
                  </a:cubicBezTo>
                  <a:cubicBezTo>
                    <a:pt x="56564" y="142540"/>
                    <a:pt x="50499" y="143939"/>
                    <a:pt x="43968" y="144406"/>
                  </a:cubicBezTo>
                  <a:cubicBezTo>
                    <a:pt x="40703" y="144872"/>
                    <a:pt x="37904" y="146738"/>
                    <a:pt x="36038" y="149071"/>
                  </a:cubicBezTo>
                  <a:cubicBezTo>
                    <a:pt x="29973" y="157468"/>
                    <a:pt x="22976" y="164932"/>
                    <a:pt x="15511" y="171929"/>
                  </a:cubicBezTo>
                  <a:cubicBezTo>
                    <a:pt x="14578" y="172863"/>
                    <a:pt x="14112" y="175195"/>
                    <a:pt x="14112" y="177061"/>
                  </a:cubicBezTo>
                  <a:cubicBezTo>
                    <a:pt x="14112" y="178927"/>
                    <a:pt x="13645" y="180793"/>
                    <a:pt x="12246" y="182193"/>
                  </a:cubicBezTo>
                  <a:cubicBezTo>
                    <a:pt x="8980" y="185458"/>
                    <a:pt x="6181" y="188724"/>
                    <a:pt x="2916" y="191989"/>
                  </a:cubicBezTo>
                  <a:cubicBezTo>
                    <a:pt x="583" y="194322"/>
                    <a:pt x="-350" y="197587"/>
                    <a:pt x="117" y="200853"/>
                  </a:cubicBezTo>
                  <a:cubicBezTo>
                    <a:pt x="117" y="204585"/>
                    <a:pt x="1983" y="206917"/>
                    <a:pt x="4782" y="208783"/>
                  </a:cubicBezTo>
                  <a:lnTo>
                    <a:pt x="4315" y="209250"/>
                  </a:lnTo>
                  <a:cubicBezTo>
                    <a:pt x="4782" y="209250"/>
                    <a:pt x="4782" y="209717"/>
                    <a:pt x="5248" y="209717"/>
                  </a:cubicBezTo>
                  <a:cubicBezTo>
                    <a:pt x="5248" y="209250"/>
                    <a:pt x="5248" y="209250"/>
                    <a:pt x="5248" y="208783"/>
                  </a:cubicBezTo>
                  <a:cubicBezTo>
                    <a:pt x="5715" y="208317"/>
                    <a:pt x="5715" y="208317"/>
                    <a:pt x="6181" y="208317"/>
                  </a:cubicBezTo>
                  <a:cubicBezTo>
                    <a:pt x="9447" y="207384"/>
                    <a:pt x="11313" y="208317"/>
                    <a:pt x="11313" y="211116"/>
                  </a:cubicBezTo>
                  <a:cubicBezTo>
                    <a:pt x="11313" y="213449"/>
                    <a:pt x="10380" y="215315"/>
                    <a:pt x="8980" y="217181"/>
                  </a:cubicBezTo>
                  <a:cubicBezTo>
                    <a:pt x="8980" y="217181"/>
                    <a:pt x="8514" y="216714"/>
                    <a:pt x="8514" y="216714"/>
                  </a:cubicBezTo>
                  <a:cubicBezTo>
                    <a:pt x="8514" y="217181"/>
                    <a:pt x="8514" y="217181"/>
                    <a:pt x="8514" y="217647"/>
                  </a:cubicBezTo>
                  <a:lnTo>
                    <a:pt x="8980" y="217181"/>
                  </a:lnTo>
                  <a:cubicBezTo>
                    <a:pt x="11313" y="223712"/>
                    <a:pt x="13645" y="230709"/>
                    <a:pt x="15978" y="237240"/>
                  </a:cubicBezTo>
                  <a:cubicBezTo>
                    <a:pt x="15978" y="240506"/>
                    <a:pt x="23908" y="242839"/>
                    <a:pt x="26708" y="241439"/>
                  </a:cubicBezTo>
                  <a:close/>
                  <a:moveTo>
                    <a:pt x="127007" y="9119"/>
                  </a:moveTo>
                  <a:lnTo>
                    <a:pt x="127940" y="8652"/>
                  </a:lnTo>
                  <a:lnTo>
                    <a:pt x="127473" y="9585"/>
                  </a:lnTo>
                  <a:lnTo>
                    <a:pt x="126540" y="10051"/>
                  </a:lnTo>
                  <a:lnTo>
                    <a:pt x="127007" y="9119"/>
                  </a:ln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26" name="Freeform: Shape 125">
              <a:extLst>
                <a:ext uri="{FF2B5EF4-FFF2-40B4-BE49-F238E27FC236}">
                  <a16:creationId xmlns:a16="http://schemas.microsoft.com/office/drawing/2014/main" id="{D92928B2-558C-4C5B-9D52-AC38356A7394}"/>
                </a:ext>
              </a:extLst>
            </p:cNvPr>
            <p:cNvSpPr/>
            <p:nvPr/>
          </p:nvSpPr>
          <p:spPr>
            <a:xfrm>
              <a:off x="2001266" y="1283525"/>
              <a:ext cx="102626" cy="172601"/>
            </a:xfrm>
            <a:custGeom>
              <a:avLst/>
              <a:gdLst/>
              <a:ahLst/>
              <a:cxnLst/>
              <a:rect l="0" t="0" r="0" b="0"/>
              <a:pathLst>
                <a:path w="102631" h="172607">
                  <a:moveTo>
                    <a:pt x="11196" y="167320"/>
                  </a:moveTo>
                  <a:cubicBezTo>
                    <a:pt x="13062" y="168720"/>
                    <a:pt x="16328" y="170120"/>
                    <a:pt x="18194" y="169653"/>
                  </a:cubicBezTo>
                  <a:cubicBezTo>
                    <a:pt x="22859" y="168720"/>
                    <a:pt x="27057" y="170120"/>
                    <a:pt x="31256" y="171986"/>
                  </a:cubicBezTo>
                  <a:cubicBezTo>
                    <a:pt x="34055" y="173385"/>
                    <a:pt x="35921" y="172919"/>
                    <a:pt x="38254" y="171053"/>
                  </a:cubicBezTo>
                  <a:cubicBezTo>
                    <a:pt x="40120" y="169186"/>
                    <a:pt x="41986" y="167787"/>
                    <a:pt x="44318" y="166387"/>
                  </a:cubicBezTo>
                  <a:lnTo>
                    <a:pt x="43852" y="166854"/>
                  </a:lnTo>
                  <a:cubicBezTo>
                    <a:pt x="43852" y="166854"/>
                    <a:pt x="44318" y="167320"/>
                    <a:pt x="44318" y="167320"/>
                  </a:cubicBezTo>
                  <a:cubicBezTo>
                    <a:pt x="44318" y="166854"/>
                    <a:pt x="44318" y="166854"/>
                    <a:pt x="44318" y="166387"/>
                  </a:cubicBezTo>
                  <a:cubicBezTo>
                    <a:pt x="48517" y="164055"/>
                    <a:pt x="53182" y="162189"/>
                    <a:pt x="56447" y="157990"/>
                  </a:cubicBezTo>
                  <a:cubicBezTo>
                    <a:pt x="59246" y="154725"/>
                    <a:pt x="63445" y="153325"/>
                    <a:pt x="67177" y="150993"/>
                  </a:cubicBezTo>
                  <a:cubicBezTo>
                    <a:pt x="68110" y="149127"/>
                    <a:pt x="69043" y="147261"/>
                    <a:pt x="69976" y="145395"/>
                  </a:cubicBezTo>
                  <a:cubicBezTo>
                    <a:pt x="71842" y="141663"/>
                    <a:pt x="75108" y="140730"/>
                    <a:pt x="78840" y="140263"/>
                  </a:cubicBezTo>
                  <a:cubicBezTo>
                    <a:pt x="78840" y="140263"/>
                    <a:pt x="78840" y="140263"/>
                    <a:pt x="78840" y="140263"/>
                  </a:cubicBezTo>
                  <a:cubicBezTo>
                    <a:pt x="78840" y="140263"/>
                    <a:pt x="78840" y="140263"/>
                    <a:pt x="78840" y="139797"/>
                  </a:cubicBezTo>
                  <a:cubicBezTo>
                    <a:pt x="78373" y="138397"/>
                    <a:pt x="78840" y="137931"/>
                    <a:pt x="79773" y="139330"/>
                  </a:cubicBezTo>
                  <a:cubicBezTo>
                    <a:pt x="79306" y="139797"/>
                    <a:pt x="78840" y="139797"/>
                    <a:pt x="78840" y="140263"/>
                  </a:cubicBezTo>
                  <a:cubicBezTo>
                    <a:pt x="78840" y="145395"/>
                    <a:pt x="78840" y="145861"/>
                    <a:pt x="83505" y="146794"/>
                  </a:cubicBezTo>
                  <a:cubicBezTo>
                    <a:pt x="84438" y="146794"/>
                    <a:pt x="85371" y="147261"/>
                    <a:pt x="86304" y="147261"/>
                  </a:cubicBezTo>
                  <a:cubicBezTo>
                    <a:pt x="89569" y="143529"/>
                    <a:pt x="90036" y="138397"/>
                    <a:pt x="94234" y="135131"/>
                  </a:cubicBezTo>
                  <a:cubicBezTo>
                    <a:pt x="97500" y="132332"/>
                    <a:pt x="102165" y="130466"/>
                    <a:pt x="102165" y="125335"/>
                  </a:cubicBezTo>
                  <a:cubicBezTo>
                    <a:pt x="102632" y="118804"/>
                    <a:pt x="102632" y="112739"/>
                    <a:pt x="97966" y="107141"/>
                  </a:cubicBezTo>
                  <a:cubicBezTo>
                    <a:pt x="97033" y="106208"/>
                    <a:pt x="96567" y="105275"/>
                    <a:pt x="96100" y="103876"/>
                  </a:cubicBezTo>
                  <a:cubicBezTo>
                    <a:pt x="95167" y="102010"/>
                    <a:pt x="95167" y="100143"/>
                    <a:pt x="96567" y="98744"/>
                  </a:cubicBezTo>
                  <a:cubicBezTo>
                    <a:pt x="99366" y="95478"/>
                    <a:pt x="101232" y="91746"/>
                    <a:pt x="104964" y="89414"/>
                  </a:cubicBezTo>
                  <a:cubicBezTo>
                    <a:pt x="104964" y="85215"/>
                    <a:pt x="103098" y="81017"/>
                    <a:pt x="104964" y="76352"/>
                  </a:cubicBezTo>
                  <a:cubicBezTo>
                    <a:pt x="106364" y="73553"/>
                    <a:pt x="106830" y="70287"/>
                    <a:pt x="106830" y="67021"/>
                  </a:cubicBezTo>
                  <a:cubicBezTo>
                    <a:pt x="106830" y="62356"/>
                    <a:pt x="101232" y="62356"/>
                    <a:pt x="98900" y="59557"/>
                  </a:cubicBezTo>
                  <a:cubicBezTo>
                    <a:pt x="96567" y="56292"/>
                    <a:pt x="92368" y="55359"/>
                    <a:pt x="89569" y="53026"/>
                  </a:cubicBezTo>
                  <a:cubicBezTo>
                    <a:pt x="88170" y="52093"/>
                    <a:pt x="87237" y="49761"/>
                    <a:pt x="86770" y="48361"/>
                  </a:cubicBezTo>
                  <a:cubicBezTo>
                    <a:pt x="86770" y="43230"/>
                    <a:pt x="86770" y="38098"/>
                    <a:pt x="87237" y="32966"/>
                  </a:cubicBezTo>
                  <a:cubicBezTo>
                    <a:pt x="87703" y="28301"/>
                    <a:pt x="88636" y="24103"/>
                    <a:pt x="89569" y="19904"/>
                  </a:cubicBezTo>
                  <a:cubicBezTo>
                    <a:pt x="90502" y="12907"/>
                    <a:pt x="86304" y="7775"/>
                    <a:pt x="81639" y="3110"/>
                  </a:cubicBezTo>
                  <a:cubicBezTo>
                    <a:pt x="77907" y="-622"/>
                    <a:pt x="73708" y="-156"/>
                    <a:pt x="69043" y="311"/>
                  </a:cubicBezTo>
                  <a:cubicBezTo>
                    <a:pt x="66710" y="311"/>
                    <a:pt x="64844" y="2644"/>
                    <a:pt x="63912" y="5443"/>
                  </a:cubicBezTo>
                  <a:cubicBezTo>
                    <a:pt x="63445" y="7309"/>
                    <a:pt x="64844" y="8708"/>
                    <a:pt x="67177" y="9641"/>
                  </a:cubicBezTo>
                  <a:cubicBezTo>
                    <a:pt x="69510" y="10574"/>
                    <a:pt x="71842" y="11507"/>
                    <a:pt x="74175" y="12440"/>
                  </a:cubicBezTo>
                  <a:cubicBezTo>
                    <a:pt x="75574" y="13373"/>
                    <a:pt x="75574" y="14773"/>
                    <a:pt x="74641" y="15706"/>
                  </a:cubicBezTo>
                  <a:cubicBezTo>
                    <a:pt x="74175" y="16172"/>
                    <a:pt x="73708" y="17105"/>
                    <a:pt x="73242" y="17105"/>
                  </a:cubicBezTo>
                  <a:cubicBezTo>
                    <a:pt x="69976" y="17572"/>
                    <a:pt x="66710" y="17105"/>
                    <a:pt x="63912" y="17572"/>
                  </a:cubicBezTo>
                  <a:cubicBezTo>
                    <a:pt x="60646" y="18038"/>
                    <a:pt x="57847" y="18971"/>
                    <a:pt x="54581" y="19904"/>
                  </a:cubicBezTo>
                  <a:cubicBezTo>
                    <a:pt x="51316" y="20837"/>
                    <a:pt x="48517" y="25502"/>
                    <a:pt x="48983" y="29234"/>
                  </a:cubicBezTo>
                  <a:cubicBezTo>
                    <a:pt x="49450" y="31567"/>
                    <a:pt x="50849" y="33899"/>
                    <a:pt x="51782" y="36232"/>
                  </a:cubicBezTo>
                  <a:cubicBezTo>
                    <a:pt x="51782" y="37165"/>
                    <a:pt x="51316" y="38565"/>
                    <a:pt x="50383" y="39498"/>
                  </a:cubicBezTo>
                  <a:cubicBezTo>
                    <a:pt x="50383" y="39964"/>
                    <a:pt x="48983" y="39964"/>
                    <a:pt x="48517" y="39498"/>
                  </a:cubicBezTo>
                  <a:cubicBezTo>
                    <a:pt x="45718" y="37632"/>
                    <a:pt x="42919" y="35766"/>
                    <a:pt x="39653" y="38565"/>
                  </a:cubicBezTo>
                  <a:cubicBezTo>
                    <a:pt x="36387" y="41364"/>
                    <a:pt x="33122" y="42297"/>
                    <a:pt x="28923" y="41830"/>
                  </a:cubicBezTo>
                  <a:cubicBezTo>
                    <a:pt x="24725" y="41364"/>
                    <a:pt x="23792" y="45096"/>
                    <a:pt x="24725" y="48361"/>
                  </a:cubicBezTo>
                  <a:cubicBezTo>
                    <a:pt x="25658" y="51627"/>
                    <a:pt x="27057" y="53959"/>
                    <a:pt x="29390" y="56758"/>
                  </a:cubicBezTo>
                  <a:cubicBezTo>
                    <a:pt x="31722" y="59557"/>
                    <a:pt x="34055" y="62356"/>
                    <a:pt x="34055" y="66555"/>
                  </a:cubicBezTo>
                  <a:cubicBezTo>
                    <a:pt x="34055" y="66555"/>
                    <a:pt x="34521" y="66555"/>
                    <a:pt x="34521" y="66555"/>
                  </a:cubicBezTo>
                  <a:cubicBezTo>
                    <a:pt x="34988" y="66555"/>
                    <a:pt x="35455" y="67021"/>
                    <a:pt x="35921" y="67488"/>
                  </a:cubicBezTo>
                  <a:cubicBezTo>
                    <a:pt x="36854" y="67488"/>
                    <a:pt x="37787" y="67955"/>
                    <a:pt x="38720" y="67955"/>
                  </a:cubicBezTo>
                  <a:cubicBezTo>
                    <a:pt x="37321" y="68888"/>
                    <a:pt x="36854" y="67955"/>
                    <a:pt x="35921" y="67488"/>
                  </a:cubicBezTo>
                  <a:cubicBezTo>
                    <a:pt x="35455" y="67488"/>
                    <a:pt x="34988" y="67488"/>
                    <a:pt x="34055" y="67021"/>
                  </a:cubicBezTo>
                  <a:cubicBezTo>
                    <a:pt x="34055" y="67021"/>
                    <a:pt x="34055" y="66555"/>
                    <a:pt x="34055" y="66555"/>
                  </a:cubicBezTo>
                  <a:cubicBezTo>
                    <a:pt x="30323" y="66088"/>
                    <a:pt x="27057" y="64222"/>
                    <a:pt x="24258" y="62356"/>
                  </a:cubicBezTo>
                  <a:cubicBezTo>
                    <a:pt x="22392" y="61423"/>
                    <a:pt x="20060" y="61890"/>
                    <a:pt x="19127" y="63289"/>
                  </a:cubicBezTo>
                  <a:cubicBezTo>
                    <a:pt x="13529" y="73553"/>
                    <a:pt x="11663" y="84749"/>
                    <a:pt x="6065" y="95012"/>
                  </a:cubicBezTo>
                  <a:cubicBezTo>
                    <a:pt x="4199" y="98744"/>
                    <a:pt x="6065" y="102476"/>
                    <a:pt x="9330" y="105275"/>
                  </a:cubicBezTo>
                  <a:cubicBezTo>
                    <a:pt x="12596" y="107608"/>
                    <a:pt x="15861" y="109007"/>
                    <a:pt x="19593" y="109474"/>
                  </a:cubicBezTo>
                  <a:cubicBezTo>
                    <a:pt x="21459" y="109474"/>
                    <a:pt x="23325" y="110873"/>
                    <a:pt x="24725" y="111806"/>
                  </a:cubicBezTo>
                  <a:cubicBezTo>
                    <a:pt x="25658" y="112273"/>
                    <a:pt x="25658" y="114139"/>
                    <a:pt x="25658" y="115072"/>
                  </a:cubicBezTo>
                  <a:cubicBezTo>
                    <a:pt x="25658" y="116005"/>
                    <a:pt x="24725" y="117404"/>
                    <a:pt x="23792" y="117871"/>
                  </a:cubicBezTo>
                  <a:cubicBezTo>
                    <a:pt x="22859" y="118337"/>
                    <a:pt x="21459" y="117871"/>
                    <a:pt x="20060" y="117871"/>
                  </a:cubicBezTo>
                  <a:cubicBezTo>
                    <a:pt x="11196" y="116471"/>
                    <a:pt x="6065" y="119270"/>
                    <a:pt x="3732" y="126734"/>
                  </a:cubicBezTo>
                  <a:cubicBezTo>
                    <a:pt x="1399" y="132799"/>
                    <a:pt x="467" y="138864"/>
                    <a:pt x="0" y="145395"/>
                  </a:cubicBezTo>
                  <a:cubicBezTo>
                    <a:pt x="0" y="155658"/>
                    <a:pt x="3732" y="162189"/>
                    <a:pt x="11196" y="16732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27" name="Freeform: Shape 126">
              <a:extLst>
                <a:ext uri="{FF2B5EF4-FFF2-40B4-BE49-F238E27FC236}">
                  <a16:creationId xmlns:a16="http://schemas.microsoft.com/office/drawing/2014/main" id="{0D7A3631-F47B-4C9F-A74D-9A99299ADE4E}"/>
                </a:ext>
              </a:extLst>
            </p:cNvPr>
            <p:cNvSpPr/>
            <p:nvPr/>
          </p:nvSpPr>
          <p:spPr>
            <a:xfrm>
              <a:off x="2067506" y="1434771"/>
              <a:ext cx="4665" cy="4665"/>
            </a:xfrm>
            <a:custGeom>
              <a:avLst/>
              <a:gdLst/>
              <a:ahLst/>
              <a:cxnLst/>
              <a:rect l="0" t="0" r="0" b="0"/>
              <a:pathLst>
                <a:path>
                  <a:moveTo>
                    <a:pt x="466" y="207"/>
                  </a:moveTo>
                  <a:cubicBezTo>
                    <a:pt x="466" y="207"/>
                    <a:pt x="466" y="674"/>
                    <a:pt x="0" y="674"/>
                  </a:cubicBezTo>
                  <a:cubicBezTo>
                    <a:pt x="0" y="674"/>
                    <a:pt x="466" y="674"/>
                    <a:pt x="466" y="674"/>
                  </a:cubicBezTo>
                  <a:cubicBezTo>
                    <a:pt x="466" y="207"/>
                    <a:pt x="933" y="207"/>
                    <a:pt x="466" y="207"/>
                  </a:cubicBezTo>
                  <a:cubicBezTo>
                    <a:pt x="933" y="-259"/>
                    <a:pt x="466" y="207"/>
                    <a:pt x="466" y="207"/>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28" name="Freeform: Shape 127">
              <a:extLst>
                <a:ext uri="{FF2B5EF4-FFF2-40B4-BE49-F238E27FC236}">
                  <a16:creationId xmlns:a16="http://schemas.microsoft.com/office/drawing/2014/main" id="{7DCD3B12-67B4-4359-8F17-C5E8BC9DDA64}"/>
                </a:ext>
              </a:extLst>
            </p:cNvPr>
            <p:cNvSpPr/>
            <p:nvPr/>
          </p:nvSpPr>
          <p:spPr>
            <a:xfrm>
              <a:off x="4504961" y="3167328"/>
              <a:ext cx="181927" cy="186595"/>
            </a:xfrm>
            <a:custGeom>
              <a:avLst/>
              <a:gdLst/>
              <a:ahLst/>
              <a:cxnLst/>
              <a:rect l="0" t="0" r="0" b="0"/>
              <a:pathLst>
                <a:path w="181937" h="186602">
                  <a:moveTo>
                    <a:pt x="171574" y="166260"/>
                  </a:moveTo>
                  <a:cubicBezTo>
                    <a:pt x="171108" y="158329"/>
                    <a:pt x="174840" y="150865"/>
                    <a:pt x="175306" y="142934"/>
                  </a:cubicBezTo>
                  <a:cubicBezTo>
                    <a:pt x="175306" y="142934"/>
                    <a:pt x="174840" y="142934"/>
                    <a:pt x="174840" y="142934"/>
                  </a:cubicBezTo>
                  <a:cubicBezTo>
                    <a:pt x="173440" y="141535"/>
                    <a:pt x="171574" y="140135"/>
                    <a:pt x="170175" y="138736"/>
                  </a:cubicBezTo>
                  <a:cubicBezTo>
                    <a:pt x="170175" y="138269"/>
                    <a:pt x="170175" y="137803"/>
                    <a:pt x="169708" y="137336"/>
                  </a:cubicBezTo>
                  <a:cubicBezTo>
                    <a:pt x="169242" y="136870"/>
                    <a:pt x="168775" y="135937"/>
                    <a:pt x="168309" y="135470"/>
                  </a:cubicBezTo>
                  <a:cubicBezTo>
                    <a:pt x="168775" y="135470"/>
                    <a:pt x="168775" y="135470"/>
                    <a:pt x="169242" y="135003"/>
                  </a:cubicBezTo>
                  <a:cubicBezTo>
                    <a:pt x="169242" y="135937"/>
                    <a:pt x="169708" y="136403"/>
                    <a:pt x="169708" y="137336"/>
                  </a:cubicBezTo>
                  <a:cubicBezTo>
                    <a:pt x="170175" y="137803"/>
                    <a:pt x="170175" y="137803"/>
                    <a:pt x="170641" y="138269"/>
                  </a:cubicBezTo>
                  <a:cubicBezTo>
                    <a:pt x="172041" y="139669"/>
                    <a:pt x="173440" y="141068"/>
                    <a:pt x="175306" y="142468"/>
                  </a:cubicBezTo>
                  <a:cubicBezTo>
                    <a:pt x="175306" y="142468"/>
                    <a:pt x="175306" y="142934"/>
                    <a:pt x="175306" y="142934"/>
                  </a:cubicBezTo>
                  <a:cubicBezTo>
                    <a:pt x="177172" y="143401"/>
                    <a:pt x="179038" y="143867"/>
                    <a:pt x="180438" y="143867"/>
                  </a:cubicBezTo>
                  <a:cubicBezTo>
                    <a:pt x="180904" y="143867"/>
                    <a:pt x="181837" y="143867"/>
                    <a:pt x="182304" y="143401"/>
                  </a:cubicBezTo>
                  <a:cubicBezTo>
                    <a:pt x="183703" y="142934"/>
                    <a:pt x="185103" y="140135"/>
                    <a:pt x="184636" y="138736"/>
                  </a:cubicBezTo>
                  <a:cubicBezTo>
                    <a:pt x="180904" y="132671"/>
                    <a:pt x="177172" y="127073"/>
                    <a:pt x="173440" y="121475"/>
                  </a:cubicBezTo>
                  <a:cubicBezTo>
                    <a:pt x="172974" y="120542"/>
                    <a:pt x="171108" y="120542"/>
                    <a:pt x="170175" y="120542"/>
                  </a:cubicBezTo>
                  <a:cubicBezTo>
                    <a:pt x="167842" y="121008"/>
                    <a:pt x="165043" y="121941"/>
                    <a:pt x="163643" y="124274"/>
                  </a:cubicBezTo>
                  <a:cubicBezTo>
                    <a:pt x="162710" y="125207"/>
                    <a:pt x="162244" y="126606"/>
                    <a:pt x="161778" y="127539"/>
                  </a:cubicBezTo>
                  <a:cubicBezTo>
                    <a:pt x="160378" y="129872"/>
                    <a:pt x="156646" y="129405"/>
                    <a:pt x="155713" y="127073"/>
                  </a:cubicBezTo>
                  <a:cubicBezTo>
                    <a:pt x="154313" y="123807"/>
                    <a:pt x="152914" y="120075"/>
                    <a:pt x="151514" y="116343"/>
                  </a:cubicBezTo>
                  <a:cubicBezTo>
                    <a:pt x="150581" y="113544"/>
                    <a:pt x="148715" y="112145"/>
                    <a:pt x="146383" y="111212"/>
                  </a:cubicBezTo>
                  <a:cubicBezTo>
                    <a:pt x="144050" y="110279"/>
                    <a:pt x="141251" y="110279"/>
                    <a:pt x="138919" y="109346"/>
                  </a:cubicBezTo>
                  <a:cubicBezTo>
                    <a:pt x="137986" y="108879"/>
                    <a:pt x="136586" y="107013"/>
                    <a:pt x="137053" y="106547"/>
                  </a:cubicBezTo>
                  <a:cubicBezTo>
                    <a:pt x="139385" y="103281"/>
                    <a:pt x="135653" y="99549"/>
                    <a:pt x="137986" y="96283"/>
                  </a:cubicBezTo>
                  <a:cubicBezTo>
                    <a:pt x="139385" y="94417"/>
                    <a:pt x="139385" y="92551"/>
                    <a:pt x="138452" y="91152"/>
                  </a:cubicBezTo>
                  <a:cubicBezTo>
                    <a:pt x="135187" y="86487"/>
                    <a:pt x="129122" y="84154"/>
                    <a:pt x="127722" y="78090"/>
                  </a:cubicBezTo>
                  <a:cubicBezTo>
                    <a:pt x="127256" y="76690"/>
                    <a:pt x="125390" y="75291"/>
                    <a:pt x="123524" y="74358"/>
                  </a:cubicBezTo>
                  <a:cubicBezTo>
                    <a:pt x="120258" y="72492"/>
                    <a:pt x="116526" y="71092"/>
                    <a:pt x="113261" y="69693"/>
                  </a:cubicBezTo>
                  <a:cubicBezTo>
                    <a:pt x="111395" y="68760"/>
                    <a:pt x="109062" y="68293"/>
                    <a:pt x="108596" y="66894"/>
                  </a:cubicBezTo>
                  <a:cubicBezTo>
                    <a:pt x="106730" y="62229"/>
                    <a:pt x="101598" y="61295"/>
                    <a:pt x="98333" y="58496"/>
                  </a:cubicBezTo>
                  <a:cubicBezTo>
                    <a:pt x="94601" y="54764"/>
                    <a:pt x="90402" y="52432"/>
                    <a:pt x="85270" y="50566"/>
                  </a:cubicBezTo>
                  <a:cubicBezTo>
                    <a:pt x="82005" y="49633"/>
                    <a:pt x="79672" y="47300"/>
                    <a:pt x="78273" y="44501"/>
                  </a:cubicBezTo>
                  <a:cubicBezTo>
                    <a:pt x="75940" y="40303"/>
                    <a:pt x="72675" y="37504"/>
                    <a:pt x="68476" y="35171"/>
                  </a:cubicBezTo>
                  <a:cubicBezTo>
                    <a:pt x="57746" y="29107"/>
                    <a:pt x="48416" y="21642"/>
                    <a:pt x="41885" y="10913"/>
                  </a:cubicBezTo>
                  <a:cubicBezTo>
                    <a:pt x="39553" y="7647"/>
                    <a:pt x="36287" y="5781"/>
                    <a:pt x="32088" y="5315"/>
                  </a:cubicBezTo>
                  <a:cubicBezTo>
                    <a:pt x="23691" y="4382"/>
                    <a:pt x="15761" y="3449"/>
                    <a:pt x="7830" y="183"/>
                  </a:cubicBezTo>
                  <a:cubicBezTo>
                    <a:pt x="6431" y="-284"/>
                    <a:pt x="4098" y="183"/>
                    <a:pt x="2232" y="1116"/>
                  </a:cubicBezTo>
                  <a:cubicBezTo>
                    <a:pt x="366" y="1583"/>
                    <a:pt x="-567" y="5315"/>
                    <a:pt x="366" y="8114"/>
                  </a:cubicBezTo>
                  <a:cubicBezTo>
                    <a:pt x="1766" y="10913"/>
                    <a:pt x="2699" y="14178"/>
                    <a:pt x="4565" y="16511"/>
                  </a:cubicBezTo>
                  <a:cubicBezTo>
                    <a:pt x="9696" y="22575"/>
                    <a:pt x="15294" y="27707"/>
                    <a:pt x="22292" y="31439"/>
                  </a:cubicBezTo>
                  <a:cubicBezTo>
                    <a:pt x="26491" y="33772"/>
                    <a:pt x="29756" y="36571"/>
                    <a:pt x="32088" y="40303"/>
                  </a:cubicBezTo>
                  <a:cubicBezTo>
                    <a:pt x="34421" y="43568"/>
                    <a:pt x="37687" y="45901"/>
                    <a:pt x="39086" y="49166"/>
                  </a:cubicBezTo>
                  <a:cubicBezTo>
                    <a:pt x="42818" y="56164"/>
                    <a:pt x="47950" y="61295"/>
                    <a:pt x="54014" y="66427"/>
                  </a:cubicBezTo>
                  <a:cubicBezTo>
                    <a:pt x="55880" y="67827"/>
                    <a:pt x="57280" y="70626"/>
                    <a:pt x="58213" y="72492"/>
                  </a:cubicBezTo>
                  <a:cubicBezTo>
                    <a:pt x="60079" y="76690"/>
                    <a:pt x="61012" y="80889"/>
                    <a:pt x="62878" y="85087"/>
                  </a:cubicBezTo>
                  <a:cubicBezTo>
                    <a:pt x="63811" y="87420"/>
                    <a:pt x="65211" y="89752"/>
                    <a:pt x="67076" y="91152"/>
                  </a:cubicBezTo>
                  <a:cubicBezTo>
                    <a:pt x="74541" y="97683"/>
                    <a:pt x="79206" y="105614"/>
                    <a:pt x="82005" y="114944"/>
                  </a:cubicBezTo>
                  <a:cubicBezTo>
                    <a:pt x="83404" y="119142"/>
                    <a:pt x="85270" y="123341"/>
                    <a:pt x="86670" y="127539"/>
                  </a:cubicBezTo>
                  <a:cubicBezTo>
                    <a:pt x="88069" y="131738"/>
                    <a:pt x="90869" y="135470"/>
                    <a:pt x="93667" y="138736"/>
                  </a:cubicBezTo>
                  <a:cubicBezTo>
                    <a:pt x="98799" y="145267"/>
                    <a:pt x="105797" y="149932"/>
                    <a:pt x="110928" y="156463"/>
                  </a:cubicBezTo>
                  <a:cubicBezTo>
                    <a:pt x="116060" y="162994"/>
                    <a:pt x="122591" y="168592"/>
                    <a:pt x="129122" y="173724"/>
                  </a:cubicBezTo>
                  <a:cubicBezTo>
                    <a:pt x="134254" y="177922"/>
                    <a:pt x="139385" y="181188"/>
                    <a:pt x="143584" y="186319"/>
                  </a:cubicBezTo>
                  <a:cubicBezTo>
                    <a:pt x="145450" y="188652"/>
                    <a:pt x="147782" y="188652"/>
                    <a:pt x="150581" y="188652"/>
                  </a:cubicBezTo>
                  <a:cubicBezTo>
                    <a:pt x="157113" y="188652"/>
                    <a:pt x="164110" y="187252"/>
                    <a:pt x="170641" y="188652"/>
                  </a:cubicBezTo>
                  <a:cubicBezTo>
                    <a:pt x="170641" y="180721"/>
                    <a:pt x="171574" y="173724"/>
                    <a:pt x="171574" y="16626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29" name="Freeform: Shape 128">
              <a:extLst>
                <a:ext uri="{FF2B5EF4-FFF2-40B4-BE49-F238E27FC236}">
                  <a16:creationId xmlns:a16="http://schemas.microsoft.com/office/drawing/2014/main" id="{AF335ED4-6633-412D-BC18-3D07A297DBC1}"/>
                </a:ext>
              </a:extLst>
            </p:cNvPr>
            <p:cNvSpPr/>
            <p:nvPr/>
          </p:nvSpPr>
          <p:spPr>
            <a:xfrm>
              <a:off x="4675593" y="3355506"/>
              <a:ext cx="4665" cy="4665"/>
            </a:xfrm>
            <a:custGeom>
              <a:avLst/>
              <a:gdLst/>
              <a:ahLst/>
              <a:cxnLst/>
              <a:rect l="0" t="0" r="0" b="0"/>
              <a:pathLst>
                <a:path>
                  <a:moveTo>
                    <a:pt x="0" y="0"/>
                  </a:moveTo>
                  <a:cubicBezTo>
                    <a:pt x="0" y="0"/>
                    <a:pt x="0" y="466"/>
                    <a:pt x="0" y="466"/>
                  </a:cubicBezTo>
                  <a:cubicBezTo>
                    <a:pt x="0" y="466"/>
                    <a:pt x="467" y="466"/>
                    <a:pt x="467" y="466"/>
                  </a:cubicBezTo>
                  <a:cubicBezTo>
                    <a:pt x="467" y="466"/>
                    <a:pt x="467" y="0"/>
                    <a:pt x="467" y="0"/>
                  </a:cubicBezTo>
                  <a:cubicBezTo>
                    <a:pt x="0" y="0"/>
                    <a:pt x="0" y="0"/>
                    <a:pt x="0" y="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30" name="Freeform: Shape 129">
              <a:extLst>
                <a:ext uri="{FF2B5EF4-FFF2-40B4-BE49-F238E27FC236}">
                  <a16:creationId xmlns:a16="http://schemas.microsoft.com/office/drawing/2014/main" id="{5C1A99E9-D13A-4C54-B174-6702229C5FCC}"/>
                </a:ext>
              </a:extLst>
            </p:cNvPr>
            <p:cNvSpPr/>
            <p:nvPr/>
          </p:nvSpPr>
          <p:spPr>
            <a:xfrm>
              <a:off x="1470103" y="1509182"/>
              <a:ext cx="153938" cy="121287"/>
            </a:xfrm>
            <a:custGeom>
              <a:avLst/>
              <a:gdLst/>
              <a:ahLst/>
              <a:cxnLst/>
              <a:rect l="0" t="0" r="0" b="0"/>
              <a:pathLst>
                <a:path w="153947" h="121291">
                  <a:moveTo>
                    <a:pt x="7306" y="102598"/>
                  </a:moveTo>
                  <a:cubicBezTo>
                    <a:pt x="7306" y="107730"/>
                    <a:pt x="7306" y="112861"/>
                    <a:pt x="6840" y="117993"/>
                  </a:cubicBezTo>
                  <a:cubicBezTo>
                    <a:pt x="6840" y="119392"/>
                    <a:pt x="9172" y="121725"/>
                    <a:pt x="10572" y="121725"/>
                  </a:cubicBezTo>
                  <a:cubicBezTo>
                    <a:pt x="18036" y="121725"/>
                    <a:pt x="24101" y="118926"/>
                    <a:pt x="30632" y="115660"/>
                  </a:cubicBezTo>
                  <a:cubicBezTo>
                    <a:pt x="30632" y="115660"/>
                    <a:pt x="30632" y="115660"/>
                    <a:pt x="30165" y="115194"/>
                  </a:cubicBezTo>
                  <a:lnTo>
                    <a:pt x="31098" y="114727"/>
                  </a:lnTo>
                  <a:lnTo>
                    <a:pt x="30632" y="115660"/>
                  </a:lnTo>
                  <a:cubicBezTo>
                    <a:pt x="30632" y="115660"/>
                    <a:pt x="30632" y="115660"/>
                    <a:pt x="30632" y="115660"/>
                  </a:cubicBezTo>
                  <a:cubicBezTo>
                    <a:pt x="32498" y="117993"/>
                    <a:pt x="34830" y="120325"/>
                    <a:pt x="38096" y="119859"/>
                  </a:cubicBezTo>
                  <a:cubicBezTo>
                    <a:pt x="41361" y="119859"/>
                    <a:pt x="44627" y="119392"/>
                    <a:pt x="46959" y="117060"/>
                  </a:cubicBezTo>
                  <a:cubicBezTo>
                    <a:pt x="48826" y="115194"/>
                    <a:pt x="50692" y="113794"/>
                    <a:pt x="52091" y="111462"/>
                  </a:cubicBezTo>
                  <a:cubicBezTo>
                    <a:pt x="54424" y="108663"/>
                    <a:pt x="56290" y="104931"/>
                    <a:pt x="58622" y="102132"/>
                  </a:cubicBezTo>
                  <a:cubicBezTo>
                    <a:pt x="62354" y="97933"/>
                    <a:pt x="66086" y="93734"/>
                    <a:pt x="72617" y="93734"/>
                  </a:cubicBezTo>
                  <a:cubicBezTo>
                    <a:pt x="75416" y="93734"/>
                    <a:pt x="78215" y="91402"/>
                    <a:pt x="81014" y="89536"/>
                  </a:cubicBezTo>
                  <a:cubicBezTo>
                    <a:pt x="83814" y="87203"/>
                    <a:pt x="86146" y="83938"/>
                    <a:pt x="88945" y="81605"/>
                  </a:cubicBezTo>
                  <a:cubicBezTo>
                    <a:pt x="90811" y="80206"/>
                    <a:pt x="93144" y="78340"/>
                    <a:pt x="95476" y="78340"/>
                  </a:cubicBezTo>
                  <a:cubicBezTo>
                    <a:pt x="102474" y="77407"/>
                    <a:pt x="109005" y="75541"/>
                    <a:pt x="115536" y="73675"/>
                  </a:cubicBezTo>
                  <a:cubicBezTo>
                    <a:pt x="117868" y="73208"/>
                    <a:pt x="120668" y="72742"/>
                    <a:pt x="123000" y="72742"/>
                  </a:cubicBezTo>
                  <a:lnTo>
                    <a:pt x="122534" y="73208"/>
                  </a:lnTo>
                  <a:cubicBezTo>
                    <a:pt x="122534" y="73208"/>
                    <a:pt x="122534" y="73208"/>
                    <a:pt x="123000" y="73208"/>
                  </a:cubicBezTo>
                  <a:cubicBezTo>
                    <a:pt x="123000" y="73208"/>
                    <a:pt x="123000" y="73208"/>
                    <a:pt x="123000" y="72742"/>
                  </a:cubicBezTo>
                  <a:cubicBezTo>
                    <a:pt x="126266" y="69943"/>
                    <a:pt x="129998" y="69009"/>
                    <a:pt x="133730" y="69009"/>
                  </a:cubicBezTo>
                  <a:cubicBezTo>
                    <a:pt x="136529" y="69009"/>
                    <a:pt x="139328" y="69009"/>
                    <a:pt x="142127" y="69009"/>
                  </a:cubicBezTo>
                  <a:cubicBezTo>
                    <a:pt x="145392" y="65744"/>
                    <a:pt x="149591" y="65277"/>
                    <a:pt x="153790" y="65277"/>
                  </a:cubicBezTo>
                  <a:cubicBezTo>
                    <a:pt x="155189" y="55014"/>
                    <a:pt x="153790" y="45218"/>
                    <a:pt x="153323" y="34955"/>
                  </a:cubicBezTo>
                  <a:cubicBezTo>
                    <a:pt x="152856" y="29356"/>
                    <a:pt x="149591" y="25624"/>
                    <a:pt x="146325" y="21892"/>
                  </a:cubicBezTo>
                  <a:cubicBezTo>
                    <a:pt x="143993" y="19560"/>
                    <a:pt x="140727" y="19093"/>
                    <a:pt x="137462" y="19093"/>
                  </a:cubicBezTo>
                  <a:cubicBezTo>
                    <a:pt x="131864" y="19093"/>
                    <a:pt x="127665" y="17227"/>
                    <a:pt x="123467" y="13962"/>
                  </a:cubicBezTo>
                  <a:cubicBezTo>
                    <a:pt x="121134" y="11629"/>
                    <a:pt x="117868" y="10230"/>
                    <a:pt x="116469" y="7897"/>
                  </a:cubicBezTo>
                  <a:cubicBezTo>
                    <a:pt x="112270" y="899"/>
                    <a:pt x="106206" y="-967"/>
                    <a:pt x="98275" y="433"/>
                  </a:cubicBezTo>
                  <a:cubicBezTo>
                    <a:pt x="92677" y="1366"/>
                    <a:pt x="86613" y="433"/>
                    <a:pt x="81014" y="899"/>
                  </a:cubicBezTo>
                  <a:cubicBezTo>
                    <a:pt x="77749" y="899"/>
                    <a:pt x="74483" y="1366"/>
                    <a:pt x="71684" y="2299"/>
                  </a:cubicBezTo>
                  <a:cubicBezTo>
                    <a:pt x="68885" y="2766"/>
                    <a:pt x="67019" y="5098"/>
                    <a:pt x="66553" y="7431"/>
                  </a:cubicBezTo>
                  <a:cubicBezTo>
                    <a:pt x="65620" y="11163"/>
                    <a:pt x="65153" y="14895"/>
                    <a:pt x="64687" y="18627"/>
                  </a:cubicBezTo>
                  <a:cubicBezTo>
                    <a:pt x="64220" y="22825"/>
                    <a:pt x="62821" y="25624"/>
                    <a:pt x="59555" y="28423"/>
                  </a:cubicBezTo>
                  <a:cubicBezTo>
                    <a:pt x="53491" y="33088"/>
                    <a:pt x="47892" y="38220"/>
                    <a:pt x="41828" y="43352"/>
                  </a:cubicBezTo>
                  <a:cubicBezTo>
                    <a:pt x="38562" y="45684"/>
                    <a:pt x="36230" y="48483"/>
                    <a:pt x="36230" y="52682"/>
                  </a:cubicBezTo>
                  <a:cubicBezTo>
                    <a:pt x="36230" y="53615"/>
                    <a:pt x="35297" y="55014"/>
                    <a:pt x="34364" y="55947"/>
                  </a:cubicBezTo>
                  <a:cubicBezTo>
                    <a:pt x="23634" y="62012"/>
                    <a:pt x="15237" y="70876"/>
                    <a:pt x="5907" y="78340"/>
                  </a:cubicBezTo>
                  <a:cubicBezTo>
                    <a:pt x="4041" y="79739"/>
                    <a:pt x="1242" y="81139"/>
                    <a:pt x="309" y="83471"/>
                  </a:cubicBezTo>
                  <a:cubicBezTo>
                    <a:pt x="-1091" y="86737"/>
                    <a:pt x="2641" y="88603"/>
                    <a:pt x="4041" y="91402"/>
                  </a:cubicBezTo>
                  <a:cubicBezTo>
                    <a:pt x="6373" y="93734"/>
                    <a:pt x="7773" y="97933"/>
                    <a:pt x="7306" y="102598"/>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31" name="Freeform: Shape 130">
              <a:extLst>
                <a:ext uri="{FF2B5EF4-FFF2-40B4-BE49-F238E27FC236}">
                  <a16:creationId xmlns:a16="http://schemas.microsoft.com/office/drawing/2014/main" id="{A4B90EF4-2D1E-4F08-AD7D-AF88A7B45BA9}"/>
                </a:ext>
              </a:extLst>
            </p:cNvPr>
            <p:cNvSpPr/>
            <p:nvPr/>
          </p:nvSpPr>
          <p:spPr>
            <a:xfrm>
              <a:off x="2891254" y="2196752"/>
              <a:ext cx="111956" cy="186595"/>
            </a:xfrm>
            <a:custGeom>
              <a:avLst/>
              <a:gdLst/>
              <a:ahLst/>
              <a:cxnLst/>
              <a:rect l="0" t="0" r="0" b="0"/>
              <a:pathLst>
                <a:path w="111961" h="186602">
                  <a:moveTo>
                    <a:pt x="1921" y="28457"/>
                  </a:moveTo>
                  <a:cubicBezTo>
                    <a:pt x="6587" y="33122"/>
                    <a:pt x="7519" y="38254"/>
                    <a:pt x="5653" y="43852"/>
                  </a:cubicBezTo>
                  <a:cubicBezTo>
                    <a:pt x="5187" y="45718"/>
                    <a:pt x="6120" y="47584"/>
                    <a:pt x="7986" y="48983"/>
                  </a:cubicBezTo>
                  <a:cubicBezTo>
                    <a:pt x="10785" y="50849"/>
                    <a:pt x="10319" y="53182"/>
                    <a:pt x="8919" y="55514"/>
                  </a:cubicBezTo>
                  <a:cubicBezTo>
                    <a:pt x="7986" y="56914"/>
                    <a:pt x="7053" y="58780"/>
                    <a:pt x="6120" y="60646"/>
                  </a:cubicBezTo>
                  <a:cubicBezTo>
                    <a:pt x="7053" y="61579"/>
                    <a:pt x="7986" y="62045"/>
                    <a:pt x="8453" y="62978"/>
                  </a:cubicBezTo>
                  <a:cubicBezTo>
                    <a:pt x="9385" y="63911"/>
                    <a:pt x="9385" y="65311"/>
                    <a:pt x="9852" y="66244"/>
                  </a:cubicBezTo>
                  <a:cubicBezTo>
                    <a:pt x="12185" y="70909"/>
                    <a:pt x="13118" y="70909"/>
                    <a:pt x="17783" y="66711"/>
                  </a:cubicBezTo>
                  <a:cubicBezTo>
                    <a:pt x="18249" y="66244"/>
                    <a:pt x="18716" y="65777"/>
                    <a:pt x="19182" y="65311"/>
                  </a:cubicBezTo>
                  <a:cubicBezTo>
                    <a:pt x="19649" y="66711"/>
                    <a:pt x="20115" y="67644"/>
                    <a:pt x="20115" y="69043"/>
                  </a:cubicBezTo>
                  <a:cubicBezTo>
                    <a:pt x="19649" y="72309"/>
                    <a:pt x="19182" y="75574"/>
                    <a:pt x="18716" y="78373"/>
                  </a:cubicBezTo>
                  <a:cubicBezTo>
                    <a:pt x="18249" y="81639"/>
                    <a:pt x="20115" y="84438"/>
                    <a:pt x="23847" y="84904"/>
                  </a:cubicBezTo>
                  <a:cubicBezTo>
                    <a:pt x="24314" y="84904"/>
                    <a:pt x="25247" y="85371"/>
                    <a:pt x="25713" y="85371"/>
                  </a:cubicBezTo>
                  <a:cubicBezTo>
                    <a:pt x="28979" y="85371"/>
                    <a:pt x="32244" y="84438"/>
                    <a:pt x="35043" y="85371"/>
                  </a:cubicBezTo>
                  <a:cubicBezTo>
                    <a:pt x="38775" y="86304"/>
                    <a:pt x="36909" y="90969"/>
                    <a:pt x="38775" y="93768"/>
                  </a:cubicBezTo>
                  <a:cubicBezTo>
                    <a:pt x="39708" y="95167"/>
                    <a:pt x="40641" y="97033"/>
                    <a:pt x="42041" y="98433"/>
                  </a:cubicBezTo>
                  <a:cubicBezTo>
                    <a:pt x="44840" y="100765"/>
                    <a:pt x="45773" y="103098"/>
                    <a:pt x="44840" y="106830"/>
                  </a:cubicBezTo>
                  <a:cubicBezTo>
                    <a:pt x="42974" y="116627"/>
                    <a:pt x="41108" y="118026"/>
                    <a:pt x="30378" y="116627"/>
                  </a:cubicBezTo>
                  <a:cubicBezTo>
                    <a:pt x="29912" y="116627"/>
                    <a:pt x="28979" y="116160"/>
                    <a:pt x="28512" y="116160"/>
                  </a:cubicBezTo>
                  <a:cubicBezTo>
                    <a:pt x="27113" y="116160"/>
                    <a:pt x="26180" y="117093"/>
                    <a:pt x="26180" y="118026"/>
                  </a:cubicBezTo>
                  <a:cubicBezTo>
                    <a:pt x="26646" y="123158"/>
                    <a:pt x="25247" y="128289"/>
                    <a:pt x="29912" y="132488"/>
                  </a:cubicBezTo>
                  <a:cubicBezTo>
                    <a:pt x="31778" y="133887"/>
                    <a:pt x="30845" y="138086"/>
                    <a:pt x="28979" y="139486"/>
                  </a:cubicBezTo>
                  <a:cubicBezTo>
                    <a:pt x="27113" y="141352"/>
                    <a:pt x="24780" y="142751"/>
                    <a:pt x="22914" y="144151"/>
                  </a:cubicBezTo>
                  <a:cubicBezTo>
                    <a:pt x="21515" y="145084"/>
                    <a:pt x="19649" y="146483"/>
                    <a:pt x="18716" y="147883"/>
                  </a:cubicBezTo>
                  <a:cubicBezTo>
                    <a:pt x="18249" y="148816"/>
                    <a:pt x="17783" y="150215"/>
                    <a:pt x="17783" y="151148"/>
                  </a:cubicBezTo>
                  <a:cubicBezTo>
                    <a:pt x="18249" y="152081"/>
                    <a:pt x="19182" y="153481"/>
                    <a:pt x="20115" y="153947"/>
                  </a:cubicBezTo>
                  <a:cubicBezTo>
                    <a:pt x="27579" y="155347"/>
                    <a:pt x="35043" y="157679"/>
                    <a:pt x="41575" y="161878"/>
                  </a:cubicBezTo>
                  <a:cubicBezTo>
                    <a:pt x="42041" y="162344"/>
                    <a:pt x="42508" y="162811"/>
                    <a:pt x="42974" y="163277"/>
                  </a:cubicBezTo>
                  <a:cubicBezTo>
                    <a:pt x="42041" y="163744"/>
                    <a:pt x="41108" y="164210"/>
                    <a:pt x="40175" y="164210"/>
                  </a:cubicBezTo>
                  <a:cubicBezTo>
                    <a:pt x="33644" y="163277"/>
                    <a:pt x="28512" y="166076"/>
                    <a:pt x="25247" y="171208"/>
                  </a:cubicBezTo>
                  <a:cubicBezTo>
                    <a:pt x="21515" y="177273"/>
                    <a:pt x="15917" y="181471"/>
                    <a:pt x="11252" y="187069"/>
                  </a:cubicBezTo>
                  <a:cubicBezTo>
                    <a:pt x="10785" y="187536"/>
                    <a:pt x="11252" y="188469"/>
                    <a:pt x="11718" y="188935"/>
                  </a:cubicBezTo>
                  <a:cubicBezTo>
                    <a:pt x="12185" y="189402"/>
                    <a:pt x="12651" y="190335"/>
                    <a:pt x="13118" y="190335"/>
                  </a:cubicBezTo>
                  <a:cubicBezTo>
                    <a:pt x="14984" y="190335"/>
                    <a:pt x="16850" y="190335"/>
                    <a:pt x="18716" y="189402"/>
                  </a:cubicBezTo>
                  <a:cubicBezTo>
                    <a:pt x="21981" y="187536"/>
                    <a:pt x="25713" y="185203"/>
                    <a:pt x="29445" y="186136"/>
                  </a:cubicBezTo>
                  <a:cubicBezTo>
                    <a:pt x="35976" y="187536"/>
                    <a:pt x="40641" y="185670"/>
                    <a:pt x="44373" y="180538"/>
                  </a:cubicBezTo>
                  <a:cubicBezTo>
                    <a:pt x="45307" y="179139"/>
                    <a:pt x="49039" y="178206"/>
                    <a:pt x="51371" y="178206"/>
                  </a:cubicBezTo>
                  <a:cubicBezTo>
                    <a:pt x="57902" y="178672"/>
                    <a:pt x="64433" y="178672"/>
                    <a:pt x="70498" y="177273"/>
                  </a:cubicBezTo>
                  <a:cubicBezTo>
                    <a:pt x="77962" y="175407"/>
                    <a:pt x="85426" y="174474"/>
                    <a:pt x="93357" y="174007"/>
                  </a:cubicBezTo>
                  <a:cubicBezTo>
                    <a:pt x="100821" y="173541"/>
                    <a:pt x="106886" y="170275"/>
                    <a:pt x="111551" y="164677"/>
                  </a:cubicBezTo>
                  <a:cubicBezTo>
                    <a:pt x="112484" y="163277"/>
                    <a:pt x="112484" y="160478"/>
                    <a:pt x="111084" y="159545"/>
                  </a:cubicBezTo>
                  <a:cubicBezTo>
                    <a:pt x="110151" y="158612"/>
                    <a:pt x="108751" y="158612"/>
                    <a:pt x="107819" y="157679"/>
                  </a:cubicBezTo>
                  <a:cubicBezTo>
                    <a:pt x="105486" y="156280"/>
                    <a:pt x="105019" y="154880"/>
                    <a:pt x="106419" y="153014"/>
                  </a:cubicBezTo>
                  <a:cubicBezTo>
                    <a:pt x="108751" y="149282"/>
                    <a:pt x="112017" y="146017"/>
                    <a:pt x="113883" y="141818"/>
                  </a:cubicBezTo>
                  <a:cubicBezTo>
                    <a:pt x="118082" y="133421"/>
                    <a:pt x="113416" y="124557"/>
                    <a:pt x="104086" y="123158"/>
                  </a:cubicBezTo>
                  <a:cubicBezTo>
                    <a:pt x="100821" y="122691"/>
                    <a:pt x="98022" y="122691"/>
                    <a:pt x="94756" y="122691"/>
                  </a:cubicBezTo>
                  <a:cubicBezTo>
                    <a:pt x="94756" y="122691"/>
                    <a:pt x="94756" y="123158"/>
                    <a:pt x="94756" y="123158"/>
                  </a:cubicBezTo>
                  <a:lnTo>
                    <a:pt x="94290" y="124091"/>
                  </a:lnTo>
                  <a:lnTo>
                    <a:pt x="94756" y="122691"/>
                  </a:lnTo>
                  <a:cubicBezTo>
                    <a:pt x="94756" y="122691"/>
                    <a:pt x="94756" y="122691"/>
                    <a:pt x="94756" y="122691"/>
                  </a:cubicBezTo>
                  <a:cubicBezTo>
                    <a:pt x="94756" y="120825"/>
                    <a:pt x="94756" y="118959"/>
                    <a:pt x="93823" y="117560"/>
                  </a:cubicBezTo>
                  <a:cubicBezTo>
                    <a:pt x="90558" y="111962"/>
                    <a:pt x="87759" y="106364"/>
                    <a:pt x="85893" y="99832"/>
                  </a:cubicBezTo>
                  <a:cubicBezTo>
                    <a:pt x="84493" y="96100"/>
                    <a:pt x="82161" y="92835"/>
                    <a:pt x="78895" y="90969"/>
                  </a:cubicBezTo>
                  <a:cubicBezTo>
                    <a:pt x="72364" y="87703"/>
                    <a:pt x="69565" y="82572"/>
                    <a:pt x="67699" y="76041"/>
                  </a:cubicBezTo>
                  <a:cubicBezTo>
                    <a:pt x="64900" y="66711"/>
                    <a:pt x="59302" y="60179"/>
                    <a:pt x="50438" y="56914"/>
                  </a:cubicBezTo>
                  <a:cubicBezTo>
                    <a:pt x="49039" y="56447"/>
                    <a:pt x="48572" y="55514"/>
                    <a:pt x="49039" y="54115"/>
                  </a:cubicBezTo>
                  <a:cubicBezTo>
                    <a:pt x="50438" y="51316"/>
                    <a:pt x="50905" y="48050"/>
                    <a:pt x="52771" y="45251"/>
                  </a:cubicBezTo>
                  <a:cubicBezTo>
                    <a:pt x="56503" y="39653"/>
                    <a:pt x="58369" y="33588"/>
                    <a:pt x="60235" y="27524"/>
                  </a:cubicBezTo>
                  <a:cubicBezTo>
                    <a:pt x="61168" y="24725"/>
                    <a:pt x="58369" y="20993"/>
                    <a:pt x="55570" y="20526"/>
                  </a:cubicBezTo>
                  <a:cubicBezTo>
                    <a:pt x="54170" y="20526"/>
                    <a:pt x="53237" y="20060"/>
                    <a:pt x="51838" y="20060"/>
                  </a:cubicBezTo>
                  <a:cubicBezTo>
                    <a:pt x="47173" y="20060"/>
                    <a:pt x="42974" y="20060"/>
                    <a:pt x="38309" y="20060"/>
                  </a:cubicBezTo>
                  <a:cubicBezTo>
                    <a:pt x="37376" y="20060"/>
                    <a:pt x="36443" y="18660"/>
                    <a:pt x="35976" y="18194"/>
                  </a:cubicBezTo>
                  <a:cubicBezTo>
                    <a:pt x="35976" y="17727"/>
                    <a:pt x="35976" y="16794"/>
                    <a:pt x="36443" y="16328"/>
                  </a:cubicBezTo>
                  <a:cubicBezTo>
                    <a:pt x="38775" y="13062"/>
                    <a:pt x="41108" y="10263"/>
                    <a:pt x="43440" y="6998"/>
                  </a:cubicBezTo>
                  <a:cubicBezTo>
                    <a:pt x="43907" y="6065"/>
                    <a:pt x="43907" y="4665"/>
                    <a:pt x="43907" y="3266"/>
                  </a:cubicBezTo>
                  <a:cubicBezTo>
                    <a:pt x="43907" y="1866"/>
                    <a:pt x="41575" y="0"/>
                    <a:pt x="39708" y="0"/>
                  </a:cubicBezTo>
                  <a:cubicBezTo>
                    <a:pt x="34577" y="466"/>
                    <a:pt x="29445" y="466"/>
                    <a:pt x="24314" y="933"/>
                  </a:cubicBezTo>
                  <a:cubicBezTo>
                    <a:pt x="21515" y="1400"/>
                    <a:pt x="19649" y="2799"/>
                    <a:pt x="18249" y="5132"/>
                  </a:cubicBezTo>
                  <a:cubicBezTo>
                    <a:pt x="14984" y="10730"/>
                    <a:pt x="12185" y="16328"/>
                    <a:pt x="9385" y="21926"/>
                  </a:cubicBezTo>
                  <a:cubicBezTo>
                    <a:pt x="8453" y="23325"/>
                    <a:pt x="7519" y="22859"/>
                    <a:pt x="6120" y="22859"/>
                  </a:cubicBezTo>
                  <a:cubicBezTo>
                    <a:pt x="55" y="21926"/>
                    <a:pt x="-1811" y="24725"/>
                    <a:pt x="1921" y="28457"/>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32" name="Freeform: Shape 131">
              <a:extLst>
                <a:ext uri="{FF2B5EF4-FFF2-40B4-BE49-F238E27FC236}">
                  <a16:creationId xmlns:a16="http://schemas.microsoft.com/office/drawing/2014/main" id="{B6AFDB43-00C3-4865-9437-C232A12297C7}"/>
                </a:ext>
              </a:extLst>
            </p:cNvPr>
            <p:cNvSpPr/>
            <p:nvPr/>
          </p:nvSpPr>
          <p:spPr>
            <a:xfrm>
              <a:off x="3084223" y="1498346"/>
              <a:ext cx="149273" cy="153941"/>
            </a:xfrm>
            <a:custGeom>
              <a:avLst/>
              <a:gdLst/>
              <a:ahLst/>
              <a:cxnLst/>
              <a:rect l="0" t="0" r="0" b="0"/>
              <a:pathLst>
                <a:path w="149282" h="153947">
                  <a:moveTo>
                    <a:pt x="8604" y="48124"/>
                  </a:moveTo>
                  <a:cubicBezTo>
                    <a:pt x="8138" y="53722"/>
                    <a:pt x="11403" y="57921"/>
                    <a:pt x="14203" y="62119"/>
                  </a:cubicBezTo>
                  <a:cubicBezTo>
                    <a:pt x="17002" y="65851"/>
                    <a:pt x="20267" y="68650"/>
                    <a:pt x="21667" y="73315"/>
                  </a:cubicBezTo>
                  <a:cubicBezTo>
                    <a:pt x="26332" y="77981"/>
                    <a:pt x="30064" y="84512"/>
                    <a:pt x="36595" y="87311"/>
                  </a:cubicBezTo>
                  <a:cubicBezTo>
                    <a:pt x="36595" y="87311"/>
                    <a:pt x="36595" y="87311"/>
                    <a:pt x="36595" y="86844"/>
                  </a:cubicBezTo>
                  <a:cubicBezTo>
                    <a:pt x="37061" y="86844"/>
                    <a:pt x="37061" y="86844"/>
                    <a:pt x="37528" y="86844"/>
                  </a:cubicBezTo>
                  <a:cubicBezTo>
                    <a:pt x="39860" y="84045"/>
                    <a:pt x="42193" y="81246"/>
                    <a:pt x="44526" y="78447"/>
                  </a:cubicBezTo>
                  <a:cubicBezTo>
                    <a:pt x="46858" y="75648"/>
                    <a:pt x="46858" y="72849"/>
                    <a:pt x="46391" y="69583"/>
                  </a:cubicBezTo>
                  <a:cubicBezTo>
                    <a:pt x="46391" y="68650"/>
                    <a:pt x="47324" y="67251"/>
                    <a:pt x="48258" y="66784"/>
                  </a:cubicBezTo>
                  <a:cubicBezTo>
                    <a:pt x="49191" y="65851"/>
                    <a:pt x="50590" y="66784"/>
                    <a:pt x="51056" y="68184"/>
                  </a:cubicBezTo>
                  <a:cubicBezTo>
                    <a:pt x="52923" y="72849"/>
                    <a:pt x="56655" y="72382"/>
                    <a:pt x="60387" y="71449"/>
                  </a:cubicBezTo>
                  <a:cubicBezTo>
                    <a:pt x="60853" y="71449"/>
                    <a:pt x="61786" y="71916"/>
                    <a:pt x="61786" y="72382"/>
                  </a:cubicBezTo>
                  <a:cubicBezTo>
                    <a:pt x="62253" y="72849"/>
                    <a:pt x="62253" y="73782"/>
                    <a:pt x="61786" y="73782"/>
                  </a:cubicBezTo>
                  <a:cubicBezTo>
                    <a:pt x="57121" y="76115"/>
                    <a:pt x="53856" y="79847"/>
                    <a:pt x="50124" y="83112"/>
                  </a:cubicBezTo>
                  <a:cubicBezTo>
                    <a:pt x="46391" y="86844"/>
                    <a:pt x="41726" y="87777"/>
                    <a:pt x="37061" y="86844"/>
                  </a:cubicBezTo>
                  <a:cubicBezTo>
                    <a:pt x="37061" y="86844"/>
                    <a:pt x="37061" y="87311"/>
                    <a:pt x="36595" y="87311"/>
                  </a:cubicBezTo>
                  <a:cubicBezTo>
                    <a:pt x="36595" y="87311"/>
                    <a:pt x="36128" y="87311"/>
                    <a:pt x="36128" y="86844"/>
                  </a:cubicBezTo>
                  <a:cubicBezTo>
                    <a:pt x="36128" y="90576"/>
                    <a:pt x="36128" y="93842"/>
                    <a:pt x="36128" y="97574"/>
                  </a:cubicBezTo>
                  <a:cubicBezTo>
                    <a:pt x="36128" y="99906"/>
                    <a:pt x="37528" y="102239"/>
                    <a:pt x="40327" y="102705"/>
                  </a:cubicBezTo>
                  <a:cubicBezTo>
                    <a:pt x="43126" y="103172"/>
                    <a:pt x="46391" y="103172"/>
                    <a:pt x="47324" y="106437"/>
                  </a:cubicBezTo>
                  <a:cubicBezTo>
                    <a:pt x="47324" y="106437"/>
                    <a:pt x="47791" y="106437"/>
                    <a:pt x="47791" y="106437"/>
                  </a:cubicBezTo>
                  <a:cubicBezTo>
                    <a:pt x="47791" y="106437"/>
                    <a:pt x="48258" y="106904"/>
                    <a:pt x="48258" y="106904"/>
                  </a:cubicBezTo>
                  <a:cubicBezTo>
                    <a:pt x="49657" y="106904"/>
                    <a:pt x="51523" y="106904"/>
                    <a:pt x="52923" y="106904"/>
                  </a:cubicBezTo>
                  <a:cubicBezTo>
                    <a:pt x="54789" y="106904"/>
                    <a:pt x="55255" y="107837"/>
                    <a:pt x="54322" y="108770"/>
                  </a:cubicBezTo>
                  <a:cubicBezTo>
                    <a:pt x="53856" y="109236"/>
                    <a:pt x="52923" y="108770"/>
                    <a:pt x="52456" y="108770"/>
                  </a:cubicBezTo>
                  <a:cubicBezTo>
                    <a:pt x="50590" y="108770"/>
                    <a:pt x="49657" y="107837"/>
                    <a:pt x="48258" y="106437"/>
                  </a:cubicBezTo>
                  <a:cubicBezTo>
                    <a:pt x="47791" y="106437"/>
                    <a:pt x="47791" y="106437"/>
                    <a:pt x="47324" y="106437"/>
                  </a:cubicBezTo>
                  <a:cubicBezTo>
                    <a:pt x="47324" y="106437"/>
                    <a:pt x="47324" y="106437"/>
                    <a:pt x="47324" y="105971"/>
                  </a:cubicBezTo>
                  <a:cubicBezTo>
                    <a:pt x="44992" y="106904"/>
                    <a:pt x="42659" y="106904"/>
                    <a:pt x="41260" y="109236"/>
                  </a:cubicBezTo>
                  <a:cubicBezTo>
                    <a:pt x="39394" y="112036"/>
                    <a:pt x="39860" y="115301"/>
                    <a:pt x="41260" y="118100"/>
                  </a:cubicBezTo>
                  <a:cubicBezTo>
                    <a:pt x="46391" y="126964"/>
                    <a:pt x="53389" y="134428"/>
                    <a:pt x="63652" y="137693"/>
                  </a:cubicBezTo>
                  <a:cubicBezTo>
                    <a:pt x="63652" y="137693"/>
                    <a:pt x="63652" y="137227"/>
                    <a:pt x="63652" y="137227"/>
                  </a:cubicBezTo>
                  <a:lnTo>
                    <a:pt x="64119" y="136294"/>
                  </a:lnTo>
                  <a:lnTo>
                    <a:pt x="63652" y="137693"/>
                  </a:lnTo>
                  <a:cubicBezTo>
                    <a:pt x="63652" y="137693"/>
                    <a:pt x="63652" y="137693"/>
                    <a:pt x="63652" y="137693"/>
                  </a:cubicBezTo>
                  <a:cubicBezTo>
                    <a:pt x="63186" y="138626"/>
                    <a:pt x="63186" y="140026"/>
                    <a:pt x="63186" y="140959"/>
                  </a:cubicBezTo>
                  <a:cubicBezTo>
                    <a:pt x="64585" y="146091"/>
                    <a:pt x="67851" y="149823"/>
                    <a:pt x="71583" y="153555"/>
                  </a:cubicBezTo>
                  <a:cubicBezTo>
                    <a:pt x="72982" y="154954"/>
                    <a:pt x="77181" y="154021"/>
                    <a:pt x="78581" y="152155"/>
                  </a:cubicBezTo>
                  <a:cubicBezTo>
                    <a:pt x="79047" y="151222"/>
                    <a:pt x="80447" y="149823"/>
                    <a:pt x="79980" y="148890"/>
                  </a:cubicBezTo>
                  <a:cubicBezTo>
                    <a:pt x="79514" y="140492"/>
                    <a:pt x="82779" y="132562"/>
                    <a:pt x="82779" y="124165"/>
                  </a:cubicBezTo>
                  <a:cubicBezTo>
                    <a:pt x="82779" y="119500"/>
                    <a:pt x="84645" y="115301"/>
                    <a:pt x="86978" y="111569"/>
                  </a:cubicBezTo>
                  <a:cubicBezTo>
                    <a:pt x="88377" y="109703"/>
                    <a:pt x="89777" y="106904"/>
                    <a:pt x="89777" y="104571"/>
                  </a:cubicBezTo>
                  <a:cubicBezTo>
                    <a:pt x="89310" y="94308"/>
                    <a:pt x="95375" y="84978"/>
                    <a:pt x="94442" y="74248"/>
                  </a:cubicBezTo>
                  <a:cubicBezTo>
                    <a:pt x="94442" y="72849"/>
                    <a:pt x="94442" y="71449"/>
                    <a:pt x="94908" y="70516"/>
                  </a:cubicBezTo>
                  <a:cubicBezTo>
                    <a:pt x="96308" y="66318"/>
                    <a:pt x="98640" y="62586"/>
                    <a:pt x="103305" y="60720"/>
                  </a:cubicBezTo>
                  <a:cubicBezTo>
                    <a:pt x="104705" y="60253"/>
                    <a:pt x="106105" y="60720"/>
                    <a:pt x="106571" y="62119"/>
                  </a:cubicBezTo>
                  <a:cubicBezTo>
                    <a:pt x="107037" y="64452"/>
                    <a:pt x="105171" y="67717"/>
                    <a:pt x="106571" y="69583"/>
                  </a:cubicBezTo>
                  <a:cubicBezTo>
                    <a:pt x="111236" y="76115"/>
                    <a:pt x="111702" y="84045"/>
                    <a:pt x="115435" y="90576"/>
                  </a:cubicBezTo>
                  <a:cubicBezTo>
                    <a:pt x="116834" y="93375"/>
                    <a:pt x="117767" y="96641"/>
                    <a:pt x="116834" y="99906"/>
                  </a:cubicBezTo>
                  <a:cubicBezTo>
                    <a:pt x="115901" y="103172"/>
                    <a:pt x="115435" y="105971"/>
                    <a:pt x="114502" y="109236"/>
                  </a:cubicBezTo>
                  <a:cubicBezTo>
                    <a:pt x="114035" y="111569"/>
                    <a:pt x="116834" y="114835"/>
                    <a:pt x="119167" y="113902"/>
                  </a:cubicBezTo>
                  <a:cubicBezTo>
                    <a:pt x="121966" y="112969"/>
                    <a:pt x="125231" y="111569"/>
                    <a:pt x="128030" y="110169"/>
                  </a:cubicBezTo>
                  <a:cubicBezTo>
                    <a:pt x="131296" y="108770"/>
                    <a:pt x="131296" y="108770"/>
                    <a:pt x="132695" y="113435"/>
                  </a:cubicBezTo>
                  <a:cubicBezTo>
                    <a:pt x="132695" y="113902"/>
                    <a:pt x="132695" y="114835"/>
                    <a:pt x="133162" y="115301"/>
                  </a:cubicBezTo>
                  <a:cubicBezTo>
                    <a:pt x="134095" y="118567"/>
                    <a:pt x="136427" y="119033"/>
                    <a:pt x="138760" y="117167"/>
                  </a:cubicBezTo>
                  <a:cubicBezTo>
                    <a:pt x="146224" y="111103"/>
                    <a:pt x="149956" y="103638"/>
                    <a:pt x="151822" y="94308"/>
                  </a:cubicBezTo>
                  <a:cubicBezTo>
                    <a:pt x="151822" y="93375"/>
                    <a:pt x="150889" y="91976"/>
                    <a:pt x="149956" y="91509"/>
                  </a:cubicBezTo>
                  <a:cubicBezTo>
                    <a:pt x="149023" y="90576"/>
                    <a:pt x="147623" y="90110"/>
                    <a:pt x="146690" y="90110"/>
                  </a:cubicBezTo>
                  <a:cubicBezTo>
                    <a:pt x="140159" y="90110"/>
                    <a:pt x="137827" y="87311"/>
                    <a:pt x="137360" y="80780"/>
                  </a:cubicBezTo>
                  <a:cubicBezTo>
                    <a:pt x="136894" y="74715"/>
                    <a:pt x="135028" y="74248"/>
                    <a:pt x="128030" y="76115"/>
                  </a:cubicBezTo>
                  <a:cubicBezTo>
                    <a:pt x="124298" y="77048"/>
                    <a:pt x="124298" y="77048"/>
                    <a:pt x="125231" y="73315"/>
                  </a:cubicBezTo>
                  <a:cubicBezTo>
                    <a:pt x="125698" y="71449"/>
                    <a:pt x="126164" y="69583"/>
                    <a:pt x="126631" y="67717"/>
                  </a:cubicBezTo>
                  <a:cubicBezTo>
                    <a:pt x="127564" y="63985"/>
                    <a:pt x="126164" y="61186"/>
                    <a:pt x="122899" y="60253"/>
                  </a:cubicBezTo>
                  <a:cubicBezTo>
                    <a:pt x="119167" y="58854"/>
                    <a:pt x="115901" y="58387"/>
                    <a:pt x="113569" y="54655"/>
                  </a:cubicBezTo>
                  <a:cubicBezTo>
                    <a:pt x="111236" y="50457"/>
                    <a:pt x="106105" y="48124"/>
                    <a:pt x="105171" y="42526"/>
                  </a:cubicBezTo>
                  <a:cubicBezTo>
                    <a:pt x="105171" y="41593"/>
                    <a:pt x="103305" y="40660"/>
                    <a:pt x="102372" y="40193"/>
                  </a:cubicBezTo>
                  <a:cubicBezTo>
                    <a:pt x="100040" y="39727"/>
                    <a:pt x="97241" y="39727"/>
                    <a:pt x="94908" y="38794"/>
                  </a:cubicBezTo>
                  <a:cubicBezTo>
                    <a:pt x="90243" y="36928"/>
                    <a:pt x="85578" y="34129"/>
                    <a:pt x="84179" y="28531"/>
                  </a:cubicBezTo>
                  <a:cubicBezTo>
                    <a:pt x="82779" y="23399"/>
                    <a:pt x="80913" y="18734"/>
                    <a:pt x="75782" y="15935"/>
                  </a:cubicBezTo>
                  <a:cubicBezTo>
                    <a:pt x="74382" y="15002"/>
                    <a:pt x="72982" y="13136"/>
                    <a:pt x="72049" y="11737"/>
                  </a:cubicBezTo>
                  <a:cubicBezTo>
                    <a:pt x="70183" y="8004"/>
                    <a:pt x="67851" y="5672"/>
                    <a:pt x="63652" y="4272"/>
                  </a:cubicBezTo>
                  <a:cubicBezTo>
                    <a:pt x="61320" y="3339"/>
                    <a:pt x="58987" y="1940"/>
                    <a:pt x="57121" y="540"/>
                  </a:cubicBezTo>
                  <a:cubicBezTo>
                    <a:pt x="54789" y="-859"/>
                    <a:pt x="51990" y="540"/>
                    <a:pt x="51523" y="3806"/>
                  </a:cubicBezTo>
                  <a:cubicBezTo>
                    <a:pt x="50590" y="8004"/>
                    <a:pt x="49657" y="12203"/>
                    <a:pt x="48724" y="16402"/>
                  </a:cubicBezTo>
                  <a:cubicBezTo>
                    <a:pt x="48724" y="16402"/>
                    <a:pt x="49191" y="16402"/>
                    <a:pt x="49191" y="16402"/>
                  </a:cubicBezTo>
                  <a:cubicBezTo>
                    <a:pt x="49191" y="16868"/>
                    <a:pt x="49191" y="16868"/>
                    <a:pt x="49191" y="17335"/>
                  </a:cubicBezTo>
                  <a:cubicBezTo>
                    <a:pt x="51056" y="19667"/>
                    <a:pt x="51523" y="22466"/>
                    <a:pt x="51523" y="25265"/>
                  </a:cubicBezTo>
                  <a:cubicBezTo>
                    <a:pt x="51523" y="25732"/>
                    <a:pt x="51523" y="26665"/>
                    <a:pt x="51056" y="27131"/>
                  </a:cubicBezTo>
                  <a:cubicBezTo>
                    <a:pt x="50124" y="28064"/>
                    <a:pt x="49657" y="27598"/>
                    <a:pt x="49191" y="25732"/>
                  </a:cubicBezTo>
                  <a:cubicBezTo>
                    <a:pt x="49191" y="22933"/>
                    <a:pt x="49191" y="20134"/>
                    <a:pt x="49191" y="17801"/>
                  </a:cubicBezTo>
                  <a:cubicBezTo>
                    <a:pt x="49191" y="17801"/>
                    <a:pt x="48724" y="17335"/>
                    <a:pt x="48724" y="17335"/>
                  </a:cubicBezTo>
                  <a:cubicBezTo>
                    <a:pt x="48724" y="17335"/>
                    <a:pt x="48724" y="16868"/>
                    <a:pt x="48724" y="16868"/>
                  </a:cubicBezTo>
                  <a:cubicBezTo>
                    <a:pt x="47791" y="16868"/>
                    <a:pt x="46391" y="17335"/>
                    <a:pt x="45925" y="16868"/>
                  </a:cubicBezTo>
                  <a:cubicBezTo>
                    <a:pt x="41726" y="14069"/>
                    <a:pt x="37528" y="15002"/>
                    <a:pt x="33329" y="16868"/>
                  </a:cubicBezTo>
                  <a:cubicBezTo>
                    <a:pt x="33329" y="17335"/>
                    <a:pt x="33329" y="17335"/>
                    <a:pt x="33329" y="17801"/>
                  </a:cubicBezTo>
                  <a:cubicBezTo>
                    <a:pt x="33329" y="17801"/>
                    <a:pt x="32863" y="17801"/>
                    <a:pt x="32863" y="17801"/>
                  </a:cubicBezTo>
                  <a:cubicBezTo>
                    <a:pt x="32863" y="18734"/>
                    <a:pt x="32863" y="19667"/>
                    <a:pt x="32863" y="20600"/>
                  </a:cubicBezTo>
                  <a:cubicBezTo>
                    <a:pt x="32396" y="22000"/>
                    <a:pt x="31463" y="22466"/>
                    <a:pt x="30064" y="22000"/>
                  </a:cubicBezTo>
                  <a:cubicBezTo>
                    <a:pt x="29597" y="22000"/>
                    <a:pt x="29131" y="21533"/>
                    <a:pt x="28664" y="21067"/>
                  </a:cubicBezTo>
                  <a:cubicBezTo>
                    <a:pt x="27731" y="19667"/>
                    <a:pt x="28198" y="18734"/>
                    <a:pt x="29597" y="18268"/>
                  </a:cubicBezTo>
                  <a:cubicBezTo>
                    <a:pt x="30530" y="18268"/>
                    <a:pt x="31463" y="17801"/>
                    <a:pt x="32396" y="17335"/>
                  </a:cubicBezTo>
                  <a:cubicBezTo>
                    <a:pt x="32396" y="17335"/>
                    <a:pt x="32396" y="16868"/>
                    <a:pt x="32396" y="16868"/>
                  </a:cubicBezTo>
                  <a:cubicBezTo>
                    <a:pt x="32396" y="16868"/>
                    <a:pt x="32863" y="16868"/>
                    <a:pt x="32863" y="16868"/>
                  </a:cubicBezTo>
                  <a:cubicBezTo>
                    <a:pt x="32863" y="16402"/>
                    <a:pt x="32863" y="15935"/>
                    <a:pt x="32863" y="15469"/>
                  </a:cubicBezTo>
                  <a:cubicBezTo>
                    <a:pt x="31463" y="10337"/>
                    <a:pt x="28664" y="8471"/>
                    <a:pt x="24932" y="9871"/>
                  </a:cubicBezTo>
                  <a:cubicBezTo>
                    <a:pt x="20267" y="11737"/>
                    <a:pt x="15136" y="12670"/>
                    <a:pt x="10004" y="13136"/>
                  </a:cubicBezTo>
                  <a:cubicBezTo>
                    <a:pt x="6272" y="13603"/>
                    <a:pt x="4406" y="15469"/>
                    <a:pt x="3473" y="18734"/>
                  </a:cubicBezTo>
                  <a:cubicBezTo>
                    <a:pt x="3006" y="20600"/>
                    <a:pt x="2073" y="22466"/>
                    <a:pt x="1607" y="24332"/>
                  </a:cubicBezTo>
                  <a:cubicBezTo>
                    <a:pt x="-1659" y="31796"/>
                    <a:pt x="207" y="37861"/>
                    <a:pt x="5806" y="43459"/>
                  </a:cubicBezTo>
                  <a:cubicBezTo>
                    <a:pt x="7205" y="44859"/>
                    <a:pt x="9071" y="46258"/>
                    <a:pt x="8604" y="48124"/>
                  </a:cubicBezTo>
                  <a:close/>
                  <a:moveTo>
                    <a:pt x="56188" y="101306"/>
                  </a:moveTo>
                  <a:lnTo>
                    <a:pt x="54789" y="100373"/>
                  </a:lnTo>
                  <a:lnTo>
                    <a:pt x="56655" y="99906"/>
                  </a:lnTo>
                  <a:lnTo>
                    <a:pt x="56188" y="101306"/>
                  </a:lnTo>
                  <a:close/>
                  <a:moveTo>
                    <a:pt x="51990" y="41126"/>
                  </a:moveTo>
                  <a:lnTo>
                    <a:pt x="52923" y="41593"/>
                  </a:lnTo>
                  <a:lnTo>
                    <a:pt x="51990" y="41126"/>
                  </a:lnTo>
                  <a:lnTo>
                    <a:pt x="51056" y="40193"/>
                  </a:lnTo>
                  <a:lnTo>
                    <a:pt x="51990" y="41126"/>
                  </a:ln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33" name="Freeform: Shape 132">
              <a:extLst>
                <a:ext uri="{FF2B5EF4-FFF2-40B4-BE49-F238E27FC236}">
                  <a16:creationId xmlns:a16="http://schemas.microsoft.com/office/drawing/2014/main" id="{47B4780C-9306-472D-BCFD-8334780D0D9F}"/>
                </a:ext>
              </a:extLst>
            </p:cNvPr>
            <p:cNvSpPr/>
            <p:nvPr/>
          </p:nvSpPr>
          <p:spPr>
            <a:xfrm>
              <a:off x="1918455" y="1482663"/>
              <a:ext cx="153938" cy="144611"/>
            </a:xfrm>
            <a:custGeom>
              <a:avLst/>
              <a:gdLst/>
              <a:ahLst/>
              <a:cxnLst/>
              <a:rect l="0" t="0" r="0" b="0"/>
              <a:pathLst>
                <a:path w="153947" h="144617">
                  <a:moveTo>
                    <a:pt x="151857" y="102528"/>
                  </a:moveTo>
                  <a:cubicBezTo>
                    <a:pt x="149525" y="100662"/>
                    <a:pt x="148125" y="99262"/>
                    <a:pt x="147192" y="96930"/>
                  </a:cubicBezTo>
                  <a:cubicBezTo>
                    <a:pt x="145326" y="93198"/>
                    <a:pt x="142061" y="91332"/>
                    <a:pt x="137862" y="91332"/>
                  </a:cubicBezTo>
                  <a:cubicBezTo>
                    <a:pt x="132264" y="91798"/>
                    <a:pt x="126200" y="91798"/>
                    <a:pt x="121068" y="88532"/>
                  </a:cubicBezTo>
                  <a:cubicBezTo>
                    <a:pt x="119668" y="87599"/>
                    <a:pt x="117336" y="88066"/>
                    <a:pt x="115470" y="88066"/>
                  </a:cubicBezTo>
                  <a:cubicBezTo>
                    <a:pt x="107073" y="88999"/>
                    <a:pt x="98676" y="89466"/>
                    <a:pt x="90745" y="90865"/>
                  </a:cubicBezTo>
                  <a:cubicBezTo>
                    <a:pt x="85614" y="91798"/>
                    <a:pt x="80948" y="93664"/>
                    <a:pt x="77683" y="87599"/>
                  </a:cubicBezTo>
                  <a:cubicBezTo>
                    <a:pt x="76283" y="85267"/>
                    <a:pt x="73484" y="85267"/>
                    <a:pt x="71152" y="84334"/>
                  </a:cubicBezTo>
                  <a:cubicBezTo>
                    <a:pt x="63688" y="81535"/>
                    <a:pt x="57157" y="77803"/>
                    <a:pt x="55291" y="69406"/>
                  </a:cubicBezTo>
                  <a:cubicBezTo>
                    <a:pt x="54358" y="65674"/>
                    <a:pt x="51558" y="64274"/>
                    <a:pt x="48760" y="63808"/>
                  </a:cubicBezTo>
                  <a:cubicBezTo>
                    <a:pt x="46427" y="63341"/>
                    <a:pt x="46893" y="62875"/>
                    <a:pt x="48760" y="61942"/>
                  </a:cubicBezTo>
                  <a:cubicBezTo>
                    <a:pt x="50626" y="60542"/>
                    <a:pt x="52492" y="59143"/>
                    <a:pt x="54358" y="57277"/>
                  </a:cubicBezTo>
                  <a:cubicBezTo>
                    <a:pt x="54358" y="57277"/>
                    <a:pt x="54358" y="57277"/>
                    <a:pt x="54358" y="57277"/>
                  </a:cubicBezTo>
                  <a:lnTo>
                    <a:pt x="53891" y="56810"/>
                  </a:lnTo>
                  <a:lnTo>
                    <a:pt x="54824" y="56810"/>
                  </a:lnTo>
                  <a:cubicBezTo>
                    <a:pt x="54824" y="56810"/>
                    <a:pt x="54358" y="56810"/>
                    <a:pt x="54358" y="57277"/>
                  </a:cubicBezTo>
                  <a:cubicBezTo>
                    <a:pt x="58090" y="57743"/>
                    <a:pt x="61822" y="58676"/>
                    <a:pt x="65554" y="57743"/>
                  </a:cubicBezTo>
                  <a:cubicBezTo>
                    <a:pt x="66953" y="57277"/>
                    <a:pt x="68353" y="54011"/>
                    <a:pt x="67420" y="53078"/>
                  </a:cubicBezTo>
                  <a:cubicBezTo>
                    <a:pt x="66953" y="52145"/>
                    <a:pt x="66487" y="50745"/>
                    <a:pt x="65554" y="49812"/>
                  </a:cubicBezTo>
                  <a:cubicBezTo>
                    <a:pt x="61355" y="46547"/>
                    <a:pt x="60422" y="43281"/>
                    <a:pt x="61355" y="38150"/>
                  </a:cubicBezTo>
                  <a:cubicBezTo>
                    <a:pt x="61822" y="34884"/>
                    <a:pt x="57623" y="30686"/>
                    <a:pt x="54358" y="30219"/>
                  </a:cubicBezTo>
                  <a:cubicBezTo>
                    <a:pt x="51092" y="29753"/>
                    <a:pt x="47826" y="30219"/>
                    <a:pt x="44561" y="29753"/>
                  </a:cubicBezTo>
                  <a:cubicBezTo>
                    <a:pt x="41762" y="29286"/>
                    <a:pt x="39429" y="28353"/>
                    <a:pt x="38496" y="25554"/>
                  </a:cubicBezTo>
                  <a:cubicBezTo>
                    <a:pt x="37563" y="23222"/>
                    <a:pt x="37097" y="20422"/>
                    <a:pt x="36164" y="18090"/>
                  </a:cubicBezTo>
                  <a:cubicBezTo>
                    <a:pt x="35697" y="16224"/>
                    <a:pt x="35231" y="13891"/>
                    <a:pt x="33831" y="12958"/>
                  </a:cubicBezTo>
                  <a:cubicBezTo>
                    <a:pt x="28700" y="9226"/>
                    <a:pt x="24968" y="3628"/>
                    <a:pt x="18437" y="1296"/>
                  </a:cubicBezTo>
                  <a:cubicBezTo>
                    <a:pt x="13305" y="-1037"/>
                    <a:pt x="8173" y="-104"/>
                    <a:pt x="3975" y="3162"/>
                  </a:cubicBezTo>
                  <a:cubicBezTo>
                    <a:pt x="1176" y="5028"/>
                    <a:pt x="-690" y="8760"/>
                    <a:pt x="243" y="11559"/>
                  </a:cubicBezTo>
                  <a:cubicBezTo>
                    <a:pt x="2575" y="19023"/>
                    <a:pt x="3975" y="26487"/>
                    <a:pt x="4908" y="33951"/>
                  </a:cubicBezTo>
                  <a:cubicBezTo>
                    <a:pt x="4908" y="34884"/>
                    <a:pt x="6307" y="36284"/>
                    <a:pt x="7240" y="36750"/>
                  </a:cubicBezTo>
                  <a:cubicBezTo>
                    <a:pt x="12372" y="39083"/>
                    <a:pt x="17970" y="40949"/>
                    <a:pt x="23102" y="42815"/>
                  </a:cubicBezTo>
                  <a:cubicBezTo>
                    <a:pt x="28233" y="44681"/>
                    <a:pt x="28233" y="45147"/>
                    <a:pt x="28233" y="49346"/>
                  </a:cubicBezTo>
                  <a:cubicBezTo>
                    <a:pt x="28233" y="53078"/>
                    <a:pt x="27767" y="56810"/>
                    <a:pt x="28233" y="61009"/>
                  </a:cubicBezTo>
                  <a:cubicBezTo>
                    <a:pt x="28700" y="66140"/>
                    <a:pt x="26834" y="69872"/>
                    <a:pt x="22635" y="72671"/>
                  </a:cubicBezTo>
                  <a:cubicBezTo>
                    <a:pt x="19369" y="75004"/>
                    <a:pt x="17037" y="78269"/>
                    <a:pt x="15171" y="81068"/>
                  </a:cubicBezTo>
                  <a:cubicBezTo>
                    <a:pt x="9573" y="88999"/>
                    <a:pt x="9106" y="97863"/>
                    <a:pt x="9573" y="106726"/>
                  </a:cubicBezTo>
                  <a:cubicBezTo>
                    <a:pt x="10039" y="112791"/>
                    <a:pt x="17503" y="112324"/>
                    <a:pt x="20303" y="116523"/>
                  </a:cubicBezTo>
                  <a:cubicBezTo>
                    <a:pt x="20769" y="116989"/>
                    <a:pt x="21235" y="117456"/>
                    <a:pt x="21702" y="117922"/>
                  </a:cubicBezTo>
                  <a:cubicBezTo>
                    <a:pt x="25901" y="121654"/>
                    <a:pt x="31032" y="122121"/>
                    <a:pt x="35697" y="119322"/>
                  </a:cubicBezTo>
                  <a:cubicBezTo>
                    <a:pt x="36630" y="118855"/>
                    <a:pt x="38030" y="117922"/>
                    <a:pt x="38963" y="117922"/>
                  </a:cubicBezTo>
                  <a:cubicBezTo>
                    <a:pt x="40362" y="117456"/>
                    <a:pt x="41295" y="118389"/>
                    <a:pt x="40829" y="120255"/>
                  </a:cubicBezTo>
                  <a:cubicBezTo>
                    <a:pt x="40362" y="122121"/>
                    <a:pt x="39429" y="123987"/>
                    <a:pt x="39896" y="125853"/>
                  </a:cubicBezTo>
                  <a:cubicBezTo>
                    <a:pt x="40362" y="128652"/>
                    <a:pt x="42695" y="130052"/>
                    <a:pt x="45494" y="130518"/>
                  </a:cubicBezTo>
                  <a:cubicBezTo>
                    <a:pt x="51558" y="131918"/>
                    <a:pt x="58090" y="134250"/>
                    <a:pt x="64154" y="134250"/>
                  </a:cubicBezTo>
                  <a:cubicBezTo>
                    <a:pt x="76283" y="134250"/>
                    <a:pt x="87480" y="140781"/>
                    <a:pt x="100075" y="140315"/>
                  </a:cubicBezTo>
                  <a:cubicBezTo>
                    <a:pt x="102408" y="140315"/>
                    <a:pt x="104740" y="142181"/>
                    <a:pt x="107073" y="143580"/>
                  </a:cubicBezTo>
                  <a:cubicBezTo>
                    <a:pt x="111738" y="146379"/>
                    <a:pt x="116403" y="147779"/>
                    <a:pt x="122001" y="146846"/>
                  </a:cubicBezTo>
                  <a:cubicBezTo>
                    <a:pt x="125733" y="146379"/>
                    <a:pt x="129465" y="146846"/>
                    <a:pt x="133664" y="146379"/>
                  </a:cubicBezTo>
                  <a:cubicBezTo>
                    <a:pt x="135530" y="146379"/>
                    <a:pt x="137396" y="145446"/>
                    <a:pt x="138795" y="144047"/>
                  </a:cubicBezTo>
                  <a:cubicBezTo>
                    <a:pt x="142061" y="140781"/>
                    <a:pt x="145793" y="138449"/>
                    <a:pt x="149991" y="136583"/>
                  </a:cubicBezTo>
                  <a:cubicBezTo>
                    <a:pt x="152790" y="135183"/>
                    <a:pt x="153257" y="132851"/>
                    <a:pt x="152790" y="130052"/>
                  </a:cubicBezTo>
                  <a:cubicBezTo>
                    <a:pt x="152324" y="127253"/>
                    <a:pt x="153724" y="125387"/>
                    <a:pt x="155123" y="123054"/>
                  </a:cubicBezTo>
                  <a:cubicBezTo>
                    <a:pt x="160255" y="114190"/>
                    <a:pt x="158855" y="107659"/>
                    <a:pt x="151857" y="102528"/>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34" name="Freeform: Shape 133">
              <a:extLst>
                <a:ext uri="{FF2B5EF4-FFF2-40B4-BE49-F238E27FC236}">
                  <a16:creationId xmlns:a16="http://schemas.microsoft.com/office/drawing/2014/main" id="{79030BD9-C621-480A-AC4B-A2268CE44C26}"/>
                </a:ext>
              </a:extLst>
            </p:cNvPr>
            <p:cNvSpPr/>
            <p:nvPr/>
          </p:nvSpPr>
          <p:spPr>
            <a:xfrm>
              <a:off x="1644792" y="1441910"/>
              <a:ext cx="153938" cy="97962"/>
            </a:xfrm>
            <a:custGeom>
              <a:avLst/>
              <a:gdLst/>
              <a:ahLst/>
              <a:cxnLst/>
              <a:rect l="0" t="0" r="0" b="0"/>
              <a:pathLst>
                <a:path w="153947" h="97966">
                  <a:moveTo>
                    <a:pt x="82188" y="53247"/>
                  </a:moveTo>
                  <a:cubicBezTo>
                    <a:pt x="85453" y="47648"/>
                    <a:pt x="81721" y="42050"/>
                    <a:pt x="83121" y="36919"/>
                  </a:cubicBezTo>
                  <a:cubicBezTo>
                    <a:pt x="82654" y="31787"/>
                    <a:pt x="82654" y="27589"/>
                    <a:pt x="82188" y="22924"/>
                  </a:cubicBezTo>
                  <a:cubicBezTo>
                    <a:pt x="81721" y="18725"/>
                    <a:pt x="78456" y="16393"/>
                    <a:pt x="74257" y="15459"/>
                  </a:cubicBezTo>
                  <a:cubicBezTo>
                    <a:pt x="70525" y="14526"/>
                    <a:pt x="70525" y="14060"/>
                    <a:pt x="70525" y="10328"/>
                  </a:cubicBezTo>
                  <a:cubicBezTo>
                    <a:pt x="70525" y="4263"/>
                    <a:pt x="68193" y="1464"/>
                    <a:pt x="63527" y="531"/>
                  </a:cubicBezTo>
                  <a:cubicBezTo>
                    <a:pt x="59795" y="65"/>
                    <a:pt x="55130" y="-868"/>
                    <a:pt x="52331" y="1931"/>
                  </a:cubicBezTo>
                  <a:cubicBezTo>
                    <a:pt x="47666" y="6596"/>
                    <a:pt x="40669" y="7529"/>
                    <a:pt x="35537" y="11261"/>
                  </a:cubicBezTo>
                  <a:cubicBezTo>
                    <a:pt x="33671" y="12660"/>
                    <a:pt x="32272" y="14993"/>
                    <a:pt x="30406" y="16859"/>
                  </a:cubicBezTo>
                  <a:cubicBezTo>
                    <a:pt x="31339" y="21524"/>
                    <a:pt x="28073" y="22924"/>
                    <a:pt x="24341" y="24790"/>
                  </a:cubicBezTo>
                  <a:cubicBezTo>
                    <a:pt x="21542" y="26189"/>
                    <a:pt x="19676" y="28988"/>
                    <a:pt x="17343" y="30854"/>
                  </a:cubicBezTo>
                  <a:cubicBezTo>
                    <a:pt x="16410" y="31787"/>
                    <a:pt x="16410" y="33653"/>
                    <a:pt x="17343" y="34120"/>
                  </a:cubicBezTo>
                  <a:cubicBezTo>
                    <a:pt x="19209" y="35519"/>
                    <a:pt x="21542" y="36919"/>
                    <a:pt x="23874" y="38318"/>
                  </a:cubicBezTo>
                  <a:cubicBezTo>
                    <a:pt x="25274" y="39251"/>
                    <a:pt x="25740" y="40184"/>
                    <a:pt x="24807" y="41117"/>
                  </a:cubicBezTo>
                  <a:cubicBezTo>
                    <a:pt x="24341" y="41584"/>
                    <a:pt x="23408" y="41584"/>
                    <a:pt x="22941" y="41584"/>
                  </a:cubicBezTo>
                  <a:cubicBezTo>
                    <a:pt x="18743" y="41117"/>
                    <a:pt x="14078" y="40184"/>
                    <a:pt x="9879" y="39718"/>
                  </a:cubicBezTo>
                  <a:cubicBezTo>
                    <a:pt x="5681" y="39718"/>
                    <a:pt x="2415" y="43450"/>
                    <a:pt x="549" y="48115"/>
                  </a:cubicBezTo>
                  <a:cubicBezTo>
                    <a:pt x="-850" y="51847"/>
                    <a:pt x="549" y="54180"/>
                    <a:pt x="3348" y="56512"/>
                  </a:cubicBezTo>
                  <a:cubicBezTo>
                    <a:pt x="5681" y="58378"/>
                    <a:pt x="8480" y="60711"/>
                    <a:pt x="10812" y="62577"/>
                  </a:cubicBezTo>
                  <a:cubicBezTo>
                    <a:pt x="16877" y="67242"/>
                    <a:pt x="23408" y="71907"/>
                    <a:pt x="31805" y="67708"/>
                  </a:cubicBezTo>
                  <a:cubicBezTo>
                    <a:pt x="32738" y="67242"/>
                    <a:pt x="34604" y="67242"/>
                    <a:pt x="35537" y="67708"/>
                  </a:cubicBezTo>
                  <a:cubicBezTo>
                    <a:pt x="40202" y="70507"/>
                    <a:pt x="45334" y="70507"/>
                    <a:pt x="50465" y="70974"/>
                  </a:cubicBezTo>
                  <a:cubicBezTo>
                    <a:pt x="50932" y="70974"/>
                    <a:pt x="51398" y="71440"/>
                    <a:pt x="51865" y="71907"/>
                  </a:cubicBezTo>
                  <a:cubicBezTo>
                    <a:pt x="51398" y="72373"/>
                    <a:pt x="50932" y="72373"/>
                    <a:pt x="49999" y="72840"/>
                  </a:cubicBezTo>
                  <a:cubicBezTo>
                    <a:pt x="41602" y="74239"/>
                    <a:pt x="33671" y="75639"/>
                    <a:pt x="25274" y="77038"/>
                  </a:cubicBezTo>
                  <a:cubicBezTo>
                    <a:pt x="22941" y="77505"/>
                    <a:pt x="21075" y="79837"/>
                    <a:pt x="20609" y="82636"/>
                  </a:cubicBezTo>
                  <a:cubicBezTo>
                    <a:pt x="20142" y="88701"/>
                    <a:pt x="22008" y="92900"/>
                    <a:pt x="26673" y="95232"/>
                  </a:cubicBezTo>
                  <a:cubicBezTo>
                    <a:pt x="29006" y="96165"/>
                    <a:pt x="31339" y="97098"/>
                    <a:pt x="33671" y="97565"/>
                  </a:cubicBezTo>
                  <a:cubicBezTo>
                    <a:pt x="37403" y="98031"/>
                    <a:pt x="41602" y="97565"/>
                    <a:pt x="45334" y="98031"/>
                  </a:cubicBezTo>
                  <a:cubicBezTo>
                    <a:pt x="52798" y="98964"/>
                    <a:pt x="59329" y="97565"/>
                    <a:pt x="65394" y="93366"/>
                  </a:cubicBezTo>
                  <a:cubicBezTo>
                    <a:pt x="67726" y="91967"/>
                    <a:pt x="70059" y="90567"/>
                    <a:pt x="72391" y="90567"/>
                  </a:cubicBezTo>
                  <a:cubicBezTo>
                    <a:pt x="77989" y="90101"/>
                    <a:pt x="84054" y="90101"/>
                    <a:pt x="89652" y="88235"/>
                  </a:cubicBezTo>
                  <a:cubicBezTo>
                    <a:pt x="90585" y="87768"/>
                    <a:pt x="91984" y="88235"/>
                    <a:pt x="93384" y="88701"/>
                  </a:cubicBezTo>
                  <a:cubicBezTo>
                    <a:pt x="97583" y="90101"/>
                    <a:pt x="101781" y="91500"/>
                    <a:pt x="105980" y="93366"/>
                  </a:cubicBezTo>
                  <a:cubicBezTo>
                    <a:pt x="109245" y="94766"/>
                    <a:pt x="112044" y="95232"/>
                    <a:pt x="115310" y="94766"/>
                  </a:cubicBezTo>
                  <a:cubicBezTo>
                    <a:pt x="117642" y="94299"/>
                    <a:pt x="120441" y="93833"/>
                    <a:pt x="122774" y="93366"/>
                  </a:cubicBezTo>
                  <a:cubicBezTo>
                    <a:pt x="126972" y="92900"/>
                    <a:pt x="129771" y="91034"/>
                    <a:pt x="133037" y="88235"/>
                  </a:cubicBezTo>
                  <a:cubicBezTo>
                    <a:pt x="139102" y="82636"/>
                    <a:pt x="144233" y="76105"/>
                    <a:pt x="150298" y="70507"/>
                  </a:cubicBezTo>
                  <a:cubicBezTo>
                    <a:pt x="152164" y="69108"/>
                    <a:pt x="153097" y="66309"/>
                    <a:pt x="154496" y="63976"/>
                  </a:cubicBezTo>
                  <a:cubicBezTo>
                    <a:pt x="157295" y="58845"/>
                    <a:pt x="154963" y="52314"/>
                    <a:pt x="149831" y="49048"/>
                  </a:cubicBezTo>
                  <a:cubicBezTo>
                    <a:pt x="148898" y="48581"/>
                    <a:pt x="147499" y="48581"/>
                    <a:pt x="146099" y="48581"/>
                  </a:cubicBezTo>
                  <a:cubicBezTo>
                    <a:pt x="143300" y="49048"/>
                    <a:pt x="141434" y="50914"/>
                    <a:pt x="140035" y="53247"/>
                  </a:cubicBezTo>
                  <a:cubicBezTo>
                    <a:pt x="139102" y="54646"/>
                    <a:pt x="138169" y="55579"/>
                    <a:pt x="137236" y="54180"/>
                  </a:cubicBezTo>
                  <a:cubicBezTo>
                    <a:pt x="134903" y="51381"/>
                    <a:pt x="129771" y="50448"/>
                    <a:pt x="131637" y="45316"/>
                  </a:cubicBezTo>
                  <a:cubicBezTo>
                    <a:pt x="129771" y="42517"/>
                    <a:pt x="127905" y="40184"/>
                    <a:pt x="130705" y="36919"/>
                  </a:cubicBezTo>
                  <a:cubicBezTo>
                    <a:pt x="132571" y="35053"/>
                    <a:pt x="133504" y="32720"/>
                    <a:pt x="133504" y="29921"/>
                  </a:cubicBezTo>
                  <a:cubicBezTo>
                    <a:pt x="133037" y="23857"/>
                    <a:pt x="134437" y="18725"/>
                    <a:pt x="136769" y="13127"/>
                  </a:cubicBezTo>
                  <a:cubicBezTo>
                    <a:pt x="137702" y="11261"/>
                    <a:pt x="136769" y="9395"/>
                    <a:pt x="135370" y="7995"/>
                  </a:cubicBezTo>
                  <a:cubicBezTo>
                    <a:pt x="133504" y="6129"/>
                    <a:pt x="130705" y="6129"/>
                    <a:pt x="128372" y="7529"/>
                  </a:cubicBezTo>
                  <a:cubicBezTo>
                    <a:pt x="123240" y="11261"/>
                    <a:pt x="118109" y="14993"/>
                    <a:pt x="112977" y="18725"/>
                  </a:cubicBezTo>
                  <a:cubicBezTo>
                    <a:pt x="110178" y="21058"/>
                    <a:pt x="109245" y="23857"/>
                    <a:pt x="109712" y="27122"/>
                  </a:cubicBezTo>
                  <a:cubicBezTo>
                    <a:pt x="109712" y="28988"/>
                    <a:pt x="110178" y="30854"/>
                    <a:pt x="111111" y="32720"/>
                  </a:cubicBezTo>
                  <a:cubicBezTo>
                    <a:pt x="112044" y="36452"/>
                    <a:pt x="110178" y="38785"/>
                    <a:pt x="107379" y="40651"/>
                  </a:cubicBezTo>
                  <a:cubicBezTo>
                    <a:pt x="106913" y="41117"/>
                    <a:pt x="106446" y="41584"/>
                    <a:pt x="105980" y="41584"/>
                  </a:cubicBezTo>
                  <a:cubicBezTo>
                    <a:pt x="102714" y="43450"/>
                    <a:pt x="102248" y="46715"/>
                    <a:pt x="103647" y="49981"/>
                  </a:cubicBezTo>
                  <a:cubicBezTo>
                    <a:pt x="104114" y="51381"/>
                    <a:pt x="104580" y="52314"/>
                    <a:pt x="105047" y="53713"/>
                  </a:cubicBezTo>
                  <a:cubicBezTo>
                    <a:pt x="105513" y="56512"/>
                    <a:pt x="103181" y="59311"/>
                    <a:pt x="100848" y="58845"/>
                  </a:cubicBezTo>
                  <a:cubicBezTo>
                    <a:pt x="95250" y="57912"/>
                    <a:pt x="89652" y="56512"/>
                    <a:pt x="84054" y="55113"/>
                  </a:cubicBezTo>
                  <a:cubicBezTo>
                    <a:pt x="83587" y="55579"/>
                    <a:pt x="82188" y="53713"/>
                    <a:pt x="82188" y="53247"/>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35" name="Freeform: Shape 134">
              <a:extLst>
                <a:ext uri="{FF2B5EF4-FFF2-40B4-BE49-F238E27FC236}">
                  <a16:creationId xmlns:a16="http://schemas.microsoft.com/office/drawing/2014/main" id="{A8A62CFB-F6FD-4578-A5E6-0D344160E60A}"/>
                </a:ext>
              </a:extLst>
            </p:cNvPr>
            <p:cNvSpPr/>
            <p:nvPr/>
          </p:nvSpPr>
          <p:spPr>
            <a:xfrm>
              <a:off x="5478861" y="4086610"/>
              <a:ext cx="153938" cy="153941"/>
            </a:xfrm>
            <a:custGeom>
              <a:avLst/>
              <a:gdLst/>
              <a:ahLst/>
              <a:cxnLst/>
              <a:rect l="0" t="0" r="0" b="0"/>
              <a:pathLst>
                <a:path w="153947" h="153947">
                  <a:moveTo>
                    <a:pt x="155356" y="11077"/>
                  </a:moveTo>
                  <a:cubicBezTo>
                    <a:pt x="153024" y="11544"/>
                    <a:pt x="150224" y="12943"/>
                    <a:pt x="147892" y="12476"/>
                  </a:cubicBezTo>
                  <a:cubicBezTo>
                    <a:pt x="143694" y="12010"/>
                    <a:pt x="145559" y="6878"/>
                    <a:pt x="143694" y="5012"/>
                  </a:cubicBezTo>
                  <a:cubicBezTo>
                    <a:pt x="142760" y="4079"/>
                    <a:pt x="142294" y="2680"/>
                    <a:pt x="141361" y="1747"/>
                  </a:cubicBezTo>
                  <a:cubicBezTo>
                    <a:pt x="139961" y="-119"/>
                    <a:pt x="136696" y="-586"/>
                    <a:pt x="134364" y="814"/>
                  </a:cubicBezTo>
                  <a:cubicBezTo>
                    <a:pt x="132964" y="1747"/>
                    <a:pt x="130631" y="3146"/>
                    <a:pt x="130165" y="4546"/>
                  </a:cubicBezTo>
                  <a:cubicBezTo>
                    <a:pt x="126433" y="14342"/>
                    <a:pt x="120835" y="22740"/>
                    <a:pt x="111038" y="27871"/>
                  </a:cubicBezTo>
                  <a:cubicBezTo>
                    <a:pt x="109172" y="29271"/>
                    <a:pt x="107772" y="31603"/>
                    <a:pt x="106373" y="33936"/>
                  </a:cubicBezTo>
                  <a:cubicBezTo>
                    <a:pt x="104507" y="36735"/>
                    <a:pt x="103107" y="39534"/>
                    <a:pt x="102175" y="42333"/>
                  </a:cubicBezTo>
                  <a:cubicBezTo>
                    <a:pt x="99376" y="49330"/>
                    <a:pt x="94711" y="53996"/>
                    <a:pt x="88179" y="57261"/>
                  </a:cubicBezTo>
                  <a:cubicBezTo>
                    <a:pt x="80715" y="60993"/>
                    <a:pt x="73718" y="65658"/>
                    <a:pt x="66720" y="69857"/>
                  </a:cubicBezTo>
                  <a:cubicBezTo>
                    <a:pt x="60655" y="73122"/>
                    <a:pt x="56457" y="79653"/>
                    <a:pt x="48526" y="79653"/>
                  </a:cubicBezTo>
                  <a:cubicBezTo>
                    <a:pt x="46660" y="79653"/>
                    <a:pt x="45260" y="81520"/>
                    <a:pt x="43395" y="82452"/>
                  </a:cubicBezTo>
                  <a:cubicBezTo>
                    <a:pt x="34065" y="89917"/>
                    <a:pt x="24734" y="98314"/>
                    <a:pt x="16337" y="106711"/>
                  </a:cubicBezTo>
                  <a:cubicBezTo>
                    <a:pt x="9340" y="113708"/>
                    <a:pt x="5141" y="122105"/>
                    <a:pt x="476" y="130503"/>
                  </a:cubicBezTo>
                  <a:cubicBezTo>
                    <a:pt x="-923" y="132835"/>
                    <a:pt x="942" y="137500"/>
                    <a:pt x="3742" y="138900"/>
                  </a:cubicBezTo>
                  <a:cubicBezTo>
                    <a:pt x="9806" y="141232"/>
                    <a:pt x="15871" y="143565"/>
                    <a:pt x="19602" y="149163"/>
                  </a:cubicBezTo>
                  <a:cubicBezTo>
                    <a:pt x="20536" y="150096"/>
                    <a:pt x="21002" y="151029"/>
                    <a:pt x="21935" y="151962"/>
                  </a:cubicBezTo>
                  <a:cubicBezTo>
                    <a:pt x="26134" y="156161"/>
                    <a:pt x="32198" y="157093"/>
                    <a:pt x="37796" y="154295"/>
                  </a:cubicBezTo>
                  <a:cubicBezTo>
                    <a:pt x="47126" y="150096"/>
                    <a:pt x="53658" y="141232"/>
                    <a:pt x="62988" y="136567"/>
                  </a:cubicBezTo>
                  <a:cubicBezTo>
                    <a:pt x="65787" y="132369"/>
                    <a:pt x="68119" y="127704"/>
                    <a:pt x="70918" y="123505"/>
                  </a:cubicBezTo>
                  <a:cubicBezTo>
                    <a:pt x="72784" y="120706"/>
                    <a:pt x="74651" y="117907"/>
                    <a:pt x="76517" y="116041"/>
                  </a:cubicBezTo>
                  <a:cubicBezTo>
                    <a:pt x="79782" y="112775"/>
                    <a:pt x="82115" y="109043"/>
                    <a:pt x="83981" y="104845"/>
                  </a:cubicBezTo>
                  <a:cubicBezTo>
                    <a:pt x="91445" y="90383"/>
                    <a:pt x="89579" y="94115"/>
                    <a:pt x="102641" y="87117"/>
                  </a:cubicBezTo>
                  <a:cubicBezTo>
                    <a:pt x="106373" y="85252"/>
                    <a:pt x="110105" y="85252"/>
                    <a:pt x="113837" y="85252"/>
                  </a:cubicBezTo>
                  <a:cubicBezTo>
                    <a:pt x="118036" y="85252"/>
                    <a:pt x="120835" y="82919"/>
                    <a:pt x="119901" y="79653"/>
                  </a:cubicBezTo>
                  <a:cubicBezTo>
                    <a:pt x="118502" y="73122"/>
                    <a:pt x="119901" y="68457"/>
                    <a:pt x="125966" y="65192"/>
                  </a:cubicBezTo>
                  <a:cubicBezTo>
                    <a:pt x="128299" y="64259"/>
                    <a:pt x="130165" y="62393"/>
                    <a:pt x="131564" y="60060"/>
                  </a:cubicBezTo>
                  <a:cubicBezTo>
                    <a:pt x="138095" y="51197"/>
                    <a:pt x="146026" y="43732"/>
                    <a:pt x="153024" y="35802"/>
                  </a:cubicBezTo>
                  <a:cubicBezTo>
                    <a:pt x="154889" y="33936"/>
                    <a:pt x="155823" y="31603"/>
                    <a:pt x="155823" y="28804"/>
                  </a:cubicBezTo>
                  <a:cubicBezTo>
                    <a:pt x="155823" y="26472"/>
                    <a:pt x="156289" y="23673"/>
                    <a:pt x="156289" y="22740"/>
                  </a:cubicBezTo>
                  <a:cubicBezTo>
                    <a:pt x="156756" y="20874"/>
                    <a:pt x="156756" y="19941"/>
                    <a:pt x="157222" y="19474"/>
                  </a:cubicBezTo>
                  <a:cubicBezTo>
                    <a:pt x="157689" y="18074"/>
                    <a:pt x="157689" y="17141"/>
                    <a:pt x="158155" y="15742"/>
                  </a:cubicBezTo>
                  <a:cubicBezTo>
                    <a:pt x="158155" y="15276"/>
                    <a:pt x="158155" y="14342"/>
                    <a:pt x="158155" y="13876"/>
                  </a:cubicBezTo>
                  <a:cubicBezTo>
                    <a:pt x="159088" y="12943"/>
                    <a:pt x="156756" y="11077"/>
                    <a:pt x="155356" y="11077"/>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36" name="Freeform: Shape 135">
              <a:extLst>
                <a:ext uri="{FF2B5EF4-FFF2-40B4-BE49-F238E27FC236}">
                  <a16:creationId xmlns:a16="http://schemas.microsoft.com/office/drawing/2014/main" id="{7EA6FE65-06AA-4322-997C-0965F822908A}"/>
                </a:ext>
              </a:extLst>
            </p:cNvPr>
            <p:cNvSpPr/>
            <p:nvPr/>
          </p:nvSpPr>
          <p:spPr>
            <a:xfrm>
              <a:off x="2668612" y="1983441"/>
              <a:ext cx="130614" cy="83968"/>
            </a:xfrm>
            <a:custGeom>
              <a:avLst/>
              <a:gdLst/>
              <a:ahLst/>
              <a:cxnLst/>
              <a:rect l="0" t="0" r="0" b="0"/>
              <a:pathLst>
                <a:path w="130621" h="83971">
                  <a:moveTo>
                    <a:pt x="68295" y="83631"/>
                  </a:moveTo>
                  <a:cubicBezTo>
                    <a:pt x="77626" y="79899"/>
                    <a:pt x="86489" y="74301"/>
                    <a:pt x="96286" y="71502"/>
                  </a:cubicBezTo>
                  <a:cubicBezTo>
                    <a:pt x="98152" y="71035"/>
                    <a:pt x="99551" y="69636"/>
                    <a:pt x="100951" y="68236"/>
                  </a:cubicBezTo>
                  <a:cubicBezTo>
                    <a:pt x="105616" y="63571"/>
                    <a:pt x="111214" y="60772"/>
                    <a:pt x="117745" y="59373"/>
                  </a:cubicBezTo>
                  <a:cubicBezTo>
                    <a:pt x="120544" y="58906"/>
                    <a:pt x="121944" y="57040"/>
                    <a:pt x="123810" y="55174"/>
                  </a:cubicBezTo>
                  <a:cubicBezTo>
                    <a:pt x="125676" y="52842"/>
                    <a:pt x="128008" y="50509"/>
                    <a:pt x="130341" y="48177"/>
                  </a:cubicBezTo>
                  <a:cubicBezTo>
                    <a:pt x="131274" y="47244"/>
                    <a:pt x="131740" y="45378"/>
                    <a:pt x="131274" y="44911"/>
                  </a:cubicBezTo>
                  <a:cubicBezTo>
                    <a:pt x="128475" y="39313"/>
                    <a:pt x="130807" y="35114"/>
                    <a:pt x="134073" y="30449"/>
                  </a:cubicBezTo>
                  <a:cubicBezTo>
                    <a:pt x="134539" y="29983"/>
                    <a:pt x="134539" y="29050"/>
                    <a:pt x="134539" y="28583"/>
                  </a:cubicBezTo>
                  <a:cubicBezTo>
                    <a:pt x="134539" y="28117"/>
                    <a:pt x="134073" y="27184"/>
                    <a:pt x="133606" y="27184"/>
                  </a:cubicBezTo>
                  <a:cubicBezTo>
                    <a:pt x="131274" y="25784"/>
                    <a:pt x="129408" y="24385"/>
                    <a:pt x="127075" y="22985"/>
                  </a:cubicBezTo>
                  <a:cubicBezTo>
                    <a:pt x="123810" y="20653"/>
                    <a:pt x="125676" y="16921"/>
                    <a:pt x="124743" y="14122"/>
                  </a:cubicBezTo>
                  <a:cubicBezTo>
                    <a:pt x="123810" y="11322"/>
                    <a:pt x="121944" y="8523"/>
                    <a:pt x="120544" y="5724"/>
                  </a:cubicBezTo>
                  <a:cubicBezTo>
                    <a:pt x="120078" y="4325"/>
                    <a:pt x="118678" y="4325"/>
                    <a:pt x="117279" y="4791"/>
                  </a:cubicBezTo>
                  <a:cubicBezTo>
                    <a:pt x="114480" y="5724"/>
                    <a:pt x="112147" y="5258"/>
                    <a:pt x="110281" y="3392"/>
                  </a:cubicBezTo>
                  <a:cubicBezTo>
                    <a:pt x="107015" y="-340"/>
                    <a:pt x="103750" y="126"/>
                    <a:pt x="100484" y="3392"/>
                  </a:cubicBezTo>
                  <a:cubicBezTo>
                    <a:pt x="94886" y="8523"/>
                    <a:pt x="88822" y="10856"/>
                    <a:pt x="81358" y="8057"/>
                  </a:cubicBezTo>
                  <a:cubicBezTo>
                    <a:pt x="79025" y="7124"/>
                    <a:pt x="76226" y="8990"/>
                    <a:pt x="73893" y="8057"/>
                  </a:cubicBezTo>
                  <a:cubicBezTo>
                    <a:pt x="67362" y="5724"/>
                    <a:pt x="64097" y="8523"/>
                    <a:pt x="61764" y="13655"/>
                  </a:cubicBezTo>
                  <a:cubicBezTo>
                    <a:pt x="61298" y="14122"/>
                    <a:pt x="59432" y="14122"/>
                    <a:pt x="58499" y="13655"/>
                  </a:cubicBezTo>
                  <a:cubicBezTo>
                    <a:pt x="57099" y="12255"/>
                    <a:pt x="56166" y="10856"/>
                    <a:pt x="55233" y="8990"/>
                  </a:cubicBezTo>
                  <a:cubicBezTo>
                    <a:pt x="54300" y="7590"/>
                    <a:pt x="51035" y="8057"/>
                    <a:pt x="50101" y="9923"/>
                  </a:cubicBezTo>
                  <a:cubicBezTo>
                    <a:pt x="48702" y="12255"/>
                    <a:pt x="48702" y="14588"/>
                    <a:pt x="49169" y="17387"/>
                  </a:cubicBezTo>
                  <a:cubicBezTo>
                    <a:pt x="50101" y="21586"/>
                    <a:pt x="47769" y="23452"/>
                    <a:pt x="44504" y="24851"/>
                  </a:cubicBezTo>
                  <a:cubicBezTo>
                    <a:pt x="43570" y="25318"/>
                    <a:pt x="42171" y="25784"/>
                    <a:pt x="41238" y="26251"/>
                  </a:cubicBezTo>
                  <a:cubicBezTo>
                    <a:pt x="41238" y="26251"/>
                    <a:pt x="41704" y="26717"/>
                    <a:pt x="41704" y="26717"/>
                  </a:cubicBezTo>
                  <a:cubicBezTo>
                    <a:pt x="41238" y="26717"/>
                    <a:pt x="40771" y="27184"/>
                    <a:pt x="40305" y="27184"/>
                  </a:cubicBezTo>
                  <a:cubicBezTo>
                    <a:pt x="40771" y="26717"/>
                    <a:pt x="40771" y="26251"/>
                    <a:pt x="41238" y="26251"/>
                  </a:cubicBezTo>
                  <a:cubicBezTo>
                    <a:pt x="41238" y="26251"/>
                    <a:pt x="41238" y="26251"/>
                    <a:pt x="41238" y="26251"/>
                  </a:cubicBezTo>
                  <a:cubicBezTo>
                    <a:pt x="38905" y="23452"/>
                    <a:pt x="38439" y="20186"/>
                    <a:pt x="38905" y="16454"/>
                  </a:cubicBezTo>
                  <a:cubicBezTo>
                    <a:pt x="39372" y="12722"/>
                    <a:pt x="37972" y="8990"/>
                    <a:pt x="34707" y="6657"/>
                  </a:cubicBezTo>
                  <a:cubicBezTo>
                    <a:pt x="33307" y="5724"/>
                    <a:pt x="31908" y="4325"/>
                    <a:pt x="30508" y="2925"/>
                  </a:cubicBezTo>
                  <a:cubicBezTo>
                    <a:pt x="26310" y="-1273"/>
                    <a:pt x="24444" y="-807"/>
                    <a:pt x="18379" y="3392"/>
                  </a:cubicBezTo>
                  <a:lnTo>
                    <a:pt x="18846" y="4325"/>
                  </a:lnTo>
                  <a:lnTo>
                    <a:pt x="17913" y="3858"/>
                  </a:lnTo>
                  <a:cubicBezTo>
                    <a:pt x="17913" y="3858"/>
                    <a:pt x="18379" y="3858"/>
                    <a:pt x="18379" y="3392"/>
                  </a:cubicBezTo>
                  <a:lnTo>
                    <a:pt x="18379" y="3392"/>
                  </a:lnTo>
                  <a:cubicBezTo>
                    <a:pt x="15113" y="4325"/>
                    <a:pt x="11848" y="4791"/>
                    <a:pt x="9982" y="7124"/>
                  </a:cubicBezTo>
                  <a:cubicBezTo>
                    <a:pt x="6716" y="11789"/>
                    <a:pt x="3451" y="16454"/>
                    <a:pt x="185" y="21119"/>
                  </a:cubicBezTo>
                  <a:cubicBezTo>
                    <a:pt x="-748" y="22519"/>
                    <a:pt x="2051" y="26717"/>
                    <a:pt x="3917" y="26717"/>
                  </a:cubicBezTo>
                  <a:cubicBezTo>
                    <a:pt x="5783" y="26717"/>
                    <a:pt x="7649" y="26717"/>
                    <a:pt x="9515" y="25784"/>
                  </a:cubicBezTo>
                  <a:cubicBezTo>
                    <a:pt x="14181" y="23452"/>
                    <a:pt x="18379" y="25318"/>
                    <a:pt x="22111" y="27184"/>
                  </a:cubicBezTo>
                  <a:cubicBezTo>
                    <a:pt x="23511" y="27650"/>
                    <a:pt x="23977" y="29050"/>
                    <a:pt x="23044" y="30449"/>
                  </a:cubicBezTo>
                  <a:cubicBezTo>
                    <a:pt x="21178" y="32782"/>
                    <a:pt x="20712" y="36047"/>
                    <a:pt x="16513" y="36514"/>
                  </a:cubicBezTo>
                  <a:cubicBezTo>
                    <a:pt x="11848" y="36980"/>
                    <a:pt x="7649" y="37913"/>
                    <a:pt x="3451" y="38846"/>
                  </a:cubicBezTo>
                  <a:cubicBezTo>
                    <a:pt x="2984" y="38846"/>
                    <a:pt x="2051" y="40712"/>
                    <a:pt x="2051" y="41645"/>
                  </a:cubicBezTo>
                  <a:cubicBezTo>
                    <a:pt x="2051" y="42578"/>
                    <a:pt x="2984" y="44445"/>
                    <a:pt x="3917" y="44911"/>
                  </a:cubicBezTo>
                  <a:cubicBezTo>
                    <a:pt x="6716" y="45844"/>
                    <a:pt x="9982" y="46311"/>
                    <a:pt x="13247" y="47244"/>
                  </a:cubicBezTo>
                  <a:cubicBezTo>
                    <a:pt x="15113" y="47710"/>
                    <a:pt x="16980" y="48643"/>
                    <a:pt x="18379" y="49576"/>
                  </a:cubicBezTo>
                  <a:cubicBezTo>
                    <a:pt x="20245" y="51909"/>
                    <a:pt x="21645" y="54708"/>
                    <a:pt x="23044" y="57973"/>
                  </a:cubicBezTo>
                  <a:cubicBezTo>
                    <a:pt x="23511" y="58906"/>
                    <a:pt x="22578" y="60306"/>
                    <a:pt x="22111" y="61239"/>
                  </a:cubicBezTo>
                  <a:cubicBezTo>
                    <a:pt x="21178" y="62172"/>
                    <a:pt x="20245" y="62638"/>
                    <a:pt x="18846" y="63105"/>
                  </a:cubicBezTo>
                  <a:cubicBezTo>
                    <a:pt x="15580" y="63571"/>
                    <a:pt x="14181" y="64971"/>
                    <a:pt x="14647" y="68236"/>
                  </a:cubicBezTo>
                  <a:cubicBezTo>
                    <a:pt x="14647" y="71968"/>
                    <a:pt x="16980" y="73834"/>
                    <a:pt x="20712" y="74301"/>
                  </a:cubicBezTo>
                  <a:cubicBezTo>
                    <a:pt x="22578" y="74301"/>
                    <a:pt x="24444" y="74767"/>
                    <a:pt x="26310" y="74767"/>
                  </a:cubicBezTo>
                  <a:cubicBezTo>
                    <a:pt x="32841" y="74301"/>
                    <a:pt x="39372" y="74301"/>
                    <a:pt x="44037" y="79433"/>
                  </a:cubicBezTo>
                  <a:cubicBezTo>
                    <a:pt x="50101" y="81299"/>
                    <a:pt x="56166" y="83631"/>
                    <a:pt x="62231" y="85031"/>
                  </a:cubicBezTo>
                  <a:cubicBezTo>
                    <a:pt x="63164" y="85031"/>
                    <a:pt x="65963" y="84564"/>
                    <a:pt x="68295" y="83631"/>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37" name="Freeform: Shape 136">
              <a:extLst>
                <a:ext uri="{FF2B5EF4-FFF2-40B4-BE49-F238E27FC236}">
                  <a16:creationId xmlns:a16="http://schemas.microsoft.com/office/drawing/2014/main" id="{4227C924-73BC-4B10-AA5C-7EE4477F69E2}"/>
                </a:ext>
              </a:extLst>
            </p:cNvPr>
            <p:cNvSpPr/>
            <p:nvPr/>
          </p:nvSpPr>
          <p:spPr>
            <a:xfrm>
              <a:off x="3876181" y="1291002"/>
              <a:ext cx="125949" cy="111957"/>
            </a:xfrm>
            <a:custGeom>
              <a:avLst/>
              <a:gdLst/>
              <a:ahLst/>
              <a:cxnLst/>
              <a:rect l="0" t="0" r="0" b="0"/>
              <a:pathLst>
                <a:path w="125956" h="111961">
                  <a:moveTo>
                    <a:pt x="3131" y="58610"/>
                  </a:moveTo>
                  <a:cubicBezTo>
                    <a:pt x="2665" y="60476"/>
                    <a:pt x="4064" y="61876"/>
                    <a:pt x="6397" y="62342"/>
                  </a:cubicBezTo>
                  <a:cubicBezTo>
                    <a:pt x="8263" y="62809"/>
                    <a:pt x="10596" y="62342"/>
                    <a:pt x="11995" y="63275"/>
                  </a:cubicBezTo>
                  <a:cubicBezTo>
                    <a:pt x="15727" y="66074"/>
                    <a:pt x="19926" y="67474"/>
                    <a:pt x="24591" y="67940"/>
                  </a:cubicBezTo>
                  <a:cubicBezTo>
                    <a:pt x="25057" y="67940"/>
                    <a:pt x="25990" y="68407"/>
                    <a:pt x="26457" y="68873"/>
                  </a:cubicBezTo>
                  <a:cubicBezTo>
                    <a:pt x="27390" y="69807"/>
                    <a:pt x="26457" y="70273"/>
                    <a:pt x="25057" y="70740"/>
                  </a:cubicBezTo>
                  <a:cubicBezTo>
                    <a:pt x="22725" y="71206"/>
                    <a:pt x="19926" y="71673"/>
                    <a:pt x="17593" y="72139"/>
                  </a:cubicBezTo>
                  <a:cubicBezTo>
                    <a:pt x="14794" y="72606"/>
                    <a:pt x="12928" y="73539"/>
                    <a:pt x="11062" y="75871"/>
                  </a:cubicBezTo>
                  <a:cubicBezTo>
                    <a:pt x="10129" y="77271"/>
                    <a:pt x="11062" y="79603"/>
                    <a:pt x="13861" y="82402"/>
                  </a:cubicBezTo>
                  <a:cubicBezTo>
                    <a:pt x="17593" y="85668"/>
                    <a:pt x="21325" y="89400"/>
                    <a:pt x="25057" y="92665"/>
                  </a:cubicBezTo>
                  <a:cubicBezTo>
                    <a:pt x="25990" y="93598"/>
                    <a:pt x="27390" y="94065"/>
                    <a:pt x="28323" y="93598"/>
                  </a:cubicBezTo>
                  <a:cubicBezTo>
                    <a:pt x="36254" y="92199"/>
                    <a:pt x="41385" y="84268"/>
                    <a:pt x="39052" y="76338"/>
                  </a:cubicBezTo>
                  <a:cubicBezTo>
                    <a:pt x="38586" y="74472"/>
                    <a:pt x="37187" y="73072"/>
                    <a:pt x="38119" y="71206"/>
                  </a:cubicBezTo>
                  <a:cubicBezTo>
                    <a:pt x="38586" y="70740"/>
                    <a:pt x="39052" y="70273"/>
                    <a:pt x="39519" y="69807"/>
                  </a:cubicBezTo>
                  <a:cubicBezTo>
                    <a:pt x="39986" y="69807"/>
                    <a:pt x="40919" y="69340"/>
                    <a:pt x="41385" y="69807"/>
                  </a:cubicBezTo>
                  <a:cubicBezTo>
                    <a:pt x="44184" y="73539"/>
                    <a:pt x="46983" y="76804"/>
                    <a:pt x="46050" y="81936"/>
                  </a:cubicBezTo>
                  <a:cubicBezTo>
                    <a:pt x="45584" y="84268"/>
                    <a:pt x="45584" y="87067"/>
                    <a:pt x="45117" y="89400"/>
                  </a:cubicBezTo>
                  <a:cubicBezTo>
                    <a:pt x="44184" y="95931"/>
                    <a:pt x="44184" y="96397"/>
                    <a:pt x="49782" y="96397"/>
                  </a:cubicBezTo>
                  <a:cubicBezTo>
                    <a:pt x="54447" y="96397"/>
                    <a:pt x="58646" y="97797"/>
                    <a:pt x="60978" y="101995"/>
                  </a:cubicBezTo>
                  <a:cubicBezTo>
                    <a:pt x="64710" y="108060"/>
                    <a:pt x="70308" y="110393"/>
                    <a:pt x="77306" y="110393"/>
                  </a:cubicBezTo>
                  <a:cubicBezTo>
                    <a:pt x="88036" y="110393"/>
                    <a:pt x="98765" y="110859"/>
                    <a:pt x="109495" y="114125"/>
                  </a:cubicBezTo>
                  <a:cubicBezTo>
                    <a:pt x="111361" y="114591"/>
                    <a:pt x="113694" y="114591"/>
                    <a:pt x="115093" y="114125"/>
                  </a:cubicBezTo>
                  <a:cubicBezTo>
                    <a:pt x="119758" y="112259"/>
                    <a:pt x="123957" y="109460"/>
                    <a:pt x="127689" y="105261"/>
                  </a:cubicBezTo>
                  <a:cubicBezTo>
                    <a:pt x="129088" y="103862"/>
                    <a:pt x="129088" y="99663"/>
                    <a:pt x="128155" y="97797"/>
                  </a:cubicBezTo>
                  <a:cubicBezTo>
                    <a:pt x="127222" y="96864"/>
                    <a:pt x="126756" y="95464"/>
                    <a:pt x="125823" y="94998"/>
                  </a:cubicBezTo>
                  <a:cubicBezTo>
                    <a:pt x="123957" y="93132"/>
                    <a:pt x="122091" y="91732"/>
                    <a:pt x="119758" y="90333"/>
                  </a:cubicBezTo>
                  <a:cubicBezTo>
                    <a:pt x="116959" y="88933"/>
                    <a:pt x="116493" y="86601"/>
                    <a:pt x="116959" y="83802"/>
                  </a:cubicBezTo>
                  <a:cubicBezTo>
                    <a:pt x="117892" y="78204"/>
                    <a:pt x="112294" y="74938"/>
                    <a:pt x="111361" y="69807"/>
                  </a:cubicBezTo>
                  <a:cubicBezTo>
                    <a:pt x="109495" y="60010"/>
                    <a:pt x="102498" y="54878"/>
                    <a:pt x="94567" y="49747"/>
                  </a:cubicBezTo>
                  <a:cubicBezTo>
                    <a:pt x="90835" y="47414"/>
                    <a:pt x="87103" y="46948"/>
                    <a:pt x="83837" y="49280"/>
                  </a:cubicBezTo>
                  <a:cubicBezTo>
                    <a:pt x="80572" y="51613"/>
                    <a:pt x="78239" y="50680"/>
                    <a:pt x="75440" y="48814"/>
                  </a:cubicBezTo>
                  <a:cubicBezTo>
                    <a:pt x="71242" y="46015"/>
                    <a:pt x="67043" y="46481"/>
                    <a:pt x="62844" y="49280"/>
                  </a:cubicBezTo>
                  <a:cubicBezTo>
                    <a:pt x="61911" y="49747"/>
                    <a:pt x="60978" y="50213"/>
                    <a:pt x="60045" y="50680"/>
                  </a:cubicBezTo>
                  <a:cubicBezTo>
                    <a:pt x="60045" y="51146"/>
                    <a:pt x="60045" y="51146"/>
                    <a:pt x="60045" y="51613"/>
                  </a:cubicBezTo>
                  <a:cubicBezTo>
                    <a:pt x="59579" y="51613"/>
                    <a:pt x="59579" y="51613"/>
                    <a:pt x="59112" y="51613"/>
                  </a:cubicBezTo>
                  <a:cubicBezTo>
                    <a:pt x="56313" y="54412"/>
                    <a:pt x="53514" y="57211"/>
                    <a:pt x="50715" y="60010"/>
                  </a:cubicBezTo>
                  <a:cubicBezTo>
                    <a:pt x="49782" y="60943"/>
                    <a:pt x="48383" y="60943"/>
                    <a:pt x="47916" y="59543"/>
                  </a:cubicBezTo>
                  <a:cubicBezTo>
                    <a:pt x="47916" y="59077"/>
                    <a:pt x="47916" y="58144"/>
                    <a:pt x="47916" y="57677"/>
                  </a:cubicBezTo>
                  <a:cubicBezTo>
                    <a:pt x="50715" y="53945"/>
                    <a:pt x="53981" y="51146"/>
                    <a:pt x="59112" y="51146"/>
                  </a:cubicBezTo>
                  <a:cubicBezTo>
                    <a:pt x="59112" y="51146"/>
                    <a:pt x="59579" y="50680"/>
                    <a:pt x="59579" y="50680"/>
                  </a:cubicBezTo>
                  <a:cubicBezTo>
                    <a:pt x="59579" y="50680"/>
                    <a:pt x="60045" y="50680"/>
                    <a:pt x="60045" y="50213"/>
                  </a:cubicBezTo>
                  <a:cubicBezTo>
                    <a:pt x="60512" y="44615"/>
                    <a:pt x="60045" y="39484"/>
                    <a:pt x="54447" y="35751"/>
                  </a:cubicBezTo>
                  <a:cubicBezTo>
                    <a:pt x="50249" y="32486"/>
                    <a:pt x="48849" y="27821"/>
                    <a:pt x="48383" y="22223"/>
                  </a:cubicBezTo>
                  <a:cubicBezTo>
                    <a:pt x="48383" y="19424"/>
                    <a:pt x="46050" y="17091"/>
                    <a:pt x="43251" y="17091"/>
                  </a:cubicBezTo>
                  <a:cubicBezTo>
                    <a:pt x="34854" y="16158"/>
                    <a:pt x="29256" y="11493"/>
                    <a:pt x="24124" y="5429"/>
                  </a:cubicBezTo>
                  <a:cubicBezTo>
                    <a:pt x="22258" y="3096"/>
                    <a:pt x="18993" y="1696"/>
                    <a:pt x="16194" y="297"/>
                  </a:cubicBezTo>
                  <a:cubicBezTo>
                    <a:pt x="14328" y="-636"/>
                    <a:pt x="10129" y="763"/>
                    <a:pt x="9663" y="2630"/>
                  </a:cubicBezTo>
                  <a:cubicBezTo>
                    <a:pt x="8263" y="7761"/>
                    <a:pt x="6864" y="12426"/>
                    <a:pt x="4064" y="16625"/>
                  </a:cubicBezTo>
                  <a:cubicBezTo>
                    <a:pt x="-601" y="23622"/>
                    <a:pt x="-1067" y="31553"/>
                    <a:pt x="1732" y="38551"/>
                  </a:cubicBezTo>
                  <a:cubicBezTo>
                    <a:pt x="3598" y="46015"/>
                    <a:pt x="4531" y="52079"/>
                    <a:pt x="3131" y="5861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38" name="Freeform: Shape 137">
              <a:extLst>
                <a:ext uri="{FF2B5EF4-FFF2-40B4-BE49-F238E27FC236}">
                  <a16:creationId xmlns:a16="http://schemas.microsoft.com/office/drawing/2014/main" id="{7F8AC768-5CFD-48F4-B0BB-ECD6604ABEFF}"/>
                </a:ext>
              </a:extLst>
            </p:cNvPr>
            <p:cNvSpPr/>
            <p:nvPr/>
          </p:nvSpPr>
          <p:spPr>
            <a:xfrm>
              <a:off x="5644201" y="3928585"/>
              <a:ext cx="83966" cy="181930"/>
            </a:xfrm>
            <a:custGeom>
              <a:avLst/>
              <a:gdLst/>
              <a:ahLst/>
              <a:cxnLst/>
              <a:rect l="0" t="0" r="0" b="0"/>
              <a:pathLst>
                <a:path w="83971" h="181937">
                  <a:moveTo>
                    <a:pt x="83774" y="88403"/>
                  </a:moveTo>
                  <a:cubicBezTo>
                    <a:pt x="81908" y="87470"/>
                    <a:pt x="80042" y="87470"/>
                    <a:pt x="78176" y="88403"/>
                  </a:cubicBezTo>
                  <a:cubicBezTo>
                    <a:pt x="77243" y="88869"/>
                    <a:pt x="75844" y="89803"/>
                    <a:pt x="74911" y="90736"/>
                  </a:cubicBezTo>
                  <a:cubicBezTo>
                    <a:pt x="67447" y="95401"/>
                    <a:pt x="65581" y="95401"/>
                    <a:pt x="59516" y="90269"/>
                  </a:cubicBezTo>
                  <a:cubicBezTo>
                    <a:pt x="56717" y="87937"/>
                    <a:pt x="54384" y="85137"/>
                    <a:pt x="53918" y="80472"/>
                  </a:cubicBezTo>
                  <a:cubicBezTo>
                    <a:pt x="53452" y="75807"/>
                    <a:pt x="52518" y="71609"/>
                    <a:pt x="52052" y="67410"/>
                  </a:cubicBezTo>
                  <a:cubicBezTo>
                    <a:pt x="51585" y="65544"/>
                    <a:pt x="51119" y="63678"/>
                    <a:pt x="50186" y="62279"/>
                  </a:cubicBezTo>
                  <a:cubicBezTo>
                    <a:pt x="49719" y="61346"/>
                    <a:pt x="48320" y="60879"/>
                    <a:pt x="47387" y="60879"/>
                  </a:cubicBezTo>
                  <a:cubicBezTo>
                    <a:pt x="46920" y="60879"/>
                    <a:pt x="46454" y="61346"/>
                    <a:pt x="45988" y="62279"/>
                  </a:cubicBezTo>
                  <a:cubicBezTo>
                    <a:pt x="45521" y="63678"/>
                    <a:pt x="45054" y="64611"/>
                    <a:pt x="44588" y="66011"/>
                  </a:cubicBezTo>
                  <a:cubicBezTo>
                    <a:pt x="44121" y="66944"/>
                    <a:pt x="43188" y="67877"/>
                    <a:pt x="42255" y="68343"/>
                  </a:cubicBezTo>
                  <a:cubicBezTo>
                    <a:pt x="41322" y="68810"/>
                    <a:pt x="38523" y="66011"/>
                    <a:pt x="38523" y="64611"/>
                  </a:cubicBezTo>
                  <a:cubicBezTo>
                    <a:pt x="39923" y="55748"/>
                    <a:pt x="39456" y="46884"/>
                    <a:pt x="41322" y="38020"/>
                  </a:cubicBezTo>
                  <a:cubicBezTo>
                    <a:pt x="42722" y="32889"/>
                    <a:pt x="42255" y="28224"/>
                    <a:pt x="38523" y="23558"/>
                  </a:cubicBezTo>
                  <a:cubicBezTo>
                    <a:pt x="34325" y="18427"/>
                    <a:pt x="31059" y="11429"/>
                    <a:pt x="25461" y="7231"/>
                  </a:cubicBezTo>
                  <a:cubicBezTo>
                    <a:pt x="24061" y="6298"/>
                    <a:pt x="23595" y="3965"/>
                    <a:pt x="22662" y="2099"/>
                  </a:cubicBezTo>
                  <a:cubicBezTo>
                    <a:pt x="22195" y="1633"/>
                    <a:pt x="22195" y="1166"/>
                    <a:pt x="21729" y="700"/>
                  </a:cubicBezTo>
                  <a:cubicBezTo>
                    <a:pt x="20796" y="-233"/>
                    <a:pt x="19396" y="-233"/>
                    <a:pt x="18464" y="700"/>
                  </a:cubicBezTo>
                  <a:cubicBezTo>
                    <a:pt x="17997" y="1166"/>
                    <a:pt x="17530" y="1633"/>
                    <a:pt x="17530" y="2099"/>
                  </a:cubicBezTo>
                  <a:cubicBezTo>
                    <a:pt x="17530" y="7231"/>
                    <a:pt x="22195" y="11429"/>
                    <a:pt x="19863" y="17028"/>
                  </a:cubicBezTo>
                  <a:cubicBezTo>
                    <a:pt x="17997" y="20760"/>
                    <a:pt x="18930" y="24492"/>
                    <a:pt x="20330" y="28224"/>
                  </a:cubicBezTo>
                  <a:cubicBezTo>
                    <a:pt x="22195" y="33822"/>
                    <a:pt x="23595" y="39420"/>
                    <a:pt x="24995" y="45018"/>
                  </a:cubicBezTo>
                  <a:cubicBezTo>
                    <a:pt x="25928" y="50616"/>
                    <a:pt x="29193" y="55748"/>
                    <a:pt x="26860" y="61812"/>
                  </a:cubicBezTo>
                  <a:cubicBezTo>
                    <a:pt x="26394" y="63212"/>
                    <a:pt x="27327" y="65544"/>
                    <a:pt x="28260" y="67410"/>
                  </a:cubicBezTo>
                  <a:cubicBezTo>
                    <a:pt x="29193" y="69743"/>
                    <a:pt x="30126" y="72075"/>
                    <a:pt x="30593" y="74408"/>
                  </a:cubicBezTo>
                  <a:cubicBezTo>
                    <a:pt x="29660" y="80472"/>
                    <a:pt x="29193" y="86537"/>
                    <a:pt x="26860" y="91669"/>
                  </a:cubicBezTo>
                  <a:cubicBezTo>
                    <a:pt x="24528" y="97733"/>
                    <a:pt x="22195" y="103331"/>
                    <a:pt x="19863" y="109396"/>
                  </a:cubicBezTo>
                  <a:cubicBezTo>
                    <a:pt x="18464" y="112661"/>
                    <a:pt x="16597" y="114527"/>
                    <a:pt x="13332" y="115927"/>
                  </a:cubicBezTo>
                  <a:cubicBezTo>
                    <a:pt x="10533" y="116860"/>
                    <a:pt x="7267" y="118260"/>
                    <a:pt x="4468" y="119659"/>
                  </a:cubicBezTo>
                  <a:cubicBezTo>
                    <a:pt x="-197" y="122458"/>
                    <a:pt x="-1596" y="129456"/>
                    <a:pt x="2136" y="133188"/>
                  </a:cubicBezTo>
                  <a:cubicBezTo>
                    <a:pt x="5401" y="136453"/>
                    <a:pt x="8667" y="139719"/>
                    <a:pt x="11466" y="142518"/>
                  </a:cubicBezTo>
                  <a:cubicBezTo>
                    <a:pt x="14731" y="145317"/>
                    <a:pt x="15198" y="149049"/>
                    <a:pt x="14731" y="153248"/>
                  </a:cubicBezTo>
                  <a:cubicBezTo>
                    <a:pt x="14731" y="156513"/>
                    <a:pt x="13332" y="159312"/>
                    <a:pt x="11466" y="162111"/>
                  </a:cubicBezTo>
                  <a:cubicBezTo>
                    <a:pt x="7734" y="166776"/>
                    <a:pt x="4002" y="170975"/>
                    <a:pt x="736" y="175640"/>
                  </a:cubicBezTo>
                  <a:cubicBezTo>
                    <a:pt x="270" y="176573"/>
                    <a:pt x="270" y="178439"/>
                    <a:pt x="736" y="179372"/>
                  </a:cubicBezTo>
                  <a:cubicBezTo>
                    <a:pt x="2602" y="181704"/>
                    <a:pt x="4935" y="184037"/>
                    <a:pt x="7267" y="185903"/>
                  </a:cubicBezTo>
                  <a:cubicBezTo>
                    <a:pt x="8200" y="186369"/>
                    <a:pt x="9600" y="186836"/>
                    <a:pt x="11000" y="186369"/>
                  </a:cubicBezTo>
                  <a:cubicBezTo>
                    <a:pt x="16131" y="184503"/>
                    <a:pt x="19863" y="181238"/>
                    <a:pt x="23595" y="177506"/>
                  </a:cubicBezTo>
                  <a:cubicBezTo>
                    <a:pt x="30126" y="170975"/>
                    <a:pt x="36190" y="164910"/>
                    <a:pt x="42255" y="157913"/>
                  </a:cubicBezTo>
                  <a:cubicBezTo>
                    <a:pt x="47853" y="151381"/>
                    <a:pt x="52518" y="144850"/>
                    <a:pt x="52518" y="135987"/>
                  </a:cubicBezTo>
                  <a:cubicBezTo>
                    <a:pt x="52518" y="131322"/>
                    <a:pt x="56717" y="128056"/>
                    <a:pt x="61848" y="127590"/>
                  </a:cubicBezTo>
                  <a:cubicBezTo>
                    <a:pt x="63248" y="127590"/>
                    <a:pt x="64648" y="127590"/>
                    <a:pt x="65581" y="127590"/>
                  </a:cubicBezTo>
                  <a:cubicBezTo>
                    <a:pt x="66513" y="127590"/>
                    <a:pt x="68846" y="126657"/>
                    <a:pt x="68846" y="126190"/>
                  </a:cubicBezTo>
                  <a:cubicBezTo>
                    <a:pt x="70246" y="120125"/>
                    <a:pt x="75377" y="116860"/>
                    <a:pt x="79576" y="113128"/>
                  </a:cubicBezTo>
                  <a:cubicBezTo>
                    <a:pt x="81442" y="111262"/>
                    <a:pt x="82375" y="108929"/>
                    <a:pt x="83308" y="106597"/>
                  </a:cubicBezTo>
                  <a:cubicBezTo>
                    <a:pt x="84707" y="102865"/>
                    <a:pt x="85641" y="99133"/>
                    <a:pt x="87040" y="95867"/>
                  </a:cubicBezTo>
                  <a:cubicBezTo>
                    <a:pt x="87506" y="92602"/>
                    <a:pt x="86107" y="89803"/>
                    <a:pt x="83774" y="88403"/>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39" name="Freeform: Shape 138">
              <a:extLst>
                <a:ext uri="{FF2B5EF4-FFF2-40B4-BE49-F238E27FC236}">
                  <a16:creationId xmlns:a16="http://schemas.microsoft.com/office/drawing/2014/main" id="{BD0EABEA-F20F-40A1-81EB-25B58865CC67}"/>
                </a:ext>
              </a:extLst>
            </p:cNvPr>
            <p:cNvSpPr/>
            <p:nvPr/>
          </p:nvSpPr>
          <p:spPr>
            <a:xfrm>
              <a:off x="4495490" y="1352876"/>
              <a:ext cx="107291" cy="74638"/>
            </a:xfrm>
            <a:custGeom>
              <a:avLst/>
              <a:gdLst/>
              <a:ahLst/>
              <a:cxnLst/>
              <a:rect l="0" t="0" r="0" b="0"/>
              <a:pathLst>
                <a:path w="107296" h="74641">
                  <a:moveTo>
                    <a:pt x="9839" y="45251"/>
                  </a:moveTo>
                  <a:cubicBezTo>
                    <a:pt x="12638" y="49450"/>
                    <a:pt x="16370" y="52715"/>
                    <a:pt x="16370" y="58313"/>
                  </a:cubicBezTo>
                  <a:cubicBezTo>
                    <a:pt x="16370" y="59713"/>
                    <a:pt x="18236" y="61579"/>
                    <a:pt x="20102" y="62512"/>
                  </a:cubicBezTo>
                  <a:cubicBezTo>
                    <a:pt x="23368" y="64378"/>
                    <a:pt x="26633" y="66710"/>
                    <a:pt x="30365" y="67644"/>
                  </a:cubicBezTo>
                  <a:cubicBezTo>
                    <a:pt x="35030" y="69043"/>
                    <a:pt x="38762" y="70909"/>
                    <a:pt x="41561" y="74175"/>
                  </a:cubicBezTo>
                  <a:cubicBezTo>
                    <a:pt x="44360" y="76974"/>
                    <a:pt x="47626" y="78373"/>
                    <a:pt x="51824" y="77440"/>
                  </a:cubicBezTo>
                  <a:cubicBezTo>
                    <a:pt x="55090" y="76974"/>
                    <a:pt x="58356" y="77907"/>
                    <a:pt x="61154" y="77440"/>
                  </a:cubicBezTo>
                  <a:cubicBezTo>
                    <a:pt x="62554" y="77440"/>
                    <a:pt x="64420" y="75574"/>
                    <a:pt x="65353" y="74175"/>
                  </a:cubicBezTo>
                  <a:cubicBezTo>
                    <a:pt x="66753" y="71376"/>
                    <a:pt x="66753" y="68577"/>
                    <a:pt x="70018" y="66244"/>
                  </a:cubicBezTo>
                  <a:cubicBezTo>
                    <a:pt x="72351" y="64844"/>
                    <a:pt x="74217" y="61579"/>
                    <a:pt x="76083" y="58780"/>
                  </a:cubicBezTo>
                  <a:cubicBezTo>
                    <a:pt x="79815" y="53648"/>
                    <a:pt x="84013" y="50849"/>
                    <a:pt x="90544" y="52715"/>
                  </a:cubicBezTo>
                  <a:cubicBezTo>
                    <a:pt x="91944" y="53182"/>
                    <a:pt x="94277" y="52249"/>
                    <a:pt x="95676" y="51316"/>
                  </a:cubicBezTo>
                  <a:cubicBezTo>
                    <a:pt x="97076" y="50383"/>
                    <a:pt x="98475" y="48983"/>
                    <a:pt x="99874" y="47584"/>
                  </a:cubicBezTo>
                  <a:cubicBezTo>
                    <a:pt x="100808" y="46651"/>
                    <a:pt x="101274" y="45251"/>
                    <a:pt x="101274" y="44318"/>
                  </a:cubicBezTo>
                  <a:cubicBezTo>
                    <a:pt x="101274" y="41986"/>
                    <a:pt x="102674" y="41053"/>
                    <a:pt x="104073" y="40120"/>
                  </a:cubicBezTo>
                  <a:cubicBezTo>
                    <a:pt x="105006" y="39187"/>
                    <a:pt x="106406" y="38720"/>
                    <a:pt x="106872" y="37321"/>
                  </a:cubicBezTo>
                  <a:cubicBezTo>
                    <a:pt x="107805" y="35921"/>
                    <a:pt x="109205" y="34055"/>
                    <a:pt x="109205" y="32189"/>
                  </a:cubicBezTo>
                  <a:cubicBezTo>
                    <a:pt x="109671" y="29856"/>
                    <a:pt x="109671" y="27057"/>
                    <a:pt x="109205" y="24725"/>
                  </a:cubicBezTo>
                  <a:cubicBezTo>
                    <a:pt x="108272" y="21926"/>
                    <a:pt x="106872" y="18660"/>
                    <a:pt x="105939" y="15861"/>
                  </a:cubicBezTo>
                  <a:cubicBezTo>
                    <a:pt x="107805" y="9797"/>
                    <a:pt x="104073" y="7931"/>
                    <a:pt x="99408" y="6998"/>
                  </a:cubicBezTo>
                  <a:cubicBezTo>
                    <a:pt x="91477" y="5132"/>
                    <a:pt x="83080" y="3732"/>
                    <a:pt x="75150" y="1866"/>
                  </a:cubicBezTo>
                  <a:cubicBezTo>
                    <a:pt x="74683" y="1866"/>
                    <a:pt x="73750" y="1400"/>
                    <a:pt x="73284" y="1866"/>
                  </a:cubicBezTo>
                  <a:cubicBezTo>
                    <a:pt x="71884" y="2799"/>
                    <a:pt x="70018" y="3266"/>
                    <a:pt x="68619" y="4665"/>
                  </a:cubicBezTo>
                  <a:cubicBezTo>
                    <a:pt x="68152" y="5132"/>
                    <a:pt x="68152" y="7464"/>
                    <a:pt x="68619" y="7931"/>
                  </a:cubicBezTo>
                  <a:cubicBezTo>
                    <a:pt x="71884" y="13529"/>
                    <a:pt x="74217" y="19593"/>
                    <a:pt x="73750" y="26124"/>
                  </a:cubicBezTo>
                  <a:cubicBezTo>
                    <a:pt x="73750" y="27524"/>
                    <a:pt x="74217" y="29390"/>
                    <a:pt x="74683" y="30789"/>
                  </a:cubicBezTo>
                  <a:cubicBezTo>
                    <a:pt x="74683" y="30789"/>
                    <a:pt x="75150" y="30789"/>
                    <a:pt x="75150" y="31256"/>
                  </a:cubicBezTo>
                  <a:cubicBezTo>
                    <a:pt x="75150" y="31722"/>
                    <a:pt x="75616" y="32189"/>
                    <a:pt x="76083" y="32655"/>
                  </a:cubicBezTo>
                  <a:cubicBezTo>
                    <a:pt x="75616" y="32189"/>
                    <a:pt x="75150" y="32189"/>
                    <a:pt x="74683" y="31722"/>
                  </a:cubicBezTo>
                  <a:cubicBezTo>
                    <a:pt x="74683" y="31256"/>
                    <a:pt x="74683" y="31256"/>
                    <a:pt x="74683" y="30789"/>
                  </a:cubicBezTo>
                  <a:cubicBezTo>
                    <a:pt x="73750" y="30323"/>
                    <a:pt x="72817" y="29856"/>
                    <a:pt x="72351" y="28923"/>
                  </a:cubicBezTo>
                  <a:cubicBezTo>
                    <a:pt x="68619" y="22859"/>
                    <a:pt x="64886" y="16794"/>
                    <a:pt x="63954" y="9797"/>
                  </a:cubicBezTo>
                  <a:cubicBezTo>
                    <a:pt x="63487" y="5132"/>
                    <a:pt x="60688" y="3266"/>
                    <a:pt x="56489" y="2333"/>
                  </a:cubicBezTo>
                  <a:cubicBezTo>
                    <a:pt x="52757" y="1400"/>
                    <a:pt x="49025" y="467"/>
                    <a:pt x="45293" y="0"/>
                  </a:cubicBezTo>
                  <a:cubicBezTo>
                    <a:pt x="44360" y="0"/>
                    <a:pt x="42961" y="933"/>
                    <a:pt x="42028" y="1866"/>
                  </a:cubicBezTo>
                  <a:cubicBezTo>
                    <a:pt x="40628" y="4199"/>
                    <a:pt x="39695" y="6531"/>
                    <a:pt x="39229" y="8864"/>
                  </a:cubicBezTo>
                  <a:cubicBezTo>
                    <a:pt x="38762" y="12596"/>
                    <a:pt x="39229" y="15861"/>
                    <a:pt x="39229" y="19593"/>
                  </a:cubicBezTo>
                  <a:cubicBezTo>
                    <a:pt x="39229" y="19593"/>
                    <a:pt x="39695" y="19593"/>
                    <a:pt x="39695" y="19593"/>
                  </a:cubicBezTo>
                  <a:cubicBezTo>
                    <a:pt x="40162" y="20526"/>
                    <a:pt x="40628" y="20993"/>
                    <a:pt x="41561" y="21926"/>
                  </a:cubicBezTo>
                  <a:cubicBezTo>
                    <a:pt x="40628" y="21459"/>
                    <a:pt x="40162" y="20993"/>
                    <a:pt x="39229" y="20060"/>
                  </a:cubicBezTo>
                  <a:cubicBezTo>
                    <a:pt x="39229" y="20060"/>
                    <a:pt x="39229" y="19593"/>
                    <a:pt x="39229" y="19593"/>
                  </a:cubicBezTo>
                  <a:cubicBezTo>
                    <a:pt x="34097" y="17727"/>
                    <a:pt x="28499" y="17261"/>
                    <a:pt x="24767" y="12596"/>
                  </a:cubicBezTo>
                  <a:cubicBezTo>
                    <a:pt x="21501" y="8864"/>
                    <a:pt x="15903" y="7464"/>
                    <a:pt x="11238" y="6065"/>
                  </a:cubicBezTo>
                  <a:cubicBezTo>
                    <a:pt x="9372" y="5598"/>
                    <a:pt x="6107" y="6998"/>
                    <a:pt x="5174" y="9797"/>
                  </a:cubicBezTo>
                  <a:cubicBezTo>
                    <a:pt x="3774" y="14462"/>
                    <a:pt x="2375" y="19593"/>
                    <a:pt x="509" y="24258"/>
                  </a:cubicBezTo>
                  <a:cubicBezTo>
                    <a:pt x="-425" y="26124"/>
                    <a:pt x="42" y="27990"/>
                    <a:pt x="975" y="29856"/>
                  </a:cubicBezTo>
                  <a:cubicBezTo>
                    <a:pt x="4707" y="34988"/>
                    <a:pt x="6573" y="40586"/>
                    <a:pt x="9839" y="45251"/>
                  </a:cubicBezTo>
                  <a:close/>
                  <a:moveTo>
                    <a:pt x="79815" y="35455"/>
                  </a:moveTo>
                  <a:lnTo>
                    <a:pt x="80281" y="36388"/>
                  </a:lnTo>
                  <a:lnTo>
                    <a:pt x="79815" y="35455"/>
                  </a:lnTo>
                  <a:cubicBezTo>
                    <a:pt x="79348" y="35455"/>
                    <a:pt x="78882" y="34988"/>
                    <a:pt x="78882" y="34522"/>
                  </a:cubicBezTo>
                  <a:cubicBezTo>
                    <a:pt x="78882" y="34988"/>
                    <a:pt x="79348" y="35455"/>
                    <a:pt x="79815" y="35455"/>
                  </a:cubicBezTo>
                  <a:close/>
                  <a:moveTo>
                    <a:pt x="45293" y="23792"/>
                  </a:moveTo>
                  <a:lnTo>
                    <a:pt x="45293" y="24725"/>
                  </a:lnTo>
                  <a:lnTo>
                    <a:pt x="45293" y="23792"/>
                  </a:lnTo>
                  <a:cubicBezTo>
                    <a:pt x="44360" y="23792"/>
                    <a:pt x="43427" y="23325"/>
                    <a:pt x="42961" y="22859"/>
                  </a:cubicBezTo>
                  <a:cubicBezTo>
                    <a:pt x="43427" y="23325"/>
                    <a:pt x="44360" y="23325"/>
                    <a:pt x="45293" y="23792"/>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40" name="Freeform: Shape 139">
              <a:extLst>
                <a:ext uri="{FF2B5EF4-FFF2-40B4-BE49-F238E27FC236}">
                  <a16:creationId xmlns:a16="http://schemas.microsoft.com/office/drawing/2014/main" id="{B5C8DE36-A6B9-4491-B461-92C2CD56BE6C}"/>
                </a:ext>
              </a:extLst>
            </p:cNvPr>
            <p:cNvSpPr/>
            <p:nvPr/>
          </p:nvSpPr>
          <p:spPr>
            <a:xfrm>
              <a:off x="1757763" y="1599180"/>
              <a:ext cx="88631" cy="107292"/>
            </a:xfrm>
            <a:custGeom>
              <a:avLst/>
              <a:gdLst/>
              <a:ahLst/>
              <a:cxnLst/>
              <a:rect l="0" t="0" r="0" b="0"/>
              <a:pathLst>
                <a:path w="88636" h="107296">
                  <a:moveTo>
                    <a:pt x="86770" y="20526"/>
                  </a:moveTo>
                  <a:cubicBezTo>
                    <a:pt x="89103" y="19127"/>
                    <a:pt x="90036" y="16328"/>
                    <a:pt x="89103" y="13995"/>
                  </a:cubicBezTo>
                  <a:cubicBezTo>
                    <a:pt x="88170" y="11196"/>
                    <a:pt x="86304" y="9797"/>
                    <a:pt x="83505" y="9330"/>
                  </a:cubicBezTo>
                  <a:cubicBezTo>
                    <a:pt x="79306" y="8397"/>
                    <a:pt x="74641" y="8864"/>
                    <a:pt x="69976" y="7931"/>
                  </a:cubicBezTo>
                  <a:cubicBezTo>
                    <a:pt x="67644" y="7464"/>
                    <a:pt x="65778" y="6531"/>
                    <a:pt x="63445" y="5598"/>
                  </a:cubicBezTo>
                  <a:cubicBezTo>
                    <a:pt x="63445" y="5598"/>
                    <a:pt x="63445" y="5598"/>
                    <a:pt x="63445" y="5598"/>
                  </a:cubicBezTo>
                  <a:cubicBezTo>
                    <a:pt x="63445" y="5598"/>
                    <a:pt x="62978" y="5598"/>
                    <a:pt x="62978" y="5598"/>
                  </a:cubicBezTo>
                  <a:lnTo>
                    <a:pt x="63445" y="6065"/>
                  </a:lnTo>
                  <a:cubicBezTo>
                    <a:pt x="62046" y="4665"/>
                    <a:pt x="61112" y="3266"/>
                    <a:pt x="59246" y="1866"/>
                  </a:cubicBezTo>
                  <a:cubicBezTo>
                    <a:pt x="57847" y="933"/>
                    <a:pt x="55981" y="0"/>
                    <a:pt x="54115" y="0"/>
                  </a:cubicBezTo>
                  <a:cubicBezTo>
                    <a:pt x="50849" y="467"/>
                    <a:pt x="48050" y="933"/>
                    <a:pt x="44785" y="2333"/>
                  </a:cubicBezTo>
                  <a:cubicBezTo>
                    <a:pt x="42919" y="2799"/>
                    <a:pt x="41053" y="4199"/>
                    <a:pt x="40586" y="5598"/>
                  </a:cubicBezTo>
                  <a:cubicBezTo>
                    <a:pt x="38720" y="10263"/>
                    <a:pt x="35455" y="12596"/>
                    <a:pt x="31723" y="15395"/>
                  </a:cubicBezTo>
                  <a:cubicBezTo>
                    <a:pt x="29857" y="16794"/>
                    <a:pt x="29857" y="18660"/>
                    <a:pt x="30323" y="20526"/>
                  </a:cubicBezTo>
                  <a:cubicBezTo>
                    <a:pt x="30789" y="22392"/>
                    <a:pt x="31256" y="24258"/>
                    <a:pt x="32189" y="26124"/>
                  </a:cubicBezTo>
                  <a:cubicBezTo>
                    <a:pt x="36388" y="32655"/>
                    <a:pt x="34055" y="38254"/>
                    <a:pt x="30789" y="44318"/>
                  </a:cubicBezTo>
                  <a:cubicBezTo>
                    <a:pt x="29857" y="45718"/>
                    <a:pt x="27057" y="46184"/>
                    <a:pt x="25658" y="45251"/>
                  </a:cubicBezTo>
                  <a:cubicBezTo>
                    <a:pt x="22392" y="41986"/>
                    <a:pt x="21459" y="37321"/>
                    <a:pt x="19593" y="33122"/>
                  </a:cubicBezTo>
                  <a:cubicBezTo>
                    <a:pt x="18660" y="30323"/>
                    <a:pt x="15861" y="29390"/>
                    <a:pt x="13529" y="29390"/>
                  </a:cubicBezTo>
                  <a:cubicBezTo>
                    <a:pt x="6065" y="29390"/>
                    <a:pt x="1400" y="34055"/>
                    <a:pt x="933" y="41053"/>
                  </a:cubicBezTo>
                  <a:cubicBezTo>
                    <a:pt x="467" y="46184"/>
                    <a:pt x="0" y="51316"/>
                    <a:pt x="0" y="56447"/>
                  </a:cubicBezTo>
                  <a:cubicBezTo>
                    <a:pt x="0" y="58313"/>
                    <a:pt x="933" y="60179"/>
                    <a:pt x="2799" y="61112"/>
                  </a:cubicBezTo>
                  <a:cubicBezTo>
                    <a:pt x="7464" y="62978"/>
                    <a:pt x="9797" y="66711"/>
                    <a:pt x="11196" y="70909"/>
                  </a:cubicBezTo>
                  <a:cubicBezTo>
                    <a:pt x="13529" y="78840"/>
                    <a:pt x="17261" y="86304"/>
                    <a:pt x="16794" y="95167"/>
                  </a:cubicBezTo>
                  <a:cubicBezTo>
                    <a:pt x="16794" y="99832"/>
                    <a:pt x="19127" y="103565"/>
                    <a:pt x="22392" y="107297"/>
                  </a:cubicBezTo>
                  <a:cubicBezTo>
                    <a:pt x="24258" y="109163"/>
                    <a:pt x="27524" y="109629"/>
                    <a:pt x="29390" y="108230"/>
                  </a:cubicBezTo>
                  <a:cubicBezTo>
                    <a:pt x="32189" y="105897"/>
                    <a:pt x="34988" y="102632"/>
                    <a:pt x="37787" y="100766"/>
                  </a:cubicBezTo>
                  <a:cubicBezTo>
                    <a:pt x="41053" y="98899"/>
                    <a:pt x="45251" y="98433"/>
                    <a:pt x="48517" y="97033"/>
                  </a:cubicBezTo>
                  <a:cubicBezTo>
                    <a:pt x="52249" y="95634"/>
                    <a:pt x="55514" y="93768"/>
                    <a:pt x="58780" y="91902"/>
                  </a:cubicBezTo>
                  <a:cubicBezTo>
                    <a:pt x="60180" y="90969"/>
                    <a:pt x="62046" y="89103"/>
                    <a:pt x="62512" y="87703"/>
                  </a:cubicBezTo>
                  <a:cubicBezTo>
                    <a:pt x="64378" y="81639"/>
                    <a:pt x="67644" y="76041"/>
                    <a:pt x="72309" y="71376"/>
                  </a:cubicBezTo>
                  <a:cubicBezTo>
                    <a:pt x="75574" y="68110"/>
                    <a:pt x="76041" y="63445"/>
                    <a:pt x="75108" y="58780"/>
                  </a:cubicBezTo>
                  <a:cubicBezTo>
                    <a:pt x="74175" y="55514"/>
                    <a:pt x="73242" y="52715"/>
                    <a:pt x="72309" y="49450"/>
                  </a:cubicBezTo>
                  <a:cubicBezTo>
                    <a:pt x="71376" y="45251"/>
                    <a:pt x="68577" y="42919"/>
                    <a:pt x="64845" y="41053"/>
                  </a:cubicBezTo>
                  <a:cubicBezTo>
                    <a:pt x="63445" y="40120"/>
                    <a:pt x="63445" y="39187"/>
                    <a:pt x="64845" y="38254"/>
                  </a:cubicBezTo>
                  <a:cubicBezTo>
                    <a:pt x="68577" y="36854"/>
                    <a:pt x="71842" y="35455"/>
                    <a:pt x="75574" y="34055"/>
                  </a:cubicBezTo>
                  <a:cubicBezTo>
                    <a:pt x="77907" y="33122"/>
                    <a:pt x="80239" y="31256"/>
                    <a:pt x="80239" y="28457"/>
                  </a:cubicBezTo>
                  <a:cubicBezTo>
                    <a:pt x="81172" y="23325"/>
                    <a:pt x="83971" y="22392"/>
                    <a:pt x="86770" y="20526"/>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41" name="Freeform: Shape 140">
              <a:extLst>
                <a:ext uri="{FF2B5EF4-FFF2-40B4-BE49-F238E27FC236}">
                  <a16:creationId xmlns:a16="http://schemas.microsoft.com/office/drawing/2014/main" id="{772C1364-FEF5-4AC9-BA97-4C2E774AD557}"/>
                </a:ext>
              </a:extLst>
            </p:cNvPr>
            <p:cNvSpPr/>
            <p:nvPr/>
          </p:nvSpPr>
          <p:spPr>
            <a:xfrm>
              <a:off x="4879020" y="3235133"/>
              <a:ext cx="102626" cy="116622"/>
            </a:xfrm>
            <a:custGeom>
              <a:avLst/>
              <a:gdLst/>
              <a:ahLst/>
              <a:cxnLst/>
              <a:rect l="0" t="0" r="0" b="0"/>
              <a:pathLst>
                <a:path w="102631" h="116626">
                  <a:moveTo>
                    <a:pt x="31681" y="21012"/>
                  </a:moveTo>
                  <a:cubicBezTo>
                    <a:pt x="45676" y="19612"/>
                    <a:pt x="59671" y="19612"/>
                    <a:pt x="73666" y="21945"/>
                  </a:cubicBezTo>
                  <a:cubicBezTo>
                    <a:pt x="87195" y="23811"/>
                    <a:pt x="96991" y="18679"/>
                    <a:pt x="103989" y="6550"/>
                  </a:cubicBezTo>
                  <a:cubicBezTo>
                    <a:pt x="104922" y="4684"/>
                    <a:pt x="104455" y="2818"/>
                    <a:pt x="103056" y="1419"/>
                  </a:cubicBezTo>
                  <a:cubicBezTo>
                    <a:pt x="101657" y="19"/>
                    <a:pt x="98857" y="-448"/>
                    <a:pt x="97925" y="485"/>
                  </a:cubicBezTo>
                  <a:cubicBezTo>
                    <a:pt x="95592" y="2351"/>
                    <a:pt x="93259" y="4684"/>
                    <a:pt x="90927" y="7017"/>
                  </a:cubicBezTo>
                  <a:cubicBezTo>
                    <a:pt x="86728" y="10282"/>
                    <a:pt x="82530" y="12615"/>
                    <a:pt x="76932" y="11215"/>
                  </a:cubicBezTo>
                  <a:cubicBezTo>
                    <a:pt x="69467" y="9816"/>
                    <a:pt x="61537" y="9816"/>
                    <a:pt x="54073" y="8416"/>
                  </a:cubicBezTo>
                  <a:cubicBezTo>
                    <a:pt x="48941" y="7950"/>
                    <a:pt x="44276" y="5617"/>
                    <a:pt x="39145" y="5151"/>
                  </a:cubicBezTo>
                  <a:cubicBezTo>
                    <a:pt x="33080" y="5151"/>
                    <a:pt x="30747" y="13081"/>
                    <a:pt x="24216" y="13081"/>
                  </a:cubicBezTo>
                  <a:cubicBezTo>
                    <a:pt x="23750" y="13081"/>
                    <a:pt x="22817" y="13548"/>
                    <a:pt x="22350" y="14014"/>
                  </a:cubicBezTo>
                  <a:cubicBezTo>
                    <a:pt x="19085" y="16347"/>
                    <a:pt x="16752" y="19146"/>
                    <a:pt x="15819" y="23344"/>
                  </a:cubicBezTo>
                  <a:cubicBezTo>
                    <a:pt x="15353" y="25677"/>
                    <a:pt x="15819" y="28476"/>
                    <a:pt x="15353" y="30808"/>
                  </a:cubicBezTo>
                  <a:cubicBezTo>
                    <a:pt x="14886" y="33141"/>
                    <a:pt x="14420" y="35940"/>
                    <a:pt x="12554" y="37806"/>
                  </a:cubicBezTo>
                  <a:cubicBezTo>
                    <a:pt x="8822" y="42005"/>
                    <a:pt x="7422" y="46670"/>
                    <a:pt x="7422" y="51801"/>
                  </a:cubicBezTo>
                  <a:cubicBezTo>
                    <a:pt x="7422" y="56466"/>
                    <a:pt x="6023" y="60665"/>
                    <a:pt x="4157" y="64863"/>
                  </a:cubicBezTo>
                  <a:cubicBezTo>
                    <a:pt x="2757" y="67662"/>
                    <a:pt x="1358" y="70461"/>
                    <a:pt x="425" y="73727"/>
                  </a:cubicBezTo>
                  <a:cubicBezTo>
                    <a:pt x="-509" y="77459"/>
                    <a:pt x="-42" y="81658"/>
                    <a:pt x="3223" y="84457"/>
                  </a:cubicBezTo>
                  <a:cubicBezTo>
                    <a:pt x="4623" y="85856"/>
                    <a:pt x="6489" y="86789"/>
                    <a:pt x="7888" y="87722"/>
                  </a:cubicBezTo>
                  <a:cubicBezTo>
                    <a:pt x="11154" y="90521"/>
                    <a:pt x="12087" y="94253"/>
                    <a:pt x="11154" y="97985"/>
                  </a:cubicBezTo>
                  <a:cubicBezTo>
                    <a:pt x="10221" y="102184"/>
                    <a:pt x="7888" y="106383"/>
                    <a:pt x="8822" y="111048"/>
                  </a:cubicBezTo>
                  <a:cubicBezTo>
                    <a:pt x="9288" y="112914"/>
                    <a:pt x="9755" y="114780"/>
                    <a:pt x="11154" y="116179"/>
                  </a:cubicBezTo>
                  <a:cubicBezTo>
                    <a:pt x="14886" y="119445"/>
                    <a:pt x="19551" y="118512"/>
                    <a:pt x="23750" y="116646"/>
                  </a:cubicBezTo>
                  <a:cubicBezTo>
                    <a:pt x="26549" y="115246"/>
                    <a:pt x="25616" y="112447"/>
                    <a:pt x="25616" y="110115"/>
                  </a:cubicBezTo>
                  <a:cubicBezTo>
                    <a:pt x="25616" y="98452"/>
                    <a:pt x="28415" y="87256"/>
                    <a:pt x="29348" y="76060"/>
                  </a:cubicBezTo>
                  <a:cubicBezTo>
                    <a:pt x="29348" y="75127"/>
                    <a:pt x="31214" y="74193"/>
                    <a:pt x="32147" y="74193"/>
                  </a:cubicBezTo>
                  <a:cubicBezTo>
                    <a:pt x="33080" y="74193"/>
                    <a:pt x="34479" y="75593"/>
                    <a:pt x="34479" y="76060"/>
                  </a:cubicBezTo>
                  <a:cubicBezTo>
                    <a:pt x="34013" y="82591"/>
                    <a:pt x="34479" y="88655"/>
                    <a:pt x="40078" y="93320"/>
                  </a:cubicBezTo>
                  <a:cubicBezTo>
                    <a:pt x="41477" y="94720"/>
                    <a:pt x="41477" y="97985"/>
                    <a:pt x="42410" y="100318"/>
                  </a:cubicBezTo>
                  <a:cubicBezTo>
                    <a:pt x="43810" y="104516"/>
                    <a:pt x="45209" y="105916"/>
                    <a:pt x="51274" y="105916"/>
                  </a:cubicBezTo>
                  <a:cubicBezTo>
                    <a:pt x="52673" y="105916"/>
                    <a:pt x="53606" y="105916"/>
                    <a:pt x="55006" y="105916"/>
                  </a:cubicBezTo>
                  <a:cubicBezTo>
                    <a:pt x="55006" y="105916"/>
                    <a:pt x="55006" y="105449"/>
                    <a:pt x="55006" y="105449"/>
                  </a:cubicBezTo>
                  <a:cubicBezTo>
                    <a:pt x="55472" y="105449"/>
                    <a:pt x="55939" y="104983"/>
                    <a:pt x="55939" y="104983"/>
                  </a:cubicBezTo>
                  <a:cubicBezTo>
                    <a:pt x="55939" y="105449"/>
                    <a:pt x="55472" y="105449"/>
                    <a:pt x="55472" y="105916"/>
                  </a:cubicBezTo>
                  <a:cubicBezTo>
                    <a:pt x="55472" y="105916"/>
                    <a:pt x="55472" y="105916"/>
                    <a:pt x="55006" y="105916"/>
                  </a:cubicBezTo>
                  <a:cubicBezTo>
                    <a:pt x="55472" y="109648"/>
                    <a:pt x="56405" y="113380"/>
                    <a:pt x="60604" y="114313"/>
                  </a:cubicBezTo>
                  <a:cubicBezTo>
                    <a:pt x="61070" y="114313"/>
                    <a:pt x="61537" y="115246"/>
                    <a:pt x="62470" y="115246"/>
                  </a:cubicBezTo>
                  <a:cubicBezTo>
                    <a:pt x="65269" y="116646"/>
                    <a:pt x="69467" y="115246"/>
                    <a:pt x="70401" y="112447"/>
                  </a:cubicBezTo>
                  <a:cubicBezTo>
                    <a:pt x="71334" y="107315"/>
                    <a:pt x="71800" y="102184"/>
                    <a:pt x="71334" y="97052"/>
                  </a:cubicBezTo>
                  <a:cubicBezTo>
                    <a:pt x="70867" y="94253"/>
                    <a:pt x="69467" y="92387"/>
                    <a:pt x="67135" y="90988"/>
                  </a:cubicBezTo>
                  <a:cubicBezTo>
                    <a:pt x="65269" y="90055"/>
                    <a:pt x="63869" y="89122"/>
                    <a:pt x="62003" y="88189"/>
                  </a:cubicBezTo>
                  <a:cubicBezTo>
                    <a:pt x="60137" y="86323"/>
                    <a:pt x="58271" y="84457"/>
                    <a:pt x="59204" y="81658"/>
                  </a:cubicBezTo>
                  <a:cubicBezTo>
                    <a:pt x="60137" y="78392"/>
                    <a:pt x="59204" y="75127"/>
                    <a:pt x="56872" y="72794"/>
                  </a:cubicBezTo>
                  <a:cubicBezTo>
                    <a:pt x="54539" y="69528"/>
                    <a:pt x="52207" y="66729"/>
                    <a:pt x="49874" y="63464"/>
                  </a:cubicBezTo>
                  <a:cubicBezTo>
                    <a:pt x="48941" y="62064"/>
                    <a:pt x="49408" y="59265"/>
                    <a:pt x="51274" y="58332"/>
                  </a:cubicBezTo>
                  <a:cubicBezTo>
                    <a:pt x="54539" y="56000"/>
                    <a:pt x="57805" y="54134"/>
                    <a:pt x="61070" y="51801"/>
                  </a:cubicBezTo>
                  <a:cubicBezTo>
                    <a:pt x="63403" y="50402"/>
                    <a:pt x="65735" y="50868"/>
                    <a:pt x="68534" y="51335"/>
                  </a:cubicBezTo>
                  <a:cubicBezTo>
                    <a:pt x="70401" y="51801"/>
                    <a:pt x="72267" y="51801"/>
                    <a:pt x="74133" y="51801"/>
                  </a:cubicBezTo>
                  <a:cubicBezTo>
                    <a:pt x="75066" y="51801"/>
                    <a:pt x="76932" y="50868"/>
                    <a:pt x="76932" y="49935"/>
                  </a:cubicBezTo>
                  <a:cubicBezTo>
                    <a:pt x="77398" y="46203"/>
                    <a:pt x="77865" y="42471"/>
                    <a:pt x="77398" y="38739"/>
                  </a:cubicBezTo>
                  <a:cubicBezTo>
                    <a:pt x="77398" y="37806"/>
                    <a:pt x="75999" y="36407"/>
                    <a:pt x="75066" y="35940"/>
                  </a:cubicBezTo>
                  <a:cubicBezTo>
                    <a:pt x="72733" y="35473"/>
                    <a:pt x="69934" y="35007"/>
                    <a:pt x="67602" y="35473"/>
                  </a:cubicBezTo>
                  <a:cubicBezTo>
                    <a:pt x="62470" y="36407"/>
                    <a:pt x="57805" y="38739"/>
                    <a:pt x="52673" y="39205"/>
                  </a:cubicBezTo>
                  <a:cubicBezTo>
                    <a:pt x="46609" y="39205"/>
                    <a:pt x="41477" y="41072"/>
                    <a:pt x="37279" y="45737"/>
                  </a:cubicBezTo>
                  <a:cubicBezTo>
                    <a:pt x="36812" y="46203"/>
                    <a:pt x="34479" y="46670"/>
                    <a:pt x="33546" y="46203"/>
                  </a:cubicBezTo>
                  <a:cubicBezTo>
                    <a:pt x="27949" y="43871"/>
                    <a:pt x="24216" y="39672"/>
                    <a:pt x="22817" y="33607"/>
                  </a:cubicBezTo>
                  <a:cubicBezTo>
                    <a:pt x="21417" y="28009"/>
                    <a:pt x="26082" y="21478"/>
                    <a:pt x="31681" y="21012"/>
                  </a:cubicBezTo>
                  <a:close/>
                  <a:moveTo>
                    <a:pt x="58738" y="101251"/>
                  </a:moveTo>
                  <a:cubicBezTo>
                    <a:pt x="58738" y="101251"/>
                    <a:pt x="59204" y="101251"/>
                    <a:pt x="59204" y="101251"/>
                  </a:cubicBezTo>
                  <a:cubicBezTo>
                    <a:pt x="60137" y="99851"/>
                    <a:pt x="61070" y="98918"/>
                    <a:pt x="62937" y="98918"/>
                  </a:cubicBezTo>
                  <a:cubicBezTo>
                    <a:pt x="64336" y="98918"/>
                    <a:pt x="64802" y="100318"/>
                    <a:pt x="64802" y="101251"/>
                  </a:cubicBezTo>
                  <a:cubicBezTo>
                    <a:pt x="64802" y="101717"/>
                    <a:pt x="63869" y="102184"/>
                    <a:pt x="63403" y="102184"/>
                  </a:cubicBezTo>
                  <a:cubicBezTo>
                    <a:pt x="62003" y="101717"/>
                    <a:pt x="60604" y="101251"/>
                    <a:pt x="59204" y="100784"/>
                  </a:cubicBezTo>
                  <a:cubicBezTo>
                    <a:pt x="59204" y="101717"/>
                    <a:pt x="59204" y="101717"/>
                    <a:pt x="58738" y="101251"/>
                  </a:cubicBezTo>
                  <a:cubicBezTo>
                    <a:pt x="58738" y="101717"/>
                    <a:pt x="58271" y="102184"/>
                    <a:pt x="58271" y="102184"/>
                  </a:cubicBezTo>
                  <a:cubicBezTo>
                    <a:pt x="58271" y="101717"/>
                    <a:pt x="58738" y="101717"/>
                    <a:pt x="58738" y="101251"/>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42" name="Freeform: Shape 141">
              <a:extLst>
                <a:ext uri="{FF2B5EF4-FFF2-40B4-BE49-F238E27FC236}">
                  <a16:creationId xmlns:a16="http://schemas.microsoft.com/office/drawing/2014/main" id="{5E9E23C7-E2B9-410D-9FD5-9EC73A7BF281}"/>
                </a:ext>
              </a:extLst>
            </p:cNvPr>
            <p:cNvSpPr/>
            <p:nvPr/>
          </p:nvSpPr>
          <p:spPr>
            <a:xfrm>
              <a:off x="2210714" y="2410869"/>
              <a:ext cx="4665" cy="4665"/>
            </a:xfrm>
            <a:custGeom>
              <a:avLst/>
              <a:gdLst/>
              <a:ahLst/>
              <a:cxnLst/>
              <a:rect l="0" t="0" r="0" b="0"/>
              <a:pathLst>
                <a:path>
                  <a:moveTo>
                    <a:pt x="0" y="0"/>
                  </a:moveTo>
                  <a:cubicBezTo>
                    <a:pt x="0" y="0"/>
                    <a:pt x="0" y="0"/>
                    <a:pt x="0" y="0"/>
                  </a:cubicBezTo>
                  <a:cubicBezTo>
                    <a:pt x="467" y="467"/>
                    <a:pt x="467" y="467"/>
                    <a:pt x="0" y="0"/>
                  </a:cubicBezTo>
                  <a:cubicBezTo>
                    <a:pt x="467" y="0"/>
                    <a:pt x="0" y="0"/>
                    <a:pt x="0" y="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43" name="Freeform: Shape 142">
              <a:extLst>
                <a:ext uri="{FF2B5EF4-FFF2-40B4-BE49-F238E27FC236}">
                  <a16:creationId xmlns:a16="http://schemas.microsoft.com/office/drawing/2014/main" id="{9CB6F664-0EAD-4650-8B0C-5CD77DB8B6E0}"/>
                </a:ext>
              </a:extLst>
            </p:cNvPr>
            <p:cNvSpPr/>
            <p:nvPr/>
          </p:nvSpPr>
          <p:spPr>
            <a:xfrm>
              <a:off x="2114720" y="2330043"/>
              <a:ext cx="97960" cy="102628"/>
            </a:xfrm>
            <a:custGeom>
              <a:avLst/>
              <a:gdLst/>
              <a:ahLst/>
              <a:cxnLst/>
              <a:rect l="0" t="0" r="0" b="0"/>
              <a:pathLst>
                <a:path w="97966" h="102631">
                  <a:moveTo>
                    <a:pt x="90868" y="51906"/>
                  </a:moveTo>
                  <a:cubicBezTo>
                    <a:pt x="91335" y="50507"/>
                    <a:pt x="90868" y="48174"/>
                    <a:pt x="89935" y="46775"/>
                  </a:cubicBezTo>
                  <a:cubicBezTo>
                    <a:pt x="89002" y="45375"/>
                    <a:pt x="87136" y="43976"/>
                    <a:pt x="85737" y="42576"/>
                  </a:cubicBezTo>
                  <a:cubicBezTo>
                    <a:pt x="84337" y="41177"/>
                    <a:pt x="82938" y="40244"/>
                    <a:pt x="80605" y="41177"/>
                  </a:cubicBezTo>
                  <a:cubicBezTo>
                    <a:pt x="78739" y="42110"/>
                    <a:pt x="77340" y="43043"/>
                    <a:pt x="75474" y="43976"/>
                  </a:cubicBezTo>
                  <a:cubicBezTo>
                    <a:pt x="71275" y="46308"/>
                    <a:pt x="67077" y="45842"/>
                    <a:pt x="62411" y="44909"/>
                  </a:cubicBezTo>
                  <a:cubicBezTo>
                    <a:pt x="60079" y="44442"/>
                    <a:pt x="59146" y="42576"/>
                    <a:pt x="59612" y="39311"/>
                  </a:cubicBezTo>
                  <a:cubicBezTo>
                    <a:pt x="59612" y="38844"/>
                    <a:pt x="60079" y="37911"/>
                    <a:pt x="60079" y="37445"/>
                  </a:cubicBezTo>
                  <a:cubicBezTo>
                    <a:pt x="60545" y="33713"/>
                    <a:pt x="58679" y="31380"/>
                    <a:pt x="54947" y="30914"/>
                  </a:cubicBezTo>
                  <a:cubicBezTo>
                    <a:pt x="53081" y="30447"/>
                    <a:pt x="51682" y="30914"/>
                    <a:pt x="49816" y="30914"/>
                  </a:cubicBezTo>
                  <a:cubicBezTo>
                    <a:pt x="49816" y="30914"/>
                    <a:pt x="49816" y="31380"/>
                    <a:pt x="49816" y="31380"/>
                  </a:cubicBezTo>
                  <a:lnTo>
                    <a:pt x="49349" y="31847"/>
                  </a:lnTo>
                  <a:lnTo>
                    <a:pt x="49349" y="30914"/>
                  </a:lnTo>
                  <a:cubicBezTo>
                    <a:pt x="49349" y="30914"/>
                    <a:pt x="49816" y="30914"/>
                    <a:pt x="49816" y="30914"/>
                  </a:cubicBezTo>
                  <a:cubicBezTo>
                    <a:pt x="51682" y="25315"/>
                    <a:pt x="55414" y="21117"/>
                    <a:pt x="59612" y="17385"/>
                  </a:cubicBezTo>
                  <a:cubicBezTo>
                    <a:pt x="63811" y="14119"/>
                    <a:pt x="65210" y="8988"/>
                    <a:pt x="68009" y="4789"/>
                  </a:cubicBezTo>
                  <a:cubicBezTo>
                    <a:pt x="68476" y="3856"/>
                    <a:pt x="68476" y="2457"/>
                    <a:pt x="68476" y="1524"/>
                  </a:cubicBezTo>
                  <a:cubicBezTo>
                    <a:pt x="68476" y="591"/>
                    <a:pt x="65210" y="-342"/>
                    <a:pt x="63344" y="124"/>
                  </a:cubicBezTo>
                  <a:cubicBezTo>
                    <a:pt x="56813" y="1524"/>
                    <a:pt x="51682" y="4323"/>
                    <a:pt x="47017" y="9454"/>
                  </a:cubicBezTo>
                  <a:cubicBezTo>
                    <a:pt x="38153" y="20184"/>
                    <a:pt x="30222" y="31847"/>
                    <a:pt x="23225" y="44442"/>
                  </a:cubicBezTo>
                  <a:cubicBezTo>
                    <a:pt x="19493" y="50973"/>
                    <a:pt x="15294" y="55638"/>
                    <a:pt x="8297" y="58437"/>
                  </a:cubicBezTo>
                  <a:cubicBezTo>
                    <a:pt x="5964" y="59370"/>
                    <a:pt x="6431" y="61236"/>
                    <a:pt x="7364" y="63102"/>
                  </a:cubicBezTo>
                  <a:cubicBezTo>
                    <a:pt x="9230" y="65435"/>
                    <a:pt x="8763" y="67768"/>
                    <a:pt x="6431" y="69634"/>
                  </a:cubicBezTo>
                  <a:cubicBezTo>
                    <a:pt x="4098" y="71966"/>
                    <a:pt x="2232" y="74299"/>
                    <a:pt x="366" y="76631"/>
                  </a:cubicBezTo>
                  <a:cubicBezTo>
                    <a:pt x="-567" y="78031"/>
                    <a:pt x="366" y="80830"/>
                    <a:pt x="2232" y="81296"/>
                  </a:cubicBezTo>
                  <a:cubicBezTo>
                    <a:pt x="4098" y="81763"/>
                    <a:pt x="5964" y="82696"/>
                    <a:pt x="7830" y="82696"/>
                  </a:cubicBezTo>
                  <a:cubicBezTo>
                    <a:pt x="14361" y="82229"/>
                    <a:pt x="20892" y="81763"/>
                    <a:pt x="26957" y="83629"/>
                  </a:cubicBezTo>
                  <a:cubicBezTo>
                    <a:pt x="32089" y="85028"/>
                    <a:pt x="36754" y="85028"/>
                    <a:pt x="41885" y="83629"/>
                  </a:cubicBezTo>
                  <a:cubicBezTo>
                    <a:pt x="47483" y="82229"/>
                    <a:pt x="51682" y="85961"/>
                    <a:pt x="56347" y="87827"/>
                  </a:cubicBezTo>
                  <a:cubicBezTo>
                    <a:pt x="56347" y="87827"/>
                    <a:pt x="56347" y="89227"/>
                    <a:pt x="56347" y="89227"/>
                  </a:cubicBezTo>
                  <a:cubicBezTo>
                    <a:pt x="54481" y="91093"/>
                    <a:pt x="52615" y="92492"/>
                    <a:pt x="51215" y="94825"/>
                  </a:cubicBezTo>
                  <a:cubicBezTo>
                    <a:pt x="50749" y="95758"/>
                    <a:pt x="50749" y="97158"/>
                    <a:pt x="51215" y="98091"/>
                  </a:cubicBezTo>
                  <a:cubicBezTo>
                    <a:pt x="51682" y="99024"/>
                    <a:pt x="53548" y="99490"/>
                    <a:pt x="54481" y="99490"/>
                  </a:cubicBezTo>
                  <a:cubicBezTo>
                    <a:pt x="57280" y="99490"/>
                    <a:pt x="59612" y="98091"/>
                    <a:pt x="61012" y="95758"/>
                  </a:cubicBezTo>
                  <a:cubicBezTo>
                    <a:pt x="64277" y="90626"/>
                    <a:pt x="70342" y="89693"/>
                    <a:pt x="74541" y="85495"/>
                  </a:cubicBezTo>
                  <a:cubicBezTo>
                    <a:pt x="74541" y="85495"/>
                    <a:pt x="75940" y="86428"/>
                    <a:pt x="75940" y="86428"/>
                  </a:cubicBezTo>
                  <a:cubicBezTo>
                    <a:pt x="75474" y="89693"/>
                    <a:pt x="74541" y="92492"/>
                    <a:pt x="74541" y="95758"/>
                  </a:cubicBezTo>
                  <a:cubicBezTo>
                    <a:pt x="74541" y="96691"/>
                    <a:pt x="75007" y="98557"/>
                    <a:pt x="75474" y="99024"/>
                  </a:cubicBezTo>
                  <a:cubicBezTo>
                    <a:pt x="79206" y="101356"/>
                    <a:pt x="82471" y="104155"/>
                    <a:pt x="87136" y="104622"/>
                  </a:cubicBezTo>
                  <a:cubicBezTo>
                    <a:pt x="89469" y="104622"/>
                    <a:pt x="92734" y="103222"/>
                    <a:pt x="93667" y="101356"/>
                  </a:cubicBezTo>
                  <a:cubicBezTo>
                    <a:pt x="95533" y="97158"/>
                    <a:pt x="96933" y="92959"/>
                    <a:pt x="98332" y="88760"/>
                  </a:cubicBezTo>
                  <a:cubicBezTo>
                    <a:pt x="99732" y="85495"/>
                    <a:pt x="97866" y="83162"/>
                    <a:pt x="96000" y="80830"/>
                  </a:cubicBezTo>
                  <a:cubicBezTo>
                    <a:pt x="95533" y="80830"/>
                    <a:pt x="95533" y="80830"/>
                    <a:pt x="95067" y="80830"/>
                  </a:cubicBezTo>
                  <a:cubicBezTo>
                    <a:pt x="94600" y="81296"/>
                    <a:pt x="94600" y="81296"/>
                    <a:pt x="94134" y="81763"/>
                  </a:cubicBezTo>
                  <a:cubicBezTo>
                    <a:pt x="94134" y="81296"/>
                    <a:pt x="94134" y="80830"/>
                    <a:pt x="94600" y="80830"/>
                  </a:cubicBezTo>
                  <a:cubicBezTo>
                    <a:pt x="94600" y="80830"/>
                    <a:pt x="95067" y="80830"/>
                    <a:pt x="95067" y="80830"/>
                  </a:cubicBezTo>
                  <a:cubicBezTo>
                    <a:pt x="95067" y="80830"/>
                    <a:pt x="95533" y="80363"/>
                    <a:pt x="95533" y="80363"/>
                  </a:cubicBezTo>
                  <a:cubicBezTo>
                    <a:pt x="93201" y="78031"/>
                    <a:pt x="90868" y="77098"/>
                    <a:pt x="87603" y="78031"/>
                  </a:cubicBezTo>
                  <a:cubicBezTo>
                    <a:pt x="86670" y="78497"/>
                    <a:pt x="85737" y="77098"/>
                    <a:pt x="86203" y="75698"/>
                  </a:cubicBezTo>
                  <a:cubicBezTo>
                    <a:pt x="86670" y="73832"/>
                    <a:pt x="87603" y="71966"/>
                    <a:pt x="89002" y="70567"/>
                  </a:cubicBezTo>
                  <a:cubicBezTo>
                    <a:pt x="90402" y="68701"/>
                    <a:pt x="92734" y="66835"/>
                    <a:pt x="94134" y="65435"/>
                  </a:cubicBezTo>
                  <a:cubicBezTo>
                    <a:pt x="94600" y="64969"/>
                    <a:pt x="94600" y="64502"/>
                    <a:pt x="94134" y="63569"/>
                  </a:cubicBezTo>
                  <a:cubicBezTo>
                    <a:pt x="93667" y="62169"/>
                    <a:pt x="92734" y="61703"/>
                    <a:pt x="91335" y="61703"/>
                  </a:cubicBezTo>
                  <a:cubicBezTo>
                    <a:pt x="89469" y="61703"/>
                    <a:pt x="87603" y="63569"/>
                    <a:pt x="86203" y="61236"/>
                  </a:cubicBezTo>
                  <a:cubicBezTo>
                    <a:pt x="85270" y="59370"/>
                    <a:pt x="86203" y="57504"/>
                    <a:pt x="87136" y="56105"/>
                  </a:cubicBezTo>
                  <a:cubicBezTo>
                    <a:pt x="88536" y="54705"/>
                    <a:pt x="90402" y="53306"/>
                    <a:pt x="90868" y="51906"/>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44" name="Freeform: Shape 143">
              <a:extLst>
                <a:ext uri="{FF2B5EF4-FFF2-40B4-BE49-F238E27FC236}">
                  <a16:creationId xmlns:a16="http://schemas.microsoft.com/office/drawing/2014/main" id="{57B308D4-E1D6-4193-9B44-9D04014CD9E9}"/>
                </a:ext>
              </a:extLst>
            </p:cNvPr>
            <p:cNvSpPr/>
            <p:nvPr/>
          </p:nvSpPr>
          <p:spPr>
            <a:xfrm>
              <a:off x="1611196" y="1385638"/>
              <a:ext cx="116620" cy="65309"/>
            </a:xfrm>
            <a:custGeom>
              <a:avLst/>
              <a:gdLst/>
              <a:ahLst/>
              <a:cxnLst/>
              <a:rect l="0" t="0" r="0" b="0"/>
              <a:pathLst>
                <a:path w="116626" h="65310">
                  <a:moveTo>
                    <a:pt x="1959" y="52140"/>
                  </a:moveTo>
                  <a:cubicBezTo>
                    <a:pt x="8490" y="53539"/>
                    <a:pt x="11755" y="55405"/>
                    <a:pt x="15487" y="57271"/>
                  </a:cubicBezTo>
                  <a:cubicBezTo>
                    <a:pt x="18286" y="58671"/>
                    <a:pt x="20152" y="61003"/>
                    <a:pt x="22485" y="63336"/>
                  </a:cubicBezTo>
                  <a:cubicBezTo>
                    <a:pt x="24818" y="65669"/>
                    <a:pt x="29016" y="66135"/>
                    <a:pt x="31349" y="64269"/>
                  </a:cubicBezTo>
                  <a:cubicBezTo>
                    <a:pt x="34614" y="61936"/>
                    <a:pt x="37413" y="59604"/>
                    <a:pt x="40212" y="57271"/>
                  </a:cubicBezTo>
                  <a:cubicBezTo>
                    <a:pt x="41145" y="56805"/>
                    <a:pt x="42545" y="56805"/>
                    <a:pt x="43478" y="57271"/>
                  </a:cubicBezTo>
                  <a:cubicBezTo>
                    <a:pt x="45344" y="58204"/>
                    <a:pt x="47210" y="58204"/>
                    <a:pt x="48609" y="56338"/>
                  </a:cubicBezTo>
                  <a:cubicBezTo>
                    <a:pt x="51408" y="52140"/>
                    <a:pt x="54207" y="47475"/>
                    <a:pt x="57473" y="43743"/>
                  </a:cubicBezTo>
                  <a:cubicBezTo>
                    <a:pt x="60739" y="40011"/>
                    <a:pt x="64471" y="36279"/>
                    <a:pt x="68203" y="33013"/>
                  </a:cubicBezTo>
                  <a:cubicBezTo>
                    <a:pt x="69136" y="32547"/>
                    <a:pt x="70069" y="32080"/>
                    <a:pt x="71468" y="32080"/>
                  </a:cubicBezTo>
                  <a:cubicBezTo>
                    <a:pt x="73334" y="31614"/>
                    <a:pt x="73334" y="34413"/>
                    <a:pt x="71468" y="37212"/>
                  </a:cubicBezTo>
                  <a:cubicBezTo>
                    <a:pt x="68669" y="41410"/>
                    <a:pt x="65870" y="45609"/>
                    <a:pt x="63538" y="50274"/>
                  </a:cubicBezTo>
                  <a:cubicBezTo>
                    <a:pt x="62138" y="52606"/>
                    <a:pt x="62605" y="55405"/>
                    <a:pt x="63538" y="57738"/>
                  </a:cubicBezTo>
                  <a:cubicBezTo>
                    <a:pt x="64471" y="60070"/>
                    <a:pt x="68203" y="61470"/>
                    <a:pt x="70069" y="60070"/>
                  </a:cubicBezTo>
                  <a:cubicBezTo>
                    <a:pt x="71468" y="59137"/>
                    <a:pt x="73334" y="58204"/>
                    <a:pt x="74267" y="56338"/>
                  </a:cubicBezTo>
                  <a:cubicBezTo>
                    <a:pt x="76600" y="52140"/>
                    <a:pt x="79865" y="49807"/>
                    <a:pt x="84997" y="49341"/>
                  </a:cubicBezTo>
                  <a:cubicBezTo>
                    <a:pt x="86863" y="49341"/>
                    <a:pt x="88729" y="48408"/>
                    <a:pt x="90595" y="47475"/>
                  </a:cubicBezTo>
                  <a:cubicBezTo>
                    <a:pt x="92461" y="46542"/>
                    <a:pt x="94327" y="45609"/>
                    <a:pt x="95260" y="44209"/>
                  </a:cubicBezTo>
                  <a:cubicBezTo>
                    <a:pt x="98059" y="37212"/>
                    <a:pt x="106456" y="33480"/>
                    <a:pt x="107389" y="25082"/>
                  </a:cubicBezTo>
                  <a:cubicBezTo>
                    <a:pt x="107389" y="23683"/>
                    <a:pt x="109722" y="22283"/>
                    <a:pt x="111121" y="21350"/>
                  </a:cubicBezTo>
                  <a:cubicBezTo>
                    <a:pt x="112521" y="20417"/>
                    <a:pt x="114387" y="19951"/>
                    <a:pt x="116253" y="19018"/>
                  </a:cubicBezTo>
                  <a:cubicBezTo>
                    <a:pt x="118119" y="18085"/>
                    <a:pt x="119052" y="16219"/>
                    <a:pt x="119052" y="14353"/>
                  </a:cubicBezTo>
                  <a:cubicBezTo>
                    <a:pt x="119052" y="12020"/>
                    <a:pt x="119052" y="9221"/>
                    <a:pt x="119052" y="6889"/>
                  </a:cubicBezTo>
                  <a:cubicBezTo>
                    <a:pt x="119052" y="4090"/>
                    <a:pt x="116719" y="358"/>
                    <a:pt x="115320" y="824"/>
                  </a:cubicBezTo>
                  <a:cubicBezTo>
                    <a:pt x="113454" y="1291"/>
                    <a:pt x="111588" y="1757"/>
                    <a:pt x="110188" y="3157"/>
                  </a:cubicBezTo>
                  <a:cubicBezTo>
                    <a:pt x="107856" y="5956"/>
                    <a:pt x="105523" y="7355"/>
                    <a:pt x="103657" y="5489"/>
                  </a:cubicBezTo>
                  <a:cubicBezTo>
                    <a:pt x="98059" y="824"/>
                    <a:pt x="92461" y="1757"/>
                    <a:pt x="87796" y="358"/>
                  </a:cubicBezTo>
                  <a:cubicBezTo>
                    <a:pt x="84064" y="-575"/>
                    <a:pt x="80332" y="358"/>
                    <a:pt x="77066" y="2690"/>
                  </a:cubicBezTo>
                  <a:cubicBezTo>
                    <a:pt x="64004" y="12020"/>
                    <a:pt x="50475" y="20417"/>
                    <a:pt x="34614" y="24616"/>
                  </a:cubicBezTo>
                  <a:cubicBezTo>
                    <a:pt x="30882" y="25549"/>
                    <a:pt x="27617" y="28348"/>
                    <a:pt x="23885" y="28814"/>
                  </a:cubicBezTo>
                  <a:cubicBezTo>
                    <a:pt x="17353" y="29747"/>
                    <a:pt x="11755" y="33013"/>
                    <a:pt x="6624" y="36279"/>
                  </a:cubicBezTo>
                  <a:cubicBezTo>
                    <a:pt x="1492" y="39544"/>
                    <a:pt x="559" y="44209"/>
                    <a:pt x="93" y="49341"/>
                  </a:cubicBezTo>
                  <a:cubicBezTo>
                    <a:pt x="-374" y="50274"/>
                    <a:pt x="1026" y="52140"/>
                    <a:pt x="1959" y="5214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45" name="Freeform: Shape 144">
              <a:extLst>
                <a:ext uri="{FF2B5EF4-FFF2-40B4-BE49-F238E27FC236}">
                  <a16:creationId xmlns:a16="http://schemas.microsoft.com/office/drawing/2014/main" id="{3AB3226E-EC38-49B0-806D-9A6E4C7A0812}"/>
                </a:ext>
              </a:extLst>
            </p:cNvPr>
            <p:cNvSpPr/>
            <p:nvPr/>
          </p:nvSpPr>
          <p:spPr>
            <a:xfrm>
              <a:off x="3155730" y="1473797"/>
              <a:ext cx="93296" cy="60643"/>
            </a:xfrm>
            <a:custGeom>
              <a:avLst/>
              <a:gdLst/>
              <a:ahLst/>
              <a:cxnLst/>
              <a:rect l="0" t="0" r="0" b="0"/>
              <a:pathLst>
                <a:path w="93301" h="60645">
                  <a:moveTo>
                    <a:pt x="3338" y="26957"/>
                  </a:moveTo>
                  <a:cubicBezTo>
                    <a:pt x="5671" y="36287"/>
                    <a:pt x="8003" y="39086"/>
                    <a:pt x="17333" y="39086"/>
                  </a:cubicBezTo>
                  <a:cubicBezTo>
                    <a:pt x="20132" y="39086"/>
                    <a:pt x="22931" y="38620"/>
                    <a:pt x="25730" y="38153"/>
                  </a:cubicBezTo>
                  <a:cubicBezTo>
                    <a:pt x="25730" y="38153"/>
                    <a:pt x="26197" y="37687"/>
                    <a:pt x="26197" y="37687"/>
                  </a:cubicBezTo>
                  <a:cubicBezTo>
                    <a:pt x="26663" y="37687"/>
                    <a:pt x="27130" y="37687"/>
                    <a:pt x="27596" y="37687"/>
                  </a:cubicBezTo>
                  <a:cubicBezTo>
                    <a:pt x="28996" y="37220"/>
                    <a:pt x="30395" y="36754"/>
                    <a:pt x="31328" y="36287"/>
                  </a:cubicBezTo>
                  <a:cubicBezTo>
                    <a:pt x="31795" y="36287"/>
                    <a:pt x="32728" y="36287"/>
                    <a:pt x="33194" y="36287"/>
                  </a:cubicBezTo>
                  <a:cubicBezTo>
                    <a:pt x="34127" y="37220"/>
                    <a:pt x="33194" y="37687"/>
                    <a:pt x="31328" y="37687"/>
                  </a:cubicBezTo>
                  <a:cubicBezTo>
                    <a:pt x="29929" y="37687"/>
                    <a:pt x="28529" y="37687"/>
                    <a:pt x="27596" y="37687"/>
                  </a:cubicBezTo>
                  <a:cubicBezTo>
                    <a:pt x="27130" y="37687"/>
                    <a:pt x="26663" y="38153"/>
                    <a:pt x="26663" y="38153"/>
                  </a:cubicBezTo>
                  <a:cubicBezTo>
                    <a:pt x="26197" y="38153"/>
                    <a:pt x="26197" y="38153"/>
                    <a:pt x="25730" y="38153"/>
                  </a:cubicBezTo>
                  <a:cubicBezTo>
                    <a:pt x="24797" y="39086"/>
                    <a:pt x="23398" y="40486"/>
                    <a:pt x="22465" y="41419"/>
                  </a:cubicBezTo>
                  <a:cubicBezTo>
                    <a:pt x="20132" y="43285"/>
                    <a:pt x="20132" y="46084"/>
                    <a:pt x="22465" y="47483"/>
                  </a:cubicBezTo>
                  <a:cubicBezTo>
                    <a:pt x="25730" y="49349"/>
                    <a:pt x="28996" y="51215"/>
                    <a:pt x="32262" y="53548"/>
                  </a:cubicBezTo>
                  <a:cubicBezTo>
                    <a:pt x="35527" y="56347"/>
                    <a:pt x="39259" y="56347"/>
                    <a:pt x="42991" y="55414"/>
                  </a:cubicBezTo>
                  <a:cubicBezTo>
                    <a:pt x="47656" y="54014"/>
                    <a:pt x="51388" y="54947"/>
                    <a:pt x="54654" y="59146"/>
                  </a:cubicBezTo>
                  <a:cubicBezTo>
                    <a:pt x="58852" y="63811"/>
                    <a:pt x="62585" y="63344"/>
                    <a:pt x="67716" y="58679"/>
                  </a:cubicBezTo>
                  <a:cubicBezTo>
                    <a:pt x="69582" y="56813"/>
                    <a:pt x="71448" y="54947"/>
                    <a:pt x="73781" y="54947"/>
                  </a:cubicBezTo>
                  <a:cubicBezTo>
                    <a:pt x="80778" y="54947"/>
                    <a:pt x="84044" y="52148"/>
                    <a:pt x="85443" y="45151"/>
                  </a:cubicBezTo>
                  <a:cubicBezTo>
                    <a:pt x="85910" y="41419"/>
                    <a:pt x="88242" y="38153"/>
                    <a:pt x="90575" y="34888"/>
                  </a:cubicBezTo>
                  <a:cubicBezTo>
                    <a:pt x="95240" y="28823"/>
                    <a:pt x="96173" y="22292"/>
                    <a:pt x="95706" y="15294"/>
                  </a:cubicBezTo>
                  <a:cubicBezTo>
                    <a:pt x="92441" y="13895"/>
                    <a:pt x="89175" y="11562"/>
                    <a:pt x="85443" y="11096"/>
                  </a:cubicBezTo>
                  <a:cubicBezTo>
                    <a:pt x="78446" y="10163"/>
                    <a:pt x="71915" y="8297"/>
                    <a:pt x="65383" y="5498"/>
                  </a:cubicBezTo>
                  <a:cubicBezTo>
                    <a:pt x="62118" y="4098"/>
                    <a:pt x="59319" y="5498"/>
                    <a:pt x="56986" y="7830"/>
                  </a:cubicBezTo>
                  <a:cubicBezTo>
                    <a:pt x="54187" y="10163"/>
                    <a:pt x="53721" y="10163"/>
                    <a:pt x="51855" y="5964"/>
                  </a:cubicBezTo>
                  <a:cubicBezTo>
                    <a:pt x="51388" y="4565"/>
                    <a:pt x="50922" y="3632"/>
                    <a:pt x="50455" y="2232"/>
                  </a:cubicBezTo>
                  <a:cubicBezTo>
                    <a:pt x="49522" y="366"/>
                    <a:pt x="47190" y="-567"/>
                    <a:pt x="45790" y="366"/>
                  </a:cubicBezTo>
                  <a:cubicBezTo>
                    <a:pt x="44857" y="833"/>
                    <a:pt x="43458" y="1766"/>
                    <a:pt x="42991" y="2699"/>
                  </a:cubicBezTo>
                  <a:cubicBezTo>
                    <a:pt x="42524" y="4565"/>
                    <a:pt x="42524" y="6431"/>
                    <a:pt x="42058" y="8297"/>
                  </a:cubicBezTo>
                  <a:cubicBezTo>
                    <a:pt x="41592" y="10163"/>
                    <a:pt x="42058" y="12495"/>
                    <a:pt x="40659" y="13428"/>
                  </a:cubicBezTo>
                  <a:cubicBezTo>
                    <a:pt x="38792" y="15294"/>
                    <a:pt x="37859" y="12495"/>
                    <a:pt x="36460" y="11562"/>
                  </a:cubicBezTo>
                  <a:cubicBezTo>
                    <a:pt x="35994" y="11096"/>
                    <a:pt x="35060" y="10629"/>
                    <a:pt x="34594" y="11096"/>
                  </a:cubicBezTo>
                  <a:cubicBezTo>
                    <a:pt x="28063" y="11562"/>
                    <a:pt x="23864" y="8297"/>
                    <a:pt x="20132" y="3632"/>
                  </a:cubicBezTo>
                  <a:cubicBezTo>
                    <a:pt x="19199" y="2699"/>
                    <a:pt x="18266" y="2232"/>
                    <a:pt x="16867" y="1299"/>
                  </a:cubicBezTo>
                  <a:cubicBezTo>
                    <a:pt x="15001" y="-100"/>
                    <a:pt x="11735" y="1299"/>
                    <a:pt x="11735" y="4565"/>
                  </a:cubicBezTo>
                  <a:cubicBezTo>
                    <a:pt x="11735" y="5964"/>
                    <a:pt x="12202" y="7364"/>
                    <a:pt x="11735" y="8297"/>
                  </a:cubicBezTo>
                  <a:cubicBezTo>
                    <a:pt x="11269" y="9230"/>
                    <a:pt x="10802" y="11096"/>
                    <a:pt x="9869" y="11096"/>
                  </a:cubicBezTo>
                  <a:cubicBezTo>
                    <a:pt x="8936" y="11562"/>
                    <a:pt x="8003" y="10163"/>
                    <a:pt x="6604" y="10163"/>
                  </a:cubicBezTo>
                  <a:cubicBezTo>
                    <a:pt x="5671" y="10163"/>
                    <a:pt x="3804" y="9696"/>
                    <a:pt x="3338" y="10163"/>
                  </a:cubicBezTo>
                  <a:cubicBezTo>
                    <a:pt x="1472" y="12495"/>
                    <a:pt x="-394" y="15761"/>
                    <a:pt x="72" y="19026"/>
                  </a:cubicBezTo>
                  <a:cubicBezTo>
                    <a:pt x="1939" y="22292"/>
                    <a:pt x="2871" y="24624"/>
                    <a:pt x="3338" y="26957"/>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46" name="Freeform: Shape 145">
              <a:extLst>
                <a:ext uri="{FF2B5EF4-FFF2-40B4-BE49-F238E27FC236}">
                  <a16:creationId xmlns:a16="http://schemas.microsoft.com/office/drawing/2014/main" id="{F6519F61-5C87-42EA-82A5-F8118BDB776B}"/>
                </a:ext>
              </a:extLst>
            </p:cNvPr>
            <p:cNvSpPr/>
            <p:nvPr/>
          </p:nvSpPr>
          <p:spPr>
            <a:xfrm>
              <a:off x="1820271" y="1471417"/>
              <a:ext cx="79301" cy="88632"/>
            </a:xfrm>
            <a:custGeom>
              <a:avLst/>
              <a:gdLst/>
              <a:ahLst/>
              <a:cxnLst/>
              <a:rect l="0" t="0" r="0" b="0"/>
              <a:pathLst>
                <a:path w="79306" h="88636">
                  <a:moveTo>
                    <a:pt x="8397" y="1346"/>
                  </a:moveTo>
                  <a:cubicBezTo>
                    <a:pt x="7464" y="3679"/>
                    <a:pt x="6065" y="6011"/>
                    <a:pt x="5131" y="8344"/>
                  </a:cubicBezTo>
                  <a:cubicBezTo>
                    <a:pt x="4199" y="12542"/>
                    <a:pt x="4199" y="17207"/>
                    <a:pt x="933" y="20939"/>
                  </a:cubicBezTo>
                  <a:cubicBezTo>
                    <a:pt x="0" y="21872"/>
                    <a:pt x="0" y="23272"/>
                    <a:pt x="0" y="24671"/>
                  </a:cubicBezTo>
                  <a:cubicBezTo>
                    <a:pt x="933" y="30736"/>
                    <a:pt x="3732" y="36801"/>
                    <a:pt x="933" y="43332"/>
                  </a:cubicBezTo>
                  <a:cubicBezTo>
                    <a:pt x="933" y="43798"/>
                    <a:pt x="2799" y="44731"/>
                    <a:pt x="3265" y="45664"/>
                  </a:cubicBezTo>
                  <a:cubicBezTo>
                    <a:pt x="4199" y="46597"/>
                    <a:pt x="6065" y="47530"/>
                    <a:pt x="5598" y="47997"/>
                  </a:cubicBezTo>
                  <a:cubicBezTo>
                    <a:pt x="4199" y="54528"/>
                    <a:pt x="8397" y="55461"/>
                    <a:pt x="13062" y="56394"/>
                  </a:cubicBezTo>
                  <a:cubicBezTo>
                    <a:pt x="18660" y="57327"/>
                    <a:pt x="24258" y="57793"/>
                    <a:pt x="30323" y="58260"/>
                  </a:cubicBezTo>
                  <a:cubicBezTo>
                    <a:pt x="30789" y="58260"/>
                    <a:pt x="31722" y="59193"/>
                    <a:pt x="31722" y="59193"/>
                  </a:cubicBezTo>
                  <a:cubicBezTo>
                    <a:pt x="31256" y="60126"/>
                    <a:pt x="30789" y="61992"/>
                    <a:pt x="29856" y="62458"/>
                  </a:cubicBezTo>
                  <a:cubicBezTo>
                    <a:pt x="27524" y="63391"/>
                    <a:pt x="25191" y="63858"/>
                    <a:pt x="22859" y="64791"/>
                  </a:cubicBezTo>
                  <a:cubicBezTo>
                    <a:pt x="19593" y="65724"/>
                    <a:pt x="17727" y="68523"/>
                    <a:pt x="17261" y="71789"/>
                  </a:cubicBezTo>
                  <a:cubicBezTo>
                    <a:pt x="16794" y="74121"/>
                    <a:pt x="16794" y="76920"/>
                    <a:pt x="16328" y="79253"/>
                  </a:cubicBezTo>
                  <a:cubicBezTo>
                    <a:pt x="16328" y="81585"/>
                    <a:pt x="18194" y="84384"/>
                    <a:pt x="20060" y="85317"/>
                  </a:cubicBezTo>
                  <a:cubicBezTo>
                    <a:pt x="24725" y="86717"/>
                    <a:pt x="29856" y="88116"/>
                    <a:pt x="34988" y="89516"/>
                  </a:cubicBezTo>
                  <a:cubicBezTo>
                    <a:pt x="40119" y="90449"/>
                    <a:pt x="45251" y="87650"/>
                    <a:pt x="47584" y="82985"/>
                  </a:cubicBezTo>
                  <a:cubicBezTo>
                    <a:pt x="48050" y="82052"/>
                    <a:pt x="48517" y="80652"/>
                    <a:pt x="48983" y="79253"/>
                  </a:cubicBezTo>
                  <a:cubicBezTo>
                    <a:pt x="50383" y="74588"/>
                    <a:pt x="54115" y="72722"/>
                    <a:pt x="58780" y="72255"/>
                  </a:cubicBezTo>
                  <a:cubicBezTo>
                    <a:pt x="60179" y="68523"/>
                    <a:pt x="61112" y="64324"/>
                    <a:pt x="63445" y="61059"/>
                  </a:cubicBezTo>
                  <a:cubicBezTo>
                    <a:pt x="65777" y="57327"/>
                    <a:pt x="68576" y="54061"/>
                    <a:pt x="71376" y="50329"/>
                  </a:cubicBezTo>
                  <a:cubicBezTo>
                    <a:pt x="71842" y="49863"/>
                    <a:pt x="72309" y="49396"/>
                    <a:pt x="72775" y="48930"/>
                  </a:cubicBezTo>
                  <a:cubicBezTo>
                    <a:pt x="75574" y="43332"/>
                    <a:pt x="78840" y="37734"/>
                    <a:pt x="81639" y="32136"/>
                  </a:cubicBezTo>
                  <a:cubicBezTo>
                    <a:pt x="82105" y="31203"/>
                    <a:pt x="82105" y="29803"/>
                    <a:pt x="81639" y="28403"/>
                  </a:cubicBezTo>
                  <a:cubicBezTo>
                    <a:pt x="80706" y="26071"/>
                    <a:pt x="79773" y="23738"/>
                    <a:pt x="78840" y="21406"/>
                  </a:cubicBezTo>
                  <a:cubicBezTo>
                    <a:pt x="77907" y="19540"/>
                    <a:pt x="76041" y="18607"/>
                    <a:pt x="74175" y="19073"/>
                  </a:cubicBezTo>
                  <a:cubicBezTo>
                    <a:pt x="69043" y="20473"/>
                    <a:pt x="66244" y="17674"/>
                    <a:pt x="63445" y="14408"/>
                  </a:cubicBezTo>
                  <a:cubicBezTo>
                    <a:pt x="58313" y="13009"/>
                    <a:pt x="53182" y="13009"/>
                    <a:pt x="48050" y="14408"/>
                  </a:cubicBezTo>
                  <a:cubicBezTo>
                    <a:pt x="46184" y="17674"/>
                    <a:pt x="43852" y="20473"/>
                    <a:pt x="43852" y="24671"/>
                  </a:cubicBezTo>
                  <a:cubicBezTo>
                    <a:pt x="43852" y="29336"/>
                    <a:pt x="43852" y="33535"/>
                    <a:pt x="43852" y="38200"/>
                  </a:cubicBezTo>
                  <a:cubicBezTo>
                    <a:pt x="43852" y="38667"/>
                    <a:pt x="43385" y="39600"/>
                    <a:pt x="43385" y="40066"/>
                  </a:cubicBezTo>
                  <a:cubicBezTo>
                    <a:pt x="42452" y="40533"/>
                    <a:pt x="41986" y="40066"/>
                    <a:pt x="41519" y="38667"/>
                  </a:cubicBezTo>
                  <a:cubicBezTo>
                    <a:pt x="39653" y="34002"/>
                    <a:pt x="37787" y="29336"/>
                    <a:pt x="35921" y="24671"/>
                  </a:cubicBezTo>
                  <a:cubicBezTo>
                    <a:pt x="35454" y="23738"/>
                    <a:pt x="34055" y="23272"/>
                    <a:pt x="32655" y="23272"/>
                  </a:cubicBezTo>
                  <a:cubicBezTo>
                    <a:pt x="31722" y="23272"/>
                    <a:pt x="29856" y="23738"/>
                    <a:pt x="29390" y="24671"/>
                  </a:cubicBezTo>
                  <a:cubicBezTo>
                    <a:pt x="26591" y="30269"/>
                    <a:pt x="24258" y="35868"/>
                    <a:pt x="21926" y="41466"/>
                  </a:cubicBezTo>
                  <a:cubicBezTo>
                    <a:pt x="21926" y="41466"/>
                    <a:pt x="21926" y="41932"/>
                    <a:pt x="22392" y="41932"/>
                  </a:cubicBezTo>
                  <a:lnTo>
                    <a:pt x="21459" y="41932"/>
                  </a:lnTo>
                  <a:lnTo>
                    <a:pt x="21926" y="41466"/>
                  </a:lnTo>
                  <a:cubicBezTo>
                    <a:pt x="21926" y="41466"/>
                    <a:pt x="21926" y="41466"/>
                    <a:pt x="21926" y="41466"/>
                  </a:cubicBezTo>
                  <a:cubicBezTo>
                    <a:pt x="20060" y="38200"/>
                    <a:pt x="18194" y="35401"/>
                    <a:pt x="20060" y="31203"/>
                  </a:cubicBezTo>
                  <a:cubicBezTo>
                    <a:pt x="20993" y="29336"/>
                    <a:pt x="21926" y="27004"/>
                    <a:pt x="21459" y="25604"/>
                  </a:cubicBezTo>
                  <a:cubicBezTo>
                    <a:pt x="19593" y="20939"/>
                    <a:pt x="19127" y="15808"/>
                    <a:pt x="19593" y="10676"/>
                  </a:cubicBezTo>
                  <a:cubicBezTo>
                    <a:pt x="19593" y="9277"/>
                    <a:pt x="19127" y="7877"/>
                    <a:pt x="18660" y="6944"/>
                  </a:cubicBezTo>
                  <a:cubicBezTo>
                    <a:pt x="17727" y="5078"/>
                    <a:pt x="16794" y="3679"/>
                    <a:pt x="16328" y="1813"/>
                  </a:cubicBezTo>
                  <a:cubicBezTo>
                    <a:pt x="13529" y="-520"/>
                    <a:pt x="9330" y="-520"/>
                    <a:pt x="8397" y="1346"/>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47" name="Freeform: Shape 146">
              <a:extLst>
                <a:ext uri="{FF2B5EF4-FFF2-40B4-BE49-F238E27FC236}">
                  <a16:creationId xmlns:a16="http://schemas.microsoft.com/office/drawing/2014/main" id="{3338F307-8A1D-4FB9-A6C5-6FB5CD0C9449}"/>
                </a:ext>
              </a:extLst>
            </p:cNvPr>
            <p:cNvSpPr/>
            <p:nvPr/>
          </p:nvSpPr>
          <p:spPr>
            <a:xfrm>
              <a:off x="2835528" y="2268123"/>
              <a:ext cx="65307" cy="79303"/>
            </a:xfrm>
            <a:custGeom>
              <a:avLst/>
              <a:gdLst/>
              <a:ahLst/>
              <a:cxnLst/>
              <a:rect l="0" t="0" r="0" b="0"/>
              <a:pathLst>
                <a:path w="65310" h="79306">
                  <a:moveTo>
                    <a:pt x="28727" y="7931"/>
                  </a:moveTo>
                  <a:cubicBezTo>
                    <a:pt x="27327" y="10730"/>
                    <a:pt x="26861" y="13995"/>
                    <a:pt x="25461" y="16794"/>
                  </a:cubicBezTo>
                  <a:cubicBezTo>
                    <a:pt x="24995" y="17727"/>
                    <a:pt x="23595" y="18660"/>
                    <a:pt x="22196" y="18660"/>
                  </a:cubicBezTo>
                  <a:cubicBezTo>
                    <a:pt x="18463" y="19127"/>
                    <a:pt x="14731" y="19127"/>
                    <a:pt x="10999" y="19127"/>
                  </a:cubicBezTo>
                  <a:cubicBezTo>
                    <a:pt x="9133" y="19127"/>
                    <a:pt x="7267" y="20993"/>
                    <a:pt x="7267" y="22392"/>
                  </a:cubicBezTo>
                  <a:cubicBezTo>
                    <a:pt x="7267" y="26124"/>
                    <a:pt x="7734" y="30323"/>
                    <a:pt x="6801" y="33588"/>
                  </a:cubicBezTo>
                  <a:cubicBezTo>
                    <a:pt x="5868" y="37321"/>
                    <a:pt x="7267" y="39653"/>
                    <a:pt x="9600" y="41986"/>
                  </a:cubicBezTo>
                  <a:cubicBezTo>
                    <a:pt x="12865" y="45251"/>
                    <a:pt x="12865" y="48983"/>
                    <a:pt x="10999" y="52715"/>
                  </a:cubicBezTo>
                  <a:cubicBezTo>
                    <a:pt x="9133" y="55981"/>
                    <a:pt x="6801" y="59246"/>
                    <a:pt x="4935" y="62512"/>
                  </a:cubicBezTo>
                  <a:cubicBezTo>
                    <a:pt x="4002" y="63445"/>
                    <a:pt x="3069" y="64378"/>
                    <a:pt x="2136" y="65311"/>
                  </a:cubicBezTo>
                  <a:cubicBezTo>
                    <a:pt x="-1596" y="68576"/>
                    <a:pt x="-197" y="75108"/>
                    <a:pt x="4468" y="78373"/>
                  </a:cubicBezTo>
                  <a:cubicBezTo>
                    <a:pt x="10066" y="82572"/>
                    <a:pt x="16131" y="83038"/>
                    <a:pt x="22662" y="81172"/>
                  </a:cubicBezTo>
                  <a:cubicBezTo>
                    <a:pt x="26394" y="79773"/>
                    <a:pt x="29660" y="78373"/>
                    <a:pt x="32925" y="76041"/>
                  </a:cubicBezTo>
                  <a:cubicBezTo>
                    <a:pt x="38523" y="72775"/>
                    <a:pt x="44121" y="69976"/>
                    <a:pt x="50652" y="69509"/>
                  </a:cubicBezTo>
                  <a:cubicBezTo>
                    <a:pt x="53451" y="69043"/>
                    <a:pt x="55318" y="67177"/>
                    <a:pt x="56717" y="65311"/>
                  </a:cubicBezTo>
                  <a:cubicBezTo>
                    <a:pt x="61382" y="57847"/>
                    <a:pt x="63248" y="50383"/>
                    <a:pt x="61382" y="41519"/>
                  </a:cubicBezTo>
                  <a:cubicBezTo>
                    <a:pt x="60916" y="39653"/>
                    <a:pt x="60449" y="37787"/>
                    <a:pt x="60449" y="35921"/>
                  </a:cubicBezTo>
                  <a:cubicBezTo>
                    <a:pt x="59983" y="33122"/>
                    <a:pt x="60916" y="30789"/>
                    <a:pt x="62782" y="28923"/>
                  </a:cubicBezTo>
                  <a:cubicBezTo>
                    <a:pt x="63715" y="27990"/>
                    <a:pt x="64648" y="27057"/>
                    <a:pt x="65581" y="26124"/>
                  </a:cubicBezTo>
                  <a:cubicBezTo>
                    <a:pt x="69779" y="21926"/>
                    <a:pt x="69779" y="17261"/>
                    <a:pt x="66980" y="12129"/>
                  </a:cubicBezTo>
                  <a:cubicBezTo>
                    <a:pt x="66047" y="9797"/>
                    <a:pt x="64648" y="7464"/>
                    <a:pt x="62782" y="5598"/>
                  </a:cubicBezTo>
                  <a:cubicBezTo>
                    <a:pt x="61849" y="4199"/>
                    <a:pt x="59983" y="2799"/>
                    <a:pt x="58116" y="2333"/>
                  </a:cubicBezTo>
                  <a:cubicBezTo>
                    <a:pt x="52985" y="1399"/>
                    <a:pt x="48320" y="933"/>
                    <a:pt x="43188" y="0"/>
                  </a:cubicBezTo>
                  <a:cubicBezTo>
                    <a:pt x="41789" y="0"/>
                    <a:pt x="40389" y="466"/>
                    <a:pt x="38990" y="466"/>
                  </a:cubicBezTo>
                  <a:cubicBezTo>
                    <a:pt x="34325" y="1399"/>
                    <a:pt x="30593" y="3266"/>
                    <a:pt x="28727" y="7931"/>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48" name="Freeform: Shape 147">
              <a:extLst>
                <a:ext uri="{FF2B5EF4-FFF2-40B4-BE49-F238E27FC236}">
                  <a16:creationId xmlns:a16="http://schemas.microsoft.com/office/drawing/2014/main" id="{A71576FA-64E9-42C3-901A-CBC96A760848}"/>
                </a:ext>
              </a:extLst>
            </p:cNvPr>
            <p:cNvSpPr/>
            <p:nvPr/>
          </p:nvSpPr>
          <p:spPr>
            <a:xfrm>
              <a:off x="5095865" y="2360003"/>
              <a:ext cx="79301" cy="97962"/>
            </a:xfrm>
            <a:custGeom>
              <a:avLst/>
              <a:gdLst/>
              <a:ahLst/>
              <a:cxnLst/>
              <a:rect l="0" t="0" r="0" b="0"/>
              <a:pathLst>
                <a:path w="79306" h="97966">
                  <a:moveTo>
                    <a:pt x="26" y="75593"/>
                  </a:moveTo>
                  <a:cubicBezTo>
                    <a:pt x="-441" y="81658"/>
                    <a:pt x="5623" y="83990"/>
                    <a:pt x="7490" y="88655"/>
                  </a:cubicBezTo>
                  <a:cubicBezTo>
                    <a:pt x="8889" y="92387"/>
                    <a:pt x="10288" y="95653"/>
                    <a:pt x="12155" y="99385"/>
                  </a:cubicBezTo>
                  <a:cubicBezTo>
                    <a:pt x="12621" y="100318"/>
                    <a:pt x="14487" y="100784"/>
                    <a:pt x="15420" y="100318"/>
                  </a:cubicBezTo>
                  <a:cubicBezTo>
                    <a:pt x="19619" y="97519"/>
                    <a:pt x="23817" y="94720"/>
                    <a:pt x="27549" y="91454"/>
                  </a:cubicBezTo>
                  <a:cubicBezTo>
                    <a:pt x="28949" y="90521"/>
                    <a:pt x="28949" y="87256"/>
                    <a:pt x="27549" y="86323"/>
                  </a:cubicBezTo>
                  <a:cubicBezTo>
                    <a:pt x="23351" y="83990"/>
                    <a:pt x="18686" y="81191"/>
                    <a:pt x="14487" y="78392"/>
                  </a:cubicBezTo>
                  <a:cubicBezTo>
                    <a:pt x="14021" y="78392"/>
                    <a:pt x="14021" y="76526"/>
                    <a:pt x="14487" y="76526"/>
                  </a:cubicBezTo>
                  <a:cubicBezTo>
                    <a:pt x="16820" y="75593"/>
                    <a:pt x="19619" y="75126"/>
                    <a:pt x="21485" y="73727"/>
                  </a:cubicBezTo>
                  <a:cubicBezTo>
                    <a:pt x="28949" y="68595"/>
                    <a:pt x="35946" y="69995"/>
                    <a:pt x="42478" y="75593"/>
                  </a:cubicBezTo>
                  <a:cubicBezTo>
                    <a:pt x="45743" y="78392"/>
                    <a:pt x="49942" y="80258"/>
                    <a:pt x="54607" y="80725"/>
                  </a:cubicBezTo>
                  <a:cubicBezTo>
                    <a:pt x="56006" y="80725"/>
                    <a:pt x="57406" y="80258"/>
                    <a:pt x="57406" y="78859"/>
                  </a:cubicBezTo>
                  <a:cubicBezTo>
                    <a:pt x="58339" y="75126"/>
                    <a:pt x="58805" y="71394"/>
                    <a:pt x="59738" y="67662"/>
                  </a:cubicBezTo>
                  <a:cubicBezTo>
                    <a:pt x="61138" y="62997"/>
                    <a:pt x="63470" y="59732"/>
                    <a:pt x="68135" y="58332"/>
                  </a:cubicBezTo>
                  <a:cubicBezTo>
                    <a:pt x="72334" y="56933"/>
                    <a:pt x="76532" y="55067"/>
                    <a:pt x="80264" y="52734"/>
                  </a:cubicBezTo>
                  <a:cubicBezTo>
                    <a:pt x="83997" y="50868"/>
                    <a:pt x="84930" y="46203"/>
                    <a:pt x="82597" y="42938"/>
                  </a:cubicBezTo>
                  <a:cubicBezTo>
                    <a:pt x="80731" y="40138"/>
                    <a:pt x="78865" y="37806"/>
                    <a:pt x="76999" y="35007"/>
                  </a:cubicBezTo>
                  <a:cubicBezTo>
                    <a:pt x="75133" y="33607"/>
                    <a:pt x="74200" y="31275"/>
                    <a:pt x="73267" y="28942"/>
                  </a:cubicBezTo>
                  <a:cubicBezTo>
                    <a:pt x="71867" y="25677"/>
                    <a:pt x="70934" y="25210"/>
                    <a:pt x="69068" y="26610"/>
                  </a:cubicBezTo>
                  <a:cubicBezTo>
                    <a:pt x="63004" y="30808"/>
                    <a:pt x="57406" y="30342"/>
                    <a:pt x="50875" y="27543"/>
                  </a:cubicBezTo>
                  <a:cubicBezTo>
                    <a:pt x="42478" y="23811"/>
                    <a:pt x="35480" y="18213"/>
                    <a:pt x="29415" y="11682"/>
                  </a:cubicBezTo>
                  <a:cubicBezTo>
                    <a:pt x="25217" y="7017"/>
                    <a:pt x="20085" y="3284"/>
                    <a:pt x="14021" y="485"/>
                  </a:cubicBezTo>
                  <a:cubicBezTo>
                    <a:pt x="12155" y="-448"/>
                    <a:pt x="10288" y="19"/>
                    <a:pt x="8889" y="1418"/>
                  </a:cubicBezTo>
                  <a:cubicBezTo>
                    <a:pt x="7023" y="2818"/>
                    <a:pt x="7023" y="4684"/>
                    <a:pt x="7490" y="6550"/>
                  </a:cubicBezTo>
                  <a:cubicBezTo>
                    <a:pt x="8423" y="9349"/>
                    <a:pt x="9822" y="12615"/>
                    <a:pt x="11222" y="15414"/>
                  </a:cubicBezTo>
                  <a:cubicBezTo>
                    <a:pt x="12155" y="18213"/>
                    <a:pt x="13554" y="21478"/>
                    <a:pt x="14021" y="24277"/>
                  </a:cubicBezTo>
                  <a:cubicBezTo>
                    <a:pt x="14954" y="33141"/>
                    <a:pt x="14954" y="42005"/>
                    <a:pt x="15420" y="50868"/>
                  </a:cubicBezTo>
                  <a:cubicBezTo>
                    <a:pt x="15420" y="51801"/>
                    <a:pt x="13554" y="52734"/>
                    <a:pt x="12621" y="53201"/>
                  </a:cubicBezTo>
                  <a:cubicBezTo>
                    <a:pt x="11688" y="53667"/>
                    <a:pt x="10288" y="53201"/>
                    <a:pt x="8889" y="53667"/>
                  </a:cubicBezTo>
                  <a:cubicBezTo>
                    <a:pt x="5157" y="54134"/>
                    <a:pt x="5157" y="54134"/>
                    <a:pt x="5157" y="58332"/>
                  </a:cubicBezTo>
                  <a:cubicBezTo>
                    <a:pt x="5157" y="59732"/>
                    <a:pt x="5623" y="61131"/>
                    <a:pt x="5157" y="62064"/>
                  </a:cubicBezTo>
                  <a:cubicBezTo>
                    <a:pt x="4224" y="67662"/>
                    <a:pt x="492" y="70461"/>
                    <a:pt x="26" y="75593"/>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49" name="Freeform: Shape 148">
              <a:extLst>
                <a:ext uri="{FF2B5EF4-FFF2-40B4-BE49-F238E27FC236}">
                  <a16:creationId xmlns:a16="http://schemas.microsoft.com/office/drawing/2014/main" id="{430412E4-3CAB-4B6E-A858-AE4FE423E5D9}"/>
                </a:ext>
              </a:extLst>
            </p:cNvPr>
            <p:cNvSpPr/>
            <p:nvPr/>
          </p:nvSpPr>
          <p:spPr>
            <a:xfrm>
              <a:off x="1877446" y="1346811"/>
              <a:ext cx="65307" cy="93297"/>
            </a:xfrm>
            <a:custGeom>
              <a:avLst/>
              <a:gdLst/>
              <a:ahLst/>
              <a:cxnLst/>
              <a:rect l="0" t="0" r="0" b="0"/>
              <a:pathLst>
                <a:path w="65310" h="93301">
                  <a:moveTo>
                    <a:pt x="6267" y="54115"/>
                  </a:moveTo>
                  <a:cubicBezTo>
                    <a:pt x="9999" y="54581"/>
                    <a:pt x="13265" y="55048"/>
                    <a:pt x="16531" y="56914"/>
                  </a:cubicBezTo>
                  <a:cubicBezTo>
                    <a:pt x="16531" y="56914"/>
                    <a:pt x="16531" y="57380"/>
                    <a:pt x="16531" y="57380"/>
                  </a:cubicBezTo>
                  <a:cubicBezTo>
                    <a:pt x="16531" y="57380"/>
                    <a:pt x="16997" y="57380"/>
                    <a:pt x="16997" y="56914"/>
                  </a:cubicBezTo>
                  <a:cubicBezTo>
                    <a:pt x="18863" y="58313"/>
                    <a:pt x="20263" y="60179"/>
                    <a:pt x="22129" y="61579"/>
                  </a:cubicBezTo>
                  <a:cubicBezTo>
                    <a:pt x="30059" y="67643"/>
                    <a:pt x="34258" y="74175"/>
                    <a:pt x="29126" y="84438"/>
                  </a:cubicBezTo>
                  <a:cubicBezTo>
                    <a:pt x="27727" y="87237"/>
                    <a:pt x="29126" y="90502"/>
                    <a:pt x="31925" y="92835"/>
                  </a:cubicBezTo>
                  <a:cubicBezTo>
                    <a:pt x="35191" y="95634"/>
                    <a:pt x="39856" y="95634"/>
                    <a:pt x="42655" y="93768"/>
                  </a:cubicBezTo>
                  <a:cubicBezTo>
                    <a:pt x="47787" y="90502"/>
                    <a:pt x="51052" y="86304"/>
                    <a:pt x="51985" y="80239"/>
                  </a:cubicBezTo>
                  <a:cubicBezTo>
                    <a:pt x="53385" y="72775"/>
                    <a:pt x="55717" y="65777"/>
                    <a:pt x="62248" y="60179"/>
                  </a:cubicBezTo>
                  <a:cubicBezTo>
                    <a:pt x="64114" y="58780"/>
                    <a:pt x="65047" y="55981"/>
                    <a:pt x="65980" y="53648"/>
                  </a:cubicBezTo>
                  <a:cubicBezTo>
                    <a:pt x="67846" y="48517"/>
                    <a:pt x="68313" y="43852"/>
                    <a:pt x="64114" y="39653"/>
                  </a:cubicBezTo>
                  <a:cubicBezTo>
                    <a:pt x="62248" y="37787"/>
                    <a:pt x="60849" y="35921"/>
                    <a:pt x="62248" y="33122"/>
                  </a:cubicBezTo>
                  <a:cubicBezTo>
                    <a:pt x="62715" y="32189"/>
                    <a:pt x="62715" y="30789"/>
                    <a:pt x="62715" y="29390"/>
                  </a:cubicBezTo>
                  <a:cubicBezTo>
                    <a:pt x="62715" y="20526"/>
                    <a:pt x="59449" y="17261"/>
                    <a:pt x="51052" y="20526"/>
                  </a:cubicBezTo>
                  <a:cubicBezTo>
                    <a:pt x="49653" y="20993"/>
                    <a:pt x="48719" y="21459"/>
                    <a:pt x="47320" y="21926"/>
                  </a:cubicBezTo>
                  <a:cubicBezTo>
                    <a:pt x="47320" y="21926"/>
                    <a:pt x="47320" y="21926"/>
                    <a:pt x="47320" y="22392"/>
                  </a:cubicBezTo>
                  <a:cubicBezTo>
                    <a:pt x="47320" y="23792"/>
                    <a:pt x="47320" y="24258"/>
                    <a:pt x="46387" y="22859"/>
                  </a:cubicBezTo>
                  <a:cubicBezTo>
                    <a:pt x="46853" y="22392"/>
                    <a:pt x="47320" y="22392"/>
                    <a:pt x="47320" y="21926"/>
                  </a:cubicBezTo>
                  <a:cubicBezTo>
                    <a:pt x="47787" y="18194"/>
                    <a:pt x="48253" y="14462"/>
                    <a:pt x="48253" y="10730"/>
                  </a:cubicBezTo>
                  <a:cubicBezTo>
                    <a:pt x="48253" y="4665"/>
                    <a:pt x="43121" y="0"/>
                    <a:pt x="37057" y="0"/>
                  </a:cubicBezTo>
                  <a:cubicBezTo>
                    <a:pt x="33325" y="0"/>
                    <a:pt x="29593" y="933"/>
                    <a:pt x="25861" y="0"/>
                  </a:cubicBezTo>
                  <a:cubicBezTo>
                    <a:pt x="24928" y="0"/>
                    <a:pt x="23528" y="933"/>
                    <a:pt x="22595" y="1866"/>
                  </a:cubicBezTo>
                  <a:cubicBezTo>
                    <a:pt x="18863" y="5598"/>
                    <a:pt x="15131" y="8864"/>
                    <a:pt x="16997" y="14928"/>
                  </a:cubicBezTo>
                  <a:cubicBezTo>
                    <a:pt x="17464" y="16328"/>
                    <a:pt x="16531" y="18660"/>
                    <a:pt x="16064" y="20060"/>
                  </a:cubicBezTo>
                  <a:cubicBezTo>
                    <a:pt x="15131" y="23792"/>
                    <a:pt x="15131" y="24258"/>
                    <a:pt x="19796" y="26591"/>
                  </a:cubicBezTo>
                  <a:cubicBezTo>
                    <a:pt x="19796" y="26591"/>
                    <a:pt x="19796" y="26591"/>
                    <a:pt x="19796" y="26124"/>
                  </a:cubicBezTo>
                  <a:cubicBezTo>
                    <a:pt x="20263" y="26124"/>
                    <a:pt x="20263" y="26124"/>
                    <a:pt x="20263" y="25658"/>
                  </a:cubicBezTo>
                  <a:cubicBezTo>
                    <a:pt x="20263" y="25191"/>
                    <a:pt x="20729" y="24725"/>
                    <a:pt x="20729" y="24725"/>
                  </a:cubicBezTo>
                  <a:cubicBezTo>
                    <a:pt x="21662" y="24725"/>
                    <a:pt x="21662" y="25191"/>
                    <a:pt x="20263" y="25658"/>
                  </a:cubicBezTo>
                  <a:cubicBezTo>
                    <a:pt x="20263" y="26124"/>
                    <a:pt x="20263" y="26124"/>
                    <a:pt x="20263" y="26591"/>
                  </a:cubicBezTo>
                  <a:cubicBezTo>
                    <a:pt x="20263" y="26591"/>
                    <a:pt x="19796" y="26591"/>
                    <a:pt x="19796" y="26591"/>
                  </a:cubicBezTo>
                  <a:cubicBezTo>
                    <a:pt x="20263" y="28923"/>
                    <a:pt x="20729" y="31256"/>
                    <a:pt x="20729" y="34055"/>
                  </a:cubicBezTo>
                  <a:cubicBezTo>
                    <a:pt x="20729" y="35921"/>
                    <a:pt x="19796" y="37787"/>
                    <a:pt x="19330" y="39653"/>
                  </a:cubicBezTo>
                  <a:cubicBezTo>
                    <a:pt x="18397" y="41986"/>
                    <a:pt x="16531" y="42919"/>
                    <a:pt x="15131" y="41986"/>
                  </a:cubicBezTo>
                  <a:cubicBezTo>
                    <a:pt x="12799" y="41053"/>
                    <a:pt x="10932" y="39653"/>
                    <a:pt x="8600" y="38254"/>
                  </a:cubicBezTo>
                  <a:cubicBezTo>
                    <a:pt x="6734" y="37321"/>
                    <a:pt x="4868" y="38254"/>
                    <a:pt x="3468" y="39653"/>
                  </a:cubicBezTo>
                  <a:cubicBezTo>
                    <a:pt x="2069" y="41053"/>
                    <a:pt x="1136" y="42452"/>
                    <a:pt x="203" y="44318"/>
                  </a:cubicBezTo>
                  <a:cubicBezTo>
                    <a:pt x="-730" y="48983"/>
                    <a:pt x="1602" y="53182"/>
                    <a:pt x="6267" y="54115"/>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50" name="Freeform: Shape 149">
              <a:extLst>
                <a:ext uri="{FF2B5EF4-FFF2-40B4-BE49-F238E27FC236}">
                  <a16:creationId xmlns:a16="http://schemas.microsoft.com/office/drawing/2014/main" id="{908E5534-A555-415D-9CC6-23BA49B670E6}"/>
                </a:ext>
              </a:extLst>
            </p:cNvPr>
            <p:cNvSpPr/>
            <p:nvPr/>
          </p:nvSpPr>
          <p:spPr>
            <a:xfrm>
              <a:off x="4670095" y="3355972"/>
              <a:ext cx="153938" cy="46649"/>
            </a:xfrm>
            <a:custGeom>
              <a:avLst/>
              <a:gdLst/>
              <a:ahLst/>
              <a:cxnLst/>
              <a:rect l="0" t="0" r="0" b="0"/>
              <a:pathLst>
                <a:path w="153947" h="46650">
                  <a:moveTo>
                    <a:pt x="107196" y="42919"/>
                  </a:moveTo>
                  <a:cubicBezTo>
                    <a:pt x="115127" y="42452"/>
                    <a:pt x="122591" y="43852"/>
                    <a:pt x="129122" y="47584"/>
                  </a:cubicBezTo>
                  <a:cubicBezTo>
                    <a:pt x="132387" y="49450"/>
                    <a:pt x="135186" y="48983"/>
                    <a:pt x="137986" y="46184"/>
                  </a:cubicBezTo>
                  <a:cubicBezTo>
                    <a:pt x="139385" y="44785"/>
                    <a:pt x="141251" y="44785"/>
                    <a:pt x="143117" y="45251"/>
                  </a:cubicBezTo>
                  <a:cubicBezTo>
                    <a:pt x="145450" y="45718"/>
                    <a:pt x="148249" y="46184"/>
                    <a:pt x="150581" y="46651"/>
                  </a:cubicBezTo>
                  <a:cubicBezTo>
                    <a:pt x="152914" y="46651"/>
                    <a:pt x="155246" y="43852"/>
                    <a:pt x="155246" y="41519"/>
                  </a:cubicBezTo>
                  <a:cubicBezTo>
                    <a:pt x="155246" y="40120"/>
                    <a:pt x="153380" y="37321"/>
                    <a:pt x="151981" y="37321"/>
                  </a:cubicBezTo>
                  <a:cubicBezTo>
                    <a:pt x="144983" y="37321"/>
                    <a:pt x="137986" y="36388"/>
                    <a:pt x="132854" y="31256"/>
                  </a:cubicBezTo>
                  <a:cubicBezTo>
                    <a:pt x="131921" y="30323"/>
                    <a:pt x="130521" y="30789"/>
                    <a:pt x="129122" y="30789"/>
                  </a:cubicBezTo>
                  <a:cubicBezTo>
                    <a:pt x="126789" y="30789"/>
                    <a:pt x="123990" y="30789"/>
                    <a:pt x="121658" y="30323"/>
                  </a:cubicBezTo>
                  <a:cubicBezTo>
                    <a:pt x="119792" y="30323"/>
                    <a:pt x="117926" y="29390"/>
                    <a:pt x="116993" y="27524"/>
                  </a:cubicBezTo>
                  <a:cubicBezTo>
                    <a:pt x="116060" y="26124"/>
                    <a:pt x="117926" y="24725"/>
                    <a:pt x="120725" y="24258"/>
                  </a:cubicBezTo>
                  <a:cubicBezTo>
                    <a:pt x="122124" y="23792"/>
                    <a:pt x="123057" y="23792"/>
                    <a:pt x="124457" y="23792"/>
                  </a:cubicBezTo>
                  <a:cubicBezTo>
                    <a:pt x="126323" y="23325"/>
                    <a:pt x="128655" y="22859"/>
                    <a:pt x="128655" y="20993"/>
                  </a:cubicBezTo>
                  <a:cubicBezTo>
                    <a:pt x="128655" y="20060"/>
                    <a:pt x="125390" y="18660"/>
                    <a:pt x="123990" y="18660"/>
                  </a:cubicBezTo>
                  <a:cubicBezTo>
                    <a:pt x="116526" y="18194"/>
                    <a:pt x="108596" y="17727"/>
                    <a:pt x="101131" y="14928"/>
                  </a:cubicBezTo>
                  <a:cubicBezTo>
                    <a:pt x="97399" y="13529"/>
                    <a:pt x="93667" y="12596"/>
                    <a:pt x="90402" y="10730"/>
                  </a:cubicBezTo>
                  <a:cubicBezTo>
                    <a:pt x="84804" y="7931"/>
                    <a:pt x="80605" y="8397"/>
                    <a:pt x="77340" y="13995"/>
                  </a:cubicBezTo>
                  <a:cubicBezTo>
                    <a:pt x="75940" y="16328"/>
                    <a:pt x="73141" y="16794"/>
                    <a:pt x="70342" y="16794"/>
                  </a:cubicBezTo>
                  <a:cubicBezTo>
                    <a:pt x="67076" y="16794"/>
                    <a:pt x="63811" y="15861"/>
                    <a:pt x="61012" y="15861"/>
                  </a:cubicBezTo>
                  <a:cubicBezTo>
                    <a:pt x="54947" y="15395"/>
                    <a:pt x="50282" y="14462"/>
                    <a:pt x="46084" y="9330"/>
                  </a:cubicBezTo>
                  <a:cubicBezTo>
                    <a:pt x="41419" y="3732"/>
                    <a:pt x="33488" y="2333"/>
                    <a:pt x="26490" y="2333"/>
                  </a:cubicBezTo>
                  <a:cubicBezTo>
                    <a:pt x="19493" y="2333"/>
                    <a:pt x="12962" y="467"/>
                    <a:pt x="5964" y="0"/>
                  </a:cubicBezTo>
                  <a:cubicBezTo>
                    <a:pt x="5498" y="5132"/>
                    <a:pt x="2699" y="9330"/>
                    <a:pt x="366" y="13529"/>
                  </a:cubicBezTo>
                  <a:cubicBezTo>
                    <a:pt x="-567" y="15395"/>
                    <a:pt x="366" y="17727"/>
                    <a:pt x="2232" y="18194"/>
                  </a:cubicBezTo>
                  <a:cubicBezTo>
                    <a:pt x="6431" y="19593"/>
                    <a:pt x="11096" y="20060"/>
                    <a:pt x="13428" y="24725"/>
                  </a:cubicBezTo>
                  <a:cubicBezTo>
                    <a:pt x="14828" y="27057"/>
                    <a:pt x="17627" y="27990"/>
                    <a:pt x="19959" y="27990"/>
                  </a:cubicBezTo>
                  <a:cubicBezTo>
                    <a:pt x="25091" y="28457"/>
                    <a:pt x="30222" y="29390"/>
                    <a:pt x="34887" y="31723"/>
                  </a:cubicBezTo>
                  <a:cubicBezTo>
                    <a:pt x="38153" y="33589"/>
                    <a:pt x="41885" y="33589"/>
                    <a:pt x="46084" y="33122"/>
                  </a:cubicBezTo>
                  <a:cubicBezTo>
                    <a:pt x="54481" y="32189"/>
                    <a:pt x="62878" y="33122"/>
                    <a:pt x="70342" y="36854"/>
                  </a:cubicBezTo>
                  <a:cubicBezTo>
                    <a:pt x="77806" y="41053"/>
                    <a:pt x="86203" y="41986"/>
                    <a:pt x="94601" y="42452"/>
                  </a:cubicBezTo>
                  <a:cubicBezTo>
                    <a:pt x="98333" y="42919"/>
                    <a:pt x="102531" y="43385"/>
                    <a:pt x="107196" y="42919"/>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51" name="Freeform: Shape 150">
              <a:extLst>
                <a:ext uri="{FF2B5EF4-FFF2-40B4-BE49-F238E27FC236}">
                  <a16:creationId xmlns:a16="http://schemas.microsoft.com/office/drawing/2014/main" id="{40E122B0-2BBD-474F-90A7-153154EAA371}"/>
                </a:ext>
              </a:extLst>
            </p:cNvPr>
            <p:cNvSpPr/>
            <p:nvPr/>
          </p:nvSpPr>
          <p:spPr>
            <a:xfrm>
              <a:off x="4885042" y="2944152"/>
              <a:ext cx="74637" cy="111957"/>
            </a:xfrm>
            <a:custGeom>
              <a:avLst/>
              <a:gdLst/>
              <a:ahLst/>
              <a:cxnLst/>
              <a:rect l="0" t="0" r="0" b="0"/>
              <a:pathLst>
                <a:path w="74641" h="111961">
                  <a:moveTo>
                    <a:pt x="33122" y="2245"/>
                  </a:moveTo>
                  <a:cubicBezTo>
                    <a:pt x="28457" y="2711"/>
                    <a:pt x="24258" y="2245"/>
                    <a:pt x="20060" y="845"/>
                  </a:cubicBezTo>
                  <a:cubicBezTo>
                    <a:pt x="13529" y="-1954"/>
                    <a:pt x="10263" y="2711"/>
                    <a:pt x="8397" y="7376"/>
                  </a:cubicBezTo>
                  <a:cubicBezTo>
                    <a:pt x="7464" y="9709"/>
                    <a:pt x="6998" y="12508"/>
                    <a:pt x="6531" y="14840"/>
                  </a:cubicBezTo>
                  <a:cubicBezTo>
                    <a:pt x="5598" y="21838"/>
                    <a:pt x="4665" y="28835"/>
                    <a:pt x="4665" y="35833"/>
                  </a:cubicBezTo>
                  <a:cubicBezTo>
                    <a:pt x="4665" y="38632"/>
                    <a:pt x="3266" y="40498"/>
                    <a:pt x="1399" y="42364"/>
                  </a:cubicBezTo>
                  <a:cubicBezTo>
                    <a:pt x="466" y="43297"/>
                    <a:pt x="0" y="44697"/>
                    <a:pt x="0" y="45630"/>
                  </a:cubicBezTo>
                  <a:cubicBezTo>
                    <a:pt x="1399" y="51694"/>
                    <a:pt x="2799" y="58225"/>
                    <a:pt x="5131" y="64290"/>
                  </a:cubicBezTo>
                  <a:cubicBezTo>
                    <a:pt x="6998" y="68022"/>
                    <a:pt x="9330" y="72221"/>
                    <a:pt x="14462" y="73154"/>
                  </a:cubicBezTo>
                  <a:cubicBezTo>
                    <a:pt x="14462" y="73154"/>
                    <a:pt x="14462" y="73154"/>
                    <a:pt x="14462" y="73154"/>
                  </a:cubicBezTo>
                  <a:cubicBezTo>
                    <a:pt x="14462" y="71754"/>
                    <a:pt x="14928" y="71754"/>
                    <a:pt x="15395" y="72687"/>
                  </a:cubicBezTo>
                  <a:cubicBezTo>
                    <a:pt x="14928" y="72687"/>
                    <a:pt x="14928" y="73154"/>
                    <a:pt x="14462" y="73154"/>
                  </a:cubicBezTo>
                  <a:cubicBezTo>
                    <a:pt x="14462" y="73154"/>
                    <a:pt x="14462" y="73154"/>
                    <a:pt x="14462" y="73154"/>
                  </a:cubicBezTo>
                  <a:cubicBezTo>
                    <a:pt x="13995" y="79218"/>
                    <a:pt x="15861" y="83417"/>
                    <a:pt x="21926" y="85749"/>
                  </a:cubicBezTo>
                  <a:cubicBezTo>
                    <a:pt x="23325" y="86216"/>
                    <a:pt x="24725" y="87615"/>
                    <a:pt x="26124" y="88548"/>
                  </a:cubicBezTo>
                  <a:cubicBezTo>
                    <a:pt x="26124" y="88548"/>
                    <a:pt x="26124" y="88548"/>
                    <a:pt x="26591" y="89015"/>
                  </a:cubicBezTo>
                  <a:cubicBezTo>
                    <a:pt x="26591" y="89015"/>
                    <a:pt x="26591" y="89015"/>
                    <a:pt x="26591" y="89015"/>
                  </a:cubicBezTo>
                  <a:lnTo>
                    <a:pt x="26124" y="88548"/>
                  </a:lnTo>
                  <a:cubicBezTo>
                    <a:pt x="28457" y="87149"/>
                    <a:pt x="31256" y="85749"/>
                    <a:pt x="33589" y="84350"/>
                  </a:cubicBezTo>
                  <a:cubicBezTo>
                    <a:pt x="35454" y="83417"/>
                    <a:pt x="36854" y="83883"/>
                    <a:pt x="38254" y="84816"/>
                  </a:cubicBezTo>
                  <a:cubicBezTo>
                    <a:pt x="39653" y="85749"/>
                    <a:pt x="40586" y="87149"/>
                    <a:pt x="41519" y="88082"/>
                  </a:cubicBezTo>
                  <a:cubicBezTo>
                    <a:pt x="45718" y="89948"/>
                    <a:pt x="49450" y="91814"/>
                    <a:pt x="53648" y="88082"/>
                  </a:cubicBezTo>
                  <a:lnTo>
                    <a:pt x="52715" y="87615"/>
                  </a:lnTo>
                  <a:lnTo>
                    <a:pt x="54115" y="87615"/>
                  </a:lnTo>
                  <a:cubicBezTo>
                    <a:pt x="54115" y="87615"/>
                    <a:pt x="53648" y="88082"/>
                    <a:pt x="53648" y="88082"/>
                  </a:cubicBezTo>
                  <a:lnTo>
                    <a:pt x="53648" y="88082"/>
                  </a:lnTo>
                  <a:cubicBezTo>
                    <a:pt x="55048" y="89015"/>
                    <a:pt x="57847" y="89948"/>
                    <a:pt x="57847" y="91814"/>
                  </a:cubicBezTo>
                  <a:cubicBezTo>
                    <a:pt x="58780" y="96479"/>
                    <a:pt x="60646" y="99744"/>
                    <a:pt x="65311" y="101144"/>
                  </a:cubicBezTo>
                  <a:cubicBezTo>
                    <a:pt x="67177" y="101610"/>
                    <a:pt x="67177" y="103477"/>
                    <a:pt x="64844" y="105343"/>
                  </a:cubicBezTo>
                  <a:cubicBezTo>
                    <a:pt x="59713" y="110008"/>
                    <a:pt x="59713" y="111874"/>
                    <a:pt x="65777" y="114206"/>
                  </a:cubicBezTo>
                  <a:cubicBezTo>
                    <a:pt x="67644" y="115139"/>
                    <a:pt x="69509" y="116072"/>
                    <a:pt x="71376" y="116072"/>
                  </a:cubicBezTo>
                  <a:cubicBezTo>
                    <a:pt x="72309" y="116072"/>
                    <a:pt x="74641" y="115139"/>
                    <a:pt x="74641" y="114673"/>
                  </a:cubicBezTo>
                  <a:cubicBezTo>
                    <a:pt x="74174" y="110008"/>
                    <a:pt x="76041" y="105809"/>
                    <a:pt x="76041" y="101610"/>
                  </a:cubicBezTo>
                  <a:cubicBezTo>
                    <a:pt x="76041" y="100211"/>
                    <a:pt x="75108" y="97878"/>
                    <a:pt x="73708" y="96479"/>
                  </a:cubicBezTo>
                  <a:cubicBezTo>
                    <a:pt x="71376" y="94146"/>
                    <a:pt x="68577" y="92280"/>
                    <a:pt x="68110" y="89015"/>
                  </a:cubicBezTo>
                  <a:cubicBezTo>
                    <a:pt x="67644" y="82950"/>
                    <a:pt x="63912" y="80151"/>
                    <a:pt x="58780" y="78285"/>
                  </a:cubicBezTo>
                  <a:cubicBezTo>
                    <a:pt x="56447" y="77352"/>
                    <a:pt x="54581" y="75020"/>
                    <a:pt x="52715" y="73620"/>
                  </a:cubicBezTo>
                  <a:cubicBezTo>
                    <a:pt x="50383" y="72221"/>
                    <a:pt x="48050" y="71754"/>
                    <a:pt x="45251" y="72687"/>
                  </a:cubicBezTo>
                  <a:cubicBezTo>
                    <a:pt x="43851" y="73154"/>
                    <a:pt x="42919" y="73620"/>
                    <a:pt x="41519" y="74087"/>
                  </a:cubicBezTo>
                  <a:cubicBezTo>
                    <a:pt x="41053" y="74087"/>
                    <a:pt x="40119" y="74553"/>
                    <a:pt x="39653" y="74553"/>
                  </a:cubicBezTo>
                  <a:cubicBezTo>
                    <a:pt x="38254" y="74553"/>
                    <a:pt x="37321" y="74087"/>
                    <a:pt x="35921" y="73620"/>
                  </a:cubicBezTo>
                  <a:cubicBezTo>
                    <a:pt x="34521" y="73154"/>
                    <a:pt x="34521" y="71287"/>
                    <a:pt x="35921" y="68489"/>
                  </a:cubicBezTo>
                  <a:cubicBezTo>
                    <a:pt x="39186" y="62890"/>
                    <a:pt x="39186" y="62890"/>
                    <a:pt x="33589" y="61957"/>
                  </a:cubicBezTo>
                  <a:cubicBezTo>
                    <a:pt x="31256" y="61491"/>
                    <a:pt x="29856" y="60558"/>
                    <a:pt x="29856" y="58692"/>
                  </a:cubicBezTo>
                  <a:cubicBezTo>
                    <a:pt x="29856" y="54960"/>
                    <a:pt x="30323" y="50761"/>
                    <a:pt x="32655" y="47962"/>
                  </a:cubicBezTo>
                  <a:cubicBezTo>
                    <a:pt x="33589" y="46563"/>
                    <a:pt x="35454" y="45163"/>
                    <a:pt x="36387" y="43764"/>
                  </a:cubicBezTo>
                  <a:cubicBezTo>
                    <a:pt x="41053" y="36299"/>
                    <a:pt x="43385" y="28369"/>
                    <a:pt x="39186" y="20438"/>
                  </a:cubicBezTo>
                  <a:cubicBezTo>
                    <a:pt x="36387" y="15773"/>
                    <a:pt x="35454" y="11108"/>
                    <a:pt x="36387" y="5977"/>
                  </a:cubicBezTo>
                  <a:cubicBezTo>
                    <a:pt x="37321" y="3178"/>
                    <a:pt x="35454" y="1778"/>
                    <a:pt x="33122" y="2245"/>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52" name="Freeform: Shape 151">
              <a:extLst>
                <a:ext uri="{FF2B5EF4-FFF2-40B4-BE49-F238E27FC236}">
                  <a16:creationId xmlns:a16="http://schemas.microsoft.com/office/drawing/2014/main" id="{229881AD-1676-429D-B40F-AF8AFD4B9C7E}"/>
                </a:ext>
              </a:extLst>
            </p:cNvPr>
            <p:cNvSpPr/>
            <p:nvPr/>
          </p:nvSpPr>
          <p:spPr>
            <a:xfrm>
              <a:off x="5181256" y="4044041"/>
              <a:ext cx="55977" cy="74638"/>
            </a:xfrm>
            <a:custGeom>
              <a:avLst/>
              <a:gdLst/>
              <a:ahLst/>
              <a:cxnLst/>
              <a:rect l="0" t="0" r="0" b="0"/>
              <a:pathLst>
                <a:path w="55980" h="74641">
                  <a:moveTo>
                    <a:pt x="54115" y="7931"/>
                  </a:moveTo>
                  <a:cubicBezTo>
                    <a:pt x="48050" y="9330"/>
                    <a:pt x="41519" y="9797"/>
                    <a:pt x="35454" y="11663"/>
                  </a:cubicBezTo>
                  <a:cubicBezTo>
                    <a:pt x="29856" y="13529"/>
                    <a:pt x="25658" y="11663"/>
                    <a:pt x="21459" y="8397"/>
                  </a:cubicBezTo>
                  <a:cubicBezTo>
                    <a:pt x="18660" y="6065"/>
                    <a:pt x="15395" y="3266"/>
                    <a:pt x="12596" y="1399"/>
                  </a:cubicBezTo>
                  <a:cubicBezTo>
                    <a:pt x="11196" y="467"/>
                    <a:pt x="8863" y="467"/>
                    <a:pt x="7464" y="0"/>
                  </a:cubicBezTo>
                  <a:cubicBezTo>
                    <a:pt x="5598" y="0"/>
                    <a:pt x="3266" y="3266"/>
                    <a:pt x="3266" y="5598"/>
                  </a:cubicBezTo>
                  <a:cubicBezTo>
                    <a:pt x="3266" y="6998"/>
                    <a:pt x="2799" y="7931"/>
                    <a:pt x="2799" y="9330"/>
                  </a:cubicBezTo>
                  <a:cubicBezTo>
                    <a:pt x="2333" y="20526"/>
                    <a:pt x="4665" y="32189"/>
                    <a:pt x="0" y="43385"/>
                  </a:cubicBezTo>
                  <a:cubicBezTo>
                    <a:pt x="0" y="43852"/>
                    <a:pt x="0" y="44785"/>
                    <a:pt x="0" y="48517"/>
                  </a:cubicBezTo>
                  <a:cubicBezTo>
                    <a:pt x="466" y="51782"/>
                    <a:pt x="1866" y="57847"/>
                    <a:pt x="2799" y="64378"/>
                  </a:cubicBezTo>
                  <a:cubicBezTo>
                    <a:pt x="3732" y="71375"/>
                    <a:pt x="8863" y="73708"/>
                    <a:pt x="14462" y="75108"/>
                  </a:cubicBezTo>
                  <a:cubicBezTo>
                    <a:pt x="15395" y="75574"/>
                    <a:pt x="17261" y="75574"/>
                    <a:pt x="18194" y="74641"/>
                  </a:cubicBezTo>
                  <a:cubicBezTo>
                    <a:pt x="20993" y="72775"/>
                    <a:pt x="23325" y="70909"/>
                    <a:pt x="25658" y="68577"/>
                  </a:cubicBezTo>
                  <a:cubicBezTo>
                    <a:pt x="28457" y="65311"/>
                    <a:pt x="31722" y="64378"/>
                    <a:pt x="35921" y="64845"/>
                  </a:cubicBezTo>
                  <a:cubicBezTo>
                    <a:pt x="38720" y="65311"/>
                    <a:pt x="41053" y="63445"/>
                    <a:pt x="41986" y="61113"/>
                  </a:cubicBezTo>
                  <a:cubicBezTo>
                    <a:pt x="44318" y="53182"/>
                    <a:pt x="46651" y="45251"/>
                    <a:pt x="53182" y="39187"/>
                  </a:cubicBezTo>
                  <a:cubicBezTo>
                    <a:pt x="54115" y="38254"/>
                    <a:pt x="54115" y="36854"/>
                    <a:pt x="54581" y="35455"/>
                  </a:cubicBezTo>
                  <a:cubicBezTo>
                    <a:pt x="56447" y="29390"/>
                    <a:pt x="57847" y="23325"/>
                    <a:pt x="59713" y="16794"/>
                  </a:cubicBezTo>
                  <a:cubicBezTo>
                    <a:pt x="60179" y="15395"/>
                    <a:pt x="60179" y="14462"/>
                    <a:pt x="60179" y="13062"/>
                  </a:cubicBezTo>
                  <a:cubicBezTo>
                    <a:pt x="60179" y="10263"/>
                    <a:pt x="57380" y="6998"/>
                    <a:pt x="54115" y="7931"/>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53" name="Freeform: Shape 152">
              <a:extLst>
                <a:ext uri="{FF2B5EF4-FFF2-40B4-BE49-F238E27FC236}">
                  <a16:creationId xmlns:a16="http://schemas.microsoft.com/office/drawing/2014/main" id="{44C4C6F5-2D98-406D-800C-50118892F886}"/>
                </a:ext>
              </a:extLst>
            </p:cNvPr>
            <p:cNvSpPr/>
            <p:nvPr/>
          </p:nvSpPr>
          <p:spPr>
            <a:xfrm>
              <a:off x="1659336" y="2870916"/>
              <a:ext cx="163267" cy="60643"/>
            </a:xfrm>
            <a:custGeom>
              <a:avLst/>
              <a:gdLst/>
              <a:ahLst/>
              <a:cxnLst/>
              <a:rect l="0" t="0" r="0" b="0"/>
              <a:pathLst>
                <a:path w="163277" h="60645">
                  <a:moveTo>
                    <a:pt x="162344" y="56823"/>
                  </a:moveTo>
                  <a:cubicBezTo>
                    <a:pt x="164677" y="56356"/>
                    <a:pt x="165143" y="52624"/>
                    <a:pt x="163277" y="50292"/>
                  </a:cubicBezTo>
                  <a:cubicBezTo>
                    <a:pt x="161411" y="48426"/>
                    <a:pt x="160012" y="46093"/>
                    <a:pt x="157679" y="45160"/>
                  </a:cubicBezTo>
                  <a:cubicBezTo>
                    <a:pt x="145084" y="39562"/>
                    <a:pt x="132488" y="32564"/>
                    <a:pt x="119426" y="27899"/>
                  </a:cubicBezTo>
                  <a:cubicBezTo>
                    <a:pt x="115227" y="26500"/>
                    <a:pt x="111029" y="24634"/>
                    <a:pt x="107297" y="22301"/>
                  </a:cubicBezTo>
                  <a:cubicBezTo>
                    <a:pt x="103098" y="19502"/>
                    <a:pt x="98433" y="17170"/>
                    <a:pt x="93301" y="15770"/>
                  </a:cubicBezTo>
                  <a:cubicBezTo>
                    <a:pt x="90969" y="15304"/>
                    <a:pt x="88170" y="13904"/>
                    <a:pt x="86770" y="12038"/>
                  </a:cubicBezTo>
                  <a:cubicBezTo>
                    <a:pt x="81172" y="6440"/>
                    <a:pt x="74641" y="5041"/>
                    <a:pt x="67644" y="5041"/>
                  </a:cubicBezTo>
                  <a:cubicBezTo>
                    <a:pt x="62045" y="5041"/>
                    <a:pt x="57847" y="4108"/>
                    <a:pt x="52715" y="1775"/>
                  </a:cubicBezTo>
                  <a:cubicBezTo>
                    <a:pt x="49916" y="376"/>
                    <a:pt x="46184" y="-557"/>
                    <a:pt x="43385" y="376"/>
                  </a:cubicBezTo>
                  <a:cubicBezTo>
                    <a:pt x="34988" y="2708"/>
                    <a:pt x="25658" y="3175"/>
                    <a:pt x="17261" y="6907"/>
                  </a:cubicBezTo>
                  <a:cubicBezTo>
                    <a:pt x="8864" y="10639"/>
                    <a:pt x="5132" y="18103"/>
                    <a:pt x="0" y="24167"/>
                  </a:cubicBezTo>
                  <a:cubicBezTo>
                    <a:pt x="0" y="24167"/>
                    <a:pt x="933" y="25100"/>
                    <a:pt x="1400" y="25100"/>
                  </a:cubicBezTo>
                  <a:cubicBezTo>
                    <a:pt x="3732" y="25100"/>
                    <a:pt x="6998" y="25567"/>
                    <a:pt x="8864" y="24634"/>
                  </a:cubicBezTo>
                  <a:cubicBezTo>
                    <a:pt x="17727" y="19502"/>
                    <a:pt x="28457" y="18569"/>
                    <a:pt x="36854" y="12505"/>
                  </a:cubicBezTo>
                  <a:cubicBezTo>
                    <a:pt x="38720" y="11105"/>
                    <a:pt x="42452" y="12505"/>
                    <a:pt x="43385" y="14371"/>
                  </a:cubicBezTo>
                  <a:cubicBezTo>
                    <a:pt x="44785" y="17636"/>
                    <a:pt x="47117" y="19502"/>
                    <a:pt x="50383" y="19969"/>
                  </a:cubicBezTo>
                  <a:cubicBezTo>
                    <a:pt x="54581" y="20902"/>
                    <a:pt x="59246" y="21368"/>
                    <a:pt x="63445" y="22768"/>
                  </a:cubicBezTo>
                  <a:cubicBezTo>
                    <a:pt x="66711" y="23234"/>
                    <a:pt x="69976" y="24167"/>
                    <a:pt x="72775" y="25567"/>
                  </a:cubicBezTo>
                  <a:cubicBezTo>
                    <a:pt x="78373" y="28832"/>
                    <a:pt x="84438" y="30232"/>
                    <a:pt x="90969" y="31165"/>
                  </a:cubicBezTo>
                  <a:cubicBezTo>
                    <a:pt x="94701" y="31632"/>
                    <a:pt x="97033" y="33498"/>
                    <a:pt x="98433" y="36763"/>
                  </a:cubicBezTo>
                  <a:cubicBezTo>
                    <a:pt x="101232" y="43294"/>
                    <a:pt x="106364" y="46560"/>
                    <a:pt x="113361" y="47493"/>
                  </a:cubicBezTo>
                  <a:cubicBezTo>
                    <a:pt x="113828" y="47493"/>
                    <a:pt x="114294" y="47959"/>
                    <a:pt x="115227" y="48426"/>
                  </a:cubicBezTo>
                  <a:cubicBezTo>
                    <a:pt x="117093" y="49359"/>
                    <a:pt x="117560" y="50758"/>
                    <a:pt x="116627" y="53091"/>
                  </a:cubicBezTo>
                  <a:cubicBezTo>
                    <a:pt x="116160" y="54024"/>
                    <a:pt x="115227" y="55423"/>
                    <a:pt x="114761" y="56356"/>
                  </a:cubicBezTo>
                  <a:cubicBezTo>
                    <a:pt x="113361" y="59155"/>
                    <a:pt x="114294" y="61954"/>
                    <a:pt x="117560" y="61954"/>
                  </a:cubicBezTo>
                  <a:cubicBezTo>
                    <a:pt x="122225" y="62421"/>
                    <a:pt x="126423" y="61954"/>
                    <a:pt x="134354" y="61954"/>
                  </a:cubicBezTo>
                  <a:cubicBezTo>
                    <a:pt x="141818" y="64287"/>
                    <a:pt x="152081" y="59622"/>
                    <a:pt x="162344" y="56823"/>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54" name="Freeform: Shape 153">
              <a:extLst>
                <a:ext uri="{FF2B5EF4-FFF2-40B4-BE49-F238E27FC236}">
                  <a16:creationId xmlns:a16="http://schemas.microsoft.com/office/drawing/2014/main" id="{A5E43AEA-9F8B-41CB-BE9C-191A9136C818}"/>
                </a:ext>
              </a:extLst>
            </p:cNvPr>
            <p:cNvSpPr/>
            <p:nvPr/>
          </p:nvSpPr>
          <p:spPr>
            <a:xfrm>
              <a:off x="4012451" y="1359873"/>
              <a:ext cx="60642" cy="74638"/>
            </a:xfrm>
            <a:custGeom>
              <a:avLst/>
              <a:gdLst/>
              <a:ahLst/>
              <a:cxnLst/>
              <a:rect l="0" t="0" r="0" b="0"/>
              <a:pathLst>
                <a:path w="60645" h="74641">
                  <a:moveTo>
                    <a:pt x="7739" y="31722"/>
                  </a:moveTo>
                  <a:cubicBezTo>
                    <a:pt x="8206" y="33588"/>
                    <a:pt x="8206" y="35455"/>
                    <a:pt x="8206" y="34988"/>
                  </a:cubicBezTo>
                  <a:cubicBezTo>
                    <a:pt x="7739" y="39187"/>
                    <a:pt x="7273" y="41519"/>
                    <a:pt x="7739" y="43385"/>
                  </a:cubicBezTo>
                  <a:cubicBezTo>
                    <a:pt x="9139" y="50383"/>
                    <a:pt x="10538" y="57380"/>
                    <a:pt x="12404" y="63911"/>
                  </a:cubicBezTo>
                  <a:cubicBezTo>
                    <a:pt x="13804" y="69043"/>
                    <a:pt x="15670" y="73708"/>
                    <a:pt x="19868" y="76974"/>
                  </a:cubicBezTo>
                  <a:cubicBezTo>
                    <a:pt x="20801" y="77440"/>
                    <a:pt x="22201" y="77907"/>
                    <a:pt x="23134" y="77440"/>
                  </a:cubicBezTo>
                  <a:cubicBezTo>
                    <a:pt x="24067" y="76974"/>
                    <a:pt x="25466" y="76507"/>
                    <a:pt x="26399" y="75108"/>
                  </a:cubicBezTo>
                  <a:cubicBezTo>
                    <a:pt x="33864" y="65311"/>
                    <a:pt x="33864" y="65311"/>
                    <a:pt x="47392" y="56914"/>
                  </a:cubicBezTo>
                  <a:cubicBezTo>
                    <a:pt x="51124" y="54581"/>
                    <a:pt x="54390" y="51316"/>
                    <a:pt x="57655" y="48050"/>
                  </a:cubicBezTo>
                  <a:cubicBezTo>
                    <a:pt x="59988" y="45718"/>
                    <a:pt x="61387" y="42919"/>
                    <a:pt x="62787" y="40120"/>
                  </a:cubicBezTo>
                  <a:cubicBezTo>
                    <a:pt x="63720" y="38720"/>
                    <a:pt x="63720" y="36388"/>
                    <a:pt x="63253" y="34522"/>
                  </a:cubicBezTo>
                  <a:cubicBezTo>
                    <a:pt x="62320" y="31722"/>
                    <a:pt x="59988" y="28923"/>
                    <a:pt x="58588" y="26124"/>
                  </a:cubicBezTo>
                  <a:cubicBezTo>
                    <a:pt x="56722" y="21926"/>
                    <a:pt x="53457" y="18660"/>
                    <a:pt x="48792" y="17727"/>
                  </a:cubicBezTo>
                  <a:cubicBezTo>
                    <a:pt x="42261" y="16328"/>
                    <a:pt x="37129" y="12129"/>
                    <a:pt x="31531" y="9797"/>
                  </a:cubicBezTo>
                  <a:cubicBezTo>
                    <a:pt x="25466" y="7464"/>
                    <a:pt x="19402" y="6065"/>
                    <a:pt x="14270" y="1866"/>
                  </a:cubicBezTo>
                  <a:cubicBezTo>
                    <a:pt x="12404" y="467"/>
                    <a:pt x="9605" y="0"/>
                    <a:pt x="6806" y="0"/>
                  </a:cubicBezTo>
                  <a:cubicBezTo>
                    <a:pt x="5873" y="0"/>
                    <a:pt x="4007" y="467"/>
                    <a:pt x="3541" y="1400"/>
                  </a:cubicBezTo>
                  <a:cubicBezTo>
                    <a:pt x="741" y="6998"/>
                    <a:pt x="-2057" y="13062"/>
                    <a:pt x="2141" y="19593"/>
                  </a:cubicBezTo>
                  <a:cubicBezTo>
                    <a:pt x="4940" y="23325"/>
                    <a:pt x="6340" y="27524"/>
                    <a:pt x="7739" y="31722"/>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55" name="Freeform: Shape 154">
              <a:extLst>
                <a:ext uri="{FF2B5EF4-FFF2-40B4-BE49-F238E27FC236}">
                  <a16:creationId xmlns:a16="http://schemas.microsoft.com/office/drawing/2014/main" id="{B203E4D2-FBF9-4032-B26C-2953B62090FC}"/>
                </a:ext>
              </a:extLst>
            </p:cNvPr>
            <p:cNvSpPr/>
            <p:nvPr/>
          </p:nvSpPr>
          <p:spPr>
            <a:xfrm>
              <a:off x="4929824" y="3091347"/>
              <a:ext cx="74637" cy="69973"/>
            </a:xfrm>
            <a:custGeom>
              <a:avLst/>
              <a:gdLst/>
              <a:ahLst/>
              <a:cxnLst/>
              <a:rect l="0" t="0" r="0" b="0"/>
              <a:pathLst>
                <a:path w="74641" h="69976">
                  <a:moveTo>
                    <a:pt x="55514" y="127"/>
                  </a:moveTo>
                  <a:cubicBezTo>
                    <a:pt x="55048" y="594"/>
                    <a:pt x="55048" y="1060"/>
                    <a:pt x="54581" y="1993"/>
                  </a:cubicBezTo>
                  <a:cubicBezTo>
                    <a:pt x="53648" y="5725"/>
                    <a:pt x="53182" y="9924"/>
                    <a:pt x="51316" y="12723"/>
                  </a:cubicBezTo>
                  <a:cubicBezTo>
                    <a:pt x="49450" y="15988"/>
                    <a:pt x="45718" y="17854"/>
                    <a:pt x="42919" y="20187"/>
                  </a:cubicBezTo>
                  <a:cubicBezTo>
                    <a:pt x="41519" y="21586"/>
                    <a:pt x="40586" y="22986"/>
                    <a:pt x="39187" y="24385"/>
                  </a:cubicBezTo>
                  <a:cubicBezTo>
                    <a:pt x="37787" y="25785"/>
                    <a:pt x="36387" y="26718"/>
                    <a:pt x="34988" y="28118"/>
                  </a:cubicBezTo>
                  <a:cubicBezTo>
                    <a:pt x="32655" y="29984"/>
                    <a:pt x="31722" y="28118"/>
                    <a:pt x="30323" y="27184"/>
                  </a:cubicBezTo>
                  <a:cubicBezTo>
                    <a:pt x="25658" y="22519"/>
                    <a:pt x="23325" y="20653"/>
                    <a:pt x="17261" y="26718"/>
                  </a:cubicBezTo>
                  <a:cubicBezTo>
                    <a:pt x="13995" y="29984"/>
                    <a:pt x="10263" y="32316"/>
                    <a:pt x="6531" y="34182"/>
                  </a:cubicBezTo>
                  <a:cubicBezTo>
                    <a:pt x="1866" y="36048"/>
                    <a:pt x="467" y="40247"/>
                    <a:pt x="0" y="45845"/>
                  </a:cubicBezTo>
                  <a:cubicBezTo>
                    <a:pt x="0" y="45845"/>
                    <a:pt x="0" y="46311"/>
                    <a:pt x="0" y="46778"/>
                  </a:cubicBezTo>
                  <a:cubicBezTo>
                    <a:pt x="467" y="48177"/>
                    <a:pt x="467" y="49577"/>
                    <a:pt x="1399" y="50043"/>
                  </a:cubicBezTo>
                  <a:cubicBezTo>
                    <a:pt x="1866" y="50510"/>
                    <a:pt x="3732" y="50043"/>
                    <a:pt x="4665" y="49110"/>
                  </a:cubicBezTo>
                  <a:cubicBezTo>
                    <a:pt x="6531" y="47711"/>
                    <a:pt x="8397" y="45845"/>
                    <a:pt x="10263" y="43979"/>
                  </a:cubicBezTo>
                  <a:cubicBezTo>
                    <a:pt x="15861" y="44445"/>
                    <a:pt x="21459" y="44445"/>
                    <a:pt x="27057" y="42579"/>
                  </a:cubicBezTo>
                  <a:cubicBezTo>
                    <a:pt x="28457" y="42113"/>
                    <a:pt x="32655" y="45378"/>
                    <a:pt x="32655" y="46778"/>
                  </a:cubicBezTo>
                  <a:cubicBezTo>
                    <a:pt x="32655" y="49110"/>
                    <a:pt x="32189" y="51909"/>
                    <a:pt x="32655" y="54242"/>
                  </a:cubicBezTo>
                  <a:cubicBezTo>
                    <a:pt x="33122" y="63106"/>
                    <a:pt x="37787" y="68237"/>
                    <a:pt x="46184" y="71036"/>
                  </a:cubicBezTo>
                  <a:cubicBezTo>
                    <a:pt x="49450" y="71969"/>
                    <a:pt x="52249" y="72902"/>
                    <a:pt x="55514" y="72902"/>
                  </a:cubicBezTo>
                  <a:cubicBezTo>
                    <a:pt x="56914" y="72902"/>
                    <a:pt x="59246" y="71503"/>
                    <a:pt x="60180" y="70570"/>
                  </a:cubicBezTo>
                  <a:cubicBezTo>
                    <a:pt x="62045" y="68704"/>
                    <a:pt x="62512" y="66371"/>
                    <a:pt x="62045" y="63572"/>
                  </a:cubicBezTo>
                  <a:cubicBezTo>
                    <a:pt x="61579" y="59840"/>
                    <a:pt x="58313" y="56575"/>
                    <a:pt x="59713" y="52842"/>
                  </a:cubicBezTo>
                  <a:cubicBezTo>
                    <a:pt x="60180" y="51909"/>
                    <a:pt x="61579" y="50976"/>
                    <a:pt x="62512" y="50976"/>
                  </a:cubicBezTo>
                  <a:cubicBezTo>
                    <a:pt x="63445" y="50976"/>
                    <a:pt x="64378" y="52376"/>
                    <a:pt x="65311" y="53309"/>
                  </a:cubicBezTo>
                  <a:cubicBezTo>
                    <a:pt x="68110" y="57041"/>
                    <a:pt x="68110" y="56575"/>
                    <a:pt x="70443" y="54242"/>
                  </a:cubicBezTo>
                  <a:cubicBezTo>
                    <a:pt x="74641" y="50510"/>
                    <a:pt x="76041" y="46311"/>
                    <a:pt x="74641" y="40713"/>
                  </a:cubicBezTo>
                  <a:cubicBezTo>
                    <a:pt x="72775" y="34649"/>
                    <a:pt x="70909" y="28584"/>
                    <a:pt x="69976" y="22053"/>
                  </a:cubicBezTo>
                  <a:cubicBezTo>
                    <a:pt x="69510" y="17854"/>
                    <a:pt x="68110" y="14589"/>
                    <a:pt x="65311" y="11790"/>
                  </a:cubicBezTo>
                  <a:cubicBezTo>
                    <a:pt x="62045" y="8991"/>
                    <a:pt x="58780" y="5725"/>
                    <a:pt x="57847" y="1060"/>
                  </a:cubicBezTo>
                  <a:cubicBezTo>
                    <a:pt x="57380" y="594"/>
                    <a:pt x="56448" y="-339"/>
                    <a:pt x="55514" y="127"/>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56" name="Freeform: Shape 155">
              <a:extLst>
                <a:ext uri="{FF2B5EF4-FFF2-40B4-BE49-F238E27FC236}">
                  <a16:creationId xmlns:a16="http://schemas.microsoft.com/office/drawing/2014/main" id="{49B5D783-0511-42B0-AB7D-90BDF6DB6006}"/>
                </a:ext>
              </a:extLst>
            </p:cNvPr>
            <p:cNvSpPr/>
            <p:nvPr/>
          </p:nvSpPr>
          <p:spPr>
            <a:xfrm>
              <a:off x="1823070" y="2926800"/>
              <a:ext cx="93296" cy="37319"/>
            </a:xfrm>
            <a:custGeom>
              <a:avLst/>
              <a:gdLst/>
              <a:ahLst/>
              <a:cxnLst/>
              <a:rect l="0" t="0" r="0" b="0"/>
              <a:pathLst>
                <a:path w="93301" h="37320">
                  <a:moveTo>
                    <a:pt x="6065" y="34059"/>
                  </a:moveTo>
                  <a:cubicBezTo>
                    <a:pt x="9797" y="34059"/>
                    <a:pt x="13529" y="33126"/>
                    <a:pt x="17261" y="33126"/>
                  </a:cubicBezTo>
                  <a:cubicBezTo>
                    <a:pt x="21926" y="33126"/>
                    <a:pt x="26124" y="33592"/>
                    <a:pt x="30789" y="34525"/>
                  </a:cubicBezTo>
                  <a:cubicBezTo>
                    <a:pt x="34988" y="34992"/>
                    <a:pt x="36388" y="39657"/>
                    <a:pt x="39653" y="41523"/>
                  </a:cubicBezTo>
                  <a:cubicBezTo>
                    <a:pt x="40586" y="41989"/>
                    <a:pt x="41986" y="41989"/>
                    <a:pt x="43385" y="41523"/>
                  </a:cubicBezTo>
                  <a:cubicBezTo>
                    <a:pt x="44318" y="41056"/>
                    <a:pt x="45718" y="40123"/>
                    <a:pt x="46184" y="39190"/>
                  </a:cubicBezTo>
                  <a:cubicBezTo>
                    <a:pt x="49450" y="34525"/>
                    <a:pt x="53182" y="32193"/>
                    <a:pt x="59246" y="33126"/>
                  </a:cubicBezTo>
                  <a:cubicBezTo>
                    <a:pt x="61112" y="33592"/>
                    <a:pt x="63445" y="33126"/>
                    <a:pt x="64845" y="32659"/>
                  </a:cubicBezTo>
                  <a:cubicBezTo>
                    <a:pt x="72309" y="28461"/>
                    <a:pt x="79773" y="29394"/>
                    <a:pt x="87237" y="31260"/>
                  </a:cubicBezTo>
                  <a:cubicBezTo>
                    <a:pt x="88636" y="30793"/>
                    <a:pt x="90036" y="31260"/>
                    <a:pt x="90969" y="30327"/>
                  </a:cubicBezTo>
                  <a:cubicBezTo>
                    <a:pt x="92368" y="29394"/>
                    <a:pt x="93768" y="27994"/>
                    <a:pt x="94701" y="26128"/>
                  </a:cubicBezTo>
                  <a:cubicBezTo>
                    <a:pt x="95168" y="25195"/>
                    <a:pt x="94234" y="23329"/>
                    <a:pt x="93301" y="22863"/>
                  </a:cubicBezTo>
                  <a:cubicBezTo>
                    <a:pt x="86304" y="18664"/>
                    <a:pt x="79773" y="13532"/>
                    <a:pt x="73242" y="8401"/>
                  </a:cubicBezTo>
                  <a:cubicBezTo>
                    <a:pt x="71376" y="7001"/>
                    <a:pt x="68577" y="6068"/>
                    <a:pt x="66244" y="5602"/>
                  </a:cubicBezTo>
                  <a:cubicBezTo>
                    <a:pt x="57380" y="3269"/>
                    <a:pt x="48983" y="1403"/>
                    <a:pt x="40120" y="4669"/>
                  </a:cubicBezTo>
                  <a:cubicBezTo>
                    <a:pt x="37321" y="5602"/>
                    <a:pt x="34055" y="4202"/>
                    <a:pt x="31256" y="2336"/>
                  </a:cubicBezTo>
                  <a:cubicBezTo>
                    <a:pt x="30323" y="1403"/>
                    <a:pt x="29390" y="937"/>
                    <a:pt x="27990" y="470"/>
                  </a:cubicBezTo>
                  <a:cubicBezTo>
                    <a:pt x="25658" y="-929"/>
                    <a:pt x="22392" y="937"/>
                    <a:pt x="20060" y="4202"/>
                  </a:cubicBezTo>
                  <a:cubicBezTo>
                    <a:pt x="18660" y="6068"/>
                    <a:pt x="19127" y="7934"/>
                    <a:pt x="20526" y="9334"/>
                  </a:cubicBezTo>
                  <a:cubicBezTo>
                    <a:pt x="25191" y="12133"/>
                    <a:pt x="24725" y="16798"/>
                    <a:pt x="26124" y="20996"/>
                  </a:cubicBezTo>
                  <a:cubicBezTo>
                    <a:pt x="26591" y="23329"/>
                    <a:pt x="26124" y="23795"/>
                    <a:pt x="22859" y="22396"/>
                  </a:cubicBezTo>
                  <a:cubicBezTo>
                    <a:pt x="19593" y="20996"/>
                    <a:pt x="18194" y="23795"/>
                    <a:pt x="16328" y="24262"/>
                  </a:cubicBezTo>
                  <a:cubicBezTo>
                    <a:pt x="11196" y="25195"/>
                    <a:pt x="6531" y="25661"/>
                    <a:pt x="1400" y="26595"/>
                  </a:cubicBezTo>
                  <a:cubicBezTo>
                    <a:pt x="933" y="26595"/>
                    <a:pt x="0" y="28927"/>
                    <a:pt x="0" y="29860"/>
                  </a:cubicBezTo>
                  <a:cubicBezTo>
                    <a:pt x="0" y="31726"/>
                    <a:pt x="2799" y="34059"/>
                    <a:pt x="6065" y="34059"/>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57" name="Freeform: Shape 156">
              <a:extLst>
                <a:ext uri="{FF2B5EF4-FFF2-40B4-BE49-F238E27FC236}">
                  <a16:creationId xmlns:a16="http://schemas.microsoft.com/office/drawing/2014/main" id="{6BCF0ED9-5101-4CA3-B594-2C3E03997020}"/>
                </a:ext>
              </a:extLst>
            </p:cNvPr>
            <p:cNvSpPr/>
            <p:nvPr/>
          </p:nvSpPr>
          <p:spPr>
            <a:xfrm>
              <a:off x="2028855" y="1659266"/>
              <a:ext cx="46648" cy="41984"/>
            </a:xfrm>
            <a:custGeom>
              <a:avLst/>
              <a:gdLst/>
              <a:ahLst/>
              <a:cxnLst/>
              <a:rect l="0" t="0" r="0" b="0"/>
              <a:pathLst>
                <a:path w="46650" h="41985">
                  <a:moveTo>
                    <a:pt x="399" y="18286"/>
                  </a:moveTo>
                  <a:cubicBezTo>
                    <a:pt x="2265" y="22484"/>
                    <a:pt x="1799" y="26683"/>
                    <a:pt x="399" y="30881"/>
                  </a:cubicBezTo>
                  <a:cubicBezTo>
                    <a:pt x="-1467" y="37879"/>
                    <a:pt x="6464" y="44877"/>
                    <a:pt x="12528" y="44410"/>
                  </a:cubicBezTo>
                  <a:cubicBezTo>
                    <a:pt x="16260" y="43944"/>
                    <a:pt x="19993" y="43011"/>
                    <a:pt x="23725" y="42544"/>
                  </a:cubicBezTo>
                  <a:cubicBezTo>
                    <a:pt x="26524" y="42544"/>
                    <a:pt x="29323" y="43011"/>
                    <a:pt x="31655" y="45343"/>
                  </a:cubicBezTo>
                  <a:cubicBezTo>
                    <a:pt x="35854" y="45810"/>
                    <a:pt x="40519" y="46276"/>
                    <a:pt x="44717" y="46276"/>
                  </a:cubicBezTo>
                  <a:cubicBezTo>
                    <a:pt x="46117" y="46276"/>
                    <a:pt x="48449" y="43944"/>
                    <a:pt x="48449" y="42544"/>
                  </a:cubicBezTo>
                  <a:cubicBezTo>
                    <a:pt x="47983" y="35546"/>
                    <a:pt x="47516" y="28549"/>
                    <a:pt x="45650" y="21551"/>
                  </a:cubicBezTo>
                  <a:cubicBezTo>
                    <a:pt x="43784" y="14087"/>
                    <a:pt x="39119" y="8956"/>
                    <a:pt x="31655" y="7556"/>
                  </a:cubicBezTo>
                  <a:cubicBezTo>
                    <a:pt x="24658" y="6156"/>
                    <a:pt x="18126" y="3824"/>
                    <a:pt x="12062" y="558"/>
                  </a:cubicBezTo>
                  <a:cubicBezTo>
                    <a:pt x="10196" y="-841"/>
                    <a:pt x="7397" y="558"/>
                    <a:pt x="5531" y="2891"/>
                  </a:cubicBezTo>
                  <a:cubicBezTo>
                    <a:pt x="4131" y="5223"/>
                    <a:pt x="2732" y="8023"/>
                    <a:pt x="866" y="10355"/>
                  </a:cubicBezTo>
                  <a:cubicBezTo>
                    <a:pt x="399" y="13154"/>
                    <a:pt x="-534" y="15953"/>
                    <a:pt x="399" y="18286"/>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58" name="Freeform: Shape 157">
              <a:extLst>
                <a:ext uri="{FF2B5EF4-FFF2-40B4-BE49-F238E27FC236}">
                  <a16:creationId xmlns:a16="http://schemas.microsoft.com/office/drawing/2014/main" id="{60A82731-84F6-4185-A273-8D062DC7ED0C}"/>
                </a:ext>
              </a:extLst>
            </p:cNvPr>
            <p:cNvSpPr/>
            <p:nvPr/>
          </p:nvSpPr>
          <p:spPr>
            <a:xfrm>
              <a:off x="2029254" y="1670086"/>
              <a:ext cx="4665" cy="4665"/>
            </a:xfrm>
            <a:custGeom>
              <a:avLst/>
              <a:gdLst/>
              <a:ahLst/>
              <a:cxnLst/>
              <a:rect l="0" t="0" r="0" b="0"/>
              <a:pathLst>
                <a:path>
                  <a:moveTo>
                    <a:pt x="467" y="0"/>
                  </a:moveTo>
                  <a:cubicBezTo>
                    <a:pt x="467" y="0"/>
                    <a:pt x="467" y="0"/>
                    <a:pt x="467" y="0"/>
                  </a:cubicBezTo>
                  <a:cubicBezTo>
                    <a:pt x="467" y="0"/>
                    <a:pt x="467" y="466"/>
                    <a:pt x="467" y="0"/>
                  </a:cubicBezTo>
                  <a:cubicBezTo>
                    <a:pt x="0" y="466"/>
                    <a:pt x="0" y="466"/>
                    <a:pt x="0" y="466"/>
                  </a:cubicBezTo>
                  <a:cubicBezTo>
                    <a:pt x="467" y="466"/>
                    <a:pt x="467" y="466"/>
                    <a:pt x="467" y="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59" name="Freeform: Shape 158">
              <a:extLst>
                <a:ext uri="{FF2B5EF4-FFF2-40B4-BE49-F238E27FC236}">
                  <a16:creationId xmlns:a16="http://schemas.microsoft.com/office/drawing/2014/main" id="{E458BB61-086A-46F8-96CA-C52AB3316AEC}"/>
                </a:ext>
              </a:extLst>
            </p:cNvPr>
            <p:cNvSpPr/>
            <p:nvPr/>
          </p:nvSpPr>
          <p:spPr>
            <a:xfrm>
              <a:off x="4254768" y="3097884"/>
              <a:ext cx="32653" cy="60643"/>
            </a:xfrm>
            <a:custGeom>
              <a:avLst/>
              <a:gdLst/>
              <a:ahLst/>
              <a:cxnLst/>
              <a:rect l="0" t="0" r="0" b="0"/>
              <a:pathLst>
                <a:path w="32655" h="60645">
                  <a:moveTo>
                    <a:pt x="11722" y="2454"/>
                  </a:moveTo>
                  <a:cubicBezTo>
                    <a:pt x="10322" y="1054"/>
                    <a:pt x="8456" y="588"/>
                    <a:pt x="6590" y="121"/>
                  </a:cubicBezTo>
                  <a:cubicBezTo>
                    <a:pt x="5191" y="-345"/>
                    <a:pt x="3791" y="588"/>
                    <a:pt x="4258" y="1987"/>
                  </a:cubicBezTo>
                  <a:cubicBezTo>
                    <a:pt x="4258" y="3853"/>
                    <a:pt x="6124" y="6186"/>
                    <a:pt x="5191" y="7119"/>
                  </a:cubicBezTo>
                  <a:cubicBezTo>
                    <a:pt x="526" y="14583"/>
                    <a:pt x="1925" y="22980"/>
                    <a:pt x="59" y="29045"/>
                  </a:cubicBezTo>
                  <a:cubicBezTo>
                    <a:pt x="-407" y="40708"/>
                    <a:pt x="1925" y="49571"/>
                    <a:pt x="5657" y="58435"/>
                  </a:cubicBezTo>
                  <a:cubicBezTo>
                    <a:pt x="7523" y="62633"/>
                    <a:pt x="12188" y="64966"/>
                    <a:pt x="16387" y="64499"/>
                  </a:cubicBezTo>
                  <a:cubicBezTo>
                    <a:pt x="29449" y="63566"/>
                    <a:pt x="39246" y="50038"/>
                    <a:pt x="34114" y="36509"/>
                  </a:cubicBezTo>
                  <a:cubicBezTo>
                    <a:pt x="29449" y="23913"/>
                    <a:pt x="21519" y="12717"/>
                    <a:pt x="11722" y="2454"/>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60" name="Freeform: Shape 159">
              <a:extLst>
                <a:ext uri="{FF2B5EF4-FFF2-40B4-BE49-F238E27FC236}">
                  <a16:creationId xmlns:a16="http://schemas.microsoft.com/office/drawing/2014/main" id="{4FBA928D-4EEE-4468-9DC3-2B48950AFEA6}"/>
                </a:ext>
              </a:extLst>
            </p:cNvPr>
            <p:cNvSpPr/>
            <p:nvPr/>
          </p:nvSpPr>
          <p:spPr>
            <a:xfrm>
              <a:off x="1943749" y="1396666"/>
              <a:ext cx="37319" cy="51314"/>
            </a:xfrm>
            <a:custGeom>
              <a:avLst/>
              <a:gdLst/>
              <a:ahLst/>
              <a:cxnLst/>
              <a:rect l="0" t="0" r="0" b="0"/>
              <a:pathLst>
                <a:path w="37320" h="51315">
                  <a:moveTo>
                    <a:pt x="1073" y="45777"/>
                  </a:moveTo>
                  <a:cubicBezTo>
                    <a:pt x="1539" y="48576"/>
                    <a:pt x="3872" y="49976"/>
                    <a:pt x="6204" y="50909"/>
                  </a:cubicBezTo>
                  <a:cubicBezTo>
                    <a:pt x="13202" y="52775"/>
                    <a:pt x="20199" y="52775"/>
                    <a:pt x="27197" y="51842"/>
                  </a:cubicBezTo>
                  <a:cubicBezTo>
                    <a:pt x="28596" y="51842"/>
                    <a:pt x="30463" y="49976"/>
                    <a:pt x="31395" y="48110"/>
                  </a:cubicBezTo>
                  <a:cubicBezTo>
                    <a:pt x="33261" y="45311"/>
                    <a:pt x="32795" y="41112"/>
                    <a:pt x="35594" y="38313"/>
                  </a:cubicBezTo>
                  <a:cubicBezTo>
                    <a:pt x="35594" y="38313"/>
                    <a:pt x="36061" y="38780"/>
                    <a:pt x="36061" y="38780"/>
                  </a:cubicBezTo>
                  <a:cubicBezTo>
                    <a:pt x="36061" y="38313"/>
                    <a:pt x="36061" y="38313"/>
                    <a:pt x="36061" y="37847"/>
                  </a:cubicBezTo>
                  <a:lnTo>
                    <a:pt x="35594" y="38313"/>
                  </a:lnTo>
                  <a:cubicBezTo>
                    <a:pt x="38860" y="33648"/>
                    <a:pt x="39326" y="28983"/>
                    <a:pt x="36061" y="24318"/>
                  </a:cubicBezTo>
                  <a:cubicBezTo>
                    <a:pt x="31862" y="19186"/>
                    <a:pt x="29529" y="13588"/>
                    <a:pt x="27197" y="7524"/>
                  </a:cubicBezTo>
                  <a:cubicBezTo>
                    <a:pt x="26264" y="5658"/>
                    <a:pt x="25331" y="4258"/>
                    <a:pt x="24398" y="2392"/>
                  </a:cubicBezTo>
                  <a:cubicBezTo>
                    <a:pt x="22998" y="60"/>
                    <a:pt x="17867" y="-873"/>
                    <a:pt x="16001" y="993"/>
                  </a:cubicBezTo>
                  <a:cubicBezTo>
                    <a:pt x="9003" y="7990"/>
                    <a:pt x="3405" y="15454"/>
                    <a:pt x="3872" y="26184"/>
                  </a:cubicBezTo>
                  <a:cubicBezTo>
                    <a:pt x="4338" y="30383"/>
                    <a:pt x="2006" y="33182"/>
                    <a:pt x="606" y="36914"/>
                  </a:cubicBezTo>
                  <a:cubicBezTo>
                    <a:pt x="-793" y="39246"/>
                    <a:pt x="606" y="42978"/>
                    <a:pt x="1073" y="45777"/>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61" name="Freeform: Shape 160">
              <a:extLst>
                <a:ext uri="{FF2B5EF4-FFF2-40B4-BE49-F238E27FC236}">
                  <a16:creationId xmlns:a16="http://schemas.microsoft.com/office/drawing/2014/main" id="{4838FB1C-8F44-46E2-9858-8B9BDFFA3DF2}"/>
                </a:ext>
              </a:extLst>
            </p:cNvPr>
            <p:cNvSpPr/>
            <p:nvPr/>
          </p:nvSpPr>
          <p:spPr>
            <a:xfrm>
              <a:off x="3437557" y="1414725"/>
              <a:ext cx="41984" cy="51314"/>
            </a:xfrm>
            <a:custGeom>
              <a:avLst/>
              <a:gdLst/>
              <a:ahLst/>
              <a:cxnLst/>
              <a:rect l="0" t="0" r="0" b="0"/>
              <a:pathLst>
                <a:path w="41985" h="51315">
                  <a:moveTo>
                    <a:pt x="6998" y="23519"/>
                  </a:moveTo>
                  <a:cubicBezTo>
                    <a:pt x="1399" y="23519"/>
                    <a:pt x="466" y="27717"/>
                    <a:pt x="0" y="31916"/>
                  </a:cubicBezTo>
                  <a:cubicBezTo>
                    <a:pt x="5131" y="32849"/>
                    <a:pt x="5131" y="33315"/>
                    <a:pt x="4665" y="37047"/>
                  </a:cubicBezTo>
                  <a:cubicBezTo>
                    <a:pt x="4198" y="38913"/>
                    <a:pt x="3732" y="40779"/>
                    <a:pt x="3732" y="42645"/>
                  </a:cubicBezTo>
                  <a:cubicBezTo>
                    <a:pt x="3732" y="47777"/>
                    <a:pt x="6531" y="50576"/>
                    <a:pt x="11663" y="51509"/>
                  </a:cubicBezTo>
                  <a:cubicBezTo>
                    <a:pt x="13529" y="51975"/>
                    <a:pt x="15395" y="52442"/>
                    <a:pt x="17261" y="52909"/>
                  </a:cubicBezTo>
                  <a:cubicBezTo>
                    <a:pt x="20060" y="53375"/>
                    <a:pt x="21926" y="51975"/>
                    <a:pt x="23792" y="49643"/>
                  </a:cubicBezTo>
                  <a:cubicBezTo>
                    <a:pt x="25658" y="46844"/>
                    <a:pt x="27524" y="44511"/>
                    <a:pt x="27524" y="40779"/>
                  </a:cubicBezTo>
                  <a:cubicBezTo>
                    <a:pt x="27524" y="37980"/>
                    <a:pt x="27990" y="35648"/>
                    <a:pt x="30323" y="33782"/>
                  </a:cubicBezTo>
                  <a:cubicBezTo>
                    <a:pt x="34988" y="30516"/>
                    <a:pt x="35921" y="23985"/>
                    <a:pt x="40586" y="20253"/>
                  </a:cubicBezTo>
                  <a:cubicBezTo>
                    <a:pt x="43385" y="18387"/>
                    <a:pt x="42918" y="13722"/>
                    <a:pt x="41053" y="11389"/>
                  </a:cubicBezTo>
                  <a:cubicBezTo>
                    <a:pt x="38253" y="7657"/>
                    <a:pt x="35921" y="4392"/>
                    <a:pt x="32655" y="660"/>
                  </a:cubicBezTo>
                  <a:cubicBezTo>
                    <a:pt x="32189" y="193"/>
                    <a:pt x="30323" y="-273"/>
                    <a:pt x="29390" y="193"/>
                  </a:cubicBezTo>
                  <a:cubicBezTo>
                    <a:pt x="23325" y="1593"/>
                    <a:pt x="21926" y="2992"/>
                    <a:pt x="21459" y="9057"/>
                  </a:cubicBezTo>
                  <a:cubicBezTo>
                    <a:pt x="21459" y="14188"/>
                    <a:pt x="18660" y="17454"/>
                    <a:pt x="14462" y="19787"/>
                  </a:cubicBezTo>
                  <a:lnTo>
                    <a:pt x="14928" y="19320"/>
                  </a:lnTo>
                  <a:cubicBezTo>
                    <a:pt x="14928" y="19320"/>
                    <a:pt x="14462" y="19320"/>
                    <a:pt x="14462" y="19320"/>
                  </a:cubicBezTo>
                  <a:cubicBezTo>
                    <a:pt x="14462" y="19320"/>
                    <a:pt x="14462" y="19320"/>
                    <a:pt x="14462" y="19320"/>
                  </a:cubicBezTo>
                  <a:cubicBezTo>
                    <a:pt x="13062" y="22586"/>
                    <a:pt x="10263" y="23519"/>
                    <a:pt x="6998" y="23519"/>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62" name="Freeform: Shape 161">
              <a:extLst>
                <a:ext uri="{FF2B5EF4-FFF2-40B4-BE49-F238E27FC236}">
                  <a16:creationId xmlns:a16="http://schemas.microsoft.com/office/drawing/2014/main" id="{72BDD792-A98E-4115-817B-786E44E4D6B6}"/>
                </a:ext>
              </a:extLst>
            </p:cNvPr>
            <p:cNvSpPr/>
            <p:nvPr/>
          </p:nvSpPr>
          <p:spPr>
            <a:xfrm>
              <a:off x="4874663" y="2818739"/>
              <a:ext cx="23324" cy="60643"/>
            </a:xfrm>
            <a:custGeom>
              <a:avLst/>
              <a:gdLst/>
              <a:ahLst/>
              <a:cxnLst/>
              <a:rect l="0" t="0" r="0" b="0"/>
              <a:pathLst>
                <a:path w="23325" h="60645">
                  <a:moveTo>
                    <a:pt x="20176" y="306"/>
                  </a:moveTo>
                  <a:cubicBezTo>
                    <a:pt x="19243" y="-160"/>
                    <a:pt x="17377" y="-160"/>
                    <a:pt x="16444" y="773"/>
                  </a:cubicBezTo>
                  <a:cubicBezTo>
                    <a:pt x="13645" y="3105"/>
                    <a:pt x="10380" y="5904"/>
                    <a:pt x="8514" y="9170"/>
                  </a:cubicBezTo>
                  <a:cubicBezTo>
                    <a:pt x="6181" y="12902"/>
                    <a:pt x="4782" y="17101"/>
                    <a:pt x="2916" y="21299"/>
                  </a:cubicBezTo>
                  <a:cubicBezTo>
                    <a:pt x="583" y="25964"/>
                    <a:pt x="-350" y="31096"/>
                    <a:pt x="117" y="35761"/>
                  </a:cubicBezTo>
                  <a:cubicBezTo>
                    <a:pt x="117" y="44625"/>
                    <a:pt x="1516" y="53022"/>
                    <a:pt x="8980" y="58620"/>
                  </a:cubicBezTo>
                  <a:cubicBezTo>
                    <a:pt x="10846" y="60019"/>
                    <a:pt x="12246" y="62352"/>
                    <a:pt x="14112" y="64218"/>
                  </a:cubicBezTo>
                  <a:cubicBezTo>
                    <a:pt x="15045" y="65151"/>
                    <a:pt x="16444" y="64684"/>
                    <a:pt x="16911" y="63285"/>
                  </a:cubicBezTo>
                  <a:cubicBezTo>
                    <a:pt x="17844" y="60019"/>
                    <a:pt x="17844" y="56754"/>
                    <a:pt x="19243" y="53955"/>
                  </a:cubicBezTo>
                  <a:cubicBezTo>
                    <a:pt x="23908" y="46491"/>
                    <a:pt x="24375" y="38560"/>
                    <a:pt x="24841" y="29696"/>
                  </a:cubicBezTo>
                  <a:cubicBezTo>
                    <a:pt x="25308" y="23165"/>
                    <a:pt x="26241" y="17101"/>
                    <a:pt x="27174" y="10570"/>
                  </a:cubicBezTo>
                  <a:cubicBezTo>
                    <a:pt x="28107" y="6371"/>
                    <a:pt x="24841" y="1706"/>
                    <a:pt x="20176" y="306"/>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63" name="Freeform: Shape 162">
              <a:extLst>
                <a:ext uri="{FF2B5EF4-FFF2-40B4-BE49-F238E27FC236}">
                  <a16:creationId xmlns:a16="http://schemas.microsoft.com/office/drawing/2014/main" id="{5E08BC86-7A46-4C4C-AD6E-B98D0D32412D}"/>
                </a:ext>
              </a:extLst>
            </p:cNvPr>
            <p:cNvSpPr/>
            <p:nvPr/>
          </p:nvSpPr>
          <p:spPr>
            <a:xfrm>
              <a:off x="3503685" y="1367243"/>
              <a:ext cx="37319" cy="55978"/>
            </a:xfrm>
            <a:custGeom>
              <a:avLst/>
              <a:gdLst/>
              <a:ahLst/>
              <a:cxnLst/>
              <a:rect l="0" t="0" r="0" b="0"/>
              <a:pathLst>
                <a:path w="37320" h="55980">
                  <a:moveTo>
                    <a:pt x="7576" y="42079"/>
                  </a:moveTo>
                  <a:cubicBezTo>
                    <a:pt x="8509" y="42545"/>
                    <a:pt x="9442" y="43478"/>
                    <a:pt x="10375" y="43945"/>
                  </a:cubicBezTo>
                  <a:cubicBezTo>
                    <a:pt x="10841" y="43945"/>
                    <a:pt x="10841" y="43945"/>
                    <a:pt x="11308" y="43945"/>
                  </a:cubicBezTo>
                  <a:lnTo>
                    <a:pt x="11774" y="44878"/>
                  </a:lnTo>
                  <a:lnTo>
                    <a:pt x="10841" y="44411"/>
                  </a:lnTo>
                  <a:cubicBezTo>
                    <a:pt x="10841" y="44411"/>
                    <a:pt x="10841" y="44411"/>
                    <a:pt x="10375" y="43945"/>
                  </a:cubicBezTo>
                  <a:cubicBezTo>
                    <a:pt x="8042" y="44878"/>
                    <a:pt x="6176" y="45344"/>
                    <a:pt x="3844" y="46277"/>
                  </a:cubicBezTo>
                  <a:cubicBezTo>
                    <a:pt x="2911" y="46744"/>
                    <a:pt x="1978" y="48143"/>
                    <a:pt x="1511" y="49076"/>
                  </a:cubicBezTo>
                  <a:cubicBezTo>
                    <a:pt x="1511" y="50009"/>
                    <a:pt x="2444" y="51409"/>
                    <a:pt x="3377" y="51875"/>
                  </a:cubicBezTo>
                  <a:cubicBezTo>
                    <a:pt x="8509" y="55141"/>
                    <a:pt x="14573" y="53275"/>
                    <a:pt x="19705" y="57007"/>
                  </a:cubicBezTo>
                  <a:cubicBezTo>
                    <a:pt x="20638" y="57940"/>
                    <a:pt x="23437" y="57007"/>
                    <a:pt x="25303" y="56540"/>
                  </a:cubicBezTo>
                  <a:cubicBezTo>
                    <a:pt x="26702" y="56074"/>
                    <a:pt x="28569" y="55607"/>
                    <a:pt x="28569" y="54674"/>
                  </a:cubicBezTo>
                  <a:cubicBezTo>
                    <a:pt x="29968" y="48610"/>
                    <a:pt x="35100" y="45811"/>
                    <a:pt x="39765" y="42079"/>
                  </a:cubicBezTo>
                  <a:cubicBezTo>
                    <a:pt x="42564" y="39746"/>
                    <a:pt x="42564" y="37880"/>
                    <a:pt x="39298" y="33682"/>
                  </a:cubicBezTo>
                  <a:cubicBezTo>
                    <a:pt x="38832" y="33215"/>
                    <a:pt x="38365" y="32749"/>
                    <a:pt x="37899" y="32749"/>
                  </a:cubicBezTo>
                  <a:lnTo>
                    <a:pt x="38365" y="32282"/>
                  </a:lnTo>
                  <a:cubicBezTo>
                    <a:pt x="38365" y="32282"/>
                    <a:pt x="37899" y="32282"/>
                    <a:pt x="37899" y="32282"/>
                  </a:cubicBezTo>
                  <a:cubicBezTo>
                    <a:pt x="37899" y="32282"/>
                    <a:pt x="37899" y="32282"/>
                    <a:pt x="37899" y="32749"/>
                  </a:cubicBezTo>
                  <a:cubicBezTo>
                    <a:pt x="36499" y="33682"/>
                    <a:pt x="35566" y="33215"/>
                    <a:pt x="34167" y="32749"/>
                  </a:cubicBezTo>
                  <a:cubicBezTo>
                    <a:pt x="34167" y="32749"/>
                    <a:pt x="34167" y="32749"/>
                    <a:pt x="34167" y="32282"/>
                  </a:cubicBezTo>
                  <a:cubicBezTo>
                    <a:pt x="34167" y="32282"/>
                    <a:pt x="33700" y="32282"/>
                    <a:pt x="33700" y="32282"/>
                  </a:cubicBezTo>
                  <a:lnTo>
                    <a:pt x="34167" y="32749"/>
                  </a:lnTo>
                  <a:cubicBezTo>
                    <a:pt x="31834" y="31816"/>
                    <a:pt x="29502" y="30883"/>
                    <a:pt x="27169" y="29483"/>
                  </a:cubicBezTo>
                  <a:cubicBezTo>
                    <a:pt x="26236" y="29016"/>
                    <a:pt x="24837" y="27150"/>
                    <a:pt x="25303" y="26684"/>
                  </a:cubicBezTo>
                  <a:cubicBezTo>
                    <a:pt x="27169" y="19220"/>
                    <a:pt x="20638" y="11756"/>
                    <a:pt x="24370" y="4292"/>
                  </a:cubicBezTo>
                  <a:cubicBezTo>
                    <a:pt x="24837" y="3825"/>
                    <a:pt x="23437" y="1959"/>
                    <a:pt x="22504" y="1493"/>
                  </a:cubicBezTo>
                  <a:cubicBezTo>
                    <a:pt x="17372" y="-1773"/>
                    <a:pt x="11774" y="560"/>
                    <a:pt x="11308" y="6158"/>
                  </a:cubicBezTo>
                  <a:cubicBezTo>
                    <a:pt x="10841" y="12689"/>
                    <a:pt x="10841" y="18753"/>
                    <a:pt x="7109" y="24351"/>
                  </a:cubicBezTo>
                  <a:cubicBezTo>
                    <a:pt x="5710" y="26217"/>
                    <a:pt x="7109" y="28083"/>
                    <a:pt x="8975" y="29016"/>
                  </a:cubicBezTo>
                  <a:cubicBezTo>
                    <a:pt x="9442" y="29483"/>
                    <a:pt x="10375" y="29483"/>
                    <a:pt x="10375" y="30416"/>
                  </a:cubicBezTo>
                  <a:cubicBezTo>
                    <a:pt x="10841" y="31816"/>
                    <a:pt x="9908" y="32282"/>
                    <a:pt x="8042" y="32282"/>
                  </a:cubicBezTo>
                  <a:cubicBezTo>
                    <a:pt x="4777" y="32749"/>
                    <a:pt x="578" y="31816"/>
                    <a:pt x="112" y="36014"/>
                  </a:cubicBezTo>
                  <a:cubicBezTo>
                    <a:pt x="-821" y="41612"/>
                    <a:pt x="4310" y="40679"/>
                    <a:pt x="7576" y="42079"/>
                  </a:cubicBezTo>
                  <a:close/>
                  <a:moveTo>
                    <a:pt x="22037" y="37414"/>
                  </a:moveTo>
                  <a:lnTo>
                    <a:pt x="22970" y="37880"/>
                  </a:lnTo>
                  <a:lnTo>
                    <a:pt x="21571" y="37414"/>
                  </a:lnTo>
                  <a:lnTo>
                    <a:pt x="21104" y="36014"/>
                  </a:lnTo>
                  <a:lnTo>
                    <a:pt x="22037" y="37414"/>
                  </a:ln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64" name="Freeform: Shape 163">
              <a:extLst>
                <a:ext uri="{FF2B5EF4-FFF2-40B4-BE49-F238E27FC236}">
                  <a16:creationId xmlns:a16="http://schemas.microsoft.com/office/drawing/2014/main" id="{35868FB5-9FA2-484C-800E-2EC3781FF939}"/>
                </a:ext>
              </a:extLst>
            </p:cNvPr>
            <p:cNvSpPr/>
            <p:nvPr/>
          </p:nvSpPr>
          <p:spPr>
            <a:xfrm>
              <a:off x="1878931" y="1545535"/>
              <a:ext cx="32653" cy="41984"/>
            </a:xfrm>
            <a:custGeom>
              <a:avLst/>
              <a:gdLst/>
              <a:ahLst/>
              <a:cxnLst/>
              <a:rect l="0" t="0" r="0" b="0"/>
              <a:pathLst>
                <a:path w="32655" h="41985">
                  <a:moveTo>
                    <a:pt x="2449" y="16328"/>
                  </a:moveTo>
                  <a:cubicBezTo>
                    <a:pt x="-816" y="19593"/>
                    <a:pt x="-816" y="24725"/>
                    <a:pt x="2449" y="27990"/>
                  </a:cubicBezTo>
                  <a:cubicBezTo>
                    <a:pt x="7114" y="32189"/>
                    <a:pt x="11779" y="36388"/>
                    <a:pt x="16911" y="40120"/>
                  </a:cubicBezTo>
                  <a:cubicBezTo>
                    <a:pt x="17844" y="41053"/>
                    <a:pt x="19243" y="41053"/>
                    <a:pt x="20176" y="41519"/>
                  </a:cubicBezTo>
                  <a:cubicBezTo>
                    <a:pt x="23908" y="42919"/>
                    <a:pt x="28574" y="41519"/>
                    <a:pt x="29973" y="37787"/>
                  </a:cubicBezTo>
                  <a:cubicBezTo>
                    <a:pt x="31839" y="33122"/>
                    <a:pt x="33705" y="28457"/>
                    <a:pt x="35105" y="23325"/>
                  </a:cubicBezTo>
                  <a:cubicBezTo>
                    <a:pt x="36038" y="20993"/>
                    <a:pt x="36038" y="18194"/>
                    <a:pt x="36504" y="15861"/>
                  </a:cubicBezTo>
                  <a:cubicBezTo>
                    <a:pt x="36504" y="10730"/>
                    <a:pt x="34638" y="6065"/>
                    <a:pt x="30906" y="2333"/>
                  </a:cubicBezTo>
                  <a:cubicBezTo>
                    <a:pt x="28574" y="0"/>
                    <a:pt x="25308" y="0"/>
                    <a:pt x="22042" y="0"/>
                  </a:cubicBezTo>
                  <a:cubicBezTo>
                    <a:pt x="20176" y="0"/>
                    <a:pt x="18310" y="0"/>
                    <a:pt x="16444" y="467"/>
                  </a:cubicBezTo>
                  <a:cubicBezTo>
                    <a:pt x="12712" y="7464"/>
                    <a:pt x="7581" y="11663"/>
                    <a:pt x="2449" y="16328"/>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65" name="Freeform: Shape 164">
              <a:extLst>
                <a:ext uri="{FF2B5EF4-FFF2-40B4-BE49-F238E27FC236}">
                  <a16:creationId xmlns:a16="http://schemas.microsoft.com/office/drawing/2014/main" id="{C0D964EB-F388-4DD6-B8CE-FD290AB87546}"/>
                </a:ext>
              </a:extLst>
            </p:cNvPr>
            <p:cNvSpPr/>
            <p:nvPr/>
          </p:nvSpPr>
          <p:spPr>
            <a:xfrm>
              <a:off x="1894442" y="1546468"/>
              <a:ext cx="4665" cy="4665"/>
            </a:xfrm>
            <a:custGeom>
              <a:avLst/>
              <a:gdLst/>
              <a:ahLst/>
              <a:cxnLst/>
              <a:rect l="0" t="0" r="0" b="0"/>
              <a:pathLst>
                <a:path>
                  <a:moveTo>
                    <a:pt x="467" y="466"/>
                  </a:moveTo>
                  <a:cubicBezTo>
                    <a:pt x="467" y="466"/>
                    <a:pt x="933" y="0"/>
                    <a:pt x="933" y="0"/>
                  </a:cubicBezTo>
                  <a:cubicBezTo>
                    <a:pt x="467" y="0"/>
                    <a:pt x="467" y="0"/>
                    <a:pt x="0" y="466"/>
                  </a:cubicBezTo>
                  <a:cubicBezTo>
                    <a:pt x="0" y="0"/>
                    <a:pt x="0" y="466"/>
                    <a:pt x="467" y="466"/>
                  </a:cubicBezTo>
                  <a:cubicBezTo>
                    <a:pt x="467" y="466"/>
                    <a:pt x="467" y="466"/>
                    <a:pt x="467" y="466"/>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66" name="Freeform: Shape 165">
              <a:extLst>
                <a:ext uri="{FF2B5EF4-FFF2-40B4-BE49-F238E27FC236}">
                  <a16:creationId xmlns:a16="http://schemas.microsoft.com/office/drawing/2014/main" id="{3E089B61-0290-4575-8885-5B801F065C76}"/>
                </a:ext>
              </a:extLst>
            </p:cNvPr>
            <p:cNvSpPr/>
            <p:nvPr/>
          </p:nvSpPr>
          <p:spPr>
            <a:xfrm>
              <a:off x="4622578" y="1356102"/>
              <a:ext cx="55977" cy="23324"/>
            </a:xfrm>
            <a:custGeom>
              <a:avLst/>
              <a:gdLst/>
              <a:ahLst/>
              <a:cxnLst/>
              <a:rect l="0" t="0" r="0" b="0"/>
              <a:pathLst>
                <a:path w="55980" h="23325">
                  <a:moveTo>
                    <a:pt x="9166" y="17767"/>
                  </a:moveTo>
                  <a:cubicBezTo>
                    <a:pt x="18496" y="21965"/>
                    <a:pt x="28759" y="23365"/>
                    <a:pt x="38089" y="24764"/>
                  </a:cubicBezTo>
                  <a:cubicBezTo>
                    <a:pt x="41355" y="24298"/>
                    <a:pt x="43687" y="24298"/>
                    <a:pt x="46486" y="23831"/>
                  </a:cubicBezTo>
                  <a:cubicBezTo>
                    <a:pt x="51618" y="22432"/>
                    <a:pt x="55350" y="19166"/>
                    <a:pt x="57216" y="14035"/>
                  </a:cubicBezTo>
                  <a:cubicBezTo>
                    <a:pt x="57682" y="12169"/>
                    <a:pt x="58149" y="9836"/>
                    <a:pt x="57216" y="8436"/>
                  </a:cubicBezTo>
                  <a:cubicBezTo>
                    <a:pt x="54417" y="3305"/>
                    <a:pt x="49285" y="-427"/>
                    <a:pt x="43221" y="39"/>
                  </a:cubicBezTo>
                  <a:cubicBezTo>
                    <a:pt x="39022" y="39"/>
                    <a:pt x="34824" y="2372"/>
                    <a:pt x="30159" y="2838"/>
                  </a:cubicBezTo>
                  <a:cubicBezTo>
                    <a:pt x="25027" y="3305"/>
                    <a:pt x="20362" y="2372"/>
                    <a:pt x="15230" y="1905"/>
                  </a:cubicBezTo>
                  <a:cubicBezTo>
                    <a:pt x="13831" y="1905"/>
                    <a:pt x="12431" y="2372"/>
                    <a:pt x="11498" y="2838"/>
                  </a:cubicBezTo>
                  <a:cubicBezTo>
                    <a:pt x="8699" y="4704"/>
                    <a:pt x="5434" y="4238"/>
                    <a:pt x="2168" y="4238"/>
                  </a:cubicBezTo>
                  <a:cubicBezTo>
                    <a:pt x="769" y="4238"/>
                    <a:pt x="-631" y="7037"/>
                    <a:pt x="302" y="8436"/>
                  </a:cubicBezTo>
                  <a:cubicBezTo>
                    <a:pt x="2635" y="12169"/>
                    <a:pt x="4967" y="15901"/>
                    <a:pt x="9166" y="17767"/>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67" name="Freeform: Shape 166">
              <a:extLst>
                <a:ext uri="{FF2B5EF4-FFF2-40B4-BE49-F238E27FC236}">
                  <a16:creationId xmlns:a16="http://schemas.microsoft.com/office/drawing/2014/main" id="{ED46ED9F-EDA7-48FB-829F-FE8CDF994E90}"/>
                </a:ext>
              </a:extLst>
            </p:cNvPr>
            <p:cNvSpPr/>
            <p:nvPr/>
          </p:nvSpPr>
          <p:spPr>
            <a:xfrm>
              <a:off x="5353204" y="3328649"/>
              <a:ext cx="65307" cy="32654"/>
            </a:xfrm>
            <a:custGeom>
              <a:avLst/>
              <a:gdLst/>
              <a:ahLst/>
              <a:cxnLst/>
              <a:rect l="0" t="0" r="0" b="0"/>
              <a:pathLst>
                <a:path w="65310" h="32655">
                  <a:moveTo>
                    <a:pt x="61295" y="267"/>
                  </a:moveTo>
                  <a:cubicBezTo>
                    <a:pt x="56164" y="-667"/>
                    <a:pt x="52898" y="733"/>
                    <a:pt x="51499" y="6331"/>
                  </a:cubicBezTo>
                  <a:cubicBezTo>
                    <a:pt x="49633" y="13329"/>
                    <a:pt x="44501" y="17061"/>
                    <a:pt x="38437" y="19393"/>
                  </a:cubicBezTo>
                  <a:cubicBezTo>
                    <a:pt x="35171" y="20793"/>
                    <a:pt x="31439" y="20326"/>
                    <a:pt x="28640" y="17061"/>
                  </a:cubicBezTo>
                  <a:lnTo>
                    <a:pt x="28640" y="16128"/>
                  </a:lnTo>
                  <a:lnTo>
                    <a:pt x="28173" y="16594"/>
                  </a:lnTo>
                  <a:lnTo>
                    <a:pt x="28640" y="17061"/>
                  </a:lnTo>
                  <a:cubicBezTo>
                    <a:pt x="22576" y="18460"/>
                    <a:pt x="16511" y="20793"/>
                    <a:pt x="9979" y="19860"/>
                  </a:cubicBezTo>
                  <a:cubicBezTo>
                    <a:pt x="8580" y="19860"/>
                    <a:pt x="7647" y="19860"/>
                    <a:pt x="6248" y="19860"/>
                  </a:cubicBezTo>
                  <a:cubicBezTo>
                    <a:pt x="4848" y="19860"/>
                    <a:pt x="3449" y="19860"/>
                    <a:pt x="2515" y="20326"/>
                  </a:cubicBezTo>
                  <a:cubicBezTo>
                    <a:pt x="1583" y="20793"/>
                    <a:pt x="183" y="21726"/>
                    <a:pt x="183" y="22659"/>
                  </a:cubicBezTo>
                  <a:cubicBezTo>
                    <a:pt x="-283" y="23592"/>
                    <a:pt x="183" y="25458"/>
                    <a:pt x="1116" y="25924"/>
                  </a:cubicBezTo>
                  <a:cubicBezTo>
                    <a:pt x="12779" y="35255"/>
                    <a:pt x="26307" y="37121"/>
                    <a:pt x="40769" y="34321"/>
                  </a:cubicBezTo>
                  <a:cubicBezTo>
                    <a:pt x="42169" y="34321"/>
                    <a:pt x="43102" y="33389"/>
                    <a:pt x="44035" y="32922"/>
                  </a:cubicBezTo>
                  <a:cubicBezTo>
                    <a:pt x="49633" y="29656"/>
                    <a:pt x="53365" y="24058"/>
                    <a:pt x="59430" y="21726"/>
                  </a:cubicBezTo>
                  <a:cubicBezTo>
                    <a:pt x="60362" y="21259"/>
                    <a:pt x="61295" y="19860"/>
                    <a:pt x="61295" y="18460"/>
                  </a:cubicBezTo>
                  <a:cubicBezTo>
                    <a:pt x="61295" y="14262"/>
                    <a:pt x="65028" y="11929"/>
                    <a:pt x="66427" y="8664"/>
                  </a:cubicBezTo>
                  <a:cubicBezTo>
                    <a:pt x="67826" y="5398"/>
                    <a:pt x="65494" y="733"/>
                    <a:pt x="61295" y="267"/>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68" name="Freeform: Shape 167">
              <a:extLst>
                <a:ext uri="{FF2B5EF4-FFF2-40B4-BE49-F238E27FC236}">
                  <a16:creationId xmlns:a16="http://schemas.microsoft.com/office/drawing/2014/main" id="{DB7AE033-D1EB-43AC-99EC-B3C1B6F56412}"/>
                </a:ext>
              </a:extLst>
            </p:cNvPr>
            <p:cNvSpPr/>
            <p:nvPr/>
          </p:nvSpPr>
          <p:spPr>
            <a:xfrm>
              <a:off x="1789484" y="1356450"/>
              <a:ext cx="41984" cy="27989"/>
            </a:xfrm>
            <a:custGeom>
              <a:avLst/>
              <a:gdLst/>
              <a:ahLst/>
              <a:cxnLst/>
              <a:rect l="0" t="0" r="0" b="0"/>
              <a:pathLst>
                <a:path w="41985" h="27990">
                  <a:moveTo>
                    <a:pt x="1399" y="11819"/>
                  </a:moveTo>
                  <a:cubicBezTo>
                    <a:pt x="6531" y="12752"/>
                    <a:pt x="11196" y="14619"/>
                    <a:pt x="13995" y="19284"/>
                  </a:cubicBezTo>
                  <a:cubicBezTo>
                    <a:pt x="19127" y="19284"/>
                    <a:pt x="20993" y="23949"/>
                    <a:pt x="24725" y="26281"/>
                  </a:cubicBezTo>
                  <a:cubicBezTo>
                    <a:pt x="32655" y="30946"/>
                    <a:pt x="42452" y="26748"/>
                    <a:pt x="43852" y="18351"/>
                  </a:cubicBezTo>
                  <a:cubicBezTo>
                    <a:pt x="44318" y="16018"/>
                    <a:pt x="44318" y="13219"/>
                    <a:pt x="44785" y="10886"/>
                  </a:cubicBezTo>
                  <a:cubicBezTo>
                    <a:pt x="44785" y="10420"/>
                    <a:pt x="44785" y="9487"/>
                    <a:pt x="45251" y="9020"/>
                  </a:cubicBezTo>
                  <a:cubicBezTo>
                    <a:pt x="45718" y="2489"/>
                    <a:pt x="41986" y="-776"/>
                    <a:pt x="36387" y="157"/>
                  </a:cubicBezTo>
                  <a:cubicBezTo>
                    <a:pt x="30789" y="1090"/>
                    <a:pt x="25191" y="2023"/>
                    <a:pt x="19593" y="1556"/>
                  </a:cubicBezTo>
                  <a:cubicBezTo>
                    <a:pt x="15395" y="1090"/>
                    <a:pt x="10730" y="2489"/>
                    <a:pt x="6531" y="2956"/>
                  </a:cubicBezTo>
                  <a:cubicBezTo>
                    <a:pt x="4665" y="3422"/>
                    <a:pt x="2799" y="4355"/>
                    <a:pt x="1399" y="5755"/>
                  </a:cubicBezTo>
                  <a:cubicBezTo>
                    <a:pt x="467" y="6221"/>
                    <a:pt x="0" y="8087"/>
                    <a:pt x="0" y="9020"/>
                  </a:cubicBezTo>
                  <a:cubicBezTo>
                    <a:pt x="0" y="9953"/>
                    <a:pt x="467" y="11353"/>
                    <a:pt x="1399" y="11819"/>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69" name="Freeform: Shape 168">
              <a:extLst>
                <a:ext uri="{FF2B5EF4-FFF2-40B4-BE49-F238E27FC236}">
                  <a16:creationId xmlns:a16="http://schemas.microsoft.com/office/drawing/2014/main" id="{C4D3B57F-BDF7-4596-B3D2-CA8CAF7EBF86}"/>
                </a:ext>
              </a:extLst>
            </p:cNvPr>
            <p:cNvSpPr/>
            <p:nvPr/>
          </p:nvSpPr>
          <p:spPr>
            <a:xfrm>
              <a:off x="4608954" y="1449438"/>
              <a:ext cx="41984" cy="27989"/>
            </a:xfrm>
            <a:custGeom>
              <a:avLst/>
              <a:gdLst/>
              <a:ahLst/>
              <a:cxnLst/>
              <a:rect l="0" t="0" r="0" b="0"/>
              <a:pathLst>
                <a:path w="41985" h="27990">
                  <a:moveTo>
                    <a:pt x="866" y="29856"/>
                  </a:moveTo>
                  <a:cubicBezTo>
                    <a:pt x="1332" y="30323"/>
                    <a:pt x="2265" y="30323"/>
                    <a:pt x="2732" y="30323"/>
                  </a:cubicBezTo>
                  <a:cubicBezTo>
                    <a:pt x="8330" y="26591"/>
                    <a:pt x="14394" y="25658"/>
                    <a:pt x="20926" y="25658"/>
                  </a:cubicBezTo>
                  <a:cubicBezTo>
                    <a:pt x="27923" y="25658"/>
                    <a:pt x="34921" y="24258"/>
                    <a:pt x="41918" y="23325"/>
                  </a:cubicBezTo>
                  <a:cubicBezTo>
                    <a:pt x="45184" y="22859"/>
                    <a:pt x="46583" y="18660"/>
                    <a:pt x="44717" y="15861"/>
                  </a:cubicBezTo>
                  <a:cubicBezTo>
                    <a:pt x="41452" y="10263"/>
                    <a:pt x="36787" y="5598"/>
                    <a:pt x="30256" y="3732"/>
                  </a:cubicBezTo>
                  <a:cubicBezTo>
                    <a:pt x="26990" y="2799"/>
                    <a:pt x="24191" y="1400"/>
                    <a:pt x="21392" y="467"/>
                  </a:cubicBezTo>
                  <a:cubicBezTo>
                    <a:pt x="18127" y="0"/>
                    <a:pt x="14861" y="0"/>
                    <a:pt x="12062" y="0"/>
                  </a:cubicBezTo>
                  <a:cubicBezTo>
                    <a:pt x="9263" y="0"/>
                    <a:pt x="5531" y="3266"/>
                    <a:pt x="5064" y="5598"/>
                  </a:cubicBezTo>
                  <a:cubicBezTo>
                    <a:pt x="4131" y="9330"/>
                    <a:pt x="3665" y="13062"/>
                    <a:pt x="2265" y="20993"/>
                  </a:cubicBezTo>
                  <a:cubicBezTo>
                    <a:pt x="2265" y="20993"/>
                    <a:pt x="1332" y="24725"/>
                    <a:pt x="399" y="28457"/>
                  </a:cubicBezTo>
                  <a:cubicBezTo>
                    <a:pt x="-534" y="28923"/>
                    <a:pt x="399" y="29856"/>
                    <a:pt x="866" y="29856"/>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70" name="Freeform: Shape 169">
              <a:extLst>
                <a:ext uri="{FF2B5EF4-FFF2-40B4-BE49-F238E27FC236}">
                  <a16:creationId xmlns:a16="http://schemas.microsoft.com/office/drawing/2014/main" id="{0A844918-6CB3-41D7-8FFC-D5E1BE104A79}"/>
                </a:ext>
              </a:extLst>
            </p:cNvPr>
            <p:cNvSpPr/>
            <p:nvPr/>
          </p:nvSpPr>
          <p:spPr>
            <a:xfrm>
              <a:off x="4701767" y="2918838"/>
              <a:ext cx="37319" cy="27989"/>
            </a:xfrm>
            <a:custGeom>
              <a:avLst/>
              <a:gdLst/>
              <a:ahLst/>
              <a:cxnLst/>
              <a:rect l="0" t="0" r="0" b="0"/>
              <a:pathLst>
                <a:path w="37320" h="27990">
                  <a:moveTo>
                    <a:pt x="30738" y="24760"/>
                  </a:moveTo>
                  <a:cubicBezTo>
                    <a:pt x="34003" y="19628"/>
                    <a:pt x="37269" y="13564"/>
                    <a:pt x="37735" y="7033"/>
                  </a:cubicBezTo>
                  <a:cubicBezTo>
                    <a:pt x="37735" y="5633"/>
                    <a:pt x="36336" y="3301"/>
                    <a:pt x="34936" y="2368"/>
                  </a:cubicBezTo>
                  <a:cubicBezTo>
                    <a:pt x="33070" y="968"/>
                    <a:pt x="30271" y="502"/>
                    <a:pt x="28871" y="35"/>
                  </a:cubicBezTo>
                  <a:cubicBezTo>
                    <a:pt x="27006" y="35"/>
                    <a:pt x="26539" y="35"/>
                    <a:pt x="25606" y="35"/>
                  </a:cubicBezTo>
                  <a:cubicBezTo>
                    <a:pt x="15809" y="-431"/>
                    <a:pt x="8345" y="3767"/>
                    <a:pt x="2281" y="11231"/>
                  </a:cubicBezTo>
                  <a:cubicBezTo>
                    <a:pt x="1348" y="12164"/>
                    <a:pt x="881" y="13564"/>
                    <a:pt x="415" y="14497"/>
                  </a:cubicBezTo>
                  <a:cubicBezTo>
                    <a:pt x="-1451" y="21495"/>
                    <a:pt x="3214" y="29425"/>
                    <a:pt x="9745" y="31758"/>
                  </a:cubicBezTo>
                  <a:cubicBezTo>
                    <a:pt x="16742" y="34090"/>
                    <a:pt x="26539" y="30825"/>
                    <a:pt x="30738" y="2476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71" name="Freeform: Shape 170">
              <a:extLst>
                <a:ext uri="{FF2B5EF4-FFF2-40B4-BE49-F238E27FC236}">
                  <a16:creationId xmlns:a16="http://schemas.microsoft.com/office/drawing/2014/main" id="{25F58F18-4721-473A-A30B-90ED80D264E7}"/>
                </a:ext>
              </a:extLst>
            </p:cNvPr>
            <p:cNvSpPr/>
            <p:nvPr/>
          </p:nvSpPr>
          <p:spPr>
            <a:xfrm>
              <a:off x="3101791" y="2557306"/>
              <a:ext cx="23324" cy="41984"/>
            </a:xfrm>
            <a:custGeom>
              <a:avLst/>
              <a:gdLst/>
              <a:ahLst/>
              <a:cxnLst/>
              <a:rect l="0" t="0" r="0" b="0"/>
              <a:pathLst>
                <a:path w="23325" h="41985">
                  <a:moveTo>
                    <a:pt x="366" y="11236"/>
                  </a:moveTo>
                  <a:cubicBezTo>
                    <a:pt x="3165" y="18700"/>
                    <a:pt x="3165" y="26164"/>
                    <a:pt x="3165" y="33628"/>
                  </a:cubicBezTo>
                  <a:cubicBezTo>
                    <a:pt x="3632" y="44824"/>
                    <a:pt x="9230" y="47157"/>
                    <a:pt x="19493" y="41092"/>
                  </a:cubicBezTo>
                  <a:cubicBezTo>
                    <a:pt x="21825" y="39693"/>
                    <a:pt x="23225" y="37827"/>
                    <a:pt x="23691" y="35028"/>
                  </a:cubicBezTo>
                  <a:cubicBezTo>
                    <a:pt x="24158" y="31296"/>
                    <a:pt x="23691" y="27564"/>
                    <a:pt x="23691" y="23365"/>
                  </a:cubicBezTo>
                  <a:cubicBezTo>
                    <a:pt x="23691" y="23365"/>
                    <a:pt x="24158" y="23365"/>
                    <a:pt x="24158" y="23365"/>
                  </a:cubicBezTo>
                  <a:cubicBezTo>
                    <a:pt x="24158" y="21033"/>
                    <a:pt x="23691" y="18233"/>
                    <a:pt x="23691" y="15901"/>
                  </a:cubicBezTo>
                  <a:cubicBezTo>
                    <a:pt x="23691" y="14035"/>
                    <a:pt x="23691" y="12169"/>
                    <a:pt x="23691" y="10303"/>
                  </a:cubicBezTo>
                  <a:cubicBezTo>
                    <a:pt x="23225" y="4238"/>
                    <a:pt x="16227" y="-3692"/>
                    <a:pt x="8763" y="1906"/>
                  </a:cubicBezTo>
                  <a:cubicBezTo>
                    <a:pt x="6897" y="3305"/>
                    <a:pt x="4565" y="4705"/>
                    <a:pt x="2232" y="6104"/>
                  </a:cubicBezTo>
                  <a:cubicBezTo>
                    <a:pt x="366" y="7504"/>
                    <a:pt x="-567" y="9836"/>
                    <a:pt x="366" y="11236"/>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72" name="Freeform: Shape 171">
              <a:extLst>
                <a:ext uri="{FF2B5EF4-FFF2-40B4-BE49-F238E27FC236}">
                  <a16:creationId xmlns:a16="http://schemas.microsoft.com/office/drawing/2014/main" id="{0CD5D1C8-5A2F-4D37-90D1-CB2E4995711E}"/>
                </a:ext>
              </a:extLst>
            </p:cNvPr>
            <p:cNvSpPr/>
            <p:nvPr/>
          </p:nvSpPr>
          <p:spPr>
            <a:xfrm>
              <a:off x="1994880" y="1857498"/>
              <a:ext cx="32653" cy="32654"/>
            </a:xfrm>
            <a:custGeom>
              <a:avLst/>
              <a:gdLst/>
              <a:ahLst/>
              <a:cxnLst/>
              <a:rect l="0" t="0" r="0" b="0"/>
              <a:pathLst>
                <a:path w="32655" h="32655">
                  <a:moveTo>
                    <a:pt x="322" y="23442"/>
                  </a:moveTo>
                  <a:cubicBezTo>
                    <a:pt x="-1078" y="29040"/>
                    <a:pt x="2188" y="33705"/>
                    <a:pt x="8252" y="33705"/>
                  </a:cubicBezTo>
                  <a:cubicBezTo>
                    <a:pt x="18982" y="34172"/>
                    <a:pt x="26912" y="29973"/>
                    <a:pt x="31111" y="19710"/>
                  </a:cubicBezTo>
                  <a:cubicBezTo>
                    <a:pt x="32510" y="16911"/>
                    <a:pt x="33443" y="13645"/>
                    <a:pt x="34376" y="10846"/>
                  </a:cubicBezTo>
                  <a:cubicBezTo>
                    <a:pt x="35310" y="8514"/>
                    <a:pt x="33443" y="4315"/>
                    <a:pt x="30644" y="2449"/>
                  </a:cubicBezTo>
                  <a:cubicBezTo>
                    <a:pt x="25979" y="-816"/>
                    <a:pt x="20381" y="-816"/>
                    <a:pt x="16183" y="2449"/>
                  </a:cubicBezTo>
                  <a:cubicBezTo>
                    <a:pt x="9185" y="7114"/>
                    <a:pt x="4054" y="13645"/>
                    <a:pt x="322" y="21576"/>
                  </a:cubicBezTo>
                  <a:cubicBezTo>
                    <a:pt x="322" y="22042"/>
                    <a:pt x="322" y="22975"/>
                    <a:pt x="322" y="23442"/>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73" name="Freeform: Shape 172">
              <a:extLst>
                <a:ext uri="{FF2B5EF4-FFF2-40B4-BE49-F238E27FC236}">
                  <a16:creationId xmlns:a16="http://schemas.microsoft.com/office/drawing/2014/main" id="{7DB7B593-BFF7-449E-A37D-60119FA91C86}"/>
                </a:ext>
              </a:extLst>
            </p:cNvPr>
            <p:cNvSpPr/>
            <p:nvPr/>
          </p:nvSpPr>
          <p:spPr>
            <a:xfrm>
              <a:off x="1069239" y="2152604"/>
              <a:ext cx="18659" cy="55978"/>
            </a:xfrm>
            <a:custGeom>
              <a:avLst/>
              <a:gdLst/>
              <a:ahLst/>
              <a:cxnLst/>
              <a:rect l="0" t="0" r="0" b="0"/>
              <a:pathLst>
                <a:path w="18660" h="55980">
                  <a:moveTo>
                    <a:pt x="10263" y="297"/>
                  </a:moveTo>
                  <a:cubicBezTo>
                    <a:pt x="8397" y="-636"/>
                    <a:pt x="4665" y="764"/>
                    <a:pt x="3266" y="2630"/>
                  </a:cubicBezTo>
                  <a:cubicBezTo>
                    <a:pt x="1400" y="5429"/>
                    <a:pt x="0" y="8228"/>
                    <a:pt x="0" y="11493"/>
                  </a:cubicBezTo>
                  <a:cubicBezTo>
                    <a:pt x="0" y="15225"/>
                    <a:pt x="467" y="18957"/>
                    <a:pt x="933" y="22689"/>
                  </a:cubicBezTo>
                  <a:cubicBezTo>
                    <a:pt x="933" y="22689"/>
                    <a:pt x="467" y="22689"/>
                    <a:pt x="467" y="22689"/>
                  </a:cubicBezTo>
                  <a:cubicBezTo>
                    <a:pt x="933" y="25955"/>
                    <a:pt x="1400" y="29220"/>
                    <a:pt x="1400" y="32019"/>
                  </a:cubicBezTo>
                  <a:cubicBezTo>
                    <a:pt x="933" y="39950"/>
                    <a:pt x="3732" y="46948"/>
                    <a:pt x="7464" y="53945"/>
                  </a:cubicBezTo>
                  <a:cubicBezTo>
                    <a:pt x="7931" y="54878"/>
                    <a:pt x="9330" y="55811"/>
                    <a:pt x="10263" y="56278"/>
                  </a:cubicBezTo>
                  <a:cubicBezTo>
                    <a:pt x="10730" y="56744"/>
                    <a:pt x="11663" y="56278"/>
                    <a:pt x="12129" y="56278"/>
                  </a:cubicBezTo>
                  <a:cubicBezTo>
                    <a:pt x="12596" y="55811"/>
                    <a:pt x="13529" y="55345"/>
                    <a:pt x="13529" y="54878"/>
                  </a:cubicBezTo>
                  <a:cubicBezTo>
                    <a:pt x="9797" y="44615"/>
                    <a:pt x="12596" y="34819"/>
                    <a:pt x="15861" y="25022"/>
                  </a:cubicBezTo>
                  <a:cubicBezTo>
                    <a:pt x="17727" y="19424"/>
                    <a:pt x="19593" y="14292"/>
                    <a:pt x="21459" y="8694"/>
                  </a:cubicBezTo>
                  <a:cubicBezTo>
                    <a:pt x="21926" y="7761"/>
                    <a:pt x="20993" y="5895"/>
                    <a:pt x="20060" y="5429"/>
                  </a:cubicBezTo>
                  <a:cubicBezTo>
                    <a:pt x="17261" y="3563"/>
                    <a:pt x="13529" y="1697"/>
                    <a:pt x="10263" y="297"/>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74" name="Freeform: Shape 173">
              <a:extLst>
                <a:ext uri="{FF2B5EF4-FFF2-40B4-BE49-F238E27FC236}">
                  <a16:creationId xmlns:a16="http://schemas.microsoft.com/office/drawing/2014/main" id="{CD45EFD1-1463-499F-905C-3A33A1817154}"/>
                </a:ext>
              </a:extLst>
            </p:cNvPr>
            <p:cNvSpPr/>
            <p:nvPr/>
          </p:nvSpPr>
          <p:spPr>
            <a:xfrm>
              <a:off x="4950349" y="3401688"/>
              <a:ext cx="55977" cy="27989"/>
            </a:xfrm>
            <a:custGeom>
              <a:avLst/>
              <a:gdLst/>
              <a:ahLst/>
              <a:cxnLst/>
              <a:rect l="0" t="0" r="0" b="0"/>
              <a:pathLst>
                <a:path w="55980" h="27990">
                  <a:moveTo>
                    <a:pt x="5131" y="31722"/>
                  </a:moveTo>
                  <a:cubicBezTo>
                    <a:pt x="11663" y="29390"/>
                    <a:pt x="18660" y="27524"/>
                    <a:pt x="23792" y="22392"/>
                  </a:cubicBezTo>
                  <a:cubicBezTo>
                    <a:pt x="29390" y="16794"/>
                    <a:pt x="35921" y="13062"/>
                    <a:pt x="43851" y="11663"/>
                  </a:cubicBezTo>
                  <a:cubicBezTo>
                    <a:pt x="47117" y="11196"/>
                    <a:pt x="49916" y="9330"/>
                    <a:pt x="52715" y="7931"/>
                  </a:cubicBezTo>
                  <a:cubicBezTo>
                    <a:pt x="55048" y="6531"/>
                    <a:pt x="57380" y="5598"/>
                    <a:pt x="57847" y="2799"/>
                  </a:cubicBezTo>
                  <a:cubicBezTo>
                    <a:pt x="57847" y="1399"/>
                    <a:pt x="55048" y="0"/>
                    <a:pt x="51782" y="0"/>
                  </a:cubicBezTo>
                  <a:cubicBezTo>
                    <a:pt x="41519" y="467"/>
                    <a:pt x="31256" y="0"/>
                    <a:pt x="22392" y="6998"/>
                  </a:cubicBezTo>
                  <a:cubicBezTo>
                    <a:pt x="20060" y="8864"/>
                    <a:pt x="16328" y="8864"/>
                    <a:pt x="13529" y="10263"/>
                  </a:cubicBezTo>
                  <a:cubicBezTo>
                    <a:pt x="10730" y="11663"/>
                    <a:pt x="7931" y="13995"/>
                    <a:pt x="6065" y="16328"/>
                  </a:cubicBezTo>
                  <a:cubicBezTo>
                    <a:pt x="2333" y="20993"/>
                    <a:pt x="0" y="25658"/>
                    <a:pt x="0" y="31722"/>
                  </a:cubicBezTo>
                  <a:cubicBezTo>
                    <a:pt x="1399" y="31722"/>
                    <a:pt x="3266" y="32189"/>
                    <a:pt x="5131" y="31722"/>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75" name="Freeform: Shape 174">
              <a:extLst>
                <a:ext uri="{FF2B5EF4-FFF2-40B4-BE49-F238E27FC236}">
                  <a16:creationId xmlns:a16="http://schemas.microsoft.com/office/drawing/2014/main" id="{CAD5B7D7-EA17-4B21-862A-34612BBF0E99}"/>
                </a:ext>
              </a:extLst>
            </p:cNvPr>
            <p:cNvSpPr/>
            <p:nvPr/>
          </p:nvSpPr>
          <p:spPr>
            <a:xfrm>
              <a:off x="675997" y="1719342"/>
              <a:ext cx="32653" cy="32654"/>
            </a:xfrm>
            <a:custGeom>
              <a:avLst/>
              <a:gdLst/>
              <a:ahLst/>
              <a:cxnLst/>
              <a:rect l="0" t="0" r="0" b="0"/>
              <a:pathLst>
                <a:path w="32655" h="32655">
                  <a:moveTo>
                    <a:pt x="1866" y="14655"/>
                  </a:moveTo>
                  <a:cubicBezTo>
                    <a:pt x="3266" y="15588"/>
                    <a:pt x="5132" y="16521"/>
                    <a:pt x="6998" y="16521"/>
                  </a:cubicBezTo>
                  <a:cubicBezTo>
                    <a:pt x="11196" y="16521"/>
                    <a:pt x="13995" y="18387"/>
                    <a:pt x="15861" y="22586"/>
                  </a:cubicBezTo>
                  <a:cubicBezTo>
                    <a:pt x="17261" y="26318"/>
                    <a:pt x="18660" y="29583"/>
                    <a:pt x="20060" y="33315"/>
                  </a:cubicBezTo>
                  <a:cubicBezTo>
                    <a:pt x="20526" y="34715"/>
                    <a:pt x="22859" y="35648"/>
                    <a:pt x="24725" y="35181"/>
                  </a:cubicBezTo>
                  <a:cubicBezTo>
                    <a:pt x="28457" y="34248"/>
                    <a:pt x="32189" y="32849"/>
                    <a:pt x="35455" y="31916"/>
                  </a:cubicBezTo>
                  <a:cubicBezTo>
                    <a:pt x="35921" y="31916"/>
                    <a:pt x="36388" y="30983"/>
                    <a:pt x="36854" y="30516"/>
                  </a:cubicBezTo>
                  <a:cubicBezTo>
                    <a:pt x="36854" y="30050"/>
                    <a:pt x="36854" y="29117"/>
                    <a:pt x="36854" y="28650"/>
                  </a:cubicBezTo>
                  <a:cubicBezTo>
                    <a:pt x="34522" y="23985"/>
                    <a:pt x="31256" y="19787"/>
                    <a:pt x="30323" y="15121"/>
                  </a:cubicBezTo>
                  <a:cubicBezTo>
                    <a:pt x="28457" y="8590"/>
                    <a:pt x="24725" y="5791"/>
                    <a:pt x="18194" y="4858"/>
                  </a:cubicBezTo>
                  <a:cubicBezTo>
                    <a:pt x="15395" y="4392"/>
                    <a:pt x="13062" y="1593"/>
                    <a:pt x="10263" y="193"/>
                  </a:cubicBezTo>
                  <a:cubicBezTo>
                    <a:pt x="9330" y="-273"/>
                    <a:pt x="7464" y="193"/>
                    <a:pt x="6998" y="660"/>
                  </a:cubicBezTo>
                  <a:cubicBezTo>
                    <a:pt x="4199" y="3459"/>
                    <a:pt x="1400" y="5791"/>
                    <a:pt x="0" y="9523"/>
                  </a:cubicBezTo>
                  <a:cubicBezTo>
                    <a:pt x="0" y="10923"/>
                    <a:pt x="467" y="13722"/>
                    <a:pt x="1866" y="14655"/>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76" name="Freeform: Shape 175">
              <a:extLst>
                <a:ext uri="{FF2B5EF4-FFF2-40B4-BE49-F238E27FC236}">
                  <a16:creationId xmlns:a16="http://schemas.microsoft.com/office/drawing/2014/main" id="{E5C0628C-6350-4317-BB12-D7AA0C4E18F1}"/>
                </a:ext>
              </a:extLst>
            </p:cNvPr>
            <p:cNvSpPr/>
            <p:nvPr/>
          </p:nvSpPr>
          <p:spPr>
            <a:xfrm>
              <a:off x="1941656" y="1454519"/>
              <a:ext cx="37319" cy="23324"/>
            </a:xfrm>
            <a:custGeom>
              <a:avLst/>
              <a:gdLst/>
              <a:ahLst/>
              <a:cxnLst/>
              <a:rect l="0" t="0" r="0" b="0"/>
              <a:pathLst>
                <a:path w="37320" h="23325">
                  <a:moveTo>
                    <a:pt x="28356" y="22910"/>
                  </a:moveTo>
                  <a:cubicBezTo>
                    <a:pt x="31622" y="22443"/>
                    <a:pt x="34421" y="21043"/>
                    <a:pt x="36754" y="18711"/>
                  </a:cubicBezTo>
                  <a:cubicBezTo>
                    <a:pt x="37687" y="17778"/>
                    <a:pt x="38153" y="14512"/>
                    <a:pt x="36754" y="13579"/>
                  </a:cubicBezTo>
                  <a:cubicBezTo>
                    <a:pt x="29289" y="6582"/>
                    <a:pt x="21359" y="984"/>
                    <a:pt x="10629" y="51"/>
                  </a:cubicBezTo>
                  <a:cubicBezTo>
                    <a:pt x="6431" y="-416"/>
                    <a:pt x="1766" y="2383"/>
                    <a:pt x="366" y="6582"/>
                  </a:cubicBezTo>
                  <a:cubicBezTo>
                    <a:pt x="-567" y="8914"/>
                    <a:pt x="366" y="12180"/>
                    <a:pt x="2232" y="13579"/>
                  </a:cubicBezTo>
                  <a:cubicBezTo>
                    <a:pt x="9696" y="18711"/>
                    <a:pt x="18093" y="21510"/>
                    <a:pt x="26490" y="23376"/>
                  </a:cubicBezTo>
                  <a:cubicBezTo>
                    <a:pt x="27423" y="23376"/>
                    <a:pt x="27890" y="22910"/>
                    <a:pt x="28356" y="2291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77" name="Freeform: Shape 176">
              <a:extLst>
                <a:ext uri="{FF2B5EF4-FFF2-40B4-BE49-F238E27FC236}">
                  <a16:creationId xmlns:a16="http://schemas.microsoft.com/office/drawing/2014/main" id="{6C2F94EA-8B59-4D9D-A5E3-C1FFDC5E9D9D}"/>
                </a:ext>
              </a:extLst>
            </p:cNvPr>
            <p:cNvSpPr/>
            <p:nvPr/>
          </p:nvSpPr>
          <p:spPr>
            <a:xfrm>
              <a:off x="4964726" y="3047391"/>
              <a:ext cx="18659" cy="41984"/>
            </a:xfrm>
            <a:custGeom>
              <a:avLst/>
              <a:gdLst/>
              <a:ahLst/>
              <a:cxnLst/>
              <a:rect l="0" t="0" r="0" b="0"/>
              <a:pathLst>
                <a:path w="18660" h="41985">
                  <a:moveTo>
                    <a:pt x="3816" y="700"/>
                  </a:moveTo>
                  <a:cubicBezTo>
                    <a:pt x="1484" y="1633"/>
                    <a:pt x="-382" y="4432"/>
                    <a:pt x="551" y="6764"/>
                  </a:cubicBezTo>
                  <a:cubicBezTo>
                    <a:pt x="1950" y="9563"/>
                    <a:pt x="2883" y="12829"/>
                    <a:pt x="4283" y="15628"/>
                  </a:cubicBezTo>
                  <a:cubicBezTo>
                    <a:pt x="4283" y="15628"/>
                    <a:pt x="4283" y="15628"/>
                    <a:pt x="4283" y="15628"/>
                  </a:cubicBezTo>
                  <a:cubicBezTo>
                    <a:pt x="4283" y="15628"/>
                    <a:pt x="4749" y="15161"/>
                    <a:pt x="4749" y="15161"/>
                  </a:cubicBezTo>
                  <a:cubicBezTo>
                    <a:pt x="4749" y="15161"/>
                    <a:pt x="4749" y="15628"/>
                    <a:pt x="4749" y="16095"/>
                  </a:cubicBezTo>
                  <a:cubicBezTo>
                    <a:pt x="5682" y="16561"/>
                    <a:pt x="6149" y="17027"/>
                    <a:pt x="6615" y="17961"/>
                  </a:cubicBezTo>
                  <a:cubicBezTo>
                    <a:pt x="7082" y="18427"/>
                    <a:pt x="7082" y="19360"/>
                    <a:pt x="6615" y="19360"/>
                  </a:cubicBezTo>
                  <a:cubicBezTo>
                    <a:pt x="5682" y="20760"/>
                    <a:pt x="4749" y="20293"/>
                    <a:pt x="4283" y="18894"/>
                  </a:cubicBezTo>
                  <a:cubicBezTo>
                    <a:pt x="4283" y="17961"/>
                    <a:pt x="4283" y="17027"/>
                    <a:pt x="4283" y="16561"/>
                  </a:cubicBezTo>
                  <a:cubicBezTo>
                    <a:pt x="4283" y="16561"/>
                    <a:pt x="4283" y="16561"/>
                    <a:pt x="3816" y="16095"/>
                  </a:cubicBezTo>
                  <a:cubicBezTo>
                    <a:pt x="3350" y="16561"/>
                    <a:pt x="3350" y="16561"/>
                    <a:pt x="2883" y="17027"/>
                  </a:cubicBezTo>
                  <a:cubicBezTo>
                    <a:pt x="-382" y="21693"/>
                    <a:pt x="-1315" y="26358"/>
                    <a:pt x="2417" y="31023"/>
                  </a:cubicBezTo>
                  <a:cubicBezTo>
                    <a:pt x="4749" y="34288"/>
                    <a:pt x="6149" y="37554"/>
                    <a:pt x="8481" y="40819"/>
                  </a:cubicBezTo>
                  <a:cubicBezTo>
                    <a:pt x="8948" y="41752"/>
                    <a:pt x="10814" y="42219"/>
                    <a:pt x="11747" y="42219"/>
                  </a:cubicBezTo>
                  <a:cubicBezTo>
                    <a:pt x="13613" y="42219"/>
                    <a:pt x="15012" y="39886"/>
                    <a:pt x="15012" y="38020"/>
                  </a:cubicBezTo>
                  <a:cubicBezTo>
                    <a:pt x="14546" y="36154"/>
                    <a:pt x="13613" y="34288"/>
                    <a:pt x="13613" y="32422"/>
                  </a:cubicBezTo>
                  <a:cubicBezTo>
                    <a:pt x="13613" y="31489"/>
                    <a:pt x="14079" y="29157"/>
                    <a:pt x="14546" y="29157"/>
                  </a:cubicBezTo>
                  <a:cubicBezTo>
                    <a:pt x="21077" y="27291"/>
                    <a:pt x="20611" y="22159"/>
                    <a:pt x="19678" y="17027"/>
                  </a:cubicBezTo>
                  <a:cubicBezTo>
                    <a:pt x="19211" y="13295"/>
                    <a:pt x="18744" y="9563"/>
                    <a:pt x="16412" y="6298"/>
                  </a:cubicBezTo>
                  <a:cubicBezTo>
                    <a:pt x="14079" y="700"/>
                    <a:pt x="9414" y="-1166"/>
                    <a:pt x="3816" y="70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78" name="Freeform: Shape 177">
              <a:extLst>
                <a:ext uri="{FF2B5EF4-FFF2-40B4-BE49-F238E27FC236}">
                  <a16:creationId xmlns:a16="http://schemas.microsoft.com/office/drawing/2014/main" id="{CF687457-82EF-4C3F-A9D2-614D0711E7CB}"/>
                </a:ext>
              </a:extLst>
            </p:cNvPr>
            <p:cNvSpPr/>
            <p:nvPr/>
          </p:nvSpPr>
          <p:spPr>
            <a:xfrm>
              <a:off x="3559421" y="1397479"/>
              <a:ext cx="23324" cy="27989"/>
            </a:xfrm>
            <a:custGeom>
              <a:avLst/>
              <a:gdLst/>
              <a:ahLst/>
              <a:cxnLst/>
              <a:rect l="0" t="0" r="0" b="0"/>
              <a:pathLst>
                <a:path w="23325" h="27990">
                  <a:moveTo>
                    <a:pt x="2685" y="6244"/>
                  </a:moveTo>
                  <a:cubicBezTo>
                    <a:pt x="1752" y="6711"/>
                    <a:pt x="353" y="8110"/>
                    <a:pt x="353" y="9043"/>
                  </a:cubicBezTo>
                  <a:cubicBezTo>
                    <a:pt x="-114" y="14642"/>
                    <a:pt x="-580" y="20706"/>
                    <a:pt x="2219" y="25838"/>
                  </a:cubicBezTo>
                  <a:cubicBezTo>
                    <a:pt x="3152" y="27704"/>
                    <a:pt x="5484" y="30503"/>
                    <a:pt x="7350" y="30969"/>
                  </a:cubicBezTo>
                  <a:cubicBezTo>
                    <a:pt x="12948" y="31902"/>
                    <a:pt x="18546" y="30503"/>
                    <a:pt x="23211" y="26771"/>
                  </a:cubicBezTo>
                  <a:cubicBezTo>
                    <a:pt x="24611" y="25838"/>
                    <a:pt x="25078" y="23039"/>
                    <a:pt x="24145" y="21639"/>
                  </a:cubicBezTo>
                  <a:cubicBezTo>
                    <a:pt x="23678" y="21173"/>
                    <a:pt x="23678" y="20706"/>
                    <a:pt x="23211" y="19773"/>
                  </a:cubicBezTo>
                  <a:cubicBezTo>
                    <a:pt x="22278" y="18840"/>
                    <a:pt x="21812" y="17907"/>
                    <a:pt x="20879" y="16508"/>
                  </a:cubicBezTo>
                  <a:cubicBezTo>
                    <a:pt x="19013" y="13709"/>
                    <a:pt x="19013" y="13709"/>
                    <a:pt x="21812" y="9976"/>
                  </a:cubicBezTo>
                  <a:cubicBezTo>
                    <a:pt x="24611" y="6244"/>
                    <a:pt x="25078" y="3912"/>
                    <a:pt x="23211" y="2046"/>
                  </a:cubicBezTo>
                  <a:cubicBezTo>
                    <a:pt x="20879" y="-753"/>
                    <a:pt x="17613" y="-287"/>
                    <a:pt x="14814" y="1113"/>
                  </a:cubicBezTo>
                  <a:cubicBezTo>
                    <a:pt x="12948" y="2046"/>
                    <a:pt x="11082" y="2512"/>
                    <a:pt x="9683" y="2979"/>
                  </a:cubicBezTo>
                  <a:lnTo>
                    <a:pt x="9683" y="2979"/>
                  </a:lnTo>
                  <a:cubicBezTo>
                    <a:pt x="9683" y="2979"/>
                    <a:pt x="9683" y="2979"/>
                    <a:pt x="9683" y="2979"/>
                  </a:cubicBezTo>
                  <a:cubicBezTo>
                    <a:pt x="9683" y="2979"/>
                    <a:pt x="9683" y="2979"/>
                    <a:pt x="9683" y="2979"/>
                  </a:cubicBezTo>
                  <a:cubicBezTo>
                    <a:pt x="6884" y="3912"/>
                    <a:pt x="4551" y="4845"/>
                    <a:pt x="2685" y="6244"/>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79" name="Freeform: Shape 178">
              <a:extLst>
                <a:ext uri="{FF2B5EF4-FFF2-40B4-BE49-F238E27FC236}">
                  <a16:creationId xmlns:a16="http://schemas.microsoft.com/office/drawing/2014/main" id="{356DCB94-39EF-49F9-9067-4B0272A190A4}"/>
                </a:ext>
              </a:extLst>
            </p:cNvPr>
            <p:cNvSpPr/>
            <p:nvPr/>
          </p:nvSpPr>
          <p:spPr>
            <a:xfrm>
              <a:off x="3413500" y="1424065"/>
              <a:ext cx="37319" cy="23324"/>
            </a:xfrm>
            <a:custGeom>
              <a:avLst/>
              <a:gdLst/>
              <a:ahLst/>
              <a:cxnLst/>
              <a:rect l="0" t="0" r="0" b="0"/>
              <a:pathLst>
                <a:path w="37320" h="23325">
                  <a:moveTo>
                    <a:pt x="4464" y="24441"/>
                  </a:moveTo>
                  <a:cubicBezTo>
                    <a:pt x="9596" y="25841"/>
                    <a:pt x="14261" y="26774"/>
                    <a:pt x="19392" y="27707"/>
                  </a:cubicBezTo>
                  <a:cubicBezTo>
                    <a:pt x="23124" y="28173"/>
                    <a:pt x="22658" y="24908"/>
                    <a:pt x="23591" y="22575"/>
                  </a:cubicBezTo>
                  <a:cubicBezTo>
                    <a:pt x="23124" y="21642"/>
                    <a:pt x="22191" y="21176"/>
                    <a:pt x="21725" y="20243"/>
                  </a:cubicBezTo>
                  <a:cubicBezTo>
                    <a:pt x="19859" y="16977"/>
                    <a:pt x="19859" y="13245"/>
                    <a:pt x="22191" y="11846"/>
                  </a:cubicBezTo>
                  <a:cubicBezTo>
                    <a:pt x="24524" y="9980"/>
                    <a:pt x="27323" y="8580"/>
                    <a:pt x="30588" y="10446"/>
                  </a:cubicBezTo>
                  <a:cubicBezTo>
                    <a:pt x="33388" y="11846"/>
                    <a:pt x="36187" y="12312"/>
                    <a:pt x="38985" y="11379"/>
                  </a:cubicBezTo>
                  <a:cubicBezTo>
                    <a:pt x="38985" y="10446"/>
                    <a:pt x="38985" y="9047"/>
                    <a:pt x="38053" y="8114"/>
                  </a:cubicBezTo>
                  <a:cubicBezTo>
                    <a:pt x="33854" y="3915"/>
                    <a:pt x="28723" y="1583"/>
                    <a:pt x="23124" y="183"/>
                  </a:cubicBezTo>
                  <a:cubicBezTo>
                    <a:pt x="20792" y="-284"/>
                    <a:pt x="17993" y="183"/>
                    <a:pt x="15660" y="1116"/>
                  </a:cubicBezTo>
                  <a:cubicBezTo>
                    <a:pt x="9596" y="4382"/>
                    <a:pt x="4930" y="9513"/>
                    <a:pt x="732" y="15578"/>
                  </a:cubicBezTo>
                  <a:cubicBezTo>
                    <a:pt x="-1134" y="18377"/>
                    <a:pt x="732" y="23508"/>
                    <a:pt x="4464" y="24441"/>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80" name="Freeform: Shape 179">
              <a:extLst>
                <a:ext uri="{FF2B5EF4-FFF2-40B4-BE49-F238E27FC236}">
                  <a16:creationId xmlns:a16="http://schemas.microsoft.com/office/drawing/2014/main" id="{900CA075-36CC-4CA2-AE22-0550E87564C6}"/>
                </a:ext>
              </a:extLst>
            </p:cNvPr>
            <p:cNvSpPr/>
            <p:nvPr/>
          </p:nvSpPr>
          <p:spPr>
            <a:xfrm>
              <a:off x="3437090" y="1446640"/>
              <a:ext cx="4665" cy="4665"/>
            </a:xfrm>
            <a:custGeom>
              <a:avLst/>
              <a:gdLst/>
              <a:ahLst/>
              <a:cxnLst/>
              <a:rect l="0" t="0" r="0" b="0"/>
              <a:pathLst>
                <a:path>
                  <a:moveTo>
                    <a:pt x="0" y="0"/>
                  </a:moveTo>
                  <a:cubicBezTo>
                    <a:pt x="0" y="0"/>
                    <a:pt x="467" y="466"/>
                    <a:pt x="467" y="466"/>
                  </a:cubicBezTo>
                  <a:cubicBezTo>
                    <a:pt x="467" y="466"/>
                    <a:pt x="467" y="0"/>
                    <a:pt x="467" y="0"/>
                  </a:cubicBezTo>
                  <a:cubicBezTo>
                    <a:pt x="467" y="0"/>
                    <a:pt x="467" y="0"/>
                    <a:pt x="0" y="0"/>
                  </a:cubicBezTo>
                  <a:cubicBezTo>
                    <a:pt x="0" y="0"/>
                    <a:pt x="0" y="0"/>
                    <a:pt x="0" y="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81" name="Freeform: Shape 180">
              <a:extLst>
                <a:ext uri="{FF2B5EF4-FFF2-40B4-BE49-F238E27FC236}">
                  <a16:creationId xmlns:a16="http://schemas.microsoft.com/office/drawing/2014/main" id="{820DC206-7B51-429C-8873-2C676A3D3E2B}"/>
                </a:ext>
              </a:extLst>
            </p:cNvPr>
            <p:cNvSpPr/>
            <p:nvPr/>
          </p:nvSpPr>
          <p:spPr>
            <a:xfrm>
              <a:off x="3528986" y="1427673"/>
              <a:ext cx="27988" cy="23324"/>
            </a:xfrm>
            <a:custGeom>
              <a:avLst/>
              <a:gdLst/>
              <a:ahLst/>
              <a:cxnLst/>
              <a:rect l="0" t="0" r="0" b="0"/>
              <a:pathLst>
                <a:path w="27990" h="23325">
                  <a:moveTo>
                    <a:pt x="1866" y="8704"/>
                  </a:moveTo>
                  <a:cubicBezTo>
                    <a:pt x="933" y="8704"/>
                    <a:pt x="0" y="10570"/>
                    <a:pt x="0" y="11503"/>
                  </a:cubicBezTo>
                  <a:cubicBezTo>
                    <a:pt x="0" y="16168"/>
                    <a:pt x="1866" y="19900"/>
                    <a:pt x="5131" y="23632"/>
                  </a:cubicBezTo>
                  <a:cubicBezTo>
                    <a:pt x="6531" y="25498"/>
                    <a:pt x="10263" y="26431"/>
                    <a:pt x="12129" y="25498"/>
                  </a:cubicBezTo>
                  <a:cubicBezTo>
                    <a:pt x="14462" y="24565"/>
                    <a:pt x="16328" y="22232"/>
                    <a:pt x="18660" y="22232"/>
                  </a:cubicBezTo>
                  <a:cubicBezTo>
                    <a:pt x="22392" y="21766"/>
                    <a:pt x="24258" y="19900"/>
                    <a:pt x="25658" y="16634"/>
                  </a:cubicBezTo>
                  <a:cubicBezTo>
                    <a:pt x="26591" y="14302"/>
                    <a:pt x="27990" y="11969"/>
                    <a:pt x="28457" y="11036"/>
                  </a:cubicBezTo>
                  <a:cubicBezTo>
                    <a:pt x="30323" y="6838"/>
                    <a:pt x="29857" y="5438"/>
                    <a:pt x="26591" y="3572"/>
                  </a:cubicBezTo>
                  <a:cubicBezTo>
                    <a:pt x="24258" y="2172"/>
                    <a:pt x="21926" y="1239"/>
                    <a:pt x="19593" y="306"/>
                  </a:cubicBezTo>
                  <a:cubicBezTo>
                    <a:pt x="18660" y="-160"/>
                    <a:pt x="16328" y="-160"/>
                    <a:pt x="15861" y="773"/>
                  </a:cubicBezTo>
                  <a:cubicBezTo>
                    <a:pt x="12596" y="4971"/>
                    <a:pt x="7464" y="7304"/>
                    <a:pt x="1866" y="8704"/>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82" name="Freeform: Shape 181">
              <a:extLst>
                <a:ext uri="{FF2B5EF4-FFF2-40B4-BE49-F238E27FC236}">
                  <a16:creationId xmlns:a16="http://schemas.microsoft.com/office/drawing/2014/main" id="{487EE960-BC1A-4377-8407-AD0302D7DA7E}"/>
                </a:ext>
              </a:extLst>
            </p:cNvPr>
            <p:cNvSpPr/>
            <p:nvPr/>
          </p:nvSpPr>
          <p:spPr>
            <a:xfrm>
              <a:off x="3579366" y="1364304"/>
              <a:ext cx="23324" cy="32654"/>
            </a:xfrm>
            <a:custGeom>
              <a:avLst/>
              <a:gdLst/>
              <a:ahLst/>
              <a:cxnLst/>
              <a:rect l="0" t="0" r="0" b="0"/>
              <a:pathLst>
                <a:path w="23325" h="32655">
                  <a:moveTo>
                    <a:pt x="11196" y="33355"/>
                  </a:moveTo>
                  <a:cubicBezTo>
                    <a:pt x="12129" y="33822"/>
                    <a:pt x="13995" y="33355"/>
                    <a:pt x="14462" y="32422"/>
                  </a:cubicBezTo>
                  <a:cubicBezTo>
                    <a:pt x="17261" y="28690"/>
                    <a:pt x="18194" y="23092"/>
                    <a:pt x="22392" y="19827"/>
                  </a:cubicBezTo>
                  <a:cubicBezTo>
                    <a:pt x="23325" y="19360"/>
                    <a:pt x="23792" y="17028"/>
                    <a:pt x="23325" y="16561"/>
                  </a:cubicBezTo>
                  <a:cubicBezTo>
                    <a:pt x="20060" y="11429"/>
                    <a:pt x="18194" y="5365"/>
                    <a:pt x="13529" y="700"/>
                  </a:cubicBezTo>
                  <a:cubicBezTo>
                    <a:pt x="12596" y="-233"/>
                    <a:pt x="8864" y="-233"/>
                    <a:pt x="8397" y="700"/>
                  </a:cubicBezTo>
                  <a:cubicBezTo>
                    <a:pt x="6065" y="3499"/>
                    <a:pt x="3732" y="6764"/>
                    <a:pt x="1399" y="9563"/>
                  </a:cubicBezTo>
                  <a:cubicBezTo>
                    <a:pt x="467" y="10963"/>
                    <a:pt x="467" y="13295"/>
                    <a:pt x="0" y="14228"/>
                  </a:cubicBezTo>
                  <a:cubicBezTo>
                    <a:pt x="0" y="24958"/>
                    <a:pt x="3266" y="29623"/>
                    <a:pt x="11196" y="33355"/>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83" name="Freeform: Shape 182">
              <a:extLst>
                <a:ext uri="{FF2B5EF4-FFF2-40B4-BE49-F238E27FC236}">
                  <a16:creationId xmlns:a16="http://schemas.microsoft.com/office/drawing/2014/main" id="{621FF42C-FB0E-46C1-924B-A22EF03360A7}"/>
                </a:ext>
              </a:extLst>
            </p:cNvPr>
            <p:cNvSpPr/>
            <p:nvPr/>
          </p:nvSpPr>
          <p:spPr>
            <a:xfrm>
              <a:off x="5026644" y="3306623"/>
              <a:ext cx="41984" cy="13995"/>
            </a:xfrm>
            <a:custGeom>
              <a:avLst/>
              <a:gdLst/>
              <a:ahLst/>
              <a:cxnLst/>
              <a:rect l="0" t="0" r="0" b="0"/>
              <a:pathLst>
                <a:path w="41985" h="13995">
                  <a:moveTo>
                    <a:pt x="4872" y="13430"/>
                  </a:moveTo>
                  <a:cubicBezTo>
                    <a:pt x="17002" y="10164"/>
                    <a:pt x="28664" y="10631"/>
                    <a:pt x="39860" y="16695"/>
                  </a:cubicBezTo>
                  <a:cubicBezTo>
                    <a:pt x="40327" y="17162"/>
                    <a:pt x="41260" y="17162"/>
                    <a:pt x="41726" y="17162"/>
                  </a:cubicBezTo>
                  <a:cubicBezTo>
                    <a:pt x="43126" y="17628"/>
                    <a:pt x="45458" y="16229"/>
                    <a:pt x="45925" y="13430"/>
                  </a:cubicBezTo>
                  <a:cubicBezTo>
                    <a:pt x="45458" y="12497"/>
                    <a:pt x="45458" y="10631"/>
                    <a:pt x="44525" y="9231"/>
                  </a:cubicBezTo>
                  <a:cubicBezTo>
                    <a:pt x="43593" y="7832"/>
                    <a:pt x="41726" y="6432"/>
                    <a:pt x="40327" y="5499"/>
                  </a:cubicBezTo>
                  <a:cubicBezTo>
                    <a:pt x="29597" y="-565"/>
                    <a:pt x="18401" y="-1032"/>
                    <a:pt x="6738" y="1301"/>
                  </a:cubicBezTo>
                  <a:cubicBezTo>
                    <a:pt x="3473" y="1767"/>
                    <a:pt x="1140" y="4100"/>
                    <a:pt x="207" y="7832"/>
                  </a:cubicBezTo>
                  <a:cubicBezTo>
                    <a:pt x="-726" y="11097"/>
                    <a:pt x="1607" y="14363"/>
                    <a:pt x="4872" y="1343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84" name="Freeform: Shape 183">
              <a:extLst>
                <a:ext uri="{FF2B5EF4-FFF2-40B4-BE49-F238E27FC236}">
                  <a16:creationId xmlns:a16="http://schemas.microsoft.com/office/drawing/2014/main" id="{BBF9993F-6A89-4BB2-A5D1-3824A1145751}"/>
                </a:ext>
              </a:extLst>
            </p:cNvPr>
            <p:cNvSpPr/>
            <p:nvPr/>
          </p:nvSpPr>
          <p:spPr>
            <a:xfrm>
              <a:off x="5584295" y="3615966"/>
              <a:ext cx="37319" cy="37319"/>
            </a:xfrm>
            <a:custGeom>
              <a:avLst/>
              <a:gdLst/>
              <a:ahLst/>
              <a:cxnLst/>
              <a:rect l="0" t="0" r="0" b="0"/>
              <a:pathLst>
                <a:path w="37320" h="37320">
                  <a:moveTo>
                    <a:pt x="13062" y="24098"/>
                  </a:moveTo>
                  <a:cubicBezTo>
                    <a:pt x="18660" y="30163"/>
                    <a:pt x="23792" y="36694"/>
                    <a:pt x="32189" y="39959"/>
                  </a:cubicBezTo>
                  <a:cubicBezTo>
                    <a:pt x="33589" y="40426"/>
                    <a:pt x="35921" y="39959"/>
                    <a:pt x="37787" y="39493"/>
                  </a:cubicBezTo>
                  <a:cubicBezTo>
                    <a:pt x="38254" y="39493"/>
                    <a:pt x="38254" y="38560"/>
                    <a:pt x="38720" y="38094"/>
                  </a:cubicBezTo>
                  <a:cubicBezTo>
                    <a:pt x="38254" y="37160"/>
                    <a:pt x="38254" y="35761"/>
                    <a:pt x="37321" y="34828"/>
                  </a:cubicBezTo>
                  <a:cubicBezTo>
                    <a:pt x="30323" y="26431"/>
                    <a:pt x="23325" y="18500"/>
                    <a:pt x="15861" y="10570"/>
                  </a:cubicBezTo>
                  <a:cubicBezTo>
                    <a:pt x="13529" y="7771"/>
                    <a:pt x="10263" y="4972"/>
                    <a:pt x="7931" y="2639"/>
                  </a:cubicBezTo>
                  <a:cubicBezTo>
                    <a:pt x="6998" y="1706"/>
                    <a:pt x="6065" y="773"/>
                    <a:pt x="4665" y="306"/>
                  </a:cubicBezTo>
                  <a:cubicBezTo>
                    <a:pt x="3732" y="-160"/>
                    <a:pt x="1866" y="-160"/>
                    <a:pt x="1400" y="773"/>
                  </a:cubicBezTo>
                  <a:cubicBezTo>
                    <a:pt x="466" y="1239"/>
                    <a:pt x="0" y="3106"/>
                    <a:pt x="0" y="4038"/>
                  </a:cubicBezTo>
                  <a:cubicBezTo>
                    <a:pt x="1400" y="11969"/>
                    <a:pt x="6998" y="18034"/>
                    <a:pt x="13062" y="24098"/>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85" name="Freeform: Shape 184">
              <a:extLst>
                <a:ext uri="{FF2B5EF4-FFF2-40B4-BE49-F238E27FC236}">
                  <a16:creationId xmlns:a16="http://schemas.microsoft.com/office/drawing/2014/main" id="{555ED818-D4BD-46BB-A448-AD806A3D592D}"/>
                </a:ext>
              </a:extLst>
            </p:cNvPr>
            <p:cNvSpPr/>
            <p:nvPr/>
          </p:nvSpPr>
          <p:spPr>
            <a:xfrm>
              <a:off x="4832154" y="3394492"/>
              <a:ext cx="46648" cy="13995"/>
            </a:xfrm>
            <a:custGeom>
              <a:avLst/>
              <a:gdLst/>
              <a:ahLst/>
              <a:cxnLst/>
              <a:rect l="0" t="0" r="0" b="0"/>
              <a:pathLst>
                <a:path w="46650" h="13995">
                  <a:moveTo>
                    <a:pt x="1574" y="11861"/>
                  </a:moveTo>
                  <a:cubicBezTo>
                    <a:pt x="5306" y="12794"/>
                    <a:pt x="8572" y="14194"/>
                    <a:pt x="12304" y="15127"/>
                  </a:cubicBezTo>
                  <a:cubicBezTo>
                    <a:pt x="14637" y="15593"/>
                    <a:pt x="17436" y="16060"/>
                    <a:pt x="19302" y="16526"/>
                  </a:cubicBezTo>
                  <a:cubicBezTo>
                    <a:pt x="30031" y="15127"/>
                    <a:pt x="39828" y="13261"/>
                    <a:pt x="49625" y="10462"/>
                  </a:cubicBezTo>
                  <a:cubicBezTo>
                    <a:pt x="51024" y="9995"/>
                    <a:pt x="51491" y="8596"/>
                    <a:pt x="50091" y="7663"/>
                  </a:cubicBezTo>
                  <a:cubicBezTo>
                    <a:pt x="45426" y="1598"/>
                    <a:pt x="38895" y="-734"/>
                    <a:pt x="31431" y="199"/>
                  </a:cubicBezTo>
                  <a:cubicBezTo>
                    <a:pt x="30498" y="199"/>
                    <a:pt x="29565" y="1598"/>
                    <a:pt x="28632" y="2531"/>
                  </a:cubicBezTo>
                  <a:cubicBezTo>
                    <a:pt x="27699" y="3464"/>
                    <a:pt x="27232" y="4397"/>
                    <a:pt x="26766" y="5330"/>
                  </a:cubicBezTo>
                  <a:cubicBezTo>
                    <a:pt x="20235" y="1598"/>
                    <a:pt x="12770" y="5797"/>
                    <a:pt x="6240" y="3464"/>
                  </a:cubicBezTo>
                  <a:cubicBezTo>
                    <a:pt x="3907" y="2531"/>
                    <a:pt x="1574" y="4397"/>
                    <a:pt x="175" y="6730"/>
                  </a:cubicBezTo>
                  <a:cubicBezTo>
                    <a:pt x="-292" y="8596"/>
                    <a:pt x="175" y="11395"/>
                    <a:pt x="1574" y="11861"/>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86" name="Freeform: Shape 185">
              <a:extLst>
                <a:ext uri="{FF2B5EF4-FFF2-40B4-BE49-F238E27FC236}">
                  <a16:creationId xmlns:a16="http://schemas.microsoft.com/office/drawing/2014/main" id="{BA73E740-B08C-4508-A03E-F1F2B67651F0}"/>
                </a:ext>
              </a:extLst>
            </p:cNvPr>
            <p:cNvSpPr/>
            <p:nvPr/>
          </p:nvSpPr>
          <p:spPr>
            <a:xfrm>
              <a:off x="4893722" y="3395069"/>
              <a:ext cx="46648" cy="9330"/>
            </a:xfrm>
            <a:custGeom>
              <a:avLst/>
              <a:gdLst/>
              <a:ahLst/>
              <a:cxnLst/>
              <a:rect l="0" t="0" r="0" b="0"/>
              <a:pathLst>
                <a:path w="46650" h="9330">
                  <a:moveTo>
                    <a:pt x="43102" y="9884"/>
                  </a:moveTo>
                  <a:cubicBezTo>
                    <a:pt x="44968" y="9418"/>
                    <a:pt x="46367" y="8018"/>
                    <a:pt x="48233" y="7085"/>
                  </a:cubicBezTo>
                  <a:cubicBezTo>
                    <a:pt x="49166" y="6152"/>
                    <a:pt x="50099" y="5219"/>
                    <a:pt x="50566" y="4286"/>
                  </a:cubicBezTo>
                  <a:cubicBezTo>
                    <a:pt x="51499" y="2886"/>
                    <a:pt x="51032" y="1953"/>
                    <a:pt x="50099" y="1020"/>
                  </a:cubicBezTo>
                  <a:cubicBezTo>
                    <a:pt x="49633" y="554"/>
                    <a:pt x="49166" y="87"/>
                    <a:pt x="48700" y="87"/>
                  </a:cubicBezTo>
                  <a:cubicBezTo>
                    <a:pt x="43102" y="1487"/>
                    <a:pt x="37970" y="4753"/>
                    <a:pt x="31906" y="3353"/>
                  </a:cubicBezTo>
                  <a:cubicBezTo>
                    <a:pt x="26308" y="2420"/>
                    <a:pt x="20709" y="1487"/>
                    <a:pt x="15111" y="554"/>
                  </a:cubicBezTo>
                  <a:cubicBezTo>
                    <a:pt x="14645" y="554"/>
                    <a:pt x="13712" y="87"/>
                    <a:pt x="13245" y="87"/>
                  </a:cubicBezTo>
                  <a:cubicBezTo>
                    <a:pt x="8580" y="-379"/>
                    <a:pt x="4382" y="1020"/>
                    <a:pt x="1116" y="4286"/>
                  </a:cubicBezTo>
                  <a:cubicBezTo>
                    <a:pt x="183" y="5219"/>
                    <a:pt x="-283" y="6619"/>
                    <a:pt x="183" y="7551"/>
                  </a:cubicBezTo>
                  <a:cubicBezTo>
                    <a:pt x="183" y="8485"/>
                    <a:pt x="1583" y="9884"/>
                    <a:pt x="2515" y="10351"/>
                  </a:cubicBezTo>
                  <a:cubicBezTo>
                    <a:pt x="7647" y="11284"/>
                    <a:pt x="12312" y="12217"/>
                    <a:pt x="17444" y="13150"/>
                  </a:cubicBezTo>
                  <a:cubicBezTo>
                    <a:pt x="25374" y="12683"/>
                    <a:pt x="34238" y="11284"/>
                    <a:pt x="43102" y="9884"/>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87" name="Freeform: Shape 186">
              <a:extLst>
                <a:ext uri="{FF2B5EF4-FFF2-40B4-BE49-F238E27FC236}">
                  <a16:creationId xmlns:a16="http://schemas.microsoft.com/office/drawing/2014/main" id="{7831ADF3-259C-409B-8E6F-E6ABFD4CDCAA}"/>
                </a:ext>
              </a:extLst>
            </p:cNvPr>
            <p:cNvSpPr/>
            <p:nvPr/>
          </p:nvSpPr>
          <p:spPr>
            <a:xfrm>
              <a:off x="3578899" y="1870607"/>
              <a:ext cx="23324" cy="23324"/>
            </a:xfrm>
            <a:custGeom>
              <a:avLst/>
              <a:gdLst/>
              <a:ahLst/>
              <a:cxnLst/>
              <a:rect l="0" t="0" r="0" b="0"/>
              <a:pathLst>
                <a:path w="23325" h="23325">
                  <a:moveTo>
                    <a:pt x="933" y="5668"/>
                  </a:moveTo>
                  <a:cubicBezTo>
                    <a:pt x="466" y="7534"/>
                    <a:pt x="466" y="9400"/>
                    <a:pt x="0" y="12199"/>
                  </a:cubicBezTo>
                  <a:cubicBezTo>
                    <a:pt x="466" y="14531"/>
                    <a:pt x="1399" y="17797"/>
                    <a:pt x="2333" y="20596"/>
                  </a:cubicBezTo>
                  <a:cubicBezTo>
                    <a:pt x="3732" y="24328"/>
                    <a:pt x="7931" y="25727"/>
                    <a:pt x="11663" y="24794"/>
                  </a:cubicBezTo>
                  <a:cubicBezTo>
                    <a:pt x="19593" y="22462"/>
                    <a:pt x="22392" y="16397"/>
                    <a:pt x="24258" y="9400"/>
                  </a:cubicBezTo>
                  <a:cubicBezTo>
                    <a:pt x="24725" y="8467"/>
                    <a:pt x="23792" y="6601"/>
                    <a:pt x="23325" y="6134"/>
                  </a:cubicBezTo>
                  <a:cubicBezTo>
                    <a:pt x="19127" y="1469"/>
                    <a:pt x="13995" y="-397"/>
                    <a:pt x="7931" y="70"/>
                  </a:cubicBezTo>
                  <a:cubicBezTo>
                    <a:pt x="5131" y="-397"/>
                    <a:pt x="1866" y="2869"/>
                    <a:pt x="933" y="5668"/>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88" name="Freeform: Shape 187">
              <a:extLst>
                <a:ext uri="{FF2B5EF4-FFF2-40B4-BE49-F238E27FC236}">
                  <a16:creationId xmlns:a16="http://schemas.microsoft.com/office/drawing/2014/main" id="{307E42DD-F042-4C30-91C5-FC7B2B7EFF56}"/>
                </a:ext>
              </a:extLst>
            </p:cNvPr>
            <p:cNvSpPr/>
            <p:nvPr/>
          </p:nvSpPr>
          <p:spPr>
            <a:xfrm>
              <a:off x="1853207" y="2010156"/>
              <a:ext cx="27988" cy="18659"/>
            </a:xfrm>
            <a:custGeom>
              <a:avLst/>
              <a:gdLst/>
              <a:ahLst/>
              <a:cxnLst/>
              <a:rect l="0" t="0" r="0" b="0"/>
              <a:pathLst>
                <a:path w="27990" h="18660">
                  <a:moveTo>
                    <a:pt x="30507" y="6531"/>
                  </a:moveTo>
                  <a:cubicBezTo>
                    <a:pt x="30973" y="5598"/>
                    <a:pt x="30973" y="4199"/>
                    <a:pt x="30507" y="2799"/>
                  </a:cubicBezTo>
                  <a:cubicBezTo>
                    <a:pt x="30040" y="1866"/>
                    <a:pt x="29107" y="466"/>
                    <a:pt x="28174" y="466"/>
                  </a:cubicBezTo>
                  <a:cubicBezTo>
                    <a:pt x="26308" y="0"/>
                    <a:pt x="24442" y="0"/>
                    <a:pt x="23976" y="0"/>
                  </a:cubicBezTo>
                  <a:cubicBezTo>
                    <a:pt x="19777" y="0"/>
                    <a:pt x="17444" y="0"/>
                    <a:pt x="14645" y="466"/>
                  </a:cubicBezTo>
                  <a:cubicBezTo>
                    <a:pt x="12779" y="933"/>
                    <a:pt x="10913" y="1400"/>
                    <a:pt x="9514" y="2333"/>
                  </a:cubicBezTo>
                  <a:cubicBezTo>
                    <a:pt x="6715" y="4665"/>
                    <a:pt x="3916" y="7464"/>
                    <a:pt x="1117" y="10263"/>
                  </a:cubicBezTo>
                  <a:cubicBezTo>
                    <a:pt x="-283" y="11663"/>
                    <a:pt x="-283" y="13529"/>
                    <a:pt x="650" y="15861"/>
                  </a:cubicBezTo>
                  <a:cubicBezTo>
                    <a:pt x="1583" y="17727"/>
                    <a:pt x="2516" y="19593"/>
                    <a:pt x="4382" y="19593"/>
                  </a:cubicBezTo>
                  <a:cubicBezTo>
                    <a:pt x="6715" y="20060"/>
                    <a:pt x="9514" y="20526"/>
                    <a:pt x="11846" y="19593"/>
                  </a:cubicBezTo>
                  <a:cubicBezTo>
                    <a:pt x="19777" y="17261"/>
                    <a:pt x="25842" y="12596"/>
                    <a:pt x="30507" y="6531"/>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89" name="Freeform: Shape 188">
              <a:extLst>
                <a:ext uri="{FF2B5EF4-FFF2-40B4-BE49-F238E27FC236}">
                  <a16:creationId xmlns:a16="http://schemas.microsoft.com/office/drawing/2014/main" id="{B0D6C17C-0347-4086-8B3E-C4D3C2C560D5}"/>
                </a:ext>
              </a:extLst>
            </p:cNvPr>
            <p:cNvSpPr/>
            <p:nvPr/>
          </p:nvSpPr>
          <p:spPr>
            <a:xfrm>
              <a:off x="4264267" y="1533575"/>
              <a:ext cx="18659" cy="18659"/>
            </a:xfrm>
            <a:custGeom>
              <a:avLst/>
              <a:gdLst/>
              <a:ahLst/>
              <a:cxnLst/>
              <a:rect l="0" t="0" r="0" b="0"/>
              <a:pathLst>
                <a:path w="18660" h="18660">
                  <a:moveTo>
                    <a:pt x="358" y="12426"/>
                  </a:moveTo>
                  <a:cubicBezTo>
                    <a:pt x="-109" y="17091"/>
                    <a:pt x="2690" y="19424"/>
                    <a:pt x="6888" y="20357"/>
                  </a:cubicBezTo>
                  <a:cubicBezTo>
                    <a:pt x="8755" y="20823"/>
                    <a:pt x="10621" y="21290"/>
                    <a:pt x="12487" y="21290"/>
                  </a:cubicBezTo>
                  <a:cubicBezTo>
                    <a:pt x="12953" y="21290"/>
                    <a:pt x="13886" y="21290"/>
                    <a:pt x="14353" y="21290"/>
                  </a:cubicBezTo>
                  <a:cubicBezTo>
                    <a:pt x="19484" y="21756"/>
                    <a:pt x="22750" y="18024"/>
                    <a:pt x="21817" y="12893"/>
                  </a:cubicBezTo>
                  <a:cubicBezTo>
                    <a:pt x="21350" y="9161"/>
                    <a:pt x="19951" y="5429"/>
                    <a:pt x="17618" y="2630"/>
                  </a:cubicBezTo>
                  <a:cubicBezTo>
                    <a:pt x="16219" y="764"/>
                    <a:pt x="13420" y="-636"/>
                    <a:pt x="11087" y="297"/>
                  </a:cubicBezTo>
                  <a:cubicBezTo>
                    <a:pt x="8288" y="1230"/>
                    <a:pt x="5023" y="2630"/>
                    <a:pt x="2690" y="4029"/>
                  </a:cubicBezTo>
                  <a:cubicBezTo>
                    <a:pt x="358" y="5429"/>
                    <a:pt x="-576" y="7761"/>
                    <a:pt x="358" y="10560"/>
                  </a:cubicBezTo>
                  <a:cubicBezTo>
                    <a:pt x="358" y="11027"/>
                    <a:pt x="358" y="11960"/>
                    <a:pt x="358" y="12426"/>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90" name="Freeform: Shape 189">
              <a:extLst>
                <a:ext uri="{FF2B5EF4-FFF2-40B4-BE49-F238E27FC236}">
                  <a16:creationId xmlns:a16="http://schemas.microsoft.com/office/drawing/2014/main" id="{F42F0C58-0566-489E-8327-0EAED5CD9008}"/>
                </a:ext>
              </a:extLst>
            </p:cNvPr>
            <p:cNvSpPr/>
            <p:nvPr/>
          </p:nvSpPr>
          <p:spPr>
            <a:xfrm>
              <a:off x="2050800" y="2358156"/>
              <a:ext cx="32653" cy="18659"/>
            </a:xfrm>
            <a:custGeom>
              <a:avLst/>
              <a:gdLst/>
              <a:ahLst/>
              <a:cxnLst/>
              <a:rect l="0" t="0" r="0" b="0"/>
              <a:pathLst>
                <a:path w="32655" h="18660">
                  <a:moveTo>
                    <a:pt x="3644" y="0"/>
                  </a:moveTo>
                  <a:cubicBezTo>
                    <a:pt x="3178" y="0"/>
                    <a:pt x="1778" y="467"/>
                    <a:pt x="845" y="933"/>
                  </a:cubicBezTo>
                  <a:cubicBezTo>
                    <a:pt x="-554" y="1400"/>
                    <a:pt x="-88" y="4199"/>
                    <a:pt x="1312" y="5598"/>
                  </a:cubicBezTo>
                  <a:cubicBezTo>
                    <a:pt x="2245" y="6531"/>
                    <a:pt x="3178" y="7464"/>
                    <a:pt x="4111" y="8397"/>
                  </a:cubicBezTo>
                  <a:cubicBezTo>
                    <a:pt x="7376" y="12129"/>
                    <a:pt x="11108" y="15861"/>
                    <a:pt x="15773" y="17727"/>
                  </a:cubicBezTo>
                  <a:cubicBezTo>
                    <a:pt x="20438" y="19593"/>
                    <a:pt x="25570" y="20526"/>
                    <a:pt x="30235" y="21926"/>
                  </a:cubicBezTo>
                  <a:cubicBezTo>
                    <a:pt x="30702" y="21926"/>
                    <a:pt x="31634" y="21926"/>
                    <a:pt x="32101" y="21459"/>
                  </a:cubicBezTo>
                  <a:cubicBezTo>
                    <a:pt x="33034" y="20993"/>
                    <a:pt x="33967" y="20060"/>
                    <a:pt x="34434" y="19127"/>
                  </a:cubicBezTo>
                  <a:cubicBezTo>
                    <a:pt x="34900" y="18660"/>
                    <a:pt x="34434" y="17727"/>
                    <a:pt x="34434" y="17261"/>
                  </a:cubicBezTo>
                  <a:cubicBezTo>
                    <a:pt x="26503" y="7464"/>
                    <a:pt x="16706" y="1866"/>
                    <a:pt x="3644" y="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91" name="Freeform: Shape 190">
              <a:extLst>
                <a:ext uri="{FF2B5EF4-FFF2-40B4-BE49-F238E27FC236}">
                  <a16:creationId xmlns:a16="http://schemas.microsoft.com/office/drawing/2014/main" id="{CF30A9C5-9065-4AC8-815F-C524FBFA4D51}"/>
                </a:ext>
              </a:extLst>
            </p:cNvPr>
            <p:cNvSpPr/>
            <p:nvPr/>
          </p:nvSpPr>
          <p:spPr>
            <a:xfrm>
              <a:off x="3477418" y="2663238"/>
              <a:ext cx="27988" cy="13995"/>
            </a:xfrm>
            <a:custGeom>
              <a:avLst/>
              <a:gdLst/>
              <a:ahLst/>
              <a:cxnLst/>
              <a:rect l="0" t="0" r="0" b="0"/>
              <a:pathLst>
                <a:path w="27990" h="13995">
                  <a:moveTo>
                    <a:pt x="10984" y="17727"/>
                  </a:moveTo>
                  <a:cubicBezTo>
                    <a:pt x="14716" y="16794"/>
                    <a:pt x="17982" y="14928"/>
                    <a:pt x="21714" y="13529"/>
                  </a:cubicBezTo>
                  <a:cubicBezTo>
                    <a:pt x="26846" y="11196"/>
                    <a:pt x="28245" y="6065"/>
                    <a:pt x="30111" y="1400"/>
                  </a:cubicBezTo>
                  <a:cubicBezTo>
                    <a:pt x="29645" y="933"/>
                    <a:pt x="29178" y="0"/>
                    <a:pt x="28712" y="0"/>
                  </a:cubicBezTo>
                  <a:cubicBezTo>
                    <a:pt x="23580" y="467"/>
                    <a:pt x="18449" y="1400"/>
                    <a:pt x="13784" y="2333"/>
                  </a:cubicBezTo>
                  <a:cubicBezTo>
                    <a:pt x="9119" y="2799"/>
                    <a:pt x="5386" y="5132"/>
                    <a:pt x="1654" y="7931"/>
                  </a:cubicBezTo>
                  <a:cubicBezTo>
                    <a:pt x="-212" y="9330"/>
                    <a:pt x="-678" y="13062"/>
                    <a:pt x="1188" y="14928"/>
                  </a:cubicBezTo>
                  <a:cubicBezTo>
                    <a:pt x="3054" y="17261"/>
                    <a:pt x="6786" y="18660"/>
                    <a:pt x="10984" y="17727"/>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92" name="Freeform: Shape 191">
              <a:extLst>
                <a:ext uri="{FF2B5EF4-FFF2-40B4-BE49-F238E27FC236}">
                  <a16:creationId xmlns:a16="http://schemas.microsoft.com/office/drawing/2014/main" id="{581B070C-ECDD-4F15-8085-97711DAF640B}"/>
                </a:ext>
              </a:extLst>
            </p:cNvPr>
            <p:cNvSpPr/>
            <p:nvPr/>
          </p:nvSpPr>
          <p:spPr>
            <a:xfrm>
              <a:off x="1635953" y="1450710"/>
              <a:ext cx="27988" cy="18659"/>
            </a:xfrm>
            <a:custGeom>
              <a:avLst/>
              <a:gdLst/>
              <a:ahLst/>
              <a:cxnLst/>
              <a:rect l="0" t="0" r="0" b="0"/>
              <a:pathLst>
                <a:path w="27990" h="18660">
                  <a:moveTo>
                    <a:pt x="32247" y="2460"/>
                  </a:moveTo>
                  <a:cubicBezTo>
                    <a:pt x="32247" y="1993"/>
                    <a:pt x="31781" y="1060"/>
                    <a:pt x="31781" y="1060"/>
                  </a:cubicBezTo>
                  <a:cubicBezTo>
                    <a:pt x="30848" y="594"/>
                    <a:pt x="29448" y="-339"/>
                    <a:pt x="28515" y="127"/>
                  </a:cubicBezTo>
                  <a:cubicBezTo>
                    <a:pt x="18252" y="1993"/>
                    <a:pt x="9388" y="6658"/>
                    <a:pt x="1458" y="12723"/>
                  </a:cubicBezTo>
                  <a:cubicBezTo>
                    <a:pt x="-875" y="14589"/>
                    <a:pt x="-408" y="18787"/>
                    <a:pt x="2857" y="20653"/>
                  </a:cubicBezTo>
                  <a:cubicBezTo>
                    <a:pt x="5190" y="22053"/>
                    <a:pt x="7989" y="22986"/>
                    <a:pt x="9855" y="21586"/>
                  </a:cubicBezTo>
                  <a:cubicBezTo>
                    <a:pt x="17319" y="15988"/>
                    <a:pt x="24783" y="9924"/>
                    <a:pt x="32247" y="4326"/>
                  </a:cubicBezTo>
                  <a:cubicBezTo>
                    <a:pt x="31781" y="3859"/>
                    <a:pt x="31781" y="2926"/>
                    <a:pt x="32247" y="246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93" name="Freeform: Shape 192">
              <a:extLst>
                <a:ext uri="{FF2B5EF4-FFF2-40B4-BE49-F238E27FC236}">
                  <a16:creationId xmlns:a16="http://schemas.microsoft.com/office/drawing/2014/main" id="{48CF99FB-2E0C-4612-84A9-E17601D73E89}"/>
                </a:ext>
              </a:extLst>
            </p:cNvPr>
            <p:cNvSpPr/>
            <p:nvPr/>
          </p:nvSpPr>
          <p:spPr>
            <a:xfrm>
              <a:off x="3105775" y="2525615"/>
              <a:ext cx="13994" cy="23324"/>
            </a:xfrm>
            <a:custGeom>
              <a:avLst/>
              <a:gdLst/>
              <a:ahLst/>
              <a:cxnLst/>
              <a:rect l="0" t="0" r="0" b="0"/>
              <a:pathLst>
                <a:path w="13995" h="23325">
                  <a:moveTo>
                    <a:pt x="12244" y="26134"/>
                  </a:moveTo>
                  <a:cubicBezTo>
                    <a:pt x="13177" y="24734"/>
                    <a:pt x="14576" y="22868"/>
                    <a:pt x="15043" y="21002"/>
                  </a:cubicBezTo>
                  <a:cubicBezTo>
                    <a:pt x="15976" y="17270"/>
                    <a:pt x="15976" y="13538"/>
                    <a:pt x="16442" y="10739"/>
                  </a:cubicBezTo>
                  <a:cubicBezTo>
                    <a:pt x="15976" y="8407"/>
                    <a:pt x="15976" y="7007"/>
                    <a:pt x="15976" y="5608"/>
                  </a:cubicBezTo>
                  <a:cubicBezTo>
                    <a:pt x="15976" y="5141"/>
                    <a:pt x="15509" y="4208"/>
                    <a:pt x="15509" y="3742"/>
                  </a:cubicBezTo>
                  <a:cubicBezTo>
                    <a:pt x="15043" y="942"/>
                    <a:pt x="12710" y="-924"/>
                    <a:pt x="10378" y="476"/>
                  </a:cubicBezTo>
                  <a:cubicBezTo>
                    <a:pt x="8045" y="1409"/>
                    <a:pt x="5713" y="2342"/>
                    <a:pt x="3380" y="3742"/>
                  </a:cubicBezTo>
                  <a:cubicBezTo>
                    <a:pt x="581" y="5608"/>
                    <a:pt x="-352" y="8873"/>
                    <a:pt x="115" y="12139"/>
                  </a:cubicBezTo>
                  <a:cubicBezTo>
                    <a:pt x="581" y="17270"/>
                    <a:pt x="2447" y="21935"/>
                    <a:pt x="5713" y="26134"/>
                  </a:cubicBezTo>
                  <a:cubicBezTo>
                    <a:pt x="6646" y="27533"/>
                    <a:pt x="10844" y="27533"/>
                    <a:pt x="12244" y="26134"/>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94" name="Freeform: Shape 193">
              <a:extLst>
                <a:ext uri="{FF2B5EF4-FFF2-40B4-BE49-F238E27FC236}">
                  <a16:creationId xmlns:a16="http://schemas.microsoft.com/office/drawing/2014/main" id="{13ED177E-655D-495C-BAA2-C192A8B1298A}"/>
                </a:ext>
              </a:extLst>
            </p:cNvPr>
            <p:cNvSpPr/>
            <p:nvPr/>
          </p:nvSpPr>
          <p:spPr>
            <a:xfrm>
              <a:off x="4855654" y="3077418"/>
              <a:ext cx="32653" cy="37319"/>
            </a:xfrm>
            <a:custGeom>
              <a:avLst/>
              <a:gdLst/>
              <a:ahLst/>
              <a:cxnLst/>
              <a:rect l="0" t="0" r="0" b="0"/>
              <a:pathLst>
                <a:path w="32655" h="37320">
                  <a:moveTo>
                    <a:pt x="0" y="35515"/>
                  </a:moveTo>
                  <a:cubicBezTo>
                    <a:pt x="0" y="35982"/>
                    <a:pt x="0" y="36915"/>
                    <a:pt x="0" y="36915"/>
                  </a:cubicBezTo>
                  <a:cubicBezTo>
                    <a:pt x="466" y="37381"/>
                    <a:pt x="933" y="37848"/>
                    <a:pt x="1399" y="37848"/>
                  </a:cubicBezTo>
                  <a:cubicBezTo>
                    <a:pt x="1866" y="37848"/>
                    <a:pt x="2799" y="37848"/>
                    <a:pt x="3265" y="37848"/>
                  </a:cubicBezTo>
                  <a:cubicBezTo>
                    <a:pt x="9797" y="34582"/>
                    <a:pt x="14928" y="29917"/>
                    <a:pt x="18660" y="23852"/>
                  </a:cubicBezTo>
                  <a:cubicBezTo>
                    <a:pt x="22859" y="17321"/>
                    <a:pt x="27990" y="11723"/>
                    <a:pt x="34521" y="7991"/>
                  </a:cubicBezTo>
                  <a:cubicBezTo>
                    <a:pt x="36854" y="6592"/>
                    <a:pt x="36387" y="6592"/>
                    <a:pt x="34055" y="3793"/>
                  </a:cubicBezTo>
                  <a:cubicBezTo>
                    <a:pt x="30789" y="-1805"/>
                    <a:pt x="27990" y="-406"/>
                    <a:pt x="25658" y="2860"/>
                  </a:cubicBezTo>
                  <a:cubicBezTo>
                    <a:pt x="18194" y="13123"/>
                    <a:pt x="10730" y="23386"/>
                    <a:pt x="1399" y="32250"/>
                  </a:cubicBezTo>
                  <a:cubicBezTo>
                    <a:pt x="933" y="33183"/>
                    <a:pt x="466" y="34582"/>
                    <a:pt x="0" y="35515"/>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95" name="Freeform: Shape 194">
              <a:extLst>
                <a:ext uri="{FF2B5EF4-FFF2-40B4-BE49-F238E27FC236}">
                  <a16:creationId xmlns:a16="http://schemas.microsoft.com/office/drawing/2014/main" id="{235D73B8-495D-47E2-B390-5BA711242BFF}"/>
                </a:ext>
              </a:extLst>
            </p:cNvPr>
            <p:cNvSpPr/>
            <p:nvPr/>
          </p:nvSpPr>
          <p:spPr>
            <a:xfrm>
              <a:off x="4926558" y="3060686"/>
              <a:ext cx="27988" cy="41984"/>
            </a:xfrm>
            <a:custGeom>
              <a:avLst/>
              <a:gdLst/>
              <a:ahLst/>
              <a:cxnLst/>
              <a:rect l="0" t="0" r="0" b="0"/>
              <a:pathLst>
                <a:path w="27990" h="41985">
                  <a:moveTo>
                    <a:pt x="26591" y="21926"/>
                  </a:moveTo>
                  <a:cubicBezTo>
                    <a:pt x="26591" y="16794"/>
                    <a:pt x="21926" y="16328"/>
                    <a:pt x="19127" y="13995"/>
                  </a:cubicBezTo>
                  <a:lnTo>
                    <a:pt x="19593" y="13529"/>
                  </a:lnTo>
                  <a:cubicBezTo>
                    <a:pt x="19593" y="13529"/>
                    <a:pt x="19127" y="13995"/>
                    <a:pt x="19127" y="13995"/>
                  </a:cubicBezTo>
                  <a:cubicBezTo>
                    <a:pt x="19127" y="12596"/>
                    <a:pt x="19127" y="11663"/>
                    <a:pt x="19127" y="10263"/>
                  </a:cubicBezTo>
                  <a:cubicBezTo>
                    <a:pt x="19127" y="8864"/>
                    <a:pt x="18660" y="7464"/>
                    <a:pt x="18194" y="6998"/>
                  </a:cubicBezTo>
                  <a:cubicBezTo>
                    <a:pt x="13062" y="3266"/>
                    <a:pt x="6998" y="1866"/>
                    <a:pt x="1400" y="0"/>
                  </a:cubicBezTo>
                  <a:cubicBezTo>
                    <a:pt x="933" y="0"/>
                    <a:pt x="0" y="467"/>
                    <a:pt x="0" y="933"/>
                  </a:cubicBezTo>
                  <a:cubicBezTo>
                    <a:pt x="0" y="6998"/>
                    <a:pt x="467" y="13062"/>
                    <a:pt x="933" y="19593"/>
                  </a:cubicBezTo>
                  <a:cubicBezTo>
                    <a:pt x="933" y="21926"/>
                    <a:pt x="3266" y="22392"/>
                    <a:pt x="5132" y="22859"/>
                  </a:cubicBezTo>
                  <a:cubicBezTo>
                    <a:pt x="7464" y="23792"/>
                    <a:pt x="9797" y="24258"/>
                    <a:pt x="12129" y="21926"/>
                  </a:cubicBezTo>
                  <a:cubicBezTo>
                    <a:pt x="13529" y="20526"/>
                    <a:pt x="14462" y="19127"/>
                    <a:pt x="15861" y="17727"/>
                  </a:cubicBezTo>
                  <a:lnTo>
                    <a:pt x="15395" y="18194"/>
                  </a:lnTo>
                  <a:cubicBezTo>
                    <a:pt x="15395" y="18194"/>
                    <a:pt x="15395" y="18194"/>
                    <a:pt x="15861" y="17727"/>
                  </a:cubicBezTo>
                  <a:cubicBezTo>
                    <a:pt x="14462" y="22392"/>
                    <a:pt x="14928" y="27057"/>
                    <a:pt x="11663" y="31256"/>
                  </a:cubicBezTo>
                  <a:cubicBezTo>
                    <a:pt x="7464" y="36387"/>
                    <a:pt x="8397" y="38254"/>
                    <a:pt x="13529" y="41519"/>
                  </a:cubicBezTo>
                  <a:cubicBezTo>
                    <a:pt x="15395" y="42919"/>
                    <a:pt x="17727" y="44318"/>
                    <a:pt x="20060" y="45251"/>
                  </a:cubicBezTo>
                  <a:cubicBezTo>
                    <a:pt x="21459" y="46184"/>
                    <a:pt x="23792" y="45251"/>
                    <a:pt x="24725" y="43385"/>
                  </a:cubicBezTo>
                  <a:cubicBezTo>
                    <a:pt x="26125" y="40120"/>
                    <a:pt x="27990" y="36387"/>
                    <a:pt x="27524" y="32655"/>
                  </a:cubicBezTo>
                  <a:lnTo>
                    <a:pt x="27990" y="33122"/>
                  </a:lnTo>
                  <a:cubicBezTo>
                    <a:pt x="27990" y="33122"/>
                    <a:pt x="27990" y="32655"/>
                    <a:pt x="27990" y="32655"/>
                  </a:cubicBezTo>
                  <a:cubicBezTo>
                    <a:pt x="27990" y="32655"/>
                    <a:pt x="27990" y="32655"/>
                    <a:pt x="27524" y="32655"/>
                  </a:cubicBezTo>
                  <a:cubicBezTo>
                    <a:pt x="23325" y="29390"/>
                    <a:pt x="23325" y="25658"/>
                    <a:pt x="26591" y="21926"/>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96" name="Freeform: Shape 195">
              <a:extLst>
                <a:ext uri="{FF2B5EF4-FFF2-40B4-BE49-F238E27FC236}">
                  <a16:creationId xmlns:a16="http://schemas.microsoft.com/office/drawing/2014/main" id="{F46E633C-2DFF-41E1-A18F-7E8B5FC50A1D}"/>
                </a:ext>
              </a:extLst>
            </p:cNvPr>
            <p:cNvSpPr/>
            <p:nvPr/>
          </p:nvSpPr>
          <p:spPr>
            <a:xfrm>
              <a:off x="1758988" y="2952927"/>
              <a:ext cx="27988" cy="13995"/>
            </a:xfrm>
            <a:custGeom>
              <a:avLst/>
              <a:gdLst/>
              <a:ahLst/>
              <a:cxnLst/>
              <a:rect l="0" t="0" r="0" b="0"/>
              <a:pathLst>
                <a:path w="27990" h="13995">
                  <a:moveTo>
                    <a:pt x="11371" y="0"/>
                  </a:moveTo>
                  <a:cubicBezTo>
                    <a:pt x="9039" y="467"/>
                    <a:pt x="5307" y="933"/>
                    <a:pt x="1574" y="1866"/>
                  </a:cubicBezTo>
                  <a:cubicBezTo>
                    <a:pt x="175" y="2333"/>
                    <a:pt x="-292" y="3732"/>
                    <a:pt x="175" y="4665"/>
                  </a:cubicBezTo>
                  <a:cubicBezTo>
                    <a:pt x="5773" y="13062"/>
                    <a:pt x="13237" y="16328"/>
                    <a:pt x="23034" y="13062"/>
                  </a:cubicBezTo>
                  <a:cubicBezTo>
                    <a:pt x="24900" y="12596"/>
                    <a:pt x="26766" y="11663"/>
                    <a:pt x="28165" y="11196"/>
                  </a:cubicBezTo>
                  <a:cubicBezTo>
                    <a:pt x="30031" y="10730"/>
                    <a:pt x="30498" y="7931"/>
                    <a:pt x="29565" y="6531"/>
                  </a:cubicBezTo>
                  <a:cubicBezTo>
                    <a:pt x="25366" y="933"/>
                    <a:pt x="19302" y="0"/>
                    <a:pt x="11371" y="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97" name="Freeform: Shape 196">
              <a:extLst>
                <a:ext uri="{FF2B5EF4-FFF2-40B4-BE49-F238E27FC236}">
                  <a16:creationId xmlns:a16="http://schemas.microsoft.com/office/drawing/2014/main" id="{EC8C7738-EBFC-46BA-9312-D101358D425E}"/>
                </a:ext>
              </a:extLst>
            </p:cNvPr>
            <p:cNvSpPr/>
            <p:nvPr/>
          </p:nvSpPr>
          <p:spPr>
            <a:xfrm>
              <a:off x="674597" y="1861769"/>
              <a:ext cx="23324" cy="13995"/>
            </a:xfrm>
            <a:custGeom>
              <a:avLst/>
              <a:gdLst/>
              <a:ahLst/>
              <a:cxnLst/>
              <a:rect l="0" t="0" r="0" b="0"/>
              <a:pathLst>
                <a:path w="23325" h="13995">
                  <a:moveTo>
                    <a:pt x="17261" y="14973"/>
                  </a:moveTo>
                  <a:cubicBezTo>
                    <a:pt x="20993" y="14040"/>
                    <a:pt x="24258" y="8442"/>
                    <a:pt x="23325" y="4710"/>
                  </a:cubicBezTo>
                  <a:cubicBezTo>
                    <a:pt x="22859" y="2844"/>
                    <a:pt x="19593" y="-421"/>
                    <a:pt x="16794" y="45"/>
                  </a:cubicBezTo>
                  <a:cubicBezTo>
                    <a:pt x="12596" y="978"/>
                    <a:pt x="6998" y="1445"/>
                    <a:pt x="1400" y="2844"/>
                  </a:cubicBezTo>
                  <a:cubicBezTo>
                    <a:pt x="933" y="2844"/>
                    <a:pt x="0" y="4710"/>
                    <a:pt x="0" y="6110"/>
                  </a:cubicBezTo>
                  <a:cubicBezTo>
                    <a:pt x="0" y="8909"/>
                    <a:pt x="933" y="11241"/>
                    <a:pt x="3266" y="12641"/>
                  </a:cubicBezTo>
                  <a:cubicBezTo>
                    <a:pt x="6998" y="15440"/>
                    <a:pt x="11663" y="15906"/>
                    <a:pt x="17261" y="14973"/>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98" name="Freeform: Shape 197">
              <a:extLst>
                <a:ext uri="{FF2B5EF4-FFF2-40B4-BE49-F238E27FC236}">
                  <a16:creationId xmlns:a16="http://schemas.microsoft.com/office/drawing/2014/main" id="{E20EE7C1-D87B-4503-8121-57FC535B44A2}"/>
                </a:ext>
              </a:extLst>
            </p:cNvPr>
            <p:cNvSpPr/>
            <p:nvPr/>
          </p:nvSpPr>
          <p:spPr>
            <a:xfrm>
              <a:off x="3797546" y="1694151"/>
              <a:ext cx="18659" cy="18659"/>
            </a:xfrm>
            <a:custGeom>
              <a:avLst/>
              <a:gdLst/>
              <a:ahLst/>
              <a:cxnLst/>
              <a:rect l="0" t="0" r="0" b="0"/>
              <a:pathLst>
                <a:path w="18660" h="18660">
                  <a:moveTo>
                    <a:pt x="4797" y="18387"/>
                  </a:moveTo>
                  <a:cubicBezTo>
                    <a:pt x="9928" y="21653"/>
                    <a:pt x="18325" y="18387"/>
                    <a:pt x="20658" y="12322"/>
                  </a:cubicBezTo>
                  <a:cubicBezTo>
                    <a:pt x="20658" y="11856"/>
                    <a:pt x="20658" y="10923"/>
                    <a:pt x="20658" y="10456"/>
                  </a:cubicBezTo>
                  <a:cubicBezTo>
                    <a:pt x="19259" y="5791"/>
                    <a:pt x="15993" y="2992"/>
                    <a:pt x="12261" y="660"/>
                  </a:cubicBezTo>
                  <a:cubicBezTo>
                    <a:pt x="11328" y="193"/>
                    <a:pt x="9928" y="-273"/>
                    <a:pt x="8529" y="193"/>
                  </a:cubicBezTo>
                  <a:cubicBezTo>
                    <a:pt x="1065" y="1593"/>
                    <a:pt x="-1734" y="6724"/>
                    <a:pt x="1065" y="14188"/>
                  </a:cubicBezTo>
                  <a:cubicBezTo>
                    <a:pt x="2464" y="15588"/>
                    <a:pt x="3397" y="17454"/>
                    <a:pt x="4797" y="18387"/>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99" name="Freeform: Shape 198">
              <a:extLst>
                <a:ext uri="{FF2B5EF4-FFF2-40B4-BE49-F238E27FC236}">
                  <a16:creationId xmlns:a16="http://schemas.microsoft.com/office/drawing/2014/main" id="{3FFD3DB6-B0BD-45E9-890D-BEEBC640ACF9}"/>
                </a:ext>
              </a:extLst>
            </p:cNvPr>
            <p:cNvSpPr/>
            <p:nvPr/>
          </p:nvSpPr>
          <p:spPr>
            <a:xfrm>
              <a:off x="3341928" y="2663705"/>
              <a:ext cx="37319" cy="9330"/>
            </a:xfrm>
            <a:custGeom>
              <a:avLst/>
              <a:gdLst/>
              <a:ahLst/>
              <a:cxnLst/>
              <a:rect l="0" t="0" r="0" b="0"/>
              <a:pathLst>
                <a:path w="37320" h="9330">
                  <a:moveTo>
                    <a:pt x="1866" y="1400"/>
                  </a:moveTo>
                  <a:cubicBezTo>
                    <a:pt x="933" y="1866"/>
                    <a:pt x="0" y="3266"/>
                    <a:pt x="0" y="4199"/>
                  </a:cubicBezTo>
                  <a:cubicBezTo>
                    <a:pt x="0" y="5132"/>
                    <a:pt x="466" y="6998"/>
                    <a:pt x="1399" y="7464"/>
                  </a:cubicBezTo>
                  <a:cubicBezTo>
                    <a:pt x="7464" y="9330"/>
                    <a:pt x="13529" y="10730"/>
                    <a:pt x="19593" y="12129"/>
                  </a:cubicBezTo>
                  <a:cubicBezTo>
                    <a:pt x="20060" y="12129"/>
                    <a:pt x="20993" y="12129"/>
                    <a:pt x="20993" y="12129"/>
                  </a:cubicBezTo>
                  <a:cubicBezTo>
                    <a:pt x="26591" y="11196"/>
                    <a:pt x="31256" y="10730"/>
                    <a:pt x="36387" y="9797"/>
                  </a:cubicBezTo>
                  <a:cubicBezTo>
                    <a:pt x="36854" y="9797"/>
                    <a:pt x="37787" y="8864"/>
                    <a:pt x="37787" y="8397"/>
                  </a:cubicBezTo>
                  <a:cubicBezTo>
                    <a:pt x="37787" y="7464"/>
                    <a:pt x="37321" y="6065"/>
                    <a:pt x="36387" y="5598"/>
                  </a:cubicBezTo>
                  <a:cubicBezTo>
                    <a:pt x="32189" y="2333"/>
                    <a:pt x="27524" y="467"/>
                    <a:pt x="22392" y="933"/>
                  </a:cubicBezTo>
                  <a:cubicBezTo>
                    <a:pt x="16794" y="1400"/>
                    <a:pt x="11196" y="1400"/>
                    <a:pt x="5598" y="0"/>
                  </a:cubicBezTo>
                  <a:cubicBezTo>
                    <a:pt x="4665" y="0"/>
                    <a:pt x="2799" y="467"/>
                    <a:pt x="1866" y="140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00" name="Freeform: Shape 199">
              <a:extLst>
                <a:ext uri="{FF2B5EF4-FFF2-40B4-BE49-F238E27FC236}">
                  <a16:creationId xmlns:a16="http://schemas.microsoft.com/office/drawing/2014/main" id="{F95E8ED3-FA8C-4051-B159-82F705287137}"/>
                </a:ext>
              </a:extLst>
            </p:cNvPr>
            <p:cNvSpPr/>
            <p:nvPr/>
          </p:nvSpPr>
          <p:spPr>
            <a:xfrm>
              <a:off x="1933068" y="2953860"/>
              <a:ext cx="23324" cy="9330"/>
            </a:xfrm>
            <a:custGeom>
              <a:avLst/>
              <a:gdLst/>
              <a:ahLst/>
              <a:cxnLst/>
              <a:rect l="0" t="0" r="0" b="0"/>
              <a:pathLst>
                <a:path w="23325" h="9330">
                  <a:moveTo>
                    <a:pt x="22017" y="933"/>
                  </a:moveTo>
                  <a:cubicBezTo>
                    <a:pt x="19685" y="0"/>
                    <a:pt x="16886" y="467"/>
                    <a:pt x="13620" y="0"/>
                  </a:cubicBezTo>
                  <a:cubicBezTo>
                    <a:pt x="10821" y="467"/>
                    <a:pt x="7089" y="467"/>
                    <a:pt x="3357" y="1399"/>
                  </a:cubicBezTo>
                  <a:cubicBezTo>
                    <a:pt x="1958" y="1866"/>
                    <a:pt x="1025" y="4199"/>
                    <a:pt x="92" y="5598"/>
                  </a:cubicBezTo>
                  <a:cubicBezTo>
                    <a:pt x="-375" y="6998"/>
                    <a:pt x="1025" y="9797"/>
                    <a:pt x="2424" y="10263"/>
                  </a:cubicBezTo>
                  <a:cubicBezTo>
                    <a:pt x="3357" y="10730"/>
                    <a:pt x="4757" y="11663"/>
                    <a:pt x="5690" y="11663"/>
                  </a:cubicBezTo>
                  <a:cubicBezTo>
                    <a:pt x="12687" y="13062"/>
                    <a:pt x="19218" y="11663"/>
                    <a:pt x="25283" y="7464"/>
                  </a:cubicBezTo>
                  <a:cubicBezTo>
                    <a:pt x="26682" y="6531"/>
                    <a:pt x="26682" y="5132"/>
                    <a:pt x="25749" y="4199"/>
                  </a:cubicBezTo>
                  <a:cubicBezTo>
                    <a:pt x="25283" y="2799"/>
                    <a:pt x="23883" y="1399"/>
                    <a:pt x="22017" y="933"/>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01" name="Freeform: Shape 200">
              <a:extLst>
                <a:ext uri="{FF2B5EF4-FFF2-40B4-BE49-F238E27FC236}">
                  <a16:creationId xmlns:a16="http://schemas.microsoft.com/office/drawing/2014/main" id="{5A7EC455-F629-4DBD-B507-2F8C04CD118C}"/>
                </a:ext>
              </a:extLst>
            </p:cNvPr>
            <p:cNvSpPr/>
            <p:nvPr/>
          </p:nvSpPr>
          <p:spPr>
            <a:xfrm>
              <a:off x="4899970" y="3031619"/>
              <a:ext cx="13994" cy="18659"/>
            </a:xfrm>
            <a:custGeom>
              <a:avLst/>
              <a:gdLst/>
              <a:ahLst/>
              <a:cxnLst/>
              <a:rect l="0" t="0" r="0" b="0"/>
              <a:pathLst>
                <a:path w="13995" h="18660">
                  <a:moveTo>
                    <a:pt x="1866" y="1077"/>
                  </a:moveTo>
                  <a:cubicBezTo>
                    <a:pt x="933" y="1544"/>
                    <a:pt x="0" y="3410"/>
                    <a:pt x="0" y="3876"/>
                  </a:cubicBezTo>
                  <a:cubicBezTo>
                    <a:pt x="1866" y="9941"/>
                    <a:pt x="4198" y="16006"/>
                    <a:pt x="7930" y="21137"/>
                  </a:cubicBezTo>
                  <a:cubicBezTo>
                    <a:pt x="9797" y="23936"/>
                    <a:pt x="14462" y="23470"/>
                    <a:pt x="15861" y="20671"/>
                  </a:cubicBezTo>
                  <a:cubicBezTo>
                    <a:pt x="18194" y="16472"/>
                    <a:pt x="18660" y="12273"/>
                    <a:pt x="15861" y="8075"/>
                  </a:cubicBezTo>
                  <a:cubicBezTo>
                    <a:pt x="14462" y="5742"/>
                    <a:pt x="12129" y="3410"/>
                    <a:pt x="10263" y="1077"/>
                  </a:cubicBezTo>
                  <a:cubicBezTo>
                    <a:pt x="7930" y="144"/>
                    <a:pt x="4665" y="-789"/>
                    <a:pt x="1866" y="1077"/>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02" name="Freeform: Shape 201">
              <a:extLst>
                <a:ext uri="{FF2B5EF4-FFF2-40B4-BE49-F238E27FC236}">
                  <a16:creationId xmlns:a16="http://schemas.microsoft.com/office/drawing/2014/main" id="{3D1C4098-4400-4744-B74A-DF62AB6E7BA5}"/>
                </a:ext>
              </a:extLst>
            </p:cNvPr>
            <p:cNvSpPr/>
            <p:nvPr/>
          </p:nvSpPr>
          <p:spPr>
            <a:xfrm>
              <a:off x="4879728" y="3413351"/>
              <a:ext cx="23324" cy="13995"/>
            </a:xfrm>
            <a:custGeom>
              <a:avLst/>
              <a:gdLst/>
              <a:ahLst/>
              <a:cxnLst/>
              <a:rect l="0" t="0" r="0" b="0"/>
              <a:pathLst>
                <a:path w="23325" h="13995">
                  <a:moveTo>
                    <a:pt x="1116" y="7931"/>
                  </a:moveTo>
                  <a:cubicBezTo>
                    <a:pt x="7181" y="9797"/>
                    <a:pt x="12312" y="13529"/>
                    <a:pt x="18377" y="16328"/>
                  </a:cubicBezTo>
                  <a:cubicBezTo>
                    <a:pt x="19776" y="17261"/>
                    <a:pt x="22109" y="16794"/>
                    <a:pt x="23975" y="16328"/>
                  </a:cubicBezTo>
                  <a:cubicBezTo>
                    <a:pt x="26308" y="15861"/>
                    <a:pt x="28173" y="12596"/>
                    <a:pt x="26774" y="10263"/>
                  </a:cubicBezTo>
                  <a:cubicBezTo>
                    <a:pt x="26308" y="9330"/>
                    <a:pt x="25374" y="7931"/>
                    <a:pt x="24908" y="6998"/>
                  </a:cubicBezTo>
                  <a:cubicBezTo>
                    <a:pt x="20243" y="1866"/>
                    <a:pt x="14178" y="0"/>
                    <a:pt x="6248" y="0"/>
                  </a:cubicBezTo>
                  <a:cubicBezTo>
                    <a:pt x="5781" y="0"/>
                    <a:pt x="3915" y="0"/>
                    <a:pt x="2049" y="933"/>
                  </a:cubicBezTo>
                  <a:cubicBezTo>
                    <a:pt x="1116" y="1399"/>
                    <a:pt x="183" y="2799"/>
                    <a:pt x="183" y="4199"/>
                  </a:cubicBezTo>
                  <a:cubicBezTo>
                    <a:pt x="-283" y="5598"/>
                    <a:pt x="183" y="7464"/>
                    <a:pt x="1116" y="7931"/>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03" name="Freeform: Shape 202">
              <a:extLst>
                <a:ext uri="{FF2B5EF4-FFF2-40B4-BE49-F238E27FC236}">
                  <a16:creationId xmlns:a16="http://schemas.microsoft.com/office/drawing/2014/main" id="{F99DA89A-F784-45AE-BF30-E491411B8B2A}"/>
                </a:ext>
              </a:extLst>
            </p:cNvPr>
            <p:cNvSpPr/>
            <p:nvPr/>
          </p:nvSpPr>
          <p:spPr>
            <a:xfrm>
              <a:off x="1839090" y="1422382"/>
              <a:ext cx="9329" cy="27989"/>
            </a:xfrm>
            <a:custGeom>
              <a:avLst/>
              <a:gdLst/>
              <a:ahLst/>
              <a:cxnLst/>
              <a:rect l="0" t="0" r="0" b="0"/>
              <a:pathLst>
                <a:path w="9330" h="27990">
                  <a:moveTo>
                    <a:pt x="4038" y="28457"/>
                  </a:moveTo>
                  <a:cubicBezTo>
                    <a:pt x="5438" y="29856"/>
                    <a:pt x="8237" y="28923"/>
                    <a:pt x="9170" y="27990"/>
                  </a:cubicBezTo>
                  <a:cubicBezTo>
                    <a:pt x="13369" y="21926"/>
                    <a:pt x="12902" y="14928"/>
                    <a:pt x="13835" y="7464"/>
                  </a:cubicBezTo>
                  <a:cubicBezTo>
                    <a:pt x="13835" y="6065"/>
                    <a:pt x="13835" y="4199"/>
                    <a:pt x="13369" y="2333"/>
                  </a:cubicBezTo>
                  <a:cubicBezTo>
                    <a:pt x="12902" y="1400"/>
                    <a:pt x="11969" y="0"/>
                    <a:pt x="11036" y="0"/>
                  </a:cubicBezTo>
                  <a:cubicBezTo>
                    <a:pt x="10103" y="0"/>
                    <a:pt x="8237" y="467"/>
                    <a:pt x="7770" y="1400"/>
                  </a:cubicBezTo>
                  <a:cubicBezTo>
                    <a:pt x="5438" y="6531"/>
                    <a:pt x="2639" y="11663"/>
                    <a:pt x="773" y="16794"/>
                  </a:cubicBezTo>
                  <a:cubicBezTo>
                    <a:pt x="-160" y="19127"/>
                    <a:pt x="-160" y="21926"/>
                    <a:pt x="306" y="24258"/>
                  </a:cubicBezTo>
                  <a:cubicBezTo>
                    <a:pt x="1239" y="26124"/>
                    <a:pt x="2639" y="27524"/>
                    <a:pt x="4038" y="28457"/>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04" name="Freeform: Shape 203">
              <a:extLst>
                <a:ext uri="{FF2B5EF4-FFF2-40B4-BE49-F238E27FC236}">
                  <a16:creationId xmlns:a16="http://schemas.microsoft.com/office/drawing/2014/main" id="{ADB44345-5E54-416E-B4F7-A5FB7EC9FC6F}"/>
                </a:ext>
              </a:extLst>
            </p:cNvPr>
            <p:cNvSpPr/>
            <p:nvPr/>
          </p:nvSpPr>
          <p:spPr>
            <a:xfrm>
              <a:off x="5455080" y="3350167"/>
              <a:ext cx="18659" cy="18659"/>
            </a:xfrm>
            <a:custGeom>
              <a:avLst/>
              <a:gdLst/>
              <a:ahLst/>
              <a:cxnLst/>
              <a:rect l="0" t="0" r="0" b="0"/>
              <a:pathLst>
                <a:path w="18660" h="18660">
                  <a:moveTo>
                    <a:pt x="3265" y="207"/>
                  </a:moveTo>
                  <a:cubicBezTo>
                    <a:pt x="2799" y="-259"/>
                    <a:pt x="2333" y="207"/>
                    <a:pt x="1399" y="207"/>
                  </a:cubicBezTo>
                  <a:cubicBezTo>
                    <a:pt x="933" y="2073"/>
                    <a:pt x="0" y="3939"/>
                    <a:pt x="0" y="5339"/>
                  </a:cubicBezTo>
                  <a:cubicBezTo>
                    <a:pt x="466" y="11403"/>
                    <a:pt x="4665" y="15602"/>
                    <a:pt x="7930" y="20267"/>
                  </a:cubicBezTo>
                  <a:cubicBezTo>
                    <a:pt x="9330" y="22133"/>
                    <a:pt x="14462" y="22133"/>
                    <a:pt x="16794" y="20734"/>
                  </a:cubicBezTo>
                  <a:cubicBezTo>
                    <a:pt x="19593" y="18868"/>
                    <a:pt x="20059" y="14669"/>
                    <a:pt x="17727" y="12337"/>
                  </a:cubicBezTo>
                  <a:cubicBezTo>
                    <a:pt x="13529" y="6738"/>
                    <a:pt x="7930" y="3939"/>
                    <a:pt x="3265" y="207"/>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05" name="Freeform: Shape 204">
              <a:extLst>
                <a:ext uri="{FF2B5EF4-FFF2-40B4-BE49-F238E27FC236}">
                  <a16:creationId xmlns:a16="http://schemas.microsoft.com/office/drawing/2014/main" id="{2CBCC98B-233E-42BE-A9BA-338D69476437}"/>
                </a:ext>
              </a:extLst>
            </p:cNvPr>
            <p:cNvSpPr/>
            <p:nvPr/>
          </p:nvSpPr>
          <p:spPr>
            <a:xfrm>
              <a:off x="1897822" y="2027504"/>
              <a:ext cx="13994" cy="18659"/>
            </a:xfrm>
            <a:custGeom>
              <a:avLst/>
              <a:gdLst/>
              <a:ahLst/>
              <a:cxnLst/>
              <a:rect l="0" t="0" r="0" b="0"/>
              <a:pathLst>
                <a:path w="13995" h="18660">
                  <a:moveTo>
                    <a:pt x="7350" y="845"/>
                  </a:moveTo>
                  <a:cubicBezTo>
                    <a:pt x="1285" y="4577"/>
                    <a:pt x="-1514" y="12041"/>
                    <a:pt x="819" y="18572"/>
                  </a:cubicBezTo>
                  <a:cubicBezTo>
                    <a:pt x="1285" y="19972"/>
                    <a:pt x="3151" y="20905"/>
                    <a:pt x="4551" y="22304"/>
                  </a:cubicBezTo>
                  <a:cubicBezTo>
                    <a:pt x="5950" y="21838"/>
                    <a:pt x="7816" y="21838"/>
                    <a:pt x="8283" y="20905"/>
                  </a:cubicBezTo>
                  <a:cubicBezTo>
                    <a:pt x="10615" y="18106"/>
                    <a:pt x="12948" y="14840"/>
                    <a:pt x="14814" y="11575"/>
                  </a:cubicBezTo>
                  <a:cubicBezTo>
                    <a:pt x="15280" y="10642"/>
                    <a:pt x="15747" y="9242"/>
                    <a:pt x="16213" y="8309"/>
                  </a:cubicBezTo>
                  <a:cubicBezTo>
                    <a:pt x="17146" y="5977"/>
                    <a:pt x="16213" y="3178"/>
                    <a:pt x="14814" y="1312"/>
                  </a:cubicBezTo>
                  <a:cubicBezTo>
                    <a:pt x="12481" y="-88"/>
                    <a:pt x="9682" y="-555"/>
                    <a:pt x="7350" y="845"/>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06" name="Freeform: Shape 205">
              <a:extLst>
                <a:ext uri="{FF2B5EF4-FFF2-40B4-BE49-F238E27FC236}">
                  <a16:creationId xmlns:a16="http://schemas.microsoft.com/office/drawing/2014/main" id="{A65E5400-4F66-45C4-9345-B569A5CE2A28}"/>
                </a:ext>
              </a:extLst>
            </p:cNvPr>
            <p:cNvSpPr/>
            <p:nvPr/>
          </p:nvSpPr>
          <p:spPr>
            <a:xfrm>
              <a:off x="5262798" y="1906576"/>
              <a:ext cx="13994" cy="23324"/>
            </a:xfrm>
            <a:custGeom>
              <a:avLst/>
              <a:gdLst/>
              <a:ahLst/>
              <a:cxnLst/>
              <a:rect l="0" t="0" r="0" b="0"/>
              <a:pathLst>
                <a:path w="13995" h="23325">
                  <a:moveTo>
                    <a:pt x="7090" y="485"/>
                  </a:moveTo>
                  <a:cubicBezTo>
                    <a:pt x="5690" y="1418"/>
                    <a:pt x="3824" y="2818"/>
                    <a:pt x="2891" y="4217"/>
                  </a:cubicBezTo>
                  <a:cubicBezTo>
                    <a:pt x="558" y="6550"/>
                    <a:pt x="-841" y="9349"/>
                    <a:pt x="558" y="12615"/>
                  </a:cubicBezTo>
                  <a:cubicBezTo>
                    <a:pt x="1958" y="16813"/>
                    <a:pt x="2891" y="21012"/>
                    <a:pt x="4290" y="25210"/>
                  </a:cubicBezTo>
                  <a:cubicBezTo>
                    <a:pt x="4290" y="25677"/>
                    <a:pt x="5223" y="25677"/>
                    <a:pt x="5690" y="26143"/>
                  </a:cubicBezTo>
                  <a:cubicBezTo>
                    <a:pt x="6156" y="25677"/>
                    <a:pt x="6623" y="25210"/>
                    <a:pt x="7090" y="24744"/>
                  </a:cubicBezTo>
                  <a:cubicBezTo>
                    <a:pt x="8489" y="19612"/>
                    <a:pt x="12221" y="15880"/>
                    <a:pt x="15020" y="11682"/>
                  </a:cubicBezTo>
                  <a:cubicBezTo>
                    <a:pt x="16886" y="8416"/>
                    <a:pt x="15953" y="4684"/>
                    <a:pt x="12688" y="1418"/>
                  </a:cubicBezTo>
                  <a:cubicBezTo>
                    <a:pt x="10822" y="19"/>
                    <a:pt x="8489" y="-448"/>
                    <a:pt x="7090" y="485"/>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07" name="Freeform: Shape 206">
              <a:extLst>
                <a:ext uri="{FF2B5EF4-FFF2-40B4-BE49-F238E27FC236}">
                  <a16:creationId xmlns:a16="http://schemas.microsoft.com/office/drawing/2014/main" id="{3013E7DE-C049-4231-9467-EA633F252840}"/>
                </a:ext>
              </a:extLst>
            </p:cNvPr>
            <p:cNvSpPr/>
            <p:nvPr/>
          </p:nvSpPr>
          <p:spPr>
            <a:xfrm>
              <a:off x="2044648" y="2437925"/>
              <a:ext cx="4665" cy="4665"/>
            </a:xfrm>
            <a:custGeom>
              <a:avLst/>
              <a:gdLst/>
              <a:ahLst/>
              <a:cxnLst/>
              <a:rect l="0" t="0" r="0" b="0"/>
              <a:pathLst>
                <a:path>
                  <a:moveTo>
                    <a:pt x="467" y="0"/>
                  </a:moveTo>
                  <a:cubicBezTo>
                    <a:pt x="467" y="0"/>
                    <a:pt x="0" y="0"/>
                    <a:pt x="0" y="0"/>
                  </a:cubicBezTo>
                  <a:cubicBezTo>
                    <a:pt x="0" y="0"/>
                    <a:pt x="0" y="0"/>
                    <a:pt x="467" y="0"/>
                  </a:cubicBezTo>
                  <a:cubicBezTo>
                    <a:pt x="467" y="0"/>
                    <a:pt x="467" y="467"/>
                    <a:pt x="467" y="0"/>
                  </a:cubicBezTo>
                  <a:cubicBezTo>
                    <a:pt x="467" y="0"/>
                    <a:pt x="467" y="0"/>
                    <a:pt x="467" y="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08" name="Freeform: Shape 207">
              <a:extLst>
                <a:ext uri="{FF2B5EF4-FFF2-40B4-BE49-F238E27FC236}">
                  <a16:creationId xmlns:a16="http://schemas.microsoft.com/office/drawing/2014/main" id="{DB7AFE92-4024-4D59-A0F3-833F4D8C0A54}"/>
                </a:ext>
              </a:extLst>
            </p:cNvPr>
            <p:cNvSpPr/>
            <p:nvPr/>
          </p:nvSpPr>
          <p:spPr>
            <a:xfrm>
              <a:off x="2038584" y="2423931"/>
              <a:ext cx="23324" cy="18659"/>
            </a:xfrm>
            <a:custGeom>
              <a:avLst/>
              <a:gdLst/>
              <a:ahLst/>
              <a:cxnLst/>
              <a:rect l="0" t="0" r="0" b="0"/>
              <a:pathLst>
                <a:path w="23325" h="18660">
                  <a:moveTo>
                    <a:pt x="18194" y="21459"/>
                  </a:moveTo>
                  <a:cubicBezTo>
                    <a:pt x="20526" y="21459"/>
                    <a:pt x="23325" y="21459"/>
                    <a:pt x="25658" y="21459"/>
                  </a:cubicBezTo>
                  <a:cubicBezTo>
                    <a:pt x="26591" y="9797"/>
                    <a:pt x="27057" y="12596"/>
                    <a:pt x="18194" y="8397"/>
                  </a:cubicBezTo>
                  <a:cubicBezTo>
                    <a:pt x="13062" y="6065"/>
                    <a:pt x="7464" y="4665"/>
                    <a:pt x="3732" y="0"/>
                  </a:cubicBezTo>
                  <a:cubicBezTo>
                    <a:pt x="3732" y="0"/>
                    <a:pt x="1866" y="933"/>
                    <a:pt x="467" y="1400"/>
                  </a:cubicBezTo>
                  <a:cubicBezTo>
                    <a:pt x="0" y="1400"/>
                    <a:pt x="0" y="2799"/>
                    <a:pt x="0" y="3266"/>
                  </a:cubicBezTo>
                  <a:cubicBezTo>
                    <a:pt x="1866" y="6998"/>
                    <a:pt x="4199" y="10730"/>
                    <a:pt x="6531" y="13995"/>
                  </a:cubicBezTo>
                  <a:cubicBezTo>
                    <a:pt x="8397" y="14462"/>
                    <a:pt x="10730" y="14928"/>
                    <a:pt x="12596" y="15861"/>
                  </a:cubicBezTo>
                  <a:cubicBezTo>
                    <a:pt x="15395" y="16794"/>
                    <a:pt x="17261" y="18660"/>
                    <a:pt x="18194" y="21459"/>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09" name="Freeform: Shape 208">
              <a:extLst>
                <a:ext uri="{FF2B5EF4-FFF2-40B4-BE49-F238E27FC236}">
                  <a16:creationId xmlns:a16="http://schemas.microsoft.com/office/drawing/2014/main" id="{FBB31B4C-509A-483E-8ED7-F696E1762F4A}"/>
                </a:ext>
              </a:extLst>
            </p:cNvPr>
            <p:cNvSpPr/>
            <p:nvPr/>
          </p:nvSpPr>
          <p:spPr>
            <a:xfrm>
              <a:off x="2056309" y="2445389"/>
              <a:ext cx="4665" cy="4665"/>
            </a:xfrm>
            <a:custGeom>
              <a:avLst/>
              <a:gdLst/>
              <a:ahLst/>
              <a:cxnLst/>
              <a:rect l="0" t="0" r="0" b="0"/>
              <a:pathLst>
                <a:path>
                  <a:moveTo>
                    <a:pt x="467" y="0"/>
                  </a:moveTo>
                  <a:cubicBezTo>
                    <a:pt x="467" y="0"/>
                    <a:pt x="0" y="0"/>
                    <a:pt x="0" y="0"/>
                  </a:cubicBezTo>
                  <a:cubicBezTo>
                    <a:pt x="0" y="467"/>
                    <a:pt x="0" y="467"/>
                    <a:pt x="467" y="0"/>
                  </a:cubicBezTo>
                  <a:cubicBezTo>
                    <a:pt x="467" y="467"/>
                    <a:pt x="467" y="467"/>
                    <a:pt x="467" y="0"/>
                  </a:cubicBezTo>
                  <a:cubicBezTo>
                    <a:pt x="467" y="467"/>
                    <a:pt x="467" y="467"/>
                    <a:pt x="467" y="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10" name="Freeform: Shape 209">
              <a:extLst>
                <a:ext uri="{FF2B5EF4-FFF2-40B4-BE49-F238E27FC236}">
                  <a16:creationId xmlns:a16="http://schemas.microsoft.com/office/drawing/2014/main" id="{62312587-49D1-485D-89DA-30CB26DFABD8}"/>
                </a:ext>
              </a:extLst>
            </p:cNvPr>
            <p:cNvSpPr/>
            <p:nvPr/>
          </p:nvSpPr>
          <p:spPr>
            <a:xfrm>
              <a:off x="5189187" y="2346908"/>
              <a:ext cx="18659" cy="23324"/>
            </a:xfrm>
            <a:custGeom>
              <a:avLst/>
              <a:gdLst/>
              <a:ahLst/>
              <a:cxnLst/>
              <a:rect l="0" t="0" r="0" b="0"/>
              <a:pathLst>
                <a:path w="18660" h="23325">
                  <a:moveTo>
                    <a:pt x="3732" y="26176"/>
                  </a:moveTo>
                  <a:cubicBezTo>
                    <a:pt x="9330" y="18712"/>
                    <a:pt x="14928" y="11248"/>
                    <a:pt x="21926" y="4717"/>
                  </a:cubicBezTo>
                  <a:cubicBezTo>
                    <a:pt x="22392" y="4251"/>
                    <a:pt x="21926" y="2385"/>
                    <a:pt x="21926" y="1452"/>
                  </a:cubicBezTo>
                  <a:cubicBezTo>
                    <a:pt x="21459" y="985"/>
                    <a:pt x="20993" y="519"/>
                    <a:pt x="20526" y="52"/>
                  </a:cubicBezTo>
                  <a:cubicBezTo>
                    <a:pt x="17727" y="-414"/>
                    <a:pt x="16328" y="2385"/>
                    <a:pt x="13995" y="3318"/>
                  </a:cubicBezTo>
                  <a:cubicBezTo>
                    <a:pt x="10263" y="4717"/>
                    <a:pt x="6998" y="5650"/>
                    <a:pt x="5598" y="9849"/>
                  </a:cubicBezTo>
                  <a:cubicBezTo>
                    <a:pt x="4198" y="13581"/>
                    <a:pt x="2333" y="16380"/>
                    <a:pt x="466" y="20112"/>
                  </a:cubicBezTo>
                  <a:cubicBezTo>
                    <a:pt x="0" y="21045"/>
                    <a:pt x="0" y="22444"/>
                    <a:pt x="0" y="23844"/>
                  </a:cubicBezTo>
                  <a:cubicBezTo>
                    <a:pt x="0" y="24777"/>
                    <a:pt x="933" y="25710"/>
                    <a:pt x="1866" y="26643"/>
                  </a:cubicBezTo>
                  <a:cubicBezTo>
                    <a:pt x="2333" y="26643"/>
                    <a:pt x="3732" y="26643"/>
                    <a:pt x="3732" y="26176"/>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11" name="Freeform: Shape 210">
              <a:extLst>
                <a:ext uri="{FF2B5EF4-FFF2-40B4-BE49-F238E27FC236}">
                  <a16:creationId xmlns:a16="http://schemas.microsoft.com/office/drawing/2014/main" id="{43E6D5DC-4015-4F77-9E8A-63B7AA4D75DD}"/>
                </a:ext>
              </a:extLst>
            </p:cNvPr>
            <p:cNvSpPr/>
            <p:nvPr/>
          </p:nvSpPr>
          <p:spPr>
            <a:xfrm>
              <a:off x="4994431" y="3310896"/>
              <a:ext cx="18659" cy="9330"/>
            </a:xfrm>
            <a:custGeom>
              <a:avLst/>
              <a:gdLst/>
              <a:ahLst/>
              <a:cxnLst/>
              <a:rect l="0" t="0" r="0" b="0"/>
              <a:pathLst>
                <a:path w="18660" h="9330">
                  <a:moveTo>
                    <a:pt x="18894" y="10557"/>
                  </a:moveTo>
                  <a:cubicBezTo>
                    <a:pt x="19827" y="9624"/>
                    <a:pt x="19827" y="8224"/>
                    <a:pt x="20293" y="7291"/>
                  </a:cubicBezTo>
                  <a:cubicBezTo>
                    <a:pt x="19827" y="6358"/>
                    <a:pt x="19827" y="4959"/>
                    <a:pt x="18894" y="4026"/>
                  </a:cubicBezTo>
                  <a:cubicBezTo>
                    <a:pt x="13762" y="-1573"/>
                    <a:pt x="5832" y="-1106"/>
                    <a:pt x="700" y="4026"/>
                  </a:cubicBezTo>
                  <a:cubicBezTo>
                    <a:pt x="-233" y="4959"/>
                    <a:pt x="-233" y="7758"/>
                    <a:pt x="700" y="9157"/>
                  </a:cubicBezTo>
                  <a:cubicBezTo>
                    <a:pt x="4432" y="12889"/>
                    <a:pt x="9097" y="14755"/>
                    <a:pt x="14229" y="13356"/>
                  </a:cubicBezTo>
                  <a:cubicBezTo>
                    <a:pt x="16094" y="12889"/>
                    <a:pt x="17494" y="11490"/>
                    <a:pt x="18894" y="10557"/>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12" name="Freeform: Shape 211">
              <a:extLst>
                <a:ext uri="{FF2B5EF4-FFF2-40B4-BE49-F238E27FC236}">
                  <a16:creationId xmlns:a16="http://schemas.microsoft.com/office/drawing/2014/main" id="{00424F09-CB32-4895-976A-F6BC9DCB3E73}"/>
                </a:ext>
              </a:extLst>
            </p:cNvPr>
            <p:cNvSpPr/>
            <p:nvPr/>
          </p:nvSpPr>
          <p:spPr>
            <a:xfrm>
              <a:off x="2765711" y="1690717"/>
              <a:ext cx="13994" cy="13995"/>
            </a:xfrm>
            <a:custGeom>
              <a:avLst/>
              <a:gdLst/>
              <a:ahLst/>
              <a:cxnLst/>
              <a:rect l="0" t="0" r="0" b="0"/>
              <a:pathLst>
                <a:path w="13995" h="13995">
                  <a:moveTo>
                    <a:pt x="1514" y="2695"/>
                  </a:moveTo>
                  <a:cubicBezTo>
                    <a:pt x="581" y="4094"/>
                    <a:pt x="115" y="6427"/>
                    <a:pt x="115" y="7826"/>
                  </a:cubicBezTo>
                  <a:cubicBezTo>
                    <a:pt x="-352" y="11092"/>
                    <a:pt x="581" y="14358"/>
                    <a:pt x="3380" y="15757"/>
                  </a:cubicBezTo>
                  <a:cubicBezTo>
                    <a:pt x="6646" y="17623"/>
                    <a:pt x="10378" y="18090"/>
                    <a:pt x="14110" y="15757"/>
                  </a:cubicBezTo>
                  <a:cubicBezTo>
                    <a:pt x="14576" y="15291"/>
                    <a:pt x="15043" y="14824"/>
                    <a:pt x="15043" y="14358"/>
                  </a:cubicBezTo>
                  <a:cubicBezTo>
                    <a:pt x="15043" y="13891"/>
                    <a:pt x="15976" y="12958"/>
                    <a:pt x="15509" y="12492"/>
                  </a:cubicBezTo>
                  <a:cubicBezTo>
                    <a:pt x="14110" y="9226"/>
                    <a:pt x="12244" y="5494"/>
                    <a:pt x="10844" y="2228"/>
                  </a:cubicBezTo>
                  <a:cubicBezTo>
                    <a:pt x="8978" y="-1037"/>
                    <a:pt x="3380" y="-571"/>
                    <a:pt x="1514" y="2695"/>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13" name="Freeform: Shape 212">
              <a:extLst>
                <a:ext uri="{FF2B5EF4-FFF2-40B4-BE49-F238E27FC236}">
                  <a16:creationId xmlns:a16="http://schemas.microsoft.com/office/drawing/2014/main" id="{F8D545C4-997E-4C9F-8133-915359AF158F}"/>
                </a:ext>
              </a:extLst>
            </p:cNvPr>
            <p:cNvSpPr/>
            <p:nvPr/>
          </p:nvSpPr>
          <p:spPr>
            <a:xfrm>
              <a:off x="566374" y="2068467"/>
              <a:ext cx="18659" cy="18659"/>
            </a:xfrm>
            <a:custGeom>
              <a:avLst/>
              <a:gdLst/>
              <a:ahLst/>
              <a:cxnLst/>
              <a:rect l="0" t="0" r="0" b="0"/>
              <a:pathLst>
                <a:path w="18660" h="18660">
                  <a:moveTo>
                    <a:pt x="17727" y="0"/>
                  </a:moveTo>
                  <a:cubicBezTo>
                    <a:pt x="16794" y="0"/>
                    <a:pt x="14928" y="0"/>
                    <a:pt x="13995" y="933"/>
                  </a:cubicBezTo>
                  <a:cubicBezTo>
                    <a:pt x="9330" y="6065"/>
                    <a:pt x="4665" y="11196"/>
                    <a:pt x="0" y="16328"/>
                  </a:cubicBezTo>
                  <a:cubicBezTo>
                    <a:pt x="0" y="16794"/>
                    <a:pt x="0" y="17261"/>
                    <a:pt x="467" y="17727"/>
                  </a:cubicBezTo>
                  <a:cubicBezTo>
                    <a:pt x="933" y="18194"/>
                    <a:pt x="1400" y="18660"/>
                    <a:pt x="1866" y="18660"/>
                  </a:cubicBezTo>
                  <a:cubicBezTo>
                    <a:pt x="9330" y="18194"/>
                    <a:pt x="15395" y="15395"/>
                    <a:pt x="20526" y="10730"/>
                  </a:cubicBezTo>
                  <a:cubicBezTo>
                    <a:pt x="21926" y="9797"/>
                    <a:pt x="21926" y="7464"/>
                    <a:pt x="22392" y="6065"/>
                  </a:cubicBezTo>
                  <a:cubicBezTo>
                    <a:pt x="22392" y="3266"/>
                    <a:pt x="20060" y="0"/>
                    <a:pt x="17727" y="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14" name="Freeform: Shape 213">
              <a:extLst>
                <a:ext uri="{FF2B5EF4-FFF2-40B4-BE49-F238E27FC236}">
                  <a16:creationId xmlns:a16="http://schemas.microsoft.com/office/drawing/2014/main" id="{10DB68E9-8639-4D11-A480-C4B308B5487C}"/>
                </a:ext>
              </a:extLst>
            </p:cNvPr>
            <p:cNvSpPr/>
            <p:nvPr/>
          </p:nvSpPr>
          <p:spPr>
            <a:xfrm>
              <a:off x="1980674" y="1330951"/>
              <a:ext cx="13994" cy="13995"/>
            </a:xfrm>
            <a:custGeom>
              <a:avLst/>
              <a:gdLst/>
              <a:ahLst/>
              <a:cxnLst/>
              <a:rect l="0" t="0" r="0" b="0"/>
              <a:pathLst>
                <a:path w="13995" h="13995">
                  <a:moveTo>
                    <a:pt x="3798" y="17261"/>
                  </a:moveTo>
                  <a:cubicBezTo>
                    <a:pt x="4731" y="18660"/>
                    <a:pt x="7531" y="19127"/>
                    <a:pt x="8930" y="17727"/>
                  </a:cubicBezTo>
                  <a:cubicBezTo>
                    <a:pt x="11729" y="14462"/>
                    <a:pt x="14995" y="11196"/>
                    <a:pt x="15928" y="6531"/>
                  </a:cubicBezTo>
                  <a:cubicBezTo>
                    <a:pt x="16394" y="5598"/>
                    <a:pt x="15461" y="4199"/>
                    <a:pt x="14995" y="3266"/>
                  </a:cubicBezTo>
                  <a:cubicBezTo>
                    <a:pt x="13595" y="933"/>
                    <a:pt x="10796" y="466"/>
                    <a:pt x="8463" y="0"/>
                  </a:cubicBezTo>
                  <a:cubicBezTo>
                    <a:pt x="2865" y="933"/>
                    <a:pt x="-2733" y="6531"/>
                    <a:pt x="1466" y="12596"/>
                  </a:cubicBezTo>
                  <a:cubicBezTo>
                    <a:pt x="2399" y="13995"/>
                    <a:pt x="2865" y="15861"/>
                    <a:pt x="3798" y="17261"/>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15" name="Freeform: Shape 214">
              <a:extLst>
                <a:ext uri="{FF2B5EF4-FFF2-40B4-BE49-F238E27FC236}">
                  <a16:creationId xmlns:a16="http://schemas.microsoft.com/office/drawing/2014/main" id="{CFA23B2B-CD17-407D-B344-0D707695B893}"/>
                </a:ext>
              </a:extLst>
            </p:cNvPr>
            <p:cNvSpPr/>
            <p:nvPr/>
          </p:nvSpPr>
          <p:spPr>
            <a:xfrm>
              <a:off x="1991003" y="1479293"/>
              <a:ext cx="13994" cy="13995"/>
            </a:xfrm>
            <a:custGeom>
              <a:avLst/>
              <a:gdLst/>
              <a:ahLst/>
              <a:cxnLst/>
              <a:rect l="0" t="0" r="0" b="0"/>
              <a:pathLst>
                <a:path w="13995" h="13995">
                  <a:moveTo>
                    <a:pt x="0" y="14462"/>
                  </a:moveTo>
                  <a:cubicBezTo>
                    <a:pt x="0" y="14928"/>
                    <a:pt x="467" y="15395"/>
                    <a:pt x="933" y="15861"/>
                  </a:cubicBezTo>
                  <a:cubicBezTo>
                    <a:pt x="3732" y="17727"/>
                    <a:pt x="6998" y="18194"/>
                    <a:pt x="9797" y="16328"/>
                  </a:cubicBezTo>
                  <a:cubicBezTo>
                    <a:pt x="12596" y="14928"/>
                    <a:pt x="14462" y="12129"/>
                    <a:pt x="14928" y="9330"/>
                  </a:cubicBezTo>
                  <a:cubicBezTo>
                    <a:pt x="15395" y="4665"/>
                    <a:pt x="11196" y="0"/>
                    <a:pt x="6998" y="0"/>
                  </a:cubicBezTo>
                  <a:cubicBezTo>
                    <a:pt x="6065" y="0"/>
                    <a:pt x="4665" y="933"/>
                    <a:pt x="3732" y="1400"/>
                  </a:cubicBezTo>
                  <a:cubicBezTo>
                    <a:pt x="467" y="5598"/>
                    <a:pt x="0" y="10263"/>
                    <a:pt x="0" y="14462"/>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16" name="Freeform: Shape 215">
              <a:extLst>
                <a:ext uri="{FF2B5EF4-FFF2-40B4-BE49-F238E27FC236}">
                  <a16:creationId xmlns:a16="http://schemas.microsoft.com/office/drawing/2014/main" id="{DE3527AD-B154-4631-83C8-F17098C4E9BB}"/>
                </a:ext>
              </a:extLst>
            </p:cNvPr>
            <p:cNvSpPr/>
            <p:nvPr/>
          </p:nvSpPr>
          <p:spPr>
            <a:xfrm>
              <a:off x="536335" y="2079663"/>
              <a:ext cx="18659" cy="13995"/>
            </a:xfrm>
            <a:custGeom>
              <a:avLst/>
              <a:gdLst/>
              <a:ahLst/>
              <a:cxnLst/>
              <a:rect l="0" t="0" r="0" b="0"/>
              <a:pathLst>
                <a:path w="18660" h="13995">
                  <a:moveTo>
                    <a:pt x="19777" y="0"/>
                  </a:moveTo>
                  <a:cubicBezTo>
                    <a:pt x="17911" y="0"/>
                    <a:pt x="15578" y="0"/>
                    <a:pt x="14179" y="933"/>
                  </a:cubicBezTo>
                  <a:cubicBezTo>
                    <a:pt x="9047" y="4665"/>
                    <a:pt x="4382" y="8864"/>
                    <a:pt x="650" y="14462"/>
                  </a:cubicBezTo>
                  <a:cubicBezTo>
                    <a:pt x="-283" y="15861"/>
                    <a:pt x="-283" y="16794"/>
                    <a:pt x="1117" y="17727"/>
                  </a:cubicBezTo>
                  <a:cubicBezTo>
                    <a:pt x="1583" y="18194"/>
                    <a:pt x="2516" y="18194"/>
                    <a:pt x="2983" y="17727"/>
                  </a:cubicBezTo>
                  <a:cubicBezTo>
                    <a:pt x="10447" y="14928"/>
                    <a:pt x="16511" y="10730"/>
                    <a:pt x="21643" y="4665"/>
                  </a:cubicBezTo>
                  <a:cubicBezTo>
                    <a:pt x="22110" y="4199"/>
                    <a:pt x="22110" y="3266"/>
                    <a:pt x="22110" y="2799"/>
                  </a:cubicBezTo>
                  <a:cubicBezTo>
                    <a:pt x="21177" y="1866"/>
                    <a:pt x="20710" y="467"/>
                    <a:pt x="19777" y="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17" name="Freeform: Shape 216">
              <a:extLst>
                <a:ext uri="{FF2B5EF4-FFF2-40B4-BE49-F238E27FC236}">
                  <a16:creationId xmlns:a16="http://schemas.microsoft.com/office/drawing/2014/main" id="{D81F6290-11BE-4B45-97F3-A8622847327A}"/>
                </a:ext>
              </a:extLst>
            </p:cNvPr>
            <p:cNvSpPr/>
            <p:nvPr/>
          </p:nvSpPr>
          <p:spPr>
            <a:xfrm>
              <a:off x="4589173" y="1438993"/>
              <a:ext cx="13994" cy="13995"/>
            </a:xfrm>
            <a:custGeom>
              <a:avLst/>
              <a:gdLst/>
              <a:ahLst/>
              <a:cxnLst/>
              <a:rect l="0" t="0" r="0" b="0"/>
              <a:pathLst>
                <a:path w="13995" h="13995">
                  <a:moveTo>
                    <a:pt x="7119" y="183"/>
                  </a:moveTo>
                  <a:cubicBezTo>
                    <a:pt x="5719" y="-283"/>
                    <a:pt x="3387" y="183"/>
                    <a:pt x="1987" y="1116"/>
                  </a:cubicBezTo>
                  <a:cubicBezTo>
                    <a:pt x="588" y="2049"/>
                    <a:pt x="-345" y="4382"/>
                    <a:pt x="121" y="5781"/>
                  </a:cubicBezTo>
                  <a:cubicBezTo>
                    <a:pt x="588" y="11379"/>
                    <a:pt x="3853" y="15111"/>
                    <a:pt x="8518" y="17444"/>
                  </a:cubicBezTo>
                  <a:cubicBezTo>
                    <a:pt x="9918" y="17910"/>
                    <a:pt x="12717" y="17444"/>
                    <a:pt x="13183" y="15578"/>
                  </a:cubicBezTo>
                  <a:cubicBezTo>
                    <a:pt x="14117" y="13712"/>
                    <a:pt x="14583" y="11846"/>
                    <a:pt x="14583" y="10913"/>
                  </a:cubicBezTo>
                  <a:cubicBezTo>
                    <a:pt x="14117" y="4848"/>
                    <a:pt x="11318" y="2049"/>
                    <a:pt x="7119" y="183"/>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18" name="Freeform: Shape 217">
              <a:extLst>
                <a:ext uri="{FF2B5EF4-FFF2-40B4-BE49-F238E27FC236}">
                  <a16:creationId xmlns:a16="http://schemas.microsoft.com/office/drawing/2014/main" id="{77EBD452-9CB9-4F35-9A21-884BAB0653A8}"/>
                </a:ext>
              </a:extLst>
            </p:cNvPr>
            <p:cNvSpPr/>
            <p:nvPr/>
          </p:nvSpPr>
          <p:spPr>
            <a:xfrm>
              <a:off x="1882915" y="1423749"/>
              <a:ext cx="13994" cy="13995"/>
            </a:xfrm>
            <a:custGeom>
              <a:avLst/>
              <a:gdLst/>
              <a:ahLst/>
              <a:cxnLst/>
              <a:rect l="0" t="0" r="0" b="0"/>
              <a:pathLst>
                <a:path w="13995" h="13995">
                  <a:moveTo>
                    <a:pt x="331" y="7963"/>
                  </a:moveTo>
                  <a:cubicBezTo>
                    <a:pt x="2197" y="12628"/>
                    <a:pt x="4996" y="14961"/>
                    <a:pt x="10127" y="15427"/>
                  </a:cubicBezTo>
                  <a:cubicBezTo>
                    <a:pt x="13393" y="15427"/>
                    <a:pt x="16192" y="12628"/>
                    <a:pt x="15725" y="9363"/>
                  </a:cubicBezTo>
                  <a:cubicBezTo>
                    <a:pt x="15259" y="4231"/>
                    <a:pt x="11060" y="32"/>
                    <a:pt x="5929" y="32"/>
                  </a:cubicBezTo>
                  <a:cubicBezTo>
                    <a:pt x="2197" y="-434"/>
                    <a:pt x="-1069" y="4231"/>
                    <a:pt x="331" y="7963"/>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19" name="Freeform: Shape 218">
              <a:extLst>
                <a:ext uri="{FF2B5EF4-FFF2-40B4-BE49-F238E27FC236}">
                  <a16:creationId xmlns:a16="http://schemas.microsoft.com/office/drawing/2014/main" id="{72FE5AE4-167E-4520-B922-FB8028BB9822}"/>
                </a:ext>
              </a:extLst>
            </p:cNvPr>
            <p:cNvSpPr/>
            <p:nvPr/>
          </p:nvSpPr>
          <p:spPr>
            <a:xfrm>
              <a:off x="1753847" y="1374711"/>
              <a:ext cx="55977" cy="41984"/>
            </a:xfrm>
            <a:custGeom>
              <a:avLst/>
              <a:gdLst/>
              <a:ahLst/>
              <a:cxnLst/>
              <a:rect l="0" t="0" r="0" b="0"/>
              <a:pathLst>
                <a:path w="55980" h="41985">
                  <a:moveTo>
                    <a:pt x="9514" y="17817"/>
                  </a:moveTo>
                  <a:cubicBezTo>
                    <a:pt x="9514" y="17817"/>
                    <a:pt x="9514" y="18283"/>
                    <a:pt x="9514" y="17817"/>
                  </a:cubicBezTo>
                  <a:lnTo>
                    <a:pt x="9514" y="17817"/>
                  </a:lnTo>
                  <a:cubicBezTo>
                    <a:pt x="9047" y="20149"/>
                    <a:pt x="8114" y="22948"/>
                    <a:pt x="7181" y="25281"/>
                  </a:cubicBezTo>
                  <a:cubicBezTo>
                    <a:pt x="5782" y="28546"/>
                    <a:pt x="6248" y="31345"/>
                    <a:pt x="8114" y="34144"/>
                  </a:cubicBezTo>
                  <a:cubicBezTo>
                    <a:pt x="9980" y="36943"/>
                    <a:pt x="11846" y="39276"/>
                    <a:pt x="13712" y="41608"/>
                  </a:cubicBezTo>
                  <a:cubicBezTo>
                    <a:pt x="15112" y="43941"/>
                    <a:pt x="17445" y="44874"/>
                    <a:pt x="20243" y="45341"/>
                  </a:cubicBezTo>
                  <a:cubicBezTo>
                    <a:pt x="22576" y="45807"/>
                    <a:pt x="25375" y="46274"/>
                    <a:pt x="27708" y="46274"/>
                  </a:cubicBezTo>
                  <a:cubicBezTo>
                    <a:pt x="32373" y="46274"/>
                    <a:pt x="36571" y="44874"/>
                    <a:pt x="39370" y="41142"/>
                  </a:cubicBezTo>
                  <a:cubicBezTo>
                    <a:pt x="42169" y="38343"/>
                    <a:pt x="44035" y="35077"/>
                    <a:pt x="44968" y="31345"/>
                  </a:cubicBezTo>
                  <a:cubicBezTo>
                    <a:pt x="45435" y="28546"/>
                    <a:pt x="47301" y="27147"/>
                    <a:pt x="49634" y="25747"/>
                  </a:cubicBezTo>
                  <a:cubicBezTo>
                    <a:pt x="52433" y="24348"/>
                    <a:pt x="55232" y="22482"/>
                    <a:pt x="57564" y="21082"/>
                  </a:cubicBezTo>
                  <a:cubicBezTo>
                    <a:pt x="58964" y="20149"/>
                    <a:pt x="58497" y="18750"/>
                    <a:pt x="57564" y="17817"/>
                  </a:cubicBezTo>
                  <a:cubicBezTo>
                    <a:pt x="56631" y="16884"/>
                    <a:pt x="56165" y="15484"/>
                    <a:pt x="55232" y="15018"/>
                  </a:cubicBezTo>
                  <a:cubicBezTo>
                    <a:pt x="47301" y="12219"/>
                    <a:pt x="39370" y="10819"/>
                    <a:pt x="30973" y="10353"/>
                  </a:cubicBezTo>
                  <a:cubicBezTo>
                    <a:pt x="24442" y="9886"/>
                    <a:pt x="18377" y="11286"/>
                    <a:pt x="12780" y="14551"/>
                  </a:cubicBezTo>
                  <a:lnTo>
                    <a:pt x="13246" y="14085"/>
                  </a:lnTo>
                  <a:cubicBezTo>
                    <a:pt x="13246" y="14085"/>
                    <a:pt x="12780" y="14551"/>
                    <a:pt x="12780" y="14551"/>
                  </a:cubicBezTo>
                  <a:cubicBezTo>
                    <a:pt x="12313" y="10819"/>
                    <a:pt x="12313" y="7087"/>
                    <a:pt x="11846" y="3355"/>
                  </a:cubicBezTo>
                  <a:cubicBezTo>
                    <a:pt x="11380" y="1022"/>
                    <a:pt x="8114" y="-377"/>
                    <a:pt x="5782" y="89"/>
                  </a:cubicBezTo>
                  <a:cubicBezTo>
                    <a:pt x="2983" y="556"/>
                    <a:pt x="1583" y="2422"/>
                    <a:pt x="650" y="4754"/>
                  </a:cubicBezTo>
                  <a:cubicBezTo>
                    <a:pt x="-283" y="7553"/>
                    <a:pt x="-283" y="10819"/>
                    <a:pt x="1117" y="13618"/>
                  </a:cubicBezTo>
                  <a:cubicBezTo>
                    <a:pt x="3449" y="16884"/>
                    <a:pt x="6715" y="17350"/>
                    <a:pt x="9514" y="17817"/>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20" name="Freeform: Shape 219">
              <a:extLst>
                <a:ext uri="{FF2B5EF4-FFF2-40B4-BE49-F238E27FC236}">
                  <a16:creationId xmlns:a16="http://schemas.microsoft.com/office/drawing/2014/main" id="{B2F3FA74-CD7E-4BA2-BDD0-354C7CAAA197}"/>
                </a:ext>
              </a:extLst>
            </p:cNvPr>
            <p:cNvSpPr/>
            <p:nvPr/>
          </p:nvSpPr>
          <p:spPr>
            <a:xfrm>
              <a:off x="5260465" y="2191154"/>
              <a:ext cx="9329" cy="18659"/>
            </a:xfrm>
            <a:custGeom>
              <a:avLst/>
              <a:gdLst/>
              <a:ahLst/>
              <a:cxnLst/>
              <a:rect l="0" t="0" r="0" b="0"/>
              <a:pathLst>
                <a:path w="9330" h="18660">
                  <a:moveTo>
                    <a:pt x="6624" y="20526"/>
                  </a:moveTo>
                  <a:cubicBezTo>
                    <a:pt x="11289" y="14928"/>
                    <a:pt x="13155" y="8397"/>
                    <a:pt x="12222" y="1399"/>
                  </a:cubicBezTo>
                  <a:cubicBezTo>
                    <a:pt x="12222" y="933"/>
                    <a:pt x="11289" y="0"/>
                    <a:pt x="11289" y="0"/>
                  </a:cubicBezTo>
                  <a:cubicBezTo>
                    <a:pt x="10356" y="0"/>
                    <a:pt x="8956" y="0"/>
                    <a:pt x="8023" y="466"/>
                  </a:cubicBezTo>
                  <a:cubicBezTo>
                    <a:pt x="7557" y="466"/>
                    <a:pt x="6624" y="933"/>
                    <a:pt x="6624" y="1866"/>
                  </a:cubicBezTo>
                  <a:cubicBezTo>
                    <a:pt x="4291" y="6998"/>
                    <a:pt x="1959" y="12129"/>
                    <a:pt x="93" y="17261"/>
                  </a:cubicBezTo>
                  <a:cubicBezTo>
                    <a:pt x="-374" y="18660"/>
                    <a:pt x="1026" y="20526"/>
                    <a:pt x="1959" y="21926"/>
                  </a:cubicBezTo>
                  <a:cubicBezTo>
                    <a:pt x="1959" y="22392"/>
                    <a:pt x="2892" y="22392"/>
                    <a:pt x="3825" y="22392"/>
                  </a:cubicBezTo>
                  <a:cubicBezTo>
                    <a:pt x="4758" y="21459"/>
                    <a:pt x="6157" y="21459"/>
                    <a:pt x="6624" y="20526"/>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21" name="Freeform: Shape 220">
              <a:extLst>
                <a:ext uri="{FF2B5EF4-FFF2-40B4-BE49-F238E27FC236}">
                  <a16:creationId xmlns:a16="http://schemas.microsoft.com/office/drawing/2014/main" id="{2CAF990F-D743-4AAF-86FB-94AE77CC7BD1}"/>
                </a:ext>
              </a:extLst>
            </p:cNvPr>
            <p:cNvSpPr/>
            <p:nvPr/>
          </p:nvSpPr>
          <p:spPr>
            <a:xfrm>
              <a:off x="1856964" y="2188533"/>
              <a:ext cx="13994" cy="13995"/>
            </a:xfrm>
            <a:custGeom>
              <a:avLst/>
              <a:gdLst/>
              <a:ahLst/>
              <a:cxnLst/>
              <a:rect l="0" t="0" r="0" b="0"/>
              <a:pathLst>
                <a:path w="13995" h="13995">
                  <a:moveTo>
                    <a:pt x="5756" y="14283"/>
                  </a:moveTo>
                  <a:cubicBezTo>
                    <a:pt x="10421" y="13350"/>
                    <a:pt x="14153" y="11017"/>
                    <a:pt x="16485" y="7285"/>
                  </a:cubicBezTo>
                  <a:cubicBezTo>
                    <a:pt x="16952" y="6352"/>
                    <a:pt x="16952" y="4953"/>
                    <a:pt x="16485" y="3553"/>
                  </a:cubicBezTo>
                  <a:cubicBezTo>
                    <a:pt x="15552" y="754"/>
                    <a:pt x="12753" y="-645"/>
                    <a:pt x="10421" y="288"/>
                  </a:cubicBezTo>
                  <a:cubicBezTo>
                    <a:pt x="8088" y="1221"/>
                    <a:pt x="5756" y="1687"/>
                    <a:pt x="2957" y="2620"/>
                  </a:cubicBezTo>
                  <a:cubicBezTo>
                    <a:pt x="158" y="3553"/>
                    <a:pt x="-309" y="5886"/>
                    <a:pt x="158" y="8685"/>
                  </a:cubicBezTo>
                  <a:cubicBezTo>
                    <a:pt x="158" y="9151"/>
                    <a:pt x="158" y="10084"/>
                    <a:pt x="158" y="10551"/>
                  </a:cubicBezTo>
                  <a:cubicBezTo>
                    <a:pt x="624" y="12884"/>
                    <a:pt x="3423" y="14750"/>
                    <a:pt x="5756" y="14283"/>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22" name="Freeform: Shape 221">
              <a:extLst>
                <a:ext uri="{FF2B5EF4-FFF2-40B4-BE49-F238E27FC236}">
                  <a16:creationId xmlns:a16="http://schemas.microsoft.com/office/drawing/2014/main" id="{0E3C3833-E5A2-4A45-A7F7-C5105B30A250}"/>
                </a:ext>
              </a:extLst>
            </p:cNvPr>
            <p:cNvSpPr/>
            <p:nvPr/>
          </p:nvSpPr>
          <p:spPr>
            <a:xfrm>
              <a:off x="4480254" y="1392810"/>
              <a:ext cx="13994" cy="18659"/>
            </a:xfrm>
            <a:custGeom>
              <a:avLst/>
              <a:gdLst/>
              <a:ahLst/>
              <a:cxnLst/>
              <a:rect l="0" t="0" r="0" b="0"/>
              <a:pathLst>
                <a:path w="13995" h="18660">
                  <a:moveTo>
                    <a:pt x="13879" y="20710"/>
                  </a:moveTo>
                  <a:cubicBezTo>
                    <a:pt x="14345" y="21177"/>
                    <a:pt x="15278" y="21177"/>
                    <a:pt x="15744" y="21177"/>
                  </a:cubicBezTo>
                  <a:cubicBezTo>
                    <a:pt x="16678" y="20244"/>
                    <a:pt x="17144" y="19311"/>
                    <a:pt x="18077" y="18378"/>
                  </a:cubicBezTo>
                  <a:cubicBezTo>
                    <a:pt x="17611" y="16978"/>
                    <a:pt x="17611" y="15112"/>
                    <a:pt x="16678" y="13246"/>
                  </a:cubicBezTo>
                  <a:cubicBezTo>
                    <a:pt x="14811" y="8114"/>
                    <a:pt x="12479" y="3916"/>
                    <a:pt x="6881" y="2516"/>
                  </a:cubicBezTo>
                  <a:cubicBezTo>
                    <a:pt x="5481" y="2050"/>
                    <a:pt x="4548" y="1117"/>
                    <a:pt x="3615" y="650"/>
                  </a:cubicBezTo>
                  <a:cubicBezTo>
                    <a:pt x="2216" y="-283"/>
                    <a:pt x="1283" y="-283"/>
                    <a:pt x="350" y="1117"/>
                  </a:cubicBezTo>
                  <a:cubicBezTo>
                    <a:pt x="-117" y="1583"/>
                    <a:pt x="-117" y="2516"/>
                    <a:pt x="350" y="2983"/>
                  </a:cubicBezTo>
                  <a:cubicBezTo>
                    <a:pt x="4548" y="8581"/>
                    <a:pt x="9214" y="14645"/>
                    <a:pt x="13879" y="2071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23" name="Freeform: Shape 222">
              <a:extLst>
                <a:ext uri="{FF2B5EF4-FFF2-40B4-BE49-F238E27FC236}">
                  <a16:creationId xmlns:a16="http://schemas.microsoft.com/office/drawing/2014/main" id="{58F842EC-B4BE-498B-AC57-F1E7C3354174}"/>
                </a:ext>
              </a:extLst>
            </p:cNvPr>
            <p:cNvSpPr/>
            <p:nvPr/>
          </p:nvSpPr>
          <p:spPr>
            <a:xfrm>
              <a:off x="1821204" y="1597277"/>
              <a:ext cx="23324" cy="4665"/>
            </a:xfrm>
            <a:custGeom>
              <a:avLst/>
              <a:gdLst/>
              <a:ahLst/>
              <a:cxnLst/>
              <a:rect l="0" t="0" r="0" b="0"/>
              <a:pathLst>
                <a:path w="23325" h="4665">
                  <a:moveTo>
                    <a:pt x="16328" y="8434"/>
                  </a:moveTo>
                  <a:cubicBezTo>
                    <a:pt x="18660" y="7968"/>
                    <a:pt x="20993" y="6568"/>
                    <a:pt x="22859" y="5169"/>
                  </a:cubicBezTo>
                  <a:cubicBezTo>
                    <a:pt x="23792" y="4702"/>
                    <a:pt x="23792" y="2836"/>
                    <a:pt x="23792" y="1903"/>
                  </a:cubicBezTo>
                  <a:cubicBezTo>
                    <a:pt x="23792" y="1437"/>
                    <a:pt x="22859" y="970"/>
                    <a:pt x="22392" y="970"/>
                  </a:cubicBezTo>
                  <a:cubicBezTo>
                    <a:pt x="17261" y="-896"/>
                    <a:pt x="12596" y="504"/>
                    <a:pt x="7464" y="504"/>
                  </a:cubicBezTo>
                  <a:cubicBezTo>
                    <a:pt x="3266" y="970"/>
                    <a:pt x="1400" y="3769"/>
                    <a:pt x="0" y="7501"/>
                  </a:cubicBezTo>
                  <a:cubicBezTo>
                    <a:pt x="5598" y="8901"/>
                    <a:pt x="10730" y="9834"/>
                    <a:pt x="16328" y="8434"/>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24" name="Freeform: Shape 223">
              <a:extLst>
                <a:ext uri="{FF2B5EF4-FFF2-40B4-BE49-F238E27FC236}">
                  <a16:creationId xmlns:a16="http://schemas.microsoft.com/office/drawing/2014/main" id="{7E352F05-BC24-4CEF-8CBC-436721010B3A}"/>
                </a:ext>
              </a:extLst>
            </p:cNvPr>
            <p:cNvSpPr/>
            <p:nvPr/>
          </p:nvSpPr>
          <p:spPr>
            <a:xfrm>
              <a:off x="1789298" y="1524834"/>
              <a:ext cx="9329" cy="9330"/>
            </a:xfrm>
            <a:custGeom>
              <a:avLst/>
              <a:gdLst/>
              <a:ahLst/>
              <a:cxnLst/>
              <a:rect l="0" t="0" r="0" b="0"/>
              <a:pathLst>
                <a:path w="9330" h="9330">
                  <a:moveTo>
                    <a:pt x="3917" y="13704"/>
                  </a:moveTo>
                  <a:cubicBezTo>
                    <a:pt x="7183" y="14170"/>
                    <a:pt x="10448" y="12771"/>
                    <a:pt x="11848" y="10438"/>
                  </a:cubicBezTo>
                  <a:cubicBezTo>
                    <a:pt x="13247" y="7639"/>
                    <a:pt x="13714" y="4840"/>
                    <a:pt x="11848" y="1574"/>
                  </a:cubicBezTo>
                  <a:cubicBezTo>
                    <a:pt x="10915" y="175"/>
                    <a:pt x="10448" y="-292"/>
                    <a:pt x="9049" y="175"/>
                  </a:cubicBezTo>
                  <a:cubicBezTo>
                    <a:pt x="4850" y="1574"/>
                    <a:pt x="1118" y="4840"/>
                    <a:pt x="185" y="8572"/>
                  </a:cubicBezTo>
                  <a:cubicBezTo>
                    <a:pt x="-748" y="9972"/>
                    <a:pt x="2051" y="13704"/>
                    <a:pt x="3917" y="13704"/>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25" name="Freeform: Shape 224">
              <a:extLst>
                <a:ext uri="{FF2B5EF4-FFF2-40B4-BE49-F238E27FC236}">
                  <a16:creationId xmlns:a16="http://schemas.microsoft.com/office/drawing/2014/main" id="{79F78D83-D273-4025-90D2-5B88F810562A}"/>
                </a:ext>
              </a:extLst>
            </p:cNvPr>
            <p:cNvSpPr/>
            <p:nvPr/>
          </p:nvSpPr>
          <p:spPr>
            <a:xfrm>
              <a:off x="3086762" y="1556264"/>
              <a:ext cx="13994" cy="18659"/>
            </a:xfrm>
            <a:custGeom>
              <a:avLst/>
              <a:gdLst/>
              <a:ahLst/>
              <a:cxnLst/>
              <a:rect l="0" t="0" r="0" b="0"/>
              <a:pathLst>
                <a:path w="13995" h="18660">
                  <a:moveTo>
                    <a:pt x="1866" y="0"/>
                  </a:moveTo>
                  <a:cubicBezTo>
                    <a:pt x="1399" y="933"/>
                    <a:pt x="0" y="1866"/>
                    <a:pt x="0" y="2799"/>
                  </a:cubicBezTo>
                  <a:cubicBezTo>
                    <a:pt x="933" y="11663"/>
                    <a:pt x="5598" y="18194"/>
                    <a:pt x="13062" y="22392"/>
                  </a:cubicBezTo>
                  <a:cubicBezTo>
                    <a:pt x="13062" y="22392"/>
                    <a:pt x="13995" y="21926"/>
                    <a:pt x="14462" y="21459"/>
                  </a:cubicBezTo>
                  <a:cubicBezTo>
                    <a:pt x="14928" y="20993"/>
                    <a:pt x="14928" y="20060"/>
                    <a:pt x="14928" y="19593"/>
                  </a:cubicBezTo>
                  <a:cubicBezTo>
                    <a:pt x="12596" y="12129"/>
                    <a:pt x="6998" y="6998"/>
                    <a:pt x="3732" y="0"/>
                  </a:cubicBezTo>
                  <a:cubicBezTo>
                    <a:pt x="3266" y="0"/>
                    <a:pt x="2333" y="0"/>
                    <a:pt x="1866" y="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26" name="Freeform: Shape 225">
              <a:extLst>
                <a:ext uri="{FF2B5EF4-FFF2-40B4-BE49-F238E27FC236}">
                  <a16:creationId xmlns:a16="http://schemas.microsoft.com/office/drawing/2014/main" id="{6EE15299-30D2-4651-8E80-DF2543030263}"/>
                </a:ext>
              </a:extLst>
            </p:cNvPr>
            <p:cNvSpPr/>
            <p:nvPr/>
          </p:nvSpPr>
          <p:spPr>
            <a:xfrm>
              <a:off x="1934806" y="2000860"/>
              <a:ext cx="9329" cy="9330"/>
            </a:xfrm>
            <a:custGeom>
              <a:avLst/>
              <a:gdLst/>
              <a:ahLst/>
              <a:cxnLst/>
              <a:rect l="0" t="0" r="0" b="0"/>
              <a:pathLst>
                <a:path w="9330" h="9330">
                  <a:moveTo>
                    <a:pt x="1151" y="899"/>
                  </a:moveTo>
                  <a:cubicBezTo>
                    <a:pt x="-715" y="2299"/>
                    <a:pt x="-248" y="5564"/>
                    <a:pt x="2084" y="8830"/>
                  </a:cubicBezTo>
                  <a:cubicBezTo>
                    <a:pt x="2551" y="9763"/>
                    <a:pt x="3484" y="10696"/>
                    <a:pt x="4883" y="11629"/>
                  </a:cubicBezTo>
                  <a:cubicBezTo>
                    <a:pt x="6283" y="12562"/>
                    <a:pt x="8149" y="13495"/>
                    <a:pt x="10015" y="12096"/>
                  </a:cubicBezTo>
                  <a:cubicBezTo>
                    <a:pt x="11415" y="11163"/>
                    <a:pt x="12348" y="9297"/>
                    <a:pt x="13281" y="8364"/>
                  </a:cubicBezTo>
                  <a:cubicBezTo>
                    <a:pt x="13281" y="5098"/>
                    <a:pt x="12348" y="2765"/>
                    <a:pt x="10015" y="1832"/>
                  </a:cubicBezTo>
                  <a:cubicBezTo>
                    <a:pt x="6750" y="433"/>
                    <a:pt x="3950" y="-967"/>
                    <a:pt x="1151" y="899"/>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27" name="Freeform: Shape 226">
              <a:extLst>
                <a:ext uri="{FF2B5EF4-FFF2-40B4-BE49-F238E27FC236}">
                  <a16:creationId xmlns:a16="http://schemas.microsoft.com/office/drawing/2014/main" id="{38F193BC-9225-4970-AF8A-22CD943D82BC}"/>
                </a:ext>
              </a:extLst>
            </p:cNvPr>
            <p:cNvSpPr/>
            <p:nvPr/>
          </p:nvSpPr>
          <p:spPr>
            <a:xfrm>
              <a:off x="1810347" y="2266835"/>
              <a:ext cx="13994" cy="9330"/>
            </a:xfrm>
            <a:custGeom>
              <a:avLst/>
              <a:gdLst/>
              <a:ahLst/>
              <a:cxnLst/>
              <a:rect l="0" t="0" r="0" b="0"/>
              <a:pathLst>
                <a:path w="13995" h="9330">
                  <a:moveTo>
                    <a:pt x="3393" y="823"/>
                  </a:moveTo>
                  <a:cubicBezTo>
                    <a:pt x="1993" y="1756"/>
                    <a:pt x="594" y="3155"/>
                    <a:pt x="127" y="5021"/>
                  </a:cubicBezTo>
                  <a:cubicBezTo>
                    <a:pt x="-339" y="5955"/>
                    <a:pt x="594" y="7821"/>
                    <a:pt x="1060" y="8287"/>
                  </a:cubicBezTo>
                  <a:cubicBezTo>
                    <a:pt x="3859" y="9687"/>
                    <a:pt x="6658" y="10153"/>
                    <a:pt x="8524" y="10620"/>
                  </a:cubicBezTo>
                  <a:cubicBezTo>
                    <a:pt x="10390" y="10620"/>
                    <a:pt x="11323" y="11086"/>
                    <a:pt x="11790" y="10620"/>
                  </a:cubicBezTo>
                  <a:cubicBezTo>
                    <a:pt x="12723" y="10153"/>
                    <a:pt x="14122" y="9687"/>
                    <a:pt x="15055" y="9220"/>
                  </a:cubicBezTo>
                  <a:cubicBezTo>
                    <a:pt x="15988" y="8287"/>
                    <a:pt x="15988" y="5488"/>
                    <a:pt x="15055" y="4088"/>
                  </a:cubicBezTo>
                  <a:cubicBezTo>
                    <a:pt x="12256" y="356"/>
                    <a:pt x="7591" y="-1043"/>
                    <a:pt x="3393" y="823"/>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28" name="Freeform: Shape 227">
              <a:extLst>
                <a:ext uri="{FF2B5EF4-FFF2-40B4-BE49-F238E27FC236}">
                  <a16:creationId xmlns:a16="http://schemas.microsoft.com/office/drawing/2014/main" id="{E93C9953-B46F-4195-AB0B-C2D8A68A33E7}"/>
                </a:ext>
              </a:extLst>
            </p:cNvPr>
            <p:cNvSpPr/>
            <p:nvPr/>
          </p:nvSpPr>
          <p:spPr>
            <a:xfrm>
              <a:off x="4941954" y="2111852"/>
              <a:ext cx="9329" cy="9330"/>
            </a:xfrm>
            <a:custGeom>
              <a:avLst/>
              <a:gdLst/>
              <a:ahLst/>
              <a:cxnLst/>
              <a:rect l="0" t="0" r="0" b="0"/>
              <a:pathLst>
                <a:path w="9330" h="9330">
                  <a:moveTo>
                    <a:pt x="9328" y="465"/>
                  </a:moveTo>
                  <a:cubicBezTo>
                    <a:pt x="6063" y="-935"/>
                    <a:pt x="2331" y="931"/>
                    <a:pt x="465" y="4663"/>
                  </a:cubicBezTo>
                  <a:cubicBezTo>
                    <a:pt x="-935" y="6996"/>
                    <a:pt x="931" y="9795"/>
                    <a:pt x="4663" y="11194"/>
                  </a:cubicBezTo>
                  <a:cubicBezTo>
                    <a:pt x="5596" y="11661"/>
                    <a:pt x="6996" y="11661"/>
                    <a:pt x="8862" y="12127"/>
                  </a:cubicBezTo>
                  <a:cubicBezTo>
                    <a:pt x="10261" y="11194"/>
                    <a:pt x="12127" y="10728"/>
                    <a:pt x="12594" y="9328"/>
                  </a:cubicBezTo>
                  <a:cubicBezTo>
                    <a:pt x="14926" y="6063"/>
                    <a:pt x="13527" y="2331"/>
                    <a:pt x="9328" y="465"/>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29" name="Freeform: Shape 228">
              <a:extLst>
                <a:ext uri="{FF2B5EF4-FFF2-40B4-BE49-F238E27FC236}">
                  <a16:creationId xmlns:a16="http://schemas.microsoft.com/office/drawing/2014/main" id="{B931ABE6-7C64-4A48-B132-1A9B0FAA9C87}"/>
                </a:ext>
              </a:extLst>
            </p:cNvPr>
            <p:cNvSpPr/>
            <p:nvPr/>
          </p:nvSpPr>
          <p:spPr>
            <a:xfrm>
              <a:off x="5093558" y="3914425"/>
              <a:ext cx="13994" cy="4665"/>
            </a:xfrm>
            <a:custGeom>
              <a:avLst/>
              <a:gdLst/>
              <a:ahLst/>
              <a:cxnLst/>
              <a:rect l="0" t="0" r="0" b="0"/>
              <a:pathLst>
                <a:path w="13995" h="4665">
                  <a:moveTo>
                    <a:pt x="933" y="3199"/>
                  </a:moveTo>
                  <a:cubicBezTo>
                    <a:pt x="0" y="3665"/>
                    <a:pt x="0" y="5531"/>
                    <a:pt x="0" y="6465"/>
                  </a:cubicBezTo>
                  <a:cubicBezTo>
                    <a:pt x="0" y="6931"/>
                    <a:pt x="933" y="7397"/>
                    <a:pt x="1399" y="7397"/>
                  </a:cubicBezTo>
                  <a:cubicBezTo>
                    <a:pt x="3732" y="8330"/>
                    <a:pt x="6065" y="8797"/>
                    <a:pt x="7464" y="9263"/>
                  </a:cubicBezTo>
                  <a:cubicBezTo>
                    <a:pt x="9797" y="9263"/>
                    <a:pt x="11196" y="9263"/>
                    <a:pt x="12595" y="8797"/>
                  </a:cubicBezTo>
                  <a:cubicBezTo>
                    <a:pt x="13062" y="8797"/>
                    <a:pt x="13995" y="8797"/>
                    <a:pt x="14462" y="8330"/>
                  </a:cubicBezTo>
                  <a:cubicBezTo>
                    <a:pt x="15395" y="7864"/>
                    <a:pt x="16794" y="6931"/>
                    <a:pt x="17727" y="6465"/>
                  </a:cubicBezTo>
                  <a:cubicBezTo>
                    <a:pt x="16794" y="5065"/>
                    <a:pt x="16328" y="2732"/>
                    <a:pt x="14928" y="1799"/>
                  </a:cubicBezTo>
                  <a:cubicBezTo>
                    <a:pt x="10730" y="-1000"/>
                    <a:pt x="5131" y="-533"/>
                    <a:pt x="933" y="3199"/>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30" name="Freeform: Shape 229">
              <a:extLst>
                <a:ext uri="{FF2B5EF4-FFF2-40B4-BE49-F238E27FC236}">
                  <a16:creationId xmlns:a16="http://schemas.microsoft.com/office/drawing/2014/main" id="{E2F3584C-E076-4B84-AA8B-7F9AD2B1DFAE}"/>
                </a:ext>
              </a:extLst>
            </p:cNvPr>
            <p:cNvSpPr/>
            <p:nvPr/>
          </p:nvSpPr>
          <p:spPr>
            <a:xfrm>
              <a:off x="3906495" y="1690612"/>
              <a:ext cx="9329" cy="13995"/>
            </a:xfrm>
            <a:custGeom>
              <a:avLst/>
              <a:gdLst/>
              <a:ahLst/>
              <a:cxnLst/>
              <a:rect l="0" t="0" r="0" b="0"/>
              <a:pathLst>
                <a:path w="9330" h="13995">
                  <a:moveTo>
                    <a:pt x="6870" y="466"/>
                  </a:moveTo>
                  <a:cubicBezTo>
                    <a:pt x="5937" y="0"/>
                    <a:pt x="4537" y="0"/>
                    <a:pt x="3604" y="0"/>
                  </a:cubicBezTo>
                  <a:cubicBezTo>
                    <a:pt x="-128" y="1399"/>
                    <a:pt x="-1061" y="8864"/>
                    <a:pt x="1272" y="11663"/>
                  </a:cubicBezTo>
                  <a:cubicBezTo>
                    <a:pt x="3604" y="13995"/>
                    <a:pt x="6403" y="14928"/>
                    <a:pt x="9669" y="14462"/>
                  </a:cubicBezTo>
                  <a:cubicBezTo>
                    <a:pt x="10602" y="13995"/>
                    <a:pt x="11535" y="13062"/>
                    <a:pt x="12468" y="12129"/>
                  </a:cubicBezTo>
                  <a:cubicBezTo>
                    <a:pt x="12468" y="7464"/>
                    <a:pt x="11068" y="3266"/>
                    <a:pt x="6870" y="466"/>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31" name="Freeform: Shape 230">
              <a:extLst>
                <a:ext uri="{FF2B5EF4-FFF2-40B4-BE49-F238E27FC236}">
                  <a16:creationId xmlns:a16="http://schemas.microsoft.com/office/drawing/2014/main" id="{87B4A256-86A3-4B0C-A59D-0986D5931AA2}"/>
                </a:ext>
              </a:extLst>
            </p:cNvPr>
            <p:cNvSpPr/>
            <p:nvPr/>
          </p:nvSpPr>
          <p:spPr>
            <a:xfrm>
              <a:off x="5124275" y="3352998"/>
              <a:ext cx="9329" cy="13995"/>
            </a:xfrm>
            <a:custGeom>
              <a:avLst/>
              <a:gdLst/>
              <a:ahLst/>
              <a:cxnLst/>
              <a:rect l="0" t="0" r="0" b="0"/>
              <a:pathLst>
                <a:path w="9330" h="13995">
                  <a:moveTo>
                    <a:pt x="6135" y="175"/>
                  </a:moveTo>
                  <a:cubicBezTo>
                    <a:pt x="5669" y="175"/>
                    <a:pt x="4736" y="641"/>
                    <a:pt x="4736" y="641"/>
                  </a:cubicBezTo>
                  <a:cubicBezTo>
                    <a:pt x="1470" y="4840"/>
                    <a:pt x="-395" y="9039"/>
                    <a:pt x="71" y="14170"/>
                  </a:cubicBezTo>
                  <a:cubicBezTo>
                    <a:pt x="71" y="15103"/>
                    <a:pt x="1004" y="16503"/>
                    <a:pt x="1937" y="17436"/>
                  </a:cubicBezTo>
                  <a:cubicBezTo>
                    <a:pt x="2403" y="17902"/>
                    <a:pt x="3337" y="17436"/>
                    <a:pt x="3803" y="17436"/>
                  </a:cubicBezTo>
                  <a:cubicBezTo>
                    <a:pt x="9401" y="14637"/>
                    <a:pt x="11267" y="9039"/>
                    <a:pt x="9401" y="1574"/>
                  </a:cubicBezTo>
                  <a:cubicBezTo>
                    <a:pt x="8468" y="175"/>
                    <a:pt x="7535" y="-292"/>
                    <a:pt x="6135" y="175"/>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32" name="Freeform: Shape 231">
              <a:extLst>
                <a:ext uri="{FF2B5EF4-FFF2-40B4-BE49-F238E27FC236}">
                  <a16:creationId xmlns:a16="http://schemas.microsoft.com/office/drawing/2014/main" id="{4A7150B5-1C99-47CC-A448-6230033CF066}"/>
                </a:ext>
              </a:extLst>
            </p:cNvPr>
            <p:cNvSpPr/>
            <p:nvPr/>
          </p:nvSpPr>
          <p:spPr>
            <a:xfrm>
              <a:off x="5059039" y="3447404"/>
              <a:ext cx="13994" cy="9330"/>
            </a:xfrm>
            <a:custGeom>
              <a:avLst/>
              <a:gdLst/>
              <a:ahLst/>
              <a:cxnLst/>
              <a:rect l="0" t="0" r="0" b="0"/>
              <a:pathLst>
                <a:path w="13995" h="9330">
                  <a:moveTo>
                    <a:pt x="9797" y="10263"/>
                  </a:moveTo>
                  <a:cubicBezTo>
                    <a:pt x="12596" y="11196"/>
                    <a:pt x="15395" y="8864"/>
                    <a:pt x="16794" y="5598"/>
                  </a:cubicBezTo>
                  <a:cubicBezTo>
                    <a:pt x="17727" y="4199"/>
                    <a:pt x="16328" y="1400"/>
                    <a:pt x="14928" y="933"/>
                  </a:cubicBezTo>
                  <a:cubicBezTo>
                    <a:pt x="13062" y="467"/>
                    <a:pt x="11196" y="467"/>
                    <a:pt x="9797" y="0"/>
                  </a:cubicBezTo>
                  <a:cubicBezTo>
                    <a:pt x="6998" y="467"/>
                    <a:pt x="4665" y="467"/>
                    <a:pt x="2333" y="933"/>
                  </a:cubicBezTo>
                  <a:cubicBezTo>
                    <a:pt x="1399" y="1400"/>
                    <a:pt x="466" y="2333"/>
                    <a:pt x="0" y="3266"/>
                  </a:cubicBezTo>
                  <a:cubicBezTo>
                    <a:pt x="0" y="4199"/>
                    <a:pt x="466" y="6065"/>
                    <a:pt x="933" y="6531"/>
                  </a:cubicBezTo>
                  <a:cubicBezTo>
                    <a:pt x="3732" y="8397"/>
                    <a:pt x="6998" y="9797"/>
                    <a:pt x="9797" y="10263"/>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33" name="Freeform: Shape 232">
              <a:extLst>
                <a:ext uri="{FF2B5EF4-FFF2-40B4-BE49-F238E27FC236}">
                  <a16:creationId xmlns:a16="http://schemas.microsoft.com/office/drawing/2014/main" id="{0487C67F-5D46-494F-9AFC-F9171756C5F4}"/>
                </a:ext>
              </a:extLst>
            </p:cNvPr>
            <p:cNvSpPr/>
            <p:nvPr/>
          </p:nvSpPr>
          <p:spPr>
            <a:xfrm>
              <a:off x="837864" y="1967852"/>
              <a:ext cx="13994" cy="9330"/>
            </a:xfrm>
            <a:custGeom>
              <a:avLst/>
              <a:gdLst/>
              <a:ahLst/>
              <a:cxnLst/>
              <a:rect l="0" t="0" r="0" b="0"/>
              <a:pathLst>
                <a:path w="13995" h="9330">
                  <a:moveTo>
                    <a:pt x="7931" y="787"/>
                  </a:moveTo>
                  <a:cubicBezTo>
                    <a:pt x="5132" y="3586"/>
                    <a:pt x="933" y="5919"/>
                    <a:pt x="0" y="10584"/>
                  </a:cubicBezTo>
                  <a:cubicBezTo>
                    <a:pt x="4199" y="11983"/>
                    <a:pt x="8397" y="11983"/>
                    <a:pt x="12596" y="11050"/>
                  </a:cubicBezTo>
                  <a:cubicBezTo>
                    <a:pt x="13529" y="10584"/>
                    <a:pt x="14928" y="9651"/>
                    <a:pt x="15861" y="9184"/>
                  </a:cubicBezTo>
                  <a:cubicBezTo>
                    <a:pt x="17261" y="8251"/>
                    <a:pt x="16328" y="3586"/>
                    <a:pt x="14928" y="2187"/>
                  </a:cubicBezTo>
                  <a:cubicBezTo>
                    <a:pt x="13062" y="-146"/>
                    <a:pt x="9330" y="-612"/>
                    <a:pt x="7931" y="787"/>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34" name="Freeform: Shape 233">
              <a:extLst>
                <a:ext uri="{FF2B5EF4-FFF2-40B4-BE49-F238E27FC236}">
                  <a16:creationId xmlns:a16="http://schemas.microsoft.com/office/drawing/2014/main" id="{30D11E9C-4650-49C0-B1C2-728AC66BB149}"/>
                </a:ext>
              </a:extLst>
            </p:cNvPr>
            <p:cNvSpPr/>
            <p:nvPr/>
          </p:nvSpPr>
          <p:spPr>
            <a:xfrm>
              <a:off x="800080" y="1978435"/>
              <a:ext cx="41984" cy="37319"/>
            </a:xfrm>
            <a:custGeom>
              <a:avLst/>
              <a:gdLst/>
              <a:ahLst/>
              <a:cxnLst/>
              <a:rect l="0" t="0" r="0" b="0"/>
              <a:pathLst>
                <a:path w="41985" h="37320">
                  <a:moveTo>
                    <a:pt x="37321" y="467"/>
                  </a:moveTo>
                  <a:cubicBezTo>
                    <a:pt x="34522" y="2333"/>
                    <a:pt x="32189" y="4199"/>
                    <a:pt x="28457" y="3266"/>
                  </a:cubicBezTo>
                  <a:cubicBezTo>
                    <a:pt x="24725" y="2333"/>
                    <a:pt x="22392" y="3266"/>
                    <a:pt x="20993" y="6998"/>
                  </a:cubicBezTo>
                  <a:cubicBezTo>
                    <a:pt x="20526" y="7931"/>
                    <a:pt x="19127" y="8864"/>
                    <a:pt x="18194" y="9330"/>
                  </a:cubicBezTo>
                  <a:cubicBezTo>
                    <a:pt x="17727" y="9797"/>
                    <a:pt x="16794" y="9330"/>
                    <a:pt x="16328" y="9330"/>
                  </a:cubicBezTo>
                  <a:cubicBezTo>
                    <a:pt x="3266" y="11196"/>
                    <a:pt x="0" y="14928"/>
                    <a:pt x="0" y="27524"/>
                  </a:cubicBezTo>
                  <a:cubicBezTo>
                    <a:pt x="0" y="29390"/>
                    <a:pt x="933" y="30789"/>
                    <a:pt x="2333" y="32189"/>
                  </a:cubicBezTo>
                  <a:cubicBezTo>
                    <a:pt x="3732" y="33588"/>
                    <a:pt x="3732" y="35455"/>
                    <a:pt x="5132" y="36854"/>
                  </a:cubicBezTo>
                  <a:cubicBezTo>
                    <a:pt x="5598" y="37787"/>
                    <a:pt x="7931" y="38254"/>
                    <a:pt x="8397" y="37321"/>
                  </a:cubicBezTo>
                  <a:cubicBezTo>
                    <a:pt x="14928" y="31256"/>
                    <a:pt x="21926" y="26591"/>
                    <a:pt x="30789" y="23325"/>
                  </a:cubicBezTo>
                  <a:cubicBezTo>
                    <a:pt x="34522" y="21926"/>
                    <a:pt x="37321" y="17727"/>
                    <a:pt x="41519" y="15861"/>
                  </a:cubicBezTo>
                  <a:cubicBezTo>
                    <a:pt x="44318" y="14462"/>
                    <a:pt x="44785" y="10730"/>
                    <a:pt x="44318" y="7464"/>
                  </a:cubicBezTo>
                  <a:cubicBezTo>
                    <a:pt x="43852" y="5598"/>
                    <a:pt x="42452" y="4665"/>
                    <a:pt x="40586" y="3266"/>
                  </a:cubicBezTo>
                  <a:cubicBezTo>
                    <a:pt x="39653" y="3266"/>
                    <a:pt x="38720" y="1866"/>
                    <a:pt x="37321" y="467"/>
                  </a:cubicBezTo>
                  <a:cubicBezTo>
                    <a:pt x="37787" y="467"/>
                    <a:pt x="37787" y="467"/>
                    <a:pt x="37321" y="467"/>
                  </a:cubicBezTo>
                  <a:cubicBezTo>
                    <a:pt x="37321" y="0"/>
                    <a:pt x="36854" y="0"/>
                    <a:pt x="36854" y="0"/>
                  </a:cubicBezTo>
                  <a:lnTo>
                    <a:pt x="37321" y="467"/>
                  </a:ln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35" name="Freeform: Shape 234">
              <a:extLst>
                <a:ext uri="{FF2B5EF4-FFF2-40B4-BE49-F238E27FC236}">
                  <a16:creationId xmlns:a16="http://schemas.microsoft.com/office/drawing/2014/main" id="{A863EF70-45A6-4958-8636-E0AE7B50ED9B}"/>
                </a:ext>
              </a:extLst>
            </p:cNvPr>
            <p:cNvSpPr/>
            <p:nvPr/>
          </p:nvSpPr>
          <p:spPr>
            <a:xfrm>
              <a:off x="5481669" y="4240207"/>
              <a:ext cx="9329" cy="9330"/>
            </a:xfrm>
            <a:custGeom>
              <a:avLst/>
              <a:gdLst/>
              <a:ahLst/>
              <a:cxnLst/>
              <a:rect l="0" t="0" r="0" b="0"/>
              <a:pathLst>
                <a:path w="9330" h="9330">
                  <a:moveTo>
                    <a:pt x="6065" y="692"/>
                  </a:moveTo>
                  <a:cubicBezTo>
                    <a:pt x="3266" y="3958"/>
                    <a:pt x="466" y="7223"/>
                    <a:pt x="0" y="11889"/>
                  </a:cubicBezTo>
                  <a:cubicBezTo>
                    <a:pt x="466" y="12355"/>
                    <a:pt x="933" y="13288"/>
                    <a:pt x="1400" y="13288"/>
                  </a:cubicBezTo>
                  <a:cubicBezTo>
                    <a:pt x="3732" y="12821"/>
                    <a:pt x="6531" y="12355"/>
                    <a:pt x="8397" y="11422"/>
                  </a:cubicBezTo>
                  <a:cubicBezTo>
                    <a:pt x="12129" y="9556"/>
                    <a:pt x="12596" y="5824"/>
                    <a:pt x="10730" y="1625"/>
                  </a:cubicBezTo>
                  <a:cubicBezTo>
                    <a:pt x="10263" y="226"/>
                    <a:pt x="6998" y="-707"/>
                    <a:pt x="6065" y="692"/>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36" name="Freeform: Shape 235">
              <a:extLst>
                <a:ext uri="{FF2B5EF4-FFF2-40B4-BE49-F238E27FC236}">
                  <a16:creationId xmlns:a16="http://schemas.microsoft.com/office/drawing/2014/main" id="{BA0CD023-DB74-4A3E-AD38-194631985C12}"/>
                </a:ext>
              </a:extLst>
            </p:cNvPr>
            <p:cNvSpPr/>
            <p:nvPr/>
          </p:nvSpPr>
          <p:spPr>
            <a:xfrm>
              <a:off x="2017065" y="3081605"/>
              <a:ext cx="9329" cy="9330"/>
            </a:xfrm>
            <a:custGeom>
              <a:avLst/>
              <a:gdLst/>
              <a:ahLst/>
              <a:cxnLst/>
              <a:rect l="0" t="0" r="0" b="0"/>
              <a:pathLst>
                <a:path w="9330" h="9330">
                  <a:moveTo>
                    <a:pt x="60" y="8003"/>
                  </a:moveTo>
                  <a:cubicBezTo>
                    <a:pt x="-406" y="10802"/>
                    <a:pt x="1926" y="12668"/>
                    <a:pt x="4259" y="12668"/>
                  </a:cubicBezTo>
                  <a:cubicBezTo>
                    <a:pt x="7991" y="12668"/>
                    <a:pt x="10323" y="10335"/>
                    <a:pt x="10790" y="7070"/>
                  </a:cubicBezTo>
                  <a:cubicBezTo>
                    <a:pt x="11256" y="3804"/>
                    <a:pt x="8924" y="539"/>
                    <a:pt x="5658" y="72"/>
                  </a:cubicBezTo>
                  <a:cubicBezTo>
                    <a:pt x="2859" y="-395"/>
                    <a:pt x="527" y="1471"/>
                    <a:pt x="60" y="3804"/>
                  </a:cubicBezTo>
                  <a:cubicBezTo>
                    <a:pt x="527" y="5204"/>
                    <a:pt x="60" y="6603"/>
                    <a:pt x="60" y="8003"/>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37" name="Freeform: Shape 236">
              <a:extLst>
                <a:ext uri="{FF2B5EF4-FFF2-40B4-BE49-F238E27FC236}">
                  <a16:creationId xmlns:a16="http://schemas.microsoft.com/office/drawing/2014/main" id="{55F26F89-1FB0-4807-B4D7-3356ECDCDD15}"/>
                </a:ext>
              </a:extLst>
            </p:cNvPr>
            <p:cNvSpPr/>
            <p:nvPr/>
          </p:nvSpPr>
          <p:spPr>
            <a:xfrm>
              <a:off x="3558359" y="1388153"/>
              <a:ext cx="9329" cy="9330"/>
            </a:xfrm>
            <a:custGeom>
              <a:avLst/>
              <a:gdLst/>
              <a:ahLst/>
              <a:cxnLst/>
              <a:rect l="0" t="0" r="0" b="0"/>
              <a:pathLst>
                <a:path w="9330" h="9330">
                  <a:moveTo>
                    <a:pt x="10278" y="12304"/>
                  </a:moveTo>
                  <a:cubicBezTo>
                    <a:pt x="11211" y="10905"/>
                    <a:pt x="12610" y="9505"/>
                    <a:pt x="13543" y="7639"/>
                  </a:cubicBezTo>
                  <a:cubicBezTo>
                    <a:pt x="14943" y="4374"/>
                    <a:pt x="12610" y="1108"/>
                    <a:pt x="9345" y="175"/>
                  </a:cubicBezTo>
                  <a:cubicBezTo>
                    <a:pt x="6546" y="-292"/>
                    <a:pt x="4213" y="175"/>
                    <a:pt x="2347" y="1574"/>
                  </a:cubicBezTo>
                  <a:cubicBezTo>
                    <a:pt x="-452" y="3440"/>
                    <a:pt x="-919" y="7173"/>
                    <a:pt x="1881" y="9505"/>
                  </a:cubicBezTo>
                  <a:cubicBezTo>
                    <a:pt x="4213" y="12304"/>
                    <a:pt x="7012" y="13237"/>
                    <a:pt x="10278" y="12304"/>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38" name="Freeform: Shape 237">
              <a:extLst>
                <a:ext uri="{FF2B5EF4-FFF2-40B4-BE49-F238E27FC236}">
                  <a16:creationId xmlns:a16="http://schemas.microsoft.com/office/drawing/2014/main" id="{8F51D8AC-7642-464A-B668-E38A006ADB65}"/>
                </a:ext>
              </a:extLst>
            </p:cNvPr>
            <p:cNvSpPr/>
            <p:nvPr/>
          </p:nvSpPr>
          <p:spPr>
            <a:xfrm>
              <a:off x="3832946" y="3050890"/>
              <a:ext cx="13994" cy="4665"/>
            </a:xfrm>
            <a:custGeom>
              <a:avLst/>
              <a:gdLst/>
              <a:ahLst/>
              <a:cxnLst/>
              <a:rect l="0" t="0" r="0" b="0"/>
              <a:pathLst>
                <a:path w="13995" h="4665">
                  <a:moveTo>
                    <a:pt x="13246" y="1400"/>
                  </a:moveTo>
                  <a:cubicBezTo>
                    <a:pt x="10914" y="933"/>
                    <a:pt x="8581" y="467"/>
                    <a:pt x="8115" y="0"/>
                  </a:cubicBezTo>
                  <a:cubicBezTo>
                    <a:pt x="5316" y="0"/>
                    <a:pt x="4849" y="0"/>
                    <a:pt x="4383" y="0"/>
                  </a:cubicBezTo>
                  <a:cubicBezTo>
                    <a:pt x="2983" y="933"/>
                    <a:pt x="1117" y="1866"/>
                    <a:pt x="184" y="3266"/>
                  </a:cubicBezTo>
                  <a:cubicBezTo>
                    <a:pt x="-749" y="4665"/>
                    <a:pt x="2050" y="7931"/>
                    <a:pt x="4383" y="8397"/>
                  </a:cubicBezTo>
                  <a:cubicBezTo>
                    <a:pt x="8115" y="8864"/>
                    <a:pt x="11847" y="7931"/>
                    <a:pt x="13713" y="4665"/>
                  </a:cubicBezTo>
                  <a:cubicBezTo>
                    <a:pt x="14646" y="2799"/>
                    <a:pt x="14646" y="1866"/>
                    <a:pt x="13246" y="140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39" name="Freeform: Shape 238">
              <a:extLst>
                <a:ext uri="{FF2B5EF4-FFF2-40B4-BE49-F238E27FC236}">
                  <a16:creationId xmlns:a16="http://schemas.microsoft.com/office/drawing/2014/main" id="{14F84A7B-76CC-4FDB-B11C-EA4F2E930682}"/>
                </a:ext>
              </a:extLst>
            </p:cNvPr>
            <p:cNvSpPr/>
            <p:nvPr/>
          </p:nvSpPr>
          <p:spPr>
            <a:xfrm>
              <a:off x="1984938" y="1823255"/>
              <a:ext cx="13994" cy="9330"/>
            </a:xfrm>
            <a:custGeom>
              <a:avLst/>
              <a:gdLst/>
              <a:ahLst/>
              <a:cxnLst/>
              <a:rect l="0" t="0" r="0" b="0"/>
              <a:pathLst>
                <a:path w="13995" h="9330">
                  <a:moveTo>
                    <a:pt x="13062" y="306"/>
                  </a:moveTo>
                  <a:cubicBezTo>
                    <a:pt x="12129" y="773"/>
                    <a:pt x="10730" y="1706"/>
                    <a:pt x="9797" y="2172"/>
                  </a:cubicBezTo>
                  <a:cubicBezTo>
                    <a:pt x="6998" y="4505"/>
                    <a:pt x="2333" y="4505"/>
                    <a:pt x="467" y="8237"/>
                  </a:cubicBezTo>
                  <a:cubicBezTo>
                    <a:pt x="0" y="9170"/>
                    <a:pt x="0" y="10570"/>
                    <a:pt x="0" y="11503"/>
                  </a:cubicBezTo>
                  <a:cubicBezTo>
                    <a:pt x="0" y="11969"/>
                    <a:pt x="933" y="12902"/>
                    <a:pt x="1399" y="12902"/>
                  </a:cubicBezTo>
                  <a:cubicBezTo>
                    <a:pt x="3266" y="12902"/>
                    <a:pt x="5598" y="13369"/>
                    <a:pt x="6998" y="12902"/>
                  </a:cubicBezTo>
                  <a:cubicBezTo>
                    <a:pt x="10263" y="11036"/>
                    <a:pt x="13062" y="8237"/>
                    <a:pt x="15861" y="5905"/>
                  </a:cubicBezTo>
                  <a:cubicBezTo>
                    <a:pt x="17261" y="4505"/>
                    <a:pt x="17727" y="1706"/>
                    <a:pt x="16328" y="773"/>
                  </a:cubicBezTo>
                  <a:cubicBezTo>
                    <a:pt x="15395" y="-160"/>
                    <a:pt x="14462" y="-160"/>
                    <a:pt x="13062" y="306"/>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40" name="Freeform: Shape 239">
              <a:extLst>
                <a:ext uri="{FF2B5EF4-FFF2-40B4-BE49-F238E27FC236}">
                  <a16:creationId xmlns:a16="http://schemas.microsoft.com/office/drawing/2014/main" id="{C4B3E86B-04FE-40C1-BD4E-5BDAFC7951E3}"/>
                </a:ext>
              </a:extLst>
            </p:cNvPr>
            <p:cNvSpPr/>
            <p:nvPr/>
          </p:nvSpPr>
          <p:spPr>
            <a:xfrm>
              <a:off x="5630942" y="3512712"/>
              <a:ext cx="9329" cy="13995"/>
            </a:xfrm>
            <a:custGeom>
              <a:avLst/>
              <a:gdLst/>
              <a:ahLst/>
              <a:cxnLst/>
              <a:rect l="0" t="0" r="0" b="0"/>
              <a:pathLst>
                <a:path w="9330" h="13995">
                  <a:moveTo>
                    <a:pt x="10263" y="7931"/>
                  </a:moveTo>
                  <a:cubicBezTo>
                    <a:pt x="8864" y="4199"/>
                    <a:pt x="6065" y="1866"/>
                    <a:pt x="2799" y="0"/>
                  </a:cubicBezTo>
                  <a:cubicBezTo>
                    <a:pt x="1866" y="933"/>
                    <a:pt x="0" y="1400"/>
                    <a:pt x="0" y="2333"/>
                  </a:cubicBezTo>
                  <a:cubicBezTo>
                    <a:pt x="0" y="5598"/>
                    <a:pt x="0" y="8397"/>
                    <a:pt x="466" y="11663"/>
                  </a:cubicBezTo>
                  <a:cubicBezTo>
                    <a:pt x="933" y="13995"/>
                    <a:pt x="3732" y="14928"/>
                    <a:pt x="6531" y="13995"/>
                  </a:cubicBezTo>
                  <a:cubicBezTo>
                    <a:pt x="9797" y="12596"/>
                    <a:pt x="11196" y="10263"/>
                    <a:pt x="10263" y="7931"/>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41" name="Freeform: Shape 240">
              <a:extLst>
                <a:ext uri="{FF2B5EF4-FFF2-40B4-BE49-F238E27FC236}">
                  <a16:creationId xmlns:a16="http://schemas.microsoft.com/office/drawing/2014/main" id="{F15901EC-1A75-488D-8AA5-48359A4564F7}"/>
                </a:ext>
              </a:extLst>
            </p:cNvPr>
            <p:cNvSpPr/>
            <p:nvPr/>
          </p:nvSpPr>
          <p:spPr>
            <a:xfrm>
              <a:off x="2033086" y="1870588"/>
              <a:ext cx="9329" cy="9330"/>
            </a:xfrm>
            <a:custGeom>
              <a:avLst/>
              <a:gdLst/>
              <a:ahLst/>
              <a:cxnLst/>
              <a:rect l="0" t="0" r="0" b="0"/>
              <a:pathLst>
                <a:path w="9330" h="9330">
                  <a:moveTo>
                    <a:pt x="10629" y="9885"/>
                  </a:moveTo>
                  <a:cubicBezTo>
                    <a:pt x="11562" y="9419"/>
                    <a:pt x="12029" y="8019"/>
                    <a:pt x="12962" y="7086"/>
                  </a:cubicBezTo>
                  <a:cubicBezTo>
                    <a:pt x="12962" y="5687"/>
                    <a:pt x="12962" y="4287"/>
                    <a:pt x="12495" y="3820"/>
                  </a:cubicBezTo>
                  <a:cubicBezTo>
                    <a:pt x="10629" y="1021"/>
                    <a:pt x="7830" y="-378"/>
                    <a:pt x="4565" y="88"/>
                  </a:cubicBezTo>
                  <a:cubicBezTo>
                    <a:pt x="2232" y="88"/>
                    <a:pt x="1299" y="1488"/>
                    <a:pt x="366" y="3354"/>
                  </a:cubicBezTo>
                  <a:cubicBezTo>
                    <a:pt x="-567" y="5220"/>
                    <a:pt x="366" y="7086"/>
                    <a:pt x="2232" y="8486"/>
                  </a:cubicBezTo>
                  <a:cubicBezTo>
                    <a:pt x="4565" y="9885"/>
                    <a:pt x="7830" y="10818"/>
                    <a:pt x="10629" y="9885"/>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42" name="Freeform: Shape 241">
              <a:extLst>
                <a:ext uri="{FF2B5EF4-FFF2-40B4-BE49-F238E27FC236}">
                  <a16:creationId xmlns:a16="http://schemas.microsoft.com/office/drawing/2014/main" id="{39231F09-3586-46EF-9842-5451474269A2}"/>
                </a:ext>
              </a:extLst>
            </p:cNvPr>
            <p:cNvSpPr/>
            <p:nvPr/>
          </p:nvSpPr>
          <p:spPr>
            <a:xfrm>
              <a:off x="5547259" y="3401221"/>
              <a:ext cx="9329" cy="13995"/>
            </a:xfrm>
            <a:custGeom>
              <a:avLst/>
              <a:gdLst/>
              <a:ahLst/>
              <a:cxnLst/>
              <a:rect l="0" t="0" r="0" b="0"/>
              <a:pathLst>
                <a:path w="9330" h="13995">
                  <a:moveTo>
                    <a:pt x="11846" y="16794"/>
                  </a:moveTo>
                  <a:cubicBezTo>
                    <a:pt x="12313" y="16794"/>
                    <a:pt x="13245" y="16794"/>
                    <a:pt x="13245" y="16328"/>
                  </a:cubicBezTo>
                  <a:cubicBezTo>
                    <a:pt x="13712" y="15861"/>
                    <a:pt x="14178" y="14928"/>
                    <a:pt x="13712" y="14928"/>
                  </a:cubicBezTo>
                  <a:cubicBezTo>
                    <a:pt x="12313" y="13062"/>
                    <a:pt x="10913" y="10730"/>
                    <a:pt x="9980" y="8864"/>
                  </a:cubicBezTo>
                  <a:cubicBezTo>
                    <a:pt x="9980" y="8864"/>
                    <a:pt x="9980" y="8864"/>
                    <a:pt x="9513" y="8864"/>
                  </a:cubicBezTo>
                  <a:cubicBezTo>
                    <a:pt x="7648" y="6531"/>
                    <a:pt x="5781" y="3732"/>
                    <a:pt x="3915" y="1399"/>
                  </a:cubicBezTo>
                  <a:cubicBezTo>
                    <a:pt x="3449" y="467"/>
                    <a:pt x="2049" y="467"/>
                    <a:pt x="1116" y="0"/>
                  </a:cubicBezTo>
                  <a:cubicBezTo>
                    <a:pt x="183" y="0"/>
                    <a:pt x="-283" y="3732"/>
                    <a:pt x="183" y="5132"/>
                  </a:cubicBezTo>
                  <a:cubicBezTo>
                    <a:pt x="2515" y="10730"/>
                    <a:pt x="6714" y="13995"/>
                    <a:pt x="11846" y="16794"/>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43" name="Freeform: Shape 242">
              <a:extLst>
                <a:ext uri="{FF2B5EF4-FFF2-40B4-BE49-F238E27FC236}">
                  <a16:creationId xmlns:a16="http://schemas.microsoft.com/office/drawing/2014/main" id="{1B455AD6-92A7-44BE-ACF6-3CFE096603C0}"/>
                </a:ext>
              </a:extLst>
            </p:cNvPr>
            <p:cNvSpPr/>
            <p:nvPr/>
          </p:nvSpPr>
          <p:spPr>
            <a:xfrm>
              <a:off x="3502741" y="1431711"/>
              <a:ext cx="13994" cy="9330"/>
            </a:xfrm>
            <a:custGeom>
              <a:avLst/>
              <a:gdLst/>
              <a:ahLst/>
              <a:cxnLst/>
              <a:rect l="0" t="0" r="0" b="0"/>
              <a:pathLst>
                <a:path w="13995" h="9330">
                  <a:moveTo>
                    <a:pt x="11317" y="933"/>
                  </a:moveTo>
                  <a:cubicBezTo>
                    <a:pt x="9452" y="467"/>
                    <a:pt x="7585" y="0"/>
                    <a:pt x="5719" y="0"/>
                  </a:cubicBezTo>
                  <a:cubicBezTo>
                    <a:pt x="4786" y="0"/>
                    <a:pt x="3387" y="467"/>
                    <a:pt x="2454" y="933"/>
                  </a:cubicBezTo>
                  <a:cubicBezTo>
                    <a:pt x="1521" y="1400"/>
                    <a:pt x="588" y="2799"/>
                    <a:pt x="121" y="3732"/>
                  </a:cubicBezTo>
                  <a:cubicBezTo>
                    <a:pt x="-345" y="5132"/>
                    <a:pt x="588" y="6531"/>
                    <a:pt x="1987" y="6531"/>
                  </a:cubicBezTo>
                  <a:cubicBezTo>
                    <a:pt x="6652" y="6998"/>
                    <a:pt x="11317" y="8864"/>
                    <a:pt x="15516" y="10263"/>
                  </a:cubicBezTo>
                  <a:cubicBezTo>
                    <a:pt x="15516" y="8864"/>
                    <a:pt x="15516" y="6998"/>
                    <a:pt x="15516" y="5598"/>
                  </a:cubicBezTo>
                  <a:cubicBezTo>
                    <a:pt x="15049" y="1866"/>
                    <a:pt x="15049" y="1866"/>
                    <a:pt x="11317" y="933"/>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44" name="Freeform: Shape 243">
              <a:extLst>
                <a:ext uri="{FF2B5EF4-FFF2-40B4-BE49-F238E27FC236}">
                  <a16:creationId xmlns:a16="http://schemas.microsoft.com/office/drawing/2014/main" id="{145232BD-E05C-4A03-AD58-582DEFC2E478}"/>
                </a:ext>
              </a:extLst>
            </p:cNvPr>
            <p:cNvSpPr/>
            <p:nvPr/>
          </p:nvSpPr>
          <p:spPr>
            <a:xfrm>
              <a:off x="3518256" y="1441975"/>
              <a:ext cx="4665" cy="4665"/>
            </a:xfrm>
            <a:custGeom>
              <a:avLst/>
              <a:gdLst/>
              <a:ahLst/>
              <a:cxnLst/>
              <a:rect l="0" t="0" r="0" b="0"/>
              <a:pathLst>
                <a:path>
                  <a:moveTo>
                    <a:pt x="0" y="0"/>
                  </a:moveTo>
                  <a:cubicBezTo>
                    <a:pt x="0" y="466"/>
                    <a:pt x="0" y="466"/>
                    <a:pt x="0" y="933"/>
                  </a:cubicBezTo>
                  <a:cubicBezTo>
                    <a:pt x="0" y="933"/>
                    <a:pt x="466" y="933"/>
                    <a:pt x="466" y="933"/>
                  </a:cubicBezTo>
                  <a:cubicBezTo>
                    <a:pt x="466" y="933"/>
                    <a:pt x="466" y="466"/>
                    <a:pt x="466" y="466"/>
                  </a:cubicBezTo>
                  <a:cubicBezTo>
                    <a:pt x="466" y="466"/>
                    <a:pt x="0" y="0"/>
                    <a:pt x="0" y="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45" name="Freeform: Shape 244">
              <a:extLst>
                <a:ext uri="{FF2B5EF4-FFF2-40B4-BE49-F238E27FC236}">
                  <a16:creationId xmlns:a16="http://schemas.microsoft.com/office/drawing/2014/main" id="{648D141B-E756-43D7-937D-0656A56B44AD}"/>
                </a:ext>
              </a:extLst>
            </p:cNvPr>
            <p:cNvSpPr/>
            <p:nvPr/>
          </p:nvSpPr>
          <p:spPr>
            <a:xfrm>
              <a:off x="4011325" y="1480953"/>
              <a:ext cx="9329" cy="9330"/>
            </a:xfrm>
            <a:custGeom>
              <a:avLst/>
              <a:gdLst/>
              <a:ahLst/>
              <a:cxnLst/>
              <a:rect l="0" t="0" r="0" b="0"/>
              <a:pathLst>
                <a:path w="9330" h="9330">
                  <a:moveTo>
                    <a:pt x="2333" y="11403"/>
                  </a:moveTo>
                  <a:cubicBezTo>
                    <a:pt x="7930" y="11870"/>
                    <a:pt x="12129" y="8604"/>
                    <a:pt x="12595" y="3006"/>
                  </a:cubicBezTo>
                  <a:cubicBezTo>
                    <a:pt x="12129" y="2073"/>
                    <a:pt x="11663" y="674"/>
                    <a:pt x="10730" y="207"/>
                  </a:cubicBezTo>
                  <a:cubicBezTo>
                    <a:pt x="10263" y="-259"/>
                    <a:pt x="9330" y="207"/>
                    <a:pt x="8863" y="207"/>
                  </a:cubicBezTo>
                  <a:cubicBezTo>
                    <a:pt x="6065" y="2073"/>
                    <a:pt x="3732" y="3473"/>
                    <a:pt x="1399" y="5805"/>
                  </a:cubicBezTo>
                  <a:cubicBezTo>
                    <a:pt x="466" y="6272"/>
                    <a:pt x="0" y="8138"/>
                    <a:pt x="0" y="9071"/>
                  </a:cubicBezTo>
                  <a:cubicBezTo>
                    <a:pt x="466" y="9537"/>
                    <a:pt x="1399" y="10937"/>
                    <a:pt x="2333" y="11403"/>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46" name="Freeform: Shape 245">
              <a:extLst>
                <a:ext uri="{FF2B5EF4-FFF2-40B4-BE49-F238E27FC236}">
                  <a16:creationId xmlns:a16="http://schemas.microsoft.com/office/drawing/2014/main" id="{C5E00D1A-F892-4E4C-9167-7DD7F069DA41}"/>
                </a:ext>
              </a:extLst>
            </p:cNvPr>
            <p:cNvSpPr/>
            <p:nvPr/>
          </p:nvSpPr>
          <p:spPr>
            <a:xfrm>
              <a:off x="4093684" y="1398125"/>
              <a:ext cx="13994" cy="4665"/>
            </a:xfrm>
            <a:custGeom>
              <a:avLst/>
              <a:gdLst/>
              <a:ahLst/>
              <a:cxnLst/>
              <a:rect l="0" t="0" r="0" b="0"/>
              <a:pathLst>
                <a:path w="13995" h="4665">
                  <a:moveTo>
                    <a:pt x="17002" y="5132"/>
                  </a:moveTo>
                  <a:cubicBezTo>
                    <a:pt x="17468" y="4665"/>
                    <a:pt x="17935" y="4199"/>
                    <a:pt x="17935" y="3732"/>
                  </a:cubicBezTo>
                  <a:cubicBezTo>
                    <a:pt x="17468" y="2799"/>
                    <a:pt x="17002" y="933"/>
                    <a:pt x="16069" y="933"/>
                  </a:cubicBezTo>
                  <a:cubicBezTo>
                    <a:pt x="11404" y="-466"/>
                    <a:pt x="6272" y="3266"/>
                    <a:pt x="1607" y="0"/>
                  </a:cubicBezTo>
                  <a:cubicBezTo>
                    <a:pt x="1607" y="0"/>
                    <a:pt x="674" y="933"/>
                    <a:pt x="207" y="1400"/>
                  </a:cubicBezTo>
                  <a:cubicBezTo>
                    <a:pt x="207" y="1866"/>
                    <a:pt x="-259" y="2799"/>
                    <a:pt x="207" y="3266"/>
                  </a:cubicBezTo>
                  <a:cubicBezTo>
                    <a:pt x="4872" y="7931"/>
                    <a:pt x="10937" y="8864"/>
                    <a:pt x="17002" y="5132"/>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47" name="Freeform: Shape 246">
              <a:extLst>
                <a:ext uri="{FF2B5EF4-FFF2-40B4-BE49-F238E27FC236}">
                  <a16:creationId xmlns:a16="http://schemas.microsoft.com/office/drawing/2014/main" id="{5BAF26FB-54C4-4B9D-BF05-B039EB9208C5}"/>
                </a:ext>
              </a:extLst>
            </p:cNvPr>
            <p:cNvSpPr/>
            <p:nvPr/>
          </p:nvSpPr>
          <p:spPr>
            <a:xfrm>
              <a:off x="2210714" y="3772545"/>
              <a:ext cx="4665" cy="4665"/>
            </a:xfrm>
            <a:custGeom>
              <a:avLst/>
              <a:gdLst/>
              <a:ahLst/>
              <a:cxnLst/>
              <a:rect l="0" t="0" r="0" b="0"/>
              <a:pathLst>
                <a:path>
                  <a:moveTo>
                    <a:pt x="0" y="467"/>
                  </a:moveTo>
                  <a:cubicBezTo>
                    <a:pt x="0" y="467"/>
                    <a:pt x="467" y="467"/>
                    <a:pt x="0" y="467"/>
                  </a:cubicBezTo>
                  <a:cubicBezTo>
                    <a:pt x="467" y="467"/>
                    <a:pt x="0" y="0"/>
                    <a:pt x="0" y="0"/>
                  </a:cubicBezTo>
                  <a:cubicBezTo>
                    <a:pt x="0" y="0"/>
                    <a:pt x="0" y="0"/>
                    <a:pt x="0" y="467"/>
                  </a:cubicBezTo>
                  <a:cubicBezTo>
                    <a:pt x="0" y="0"/>
                    <a:pt x="0" y="0"/>
                    <a:pt x="0" y="467"/>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48" name="Freeform: Shape 247">
              <a:extLst>
                <a:ext uri="{FF2B5EF4-FFF2-40B4-BE49-F238E27FC236}">
                  <a16:creationId xmlns:a16="http://schemas.microsoft.com/office/drawing/2014/main" id="{72D3EF5C-FC8A-442D-92C6-67385D1396E3}"/>
                </a:ext>
              </a:extLst>
            </p:cNvPr>
            <p:cNvSpPr/>
            <p:nvPr/>
          </p:nvSpPr>
          <p:spPr>
            <a:xfrm>
              <a:off x="2191588" y="3772545"/>
              <a:ext cx="18659" cy="18659"/>
            </a:xfrm>
            <a:custGeom>
              <a:avLst/>
              <a:gdLst/>
              <a:ahLst/>
              <a:cxnLst/>
              <a:rect l="0" t="0" r="0" b="0"/>
              <a:pathLst>
                <a:path w="18660" h="18660">
                  <a:moveTo>
                    <a:pt x="7464" y="7931"/>
                  </a:moveTo>
                  <a:cubicBezTo>
                    <a:pt x="5598" y="10263"/>
                    <a:pt x="3732" y="12129"/>
                    <a:pt x="1866" y="14462"/>
                  </a:cubicBezTo>
                  <a:cubicBezTo>
                    <a:pt x="933" y="15861"/>
                    <a:pt x="467" y="17261"/>
                    <a:pt x="0" y="18660"/>
                  </a:cubicBezTo>
                  <a:cubicBezTo>
                    <a:pt x="10263" y="17261"/>
                    <a:pt x="16328" y="11196"/>
                    <a:pt x="19127" y="1400"/>
                  </a:cubicBezTo>
                  <a:cubicBezTo>
                    <a:pt x="19127" y="933"/>
                    <a:pt x="19127" y="467"/>
                    <a:pt x="19127" y="0"/>
                  </a:cubicBezTo>
                  <a:cubicBezTo>
                    <a:pt x="17727" y="467"/>
                    <a:pt x="15861" y="933"/>
                    <a:pt x="14462" y="1866"/>
                  </a:cubicBezTo>
                  <a:cubicBezTo>
                    <a:pt x="12129" y="4199"/>
                    <a:pt x="9797" y="6065"/>
                    <a:pt x="7464" y="7931"/>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49" name="Freeform: Shape 248">
              <a:extLst>
                <a:ext uri="{FF2B5EF4-FFF2-40B4-BE49-F238E27FC236}">
                  <a16:creationId xmlns:a16="http://schemas.microsoft.com/office/drawing/2014/main" id="{9BDF74C8-C663-452B-9AC5-647D99BF4C16}"/>
                </a:ext>
              </a:extLst>
            </p:cNvPr>
            <p:cNvSpPr/>
            <p:nvPr/>
          </p:nvSpPr>
          <p:spPr>
            <a:xfrm>
              <a:off x="2199053" y="3780009"/>
              <a:ext cx="4665" cy="4665"/>
            </a:xfrm>
            <a:custGeom>
              <a:avLst/>
              <a:gdLst/>
              <a:ahLst/>
              <a:cxnLst/>
              <a:rect l="0" t="0" r="0" b="0"/>
              <a:pathLst>
                <a:path>
                  <a:moveTo>
                    <a:pt x="0" y="466"/>
                  </a:moveTo>
                  <a:cubicBezTo>
                    <a:pt x="0" y="466"/>
                    <a:pt x="467" y="0"/>
                    <a:pt x="467" y="0"/>
                  </a:cubicBezTo>
                  <a:cubicBezTo>
                    <a:pt x="467" y="0"/>
                    <a:pt x="467" y="0"/>
                    <a:pt x="0" y="466"/>
                  </a:cubicBezTo>
                  <a:cubicBezTo>
                    <a:pt x="0" y="466"/>
                    <a:pt x="0" y="466"/>
                    <a:pt x="0" y="466"/>
                  </a:cubicBezTo>
                  <a:cubicBezTo>
                    <a:pt x="0" y="933"/>
                    <a:pt x="0" y="466"/>
                    <a:pt x="0" y="466"/>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50" name="Freeform: Shape 249">
              <a:extLst>
                <a:ext uri="{FF2B5EF4-FFF2-40B4-BE49-F238E27FC236}">
                  <a16:creationId xmlns:a16="http://schemas.microsoft.com/office/drawing/2014/main" id="{3258561A-D405-4FBA-BE33-485D57457ACA}"/>
                </a:ext>
              </a:extLst>
            </p:cNvPr>
            <p:cNvSpPr/>
            <p:nvPr/>
          </p:nvSpPr>
          <p:spPr>
            <a:xfrm>
              <a:off x="2563482" y="1308911"/>
              <a:ext cx="9329" cy="9330"/>
            </a:xfrm>
            <a:custGeom>
              <a:avLst/>
              <a:gdLst/>
              <a:ahLst/>
              <a:cxnLst/>
              <a:rect l="0" t="0" r="0" b="0"/>
              <a:pathLst>
                <a:path w="9330" h="9330">
                  <a:moveTo>
                    <a:pt x="2690" y="9445"/>
                  </a:moveTo>
                  <a:cubicBezTo>
                    <a:pt x="3623" y="9911"/>
                    <a:pt x="5023" y="9911"/>
                    <a:pt x="6889" y="10378"/>
                  </a:cubicBezTo>
                  <a:cubicBezTo>
                    <a:pt x="7822" y="9445"/>
                    <a:pt x="9688" y="8512"/>
                    <a:pt x="9688" y="7112"/>
                  </a:cubicBezTo>
                  <a:cubicBezTo>
                    <a:pt x="10621" y="3847"/>
                    <a:pt x="9221" y="581"/>
                    <a:pt x="5956" y="115"/>
                  </a:cubicBezTo>
                  <a:cubicBezTo>
                    <a:pt x="3623" y="-352"/>
                    <a:pt x="1757" y="581"/>
                    <a:pt x="358" y="3380"/>
                  </a:cubicBezTo>
                  <a:cubicBezTo>
                    <a:pt x="-576" y="5713"/>
                    <a:pt x="358" y="8512"/>
                    <a:pt x="2690" y="9445"/>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51" name="Freeform: Shape 250">
              <a:extLst>
                <a:ext uri="{FF2B5EF4-FFF2-40B4-BE49-F238E27FC236}">
                  <a16:creationId xmlns:a16="http://schemas.microsoft.com/office/drawing/2014/main" id="{18397048-F4C9-4279-8131-0A494400A22A}"/>
                </a:ext>
              </a:extLst>
            </p:cNvPr>
            <p:cNvSpPr/>
            <p:nvPr/>
          </p:nvSpPr>
          <p:spPr>
            <a:xfrm>
              <a:off x="4971172" y="3288797"/>
              <a:ext cx="18659" cy="4665"/>
            </a:xfrm>
            <a:custGeom>
              <a:avLst/>
              <a:gdLst/>
              <a:ahLst/>
              <a:cxnLst/>
              <a:rect l="0" t="0" r="0" b="0"/>
              <a:pathLst>
                <a:path w="18660" h="4665">
                  <a:moveTo>
                    <a:pt x="10898" y="5132"/>
                  </a:moveTo>
                  <a:cubicBezTo>
                    <a:pt x="10898" y="5132"/>
                    <a:pt x="10898" y="5132"/>
                    <a:pt x="10898" y="5132"/>
                  </a:cubicBezTo>
                  <a:cubicBezTo>
                    <a:pt x="13230" y="5132"/>
                    <a:pt x="16029" y="5132"/>
                    <a:pt x="18362" y="4665"/>
                  </a:cubicBezTo>
                  <a:cubicBezTo>
                    <a:pt x="19295" y="4665"/>
                    <a:pt x="19762" y="3266"/>
                    <a:pt x="20228" y="2799"/>
                  </a:cubicBezTo>
                  <a:cubicBezTo>
                    <a:pt x="19762" y="2333"/>
                    <a:pt x="19295" y="1866"/>
                    <a:pt x="18829" y="1866"/>
                  </a:cubicBezTo>
                  <a:cubicBezTo>
                    <a:pt x="13230" y="1400"/>
                    <a:pt x="7632" y="467"/>
                    <a:pt x="2501" y="0"/>
                  </a:cubicBezTo>
                  <a:cubicBezTo>
                    <a:pt x="1568" y="0"/>
                    <a:pt x="635" y="1400"/>
                    <a:pt x="168" y="2333"/>
                  </a:cubicBezTo>
                  <a:cubicBezTo>
                    <a:pt x="-298" y="3732"/>
                    <a:pt x="168" y="5132"/>
                    <a:pt x="2034" y="5132"/>
                  </a:cubicBezTo>
                  <a:cubicBezTo>
                    <a:pt x="4833" y="5598"/>
                    <a:pt x="8099" y="5132"/>
                    <a:pt x="10898" y="5132"/>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52" name="Freeform: Shape 251">
              <a:extLst>
                <a:ext uri="{FF2B5EF4-FFF2-40B4-BE49-F238E27FC236}">
                  <a16:creationId xmlns:a16="http://schemas.microsoft.com/office/drawing/2014/main" id="{1499DDD3-3625-4294-8C07-4BBD0E251A2E}"/>
                </a:ext>
              </a:extLst>
            </p:cNvPr>
            <p:cNvSpPr/>
            <p:nvPr/>
          </p:nvSpPr>
          <p:spPr>
            <a:xfrm>
              <a:off x="5532030" y="3414283"/>
              <a:ext cx="13994" cy="9330"/>
            </a:xfrm>
            <a:custGeom>
              <a:avLst/>
              <a:gdLst/>
              <a:ahLst/>
              <a:cxnLst/>
              <a:rect l="0" t="0" r="0" b="0"/>
              <a:pathLst>
                <a:path w="13995" h="9330">
                  <a:moveTo>
                    <a:pt x="12148" y="9797"/>
                  </a:moveTo>
                  <a:cubicBezTo>
                    <a:pt x="13081" y="9797"/>
                    <a:pt x="14480" y="8864"/>
                    <a:pt x="14480" y="7931"/>
                  </a:cubicBezTo>
                  <a:cubicBezTo>
                    <a:pt x="14947" y="6998"/>
                    <a:pt x="14480" y="5598"/>
                    <a:pt x="13548" y="4665"/>
                  </a:cubicBezTo>
                  <a:cubicBezTo>
                    <a:pt x="11215" y="1866"/>
                    <a:pt x="7949" y="0"/>
                    <a:pt x="3751" y="0"/>
                  </a:cubicBezTo>
                  <a:cubicBezTo>
                    <a:pt x="2818" y="467"/>
                    <a:pt x="1418" y="933"/>
                    <a:pt x="485" y="1400"/>
                  </a:cubicBezTo>
                  <a:cubicBezTo>
                    <a:pt x="-447" y="2333"/>
                    <a:pt x="19" y="5132"/>
                    <a:pt x="1418" y="6065"/>
                  </a:cubicBezTo>
                  <a:cubicBezTo>
                    <a:pt x="5150" y="8864"/>
                    <a:pt x="8416" y="9330"/>
                    <a:pt x="12148" y="9797"/>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53" name="Freeform: Shape 252">
              <a:extLst>
                <a:ext uri="{FF2B5EF4-FFF2-40B4-BE49-F238E27FC236}">
                  <a16:creationId xmlns:a16="http://schemas.microsoft.com/office/drawing/2014/main" id="{71C80C81-49AA-4877-84C2-D13986CCF0CE}"/>
                </a:ext>
              </a:extLst>
            </p:cNvPr>
            <p:cNvSpPr/>
            <p:nvPr/>
          </p:nvSpPr>
          <p:spPr>
            <a:xfrm>
              <a:off x="5172859" y="2395008"/>
              <a:ext cx="4665" cy="4665"/>
            </a:xfrm>
            <a:custGeom>
              <a:avLst/>
              <a:gdLst/>
              <a:ahLst/>
              <a:cxnLst/>
              <a:rect l="0" t="0" r="0" b="0"/>
              <a:pathLst>
                <a:path>
                  <a:moveTo>
                    <a:pt x="466" y="0"/>
                  </a:moveTo>
                  <a:cubicBezTo>
                    <a:pt x="466" y="0"/>
                    <a:pt x="0" y="466"/>
                    <a:pt x="0" y="466"/>
                  </a:cubicBezTo>
                  <a:cubicBezTo>
                    <a:pt x="0" y="466"/>
                    <a:pt x="0" y="466"/>
                    <a:pt x="0" y="466"/>
                  </a:cubicBezTo>
                  <a:cubicBezTo>
                    <a:pt x="0" y="466"/>
                    <a:pt x="466" y="933"/>
                    <a:pt x="466" y="933"/>
                  </a:cubicBezTo>
                  <a:cubicBezTo>
                    <a:pt x="466" y="933"/>
                    <a:pt x="933" y="466"/>
                    <a:pt x="466" y="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54" name="Freeform: Shape 253">
              <a:extLst>
                <a:ext uri="{FF2B5EF4-FFF2-40B4-BE49-F238E27FC236}">
                  <a16:creationId xmlns:a16="http://schemas.microsoft.com/office/drawing/2014/main" id="{531C6905-0799-479E-BE3B-FAF4F5E2C51C}"/>
                </a:ext>
              </a:extLst>
            </p:cNvPr>
            <p:cNvSpPr/>
            <p:nvPr/>
          </p:nvSpPr>
          <p:spPr>
            <a:xfrm>
              <a:off x="5173676" y="2378488"/>
              <a:ext cx="9329" cy="13995"/>
            </a:xfrm>
            <a:custGeom>
              <a:avLst/>
              <a:gdLst/>
              <a:ahLst/>
              <a:cxnLst/>
              <a:rect l="0" t="0" r="0" b="0"/>
              <a:pathLst>
                <a:path w="9330" h="13995">
                  <a:moveTo>
                    <a:pt x="8514" y="660"/>
                  </a:moveTo>
                  <a:cubicBezTo>
                    <a:pt x="7581" y="193"/>
                    <a:pt x="6181" y="-273"/>
                    <a:pt x="5248" y="193"/>
                  </a:cubicBezTo>
                  <a:cubicBezTo>
                    <a:pt x="4315" y="660"/>
                    <a:pt x="3382" y="2059"/>
                    <a:pt x="2916" y="2992"/>
                  </a:cubicBezTo>
                  <a:cubicBezTo>
                    <a:pt x="583" y="7191"/>
                    <a:pt x="-350" y="11856"/>
                    <a:pt x="117" y="16987"/>
                  </a:cubicBezTo>
                  <a:cubicBezTo>
                    <a:pt x="5715" y="11856"/>
                    <a:pt x="8980" y="7191"/>
                    <a:pt x="9447" y="2526"/>
                  </a:cubicBezTo>
                  <a:cubicBezTo>
                    <a:pt x="9447" y="1593"/>
                    <a:pt x="8980" y="660"/>
                    <a:pt x="8514" y="66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55" name="Freeform: Shape 254">
              <a:extLst>
                <a:ext uri="{FF2B5EF4-FFF2-40B4-BE49-F238E27FC236}">
                  <a16:creationId xmlns:a16="http://schemas.microsoft.com/office/drawing/2014/main" id="{D3501F34-8ADD-4EBA-BB87-72B8CBD3840F}"/>
                </a:ext>
              </a:extLst>
            </p:cNvPr>
            <p:cNvSpPr/>
            <p:nvPr/>
          </p:nvSpPr>
          <p:spPr>
            <a:xfrm>
              <a:off x="3478605" y="1460768"/>
              <a:ext cx="9329" cy="9330"/>
            </a:xfrm>
            <a:custGeom>
              <a:avLst/>
              <a:gdLst/>
              <a:ahLst/>
              <a:cxnLst/>
              <a:rect l="0" t="0" r="0" b="0"/>
              <a:pathLst>
                <a:path w="9330" h="9330">
                  <a:moveTo>
                    <a:pt x="0" y="6397"/>
                  </a:moveTo>
                  <a:cubicBezTo>
                    <a:pt x="0" y="7330"/>
                    <a:pt x="466" y="8729"/>
                    <a:pt x="1399" y="9662"/>
                  </a:cubicBezTo>
                  <a:cubicBezTo>
                    <a:pt x="3732" y="11995"/>
                    <a:pt x="9330" y="11062"/>
                    <a:pt x="11196" y="8263"/>
                  </a:cubicBezTo>
                  <a:cubicBezTo>
                    <a:pt x="11663" y="7796"/>
                    <a:pt x="11663" y="6863"/>
                    <a:pt x="11663" y="6863"/>
                  </a:cubicBezTo>
                  <a:cubicBezTo>
                    <a:pt x="10263" y="4530"/>
                    <a:pt x="9330" y="2198"/>
                    <a:pt x="7931" y="798"/>
                  </a:cubicBezTo>
                  <a:cubicBezTo>
                    <a:pt x="6065" y="-1068"/>
                    <a:pt x="3732" y="798"/>
                    <a:pt x="1866" y="1731"/>
                  </a:cubicBezTo>
                  <a:cubicBezTo>
                    <a:pt x="933" y="3131"/>
                    <a:pt x="0" y="4530"/>
                    <a:pt x="0" y="6397"/>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56" name="Freeform: Shape 255">
              <a:extLst>
                <a:ext uri="{FF2B5EF4-FFF2-40B4-BE49-F238E27FC236}">
                  <a16:creationId xmlns:a16="http://schemas.microsoft.com/office/drawing/2014/main" id="{4CC26C48-1954-493A-9DEF-5BD1826533DD}"/>
                </a:ext>
              </a:extLst>
            </p:cNvPr>
            <p:cNvSpPr/>
            <p:nvPr/>
          </p:nvSpPr>
          <p:spPr>
            <a:xfrm>
              <a:off x="3565312" y="1446173"/>
              <a:ext cx="9329" cy="9330"/>
            </a:xfrm>
            <a:custGeom>
              <a:avLst/>
              <a:gdLst/>
              <a:ahLst/>
              <a:cxnLst/>
              <a:rect l="0" t="0" r="0" b="0"/>
              <a:pathLst>
                <a:path w="9330" h="9330">
                  <a:moveTo>
                    <a:pt x="59" y="6065"/>
                  </a:moveTo>
                  <a:cubicBezTo>
                    <a:pt x="59" y="8397"/>
                    <a:pt x="2858" y="10730"/>
                    <a:pt x="5191" y="10263"/>
                  </a:cubicBezTo>
                  <a:cubicBezTo>
                    <a:pt x="8456" y="9797"/>
                    <a:pt x="10789" y="7464"/>
                    <a:pt x="10789" y="4199"/>
                  </a:cubicBezTo>
                  <a:cubicBezTo>
                    <a:pt x="10789" y="1866"/>
                    <a:pt x="7990" y="0"/>
                    <a:pt x="5657" y="0"/>
                  </a:cubicBezTo>
                  <a:cubicBezTo>
                    <a:pt x="1925" y="0"/>
                    <a:pt x="-407" y="2799"/>
                    <a:pt x="59" y="6065"/>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57" name="Freeform: Shape 256">
              <a:extLst>
                <a:ext uri="{FF2B5EF4-FFF2-40B4-BE49-F238E27FC236}">
                  <a16:creationId xmlns:a16="http://schemas.microsoft.com/office/drawing/2014/main" id="{6D467E0A-F50B-4F53-BFBB-196E96C597CF}"/>
                </a:ext>
              </a:extLst>
            </p:cNvPr>
            <p:cNvSpPr/>
            <p:nvPr/>
          </p:nvSpPr>
          <p:spPr>
            <a:xfrm>
              <a:off x="4538448" y="3237601"/>
              <a:ext cx="9329" cy="9330"/>
            </a:xfrm>
            <a:custGeom>
              <a:avLst/>
              <a:gdLst/>
              <a:ahLst/>
              <a:cxnLst/>
              <a:rect l="0" t="0" r="0" b="0"/>
              <a:pathLst>
                <a:path w="9330" h="9330">
                  <a:moveTo>
                    <a:pt x="4198" y="350"/>
                  </a:moveTo>
                  <a:cubicBezTo>
                    <a:pt x="3732" y="-117"/>
                    <a:pt x="2799" y="-117"/>
                    <a:pt x="2333" y="350"/>
                  </a:cubicBezTo>
                  <a:cubicBezTo>
                    <a:pt x="1399" y="816"/>
                    <a:pt x="0" y="1749"/>
                    <a:pt x="0" y="2682"/>
                  </a:cubicBezTo>
                  <a:cubicBezTo>
                    <a:pt x="0" y="6881"/>
                    <a:pt x="2333" y="9680"/>
                    <a:pt x="5598" y="11546"/>
                  </a:cubicBezTo>
                  <a:cubicBezTo>
                    <a:pt x="6065" y="12013"/>
                    <a:pt x="6998" y="12013"/>
                    <a:pt x="7464" y="12013"/>
                  </a:cubicBezTo>
                  <a:cubicBezTo>
                    <a:pt x="8397" y="11546"/>
                    <a:pt x="8863" y="10147"/>
                    <a:pt x="9797" y="9680"/>
                  </a:cubicBezTo>
                  <a:cubicBezTo>
                    <a:pt x="9797" y="4548"/>
                    <a:pt x="6998" y="2216"/>
                    <a:pt x="4198" y="35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58" name="Freeform: Shape 257">
              <a:extLst>
                <a:ext uri="{FF2B5EF4-FFF2-40B4-BE49-F238E27FC236}">
                  <a16:creationId xmlns:a16="http://schemas.microsoft.com/office/drawing/2014/main" id="{9CDE214E-AB1A-461A-B08D-CF8275407B1A}"/>
                </a:ext>
              </a:extLst>
            </p:cNvPr>
            <p:cNvSpPr/>
            <p:nvPr/>
          </p:nvSpPr>
          <p:spPr>
            <a:xfrm>
              <a:off x="3501463" y="1446640"/>
              <a:ext cx="13994" cy="9330"/>
            </a:xfrm>
            <a:custGeom>
              <a:avLst/>
              <a:gdLst/>
              <a:ahLst/>
              <a:cxnLst/>
              <a:rect l="0" t="0" r="0" b="0"/>
              <a:pathLst>
                <a:path w="13995" h="9330">
                  <a:moveTo>
                    <a:pt x="0" y="5598"/>
                  </a:moveTo>
                  <a:cubicBezTo>
                    <a:pt x="0" y="6531"/>
                    <a:pt x="933" y="7931"/>
                    <a:pt x="1400" y="8864"/>
                  </a:cubicBezTo>
                  <a:cubicBezTo>
                    <a:pt x="2333" y="9330"/>
                    <a:pt x="3732" y="9797"/>
                    <a:pt x="4665" y="9330"/>
                  </a:cubicBezTo>
                  <a:cubicBezTo>
                    <a:pt x="8864" y="7464"/>
                    <a:pt x="12129" y="3732"/>
                    <a:pt x="15395" y="466"/>
                  </a:cubicBezTo>
                  <a:cubicBezTo>
                    <a:pt x="11663" y="466"/>
                    <a:pt x="7464" y="0"/>
                    <a:pt x="3732" y="0"/>
                  </a:cubicBezTo>
                  <a:cubicBezTo>
                    <a:pt x="1866" y="0"/>
                    <a:pt x="0" y="2333"/>
                    <a:pt x="0" y="5598"/>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59" name="Freeform: Shape 258">
              <a:extLst>
                <a:ext uri="{FF2B5EF4-FFF2-40B4-BE49-F238E27FC236}">
                  <a16:creationId xmlns:a16="http://schemas.microsoft.com/office/drawing/2014/main" id="{AA848A38-42CC-4D99-A24C-7F48992E5B11}"/>
                </a:ext>
              </a:extLst>
            </p:cNvPr>
            <p:cNvSpPr/>
            <p:nvPr/>
          </p:nvSpPr>
          <p:spPr>
            <a:xfrm>
              <a:off x="949354" y="1928521"/>
              <a:ext cx="4665" cy="4665"/>
            </a:xfrm>
            <a:custGeom>
              <a:avLst/>
              <a:gdLst/>
              <a:ahLst/>
              <a:cxnLst/>
              <a:rect l="0" t="0" r="0" b="0"/>
              <a:pathLst>
                <a:path>
                  <a:moveTo>
                    <a:pt x="0" y="466"/>
                  </a:moveTo>
                  <a:cubicBezTo>
                    <a:pt x="0" y="466"/>
                    <a:pt x="466" y="0"/>
                    <a:pt x="466" y="0"/>
                  </a:cubicBezTo>
                  <a:cubicBezTo>
                    <a:pt x="466" y="0"/>
                    <a:pt x="0" y="0"/>
                    <a:pt x="0" y="0"/>
                  </a:cubicBezTo>
                  <a:cubicBezTo>
                    <a:pt x="0" y="0"/>
                    <a:pt x="0" y="466"/>
                    <a:pt x="0" y="466"/>
                  </a:cubicBezTo>
                  <a:cubicBezTo>
                    <a:pt x="0" y="466"/>
                    <a:pt x="0" y="466"/>
                    <a:pt x="0" y="466"/>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60" name="Freeform: Shape 259">
              <a:extLst>
                <a:ext uri="{FF2B5EF4-FFF2-40B4-BE49-F238E27FC236}">
                  <a16:creationId xmlns:a16="http://schemas.microsoft.com/office/drawing/2014/main" id="{FAD20EF0-0577-4521-8E2F-33115AD50783}"/>
                </a:ext>
              </a:extLst>
            </p:cNvPr>
            <p:cNvSpPr/>
            <p:nvPr/>
          </p:nvSpPr>
          <p:spPr>
            <a:xfrm>
              <a:off x="5220906" y="2325968"/>
              <a:ext cx="9329" cy="9330"/>
            </a:xfrm>
            <a:custGeom>
              <a:avLst/>
              <a:gdLst/>
              <a:ahLst/>
              <a:cxnLst/>
              <a:rect l="0" t="0" r="0" b="0"/>
              <a:pathLst>
                <a:path w="9330" h="9330">
                  <a:moveTo>
                    <a:pt x="2799" y="13529"/>
                  </a:moveTo>
                  <a:cubicBezTo>
                    <a:pt x="7464" y="11196"/>
                    <a:pt x="10263" y="6998"/>
                    <a:pt x="9797" y="1400"/>
                  </a:cubicBezTo>
                  <a:cubicBezTo>
                    <a:pt x="9330" y="933"/>
                    <a:pt x="8863" y="0"/>
                    <a:pt x="8397" y="0"/>
                  </a:cubicBezTo>
                  <a:cubicBezTo>
                    <a:pt x="7931" y="0"/>
                    <a:pt x="6998" y="0"/>
                    <a:pt x="6531" y="467"/>
                  </a:cubicBezTo>
                  <a:cubicBezTo>
                    <a:pt x="3266" y="3266"/>
                    <a:pt x="933" y="6998"/>
                    <a:pt x="0" y="11663"/>
                  </a:cubicBezTo>
                  <a:cubicBezTo>
                    <a:pt x="0" y="12129"/>
                    <a:pt x="466" y="12596"/>
                    <a:pt x="933" y="13062"/>
                  </a:cubicBezTo>
                  <a:cubicBezTo>
                    <a:pt x="1399" y="13529"/>
                    <a:pt x="2333" y="13995"/>
                    <a:pt x="2799" y="13529"/>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61" name="Freeform: Shape 260">
              <a:extLst>
                <a:ext uri="{FF2B5EF4-FFF2-40B4-BE49-F238E27FC236}">
                  <a16:creationId xmlns:a16="http://schemas.microsoft.com/office/drawing/2014/main" id="{00D08AD7-A241-4B2D-BB9B-49A2E12F6494}"/>
                </a:ext>
              </a:extLst>
            </p:cNvPr>
            <p:cNvSpPr/>
            <p:nvPr/>
          </p:nvSpPr>
          <p:spPr>
            <a:xfrm>
              <a:off x="2885243" y="2213545"/>
              <a:ext cx="4665" cy="4665"/>
            </a:xfrm>
            <a:custGeom>
              <a:avLst/>
              <a:gdLst/>
              <a:ahLst/>
              <a:cxnLst/>
              <a:rect l="0" t="0" r="0" b="0"/>
              <a:pathLst>
                <a:path>
                  <a:moveTo>
                    <a:pt x="933" y="0"/>
                  </a:moveTo>
                  <a:cubicBezTo>
                    <a:pt x="933" y="0"/>
                    <a:pt x="467" y="0"/>
                    <a:pt x="933" y="0"/>
                  </a:cubicBezTo>
                  <a:lnTo>
                    <a:pt x="0" y="933"/>
                  </a:lnTo>
                  <a:lnTo>
                    <a:pt x="933" y="467"/>
                  </a:lnTo>
                  <a:cubicBezTo>
                    <a:pt x="933" y="467"/>
                    <a:pt x="933" y="467"/>
                    <a:pt x="933" y="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62" name="Freeform: Shape 261">
              <a:extLst>
                <a:ext uri="{FF2B5EF4-FFF2-40B4-BE49-F238E27FC236}">
                  <a16:creationId xmlns:a16="http://schemas.microsoft.com/office/drawing/2014/main" id="{E4F04B26-01D8-4EFB-A9AD-28875CFD9A1A}"/>
                </a:ext>
              </a:extLst>
            </p:cNvPr>
            <p:cNvSpPr/>
            <p:nvPr/>
          </p:nvSpPr>
          <p:spPr>
            <a:xfrm>
              <a:off x="2885711" y="2200275"/>
              <a:ext cx="9329" cy="9330"/>
            </a:xfrm>
            <a:custGeom>
              <a:avLst/>
              <a:gdLst/>
              <a:ahLst/>
              <a:cxnLst/>
              <a:rect l="0" t="0" r="0" b="0"/>
              <a:pathLst>
                <a:path w="9330" h="9330">
                  <a:moveTo>
                    <a:pt x="10263" y="3473"/>
                  </a:moveTo>
                  <a:cubicBezTo>
                    <a:pt x="10730" y="2073"/>
                    <a:pt x="10263" y="1140"/>
                    <a:pt x="8864" y="207"/>
                  </a:cubicBezTo>
                  <a:cubicBezTo>
                    <a:pt x="8397" y="207"/>
                    <a:pt x="7464" y="-259"/>
                    <a:pt x="6998" y="207"/>
                  </a:cubicBezTo>
                  <a:cubicBezTo>
                    <a:pt x="3732" y="1140"/>
                    <a:pt x="1399" y="3006"/>
                    <a:pt x="467" y="6272"/>
                  </a:cubicBezTo>
                  <a:cubicBezTo>
                    <a:pt x="0" y="8604"/>
                    <a:pt x="0" y="10937"/>
                    <a:pt x="0" y="13269"/>
                  </a:cubicBezTo>
                  <a:cubicBezTo>
                    <a:pt x="933" y="12803"/>
                    <a:pt x="2333" y="12803"/>
                    <a:pt x="3265" y="12336"/>
                  </a:cubicBezTo>
                  <a:cubicBezTo>
                    <a:pt x="7464" y="10470"/>
                    <a:pt x="9330" y="7205"/>
                    <a:pt x="10263" y="3473"/>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63" name="Freeform: Shape 262">
              <a:extLst>
                <a:ext uri="{FF2B5EF4-FFF2-40B4-BE49-F238E27FC236}">
                  <a16:creationId xmlns:a16="http://schemas.microsoft.com/office/drawing/2014/main" id="{5524E6EA-0BB8-44BA-883A-873920D40E50}"/>
                </a:ext>
              </a:extLst>
            </p:cNvPr>
            <p:cNvSpPr/>
            <p:nvPr/>
          </p:nvSpPr>
          <p:spPr>
            <a:xfrm>
              <a:off x="4702401" y="3303359"/>
              <a:ext cx="9329" cy="9330"/>
            </a:xfrm>
            <a:custGeom>
              <a:avLst/>
              <a:gdLst/>
              <a:ahLst/>
              <a:cxnLst/>
              <a:rect l="0" t="0" r="0" b="0"/>
              <a:pathLst>
                <a:path w="9330" h="9330">
                  <a:moveTo>
                    <a:pt x="2580" y="367"/>
                  </a:moveTo>
                  <a:cubicBezTo>
                    <a:pt x="2113" y="367"/>
                    <a:pt x="1647" y="1300"/>
                    <a:pt x="1180" y="1766"/>
                  </a:cubicBezTo>
                  <a:cubicBezTo>
                    <a:pt x="247" y="3632"/>
                    <a:pt x="-686" y="5032"/>
                    <a:pt x="714" y="6898"/>
                  </a:cubicBezTo>
                  <a:cubicBezTo>
                    <a:pt x="2113" y="9697"/>
                    <a:pt x="4446" y="10630"/>
                    <a:pt x="6778" y="10163"/>
                  </a:cubicBezTo>
                  <a:cubicBezTo>
                    <a:pt x="8644" y="9697"/>
                    <a:pt x="10044" y="8764"/>
                    <a:pt x="10977" y="7831"/>
                  </a:cubicBezTo>
                  <a:cubicBezTo>
                    <a:pt x="11443" y="6431"/>
                    <a:pt x="11443" y="5965"/>
                    <a:pt x="11443" y="5498"/>
                  </a:cubicBezTo>
                  <a:cubicBezTo>
                    <a:pt x="10510" y="1766"/>
                    <a:pt x="5845" y="-1033"/>
                    <a:pt x="2580" y="367"/>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64" name="Freeform: Shape 263">
              <a:extLst>
                <a:ext uri="{FF2B5EF4-FFF2-40B4-BE49-F238E27FC236}">
                  <a16:creationId xmlns:a16="http://schemas.microsoft.com/office/drawing/2014/main" id="{E6718687-7C68-49AE-A757-587B0C2CC59B}"/>
                </a:ext>
              </a:extLst>
            </p:cNvPr>
            <p:cNvSpPr/>
            <p:nvPr/>
          </p:nvSpPr>
          <p:spPr>
            <a:xfrm>
              <a:off x="5517705" y="3385828"/>
              <a:ext cx="9329" cy="9330"/>
            </a:xfrm>
            <a:custGeom>
              <a:avLst/>
              <a:gdLst/>
              <a:ahLst/>
              <a:cxnLst/>
              <a:rect l="0" t="0" r="0" b="0"/>
              <a:pathLst>
                <a:path w="9330" h="9330">
                  <a:moveTo>
                    <a:pt x="10146" y="11196"/>
                  </a:moveTo>
                  <a:cubicBezTo>
                    <a:pt x="11546" y="12129"/>
                    <a:pt x="12945" y="11663"/>
                    <a:pt x="12945" y="10263"/>
                  </a:cubicBezTo>
                  <a:cubicBezTo>
                    <a:pt x="13412" y="9330"/>
                    <a:pt x="13412" y="7931"/>
                    <a:pt x="12479" y="6998"/>
                  </a:cubicBezTo>
                  <a:cubicBezTo>
                    <a:pt x="10146" y="3265"/>
                    <a:pt x="6414" y="933"/>
                    <a:pt x="1749" y="0"/>
                  </a:cubicBezTo>
                  <a:cubicBezTo>
                    <a:pt x="1283" y="466"/>
                    <a:pt x="816" y="466"/>
                    <a:pt x="350" y="933"/>
                  </a:cubicBezTo>
                  <a:cubicBezTo>
                    <a:pt x="-117" y="1399"/>
                    <a:pt x="-117" y="2333"/>
                    <a:pt x="350" y="2333"/>
                  </a:cubicBezTo>
                  <a:cubicBezTo>
                    <a:pt x="2682" y="6531"/>
                    <a:pt x="5948" y="9330"/>
                    <a:pt x="10146" y="11196"/>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65" name="Freeform: Shape 264">
              <a:extLst>
                <a:ext uri="{FF2B5EF4-FFF2-40B4-BE49-F238E27FC236}">
                  <a16:creationId xmlns:a16="http://schemas.microsoft.com/office/drawing/2014/main" id="{5125F7AD-1E89-44ED-858F-8E678F19BFE2}"/>
                </a:ext>
              </a:extLst>
            </p:cNvPr>
            <p:cNvSpPr/>
            <p:nvPr/>
          </p:nvSpPr>
          <p:spPr>
            <a:xfrm>
              <a:off x="1712614" y="1777379"/>
              <a:ext cx="9329" cy="9330"/>
            </a:xfrm>
            <a:custGeom>
              <a:avLst/>
              <a:gdLst/>
              <a:ahLst/>
              <a:cxnLst/>
              <a:rect l="0" t="0" r="0" b="0"/>
              <a:pathLst>
                <a:path w="9330" h="9330">
                  <a:moveTo>
                    <a:pt x="8763" y="0"/>
                  </a:moveTo>
                  <a:cubicBezTo>
                    <a:pt x="6431" y="933"/>
                    <a:pt x="4098" y="1866"/>
                    <a:pt x="2232" y="3266"/>
                  </a:cubicBezTo>
                  <a:cubicBezTo>
                    <a:pt x="366" y="4665"/>
                    <a:pt x="-567" y="7464"/>
                    <a:pt x="366" y="9797"/>
                  </a:cubicBezTo>
                  <a:cubicBezTo>
                    <a:pt x="833" y="11196"/>
                    <a:pt x="2232" y="12129"/>
                    <a:pt x="3165" y="11196"/>
                  </a:cubicBezTo>
                  <a:cubicBezTo>
                    <a:pt x="6897" y="8864"/>
                    <a:pt x="10163" y="6065"/>
                    <a:pt x="11096" y="1399"/>
                  </a:cubicBezTo>
                  <a:cubicBezTo>
                    <a:pt x="10629" y="933"/>
                    <a:pt x="10629" y="466"/>
                    <a:pt x="10163" y="0"/>
                  </a:cubicBezTo>
                  <a:cubicBezTo>
                    <a:pt x="9696" y="0"/>
                    <a:pt x="9230" y="0"/>
                    <a:pt x="8763" y="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66" name="Freeform: Shape 265">
              <a:extLst>
                <a:ext uri="{FF2B5EF4-FFF2-40B4-BE49-F238E27FC236}">
                  <a16:creationId xmlns:a16="http://schemas.microsoft.com/office/drawing/2014/main" id="{D54BFD72-AB32-470E-86BB-0C9A28A2A8A7}"/>
                </a:ext>
              </a:extLst>
            </p:cNvPr>
            <p:cNvSpPr/>
            <p:nvPr/>
          </p:nvSpPr>
          <p:spPr>
            <a:xfrm>
              <a:off x="4560353" y="3279275"/>
              <a:ext cx="9329" cy="9330"/>
            </a:xfrm>
            <a:custGeom>
              <a:avLst/>
              <a:gdLst/>
              <a:ahLst/>
              <a:cxnLst/>
              <a:rect l="0" t="0" r="0" b="0"/>
              <a:pathLst>
                <a:path w="9330" h="9330">
                  <a:moveTo>
                    <a:pt x="4684" y="193"/>
                  </a:moveTo>
                  <a:cubicBezTo>
                    <a:pt x="3751" y="-273"/>
                    <a:pt x="2351" y="193"/>
                    <a:pt x="1419" y="660"/>
                  </a:cubicBezTo>
                  <a:cubicBezTo>
                    <a:pt x="19" y="1126"/>
                    <a:pt x="-448" y="2059"/>
                    <a:pt x="485" y="3925"/>
                  </a:cubicBezTo>
                  <a:cubicBezTo>
                    <a:pt x="1885" y="6724"/>
                    <a:pt x="3284" y="9523"/>
                    <a:pt x="6084" y="10456"/>
                  </a:cubicBezTo>
                  <a:cubicBezTo>
                    <a:pt x="7016" y="10456"/>
                    <a:pt x="7949" y="10923"/>
                    <a:pt x="7949" y="10456"/>
                  </a:cubicBezTo>
                  <a:cubicBezTo>
                    <a:pt x="8883" y="9523"/>
                    <a:pt x="9816" y="8590"/>
                    <a:pt x="9816" y="7657"/>
                  </a:cubicBezTo>
                  <a:cubicBezTo>
                    <a:pt x="9816" y="3459"/>
                    <a:pt x="7483" y="1126"/>
                    <a:pt x="4684" y="193"/>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67" name="Freeform: Shape 266">
              <a:extLst>
                <a:ext uri="{FF2B5EF4-FFF2-40B4-BE49-F238E27FC236}">
                  <a16:creationId xmlns:a16="http://schemas.microsoft.com/office/drawing/2014/main" id="{BC2ACC9E-6F62-4A09-80CF-EFCA05408250}"/>
                </a:ext>
              </a:extLst>
            </p:cNvPr>
            <p:cNvSpPr/>
            <p:nvPr/>
          </p:nvSpPr>
          <p:spPr>
            <a:xfrm>
              <a:off x="2049896" y="2096457"/>
              <a:ext cx="4665" cy="4665"/>
            </a:xfrm>
            <a:custGeom>
              <a:avLst/>
              <a:gdLst/>
              <a:ahLst/>
              <a:cxnLst/>
              <a:rect l="0" t="0" r="0" b="0"/>
              <a:pathLst>
                <a:path w="4665" h="4665">
                  <a:moveTo>
                    <a:pt x="4082" y="466"/>
                  </a:moveTo>
                  <a:cubicBezTo>
                    <a:pt x="2682" y="1866"/>
                    <a:pt x="1749" y="3266"/>
                    <a:pt x="350" y="4665"/>
                  </a:cubicBezTo>
                  <a:cubicBezTo>
                    <a:pt x="-117" y="5132"/>
                    <a:pt x="-117" y="6065"/>
                    <a:pt x="350" y="6531"/>
                  </a:cubicBezTo>
                  <a:cubicBezTo>
                    <a:pt x="1283" y="7464"/>
                    <a:pt x="2216" y="7931"/>
                    <a:pt x="3616" y="8397"/>
                  </a:cubicBezTo>
                  <a:cubicBezTo>
                    <a:pt x="5015" y="7464"/>
                    <a:pt x="6881" y="6531"/>
                    <a:pt x="7814" y="5132"/>
                  </a:cubicBezTo>
                  <a:cubicBezTo>
                    <a:pt x="8747" y="4199"/>
                    <a:pt x="8747" y="2799"/>
                    <a:pt x="8747" y="1866"/>
                  </a:cubicBezTo>
                  <a:cubicBezTo>
                    <a:pt x="8747" y="0"/>
                    <a:pt x="5948" y="-467"/>
                    <a:pt x="4082" y="466"/>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68" name="Freeform: Shape 267">
              <a:extLst>
                <a:ext uri="{FF2B5EF4-FFF2-40B4-BE49-F238E27FC236}">
                  <a16:creationId xmlns:a16="http://schemas.microsoft.com/office/drawing/2014/main" id="{58D13B7A-2414-4EBF-882C-B5A3D94BFB9D}"/>
                </a:ext>
              </a:extLst>
            </p:cNvPr>
            <p:cNvSpPr/>
            <p:nvPr/>
          </p:nvSpPr>
          <p:spPr>
            <a:xfrm>
              <a:off x="5557238" y="3431835"/>
              <a:ext cx="9329" cy="4665"/>
            </a:xfrm>
            <a:custGeom>
              <a:avLst/>
              <a:gdLst/>
              <a:ahLst/>
              <a:cxnLst/>
              <a:rect l="0" t="0" r="0" b="0"/>
              <a:pathLst>
                <a:path w="9330" h="4665">
                  <a:moveTo>
                    <a:pt x="0" y="1574"/>
                  </a:moveTo>
                  <a:cubicBezTo>
                    <a:pt x="0" y="2041"/>
                    <a:pt x="0" y="2974"/>
                    <a:pt x="0" y="3440"/>
                  </a:cubicBezTo>
                  <a:cubicBezTo>
                    <a:pt x="1399" y="6239"/>
                    <a:pt x="4198" y="8572"/>
                    <a:pt x="7464" y="9039"/>
                  </a:cubicBezTo>
                  <a:cubicBezTo>
                    <a:pt x="8863" y="9039"/>
                    <a:pt x="10263" y="7639"/>
                    <a:pt x="11663" y="7173"/>
                  </a:cubicBezTo>
                  <a:cubicBezTo>
                    <a:pt x="11196" y="5773"/>
                    <a:pt x="11196" y="5307"/>
                    <a:pt x="11196" y="4840"/>
                  </a:cubicBezTo>
                  <a:cubicBezTo>
                    <a:pt x="9330" y="2041"/>
                    <a:pt x="6064" y="1108"/>
                    <a:pt x="3265" y="175"/>
                  </a:cubicBezTo>
                  <a:cubicBezTo>
                    <a:pt x="1866" y="-292"/>
                    <a:pt x="466" y="175"/>
                    <a:pt x="0" y="1574"/>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69" name="Freeform: Shape 268">
              <a:extLst>
                <a:ext uri="{FF2B5EF4-FFF2-40B4-BE49-F238E27FC236}">
                  <a16:creationId xmlns:a16="http://schemas.microsoft.com/office/drawing/2014/main" id="{AF0FEDB1-1F63-4F05-9665-6AFF041B28E7}"/>
                </a:ext>
              </a:extLst>
            </p:cNvPr>
            <p:cNvSpPr/>
            <p:nvPr/>
          </p:nvSpPr>
          <p:spPr>
            <a:xfrm>
              <a:off x="1862527" y="1476869"/>
              <a:ext cx="9329" cy="4665"/>
            </a:xfrm>
            <a:custGeom>
              <a:avLst/>
              <a:gdLst/>
              <a:ahLst/>
              <a:cxnLst/>
              <a:rect l="0" t="0" r="0" b="0"/>
              <a:pathLst>
                <a:path w="9330" h="4665">
                  <a:moveTo>
                    <a:pt x="12322" y="1958"/>
                  </a:moveTo>
                  <a:cubicBezTo>
                    <a:pt x="12322" y="1491"/>
                    <a:pt x="11389" y="1025"/>
                    <a:pt x="10923" y="558"/>
                  </a:cubicBezTo>
                  <a:cubicBezTo>
                    <a:pt x="7191" y="-375"/>
                    <a:pt x="3459" y="-375"/>
                    <a:pt x="660" y="2424"/>
                  </a:cubicBezTo>
                  <a:cubicBezTo>
                    <a:pt x="193" y="2891"/>
                    <a:pt x="-273" y="5223"/>
                    <a:pt x="193" y="5223"/>
                  </a:cubicBezTo>
                  <a:cubicBezTo>
                    <a:pt x="1593" y="6156"/>
                    <a:pt x="2992" y="7089"/>
                    <a:pt x="4858" y="7556"/>
                  </a:cubicBezTo>
                  <a:cubicBezTo>
                    <a:pt x="7191" y="6156"/>
                    <a:pt x="9523" y="4757"/>
                    <a:pt x="11856" y="2891"/>
                  </a:cubicBezTo>
                  <a:cubicBezTo>
                    <a:pt x="12322" y="3357"/>
                    <a:pt x="12322" y="2424"/>
                    <a:pt x="12322" y="1958"/>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70" name="Freeform: Shape 269">
              <a:extLst>
                <a:ext uri="{FF2B5EF4-FFF2-40B4-BE49-F238E27FC236}">
                  <a16:creationId xmlns:a16="http://schemas.microsoft.com/office/drawing/2014/main" id="{2D31678B-8F9F-4138-8E17-047AB9A8E159}"/>
                </a:ext>
              </a:extLst>
            </p:cNvPr>
            <p:cNvSpPr/>
            <p:nvPr/>
          </p:nvSpPr>
          <p:spPr>
            <a:xfrm>
              <a:off x="1866919" y="1485358"/>
              <a:ext cx="4665" cy="4665"/>
            </a:xfrm>
            <a:custGeom>
              <a:avLst/>
              <a:gdLst/>
              <a:ahLst/>
              <a:cxnLst/>
              <a:rect l="0" t="0" r="0" b="0"/>
              <a:pathLst>
                <a:path>
                  <a:moveTo>
                    <a:pt x="466" y="0"/>
                  </a:moveTo>
                  <a:cubicBezTo>
                    <a:pt x="466" y="0"/>
                    <a:pt x="0" y="467"/>
                    <a:pt x="0" y="467"/>
                  </a:cubicBezTo>
                  <a:cubicBezTo>
                    <a:pt x="0" y="0"/>
                    <a:pt x="0" y="0"/>
                    <a:pt x="466" y="0"/>
                  </a:cubicBezTo>
                  <a:cubicBezTo>
                    <a:pt x="466" y="0"/>
                    <a:pt x="466" y="0"/>
                    <a:pt x="466" y="0"/>
                  </a:cubicBezTo>
                  <a:cubicBezTo>
                    <a:pt x="466" y="0"/>
                    <a:pt x="466" y="0"/>
                    <a:pt x="466" y="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71" name="Freeform: Shape 270">
              <a:extLst>
                <a:ext uri="{FF2B5EF4-FFF2-40B4-BE49-F238E27FC236}">
                  <a16:creationId xmlns:a16="http://schemas.microsoft.com/office/drawing/2014/main" id="{6D22785C-4E7E-43FC-8F1A-794CA51333F0}"/>
                </a:ext>
              </a:extLst>
            </p:cNvPr>
            <p:cNvSpPr/>
            <p:nvPr/>
          </p:nvSpPr>
          <p:spPr>
            <a:xfrm>
              <a:off x="1886784" y="1915459"/>
              <a:ext cx="4665" cy="9330"/>
            </a:xfrm>
            <a:custGeom>
              <a:avLst/>
              <a:gdLst/>
              <a:ahLst/>
              <a:cxnLst/>
              <a:rect l="0" t="0" r="0" b="0"/>
              <a:pathLst>
                <a:path w="4665" h="9330">
                  <a:moveTo>
                    <a:pt x="2526" y="0"/>
                  </a:moveTo>
                  <a:cubicBezTo>
                    <a:pt x="1593" y="467"/>
                    <a:pt x="660" y="1400"/>
                    <a:pt x="193" y="1866"/>
                  </a:cubicBezTo>
                  <a:cubicBezTo>
                    <a:pt x="-273" y="2799"/>
                    <a:pt x="193" y="4665"/>
                    <a:pt x="660" y="5598"/>
                  </a:cubicBezTo>
                  <a:cubicBezTo>
                    <a:pt x="2059" y="7464"/>
                    <a:pt x="3925" y="9330"/>
                    <a:pt x="5325" y="11196"/>
                  </a:cubicBezTo>
                  <a:cubicBezTo>
                    <a:pt x="5791" y="11663"/>
                    <a:pt x="6724" y="11663"/>
                    <a:pt x="7191" y="11663"/>
                  </a:cubicBezTo>
                  <a:cubicBezTo>
                    <a:pt x="8590" y="11196"/>
                    <a:pt x="9057" y="10263"/>
                    <a:pt x="8590" y="8864"/>
                  </a:cubicBezTo>
                  <a:cubicBezTo>
                    <a:pt x="7657" y="5132"/>
                    <a:pt x="6724" y="1866"/>
                    <a:pt x="2526" y="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72" name="Freeform: Shape 271">
              <a:extLst>
                <a:ext uri="{FF2B5EF4-FFF2-40B4-BE49-F238E27FC236}">
                  <a16:creationId xmlns:a16="http://schemas.microsoft.com/office/drawing/2014/main" id="{DBB3D4EB-1FA9-4BD4-8748-48E8401E749F}"/>
                </a:ext>
              </a:extLst>
            </p:cNvPr>
            <p:cNvSpPr/>
            <p:nvPr/>
          </p:nvSpPr>
          <p:spPr>
            <a:xfrm>
              <a:off x="2100066" y="2068934"/>
              <a:ext cx="4665" cy="9330"/>
            </a:xfrm>
            <a:custGeom>
              <a:avLst/>
              <a:gdLst/>
              <a:ahLst/>
              <a:cxnLst/>
              <a:rect l="0" t="0" r="0" b="0"/>
              <a:pathLst>
                <a:path w="4665" h="9330">
                  <a:moveTo>
                    <a:pt x="5691" y="0"/>
                  </a:moveTo>
                  <a:cubicBezTo>
                    <a:pt x="4758" y="0"/>
                    <a:pt x="3358" y="467"/>
                    <a:pt x="2892" y="933"/>
                  </a:cubicBezTo>
                  <a:cubicBezTo>
                    <a:pt x="1492" y="2333"/>
                    <a:pt x="93" y="3732"/>
                    <a:pt x="93" y="5598"/>
                  </a:cubicBezTo>
                  <a:cubicBezTo>
                    <a:pt x="-374" y="6998"/>
                    <a:pt x="1026" y="8864"/>
                    <a:pt x="1959" y="10263"/>
                  </a:cubicBezTo>
                  <a:cubicBezTo>
                    <a:pt x="2425" y="11196"/>
                    <a:pt x="4758" y="11663"/>
                    <a:pt x="5224" y="11196"/>
                  </a:cubicBezTo>
                  <a:cubicBezTo>
                    <a:pt x="6624" y="10263"/>
                    <a:pt x="7557" y="8397"/>
                    <a:pt x="8023" y="7464"/>
                  </a:cubicBezTo>
                  <a:cubicBezTo>
                    <a:pt x="7557" y="5132"/>
                    <a:pt x="7557" y="3266"/>
                    <a:pt x="7090" y="1400"/>
                  </a:cubicBezTo>
                  <a:cubicBezTo>
                    <a:pt x="6624" y="933"/>
                    <a:pt x="5691" y="0"/>
                    <a:pt x="5691" y="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73" name="Freeform: Shape 272">
              <a:extLst>
                <a:ext uri="{FF2B5EF4-FFF2-40B4-BE49-F238E27FC236}">
                  <a16:creationId xmlns:a16="http://schemas.microsoft.com/office/drawing/2014/main" id="{6A50D5BE-BF7B-4643-A1A2-102321A9E54B}"/>
                </a:ext>
              </a:extLst>
            </p:cNvPr>
            <p:cNvSpPr/>
            <p:nvPr/>
          </p:nvSpPr>
          <p:spPr>
            <a:xfrm>
              <a:off x="5420955" y="3317720"/>
              <a:ext cx="4665" cy="13995"/>
            </a:xfrm>
            <a:custGeom>
              <a:avLst/>
              <a:gdLst/>
              <a:ahLst/>
              <a:cxnLst/>
              <a:rect l="0" t="0" r="0" b="0"/>
              <a:pathLst>
                <a:path w="4665" h="13995">
                  <a:moveTo>
                    <a:pt x="72" y="0"/>
                  </a:moveTo>
                  <a:cubicBezTo>
                    <a:pt x="-394" y="6065"/>
                    <a:pt x="1472" y="12129"/>
                    <a:pt x="3804" y="17727"/>
                  </a:cubicBezTo>
                  <a:cubicBezTo>
                    <a:pt x="3804" y="18194"/>
                    <a:pt x="5203" y="18194"/>
                    <a:pt x="5670" y="17727"/>
                  </a:cubicBezTo>
                  <a:cubicBezTo>
                    <a:pt x="7536" y="17261"/>
                    <a:pt x="8936" y="14928"/>
                    <a:pt x="8936" y="13529"/>
                  </a:cubicBezTo>
                  <a:cubicBezTo>
                    <a:pt x="8003" y="7464"/>
                    <a:pt x="5203" y="3265"/>
                    <a:pt x="72" y="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74" name="Freeform: Shape 273">
              <a:extLst>
                <a:ext uri="{FF2B5EF4-FFF2-40B4-BE49-F238E27FC236}">
                  <a16:creationId xmlns:a16="http://schemas.microsoft.com/office/drawing/2014/main" id="{1674F6B3-2783-4DF0-89FF-2AD3F5C85612}"/>
                </a:ext>
              </a:extLst>
            </p:cNvPr>
            <p:cNvSpPr/>
            <p:nvPr/>
          </p:nvSpPr>
          <p:spPr>
            <a:xfrm>
              <a:off x="3519006" y="1349559"/>
              <a:ext cx="9329" cy="4665"/>
            </a:xfrm>
            <a:custGeom>
              <a:avLst/>
              <a:gdLst/>
              <a:ahLst/>
              <a:cxnLst/>
              <a:rect l="0" t="0" r="0" b="0"/>
              <a:pathLst>
                <a:path w="9330" h="4665">
                  <a:moveTo>
                    <a:pt x="2982" y="7982"/>
                  </a:moveTo>
                  <a:cubicBezTo>
                    <a:pt x="4381" y="7982"/>
                    <a:pt x="4848" y="7982"/>
                    <a:pt x="5781" y="7982"/>
                  </a:cubicBezTo>
                  <a:cubicBezTo>
                    <a:pt x="8113" y="7982"/>
                    <a:pt x="10446" y="4717"/>
                    <a:pt x="9513" y="2851"/>
                  </a:cubicBezTo>
                  <a:cubicBezTo>
                    <a:pt x="8580" y="1451"/>
                    <a:pt x="6714" y="518"/>
                    <a:pt x="4848" y="52"/>
                  </a:cubicBezTo>
                  <a:cubicBezTo>
                    <a:pt x="2049" y="-415"/>
                    <a:pt x="-750" y="2384"/>
                    <a:pt x="183" y="4250"/>
                  </a:cubicBezTo>
                  <a:cubicBezTo>
                    <a:pt x="1116" y="6116"/>
                    <a:pt x="2516" y="7049"/>
                    <a:pt x="2982" y="7982"/>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75" name="Freeform: Shape 274">
              <a:extLst>
                <a:ext uri="{FF2B5EF4-FFF2-40B4-BE49-F238E27FC236}">
                  <a16:creationId xmlns:a16="http://schemas.microsoft.com/office/drawing/2014/main" id="{396CE60D-0555-458C-B365-064C3D752BE0}"/>
                </a:ext>
              </a:extLst>
            </p:cNvPr>
            <p:cNvSpPr/>
            <p:nvPr/>
          </p:nvSpPr>
          <p:spPr>
            <a:xfrm>
              <a:off x="3566989" y="1350891"/>
              <a:ext cx="4665" cy="4665"/>
            </a:xfrm>
            <a:custGeom>
              <a:avLst/>
              <a:gdLst/>
              <a:ahLst/>
              <a:cxnLst/>
              <a:rect l="0" t="0" r="0" b="0"/>
              <a:pathLst>
                <a:path w="4665" h="4665">
                  <a:moveTo>
                    <a:pt x="3514" y="6183"/>
                  </a:moveTo>
                  <a:cubicBezTo>
                    <a:pt x="6313" y="5717"/>
                    <a:pt x="7712" y="3851"/>
                    <a:pt x="7246" y="2451"/>
                  </a:cubicBezTo>
                  <a:cubicBezTo>
                    <a:pt x="6779" y="585"/>
                    <a:pt x="4913" y="-348"/>
                    <a:pt x="3047" y="119"/>
                  </a:cubicBezTo>
                  <a:cubicBezTo>
                    <a:pt x="1181" y="119"/>
                    <a:pt x="-685" y="2451"/>
                    <a:pt x="248" y="3851"/>
                  </a:cubicBezTo>
                  <a:cubicBezTo>
                    <a:pt x="1181" y="4784"/>
                    <a:pt x="2581" y="5717"/>
                    <a:pt x="3514" y="6183"/>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76" name="Freeform: Shape 275">
              <a:extLst>
                <a:ext uri="{FF2B5EF4-FFF2-40B4-BE49-F238E27FC236}">
                  <a16:creationId xmlns:a16="http://schemas.microsoft.com/office/drawing/2014/main" id="{F098AC42-53E6-43AF-9DDA-6A221535E864}"/>
                </a:ext>
              </a:extLst>
            </p:cNvPr>
            <p:cNvSpPr/>
            <p:nvPr/>
          </p:nvSpPr>
          <p:spPr>
            <a:xfrm>
              <a:off x="1725914" y="1427047"/>
              <a:ext cx="9329" cy="4665"/>
            </a:xfrm>
            <a:custGeom>
              <a:avLst/>
              <a:gdLst/>
              <a:ahLst/>
              <a:cxnLst/>
              <a:rect l="0" t="0" r="0" b="0"/>
              <a:pathLst>
                <a:path w="9330" h="4665">
                  <a:moveTo>
                    <a:pt x="127" y="2333"/>
                  </a:moveTo>
                  <a:cubicBezTo>
                    <a:pt x="-339" y="3266"/>
                    <a:pt x="594" y="4665"/>
                    <a:pt x="1060" y="5598"/>
                  </a:cubicBezTo>
                  <a:cubicBezTo>
                    <a:pt x="1993" y="7464"/>
                    <a:pt x="3859" y="7931"/>
                    <a:pt x="5725" y="7931"/>
                  </a:cubicBezTo>
                  <a:cubicBezTo>
                    <a:pt x="7591" y="7931"/>
                    <a:pt x="8991" y="6531"/>
                    <a:pt x="9457" y="4665"/>
                  </a:cubicBezTo>
                  <a:cubicBezTo>
                    <a:pt x="8991" y="3732"/>
                    <a:pt x="8524" y="1866"/>
                    <a:pt x="8058" y="1400"/>
                  </a:cubicBezTo>
                  <a:cubicBezTo>
                    <a:pt x="6658" y="467"/>
                    <a:pt x="4792" y="0"/>
                    <a:pt x="2926" y="0"/>
                  </a:cubicBezTo>
                  <a:cubicBezTo>
                    <a:pt x="1527" y="467"/>
                    <a:pt x="127" y="1400"/>
                    <a:pt x="127" y="2333"/>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77" name="Freeform: Shape 276">
              <a:extLst>
                <a:ext uri="{FF2B5EF4-FFF2-40B4-BE49-F238E27FC236}">
                  <a16:creationId xmlns:a16="http://schemas.microsoft.com/office/drawing/2014/main" id="{4D01B5D9-DC3C-4636-9F0D-E1111CAE4D54}"/>
                </a:ext>
              </a:extLst>
            </p:cNvPr>
            <p:cNvSpPr/>
            <p:nvPr/>
          </p:nvSpPr>
          <p:spPr>
            <a:xfrm>
              <a:off x="4645271" y="3240750"/>
              <a:ext cx="9329" cy="4665"/>
            </a:xfrm>
            <a:custGeom>
              <a:avLst/>
              <a:gdLst/>
              <a:ahLst/>
              <a:cxnLst/>
              <a:rect l="0" t="0" r="0" b="0"/>
              <a:pathLst>
                <a:path w="9330" h="4665">
                  <a:moveTo>
                    <a:pt x="12129" y="4665"/>
                  </a:moveTo>
                  <a:cubicBezTo>
                    <a:pt x="12596" y="4665"/>
                    <a:pt x="12596" y="3265"/>
                    <a:pt x="12596" y="3265"/>
                  </a:cubicBezTo>
                  <a:cubicBezTo>
                    <a:pt x="12129" y="2333"/>
                    <a:pt x="11196" y="933"/>
                    <a:pt x="10263" y="467"/>
                  </a:cubicBezTo>
                  <a:cubicBezTo>
                    <a:pt x="9330" y="0"/>
                    <a:pt x="7931" y="0"/>
                    <a:pt x="6531" y="0"/>
                  </a:cubicBezTo>
                  <a:cubicBezTo>
                    <a:pt x="4199" y="0"/>
                    <a:pt x="2333" y="467"/>
                    <a:pt x="0" y="467"/>
                  </a:cubicBezTo>
                  <a:cubicBezTo>
                    <a:pt x="2799" y="2333"/>
                    <a:pt x="6065" y="4199"/>
                    <a:pt x="8864" y="5598"/>
                  </a:cubicBezTo>
                  <a:cubicBezTo>
                    <a:pt x="9797" y="6065"/>
                    <a:pt x="11196" y="5132"/>
                    <a:pt x="12129" y="4665"/>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78" name="Freeform: Shape 277">
              <a:extLst>
                <a:ext uri="{FF2B5EF4-FFF2-40B4-BE49-F238E27FC236}">
                  <a16:creationId xmlns:a16="http://schemas.microsoft.com/office/drawing/2014/main" id="{18600B7D-8691-4D3E-B501-BB88AC6C7211}"/>
                </a:ext>
              </a:extLst>
            </p:cNvPr>
            <p:cNvSpPr/>
            <p:nvPr/>
          </p:nvSpPr>
          <p:spPr>
            <a:xfrm>
              <a:off x="5071440" y="3260692"/>
              <a:ext cx="9329" cy="4665"/>
            </a:xfrm>
            <a:custGeom>
              <a:avLst/>
              <a:gdLst/>
              <a:ahLst/>
              <a:cxnLst/>
              <a:rect l="0" t="0" r="0" b="0"/>
              <a:pathLst>
                <a:path w="9330" h="4665">
                  <a:moveTo>
                    <a:pt x="660" y="2449"/>
                  </a:moveTo>
                  <a:cubicBezTo>
                    <a:pt x="193" y="2916"/>
                    <a:pt x="-273" y="3849"/>
                    <a:pt x="193" y="3849"/>
                  </a:cubicBezTo>
                  <a:cubicBezTo>
                    <a:pt x="660" y="4782"/>
                    <a:pt x="1593" y="6181"/>
                    <a:pt x="2059" y="6181"/>
                  </a:cubicBezTo>
                  <a:cubicBezTo>
                    <a:pt x="4392" y="6181"/>
                    <a:pt x="6724" y="5715"/>
                    <a:pt x="9057" y="5715"/>
                  </a:cubicBezTo>
                  <a:cubicBezTo>
                    <a:pt x="9523" y="5715"/>
                    <a:pt x="9990" y="4782"/>
                    <a:pt x="9990" y="4315"/>
                  </a:cubicBezTo>
                  <a:cubicBezTo>
                    <a:pt x="9990" y="3849"/>
                    <a:pt x="9990" y="2916"/>
                    <a:pt x="9523" y="2449"/>
                  </a:cubicBezTo>
                  <a:cubicBezTo>
                    <a:pt x="7191" y="-816"/>
                    <a:pt x="3459" y="-816"/>
                    <a:pt x="660" y="2449"/>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79" name="Freeform: Shape 278">
              <a:extLst>
                <a:ext uri="{FF2B5EF4-FFF2-40B4-BE49-F238E27FC236}">
                  <a16:creationId xmlns:a16="http://schemas.microsoft.com/office/drawing/2014/main" id="{B7B0881C-8150-48AD-AAA1-C854D5636499}"/>
                </a:ext>
              </a:extLst>
            </p:cNvPr>
            <p:cNvSpPr/>
            <p:nvPr/>
          </p:nvSpPr>
          <p:spPr>
            <a:xfrm>
              <a:off x="3896998" y="1590154"/>
              <a:ext cx="4665" cy="4665"/>
            </a:xfrm>
            <a:custGeom>
              <a:avLst/>
              <a:gdLst/>
              <a:ahLst/>
              <a:cxnLst/>
              <a:rect l="0" t="0" r="0" b="0"/>
              <a:pathLst>
                <a:path w="4665" h="4665">
                  <a:moveTo>
                    <a:pt x="40" y="4828"/>
                  </a:moveTo>
                  <a:cubicBezTo>
                    <a:pt x="40" y="6694"/>
                    <a:pt x="1440" y="8094"/>
                    <a:pt x="3305" y="8560"/>
                  </a:cubicBezTo>
                  <a:cubicBezTo>
                    <a:pt x="5172" y="9027"/>
                    <a:pt x="7038" y="7627"/>
                    <a:pt x="7038" y="4362"/>
                  </a:cubicBezTo>
                  <a:cubicBezTo>
                    <a:pt x="6571" y="3429"/>
                    <a:pt x="6105" y="1563"/>
                    <a:pt x="4705" y="163"/>
                  </a:cubicBezTo>
                  <a:cubicBezTo>
                    <a:pt x="3305" y="-770"/>
                    <a:pt x="-427" y="2496"/>
                    <a:pt x="40" y="4828"/>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80" name="Freeform: Shape 279">
              <a:extLst>
                <a:ext uri="{FF2B5EF4-FFF2-40B4-BE49-F238E27FC236}">
                  <a16:creationId xmlns:a16="http://schemas.microsoft.com/office/drawing/2014/main" id="{97043822-125F-4238-A269-0A47EAADAB9C}"/>
                </a:ext>
              </a:extLst>
            </p:cNvPr>
            <p:cNvSpPr/>
            <p:nvPr/>
          </p:nvSpPr>
          <p:spPr>
            <a:xfrm>
              <a:off x="1879513" y="1542907"/>
              <a:ext cx="13994" cy="4665"/>
            </a:xfrm>
            <a:custGeom>
              <a:avLst/>
              <a:gdLst/>
              <a:ahLst/>
              <a:cxnLst/>
              <a:rect l="0" t="0" r="0" b="0"/>
              <a:pathLst>
                <a:path w="13995" h="4665">
                  <a:moveTo>
                    <a:pt x="10730" y="4960"/>
                  </a:moveTo>
                  <a:cubicBezTo>
                    <a:pt x="12129" y="4494"/>
                    <a:pt x="13529" y="4027"/>
                    <a:pt x="14928" y="3561"/>
                  </a:cubicBezTo>
                  <a:cubicBezTo>
                    <a:pt x="10730" y="-638"/>
                    <a:pt x="5132" y="-171"/>
                    <a:pt x="0" y="295"/>
                  </a:cubicBezTo>
                  <a:cubicBezTo>
                    <a:pt x="2799" y="7759"/>
                    <a:pt x="2799" y="7759"/>
                    <a:pt x="10730" y="496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81" name="Freeform: Shape 280">
              <a:extLst>
                <a:ext uri="{FF2B5EF4-FFF2-40B4-BE49-F238E27FC236}">
                  <a16:creationId xmlns:a16="http://schemas.microsoft.com/office/drawing/2014/main" id="{147A9EAA-2D59-455D-9058-B572C195E5AA}"/>
                </a:ext>
              </a:extLst>
            </p:cNvPr>
            <p:cNvSpPr/>
            <p:nvPr/>
          </p:nvSpPr>
          <p:spPr>
            <a:xfrm>
              <a:off x="1879047" y="1542736"/>
              <a:ext cx="4665" cy="4665"/>
            </a:xfrm>
            <a:custGeom>
              <a:avLst/>
              <a:gdLst/>
              <a:ahLst/>
              <a:cxnLst/>
              <a:rect l="0" t="0" r="0" b="0"/>
              <a:pathLst>
                <a:path>
                  <a:moveTo>
                    <a:pt x="467" y="466"/>
                  </a:moveTo>
                  <a:cubicBezTo>
                    <a:pt x="467" y="466"/>
                    <a:pt x="467" y="0"/>
                    <a:pt x="467" y="0"/>
                  </a:cubicBezTo>
                  <a:cubicBezTo>
                    <a:pt x="467" y="0"/>
                    <a:pt x="467" y="0"/>
                    <a:pt x="0" y="0"/>
                  </a:cubicBezTo>
                  <a:cubicBezTo>
                    <a:pt x="0" y="0"/>
                    <a:pt x="0" y="466"/>
                    <a:pt x="0" y="466"/>
                  </a:cubicBezTo>
                  <a:cubicBezTo>
                    <a:pt x="0" y="933"/>
                    <a:pt x="0" y="466"/>
                    <a:pt x="467" y="466"/>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82" name="Freeform: Shape 281">
              <a:extLst>
                <a:ext uri="{FF2B5EF4-FFF2-40B4-BE49-F238E27FC236}">
                  <a16:creationId xmlns:a16="http://schemas.microsoft.com/office/drawing/2014/main" id="{1B06791B-3744-4C72-882C-D536213257FC}"/>
                </a:ext>
              </a:extLst>
            </p:cNvPr>
            <p:cNvSpPr/>
            <p:nvPr/>
          </p:nvSpPr>
          <p:spPr>
            <a:xfrm>
              <a:off x="4957345" y="3090419"/>
              <a:ext cx="9329" cy="4665"/>
            </a:xfrm>
            <a:custGeom>
              <a:avLst/>
              <a:gdLst/>
              <a:ahLst/>
              <a:cxnLst/>
              <a:rect l="0" t="0" r="0" b="0"/>
              <a:pathLst>
                <a:path w="9330" h="4665">
                  <a:moveTo>
                    <a:pt x="6065" y="121"/>
                  </a:moveTo>
                  <a:cubicBezTo>
                    <a:pt x="4198" y="1054"/>
                    <a:pt x="1866" y="1987"/>
                    <a:pt x="0" y="3387"/>
                  </a:cubicBezTo>
                  <a:cubicBezTo>
                    <a:pt x="2799" y="8519"/>
                    <a:pt x="4665" y="9451"/>
                    <a:pt x="8397" y="8052"/>
                  </a:cubicBezTo>
                  <a:cubicBezTo>
                    <a:pt x="10730" y="7119"/>
                    <a:pt x="12129" y="3854"/>
                    <a:pt x="11196" y="1987"/>
                  </a:cubicBezTo>
                  <a:cubicBezTo>
                    <a:pt x="10263" y="588"/>
                    <a:pt x="7931" y="-345"/>
                    <a:pt x="6065" y="121"/>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83" name="Freeform: Shape 282">
              <a:extLst>
                <a:ext uri="{FF2B5EF4-FFF2-40B4-BE49-F238E27FC236}">
                  <a16:creationId xmlns:a16="http://schemas.microsoft.com/office/drawing/2014/main" id="{7C5F2730-4775-4398-BAC9-EF7D447E28F7}"/>
                </a:ext>
              </a:extLst>
            </p:cNvPr>
            <p:cNvSpPr/>
            <p:nvPr/>
          </p:nvSpPr>
          <p:spPr>
            <a:xfrm>
              <a:off x="4953614" y="3077712"/>
              <a:ext cx="4665" cy="13995"/>
            </a:xfrm>
            <a:custGeom>
              <a:avLst/>
              <a:gdLst/>
              <a:ahLst/>
              <a:cxnLst/>
              <a:rect l="0" t="0" r="0" b="0"/>
              <a:pathLst>
                <a:path w="4665" h="13995">
                  <a:moveTo>
                    <a:pt x="6998" y="2566"/>
                  </a:moveTo>
                  <a:cubicBezTo>
                    <a:pt x="6998" y="2099"/>
                    <a:pt x="6531" y="1166"/>
                    <a:pt x="6531" y="700"/>
                  </a:cubicBezTo>
                  <a:cubicBezTo>
                    <a:pt x="5598" y="-233"/>
                    <a:pt x="4665" y="-233"/>
                    <a:pt x="3732" y="700"/>
                  </a:cubicBezTo>
                  <a:cubicBezTo>
                    <a:pt x="2333" y="1633"/>
                    <a:pt x="1399" y="3032"/>
                    <a:pt x="0" y="4432"/>
                  </a:cubicBezTo>
                  <a:cubicBezTo>
                    <a:pt x="0" y="8164"/>
                    <a:pt x="0" y="11896"/>
                    <a:pt x="0" y="16095"/>
                  </a:cubicBezTo>
                  <a:cubicBezTo>
                    <a:pt x="1399" y="16095"/>
                    <a:pt x="2333" y="16095"/>
                    <a:pt x="3732" y="16095"/>
                  </a:cubicBezTo>
                  <a:cubicBezTo>
                    <a:pt x="4665" y="13295"/>
                    <a:pt x="5598" y="10963"/>
                    <a:pt x="6531" y="8164"/>
                  </a:cubicBezTo>
                  <a:cubicBezTo>
                    <a:pt x="6998" y="6298"/>
                    <a:pt x="6998" y="4432"/>
                    <a:pt x="6998" y="2566"/>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84" name="Freeform: Shape 283">
              <a:extLst>
                <a:ext uri="{FF2B5EF4-FFF2-40B4-BE49-F238E27FC236}">
                  <a16:creationId xmlns:a16="http://schemas.microsoft.com/office/drawing/2014/main" id="{D6A1CE10-CCB4-49CE-819A-5C67A95F2AEC}"/>
                </a:ext>
              </a:extLst>
            </p:cNvPr>
            <p:cNvSpPr/>
            <p:nvPr/>
          </p:nvSpPr>
          <p:spPr>
            <a:xfrm>
              <a:off x="4953264" y="3082145"/>
              <a:ext cx="4665" cy="4665"/>
            </a:xfrm>
            <a:custGeom>
              <a:avLst/>
              <a:gdLst/>
              <a:ahLst/>
              <a:cxnLst/>
              <a:rect l="0" t="0" r="0" b="0"/>
              <a:pathLst>
                <a:path>
                  <a:moveTo>
                    <a:pt x="350" y="0"/>
                  </a:moveTo>
                  <a:cubicBezTo>
                    <a:pt x="350" y="0"/>
                    <a:pt x="350" y="0"/>
                    <a:pt x="350" y="0"/>
                  </a:cubicBezTo>
                  <a:cubicBezTo>
                    <a:pt x="-117" y="0"/>
                    <a:pt x="-117" y="0"/>
                    <a:pt x="350" y="0"/>
                  </a:cubicBezTo>
                  <a:cubicBezTo>
                    <a:pt x="-117" y="467"/>
                    <a:pt x="-117" y="467"/>
                    <a:pt x="350" y="0"/>
                  </a:cubicBezTo>
                  <a:cubicBezTo>
                    <a:pt x="-117" y="0"/>
                    <a:pt x="350" y="0"/>
                    <a:pt x="350" y="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85" name="Freeform: Shape 284">
              <a:extLst>
                <a:ext uri="{FF2B5EF4-FFF2-40B4-BE49-F238E27FC236}">
                  <a16:creationId xmlns:a16="http://schemas.microsoft.com/office/drawing/2014/main" id="{1223CB81-DA18-46AF-9A19-F2A7CD625BA1}"/>
                </a:ext>
              </a:extLst>
            </p:cNvPr>
            <p:cNvSpPr/>
            <p:nvPr/>
          </p:nvSpPr>
          <p:spPr>
            <a:xfrm>
              <a:off x="4956879" y="3093806"/>
              <a:ext cx="4665" cy="4665"/>
            </a:xfrm>
            <a:custGeom>
              <a:avLst/>
              <a:gdLst/>
              <a:ahLst/>
              <a:cxnLst/>
              <a:rect l="0" t="0" r="0" b="0"/>
              <a:pathLst>
                <a:path>
                  <a:moveTo>
                    <a:pt x="0" y="0"/>
                  </a:moveTo>
                  <a:cubicBezTo>
                    <a:pt x="0" y="0"/>
                    <a:pt x="0" y="467"/>
                    <a:pt x="0" y="467"/>
                  </a:cubicBezTo>
                  <a:cubicBezTo>
                    <a:pt x="0" y="467"/>
                    <a:pt x="467" y="467"/>
                    <a:pt x="467" y="0"/>
                  </a:cubicBezTo>
                  <a:cubicBezTo>
                    <a:pt x="467" y="0"/>
                    <a:pt x="467" y="0"/>
                    <a:pt x="0" y="0"/>
                  </a:cubicBezTo>
                  <a:cubicBezTo>
                    <a:pt x="467" y="0"/>
                    <a:pt x="467" y="0"/>
                    <a:pt x="0" y="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86" name="Freeform: Shape 285">
              <a:extLst>
                <a:ext uri="{FF2B5EF4-FFF2-40B4-BE49-F238E27FC236}">
                  <a16:creationId xmlns:a16="http://schemas.microsoft.com/office/drawing/2014/main" id="{3984C7BD-67B1-47FB-978D-016BFE2C3061}"/>
                </a:ext>
              </a:extLst>
            </p:cNvPr>
            <p:cNvSpPr/>
            <p:nvPr/>
          </p:nvSpPr>
          <p:spPr>
            <a:xfrm>
              <a:off x="2024873" y="3014787"/>
              <a:ext cx="4665" cy="4665"/>
            </a:xfrm>
            <a:custGeom>
              <a:avLst/>
              <a:gdLst/>
              <a:ahLst/>
              <a:cxnLst/>
              <a:rect l="0" t="0" r="0" b="0"/>
              <a:pathLst>
                <a:path w="4665" h="4665">
                  <a:moveTo>
                    <a:pt x="4382" y="1116"/>
                  </a:moveTo>
                  <a:cubicBezTo>
                    <a:pt x="3915" y="183"/>
                    <a:pt x="2049" y="-284"/>
                    <a:pt x="1116" y="183"/>
                  </a:cubicBezTo>
                  <a:cubicBezTo>
                    <a:pt x="183" y="649"/>
                    <a:pt x="-284" y="2516"/>
                    <a:pt x="183" y="3448"/>
                  </a:cubicBezTo>
                  <a:cubicBezTo>
                    <a:pt x="1116" y="4848"/>
                    <a:pt x="2049" y="6714"/>
                    <a:pt x="3448" y="7647"/>
                  </a:cubicBezTo>
                  <a:cubicBezTo>
                    <a:pt x="3915" y="8114"/>
                    <a:pt x="5315" y="6714"/>
                    <a:pt x="6714" y="5781"/>
                  </a:cubicBezTo>
                  <a:cubicBezTo>
                    <a:pt x="6248" y="4382"/>
                    <a:pt x="5781" y="2516"/>
                    <a:pt x="4382" y="1116"/>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87" name="Freeform: Shape 286">
              <a:extLst>
                <a:ext uri="{FF2B5EF4-FFF2-40B4-BE49-F238E27FC236}">
                  <a16:creationId xmlns:a16="http://schemas.microsoft.com/office/drawing/2014/main" id="{674B2E8A-EA81-457D-AF29-6331EF39D017}"/>
                </a:ext>
              </a:extLst>
            </p:cNvPr>
            <p:cNvSpPr/>
            <p:nvPr/>
          </p:nvSpPr>
          <p:spPr>
            <a:xfrm>
              <a:off x="2018400" y="2987447"/>
              <a:ext cx="4665" cy="4665"/>
            </a:xfrm>
            <a:custGeom>
              <a:avLst/>
              <a:gdLst/>
              <a:ahLst/>
              <a:cxnLst/>
              <a:rect l="0" t="0" r="0" b="0"/>
              <a:pathLst>
                <a:path w="4665" h="4665">
                  <a:moveTo>
                    <a:pt x="8521" y="2333"/>
                  </a:moveTo>
                  <a:cubicBezTo>
                    <a:pt x="7588" y="1400"/>
                    <a:pt x="7122" y="0"/>
                    <a:pt x="6189" y="0"/>
                  </a:cubicBezTo>
                  <a:cubicBezTo>
                    <a:pt x="3390" y="0"/>
                    <a:pt x="1057" y="933"/>
                    <a:pt x="124" y="3732"/>
                  </a:cubicBezTo>
                  <a:cubicBezTo>
                    <a:pt x="-342" y="4665"/>
                    <a:pt x="590" y="6531"/>
                    <a:pt x="1524" y="6998"/>
                  </a:cubicBezTo>
                  <a:cubicBezTo>
                    <a:pt x="4323" y="7464"/>
                    <a:pt x="7588" y="5132"/>
                    <a:pt x="8521" y="2333"/>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88" name="Freeform: Shape 287">
              <a:extLst>
                <a:ext uri="{FF2B5EF4-FFF2-40B4-BE49-F238E27FC236}">
                  <a16:creationId xmlns:a16="http://schemas.microsoft.com/office/drawing/2014/main" id="{F98E351B-755C-4A18-9D9B-E42ABF1D8D85}"/>
                </a:ext>
              </a:extLst>
            </p:cNvPr>
            <p:cNvSpPr/>
            <p:nvPr/>
          </p:nvSpPr>
          <p:spPr>
            <a:xfrm>
              <a:off x="1953509" y="1997744"/>
              <a:ext cx="4665" cy="4665"/>
            </a:xfrm>
            <a:custGeom>
              <a:avLst/>
              <a:gdLst/>
              <a:ahLst/>
              <a:cxnLst/>
              <a:rect l="0" t="0" r="0" b="0"/>
              <a:pathLst>
                <a:path w="4665" h="4665">
                  <a:moveTo>
                    <a:pt x="1574" y="284"/>
                  </a:moveTo>
                  <a:cubicBezTo>
                    <a:pt x="175" y="750"/>
                    <a:pt x="-292" y="1683"/>
                    <a:pt x="175" y="3083"/>
                  </a:cubicBezTo>
                  <a:cubicBezTo>
                    <a:pt x="1108" y="5415"/>
                    <a:pt x="2507" y="7748"/>
                    <a:pt x="4840" y="8214"/>
                  </a:cubicBezTo>
                  <a:cubicBezTo>
                    <a:pt x="6240" y="8681"/>
                    <a:pt x="7639" y="6815"/>
                    <a:pt x="9039" y="6348"/>
                  </a:cubicBezTo>
                  <a:cubicBezTo>
                    <a:pt x="9039" y="4949"/>
                    <a:pt x="9039" y="4482"/>
                    <a:pt x="9039" y="4016"/>
                  </a:cubicBezTo>
                  <a:cubicBezTo>
                    <a:pt x="7639" y="750"/>
                    <a:pt x="4840" y="-649"/>
                    <a:pt x="1574" y="284"/>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89" name="Freeform: Shape 288">
              <a:extLst>
                <a:ext uri="{FF2B5EF4-FFF2-40B4-BE49-F238E27FC236}">
                  <a16:creationId xmlns:a16="http://schemas.microsoft.com/office/drawing/2014/main" id="{B03582E7-6EAE-483C-9C8E-A8BA93F2A70B}"/>
                </a:ext>
              </a:extLst>
            </p:cNvPr>
            <p:cNvSpPr/>
            <p:nvPr/>
          </p:nvSpPr>
          <p:spPr>
            <a:xfrm>
              <a:off x="1768898" y="2841436"/>
              <a:ext cx="4665" cy="4665"/>
            </a:xfrm>
            <a:custGeom>
              <a:avLst/>
              <a:gdLst/>
              <a:ahLst/>
              <a:cxnLst/>
              <a:rect l="0" t="0" r="0" b="0"/>
              <a:pathLst>
                <a:path w="4665" h="4665">
                  <a:moveTo>
                    <a:pt x="3792" y="0"/>
                  </a:moveTo>
                  <a:cubicBezTo>
                    <a:pt x="1926" y="0"/>
                    <a:pt x="-406" y="3266"/>
                    <a:pt x="60" y="5598"/>
                  </a:cubicBezTo>
                  <a:cubicBezTo>
                    <a:pt x="527" y="7464"/>
                    <a:pt x="1926" y="8397"/>
                    <a:pt x="3792" y="8864"/>
                  </a:cubicBezTo>
                  <a:cubicBezTo>
                    <a:pt x="5658" y="9330"/>
                    <a:pt x="7524" y="7464"/>
                    <a:pt x="7058" y="5598"/>
                  </a:cubicBezTo>
                  <a:cubicBezTo>
                    <a:pt x="7058" y="2799"/>
                    <a:pt x="5192" y="467"/>
                    <a:pt x="3792" y="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90" name="Freeform: Shape 289">
              <a:extLst>
                <a:ext uri="{FF2B5EF4-FFF2-40B4-BE49-F238E27FC236}">
                  <a16:creationId xmlns:a16="http://schemas.microsoft.com/office/drawing/2014/main" id="{FBBD3B3F-8084-4F22-8E0B-F5FB295CE823}"/>
                </a:ext>
              </a:extLst>
            </p:cNvPr>
            <p:cNvSpPr/>
            <p:nvPr/>
          </p:nvSpPr>
          <p:spPr>
            <a:xfrm>
              <a:off x="1785544" y="2810182"/>
              <a:ext cx="4665" cy="9330"/>
            </a:xfrm>
            <a:custGeom>
              <a:avLst/>
              <a:gdLst/>
              <a:ahLst/>
              <a:cxnLst/>
              <a:rect l="0" t="0" r="0" b="0"/>
              <a:pathLst>
                <a:path w="4665" h="9330">
                  <a:moveTo>
                    <a:pt x="3939" y="10263"/>
                  </a:moveTo>
                  <a:cubicBezTo>
                    <a:pt x="7205" y="7931"/>
                    <a:pt x="6272" y="1866"/>
                    <a:pt x="2073" y="0"/>
                  </a:cubicBezTo>
                  <a:cubicBezTo>
                    <a:pt x="1607" y="0"/>
                    <a:pt x="674" y="0"/>
                    <a:pt x="674" y="467"/>
                  </a:cubicBezTo>
                  <a:cubicBezTo>
                    <a:pt x="-726" y="4199"/>
                    <a:pt x="207" y="7464"/>
                    <a:pt x="2073" y="10730"/>
                  </a:cubicBezTo>
                  <a:cubicBezTo>
                    <a:pt x="2540" y="10730"/>
                    <a:pt x="3939" y="10263"/>
                    <a:pt x="3939" y="10263"/>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91" name="Freeform: Shape 290">
              <a:extLst>
                <a:ext uri="{FF2B5EF4-FFF2-40B4-BE49-F238E27FC236}">
                  <a16:creationId xmlns:a16="http://schemas.microsoft.com/office/drawing/2014/main" id="{EB33D090-AA3B-481B-BDFF-79EA424CBA0C}"/>
                </a:ext>
              </a:extLst>
            </p:cNvPr>
            <p:cNvSpPr/>
            <p:nvPr/>
          </p:nvSpPr>
          <p:spPr>
            <a:xfrm>
              <a:off x="1765693" y="2808523"/>
              <a:ext cx="4665" cy="4665"/>
            </a:xfrm>
            <a:custGeom>
              <a:avLst/>
              <a:gdLst/>
              <a:ahLst/>
              <a:cxnLst/>
              <a:rect l="0" t="0" r="0" b="0"/>
              <a:pathLst>
                <a:path w="4665" h="4665">
                  <a:moveTo>
                    <a:pt x="467" y="1659"/>
                  </a:moveTo>
                  <a:cubicBezTo>
                    <a:pt x="0" y="2125"/>
                    <a:pt x="0" y="3991"/>
                    <a:pt x="0" y="4924"/>
                  </a:cubicBezTo>
                  <a:cubicBezTo>
                    <a:pt x="0" y="5391"/>
                    <a:pt x="933" y="5857"/>
                    <a:pt x="1399" y="5857"/>
                  </a:cubicBezTo>
                  <a:cubicBezTo>
                    <a:pt x="4199" y="6324"/>
                    <a:pt x="6531" y="4924"/>
                    <a:pt x="8397" y="3058"/>
                  </a:cubicBezTo>
                  <a:cubicBezTo>
                    <a:pt x="8864" y="2592"/>
                    <a:pt x="8864" y="1659"/>
                    <a:pt x="8864" y="1192"/>
                  </a:cubicBezTo>
                  <a:cubicBezTo>
                    <a:pt x="8397" y="726"/>
                    <a:pt x="7931" y="259"/>
                    <a:pt x="7464" y="259"/>
                  </a:cubicBezTo>
                  <a:cubicBezTo>
                    <a:pt x="5132" y="-207"/>
                    <a:pt x="2333" y="-207"/>
                    <a:pt x="467" y="1659"/>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92" name="Freeform: Shape 291">
              <a:extLst>
                <a:ext uri="{FF2B5EF4-FFF2-40B4-BE49-F238E27FC236}">
                  <a16:creationId xmlns:a16="http://schemas.microsoft.com/office/drawing/2014/main" id="{5A327E88-169D-458F-BAAA-DACA60DC8D99}"/>
                </a:ext>
              </a:extLst>
            </p:cNvPr>
            <p:cNvSpPr/>
            <p:nvPr/>
          </p:nvSpPr>
          <p:spPr>
            <a:xfrm>
              <a:off x="1835541" y="2907261"/>
              <a:ext cx="4665" cy="4665"/>
            </a:xfrm>
            <a:custGeom>
              <a:avLst/>
              <a:gdLst/>
              <a:ahLst/>
              <a:cxnLst/>
              <a:rect l="0" t="0" r="0" b="0"/>
              <a:pathLst>
                <a:path w="4665" h="4665">
                  <a:moveTo>
                    <a:pt x="6189" y="5082"/>
                  </a:moveTo>
                  <a:cubicBezTo>
                    <a:pt x="6655" y="5082"/>
                    <a:pt x="7588" y="4149"/>
                    <a:pt x="7588" y="4149"/>
                  </a:cubicBezTo>
                  <a:cubicBezTo>
                    <a:pt x="7588" y="3216"/>
                    <a:pt x="7122" y="1816"/>
                    <a:pt x="6655" y="883"/>
                  </a:cubicBezTo>
                  <a:cubicBezTo>
                    <a:pt x="5256" y="-516"/>
                    <a:pt x="3390" y="-50"/>
                    <a:pt x="1524" y="883"/>
                  </a:cubicBezTo>
                  <a:cubicBezTo>
                    <a:pt x="591" y="1350"/>
                    <a:pt x="-342" y="3216"/>
                    <a:pt x="124" y="3682"/>
                  </a:cubicBezTo>
                  <a:cubicBezTo>
                    <a:pt x="124" y="4615"/>
                    <a:pt x="1990" y="5082"/>
                    <a:pt x="2923" y="5548"/>
                  </a:cubicBezTo>
                  <a:cubicBezTo>
                    <a:pt x="3856" y="5548"/>
                    <a:pt x="5256" y="5548"/>
                    <a:pt x="6189" y="5082"/>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93" name="Freeform: Shape 292">
              <a:extLst>
                <a:ext uri="{FF2B5EF4-FFF2-40B4-BE49-F238E27FC236}">
                  <a16:creationId xmlns:a16="http://schemas.microsoft.com/office/drawing/2014/main" id="{A16FB8E7-9C22-47DB-BDA0-1E2EE6D3112C}"/>
                </a:ext>
              </a:extLst>
            </p:cNvPr>
            <p:cNvSpPr/>
            <p:nvPr/>
          </p:nvSpPr>
          <p:spPr>
            <a:xfrm>
              <a:off x="5411697" y="3313522"/>
              <a:ext cx="4665" cy="4665"/>
            </a:xfrm>
            <a:custGeom>
              <a:avLst/>
              <a:gdLst/>
              <a:ahLst/>
              <a:cxnLst/>
              <a:rect l="0" t="0" r="0" b="0"/>
              <a:pathLst>
                <a:path>
                  <a:moveTo>
                    <a:pt x="0" y="0"/>
                  </a:moveTo>
                  <a:cubicBezTo>
                    <a:pt x="0" y="0"/>
                    <a:pt x="466" y="466"/>
                    <a:pt x="466" y="466"/>
                  </a:cubicBezTo>
                  <a:cubicBezTo>
                    <a:pt x="933" y="466"/>
                    <a:pt x="933" y="466"/>
                    <a:pt x="1400" y="466"/>
                  </a:cubicBezTo>
                  <a:cubicBezTo>
                    <a:pt x="1400" y="466"/>
                    <a:pt x="933" y="0"/>
                    <a:pt x="933" y="0"/>
                  </a:cubicBezTo>
                  <a:cubicBezTo>
                    <a:pt x="466" y="0"/>
                    <a:pt x="0" y="0"/>
                    <a:pt x="0" y="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94" name="Freeform: Shape 293">
              <a:extLst>
                <a:ext uri="{FF2B5EF4-FFF2-40B4-BE49-F238E27FC236}">
                  <a16:creationId xmlns:a16="http://schemas.microsoft.com/office/drawing/2014/main" id="{F2FA35DE-C140-4D3F-997E-78172EA82CE3}"/>
                </a:ext>
              </a:extLst>
            </p:cNvPr>
            <p:cNvSpPr/>
            <p:nvPr/>
          </p:nvSpPr>
          <p:spPr>
            <a:xfrm>
              <a:off x="5397702" y="3306297"/>
              <a:ext cx="13994" cy="4665"/>
            </a:xfrm>
            <a:custGeom>
              <a:avLst/>
              <a:gdLst/>
              <a:ahLst/>
              <a:cxnLst/>
              <a:rect l="0" t="0" r="0" b="0"/>
              <a:pathLst>
                <a:path w="13995" h="4665">
                  <a:moveTo>
                    <a:pt x="0" y="227"/>
                  </a:moveTo>
                  <a:cubicBezTo>
                    <a:pt x="3732" y="4892"/>
                    <a:pt x="7931" y="7225"/>
                    <a:pt x="13995" y="7225"/>
                  </a:cubicBezTo>
                  <a:cubicBezTo>
                    <a:pt x="10730" y="1160"/>
                    <a:pt x="6065" y="-706"/>
                    <a:pt x="0" y="227"/>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95" name="Freeform: Shape 294">
              <a:extLst>
                <a:ext uri="{FF2B5EF4-FFF2-40B4-BE49-F238E27FC236}">
                  <a16:creationId xmlns:a16="http://schemas.microsoft.com/office/drawing/2014/main" id="{F4B83725-36FC-4FC6-B33A-3FB2C6CA388E}"/>
                </a:ext>
              </a:extLst>
            </p:cNvPr>
            <p:cNvSpPr/>
            <p:nvPr/>
          </p:nvSpPr>
          <p:spPr>
            <a:xfrm>
              <a:off x="5018753" y="3222556"/>
              <a:ext cx="23324" cy="51314"/>
            </a:xfrm>
            <a:custGeom>
              <a:avLst/>
              <a:gdLst/>
              <a:ahLst/>
              <a:cxnLst/>
              <a:rect l="0" t="0" r="0" b="0"/>
              <a:pathLst>
                <a:path w="23325" h="51315">
                  <a:moveTo>
                    <a:pt x="3900" y="51782"/>
                  </a:moveTo>
                  <a:cubicBezTo>
                    <a:pt x="5300" y="50849"/>
                    <a:pt x="6699" y="49916"/>
                    <a:pt x="8099" y="48983"/>
                  </a:cubicBezTo>
                  <a:cubicBezTo>
                    <a:pt x="8099" y="48983"/>
                    <a:pt x="8565" y="49450"/>
                    <a:pt x="8565" y="49450"/>
                  </a:cubicBezTo>
                  <a:lnTo>
                    <a:pt x="8099" y="48983"/>
                  </a:lnTo>
                  <a:cubicBezTo>
                    <a:pt x="9498" y="48983"/>
                    <a:pt x="10431" y="48983"/>
                    <a:pt x="11831" y="48517"/>
                  </a:cubicBezTo>
                  <a:cubicBezTo>
                    <a:pt x="11364" y="45718"/>
                    <a:pt x="10431" y="42452"/>
                    <a:pt x="9965" y="39653"/>
                  </a:cubicBezTo>
                  <a:cubicBezTo>
                    <a:pt x="9498" y="37787"/>
                    <a:pt x="10431" y="35921"/>
                    <a:pt x="12297" y="34988"/>
                  </a:cubicBezTo>
                  <a:cubicBezTo>
                    <a:pt x="12764" y="34521"/>
                    <a:pt x="13697" y="34521"/>
                    <a:pt x="14164" y="34521"/>
                  </a:cubicBezTo>
                  <a:cubicBezTo>
                    <a:pt x="17429" y="33588"/>
                    <a:pt x="20228" y="32655"/>
                    <a:pt x="18829" y="28457"/>
                  </a:cubicBezTo>
                  <a:cubicBezTo>
                    <a:pt x="18362" y="27057"/>
                    <a:pt x="19295" y="24725"/>
                    <a:pt x="20228" y="23325"/>
                  </a:cubicBezTo>
                  <a:cubicBezTo>
                    <a:pt x="21628" y="21459"/>
                    <a:pt x="23960" y="19593"/>
                    <a:pt x="23960" y="16794"/>
                  </a:cubicBezTo>
                  <a:cubicBezTo>
                    <a:pt x="23960" y="15861"/>
                    <a:pt x="23494" y="13995"/>
                    <a:pt x="22561" y="13529"/>
                  </a:cubicBezTo>
                  <a:cubicBezTo>
                    <a:pt x="20694" y="13062"/>
                    <a:pt x="18829" y="12596"/>
                    <a:pt x="16962" y="12596"/>
                  </a:cubicBezTo>
                  <a:cubicBezTo>
                    <a:pt x="15096" y="12596"/>
                    <a:pt x="13230" y="12129"/>
                    <a:pt x="12297" y="10263"/>
                  </a:cubicBezTo>
                  <a:cubicBezTo>
                    <a:pt x="11364" y="8397"/>
                    <a:pt x="11831" y="7931"/>
                    <a:pt x="14630" y="6065"/>
                  </a:cubicBezTo>
                  <a:cubicBezTo>
                    <a:pt x="15563" y="5598"/>
                    <a:pt x="16962" y="5131"/>
                    <a:pt x="17896" y="4199"/>
                  </a:cubicBezTo>
                  <a:cubicBezTo>
                    <a:pt x="18362" y="3732"/>
                    <a:pt x="18362" y="2333"/>
                    <a:pt x="17896" y="933"/>
                  </a:cubicBezTo>
                  <a:cubicBezTo>
                    <a:pt x="17896" y="466"/>
                    <a:pt x="16962" y="0"/>
                    <a:pt x="16496" y="0"/>
                  </a:cubicBezTo>
                  <a:cubicBezTo>
                    <a:pt x="2967" y="3732"/>
                    <a:pt x="168" y="11663"/>
                    <a:pt x="1101" y="24258"/>
                  </a:cubicBezTo>
                  <a:cubicBezTo>
                    <a:pt x="1101" y="26591"/>
                    <a:pt x="2034" y="29390"/>
                    <a:pt x="2501" y="31722"/>
                  </a:cubicBezTo>
                  <a:cubicBezTo>
                    <a:pt x="3434" y="35921"/>
                    <a:pt x="4367" y="40586"/>
                    <a:pt x="5300" y="44785"/>
                  </a:cubicBezTo>
                  <a:lnTo>
                    <a:pt x="4833" y="44318"/>
                  </a:lnTo>
                  <a:cubicBezTo>
                    <a:pt x="4833" y="44318"/>
                    <a:pt x="5300" y="44318"/>
                    <a:pt x="5300" y="44785"/>
                  </a:cubicBezTo>
                  <a:cubicBezTo>
                    <a:pt x="4367" y="45251"/>
                    <a:pt x="2967" y="45251"/>
                    <a:pt x="2034" y="45718"/>
                  </a:cubicBezTo>
                  <a:cubicBezTo>
                    <a:pt x="168" y="46651"/>
                    <a:pt x="-298" y="48517"/>
                    <a:pt x="168" y="49916"/>
                  </a:cubicBezTo>
                  <a:cubicBezTo>
                    <a:pt x="168" y="51782"/>
                    <a:pt x="2034" y="52715"/>
                    <a:pt x="3900" y="51782"/>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96" name="Freeform: Shape 295">
              <a:extLst>
                <a:ext uri="{FF2B5EF4-FFF2-40B4-BE49-F238E27FC236}">
                  <a16:creationId xmlns:a16="http://schemas.microsoft.com/office/drawing/2014/main" id="{480330CD-4EEC-4CC3-A99E-9B21DDF44AAC}"/>
                </a:ext>
              </a:extLst>
            </p:cNvPr>
            <p:cNvSpPr/>
            <p:nvPr/>
          </p:nvSpPr>
          <p:spPr>
            <a:xfrm>
              <a:off x="4458938" y="3039519"/>
              <a:ext cx="4665" cy="9330"/>
            </a:xfrm>
            <a:custGeom>
              <a:avLst/>
              <a:gdLst/>
              <a:ahLst/>
              <a:cxnLst/>
              <a:rect l="0" t="0" r="0" b="0"/>
              <a:pathLst>
                <a:path h="9330">
                  <a:moveTo>
                    <a:pt x="3006" y="175"/>
                  </a:moveTo>
                  <a:cubicBezTo>
                    <a:pt x="2073" y="-292"/>
                    <a:pt x="1140" y="175"/>
                    <a:pt x="674" y="1574"/>
                  </a:cubicBezTo>
                  <a:cubicBezTo>
                    <a:pt x="207" y="2974"/>
                    <a:pt x="207" y="3907"/>
                    <a:pt x="207" y="5773"/>
                  </a:cubicBezTo>
                  <a:cubicBezTo>
                    <a:pt x="207" y="6706"/>
                    <a:pt x="-259" y="7639"/>
                    <a:pt x="207" y="9039"/>
                  </a:cubicBezTo>
                  <a:cubicBezTo>
                    <a:pt x="674" y="9972"/>
                    <a:pt x="1607" y="10905"/>
                    <a:pt x="2073" y="11838"/>
                  </a:cubicBezTo>
                  <a:cubicBezTo>
                    <a:pt x="2540" y="10905"/>
                    <a:pt x="3939" y="9972"/>
                    <a:pt x="3939" y="9039"/>
                  </a:cubicBezTo>
                  <a:cubicBezTo>
                    <a:pt x="3939" y="6706"/>
                    <a:pt x="3939" y="3907"/>
                    <a:pt x="3939" y="1574"/>
                  </a:cubicBezTo>
                  <a:cubicBezTo>
                    <a:pt x="3939" y="1108"/>
                    <a:pt x="3473" y="641"/>
                    <a:pt x="3006" y="175"/>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97" name="Freeform: Shape 296">
              <a:extLst>
                <a:ext uri="{FF2B5EF4-FFF2-40B4-BE49-F238E27FC236}">
                  <a16:creationId xmlns:a16="http://schemas.microsoft.com/office/drawing/2014/main" id="{CE94A203-6025-4987-8355-F9A445C2BF89}"/>
                </a:ext>
              </a:extLst>
            </p:cNvPr>
            <p:cNvSpPr/>
            <p:nvPr/>
          </p:nvSpPr>
          <p:spPr>
            <a:xfrm>
              <a:off x="5077230" y="3381243"/>
              <a:ext cx="4665" cy="9330"/>
            </a:xfrm>
            <a:custGeom>
              <a:avLst/>
              <a:gdLst/>
              <a:ahLst/>
              <a:cxnLst/>
              <a:rect l="0" t="0" r="0" b="0"/>
              <a:pathLst>
                <a:path w="4665" h="9330">
                  <a:moveTo>
                    <a:pt x="2333" y="1319"/>
                  </a:moveTo>
                  <a:cubicBezTo>
                    <a:pt x="1399" y="2719"/>
                    <a:pt x="466" y="4585"/>
                    <a:pt x="0" y="6451"/>
                  </a:cubicBezTo>
                  <a:cubicBezTo>
                    <a:pt x="0" y="7384"/>
                    <a:pt x="933" y="8317"/>
                    <a:pt x="1866" y="9250"/>
                  </a:cubicBezTo>
                  <a:cubicBezTo>
                    <a:pt x="2333" y="9717"/>
                    <a:pt x="3265" y="9250"/>
                    <a:pt x="3732" y="9250"/>
                  </a:cubicBezTo>
                  <a:cubicBezTo>
                    <a:pt x="6065" y="8317"/>
                    <a:pt x="7930" y="6451"/>
                    <a:pt x="7464" y="3185"/>
                  </a:cubicBezTo>
                  <a:cubicBezTo>
                    <a:pt x="6998" y="2253"/>
                    <a:pt x="6531" y="386"/>
                    <a:pt x="5598" y="386"/>
                  </a:cubicBezTo>
                  <a:cubicBezTo>
                    <a:pt x="4665" y="-547"/>
                    <a:pt x="2799" y="386"/>
                    <a:pt x="2333" y="1319"/>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98" name="Freeform: Shape 297">
              <a:extLst>
                <a:ext uri="{FF2B5EF4-FFF2-40B4-BE49-F238E27FC236}">
                  <a16:creationId xmlns:a16="http://schemas.microsoft.com/office/drawing/2014/main" id="{59ACDF51-BBDB-456B-9CD2-A321685C52C5}"/>
                </a:ext>
              </a:extLst>
            </p:cNvPr>
            <p:cNvSpPr/>
            <p:nvPr/>
          </p:nvSpPr>
          <p:spPr>
            <a:xfrm>
              <a:off x="3853188" y="1702741"/>
              <a:ext cx="4665" cy="4665"/>
            </a:xfrm>
            <a:custGeom>
              <a:avLst/>
              <a:gdLst/>
              <a:ahLst/>
              <a:cxnLst/>
              <a:rect l="0" t="0" r="0" b="0"/>
              <a:pathLst>
                <a:path w="4665" h="4665">
                  <a:moveTo>
                    <a:pt x="5598" y="8397"/>
                  </a:moveTo>
                  <a:cubicBezTo>
                    <a:pt x="6065" y="8397"/>
                    <a:pt x="6065" y="7464"/>
                    <a:pt x="6531" y="6998"/>
                  </a:cubicBezTo>
                  <a:cubicBezTo>
                    <a:pt x="6531" y="5598"/>
                    <a:pt x="6531" y="3732"/>
                    <a:pt x="5598" y="1866"/>
                  </a:cubicBezTo>
                  <a:cubicBezTo>
                    <a:pt x="5131" y="933"/>
                    <a:pt x="3732" y="0"/>
                    <a:pt x="3266" y="0"/>
                  </a:cubicBezTo>
                  <a:cubicBezTo>
                    <a:pt x="2333" y="0"/>
                    <a:pt x="933" y="933"/>
                    <a:pt x="466" y="1866"/>
                  </a:cubicBezTo>
                  <a:cubicBezTo>
                    <a:pt x="-466" y="4199"/>
                    <a:pt x="0" y="6531"/>
                    <a:pt x="1866" y="8397"/>
                  </a:cubicBezTo>
                  <a:cubicBezTo>
                    <a:pt x="3266" y="8864"/>
                    <a:pt x="4665" y="8397"/>
                    <a:pt x="5598" y="8397"/>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99" name="Freeform: Shape 298">
              <a:extLst>
                <a:ext uri="{FF2B5EF4-FFF2-40B4-BE49-F238E27FC236}">
                  <a16:creationId xmlns:a16="http://schemas.microsoft.com/office/drawing/2014/main" id="{B1B42F13-44EE-4840-B734-59D02A0B8E99}"/>
                </a:ext>
              </a:extLst>
            </p:cNvPr>
            <p:cNvSpPr/>
            <p:nvPr/>
          </p:nvSpPr>
          <p:spPr>
            <a:xfrm>
              <a:off x="2014793" y="1825894"/>
              <a:ext cx="4665" cy="4665"/>
            </a:xfrm>
            <a:custGeom>
              <a:avLst/>
              <a:gdLst/>
              <a:ahLst/>
              <a:cxnLst/>
              <a:rect l="0" t="0" r="0" b="0"/>
              <a:pathLst>
                <a:path w="4665" h="4665">
                  <a:moveTo>
                    <a:pt x="6531" y="1399"/>
                  </a:moveTo>
                  <a:cubicBezTo>
                    <a:pt x="6531" y="933"/>
                    <a:pt x="4665" y="0"/>
                    <a:pt x="3732" y="0"/>
                  </a:cubicBezTo>
                  <a:cubicBezTo>
                    <a:pt x="1866" y="0"/>
                    <a:pt x="0" y="1399"/>
                    <a:pt x="0" y="3266"/>
                  </a:cubicBezTo>
                  <a:cubicBezTo>
                    <a:pt x="0" y="4665"/>
                    <a:pt x="1400" y="6065"/>
                    <a:pt x="1866" y="7464"/>
                  </a:cubicBezTo>
                  <a:cubicBezTo>
                    <a:pt x="3732" y="6998"/>
                    <a:pt x="5132" y="6998"/>
                    <a:pt x="5598" y="6065"/>
                  </a:cubicBezTo>
                  <a:cubicBezTo>
                    <a:pt x="6531" y="4665"/>
                    <a:pt x="6998" y="2799"/>
                    <a:pt x="6531" y="1399"/>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00" name="Freeform: Shape 299">
              <a:extLst>
                <a:ext uri="{FF2B5EF4-FFF2-40B4-BE49-F238E27FC236}">
                  <a16:creationId xmlns:a16="http://schemas.microsoft.com/office/drawing/2014/main" id="{909AE993-912B-4ECC-AB55-E9FAA72E8AAF}"/>
                </a:ext>
              </a:extLst>
            </p:cNvPr>
            <p:cNvSpPr/>
            <p:nvPr/>
          </p:nvSpPr>
          <p:spPr>
            <a:xfrm>
              <a:off x="4940177" y="2650643"/>
              <a:ext cx="4665" cy="4665"/>
            </a:xfrm>
            <a:custGeom>
              <a:avLst/>
              <a:gdLst/>
              <a:ahLst/>
              <a:cxnLst/>
              <a:rect l="0" t="0" r="0" b="0"/>
              <a:pathLst>
                <a:path w="4665" h="4665">
                  <a:moveTo>
                    <a:pt x="8306" y="3265"/>
                  </a:moveTo>
                  <a:cubicBezTo>
                    <a:pt x="8306" y="1399"/>
                    <a:pt x="6907" y="0"/>
                    <a:pt x="5041" y="0"/>
                  </a:cubicBezTo>
                  <a:cubicBezTo>
                    <a:pt x="4108" y="0"/>
                    <a:pt x="2708" y="467"/>
                    <a:pt x="1775" y="933"/>
                  </a:cubicBezTo>
                  <a:cubicBezTo>
                    <a:pt x="375" y="1866"/>
                    <a:pt x="-557" y="4199"/>
                    <a:pt x="375" y="5132"/>
                  </a:cubicBezTo>
                  <a:cubicBezTo>
                    <a:pt x="1309" y="6065"/>
                    <a:pt x="2242" y="6531"/>
                    <a:pt x="3641" y="6531"/>
                  </a:cubicBezTo>
                  <a:cubicBezTo>
                    <a:pt x="6440" y="7464"/>
                    <a:pt x="7840" y="6065"/>
                    <a:pt x="8306" y="3265"/>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01" name="Freeform: Shape 300">
              <a:extLst>
                <a:ext uri="{FF2B5EF4-FFF2-40B4-BE49-F238E27FC236}">
                  <a16:creationId xmlns:a16="http://schemas.microsoft.com/office/drawing/2014/main" id="{66FFE4A6-C657-4138-B5BC-E4337865FA64}"/>
                </a:ext>
              </a:extLst>
            </p:cNvPr>
            <p:cNvSpPr/>
            <p:nvPr/>
          </p:nvSpPr>
          <p:spPr>
            <a:xfrm>
              <a:off x="4761424" y="3701639"/>
              <a:ext cx="4665" cy="4665"/>
            </a:xfrm>
            <a:custGeom>
              <a:avLst/>
              <a:gdLst/>
              <a:ahLst/>
              <a:cxnLst/>
              <a:rect l="0" t="0" r="0" b="0"/>
              <a:pathLst>
                <a:path w="4665" h="4665">
                  <a:moveTo>
                    <a:pt x="5131" y="933"/>
                  </a:moveTo>
                  <a:cubicBezTo>
                    <a:pt x="4665" y="466"/>
                    <a:pt x="2799" y="0"/>
                    <a:pt x="1866" y="0"/>
                  </a:cubicBezTo>
                  <a:cubicBezTo>
                    <a:pt x="933" y="466"/>
                    <a:pt x="0" y="1866"/>
                    <a:pt x="0" y="2799"/>
                  </a:cubicBezTo>
                  <a:cubicBezTo>
                    <a:pt x="466" y="5131"/>
                    <a:pt x="1866" y="6998"/>
                    <a:pt x="2799" y="8863"/>
                  </a:cubicBezTo>
                  <a:cubicBezTo>
                    <a:pt x="4198" y="8863"/>
                    <a:pt x="5131" y="8863"/>
                    <a:pt x="6531" y="8863"/>
                  </a:cubicBezTo>
                  <a:cubicBezTo>
                    <a:pt x="7464" y="6065"/>
                    <a:pt x="7464" y="3265"/>
                    <a:pt x="5131" y="933"/>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02" name="Freeform: Shape 301">
              <a:extLst>
                <a:ext uri="{FF2B5EF4-FFF2-40B4-BE49-F238E27FC236}">
                  <a16:creationId xmlns:a16="http://schemas.microsoft.com/office/drawing/2014/main" id="{E930FF3D-B91B-4CE5-993B-B2DAE6B9CC30}"/>
                </a:ext>
              </a:extLst>
            </p:cNvPr>
            <p:cNvSpPr/>
            <p:nvPr/>
          </p:nvSpPr>
          <p:spPr>
            <a:xfrm>
              <a:off x="4764223" y="3710502"/>
              <a:ext cx="4665" cy="4665"/>
            </a:xfrm>
            <a:custGeom>
              <a:avLst/>
              <a:gdLst/>
              <a:ahLst/>
              <a:cxnLst/>
              <a:rect l="0" t="0" r="0" b="0"/>
              <a:pathLst>
                <a:path>
                  <a:moveTo>
                    <a:pt x="0" y="0"/>
                  </a:moveTo>
                  <a:cubicBezTo>
                    <a:pt x="0" y="0"/>
                    <a:pt x="0" y="0"/>
                    <a:pt x="0" y="0"/>
                  </a:cubicBezTo>
                  <a:cubicBezTo>
                    <a:pt x="0" y="467"/>
                    <a:pt x="0" y="467"/>
                    <a:pt x="0" y="0"/>
                  </a:cubicBezTo>
                  <a:cubicBezTo>
                    <a:pt x="0" y="467"/>
                    <a:pt x="0" y="467"/>
                    <a:pt x="0" y="0"/>
                  </a:cubicBezTo>
                  <a:cubicBezTo>
                    <a:pt x="467" y="467"/>
                    <a:pt x="0" y="467"/>
                    <a:pt x="0" y="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03" name="Freeform: Shape 302">
              <a:extLst>
                <a:ext uri="{FF2B5EF4-FFF2-40B4-BE49-F238E27FC236}">
                  <a16:creationId xmlns:a16="http://schemas.microsoft.com/office/drawing/2014/main" id="{A3ACB2B8-49AC-434D-BED5-8D0641782454}"/>
                </a:ext>
              </a:extLst>
            </p:cNvPr>
            <p:cNvSpPr/>
            <p:nvPr/>
          </p:nvSpPr>
          <p:spPr>
            <a:xfrm>
              <a:off x="3479539" y="1462033"/>
              <a:ext cx="4665" cy="4665"/>
            </a:xfrm>
            <a:custGeom>
              <a:avLst/>
              <a:gdLst/>
              <a:ahLst/>
              <a:cxnLst/>
              <a:rect l="0" t="0" r="0" b="0"/>
              <a:pathLst>
                <a:path>
                  <a:moveTo>
                    <a:pt x="0" y="0"/>
                  </a:moveTo>
                  <a:cubicBezTo>
                    <a:pt x="0" y="0"/>
                    <a:pt x="0" y="467"/>
                    <a:pt x="0" y="467"/>
                  </a:cubicBezTo>
                  <a:cubicBezTo>
                    <a:pt x="0" y="467"/>
                    <a:pt x="466" y="467"/>
                    <a:pt x="466" y="467"/>
                  </a:cubicBezTo>
                  <a:cubicBezTo>
                    <a:pt x="466" y="467"/>
                    <a:pt x="466" y="0"/>
                    <a:pt x="466" y="0"/>
                  </a:cubicBezTo>
                  <a:cubicBezTo>
                    <a:pt x="466" y="0"/>
                    <a:pt x="0" y="0"/>
                    <a:pt x="0" y="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04" name="Freeform: Shape 303">
              <a:extLst>
                <a:ext uri="{FF2B5EF4-FFF2-40B4-BE49-F238E27FC236}">
                  <a16:creationId xmlns:a16="http://schemas.microsoft.com/office/drawing/2014/main" id="{DCFFF347-1B66-44AB-8A11-56982665A0D9}"/>
                </a:ext>
              </a:extLst>
            </p:cNvPr>
            <p:cNvSpPr/>
            <p:nvPr/>
          </p:nvSpPr>
          <p:spPr>
            <a:xfrm>
              <a:off x="3471142" y="1454570"/>
              <a:ext cx="4665" cy="4665"/>
            </a:xfrm>
            <a:custGeom>
              <a:avLst/>
              <a:gdLst/>
              <a:ahLst/>
              <a:cxnLst/>
              <a:rect l="0" t="0" r="0" b="0"/>
              <a:pathLst>
                <a:path w="4665" h="4665">
                  <a:moveTo>
                    <a:pt x="2799" y="0"/>
                  </a:moveTo>
                  <a:cubicBezTo>
                    <a:pt x="1866" y="0"/>
                    <a:pt x="0" y="1400"/>
                    <a:pt x="0" y="1866"/>
                  </a:cubicBezTo>
                  <a:cubicBezTo>
                    <a:pt x="0" y="3266"/>
                    <a:pt x="467" y="6065"/>
                    <a:pt x="1866" y="6531"/>
                  </a:cubicBezTo>
                  <a:cubicBezTo>
                    <a:pt x="3732" y="7464"/>
                    <a:pt x="6065" y="6998"/>
                    <a:pt x="8397" y="6998"/>
                  </a:cubicBezTo>
                  <a:cubicBezTo>
                    <a:pt x="7464" y="5132"/>
                    <a:pt x="6998" y="2799"/>
                    <a:pt x="6065" y="933"/>
                  </a:cubicBezTo>
                  <a:cubicBezTo>
                    <a:pt x="5598" y="466"/>
                    <a:pt x="3732" y="0"/>
                    <a:pt x="2799" y="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05" name="Freeform: Shape 304">
              <a:extLst>
                <a:ext uri="{FF2B5EF4-FFF2-40B4-BE49-F238E27FC236}">
                  <a16:creationId xmlns:a16="http://schemas.microsoft.com/office/drawing/2014/main" id="{F411443F-80C1-48D8-9C54-35BF0A27EA9E}"/>
                </a:ext>
              </a:extLst>
            </p:cNvPr>
            <p:cNvSpPr/>
            <p:nvPr/>
          </p:nvSpPr>
          <p:spPr>
            <a:xfrm>
              <a:off x="4889240" y="3054067"/>
              <a:ext cx="4665" cy="4665"/>
            </a:xfrm>
            <a:custGeom>
              <a:avLst/>
              <a:gdLst/>
              <a:ahLst/>
              <a:cxnLst/>
              <a:rect l="0" t="0" r="0" b="0"/>
              <a:pathLst>
                <a:path w="4665" h="4665">
                  <a:moveTo>
                    <a:pt x="7464" y="2887"/>
                  </a:moveTo>
                  <a:cubicBezTo>
                    <a:pt x="6065" y="1954"/>
                    <a:pt x="5132" y="1021"/>
                    <a:pt x="3266" y="88"/>
                  </a:cubicBezTo>
                  <a:cubicBezTo>
                    <a:pt x="1400" y="-378"/>
                    <a:pt x="0" y="1021"/>
                    <a:pt x="0" y="3820"/>
                  </a:cubicBezTo>
                  <a:cubicBezTo>
                    <a:pt x="0" y="4753"/>
                    <a:pt x="467" y="6619"/>
                    <a:pt x="1400" y="7086"/>
                  </a:cubicBezTo>
                  <a:cubicBezTo>
                    <a:pt x="2799" y="7553"/>
                    <a:pt x="6998" y="5220"/>
                    <a:pt x="7464" y="2887"/>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06" name="Freeform: Shape 305">
              <a:extLst>
                <a:ext uri="{FF2B5EF4-FFF2-40B4-BE49-F238E27FC236}">
                  <a16:creationId xmlns:a16="http://schemas.microsoft.com/office/drawing/2014/main" id="{D99F2266-7638-426E-BACD-12D83EC929FA}"/>
                </a:ext>
              </a:extLst>
            </p:cNvPr>
            <p:cNvSpPr/>
            <p:nvPr/>
          </p:nvSpPr>
          <p:spPr>
            <a:xfrm>
              <a:off x="4992556" y="3385620"/>
              <a:ext cx="9329" cy="4665"/>
            </a:xfrm>
            <a:custGeom>
              <a:avLst/>
              <a:gdLst/>
              <a:ahLst/>
              <a:cxnLst/>
              <a:rect l="0" t="0" r="0" b="0"/>
              <a:pathLst>
                <a:path w="9330" h="4665">
                  <a:moveTo>
                    <a:pt x="3975" y="5339"/>
                  </a:moveTo>
                  <a:cubicBezTo>
                    <a:pt x="5374" y="5339"/>
                    <a:pt x="6774" y="5339"/>
                    <a:pt x="7707" y="4872"/>
                  </a:cubicBezTo>
                  <a:cubicBezTo>
                    <a:pt x="8640" y="4406"/>
                    <a:pt x="9573" y="3473"/>
                    <a:pt x="10040" y="2540"/>
                  </a:cubicBezTo>
                  <a:cubicBezTo>
                    <a:pt x="10040" y="1607"/>
                    <a:pt x="9106" y="674"/>
                    <a:pt x="8173" y="207"/>
                  </a:cubicBezTo>
                  <a:cubicBezTo>
                    <a:pt x="7707" y="-259"/>
                    <a:pt x="6774" y="207"/>
                    <a:pt x="6307" y="207"/>
                  </a:cubicBezTo>
                  <a:cubicBezTo>
                    <a:pt x="5841" y="207"/>
                    <a:pt x="4908" y="207"/>
                    <a:pt x="4441" y="207"/>
                  </a:cubicBezTo>
                  <a:cubicBezTo>
                    <a:pt x="2575" y="207"/>
                    <a:pt x="709" y="674"/>
                    <a:pt x="243" y="3006"/>
                  </a:cubicBezTo>
                  <a:cubicBezTo>
                    <a:pt x="-690" y="3939"/>
                    <a:pt x="1176" y="5339"/>
                    <a:pt x="3975" y="5339"/>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07" name="Freeform: Shape 306">
              <a:extLst>
                <a:ext uri="{FF2B5EF4-FFF2-40B4-BE49-F238E27FC236}">
                  <a16:creationId xmlns:a16="http://schemas.microsoft.com/office/drawing/2014/main" id="{99FF799F-1D4B-41A9-964F-3BEE8F737CE9}"/>
                </a:ext>
              </a:extLst>
            </p:cNvPr>
            <p:cNvSpPr/>
            <p:nvPr/>
          </p:nvSpPr>
          <p:spPr>
            <a:xfrm>
              <a:off x="2797079" y="1399036"/>
              <a:ext cx="4665" cy="4665"/>
            </a:xfrm>
            <a:custGeom>
              <a:avLst/>
              <a:gdLst/>
              <a:ahLst/>
              <a:cxnLst/>
              <a:rect l="0" t="0" r="0" b="0"/>
              <a:pathLst>
                <a:path w="4665" h="4665">
                  <a:moveTo>
                    <a:pt x="3732" y="8419"/>
                  </a:moveTo>
                  <a:cubicBezTo>
                    <a:pt x="4199" y="7020"/>
                    <a:pt x="5132" y="5154"/>
                    <a:pt x="5598" y="3754"/>
                  </a:cubicBezTo>
                  <a:cubicBezTo>
                    <a:pt x="5598" y="2821"/>
                    <a:pt x="5132" y="1422"/>
                    <a:pt x="4199" y="489"/>
                  </a:cubicBezTo>
                  <a:cubicBezTo>
                    <a:pt x="3265" y="-911"/>
                    <a:pt x="467" y="955"/>
                    <a:pt x="0" y="2821"/>
                  </a:cubicBezTo>
                  <a:cubicBezTo>
                    <a:pt x="467" y="5620"/>
                    <a:pt x="1399" y="7486"/>
                    <a:pt x="3732" y="8419"/>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08" name="Freeform: Shape 307">
              <a:extLst>
                <a:ext uri="{FF2B5EF4-FFF2-40B4-BE49-F238E27FC236}">
                  <a16:creationId xmlns:a16="http://schemas.microsoft.com/office/drawing/2014/main" id="{B1F8BCC7-E173-4EB2-8473-F985DFED9E90}"/>
                </a:ext>
              </a:extLst>
            </p:cNvPr>
            <p:cNvSpPr/>
            <p:nvPr/>
          </p:nvSpPr>
          <p:spPr>
            <a:xfrm>
              <a:off x="3665663" y="3439850"/>
              <a:ext cx="4665" cy="4665"/>
            </a:xfrm>
            <a:custGeom>
              <a:avLst/>
              <a:gdLst/>
              <a:ahLst/>
              <a:cxnLst/>
              <a:rect l="0" t="0" r="0" b="0"/>
              <a:pathLst>
                <a:path w="4665" h="4665">
                  <a:moveTo>
                    <a:pt x="5598" y="5221"/>
                  </a:moveTo>
                  <a:cubicBezTo>
                    <a:pt x="6531" y="3355"/>
                    <a:pt x="6065" y="556"/>
                    <a:pt x="4199" y="89"/>
                  </a:cubicBezTo>
                  <a:cubicBezTo>
                    <a:pt x="2333" y="-377"/>
                    <a:pt x="467" y="1022"/>
                    <a:pt x="0" y="3355"/>
                  </a:cubicBezTo>
                  <a:cubicBezTo>
                    <a:pt x="467" y="4288"/>
                    <a:pt x="933" y="5687"/>
                    <a:pt x="1866" y="6621"/>
                  </a:cubicBezTo>
                  <a:cubicBezTo>
                    <a:pt x="3732" y="7087"/>
                    <a:pt x="5132" y="6621"/>
                    <a:pt x="5598" y="5221"/>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09" name="Freeform: Shape 308">
              <a:extLst>
                <a:ext uri="{FF2B5EF4-FFF2-40B4-BE49-F238E27FC236}">
                  <a16:creationId xmlns:a16="http://schemas.microsoft.com/office/drawing/2014/main" id="{A4A920AB-5EFF-4F89-B61B-7D35E1E8550D}"/>
                </a:ext>
              </a:extLst>
            </p:cNvPr>
            <p:cNvSpPr/>
            <p:nvPr/>
          </p:nvSpPr>
          <p:spPr>
            <a:xfrm>
              <a:off x="2790430" y="1534562"/>
              <a:ext cx="4665" cy="4665"/>
            </a:xfrm>
            <a:custGeom>
              <a:avLst/>
              <a:gdLst/>
              <a:ahLst/>
              <a:cxnLst/>
              <a:rect l="0" t="0" r="0" b="0"/>
              <a:pathLst>
                <a:path w="4665" h="4665">
                  <a:moveTo>
                    <a:pt x="2451" y="244"/>
                  </a:moveTo>
                  <a:cubicBezTo>
                    <a:pt x="585" y="1177"/>
                    <a:pt x="-348" y="3043"/>
                    <a:pt x="119" y="4909"/>
                  </a:cubicBezTo>
                  <a:cubicBezTo>
                    <a:pt x="119" y="5375"/>
                    <a:pt x="585" y="6308"/>
                    <a:pt x="1052" y="6308"/>
                  </a:cubicBezTo>
                  <a:cubicBezTo>
                    <a:pt x="1985" y="6308"/>
                    <a:pt x="3851" y="6775"/>
                    <a:pt x="4317" y="6308"/>
                  </a:cubicBezTo>
                  <a:cubicBezTo>
                    <a:pt x="5250" y="4909"/>
                    <a:pt x="5717" y="3043"/>
                    <a:pt x="6183" y="2110"/>
                  </a:cubicBezTo>
                  <a:cubicBezTo>
                    <a:pt x="5250" y="-223"/>
                    <a:pt x="4317" y="-223"/>
                    <a:pt x="2451" y="244"/>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10" name="Freeform: Shape 309">
              <a:extLst>
                <a:ext uri="{FF2B5EF4-FFF2-40B4-BE49-F238E27FC236}">
                  <a16:creationId xmlns:a16="http://schemas.microsoft.com/office/drawing/2014/main" id="{7A9073D3-13D8-4A7D-923A-6DE9175C49F1}"/>
                </a:ext>
              </a:extLst>
            </p:cNvPr>
            <p:cNvSpPr/>
            <p:nvPr/>
          </p:nvSpPr>
          <p:spPr>
            <a:xfrm>
              <a:off x="3289682" y="2612441"/>
              <a:ext cx="4665" cy="4665"/>
            </a:xfrm>
            <a:custGeom>
              <a:avLst/>
              <a:gdLst/>
              <a:ahLst/>
              <a:cxnLst/>
              <a:rect l="0" t="0" r="0" b="0"/>
              <a:pathLst>
                <a:path w="4665" h="4665">
                  <a:moveTo>
                    <a:pt x="6065" y="1816"/>
                  </a:moveTo>
                  <a:cubicBezTo>
                    <a:pt x="5598" y="1350"/>
                    <a:pt x="5131" y="1350"/>
                    <a:pt x="4665" y="883"/>
                  </a:cubicBezTo>
                  <a:cubicBezTo>
                    <a:pt x="3732" y="-50"/>
                    <a:pt x="2333" y="-516"/>
                    <a:pt x="1399" y="883"/>
                  </a:cubicBezTo>
                  <a:cubicBezTo>
                    <a:pt x="466" y="1816"/>
                    <a:pt x="0" y="3216"/>
                    <a:pt x="0" y="4149"/>
                  </a:cubicBezTo>
                  <a:cubicBezTo>
                    <a:pt x="0" y="5082"/>
                    <a:pt x="1399" y="6481"/>
                    <a:pt x="1866" y="6948"/>
                  </a:cubicBezTo>
                  <a:cubicBezTo>
                    <a:pt x="4198" y="7414"/>
                    <a:pt x="6065" y="7414"/>
                    <a:pt x="8397" y="7414"/>
                  </a:cubicBezTo>
                  <a:cubicBezTo>
                    <a:pt x="8397" y="6015"/>
                    <a:pt x="8397" y="5082"/>
                    <a:pt x="8397" y="3682"/>
                  </a:cubicBezTo>
                  <a:cubicBezTo>
                    <a:pt x="7931" y="2749"/>
                    <a:pt x="6998" y="2283"/>
                    <a:pt x="6065" y="1816"/>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11" name="Freeform: Shape 310">
              <a:extLst>
                <a:ext uri="{FF2B5EF4-FFF2-40B4-BE49-F238E27FC236}">
                  <a16:creationId xmlns:a16="http://schemas.microsoft.com/office/drawing/2014/main" id="{906FF2C3-67AF-42A6-9EC5-E677111B0EE7}"/>
                </a:ext>
              </a:extLst>
            </p:cNvPr>
            <p:cNvSpPr/>
            <p:nvPr/>
          </p:nvSpPr>
          <p:spPr>
            <a:xfrm>
              <a:off x="3298544" y="2618922"/>
              <a:ext cx="4665" cy="4665"/>
            </a:xfrm>
            <a:custGeom>
              <a:avLst/>
              <a:gdLst/>
              <a:ahLst/>
              <a:cxnLst/>
              <a:rect l="0" t="0" r="0" b="0"/>
              <a:pathLst>
                <a:path>
                  <a:moveTo>
                    <a:pt x="0" y="0"/>
                  </a:moveTo>
                  <a:cubicBezTo>
                    <a:pt x="0" y="0"/>
                    <a:pt x="0" y="467"/>
                    <a:pt x="0" y="467"/>
                  </a:cubicBezTo>
                  <a:cubicBezTo>
                    <a:pt x="467" y="0"/>
                    <a:pt x="467" y="0"/>
                    <a:pt x="467" y="0"/>
                  </a:cubicBezTo>
                  <a:cubicBezTo>
                    <a:pt x="467" y="0"/>
                    <a:pt x="467" y="0"/>
                    <a:pt x="467" y="0"/>
                  </a:cubicBezTo>
                  <a:cubicBezTo>
                    <a:pt x="467" y="0"/>
                    <a:pt x="0" y="0"/>
                    <a:pt x="0" y="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12" name="Freeform: Shape 311">
              <a:extLst>
                <a:ext uri="{FF2B5EF4-FFF2-40B4-BE49-F238E27FC236}">
                  <a16:creationId xmlns:a16="http://schemas.microsoft.com/office/drawing/2014/main" id="{147FA205-9060-4E9A-BCC3-A830A8B42A10}"/>
                </a:ext>
              </a:extLst>
            </p:cNvPr>
            <p:cNvSpPr/>
            <p:nvPr/>
          </p:nvSpPr>
          <p:spPr>
            <a:xfrm>
              <a:off x="5178924" y="4017451"/>
              <a:ext cx="4665" cy="9330"/>
            </a:xfrm>
            <a:custGeom>
              <a:avLst/>
              <a:gdLst/>
              <a:ahLst/>
              <a:cxnLst/>
              <a:rect l="0" t="0" r="0" b="0"/>
              <a:pathLst>
                <a:path w="4665" h="9330">
                  <a:moveTo>
                    <a:pt x="5131" y="7931"/>
                  </a:moveTo>
                  <a:cubicBezTo>
                    <a:pt x="5598" y="6998"/>
                    <a:pt x="6065" y="5598"/>
                    <a:pt x="6531" y="4665"/>
                  </a:cubicBezTo>
                  <a:cubicBezTo>
                    <a:pt x="6531" y="4199"/>
                    <a:pt x="6531" y="3266"/>
                    <a:pt x="6065" y="2799"/>
                  </a:cubicBezTo>
                  <a:cubicBezTo>
                    <a:pt x="5598" y="1866"/>
                    <a:pt x="5131" y="467"/>
                    <a:pt x="4198" y="0"/>
                  </a:cubicBezTo>
                  <a:cubicBezTo>
                    <a:pt x="3266" y="0"/>
                    <a:pt x="1866" y="467"/>
                    <a:pt x="1399" y="1400"/>
                  </a:cubicBezTo>
                  <a:cubicBezTo>
                    <a:pt x="466" y="2799"/>
                    <a:pt x="0" y="4665"/>
                    <a:pt x="0" y="6531"/>
                  </a:cubicBezTo>
                  <a:cubicBezTo>
                    <a:pt x="0" y="7464"/>
                    <a:pt x="1399" y="8397"/>
                    <a:pt x="2333" y="8864"/>
                  </a:cubicBezTo>
                  <a:cubicBezTo>
                    <a:pt x="3732" y="9797"/>
                    <a:pt x="4665" y="9330"/>
                    <a:pt x="5131" y="7931"/>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13" name="Freeform: Shape 312">
              <a:extLst>
                <a:ext uri="{FF2B5EF4-FFF2-40B4-BE49-F238E27FC236}">
                  <a16:creationId xmlns:a16="http://schemas.microsoft.com/office/drawing/2014/main" id="{F77C498F-CE2B-4A81-9499-7CC2C2A3CA4D}"/>
                </a:ext>
              </a:extLst>
            </p:cNvPr>
            <p:cNvSpPr/>
            <p:nvPr/>
          </p:nvSpPr>
          <p:spPr>
            <a:xfrm>
              <a:off x="5020230" y="3284014"/>
              <a:ext cx="4665" cy="4665"/>
            </a:xfrm>
            <a:custGeom>
              <a:avLst/>
              <a:gdLst/>
              <a:ahLst/>
              <a:cxnLst/>
              <a:rect l="0" t="0" r="0" b="0"/>
              <a:pathLst>
                <a:path w="4665" h="4665">
                  <a:moveTo>
                    <a:pt x="5222" y="6184"/>
                  </a:moveTo>
                  <a:cubicBezTo>
                    <a:pt x="6155" y="5717"/>
                    <a:pt x="7088" y="4784"/>
                    <a:pt x="8021" y="4317"/>
                  </a:cubicBezTo>
                  <a:cubicBezTo>
                    <a:pt x="8021" y="3851"/>
                    <a:pt x="8021" y="2918"/>
                    <a:pt x="7554" y="2451"/>
                  </a:cubicBezTo>
                  <a:cubicBezTo>
                    <a:pt x="6621" y="585"/>
                    <a:pt x="4756" y="-348"/>
                    <a:pt x="2889" y="119"/>
                  </a:cubicBezTo>
                  <a:cubicBezTo>
                    <a:pt x="1024" y="585"/>
                    <a:pt x="-376" y="3384"/>
                    <a:pt x="90" y="4317"/>
                  </a:cubicBezTo>
                  <a:cubicBezTo>
                    <a:pt x="1490" y="6184"/>
                    <a:pt x="3356" y="6650"/>
                    <a:pt x="5222" y="6184"/>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14" name="Freeform: Shape 313">
              <a:extLst>
                <a:ext uri="{FF2B5EF4-FFF2-40B4-BE49-F238E27FC236}">
                  <a16:creationId xmlns:a16="http://schemas.microsoft.com/office/drawing/2014/main" id="{95AF6270-B863-4B0C-BC02-1D14027DC6B2}"/>
                </a:ext>
              </a:extLst>
            </p:cNvPr>
            <p:cNvSpPr/>
            <p:nvPr/>
          </p:nvSpPr>
          <p:spPr>
            <a:xfrm>
              <a:off x="1881731" y="4044974"/>
              <a:ext cx="4665" cy="4665"/>
            </a:xfrm>
            <a:custGeom>
              <a:avLst/>
              <a:gdLst/>
              <a:ahLst/>
              <a:cxnLst/>
              <a:rect l="0" t="0" r="0" b="0"/>
              <a:pathLst>
                <a:path w="4665" h="4665">
                  <a:moveTo>
                    <a:pt x="3380" y="7464"/>
                  </a:moveTo>
                  <a:cubicBezTo>
                    <a:pt x="3847" y="7464"/>
                    <a:pt x="4780" y="7464"/>
                    <a:pt x="5246" y="7464"/>
                  </a:cubicBezTo>
                  <a:cubicBezTo>
                    <a:pt x="5713" y="6998"/>
                    <a:pt x="6179" y="6531"/>
                    <a:pt x="6179" y="6065"/>
                  </a:cubicBezTo>
                  <a:cubicBezTo>
                    <a:pt x="6179" y="3732"/>
                    <a:pt x="5246" y="1399"/>
                    <a:pt x="2914" y="0"/>
                  </a:cubicBezTo>
                  <a:cubicBezTo>
                    <a:pt x="1981" y="466"/>
                    <a:pt x="581" y="933"/>
                    <a:pt x="115" y="1866"/>
                  </a:cubicBezTo>
                  <a:cubicBezTo>
                    <a:pt x="-352" y="4199"/>
                    <a:pt x="581" y="6065"/>
                    <a:pt x="3380" y="7464"/>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15" name="Freeform: Shape 314">
              <a:extLst>
                <a:ext uri="{FF2B5EF4-FFF2-40B4-BE49-F238E27FC236}">
                  <a16:creationId xmlns:a16="http://schemas.microsoft.com/office/drawing/2014/main" id="{E02ACBC4-B426-4C12-B67F-5EDDCD25B0D0}"/>
                </a:ext>
              </a:extLst>
            </p:cNvPr>
            <p:cNvSpPr/>
            <p:nvPr/>
          </p:nvSpPr>
          <p:spPr>
            <a:xfrm>
              <a:off x="5153436" y="3491253"/>
              <a:ext cx="4665" cy="4665"/>
            </a:xfrm>
            <a:custGeom>
              <a:avLst/>
              <a:gdLst/>
              <a:ahLst/>
              <a:cxnLst/>
              <a:rect l="0" t="0" r="0" b="0"/>
              <a:pathLst>
                <a:path w="4665" h="4665">
                  <a:moveTo>
                    <a:pt x="297" y="4199"/>
                  </a:moveTo>
                  <a:cubicBezTo>
                    <a:pt x="1230" y="5598"/>
                    <a:pt x="2630" y="6065"/>
                    <a:pt x="3563" y="6998"/>
                  </a:cubicBezTo>
                  <a:cubicBezTo>
                    <a:pt x="4962" y="6065"/>
                    <a:pt x="6362" y="5598"/>
                    <a:pt x="6828" y="4665"/>
                  </a:cubicBezTo>
                  <a:cubicBezTo>
                    <a:pt x="7295" y="3732"/>
                    <a:pt x="6362" y="2333"/>
                    <a:pt x="5895" y="1400"/>
                  </a:cubicBezTo>
                  <a:cubicBezTo>
                    <a:pt x="4962" y="467"/>
                    <a:pt x="4029" y="467"/>
                    <a:pt x="2630" y="0"/>
                  </a:cubicBezTo>
                  <a:cubicBezTo>
                    <a:pt x="764" y="467"/>
                    <a:pt x="-636" y="2799"/>
                    <a:pt x="297" y="4199"/>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16" name="Freeform: Shape 315">
              <a:extLst>
                <a:ext uri="{FF2B5EF4-FFF2-40B4-BE49-F238E27FC236}">
                  <a16:creationId xmlns:a16="http://schemas.microsoft.com/office/drawing/2014/main" id="{CC498402-EAC4-4A28-B63F-D9E27263DFE7}"/>
                </a:ext>
              </a:extLst>
            </p:cNvPr>
            <p:cNvSpPr/>
            <p:nvPr/>
          </p:nvSpPr>
          <p:spPr>
            <a:xfrm>
              <a:off x="2532520" y="1336082"/>
              <a:ext cx="4665" cy="4665"/>
            </a:xfrm>
            <a:custGeom>
              <a:avLst/>
              <a:gdLst/>
              <a:ahLst/>
              <a:cxnLst/>
              <a:rect l="0" t="0" r="0" b="0"/>
              <a:pathLst>
                <a:path w="4665" h="4665">
                  <a:moveTo>
                    <a:pt x="4263" y="6998"/>
                  </a:moveTo>
                  <a:cubicBezTo>
                    <a:pt x="4730" y="6531"/>
                    <a:pt x="5196" y="6065"/>
                    <a:pt x="5663" y="5598"/>
                  </a:cubicBezTo>
                  <a:cubicBezTo>
                    <a:pt x="6596" y="2799"/>
                    <a:pt x="5196" y="467"/>
                    <a:pt x="2397" y="0"/>
                  </a:cubicBezTo>
                  <a:cubicBezTo>
                    <a:pt x="1931" y="0"/>
                    <a:pt x="1464" y="467"/>
                    <a:pt x="998" y="467"/>
                  </a:cubicBezTo>
                  <a:cubicBezTo>
                    <a:pt x="-402" y="1400"/>
                    <a:pt x="-402" y="3732"/>
                    <a:pt x="1464" y="5132"/>
                  </a:cubicBezTo>
                  <a:cubicBezTo>
                    <a:pt x="1931" y="6531"/>
                    <a:pt x="3330" y="6531"/>
                    <a:pt x="4263" y="6998"/>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17" name="Freeform: Shape 316">
              <a:extLst>
                <a:ext uri="{FF2B5EF4-FFF2-40B4-BE49-F238E27FC236}">
                  <a16:creationId xmlns:a16="http://schemas.microsoft.com/office/drawing/2014/main" id="{0895A8B0-0204-4CD5-A6D9-7140B70330F7}"/>
                </a:ext>
              </a:extLst>
            </p:cNvPr>
            <p:cNvSpPr/>
            <p:nvPr/>
          </p:nvSpPr>
          <p:spPr>
            <a:xfrm>
              <a:off x="5641321" y="3536037"/>
              <a:ext cx="4665" cy="4665"/>
            </a:xfrm>
            <a:custGeom>
              <a:avLst/>
              <a:gdLst/>
              <a:ahLst/>
              <a:cxnLst/>
              <a:rect l="0" t="0" r="0" b="0"/>
              <a:pathLst>
                <a:path w="4665" h="4665">
                  <a:moveTo>
                    <a:pt x="3149" y="8397"/>
                  </a:moveTo>
                  <a:cubicBezTo>
                    <a:pt x="4082" y="7931"/>
                    <a:pt x="5015" y="7464"/>
                    <a:pt x="5948" y="6998"/>
                  </a:cubicBezTo>
                  <a:cubicBezTo>
                    <a:pt x="6414" y="6998"/>
                    <a:pt x="5948" y="5598"/>
                    <a:pt x="5948" y="5132"/>
                  </a:cubicBezTo>
                  <a:cubicBezTo>
                    <a:pt x="5015" y="3732"/>
                    <a:pt x="4082" y="1866"/>
                    <a:pt x="3149" y="467"/>
                  </a:cubicBezTo>
                  <a:cubicBezTo>
                    <a:pt x="2683" y="0"/>
                    <a:pt x="2216" y="0"/>
                    <a:pt x="1283" y="0"/>
                  </a:cubicBezTo>
                  <a:cubicBezTo>
                    <a:pt x="816" y="0"/>
                    <a:pt x="350" y="467"/>
                    <a:pt x="350" y="933"/>
                  </a:cubicBezTo>
                  <a:cubicBezTo>
                    <a:pt x="-583" y="4665"/>
                    <a:pt x="350" y="7464"/>
                    <a:pt x="3149" y="8397"/>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18" name="Freeform: Shape 317">
              <a:extLst>
                <a:ext uri="{FF2B5EF4-FFF2-40B4-BE49-F238E27FC236}">
                  <a16:creationId xmlns:a16="http://schemas.microsoft.com/office/drawing/2014/main" id="{F05CCC73-0253-47C2-99B6-2D2C683F9386}"/>
                </a:ext>
              </a:extLst>
            </p:cNvPr>
            <p:cNvSpPr/>
            <p:nvPr/>
          </p:nvSpPr>
          <p:spPr>
            <a:xfrm>
              <a:off x="3615750" y="1805368"/>
              <a:ext cx="9329" cy="4665"/>
            </a:xfrm>
            <a:custGeom>
              <a:avLst/>
              <a:gdLst/>
              <a:ahLst/>
              <a:cxnLst/>
              <a:rect l="0" t="0" r="0" b="0"/>
              <a:pathLst>
                <a:path w="9330" h="4665">
                  <a:moveTo>
                    <a:pt x="3266" y="0"/>
                  </a:moveTo>
                  <a:cubicBezTo>
                    <a:pt x="2333" y="466"/>
                    <a:pt x="933" y="933"/>
                    <a:pt x="0" y="1399"/>
                  </a:cubicBezTo>
                  <a:cubicBezTo>
                    <a:pt x="0" y="1399"/>
                    <a:pt x="0" y="2799"/>
                    <a:pt x="467" y="3266"/>
                  </a:cubicBezTo>
                  <a:cubicBezTo>
                    <a:pt x="2333" y="5132"/>
                    <a:pt x="3732" y="6998"/>
                    <a:pt x="5598" y="8397"/>
                  </a:cubicBezTo>
                  <a:cubicBezTo>
                    <a:pt x="6531" y="8864"/>
                    <a:pt x="7931" y="8864"/>
                    <a:pt x="8864" y="8397"/>
                  </a:cubicBezTo>
                  <a:cubicBezTo>
                    <a:pt x="10263" y="7931"/>
                    <a:pt x="10263" y="5132"/>
                    <a:pt x="9330" y="3732"/>
                  </a:cubicBezTo>
                  <a:cubicBezTo>
                    <a:pt x="7931" y="1866"/>
                    <a:pt x="6065" y="0"/>
                    <a:pt x="3266" y="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19" name="Freeform: Shape 318">
              <a:extLst>
                <a:ext uri="{FF2B5EF4-FFF2-40B4-BE49-F238E27FC236}">
                  <a16:creationId xmlns:a16="http://schemas.microsoft.com/office/drawing/2014/main" id="{8924A04D-975C-45A9-9A05-CB12BAD30DC5}"/>
                </a:ext>
              </a:extLst>
            </p:cNvPr>
            <p:cNvSpPr/>
            <p:nvPr/>
          </p:nvSpPr>
          <p:spPr>
            <a:xfrm>
              <a:off x="4708887" y="3188970"/>
              <a:ext cx="4665" cy="4665"/>
            </a:xfrm>
            <a:custGeom>
              <a:avLst/>
              <a:gdLst/>
              <a:ahLst/>
              <a:cxnLst/>
              <a:rect l="0" t="0" r="0" b="0"/>
              <a:pathLst>
                <a:path w="4665" h="4665">
                  <a:moveTo>
                    <a:pt x="6357" y="3266"/>
                  </a:moveTo>
                  <a:cubicBezTo>
                    <a:pt x="5890" y="1866"/>
                    <a:pt x="4024" y="933"/>
                    <a:pt x="3091" y="0"/>
                  </a:cubicBezTo>
                  <a:cubicBezTo>
                    <a:pt x="759" y="467"/>
                    <a:pt x="-641" y="2799"/>
                    <a:pt x="292" y="4665"/>
                  </a:cubicBezTo>
                  <a:cubicBezTo>
                    <a:pt x="759" y="5598"/>
                    <a:pt x="2158" y="6531"/>
                    <a:pt x="3091" y="6998"/>
                  </a:cubicBezTo>
                  <a:cubicBezTo>
                    <a:pt x="4957" y="6998"/>
                    <a:pt x="7290" y="4665"/>
                    <a:pt x="6357" y="3266"/>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20" name="Freeform: Shape 319">
              <a:extLst>
                <a:ext uri="{FF2B5EF4-FFF2-40B4-BE49-F238E27FC236}">
                  <a16:creationId xmlns:a16="http://schemas.microsoft.com/office/drawing/2014/main" id="{BEBD4696-1A09-451B-B77D-320E91EBCA7E}"/>
                </a:ext>
              </a:extLst>
            </p:cNvPr>
            <p:cNvSpPr/>
            <p:nvPr/>
          </p:nvSpPr>
          <p:spPr>
            <a:xfrm>
              <a:off x="4958538" y="3026166"/>
              <a:ext cx="4665" cy="4665"/>
            </a:xfrm>
            <a:custGeom>
              <a:avLst/>
              <a:gdLst/>
              <a:ahLst/>
              <a:cxnLst/>
              <a:rect l="0" t="0" r="0" b="0"/>
              <a:pathLst>
                <a:path w="4665" h="4665">
                  <a:moveTo>
                    <a:pt x="3473" y="0"/>
                  </a:moveTo>
                  <a:cubicBezTo>
                    <a:pt x="2540" y="0"/>
                    <a:pt x="1140" y="0"/>
                    <a:pt x="674" y="933"/>
                  </a:cubicBezTo>
                  <a:cubicBezTo>
                    <a:pt x="-726" y="2333"/>
                    <a:pt x="207" y="5132"/>
                    <a:pt x="2074" y="4665"/>
                  </a:cubicBezTo>
                  <a:cubicBezTo>
                    <a:pt x="3006" y="4665"/>
                    <a:pt x="3939" y="3732"/>
                    <a:pt x="4872" y="3265"/>
                  </a:cubicBezTo>
                  <a:cubicBezTo>
                    <a:pt x="5339" y="1399"/>
                    <a:pt x="4872" y="0"/>
                    <a:pt x="3473" y="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21" name="Freeform: Shape 320">
              <a:extLst>
                <a:ext uri="{FF2B5EF4-FFF2-40B4-BE49-F238E27FC236}">
                  <a16:creationId xmlns:a16="http://schemas.microsoft.com/office/drawing/2014/main" id="{C6BEDD50-2AB7-4FFE-87F6-89C73E38AB0D}"/>
                </a:ext>
              </a:extLst>
            </p:cNvPr>
            <p:cNvSpPr/>
            <p:nvPr/>
          </p:nvSpPr>
          <p:spPr>
            <a:xfrm>
              <a:off x="2026747" y="3030364"/>
              <a:ext cx="4665" cy="4665"/>
            </a:xfrm>
            <a:custGeom>
              <a:avLst/>
              <a:gdLst/>
              <a:ahLst/>
              <a:cxnLst/>
              <a:rect l="0" t="0" r="0" b="0"/>
              <a:pathLst>
                <a:path>
                  <a:moveTo>
                    <a:pt x="3907" y="1866"/>
                  </a:moveTo>
                  <a:cubicBezTo>
                    <a:pt x="3907" y="467"/>
                    <a:pt x="2974" y="0"/>
                    <a:pt x="1574" y="0"/>
                  </a:cubicBezTo>
                  <a:cubicBezTo>
                    <a:pt x="1108" y="0"/>
                    <a:pt x="641" y="933"/>
                    <a:pt x="175" y="1399"/>
                  </a:cubicBezTo>
                  <a:cubicBezTo>
                    <a:pt x="-292" y="2799"/>
                    <a:pt x="175" y="3732"/>
                    <a:pt x="1574" y="3732"/>
                  </a:cubicBezTo>
                  <a:cubicBezTo>
                    <a:pt x="2507" y="4199"/>
                    <a:pt x="3441" y="2799"/>
                    <a:pt x="3907" y="1866"/>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22" name="Freeform: Shape 321">
              <a:extLst>
                <a:ext uri="{FF2B5EF4-FFF2-40B4-BE49-F238E27FC236}">
                  <a16:creationId xmlns:a16="http://schemas.microsoft.com/office/drawing/2014/main" id="{C7E45A43-B128-4DA4-9AD1-8D42D9F70249}"/>
                </a:ext>
              </a:extLst>
            </p:cNvPr>
            <p:cNvSpPr/>
            <p:nvPr/>
          </p:nvSpPr>
          <p:spPr>
            <a:xfrm>
              <a:off x="5485401" y="3371366"/>
              <a:ext cx="4665" cy="4665"/>
            </a:xfrm>
            <a:custGeom>
              <a:avLst/>
              <a:gdLst/>
              <a:ahLst/>
              <a:cxnLst/>
              <a:rect l="0" t="0" r="0" b="0"/>
              <a:pathLst>
                <a:path>
                  <a:moveTo>
                    <a:pt x="466" y="467"/>
                  </a:moveTo>
                  <a:cubicBezTo>
                    <a:pt x="466" y="0"/>
                    <a:pt x="466" y="0"/>
                    <a:pt x="466" y="467"/>
                  </a:cubicBezTo>
                  <a:cubicBezTo>
                    <a:pt x="0" y="0"/>
                    <a:pt x="0" y="0"/>
                    <a:pt x="0" y="0"/>
                  </a:cubicBezTo>
                  <a:cubicBezTo>
                    <a:pt x="0" y="0"/>
                    <a:pt x="0" y="0"/>
                    <a:pt x="466" y="467"/>
                  </a:cubicBezTo>
                  <a:cubicBezTo>
                    <a:pt x="466" y="467"/>
                    <a:pt x="466" y="467"/>
                    <a:pt x="466" y="467"/>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23" name="Freeform: Shape 322">
              <a:extLst>
                <a:ext uri="{FF2B5EF4-FFF2-40B4-BE49-F238E27FC236}">
                  <a16:creationId xmlns:a16="http://schemas.microsoft.com/office/drawing/2014/main" id="{44144104-E3CF-47E1-B796-C4F7C474CE33}"/>
                </a:ext>
              </a:extLst>
            </p:cNvPr>
            <p:cNvSpPr/>
            <p:nvPr/>
          </p:nvSpPr>
          <p:spPr>
            <a:xfrm>
              <a:off x="5485401" y="3370834"/>
              <a:ext cx="9329" cy="4665"/>
            </a:xfrm>
            <a:custGeom>
              <a:avLst/>
              <a:gdLst/>
              <a:ahLst/>
              <a:cxnLst/>
              <a:rect l="0" t="0" r="0" b="0"/>
              <a:pathLst>
                <a:path w="9330" h="4665">
                  <a:moveTo>
                    <a:pt x="7464" y="7997"/>
                  </a:moveTo>
                  <a:cubicBezTo>
                    <a:pt x="8397" y="7997"/>
                    <a:pt x="9330" y="7063"/>
                    <a:pt x="10263" y="6130"/>
                  </a:cubicBezTo>
                  <a:cubicBezTo>
                    <a:pt x="10263" y="6130"/>
                    <a:pt x="9797" y="5197"/>
                    <a:pt x="9330" y="4264"/>
                  </a:cubicBezTo>
                  <a:cubicBezTo>
                    <a:pt x="6998" y="532"/>
                    <a:pt x="4199" y="-867"/>
                    <a:pt x="0" y="532"/>
                  </a:cubicBezTo>
                  <a:cubicBezTo>
                    <a:pt x="933" y="5197"/>
                    <a:pt x="3732" y="7530"/>
                    <a:pt x="7464" y="7997"/>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24" name="Freeform: Shape 323">
              <a:extLst>
                <a:ext uri="{FF2B5EF4-FFF2-40B4-BE49-F238E27FC236}">
                  <a16:creationId xmlns:a16="http://schemas.microsoft.com/office/drawing/2014/main" id="{A0A16801-5070-4D42-8797-26BD07B9A513}"/>
                </a:ext>
              </a:extLst>
            </p:cNvPr>
            <p:cNvSpPr/>
            <p:nvPr/>
          </p:nvSpPr>
          <p:spPr>
            <a:xfrm>
              <a:off x="1911023" y="1534746"/>
              <a:ext cx="4665" cy="4665"/>
            </a:xfrm>
            <a:custGeom>
              <a:avLst/>
              <a:gdLst/>
              <a:ahLst/>
              <a:cxnLst/>
              <a:rect l="0" t="0" r="0" b="0"/>
              <a:pathLst>
                <a:path w="4665" h="4665">
                  <a:moveTo>
                    <a:pt x="3943" y="59"/>
                  </a:moveTo>
                  <a:cubicBezTo>
                    <a:pt x="1610" y="-407"/>
                    <a:pt x="-722" y="1925"/>
                    <a:pt x="211" y="5191"/>
                  </a:cubicBezTo>
                  <a:cubicBezTo>
                    <a:pt x="211" y="5658"/>
                    <a:pt x="1144" y="6591"/>
                    <a:pt x="1610" y="6591"/>
                  </a:cubicBezTo>
                  <a:cubicBezTo>
                    <a:pt x="3943" y="7057"/>
                    <a:pt x="6742" y="3791"/>
                    <a:pt x="5342" y="1459"/>
                  </a:cubicBezTo>
                  <a:cubicBezTo>
                    <a:pt x="5342" y="526"/>
                    <a:pt x="4409" y="59"/>
                    <a:pt x="3943" y="59"/>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25" name="Freeform: Shape 324">
              <a:extLst>
                <a:ext uri="{FF2B5EF4-FFF2-40B4-BE49-F238E27FC236}">
                  <a16:creationId xmlns:a16="http://schemas.microsoft.com/office/drawing/2014/main" id="{CB3FACC4-8C56-4036-A734-475D46257C79}"/>
                </a:ext>
              </a:extLst>
            </p:cNvPr>
            <p:cNvSpPr/>
            <p:nvPr/>
          </p:nvSpPr>
          <p:spPr>
            <a:xfrm>
              <a:off x="5006538" y="2755370"/>
              <a:ext cx="4665" cy="4665"/>
            </a:xfrm>
            <a:custGeom>
              <a:avLst/>
              <a:gdLst/>
              <a:ahLst/>
              <a:cxnLst/>
              <a:rect l="0" t="0" r="0" b="0"/>
              <a:pathLst>
                <a:path w="4665" h="4665">
                  <a:moveTo>
                    <a:pt x="5387" y="2566"/>
                  </a:moveTo>
                  <a:cubicBezTo>
                    <a:pt x="5387" y="2099"/>
                    <a:pt x="5387" y="1166"/>
                    <a:pt x="4920" y="700"/>
                  </a:cubicBezTo>
                  <a:cubicBezTo>
                    <a:pt x="3987" y="-233"/>
                    <a:pt x="2587" y="-233"/>
                    <a:pt x="1654" y="700"/>
                  </a:cubicBezTo>
                  <a:cubicBezTo>
                    <a:pt x="-212" y="2566"/>
                    <a:pt x="-678" y="5365"/>
                    <a:pt x="1188" y="5365"/>
                  </a:cubicBezTo>
                  <a:cubicBezTo>
                    <a:pt x="2121" y="5365"/>
                    <a:pt x="3520" y="4898"/>
                    <a:pt x="4454" y="3965"/>
                  </a:cubicBezTo>
                  <a:cubicBezTo>
                    <a:pt x="4920" y="3965"/>
                    <a:pt x="4920" y="3032"/>
                    <a:pt x="5387" y="2566"/>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26" name="Freeform: Shape 325">
              <a:extLst>
                <a:ext uri="{FF2B5EF4-FFF2-40B4-BE49-F238E27FC236}">
                  <a16:creationId xmlns:a16="http://schemas.microsoft.com/office/drawing/2014/main" id="{370C2E77-91F8-4082-87B0-F8D8BE1F43C0}"/>
                </a:ext>
              </a:extLst>
            </p:cNvPr>
            <p:cNvSpPr/>
            <p:nvPr/>
          </p:nvSpPr>
          <p:spPr>
            <a:xfrm>
              <a:off x="1899791" y="1777255"/>
              <a:ext cx="9329" cy="4665"/>
            </a:xfrm>
            <a:custGeom>
              <a:avLst/>
              <a:gdLst/>
              <a:ahLst/>
              <a:cxnLst/>
              <a:rect l="0" t="0" r="0" b="0"/>
              <a:pathLst>
                <a:path w="9330" h="4665">
                  <a:moveTo>
                    <a:pt x="248" y="1524"/>
                  </a:moveTo>
                  <a:cubicBezTo>
                    <a:pt x="-685" y="2923"/>
                    <a:pt x="1181" y="4789"/>
                    <a:pt x="3047" y="5256"/>
                  </a:cubicBezTo>
                  <a:cubicBezTo>
                    <a:pt x="6779" y="5722"/>
                    <a:pt x="8645" y="4323"/>
                    <a:pt x="10045" y="1524"/>
                  </a:cubicBezTo>
                  <a:cubicBezTo>
                    <a:pt x="7712" y="1057"/>
                    <a:pt x="5380" y="124"/>
                    <a:pt x="3514" y="124"/>
                  </a:cubicBezTo>
                  <a:cubicBezTo>
                    <a:pt x="2114" y="-342"/>
                    <a:pt x="715" y="591"/>
                    <a:pt x="248" y="1524"/>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27" name="Freeform: Shape 326">
              <a:extLst>
                <a:ext uri="{FF2B5EF4-FFF2-40B4-BE49-F238E27FC236}">
                  <a16:creationId xmlns:a16="http://schemas.microsoft.com/office/drawing/2014/main" id="{2FA80950-87F2-4DBD-8F49-CDD3F795A531}"/>
                </a:ext>
              </a:extLst>
            </p:cNvPr>
            <p:cNvSpPr/>
            <p:nvPr/>
          </p:nvSpPr>
          <p:spPr>
            <a:xfrm>
              <a:off x="1909835" y="1778429"/>
              <a:ext cx="4665" cy="4665"/>
            </a:xfrm>
            <a:custGeom>
              <a:avLst/>
              <a:gdLst/>
              <a:ahLst/>
              <a:cxnLst/>
              <a:rect l="0" t="0" r="0" b="0"/>
              <a:pathLst>
                <a:path>
                  <a:moveTo>
                    <a:pt x="0" y="350"/>
                  </a:moveTo>
                  <a:cubicBezTo>
                    <a:pt x="0" y="350"/>
                    <a:pt x="467" y="350"/>
                    <a:pt x="467" y="350"/>
                  </a:cubicBezTo>
                  <a:cubicBezTo>
                    <a:pt x="467" y="350"/>
                    <a:pt x="467" y="350"/>
                    <a:pt x="467" y="350"/>
                  </a:cubicBezTo>
                  <a:cubicBezTo>
                    <a:pt x="467" y="-117"/>
                    <a:pt x="0" y="-117"/>
                    <a:pt x="0" y="350"/>
                  </a:cubicBezTo>
                  <a:cubicBezTo>
                    <a:pt x="0" y="-117"/>
                    <a:pt x="0" y="-117"/>
                    <a:pt x="0" y="35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28" name="Freeform: Shape 327">
              <a:extLst>
                <a:ext uri="{FF2B5EF4-FFF2-40B4-BE49-F238E27FC236}">
                  <a16:creationId xmlns:a16="http://schemas.microsoft.com/office/drawing/2014/main" id="{CB8212B9-8B21-4099-BF0E-C05AEB63B4DB}"/>
                </a:ext>
              </a:extLst>
            </p:cNvPr>
            <p:cNvSpPr/>
            <p:nvPr/>
          </p:nvSpPr>
          <p:spPr>
            <a:xfrm>
              <a:off x="2196254" y="1531365"/>
              <a:ext cx="4665" cy="4665"/>
            </a:xfrm>
            <a:custGeom>
              <a:avLst/>
              <a:gdLst/>
              <a:ahLst/>
              <a:cxnLst/>
              <a:rect l="0" t="0" r="0" b="0"/>
              <a:pathLst>
                <a:path w="4665" h="4665">
                  <a:moveTo>
                    <a:pt x="6998" y="1574"/>
                  </a:moveTo>
                  <a:cubicBezTo>
                    <a:pt x="5598" y="175"/>
                    <a:pt x="3732" y="-292"/>
                    <a:pt x="1866" y="175"/>
                  </a:cubicBezTo>
                  <a:cubicBezTo>
                    <a:pt x="1400" y="175"/>
                    <a:pt x="933" y="641"/>
                    <a:pt x="467" y="1108"/>
                  </a:cubicBezTo>
                  <a:cubicBezTo>
                    <a:pt x="0" y="1574"/>
                    <a:pt x="0" y="2507"/>
                    <a:pt x="0" y="2974"/>
                  </a:cubicBezTo>
                  <a:cubicBezTo>
                    <a:pt x="933" y="4840"/>
                    <a:pt x="2333" y="5773"/>
                    <a:pt x="4199" y="5773"/>
                  </a:cubicBezTo>
                  <a:cubicBezTo>
                    <a:pt x="5132" y="5773"/>
                    <a:pt x="6065" y="4373"/>
                    <a:pt x="6998" y="3907"/>
                  </a:cubicBezTo>
                  <a:cubicBezTo>
                    <a:pt x="7464" y="2507"/>
                    <a:pt x="7464" y="1574"/>
                    <a:pt x="6998" y="1574"/>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29" name="Freeform: Shape 328">
              <a:extLst>
                <a:ext uri="{FF2B5EF4-FFF2-40B4-BE49-F238E27FC236}">
                  <a16:creationId xmlns:a16="http://schemas.microsoft.com/office/drawing/2014/main" id="{0898FA1E-353B-4EC1-9E42-159AE3FBB87B}"/>
                </a:ext>
              </a:extLst>
            </p:cNvPr>
            <p:cNvSpPr/>
            <p:nvPr/>
          </p:nvSpPr>
          <p:spPr>
            <a:xfrm>
              <a:off x="5154940" y="3286932"/>
              <a:ext cx="4665" cy="4665"/>
            </a:xfrm>
            <a:custGeom>
              <a:avLst/>
              <a:gdLst/>
              <a:ahLst/>
              <a:cxnLst/>
              <a:rect l="0" t="0" r="0" b="0"/>
              <a:pathLst>
                <a:path w="4665">
                  <a:moveTo>
                    <a:pt x="660" y="3266"/>
                  </a:moveTo>
                  <a:cubicBezTo>
                    <a:pt x="1126" y="3732"/>
                    <a:pt x="2059" y="3732"/>
                    <a:pt x="2526" y="3732"/>
                  </a:cubicBezTo>
                  <a:cubicBezTo>
                    <a:pt x="4392" y="3732"/>
                    <a:pt x="6258" y="3732"/>
                    <a:pt x="7657" y="1866"/>
                  </a:cubicBezTo>
                  <a:cubicBezTo>
                    <a:pt x="6258" y="933"/>
                    <a:pt x="4392" y="467"/>
                    <a:pt x="3459" y="0"/>
                  </a:cubicBezTo>
                  <a:cubicBezTo>
                    <a:pt x="2059" y="467"/>
                    <a:pt x="1593" y="467"/>
                    <a:pt x="1126" y="467"/>
                  </a:cubicBezTo>
                  <a:cubicBezTo>
                    <a:pt x="660" y="933"/>
                    <a:pt x="193" y="1399"/>
                    <a:pt x="193" y="1866"/>
                  </a:cubicBezTo>
                  <a:cubicBezTo>
                    <a:pt x="-273" y="2333"/>
                    <a:pt x="193" y="2799"/>
                    <a:pt x="660" y="3266"/>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30" name="Freeform: Shape 329">
              <a:extLst>
                <a:ext uri="{FF2B5EF4-FFF2-40B4-BE49-F238E27FC236}">
                  <a16:creationId xmlns:a16="http://schemas.microsoft.com/office/drawing/2014/main" id="{E40FA451-6C20-4D36-BBEE-C842D5592DC3}"/>
                </a:ext>
              </a:extLst>
            </p:cNvPr>
            <p:cNvSpPr/>
            <p:nvPr/>
          </p:nvSpPr>
          <p:spPr>
            <a:xfrm>
              <a:off x="3358537" y="2578805"/>
              <a:ext cx="4665" cy="4665"/>
            </a:xfrm>
            <a:custGeom>
              <a:avLst/>
              <a:gdLst/>
              <a:ahLst/>
              <a:cxnLst/>
              <a:rect l="0" t="0" r="0" b="0"/>
              <a:pathLst>
                <a:path>
                  <a:moveTo>
                    <a:pt x="3449" y="2799"/>
                  </a:moveTo>
                  <a:cubicBezTo>
                    <a:pt x="3916" y="1399"/>
                    <a:pt x="3916" y="466"/>
                    <a:pt x="2516" y="0"/>
                  </a:cubicBezTo>
                  <a:cubicBezTo>
                    <a:pt x="2050" y="0"/>
                    <a:pt x="1117" y="0"/>
                    <a:pt x="1117" y="466"/>
                  </a:cubicBezTo>
                  <a:cubicBezTo>
                    <a:pt x="-283" y="1399"/>
                    <a:pt x="-283" y="2333"/>
                    <a:pt x="650" y="3265"/>
                  </a:cubicBezTo>
                  <a:cubicBezTo>
                    <a:pt x="1583" y="4199"/>
                    <a:pt x="2516" y="4199"/>
                    <a:pt x="3449" y="2799"/>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31" name="Freeform: Shape 330">
              <a:extLst>
                <a:ext uri="{FF2B5EF4-FFF2-40B4-BE49-F238E27FC236}">
                  <a16:creationId xmlns:a16="http://schemas.microsoft.com/office/drawing/2014/main" id="{03E6B2A6-4581-4D80-ACF0-4AB5F9B8C12F}"/>
                </a:ext>
              </a:extLst>
            </p:cNvPr>
            <p:cNvSpPr/>
            <p:nvPr/>
          </p:nvSpPr>
          <p:spPr>
            <a:xfrm>
              <a:off x="3939488" y="1494046"/>
              <a:ext cx="4665" cy="4665"/>
            </a:xfrm>
            <a:custGeom>
              <a:avLst/>
              <a:gdLst/>
              <a:ahLst/>
              <a:cxnLst/>
              <a:rect l="0" t="0" r="0" b="0"/>
              <a:pathLst>
                <a:path w="4665" h="4665">
                  <a:moveTo>
                    <a:pt x="1866" y="5773"/>
                  </a:moveTo>
                  <a:cubicBezTo>
                    <a:pt x="2799" y="5307"/>
                    <a:pt x="4199" y="4840"/>
                    <a:pt x="5131" y="4373"/>
                  </a:cubicBezTo>
                  <a:cubicBezTo>
                    <a:pt x="6531" y="2974"/>
                    <a:pt x="5598" y="1108"/>
                    <a:pt x="3732" y="175"/>
                  </a:cubicBezTo>
                  <a:cubicBezTo>
                    <a:pt x="2333" y="-292"/>
                    <a:pt x="1399" y="175"/>
                    <a:pt x="466" y="1574"/>
                  </a:cubicBezTo>
                  <a:cubicBezTo>
                    <a:pt x="-466" y="2974"/>
                    <a:pt x="0" y="4840"/>
                    <a:pt x="1866" y="5773"/>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32" name="Freeform: Shape 331">
              <a:extLst>
                <a:ext uri="{FF2B5EF4-FFF2-40B4-BE49-F238E27FC236}">
                  <a16:creationId xmlns:a16="http://schemas.microsoft.com/office/drawing/2014/main" id="{600E7BEC-06FA-4722-91E5-58D0C70FAD94}"/>
                </a:ext>
              </a:extLst>
            </p:cNvPr>
            <p:cNvSpPr/>
            <p:nvPr/>
          </p:nvSpPr>
          <p:spPr>
            <a:xfrm>
              <a:off x="5493797" y="3390959"/>
              <a:ext cx="4665" cy="4665"/>
            </a:xfrm>
            <a:custGeom>
              <a:avLst/>
              <a:gdLst/>
              <a:ahLst/>
              <a:cxnLst/>
              <a:rect l="0" t="0" r="0" b="0"/>
              <a:pathLst>
                <a:path w="4665" h="4665">
                  <a:moveTo>
                    <a:pt x="4199" y="6998"/>
                  </a:moveTo>
                  <a:cubicBezTo>
                    <a:pt x="5132" y="7464"/>
                    <a:pt x="6531" y="6998"/>
                    <a:pt x="7465" y="6531"/>
                  </a:cubicBezTo>
                  <a:cubicBezTo>
                    <a:pt x="7931" y="6065"/>
                    <a:pt x="7931" y="4199"/>
                    <a:pt x="7465" y="3266"/>
                  </a:cubicBezTo>
                  <a:cubicBezTo>
                    <a:pt x="6065" y="467"/>
                    <a:pt x="2799" y="0"/>
                    <a:pt x="0" y="0"/>
                  </a:cubicBezTo>
                  <a:cubicBezTo>
                    <a:pt x="0" y="3266"/>
                    <a:pt x="1400" y="5598"/>
                    <a:pt x="4199" y="6998"/>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33" name="Freeform: Shape 332">
              <a:extLst>
                <a:ext uri="{FF2B5EF4-FFF2-40B4-BE49-F238E27FC236}">
                  <a16:creationId xmlns:a16="http://schemas.microsoft.com/office/drawing/2014/main" id="{4B5CBABE-5048-464C-A761-D6D22C487C68}"/>
                </a:ext>
              </a:extLst>
            </p:cNvPr>
            <p:cNvSpPr/>
            <p:nvPr/>
          </p:nvSpPr>
          <p:spPr>
            <a:xfrm>
              <a:off x="1080882" y="2129038"/>
              <a:ext cx="4665" cy="4665"/>
            </a:xfrm>
            <a:custGeom>
              <a:avLst/>
              <a:gdLst/>
              <a:ahLst/>
              <a:cxnLst/>
              <a:rect l="0" t="0" r="0" b="0"/>
              <a:pathLst>
                <a:path w="4665" h="4665">
                  <a:moveTo>
                    <a:pt x="3284" y="6603"/>
                  </a:moveTo>
                  <a:cubicBezTo>
                    <a:pt x="3751" y="5670"/>
                    <a:pt x="4217" y="4737"/>
                    <a:pt x="4684" y="3804"/>
                  </a:cubicBezTo>
                  <a:cubicBezTo>
                    <a:pt x="4217" y="1472"/>
                    <a:pt x="2818" y="-395"/>
                    <a:pt x="1418" y="72"/>
                  </a:cubicBezTo>
                  <a:cubicBezTo>
                    <a:pt x="19" y="538"/>
                    <a:pt x="-448" y="2871"/>
                    <a:pt x="485" y="4737"/>
                  </a:cubicBezTo>
                  <a:cubicBezTo>
                    <a:pt x="952" y="5670"/>
                    <a:pt x="2351" y="6137"/>
                    <a:pt x="3284" y="6603"/>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34" name="Freeform: Shape 333">
              <a:extLst>
                <a:ext uri="{FF2B5EF4-FFF2-40B4-BE49-F238E27FC236}">
                  <a16:creationId xmlns:a16="http://schemas.microsoft.com/office/drawing/2014/main" id="{A5D4335C-EC74-4A2F-887B-9D7950C65442}"/>
                </a:ext>
              </a:extLst>
            </p:cNvPr>
            <p:cNvSpPr/>
            <p:nvPr/>
          </p:nvSpPr>
          <p:spPr>
            <a:xfrm>
              <a:off x="4540779" y="1469381"/>
              <a:ext cx="9329" cy="4665"/>
            </a:xfrm>
            <a:custGeom>
              <a:avLst/>
              <a:gdLst/>
              <a:ahLst/>
              <a:cxnLst/>
              <a:rect l="0" t="0" r="0" b="0"/>
              <a:pathLst>
                <a:path w="9330" h="4665">
                  <a:moveTo>
                    <a:pt x="0" y="583"/>
                  </a:moveTo>
                  <a:cubicBezTo>
                    <a:pt x="933" y="4781"/>
                    <a:pt x="4665" y="5714"/>
                    <a:pt x="8397" y="5248"/>
                  </a:cubicBezTo>
                  <a:cubicBezTo>
                    <a:pt x="8863" y="5248"/>
                    <a:pt x="9330" y="4315"/>
                    <a:pt x="9330" y="3848"/>
                  </a:cubicBezTo>
                  <a:cubicBezTo>
                    <a:pt x="9330" y="3382"/>
                    <a:pt x="8863" y="2449"/>
                    <a:pt x="8397" y="1982"/>
                  </a:cubicBezTo>
                  <a:cubicBezTo>
                    <a:pt x="6065" y="-350"/>
                    <a:pt x="3265" y="-350"/>
                    <a:pt x="0" y="583"/>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35" name="Freeform: Shape 334">
              <a:extLst>
                <a:ext uri="{FF2B5EF4-FFF2-40B4-BE49-F238E27FC236}">
                  <a16:creationId xmlns:a16="http://schemas.microsoft.com/office/drawing/2014/main" id="{A2C81008-8BE6-4DF0-9EFA-1FD208F32240}"/>
                </a:ext>
              </a:extLst>
            </p:cNvPr>
            <p:cNvSpPr/>
            <p:nvPr/>
          </p:nvSpPr>
          <p:spPr>
            <a:xfrm>
              <a:off x="5152334" y="3272005"/>
              <a:ext cx="4665" cy="4665"/>
            </a:xfrm>
            <a:custGeom>
              <a:avLst/>
              <a:gdLst/>
              <a:ahLst/>
              <a:cxnLst/>
              <a:rect l="0" t="0" r="0" b="0"/>
              <a:pathLst>
                <a:path w="4665" h="4665">
                  <a:moveTo>
                    <a:pt x="5598" y="5598"/>
                  </a:moveTo>
                  <a:cubicBezTo>
                    <a:pt x="6065" y="5598"/>
                    <a:pt x="6065" y="4665"/>
                    <a:pt x="6531" y="4199"/>
                  </a:cubicBezTo>
                  <a:cubicBezTo>
                    <a:pt x="6065" y="1866"/>
                    <a:pt x="3732" y="0"/>
                    <a:pt x="1399" y="0"/>
                  </a:cubicBezTo>
                  <a:cubicBezTo>
                    <a:pt x="933" y="0"/>
                    <a:pt x="0" y="933"/>
                    <a:pt x="0" y="933"/>
                  </a:cubicBezTo>
                  <a:cubicBezTo>
                    <a:pt x="466" y="2333"/>
                    <a:pt x="1399" y="4199"/>
                    <a:pt x="2333" y="5132"/>
                  </a:cubicBezTo>
                  <a:cubicBezTo>
                    <a:pt x="2799" y="6531"/>
                    <a:pt x="4665" y="6065"/>
                    <a:pt x="5598" y="5598"/>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36" name="Freeform: Shape 335">
              <a:extLst>
                <a:ext uri="{FF2B5EF4-FFF2-40B4-BE49-F238E27FC236}">
                  <a16:creationId xmlns:a16="http://schemas.microsoft.com/office/drawing/2014/main" id="{464F5606-8B47-4791-A511-C289D89F3132}"/>
                </a:ext>
              </a:extLst>
            </p:cNvPr>
            <p:cNvSpPr/>
            <p:nvPr/>
          </p:nvSpPr>
          <p:spPr>
            <a:xfrm>
              <a:off x="2095028" y="1573524"/>
              <a:ext cx="4665" cy="4665"/>
            </a:xfrm>
            <a:custGeom>
              <a:avLst/>
              <a:gdLst/>
              <a:ahLst/>
              <a:cxnLst/>
              <a:rect l="0" t="0" r="0" b="0"/>
              <a:pathLst>
                <a:path>
                  <a:moveTo>
                    <a:pt x="0" y="467"/>
                  </a:moveTo>
                  <a:cubicBezTo>
                    <a:pt x="0" y="467"/>
                    <a:pt x="0" y="467"/>
                    <a:pt x="0" y="467"/>
                  </a:cubicBezTo>
                  <a:cubicBezTo>
                    <a:pt x="467" y="467"/>
                    <a:pt x="467" y="0"/>
                    <a:pt x="467" y="0"/>
                  </a:cubicBezTo>
                  <a:cubicBezTo>
                    <a:pt x="0" y="0"/>
                    <a:pt x="0" y="0"/>
                    <a:pt x="0" y="467"/>
                  </a:cubicBezTo>
                  <a:cubicBezTo>
                    <a:pt x="0" y="467"/>
                    <a:pt x="0" y="467"/>
                    <a:pt x="0" y="467"/>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37" name="Freeform: Shape 336">
              <a:extLst>
                <a:ext uri="{FF2B5EF4-FFF2-40B4-BE49-F238E27FC236}">
                  <a16:creationId xmlns:a16="http://schemas.microsoft.com/office/drawing/2014/main" id="{81D2E350-ACF4-4B2C-8907-0FD1F1E830DB}"/>
                </a:ext>
              </a:extLst>
            </p:cNvPr>
            <p:cNvSpPr/>
            <p:nvPr/>
          </p:nvSpPr>
          <p:spPr>
            <a:xfrm>
              <a:off x="2089365" y="1573816"/>
              <a:ext cx="4665" cy="4665"/>
            </a:xfrm>
            <a:custGeom>
              <a:avLst/>
              <a:gdLst/>
              <a:ahLst/>
              <a:cxnLst/>
              <a:rect l="0" t="0" r="0" b="0"/>
              <a:pathLst>
                <a:path w="4665" h="4665">
                  <a:moveTo>
                    <a:pt x="998" y="1574"/>
                  </a:moveTo>
                  <a:cubicBezTo>
                    <a:pt x="-402" y="3440"/>
                    <a:pt x="-402" y="6240"/>
                    <a:pt x="1464" y="6240"/>
                  </a:cubicBezTo>
                  <a:cubicBezTo>
                    <a:pt x="2397" y="6240"/>
                    <a:pt x="4263" y="5773"/>
                    <a:pt x="4730" y="4840"/>
                  </a:cubicBezTo>
                  <a:cubicBezTo>
                    <a:pt x="5196" y="3440"/>
                    <a:pt x="5196" y="1574"/>
                    <a:pt x="5663" y="175"/>
                  </a:cubicBezTo>
                  <a:cubicBezTo>
                    <a:pt x="3797" y="-292"/>
                    <a:pt x="2397" y="175"/>
                    <a:pt x="998" y="1574"/>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38" name="Freeform: Shape 337">
              <a:extLst>
                <a:ext uri="{FF2B5EF4-FFF2-40B4-BE49-F238E27FC236}">
                  <a16:creationId xmlns:a16="http://schemas.microsoft.com/office/drawing/2014/main" id="{3C3DDC0E-12D5-4B04-BF19-E83DA3B0F163}"/>
                </a:ext>
              </a:extLst>
            </p:cNvPr>
            <p:cNvSpPr/>
            <p:nvPr/>
          </p:nvSpPr>
          <p:spPr>
            <a:xfrm>
              <a:off x="5329597" y="3290023"/>
              <a:ext cx="4665" cy="4665"/>
            </a:xfrm>
            <a:custGeom>
              <a:avLst/>
              <a:gdLst/>
              <a:ahLst/>
              <a:cxnLst/>
              <a:rect l="0" t="0" r="0" b="0"/>
              <a:pathLst>
                <a:path w="4665" h="4665">
                  <a:moveTo>
                    <a:pt x="6531" y="3440"/>
                  </a:moveTo>
                  <a:cubicBezTo>
                    <a:pt x="6531" y="2974"/>
                    <a:pt x="6531" y="2041"/>
                    <a:pt x="6531" y="1574"/>
                  </a:cubicBezTo>
                  <a:cubicBezTo>
                    <a:pt x="5131" y="175"/>
                    <a:pt x="3265" y="-292"/>
                    <a:pt x="1400" y="175"/>
                  </a:cubicBezTo>
                  <a:cubicBezTo>
                    <a:pt x="933" y="175"/>
                    <a:pt x="0" y="641"/>
                    <a:pt x="0" y="1108"/>
                  </a:cubicBezTo>
                  <a:cubicBezTo>
                    <a:pt x="0" y="2041"/>
                    <a:pt x="0" y="3440"/>
                    <a:pt x="466" y="3907"/>
                  </a:cubicBezTo>
                  <a:cubicBezTo>
                    <a:pt x="2799" y="6706"/>
                    <a:pt x="5131" y="5773"/>
                    <a:pt x="6531" y="344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39" name="Freeform: Shape 338">
              <a:extLst>
                <a:ext uri="{FF2B5EF4-FFF2-40B4-BE49-F238E27FC236}">
                  <a16:creationId xmlns:a16="http://schemas.microsoft.com/office/drawing/2014/main" id="{041480DC-7B70-4533-8391-6B8D4297BBB1}"/>
                </a:ext>
              </a:extLst>
            </p:cNvPr>
            <p:cNvSpPr/>
            <p:nvPr/>
          </p:nvSpPr>
          <p:spPr>
            <a:xfrm>
              <a:off x="5628609" y="3625790"/>
              <a:ext cx="4665" cy="4665"/>
            </a:xfrm>
            <a:custGeom>
              <a:avLst/>
              <a:gdLst/>
              <a:ahLst/>
              <a:cxnLst/>
              <a:rect l="0" t="0" r="0" b="0"/>
              <a:pathLst>
                <a:path h="4665">
                  <a:moveTo>
                    <a:pt x="4199" y="4478"/>
                  </a:moveTo>
                  <a:cubicBezTo>
                    <a:pt x="4665" y="3545"/>
                    <a:pt x="4199" y="2145"/>
                    <a:pt x="3732" y="1212"/>
                  </a:cubicBezTo>
                  <a:cubicBezTo>
                    <a:pt x="3266" y="-188"/>
                    <a:pt x="1866" y="-188"/>
                    <a:pt x="933" y="279"/>
                  </a:cubicBezTo>
                  <a:cubicBezTo>
                    <a:pt x="466" y="746"/>
                    <a:pt x="0" y="1212"/>
                    <a:pt x="0" y="1679"/>
                  </a:cubicBezTo>
                  <a:cubicBezTo>
                    <a:pt x="466" y="2612"/>
                    <a:pt x="466" y="4011"/>
                    <a:pt x="1400" y="4944"/>
                  </a:cubicBezTo>
                  <a:cubicBezTo>
                    <a:pt x="2333" y="6344"/>
                    <a:pt x="4199" y="5877"/>
                    <a:pt x="4199" y="4478"/>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40" name="Freeform: Shape 339">
              <a:extLst>
                <a:ext uri="{FF2B5EF4-FFF2-40B4-BE49-F238E27FC236}">
                  <a16:creationId xmlns:a16="http://schemas.microsoft.com/office/drawing/2014/main" id="{A6D627F0-3306-445F-91E7-DC4A5B94008B}"/>
                </a:ext>
              </a:extLst>
            </p:cNvPr>
            <p:cNvSpPr/>
            <p:nvPr/>
          </p:nvSpPr>
          <p:spPr>
            <a:xfrm>
              <a:off x="2344477" y="1852575"/>
              <a:ext cx="4665" cy="4665"/>
            </a:xfrm>
            <a:custGeom>
              <a:avLst/>
              <a:gdLst/>
              <a:ahLst/>
              <a:cxnLst/>
              <a:rect l="0" t="0" r="0" b="0"/>
              <a:pathLst>
                <a:path w="4665" h="4665">
                  <a:moveTo>
                    <a:pt x="4315" y="1775"/>
                  </a:moveTo>
                  <a:cubicBezTo>
                    <a:pt x="3849" y="376"/>
                    <a:pt x="2916" y="-557"/>
                    <a:pt x="1516" y="376"/>
                  </a:cubicBezTo>
                  <a:cubicBezTo>
                    <a:pt x="1050" y="376"/>
                    <a:pt x="117" y="1309"/>
                    <a:pt x="117" y="1309"/>
                  </a:cubicBezTo>
                  <a:cubicBezTo>
                    <a:pt x="117" y="2242"/>
                    <a:pt x="-350" y="4108"/>
                    <a:pt x="583" y="4574"/>
                  </a:cubicBezTo>
                  <a:cubicBezTo>
                    <a:pt x="1983" y="5507"/>
                    <a:pt x="3382" y="5974"/>
                    <a:pt x="4782" y="6440"/>
                  </a:cubicBezTo>
                  <a:cubicBezTo>
                    <a:pt x="4782" y="5507"/>
                    <a:pt x="4782" y="4574"/>
                    <a:pt x="4782" y="3641"/>
                  </a:cubicBezTo>
                  <a:cubicBezTo>
                    <a:pt x="4782" y="2708"/>
                    <a:pt x="4315" y="2242"/>
                    <a:pt x="4315" y="1775"/>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41" name="Freeform: Shape 340">
              <a:extLst>
                <a:ext uri="{FF2B5EF4-FFF2-40B4-BE49-F238E27FC236}">
                  <a16:creationId xmlns:a16="http://schemas.microsoft.com/office/drawing/2014/main" id="{49506A63-E7F4-4688-AF2B-3003153DFFA1}"/>
                </a:ext>
              </a:extLst>
            </p:cNvPr>
            <p:cNvSpPr/>
            <p:nvPr/>
          </p:nvSpPr>
          <p:spPr>
            <a:xfrm>
              <a:off x="1889310" y="4060368"/>
              <a:ext cx="4665" cy="9330"/>
            </a:xfrm>
            <a:custGeom>
              <a:avLst/>
              <a:gdLst/>
              <a:ahLst/>
              <a:cxnLst/>
              <a:rect l="0" t="0" r="0" b="0"/>
              <a:pathLst>
                <a:path w="4665" h="9330">
                  <a:moveTo>
                    <a:pt x="4665" y="1866"/>
                  </a:moveTo>
                  <a:cubicBezTo>
                    <a:pt x="4199" y="933"/>
                    <a:pt x="2799" y="0"/>
                    <a:pt x="1866" y="0"/>
                  </a:cubicBezTo>
                  <a:cubicBezTo>
                    <a:pt x="467" y="0"/>
                    <a:pt x="0" y="1399"/>
                    <a:pt x="0" y="2799"/>
                  </a:cubicBezTo>
                  <a:cubicBezTo>
                    <a:pt x="467" y="5132"/>
                    <a:pt x="933" y="6998"/>
                    <a:pt x="1866" y="9330"/>
                  </a:cubicBezTo>
                  <a:cubicBezTo>
                    <a:pt x="2799" y="7931"/>
                    <a:pt x="4199" y="6998"/>
                    <a:pt x="5132" y="5598"/>
                  </a:cubicBezTo>
                  <a:cubicBezTo>
                    <a:pt x="5598" y="4665"/>
                    <a:pt x="5132" y="2799"/>
                    <a:pt x="4665" y="1866"/>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42" name="Freeform: Shape 341">
              <a:extLst>
                <a:ext uri="{FF2B5EF4-FFF2-40B4-BE49-F238E27FC236}">
                  <a16:creationId xmlns:a16="http://schemas.microsoft.com/office/drawing/2014/main" id="{F8F5218C-5B2C-4523-B65A-D144064D3153}"/>
                </a:ext>
              </a:extLst>
            </p:cNvPr>
            <p:cNvSpPr/>
            <p:nvPr/>
          </p:nvSpPr>
          <p:spPr>
            <a:xfrm>
              <a:off x="1890826" y="4069698"/>
              <a:ext cx="4665" cy="4665"/>
            </a:xfrm>
            <a:custGeom>
              <a:avLst/>
              <a:gdLst/>
              <a:ahLst/>
              <a:cxnLst/>
              <a:rect l="0" t="0" r="0" b="0"/>
              <a:pathLst>
                <a:path>
                  <a:moveTo>
                    <a:pt x="350" y="0"/>
                  </a:moveTo>
                  <a:cubicBezTo>
                    <a:pt x="-117" y="0"/>
                    <a:pt x="-117" y="0"/>
                    <a:pt x="350" y="0"/>
                  </a:cubicBezTo>
                  <a:cubicBezTo>
                    <a:pt x="-117" y="467"/>
                    <a:pt x="-117" y="467"/>
                    <a:pt x="350" y="933"/>
                  </a:cubicBezTo>
                  <a:cubicBezTo>
                    <a:pt x="350" y="933"/>
                    <a:pt x="816" y="933"/>
                    <a:pt x="816" y="933"/>
                  </a:cubicBezTo>
                  <a:cubicBezTo>
                    <a:pt x="350" y="467"/>
                    <a:pt x="350" y="0"/>
                    <a:pt x="350" y="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43" name="Freeform: Shape 342">
              <a:extLst>
                <a:ext uri="{FF2B5EF4-FFF2-40B4-BE49-F238E27FC236}">
                  <a16:creationId xmlns:a16="http://schemas.microsoft.com/office/drawing/2014/main" id="{DCAF8E56-D218-4F96-ADED-C93C36DE4AF8}"/>
                </a:ext>
              </a:extLst>
            </p:cNvPr>
            <p:cNvSpPr/>
            <p:nvPr/>
          </p:nvSpPr>
          <p:spPr>
            <a:xfrm>
              <a:off x="4131677" y="1433559"/>
              <a:ext cx="4665" cy="4665"/>
            </a:xfrm>
            <a:custGeom>
              <a:avLst/>
              <a:gdLst/>
              <a:ahLst/>
              <a:cxnLst/>
              <a:rect l="0" t="0" r="0" b="0"/>
              <a:pathLst>
                <a:path w="4665" h="4665">
                  <a:moveTo>
                    <a:pt x="1866" y="6550"/>
                  </a:moveTo>
                  <a:cubicBezTo>
                    <a:pt x="2799" y="6083"/>
                    <a:pt x="4199" y="6083"/>
                    <a:pt x="5132" y="5150"/>
                  </a:cubicBezTo>
                  <a:cubicBezTo>
                    <a:pt x="6531" y="3751"/>
                    <a:pt x="5598" y="1418"/>
                    <a:pt x="3732" y="485"/>
                  </a:cubicBezTo>
                  <a:cubicBezTo>
                    <a:pt x="2333" y="-448"/>
                    <a:pt x="1400" y="19"/>
                    <a:pt x="467" y="1418"/>
                  </a:cubicBezTo>
                  <a:cubicBezTo>
                    <a:pt x="-467" y="3751"/>
                    <a:pt x="0" y="5617"/>
                    <a:pt x="1866" y="655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44" name="Freeform: Shape 343">
              <a:extLst>
                <a:ext uri="{FF2B5EF4-FFF2-40B4-BE49-F238E27FC236}">
                  <a16:creationId xmlns:a16="http://schemas.microsoft.com/office/drawing/2014/main" id="{D6A26FAF-4BE7-4DE9-8396-A0BFC6AA2D4A}"/>
                </a:ext>
              </a:extLst>
            </p:cNvPr>
            <p:cNvSpPr/>
            <p:nvPr/>
          </p:nvSpPr>
          <p:spPr>
            <a:xfrm>
              <a:off x="2544996" y="1312564"/>
              <a:ext cx="4665" cy="4665"/>
            </a:xfrm>
            <a:custGeom>
              <a:avLst/>
              <a:gdLst/>
              <a:ahLst/>
              <a:cxnLst/>
              <a:rect l="0" t="0" r="0" b="0"/>
              <a:pathLst>
                <a:path w="4665" h="4665">
                  <a:moveTo>
                    <a:pt x="3916" y="5325"/>
                  </a:moveTo>
                  <a:cubicBezTo>
                    <a:pt x="5315" y="5325"/>
                    <a:pt x="5782" y="4392"/>
                    <a:pt x="5315" y="2992"/>
                  </a:cubicBezTo>
                  <a:cubicBezTo>
                    <a:pt x="4382" y="2059"/>
                    <a:pt x="3916" y="1126"/>
                    <a:pt x="2983" y="193"/>
                  </a:cubicBezTo>
                  <a:cubicBezTo>
                    <a:pt x="2516" y="-273"/>
                    <a:pt x="1583" y="193"/>
                    <a:pt x="1117" y="660"/>
                  </a:cubicBezTo>
                  <a:cubicBezTo>
                    <a:pt x="-283" y="1593"/>
                    <a:pt x="-283" y="2526"/>
                    <a:pt x="650" y="3925"/>
                  </a:cubicBezTo>
                  <a:cubicBezTo>
                    <a:pt x="1583" y="4392"/>
                    <a:pt x="2983" y="4858"/>
                    <a:pt x="3916" y="5325"/>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45" name="Freeform: Shape 344">
              <a:extLst>
                <a:ext uri="{FF2B5EF4-FFF2-40B4-BE49-F238E27FC236}">
                  <a16:creationId xmlns:a16="http://schemas.microsoft.com/office/drawing/2014/main" id="{929B1F7B-19CC-4CC6-9D11-8B647D2CF103}"/>
                </a:ext>
              </a:extLst>
            </p:cNvPr>
            <p:cNvSpPr/>
            <p:nvPr/>
          </p:nvSpPr>
          <p:spPr>
            <a:xfrm>
              <a:off x="3462745" y="1402323"/>
              <a:ext cx="4665" cy="4665"/>
            </a:xfrm>
            <a:custGeom>
              <a:avLst/>
              <a:gdLst/>
              <a:ahLst/>
              <a:cxnLst/>
              <a:rect l="0" t="0" r="0" b="0"/>
              <a:pathLst>
                <a:path>
                  <a:moveTo>
                    <a:pt x="2799" y="4199"/>
                  </a:moveTo>
                  <a:cubicBezTo>
                    <a:pt x="3266" y="4199"/>
                    <a:pt x="3732" y="3266"/>
                    <a:pt x="4199" y="2799"/>
                  </a:cubicBezTo>
                  <a:cubicBezTo>
                    <a:pt x="4665" y="1400"/>
                    <a:pt x="3732" y="0"/>
                    <a:pt x="2333" y="0"/>
                  </a:cubicBezTo>
                  <a:cubicBezTo>
                    <a:pt x="933" y="0"/>
                    <a:pt x="0" y="933"/>
                    <a:pt x="0" y="2333"/>
                  </a:cubicBezTo>
                  <a:cubicBezTo>
                    <a:pt x="467" y="3732"/>
                    <a:pt x="1399" y="4199"/>
                    <a:pt x="2799" y="4199"/>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46" name="Freeform: Shape 345">
              <a:extLst>
                <a:ext uri="{FF2B5EF4-FFF2-40B4-BE49-F238E27FC236}">
                  <a16:creationId xmlns:a16="http://schemas.microsoft.com/office/drawing/2014/main" id="{D2CFA273-566C-485D-A7FA-EB7B705982DB}"/>
                </a:ext>
              </a:extLst>
            </p:cNvPr>
            <p:cNvSpPr/>
            <p:nvPr/>
          </p:nvSpPr>
          <p:spPr>
            <a:xfrm>
              <a:off x="5240499" y="4028472"/>
              <a:ext cx="4665" cy="4665"/>
            </a:xfrm>
            <a:custGeom>
              <a:avLst/>
              <a:gdLst/>
              <a:ahLst/>
              <a:cxnLst/>
              <a:rect l="0" t="0" r="0" b="0"/>
              <a:pathLst>
                <a:path w="4665" h="4665">
                  <a:moveTo>
                    <a:pt x="1866" y="175"/>
                  </a:moveTo>
                  <a:cubicBezTo>
                    <a:pt x="933" y="641"/>
                    <a:pt x="466" y="2041"/>
                    <a:pt x="0" y="2974"/>
                  </a:cubicBezTo>
                  <a:cubicBezTo>
                    <a:pt x="933" y="3907"/>
                    <a:pt x="1399" y="4840"/>
                    <a:pt x="2333" y="5773"/>
                  </a:cubicBezTo>
                  <a:cubicBezTo>
                    <a:pt x="3732" y="6706"/>
                    <a:pt x="5131" y="6239"/>
                    <a:pt x="5598" y="4840"/>
                  </a:cubicBezTo>
                  <a:cubicBezTo>
                    <a:pt x="6065" y="3907"/>
                    <a:pt x="5598" y="2507"/>
                    <a:pt x="5131" y="1574"/>
                  </a:cubicBezTo>
                  <a:cubicBezTo>
                    <a:pt x="4665" y="175"/>
                    <a:pt x="3265" y="-292"/>
                    <a:pt x="1866" y="175"/>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47" name="Freeform: Shape 346">
              <a:extLst>
                <a:ext uri="{FF2B5EF4-FFF2-40B4-BE49-F238E27FC236}">
                  <a16:creationId xmlns:a16="http://schemas.microsoft.com/office/drawing/2014/main" id="{C9B3C772-C5D7-42AA-8674-06F97B14532A}"/>
                </a:ext>
              </a:extLst>
            </p:cNvPr>
            <p:cNvSpPr/>
            <p:nvPr/>
          </p:nvSpPr>
          <p:spPr>
            <a:xfrm>
              <a:off x="1895840" y="4169993"/>
              <a:ext cx="4665" cy="4665"/>
            </a:xfrm>
            <a:custGeom>
              <a:avLst/>
              <a:gdLst/>
              <a:ahLst/>
              <a:cxnLst/>
              <a:rect l="0" t="0" r="0" b="0"/>
              <a:pathLst>
                <a:path w="4665" h="4665">
                  <a:moveTo>
                    <a:pt x="1400" y="1399"/>
                  </a:moveTo>
                  <a:cubicBezTo>
                    <a:pt x="-467" y="2333"/>
                    <a:pt x="-467" y="5132"/>
                    <a:pt x="1400" y="6065"/>
                  </a:cubicBezTo>
                  <a:cubicBezTo>
                    <a:pt x="2799" y="6531"/>
                    <a:pt x="4665" y="6998"/>
                    <a:pt x="6065" y="7464"/>
                  </a:cubicBezTo>
                  <a:cubicBezTo>
                    <a:pt x="6065" y="5132"/>
                    <a:pt x="6065" y="2799"/>
                    <a:pt x="6065" y="0"/>
                  </a:cubicBezTo>
                  <a:cubicBezTo>
                    <a:pt x="4665" y="467"/>
                    <a:pt x="2799" y="933"/>
                    <a:pt x="1400" y="1399"/>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48" name="Freeform: Shape 347">
              <a:extLst>
                <a:ext uri="{FF2B5EF4-FFF2-40B4-BE49-F238E27FC236}">
                  <a16:creationId xmlns:a16="http://schemas.microsoft.com/office/drawing/2014/main" id="{20AB4D5D-2412-4897-A69E-89C040B55C94}"/>
                </a:ext>
              </a:extLst>
            </p:cNvPr>
            <p:cNvSpPr/>
            <p:nvPr/>
          </p:nvSpPr>
          <p:spPr>
            <a:xfrm>
              <a:off x="5377644" y="3415095"/>
              <a:ext cx="9329" cy="4665"/>
            </a:xfrm>
            <a:custGeom>
              <a:avLst/>
              <a:gdLst/>
              <a:ahLst/>
              <a:cxnLst/>
              <a:rect l="0" t="0" r="0" b="0"/>
              <a:pathLst>
                <a:path w="9330" h="4665">
                  <a:moveTo>
                    <a:pt x="10729" y="5252"/>
                  </a:moveTo>
                  <a:cubicBezTo>
                    <a:pt x="8863" y="120"/>
                    <a:pt x="7464" y="-813"/>
                    <a:pt x="2799" y="587"/>
                  </a:cubicBezTo>
                  <a:cubicBezTo>
                    <a:pt x="1866" y="1053"/>
                    <a:pt x="933" y="1520"/>
                    <a:pt x="0" y="1986"/>
                  </a:cubicBezTo>
                  <a:cubicBezTo>
                    <a:pt x="4198" y="1986"/>
                    <a:pt x="7464" y="3852"/>
                    <a:pt x="10729" y="6185"/>
                  </a:cubicBezTo>
                  <a:cubicBezTo>
                    <a:pt x="10729" y="5718"/>
                    <a:pt x="10729" y="5252"/>
                    <a:pt x="10729" y="5252"/>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49" name="Freeform: Shape 348">
              <a:extLst>
                <a:ext uri="{FF2B5EF4-FFF2-40B4-BE49-F238E27FC236}">
                  <a16:creationId xmlns:a16="http://schemas.microsoft.com/office/drawing/2014/main" id="{311BB6EC-6A09-4BF4-AE94-4DF9D9CC1129}"/>
                </a:ext>
              </a:extLst>
            </p:cNvPr>
            <p:cNvSpPr/>
            <p:nvPr/>
          </p:nvSpPr>
          <p:spPr>
            <a:xfrm>
              <a:off x="5376711" y="3417082"/>
              <a:ext cx="4665" cy="4665"/>
            </a:xfrm>
            <a:custGeom>
              <a:avLst/>
              <a:gdLst/>
              <a:ahLst/>
              <a:cxnLst/>
              <a:rect l="0" t="0" r="0" b="0"/>
              <a:pathLst>
                <a:path>
                  <a:moveTo>
                    <a:pt x="933" y="0"/>
                  </a:moveTo>
                  <a:cubicBezTo>
                    <a:pt x="466" y="0"/>
                    <a:pt x="466" y="0"/>
                    <a:pt x="0" y="0"/>
                  </a:cubicBezTo>
                  <a:cubicBezTo>
                    <a:pt x="0" y="0"/>
                    <a:pt x="0" y="467"/>
                    <a:pt x="0" y="467"/>
                  </a:cubicBezTo>
                  <a:cubicBezTo>
                    <a:pt x="0" y="467"/>
                    <a:pt x="466" y="467"/>
                    <a:pt x="466" y="467"/>
                  </a:cubicBezTo>
                  <a:cubicBezTo>
                    <a:pt x="466" y="467"/>
                    <a:pt x="933" y="0"/>
                    <a:pt x="933" y="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50" name="Freeform: Shape 349">
              <a:extLst>
                <a:ext uri="{FF2B5EF4-FFF2-40B4-BE49-F238E27FC236}">
                  <a16:creationId xmlns:a16="http://schemas.microsoft.com/office/drawing/2014/main" id="{E7E56E07-D189-4FA6-8878-D5B7DEF7C71C}"/>
                </a:ext>
              </a:extLst>
            </p:cNvPr>
            <p:cNvSpPr/>
            <p:nvPr/>
          </p:nvSpPr>
          <p:spPr>
            <a:xfrm>
              <a:off x="1684817" y="1786708"/>
              <a:ext cx="4665" cy="4665"/>
            </a:xfrm>
            <a:custGeom>
              <a:avLst/>
              <a:gdLst/>
              <a:ahLst/>
              <a:cxnLst/>
              <a:rect l="0" t="0" r="0" b="0"/>
              <a:pathLst>
                <a:path>
                  <a:moveTo>
                    <a:pt x="175" y="2799"/>
                  </a:moveTo>
                  <a:cubicBezTo>
                    <a:pt x="641" y="3266"/>
                    <a:pt x="1108" y="3732"/>
                    <a:pt x="1574" y="3732"/>
                  </a:cubicBezTo>
                  <a:cubicBezTo>
                    <a:pt x="2974" y="4199"/>
                    <a:pt x="3907" y="3266"/>
                    <a:pt x="3907" y="1866"/>
                  </a:cubicBezTo>
                  <a:cubicBezTo>
                    <a:pt x="3907" y="466"/>
                    <a:pt x="2974" y="0"/>
                    <a:pt x="1574" y="0"/>
                  </a:cubicBezTo>
                  <a:cubicBezTo>
                    <a:pt x="175" y="466"/>
                    <a:pt x="-292" y="1399"/>
                    <a:pt x="175" y="2799"/>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51" name="Freeform: Shape 350">
              <a:extLst>
                <a:ext uri="{FF2B5EF4-FFF2-40B4-BE49-F238E27FC236}">
                  <a16:creationId xmlns:a16="http://schemas.microsoft.com/office/drawing/2014/main" id="{ABB32980-DA61-4307-9A91-FF4AE7DF4FDA}"/>
                </a:ext>
              </a:extLst>
            </p:cNvPr>
            <p:cNvSpPr/>
            <p:nvPr/>
          </p:nvSpPr>
          <p:spPr>
            <a:xfrm>
              <a:off x="2764241" y="2790122"/>
              <a:ext cx="4665" cy="4665"/>
            </a:xfrm>
            <a:custGeom>
              <a:avLst/>
              <a:gdLst/>
              <a:ahLst/>
              <a:cxnLst/>
              <a:rect l="0" t="0" r="0" b="0"/>
              <a:pathLst>
                <a:path w="4665" h="4665">
                  <a:moveTo>
                    <a:pt x="1117" y="5132"/>
                  </a:moveTo>
                  <a:cubicBezTo>
                    <a:pt x="1583" y="5132"/>
                    <a:pt x="2516" y="5598"/>
                    <a:pt x="2983" y="5132"/>
                  </a:cubicBezTo>
                  <a:cubicBezTo>
                    <a:pt x="3916" y="4199"/>
                    <a:pt x="4382" y="3266"/>
                    <a:pt x="5315" y="2333"/>
                  </a:cubicBezTo>
                  <a:cubicBezTo>
                    <a:pt x="4849" y="1399"/>
                    <a:pt x="4382" y="467"/>
                    <a:pt x="3449" y="0"/>
                  </a:cubicBezTo>
                  <a:cubicBezTo>
                    <a:pt x="2516" y="467"/>
                    <a:pt x="1583" y="1399"/>
                    <a:pt x="650" y="1866"/>
                  </a:cubicBezTo>
                  <a:cubicBezTo>
                    <a:pt x="-283" y="3266"/>
                    <a:pt x="-283" y="4199"/>
                    <a:pt x="1117" y="5132"/>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52" name="Freeform: Shape 351">
              <a:extLst>
                <a:ext uri="{FF2B5EF4-FFF2-40B4-BE49-F238E27FC236}">
                  <a16:creationId xmlns:a16="http://schemas.microsoft.com/office/drawing/2014/main" id="{651A028E-0124-48BB-8B4B-83F94FACEE57}"/>
                </a:ext>
              </a:extLst>
            </p:cNvPr>
            <p:cNvSpPr/>
            <p:nvPr/>
          </p:nvSpPr>
          <p:spPr>
            <a:xfrm>
              <a:off x="4988976" y="2790590"/>
              <a:ext cx="4665" cy="4665"/>
            </a:xfrm>
            <a:custGeom>
              <a:avLst/>
              <a:gdLst/>
              <a:ahLst/>
              <a:cxnLst/>
              <a:rect l="0" t="0" r="0" b="0"/>
              <a:pathLst>
                <a:path h="4665">
                  <a:moveTo>
                    <a:pt x="4289" y="933"/>
                  </a:moveTo>
                  <a:cubicBezTo>
                    <a:pt x="4289" y="933"/>
                    <a:pt x="3356" y="0"/>
                    <a:pt x="2889" y="0"/>
                  </a:cubicBezTo>
                  <a:cubicBezTo>
                    <a:pt x="1023" y="0"/>
                    <a:pt x="-376" y="933"/>
                    <a:pt x="90" y="3265"/>
                  </a:cubicBezTo>
                  <a:cubicBezTo>
                    <a:pt x="90" y="3732"/>
                    <a:pt x="557" y="4199"/>
                    <a:pt x="1023" y="4665"/>
                  </a:cubicBezTo>
                  <a:cubicBezTo>
                    <a:pt x="1490" y="4665"/>
                    <a:pt x="2423" y="4665"/>
                    <a:pt x="2889" y="4199"/>
                  </a:cubicBezTo>
                  <a:cubicBezTo>
                    <a:pt x="3356" y="3265"/>
                    <a:pt x="3822" y="2333"/>
                    <a:pt x="4289" y="933"/>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53" name="Freeform: Shape 352">
              <a:extLst>
                <a:ext uri="{FF2B5EF4-FFF2-40B4-BE49-F238E27FC236}">
                  <a16:creationId xmlns:a16="http://schemas.microsoft.com/office/drawing/2014/main" id="{563ABB68-6196-477A-8C28-31341FE9B580}"/>
                </a:ext>
              </a:extLst>
            </p:cNvPr>
            <p:cNvSpPr/>
            <p:nvPr/>
          </p:nvSpPr>
          <p:spPr>
            <a:xfrm>
              <a:off x="1810942" y="2853099"/>
              <a:ext cx="4665" cy="4665"/>
            </a:xfrm>
            <a:custGeom>
              <a:avLst/>
              <a:gdLst/>
              <a:ahLst/>
              <a:cxnLst/>
              <a:rect l="0" t="0" r="0" b="0"/>
              <a:pathLst>
                <a:path>
                  <a:moveTo>
                    <a:pt x="3265" y="2333"/>
                  </a:moveTo>
                  <a:cubicBezTo>
                    <a:pt x="2333" y="1399"/>
                    <a:pt x="1399" y="933"/>
                    <a:pt x="933" y="0"/>
                  </a:cubicBezTo>
                  <a:cubicBezTo>
                    <a:pt x="466" y="933"/>
                    <a:pt x="0" y="1866"/>
                    <a:pt x="0" y="2799"/>
                  </a:cubicBezTo>
                  <a:cubicBezTo>
                    <a:pt x="0" y="3266"/>
                    <a:pt x="933" y="3732"/>
                    <a:pt x="933" y="3732"/>
                  </a:cubicBezTo>
                  <a:cubicBezTo>
                    <a:pt x="2333" y="4665"/>
                    <a:pt x="3265" y="3732"/>
                    <a:pt x="3265" y="2333"/>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54" name="Freeform: Shape 353">
              <a:extLst>
                <a:ext uri="{FF2B5EF4-FFF2-40B4-BE49-F238E27FC236}">
                  <a16:creationId xmlns:a16="http://schemas.microsoft.com/office/drawing/2014/main" id="{056E65C0-DC31-4D8B-9C91-934BD716CB2D}"/>
                </a:ext>
              </a:extLst>
            </p:cNvPr>
            <p:cNvSpPr/>
            <p:nvPr/>
          </p:nvSpPr>
          <p:spPr>
            <a:xfrm>
              <a:off x="1774483" y="2857297"/>
              <a:ext cx="4665" cy="4665"/>
            </a:xfrm>
            <a:custGeom>
              <a:avLst/>
              <a:gdLst/>
              <a:ahLst/>
              <a:cxnLst/>
              <a:rect l="0" t="0" r="0" b="0"/>
              <a:pathLst>
                <a:path h="4665">
                  <a:moveTo>
                    <a:pt x="2872" y="5598"/>
                  </a:moveTo>
                  <a:cubicBezTo>
                    <a:pt x="3805" y="5132"/>
                    <a:pt x="3805" y="3732"/>
                    <a:pt x="4272" y="2799"/>
                  </a:cubicBezTo>
                  <a:cubicBezTo>
                    <a:pt x="3805" y="1866"/>
                    <a:pt x="2872" y="933"/>
                    <a:pt x="2406" y="0"/>
                  </a:cubicBezTo>
                  <a:cubicBezTo>
                    <a:pt x="1473" y="933"/>
                    <a:pt x="540" y="1400"/>
                    <a:pt x="73" y="2333"/>
                  </a:cubicBezTo>
                  <a:cubicBezTo>
                    <a:pt x="-393" y="4199"/>
                    <a:pt x="1473" y="6531"/>
                    <a:pt x="2872" y="5598"/>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55" name="Freeform: Shape 354">
              <a:extLst>
                <a:ext uri="{FF2B5EF4-FFF2-40B4-BE49-F238E27FC236}">
                  <a16:creationId xmlns:a16="http://schemas.microsoft.com/office/drawing/2014/main" id="{35B1799B-EAB7-407B-AAD5-AD64074206D2}"/>
                </a:ext>
              </a:extLst>
            </p:cNvPr>
            <p:cNvSpPr/>
            <p:nvPr/>
          </p:nvSpPr>
          <p:spPr>
            <a:xfrm>
              <a:off x="1828202" y="2881088"/>
              <a:ext cx="4665" cy="4665"/>
            </a:xfrm>
            <a:custGeom>
              <a:avLst/>
              <a:gdLst/>
              <a:ahLst/>
              <a:cxnLst/>
              <a:rect l="0" t="0" r="0" b="0"/>
              <a:pathLst>
                <a:path>
                  <a:moveTo>
                    <a:pt x="933" y="933"/>
                  </a:moveTo>
                  <a:cubicBezTo>
                    <a:pt x="933" y="933"/>
                    <a:pt x="933" y="933"/>
                    <a:pt x="933" y="933"/>
                  </a:cubicBezTo>
                  <a:cubicBezTo>
                    <a:pt x="467" y="467"/>
                    <a:pt x="467" y="0"/>
                    <a:pt x="0" y="0"/>
                  </a:cubicBezTo>
                  <a:cubicBezTo>
                    <a:pt x="0" y="467"/>
                    <a:pt x="0" y="467"/>
                    <a:pt x="0" y="933"/>
                  </a:cubicBezTo>
                  <a:cubicBezTo>
                    <a:pt x="467" y="933"/>
                    <a:pt x="933" y="933"/>
                    <a:pt x="933" y="933"/>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56" name="Freeform: Shape 355">
              <a:extLst>
                <a:ext uri="{FF2B5EF4-FFF2-40B4-BE49-F238E27FC236}">
                  <a16:creationId xmlns:a16="http://schemas.microsoft.com/office/drawing/2014/main" id="{1971481F-B30E-4556-AA48-5205AFAB6D13}"/>
                </a:ext>
              </a:extLst>
            </p:cNvPr>
            <p:cNvSpPr/>
            <p:nvPr/>
          </p:nvSpPr>
          <p:spPr>
            <a:xfrm>
              <a:off x="1829134" y="2882021"/>
              <a:ext cx="4665" cy="4665"/>
            </a:xfrm>
            <a:custGeom>
              <a:avLst/>
              <a:gdLst/>
              <a:ahLst/>
              <a:cxnLst/>
              <a:rect l="0" t="0" r="0" b="0"/>
              <a:pathLst>
                <a:path w="4665">
                  <a:moveTo>
                    <a:pt x="3732" y="3732"/>
                  </a:moveTo>
                  <a:cubicBezTo>
                    <a:pt x="4199" y="3265"/>
                    <a:pt x="4665" y="2799"/>
                    <a:pt x="4665" y="2333"/>
                  </a:cubicBezTo>
                  <a:cubicBezTo>
                    <a:pt x="5132" y="933"/>
                    <a:pt x="4199" y="0"/>
                    <a:pt x="2799" y="0"/>
                  </a:cubicBezTo>
                  <a:cubicBezTo>
                    <a:pt x="1866" y="0"/>
                    <a:pt x="933" y="0"/>
                    <a:pt x="0" y="0"/>
                  </a:cubicBezTo>
                  <a:cubicBezTo>
                    <a:pt x="0" y="933"/>
                    <a:pt x="467" y="2333"/>
                    <a:pt x="467" y="3265"/>
                  </a:cubicBezTo>
                  <a:cubicBezTo>
                    <a:pt x="1399" y="4665"/>
                    <a:pt x="2799" y="4665"/>
                    <a:pt x="3732" y="3732"/>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57" name="Freeform: Shape 356">
              <a:extLst>
                <a:ext uri="{FF2B5EF4-FFF2-40B4-BE49-F238E27FC236}">
                  <a16:creationId xmlns:a16="http://schemas.microsoft.com/office/drawing/2014/main" id="{F44E7704-C0B3-4D03-853C-05038D65DC1D}"/>
                </a:ext>
              </a:extLst>
            </p:cNvPr>
            <p:cNvSpPr/>
            <p:nvPr/>
          </p:nvSpPr>
          <p:spPr>
            <a:xfrm>
              <a:off x="2324983" y="1803036"/>
              <a:ext cx="4665" cy="4665"/>
            </a:xfrm>
            <a:custGeom>
              <a:avLst/>
              <a:gdLst/>
              <a:ahLst/>
              <a:cxnLst/>
              <a:rect l="0" t="0" r="0" b="0"/>
              <a:pathLst>
                <a:path h="4665">
                  <a:moveTo>
                    <a:pt x="4217" y="3266"/>
                  </a:moveTo>
                  <a:cubicBezTo>
                    <a:pt x="4217" y="2333"/>
                    <a:pt x="3751" y="933"/>
                    <a:pt x="3285" y="0"/>
                  </a:cubicBezTo>
                  <a:cubicBezTo>
                    <a:pt x="2351" y="466"/>
                    <a:pt x="952" y="933"/>
                    <a:pt x="485" y="1399"/>
                  </a:cubicBezTo>
                  <a:cubicBezTo>
                    <a:pt x="-448" y="2333"/>
                    <a:pt x="19" y="3732"/>
                    <a:pt x="1419" y="4199"/>
                  </a:cubicBezTo>
                  <a:cubicBezTo>
                    <a:pt x="2818" y="5132"/>
                    <a:pt x="4217" y="4665"/>
                    <a:pt x="4217" y="3266"/>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58" name="Freeform: Shape 357">
              <a:extLst>
                <a:ext uri="{FF2B5EF4-FFF2-40B4-BE49-F238E27FC236}">
                  <a16:creationId xmlns:a16="http://schemas.microsoft.com/office/drawing/2014/main" id="{71D04E87-3A35-445F-B96B-0E6AA189056F}"/>
                </a:ext>
              </a:extLst>
            </p:cNvPr>
            <p:cNvSpPr/>
            <p:nvPr/>
          </p:nvSpPr>
          <p:spPr>
            <a:xfrm>
              <a:off x="1689016" y="2895640"/>
              <a:ext cx="4665" cy="4665"/>
            </a:xfrm>
            <a:custGeom>
              <a:avLst/>
              <a:gdLst/>
              <a:ahLst/>
              <a:cxnLst/>
              <a:rect l="0" t="0" r="0" b="0"/>
              <a:pathLst>
                <a:path w="4665" h="4665">
                  <a:moveTo>
                    <a:pt x="175" y="1775"/>
                  </a:moveTo>
                  <a:cubicBezTo>
                    <a:pt x="-292" y="3175"/>
                    <a:pt x="175" y="4108"/>
                    <a:pt x="1574" y="5041"/>
                  </a:cubicBezTo>
                  <a:cubicBezTo>
                    <a:pt x="2974" y="5507"/>
                    <a:pt x="3907" y="5041"/>
                    <a:pt x="4840" y="3641"/>
                  </a:cubicBezTo>
                  <a:cubicBezTo>
                    <a:pt x="4373" y="2708"/>
                    <a:pt x="4373" y="842"/>
                    <a:pt x="3440" y="376"/>
                  </a:cubicBezTo>
                  <a:cubicBezTo>
                    <a:pt x="2041" y="-557"/>
                    <a:pt x="1108" y="376"/>
                    <a:pt x="175" y="1775"/>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59" name="Freeform: Shape 358">
              <a:extLst>
                <a:ext uri="{FF2B5EF4-FFF2-40B4-BE49-F238E27FC236}">
                  <a16:creationId xmlns:a16="http://schemas.microsoft.com/office/drawing/2014/main" id="{71C8824C-02B9-4774-8765-4716EF1940F8}"/>
                </a:ext>
              </a:extLst>
            </p:cNvPr>
            <p:cNvSpPr/>
            <p:nvPr/>
          </p:nvSpPr>
          <p:spPr>
            <a:xfrm>
              <a:off x="2051645" y="3041093"/>
              <a:ext cx="4665" cy="4665"/>
            </a:xfrm>
            <a:custGeom>
              <a:avLst/>
              <a:gdLst/>
              <a:ahLst/>
              <a:cxnLst/>
              <a:rect l="0" t="0" r="0" b="0"/>
              <a:pathLst>
                <a:path>
                  <a:moveTo>
                    <a:pt x="0" y="933"/>
                  </a:moveTo>
                  <a:cubicBezTo>
                    <a:pt x="0" y="2333"/>
                    <a:pt x="467" y="3266"/>
                    <a:pt x="1866" y="3266"/>
                  </a:cubicBezTo>
                  <a:cubicBezTo>
                    <a:pt x="2333" y="3266"/>
                    <a:pt x="2799" y="2799"/>
                    <a:pt x="3266" y="2333"/>
                  </a:cubicBezTo>
                  <a:cubicBezTo>
                    <a:pt x="3732" y="933"/>
                    <a:pt x="2799" y="0"/>
                    <a:pt x="1400" y="0"/>
                  </a:cubicBezTo>
                  <a:cubicBezTo>
                    <a:pt x="1400" y="0"/>
                    <a:pt x="467" y="467"/>
                    <a:pt x="0" y="933"/>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60" name="Freeform: Shape 359">
              <a:extLst>
                <a:ext uri="{FF2B5EF4-FFF2-40B4-BE49-F238E27FC236}">
                  <a16:creationId xmlns:a16="http://schemas.microsoft.com/office/drawing/2014/main" id="{4864DAA7-8144-42D5-9B5C-A2AB36B2C8E2}"/>
                </a:ext>
              </a:extLst>
            </p:cNvPr>
            <p:cNvSpPr/>
            <p:nvPr/>
          </p:nvSpPr>
          <p:spPr>
            <a:xfrm>
              <a:off x="2004997" y="1812598"/>
              <a:ext cx="4665" cy="4665"/>
            </a:xfrm>
            <a:custGeom>
              <a:avLst/>
              <a:gdLst/>
              <a:ahLst/>
              <a:cxnLst/>
              <a:rect l="0" t="0" r="0" b="0"/>
              <a:pathLst>
                <a:path>
                  <a:moveTo>
                    <a:pt x="3732" y="700"/>
                  </a:moveTo>
                  <a:cubicBezTo>
                    <a:pt x="3266" y="-233"/>
                    <a:pt x="1866" y="-233"/>
                    <a:pt x="933" y="700"/>
                  </a:cubicBezTo>
                  <a:cubicBezTo>
                    <a:pt x="467" y="1166"/>
                    <a:pt x="467" y="1633"/>
                    <a:pt x="0" y="2099"/>
                  </a:cubicBezTo>
                  <a:cubicBezTo>
                    <a:pt x="933" y="2566"/>
                    <a:pt x="1866" y="3032"/>
                    <a:pt x="2333" y="3499"/>
                  </a:cubicBezTo>
                  <a:cubicBezTo>
                    <a:pt x="3732" y="3032"/>
                    <a:pt x="4199" y="2099"/>
                    <a:pt x="3732" y="70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61" name="Freeform: Shape 360">
              <a:extLst>
                <a:ext uri="{FF2B5EF4-FFF2-40B4-BE49-F238E27FC236}">
                  <a16:creationId xmlns:a16="http://schemas.microsoft.com/office/drawing/2014/main" id="{31031DA4-A62C-4B41-8D16-88DF8B1968B5}"/>
                </a:ext>
              </a:extLst>
            </p:cNvPr>
            <p:cNvSpPr/>
            <p:nvPr/>
          </p:nvSpPr>
          <p:spPr>
            <a:xfrm>
              <a:off x="4925626" y="3050423"/>
              <a:ext cx="4665" cy="4665"/>
            </a:xfrm>
            <a:custGeom>
              <a:avLst/>
              <a:gdLst/>
              <a:ahLst/>
              <a:cxnLst/>
              <a:rect l="0" t="0" r="0" b="0"/>
              <a:pathLst>
                <a:path>
                  <a:moveTo>
                    <a:pt x="3732" y="2799"/>
                  </a:moveTo>
                  <a:cubicBezTo>
                    <a:pt x="3265" y="1866"/>
                    <a:pt x="2799" y="933"/>
                    <a:pt x="2333" y="0"/>
                  </a:cubicBezTo>
                  <a:cubicBezTo>
                    <a:pt x="1399" y="933"/>
                    <a:pt x="933" y="1400"/>
                    <a:pt x="0" y="2333"/>
                  </a:cubicBezTo>
                  <a:cubicBezTo>
                    <a:pt x="933" y="2799"/>
                    <a:pt x="1866" y="3266"/>
                    <a:pt x="2799" y="3732"/>
                  </a:cubicBezTo>
                  <a:cubicBezTo>
                    <a:pt x="2799" y="4199"/>
                    <a:pt x="3732" y="2799"/>
                    <a:pt x="3732" y="2799"/>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62" name="Freeform: Shape 361">
              <a:extLst>
                <a:ext uri="{FF2B5EF4-FFF2-40B4-BE49-F238E27FC236}">
                  <a16:creationId xmlns:a16="http://schemas.microsoft.com/office/drawing/2014/main" id="{3BE1132D-2237-4EF7-83BC-CACE76E9C303}"/>
                </a:ext>
              </a:extLst>
            </p:cNvPr>
            <p:cNvSpPr/>
            <p:nvPr/>
          </p:nvSpPr>
          <p:spPr>
            <a:xfrm>
              <a:off x="4456587" y="3062668"/>
              <a:ext cx="4665" cy="4665"/>
            </a:xfrm>
            <a:custGeom>
              <a:avLst/>
              <a:gdLst/>
              <a:ahLst/>
              <a:cxnLst/>
              <a:rect l="0" t="0" r="0" b="0"/>
              <a:pathLst>
                <a:path>
                  <a:moveTo>
                    <a:pt x="692" y="350"/>
                  </a:moveTo>
                  <a:cubicBezTo>
                    <a:pt x="-707" y="1749"/>
                    <a:pt x="226" y="5015"/>
                    <a:pt x="1625" y="4548"/>
                  </a:cubicBezTo>
                  <a:cubicBezTo>
                    <a:pt x="2092" y="4548"/>
                    <a:pt x="2558" y="3616"/>
                    <a:pt x="2558" y="3616"/>
                  </a:cubicBezTo>
                  <a:cubicBezTo>
                    <a:pt x="2558" y="2682"/>
                    <a:pt x="2092" y="1283"/>
                    <a:pt x="2092" y="350"/>
                  </a:cubicBezTo>
                  <a:cubicBezTo>
                    <a:pt x="1625" y="-117"/>
                    <a:pt x="692" y="-117"/>
                    <a:pt x="692" y="35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63" name="Freeform: Shape 362">
              <a:extLst>
                <a:ext uri="{FF2B5EF4-FFF2-40B4-BE49-F238E27FC236}">
                  <a16:creationId xmlns:a16="http://schemas.microsoft.com/office/drawing/2014/main" id="{6102A13B-8444-4EA2-AAC9-2E483A375E68}"/>
                </a:ext>
              </a:extLst>
            </p:cNvPr>
            <p:cNvSpPr/>
            <p:nvPr/>
          </p:nvSpPr>
          <p:spPr>
            <a:xfrm>
              <a:off x="4929183" y="3148677"/>
              <a:ext cx="4665" cy="4665"/>
            </a:xfrm>
            <a:custGeom>
              <a:avLst/>
              <a:gdLst/>
              <a:ahLst/>
              <a:cxnLst/>
              <a:rect l="0" t="0" r="0" b="0"/>
              <a:pathLst>
                <a:path>
                  <a:moveTo>
                    <a:pt x="4373" y="1575"/>
                  </a:moveTo>
                  <a:cubicBezTo>
                    <a:pt x="4373" y="175"/>
                    <a:pt x="2974" y="-292"/>
                    <a:pt x="1574" y="175"/>
                  </a:cubicBezTo>
                  <a:cubicBezTo>
                    <a:pt x="175" y="641"/>
                    <a:pt x="-292" y="2041"/>
                    <a:pt x="175" y="2974"/>
                  </a:cubicBezTo>
                  <a:cubicBezTo>
                    <a:pt x="641" y="3907"/>
                    <a:pt x="2041" y="3907"/>
                    <a:pt x="2974" y="4373"/>
                  </a:cubicBezTo>
                  <a:cubicBezTo>
                    <a:pt x="3441" y="3441"/>
                    <a:pt x="4373" y="2507"/>
                    <a:pt x="4373" y="1575"/>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64" name="Freeform: Shape 363">
              <a:extLst>
                <a:ext uri="{FF2B5EF4-FFF2-40B4-BE49-F238E27FC236}">
                  <a16:creationId xmlns:a16="http://schemas.microsoft.com/office/drawing/2014/main" id="{D7A474B8-C31B-4FE3-8BDF-CF8538718199}"/>
                </a:ext>
              </a:extLst>
            </p:cNvPr>
            <p:cNvSpPr/>
            <p:nvPr/>
          </p:nvSpPr>
          <p:spPr>
            <a:xfrm>
              <a:off x="5058663" y="3289731"/>
              <a:ext cx="4665" cy="4665"/>
            </a:xfrm>
            <a:custGeom>
              <a:avLst/>
              <a:gdLst/>
              <a:ahLst/>
              <a:cxnLst/>
              <a:rect l="0" t="0" r="0" b="0"/>
              <a:pathLst>
                <a:path w="4665">
                  <a:moveTo>
                    <a:pt x="3175" y="0"/>
                  </a:moveTo>
                  <a:cubicBezTo>
                    <a:pt x="2242" y="467"/>
                    <a:pt x="1309" y="933"/>
                    <a:pt x="376" y="1866"/>
                  </a:cubicBezTo>
                  <a:cubicBezTo>
                    <a:pt x="-557" y="2799"/>
                    <a:pt x="376" y="4199"/>
                    <a:pt x="1775" y="4199"/>
                  </a:cubicBezTo>
                  <a:cubicBezTo>
                    <a:pt x="4108" y="4665"/>
                    <a:pt x="5974" y="3265"/>
                    <a:pt x="5041" y="1866"/>
                  </a:cubicBezTo>
                  <a:cubicBezTo>
                    <a:pt x="5041" y="933"/>
                    <a:pt x="4108" y="467"/>
                    <a:pt x="3175" y="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65" name="Freeform: Shape 364">
              <a:extLst>
                <a:ext uri="{FF2B5EF4-FFF2-40B4-BE49-F238E27FC236}">
                  <a16:creationId xmlns:a16="http://schemas.microsoft.com/office/drawing/2014/main" id="{BF2A55D4-B0B9-45BB-97DB-FFEA5B9617BD}"/>
                </a:ext>
              </a:extLst>
            </p:cNvPr>
            <p:cNvSpPr/>
            <p:nvPr/>
          </p:nvSpPr>
          <p:spPr>
            <a:xfrm>
              <a:off x="2784950" y="1599647"/>
              <a:ext cx="4665" cy="4665"/>
            </a:xfrm>
            <a:custGeom>
              <a:avLst/>
              <a:gdLst/>
              <a:ahLst/>
              <a:cxnLst/>
              <a:rect l="0" t="0" r="0" b="0"/>
              <a:pathLst>
                <a:path>
                  <a:moveTo>
                    <a:pt x="467" y="3266"/>
                  </a:moveTo>
                  <a:cubicBezTo>
                    <a:pt x="1399" y="2799"/>
                    <a:pt x="1866" y="1866"/>
                    <a:pt x="2333" y="1399"/>
                  </a:cubicBezTo>
                  <a:cubicBezTo>
                    <a:pt x="2333" y="1399"/>
                    <a:pt x="1866" y="466"/>
                    <a:pt x="1866" y="0"/>
                  </a:cubicBezTo>
                  <a:cubicBezTo>
                    <a:pt x="933" y="466"/>
                    <a:pt x="467" y="1399"/>
                    <a:pt x="0" y="1866"/>
                  </a:cubicBezTo>
                  <a:cubicBezTo>
                    <a:pt x="0" y="2333"/>
                    <a:pt x="467" y="2799"/>
                    <a:pt x="467" y="3266"/>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66" name="Freeform: Shape 365">
              <a:extLst>
                <a:ext uri="{FF2B5EF4-FFF2-40B4-BE49-F238E27FC236}">
                  <a16:creationId xmlns:a16="http://schemas.microsoft.com/office/drawing/2014/main" id="{98BAD1BA-A7A4-4C88-9773-2C61C413E5C9}"/>
                </a:ext>
              </a:extLst>
            </p:cNvPr>
            <p:cNvSpPr/>
            <p:nvPr/>
          </p:nvSpPr>
          <p:spPr>
            <a:xfrm>
              <a:off x="4969941" y="3395455"/>
              <a:ext cx="4665" cy="4665"/>
            </a:xfrm>
            <a:custGeom>
              <a:avLst/>
              <a:gdLst/>
              <a:ahLst/>
              <a:cxnLst/>
              <a:rect l="0" t="0" r="0" b="0"/>
              <a:pathLst>
                <a:path w="4665">
                  <a:moveTo>
                    <a:pt x="5131" y="1101"/>
                  </a:moveTo>
                  <a:cubicBezTo>
                    <a:pt x="5131" y="635"/>
                    <a:pt x="4198" y="168"/>
                    <a:pt x="3732" y="168"/>
                  </a:cubicBezTo>
                  <a:cubicBezTo>
                    <a:pt x="1866" y="-298"/>
                    <a:pt x="0" y="168"/>
                    <a:pt x="0" y="2034"/>
                  </a:cubicBezTo>
                  <a:cubicBezTo>
                    <a:pt x="0" y="2967"/>
                    <a:pt x="933" y="3900"/>
                    <a:pt x="1866" y="4367"/>
                  </a:cubicBezTo>
                  <a:cubicBezTo>
                    <a:pt x="3265" y="4833"/>
                    <a:pt x="5598" y="2501"/>
                    <a:pt x="5131" y="1101"/>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67" name="Freeform: Shape 366">
              <a:extLst>
                <a:ext uri="{FF2B5EF4-FFF2-40B4-BE49-F238E27FC236}">
                  <a16:creationId xmlns:a16="http://schemas.microsoft.com/office/drawing/2014/main" id="{4941AA21-C0E0-490F-A738-25B4AE4822B5}"/>
                </a:ext>
              </a:extLst>
            </p:cNvPr>
            <p:cNvSpPr/>
            <p:nvPr/>
          </p:nvSpPr>
          <p:spPr>
            <a:xfrm>
              <a:off x="5389307" y="3422213"/>
              <a:ext cx="4665" cy="4665"/>
            </a:xfrm>
            <a:custGeom>
              <a:avLst/>
              <a:gdLst/>
              <a:ahLst/>
              <a:cxnLst/>
              <a:rect l="0" t="0" r="0" b="0"/>
              <a:pathLst>
                <a:path w="4665">
                  <a:moveTo>
                    <a:pt x="5131" y="2333"/>
                  </a:moveTo>
                  <a:cubicBezTo>
                    <a:pt x="5131" y="1866"/>
                    <a:pt x="4665" y="933"/>
                    <a:pt x="4198" y="933"/>
                  </a:cubicBezTo>
                  <a:cubicBezTo>
                    <a:pt x="2799" y="467"/>
                    <a:pt x="1399" y="467"/>
                    <a:pt x="0" y="0"/>
                  </a:cubicBezTo>
                  <a:cubicBezTo>
                    <a:pt x="933" y="1399"/>
                    <a:pt x="1866" y="2333"/>
                    <a:pt x="2799" y="3266"/>
                  </a:cubicBezTo>
                  <a:cubicBezTo>
                    <a:pt x="4198" y="4665"/>
                    <a:pt x="5131" y="4199"/>
                    <a:pt x="5131" y="2333"/>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68" name="Freeform: Shape 367">
              <a:extLst>
                <a:ext uri="{FF2B5EF4-FFF2-40B4-BE49-F238E27FC236}">
                  <a16:creationId xmlns:a16="http://schemas.microsoft.com/office/drawing/2014/main" id="{B4FE8432-0758-497F-AD2D-795B3EEB1240}"/>
                </a:ext>
              </a:extLst>
            </p:cNvPr>
            <p:cNvSpPr/>
            <p:nvPr/>
          </p:nvSpPr>
          <p:spPr>
            <a:xfrm>
              <a:off x="5388839" y="3420814"/>
              <a:ext cx="4665" cy="4665"/>
            </a:xfrm>
            <a:custGeom>
              <a:avLst/>
              <a:gdLst/>
              <a:ahLst/>
              <a:cxnLst/>
              <a:rect l="0" t="0" r="0" b="0"/>
              <a:pathLst>
                <a:path>
                  <a:moveTo>
                    <a:pt x="933" y="1399"/>
                  </a:moveTo>
                  <a:cubicBezTo>
                    <a:pt x="933" y="933"/>
                    <a:pt x="467" y="933"/>
                    <a:pt x="467" y="466"/>
                  </a:cubicBezTo>
                  <a:cubicBezTo>
                    <a:pt x="467" y="466"/>
                    <a:pt x="0" y="0"/>
                    <a:pt x="0" y="0"/>
                  </a:cubicBezTo>
                  <a:cubicBezTo>
                    <a:pt x="0" y="466"/>
                    <a:pt x="0" y="466"/>
                    <a:pt x="0" y="933"/>
                  </a:cubicBezTo>
                  <a:cubicBezTo>
                    <a:pt x="0" y="1399"/>
                    <a:pt x="467" y="1399"/>
                    <a:pt x="933" y="1399"/>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69" name="Freeform: Shape 368">
              <a:extLst>
                <a:ext uri="{FF2B5EF4-FFF2-40B4-BE49-F238E27FC236}">
                  <a16:creationId xmlns:a16="http://schemas.microsoft.com/office/drawing/2014/main" id="{07D6059A-CF7B-4124-B41B-61C0DD67FA8B}"/>
                </a:ext>
              </a:extLst>
            </p:cNvPr>
            <p:cNvSpPr/>
            <p:nvPr/>
          </p:nvSpPr>
          <p:spPr>
            <a:xfrm>
              <a:off x="5191985" y="3544433"/>
              <a:ext cx="4665" cy="4665"/>
            </a:xfrm>
            <a:custGeom>
              <a:avLst/>
              <a:gdLst/>
              <a:ahLst/>
              <a:cxnLst/>
              <a:rect l="0" t="0" r="0" b="0"/>
              <a:pathLst>
                <a:path>
                  <a:moveTo>
                    <a:pt x="933" y="0"/>
                  </a:moveTo>
                  <a:cubicBezTo>
                    <a:pt x="466" y="0"/>
                    <a:pt x="0" y="0"/>
                    <a:pt x="0" y="466"/>
                  </a:cubicBezTo>
                  <a:cubicBezTo>
                    <a:pt x="0" y="466"/>
                    <a:pt x="0" y="933"/>
                    <a:pt x="0" y="933"/>
                  </a:cubicBezTo>
                  <a:cubicBezTo>
                    <a:pt x="0" y="933"/>
                    <a:pt x="0" y="933"/>
                    <a:pt x="466" y="933"/>
                  </a:cubicBezTo>
                  <a:cubicBezTo>
                    <a:pt x="466" y="466"/>
                    <a:pt x="933" y="466"/>
                    <a:pt x="933" y="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70" name="Freeform: Shape 369">
              <a:extLst>
                <a:ext uri="{FF2B5EF4-FFF2-40B4-BE49-F238E27FC236}">
                  <a16:creationId xmlns:a16="http://schemas.microsoft.com/office/drawing/2014/main" id="{5625B85C-8DA3-4000-A9A1-065E3B7EAC12}"/>
                </a:ext>
              </a:extLst>
            </p:cNvPr>
            <p:cNvSpPr/>
            <p:nvPr/>
          </p:nvSpPr>
          <p:spPr>
            <a:xfrm>
              <a:off x="5192918" y="3540701"/>
              <a:ext cx="4665" cy="4665"/>
            </a:xfrm>
            <a:custGeom>
              <a:avLst/>
              <a:gdLst/>
              <a:ahLst/>
              <a:cxnLst/>
              <a:rect l="0" t="0" r="0" b="0"/>
              <a:pathLst>
                <a:path w="4665">
                  <a:moveTo>
                    <a:pt x="4198" y="0"/>
                  </a:moveTo>
                  <a:cubicBezTo>
                    <a:pt x="3732" y="0"/>
                    <a:pt x="2799" y="0"/>
                    <a:pt x="2799" y="467"/>
                  </a:cubicBezTo>
                  <a:cubicBezTo>
                    <a:pt x="1866" y="1400"/>
                    <a:pt x="933" y="2799"/>
                    <a:pt x="0" y="3732"/>
                  </a:cubicBezTo>
                  <a:cubicBezTo>
                    <a:pt x="1399" y="3266"/>
                    <a:pt x="2799" y="3266"/>
                    <a:pt x="4198" y="2333"/>
                  </a:cubicBezTo>
                  <a:cubicBezTo>
                    <a:pt x="5598" y="1866"/>
                    <a:pt x="5598" y="467"/>
                    <a:pt x="4198" y="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71" name="Freeform: Shape 370">
              <a:extLst>
                <a:ext uri="{FF2B5EF4-FFF2-40B4-BE49-F238E27FC236}">
                  <a16:creationId xmlns:a16="http://schemas.microsoft.com/office/drawing/2014/main" id="{190B85D2-6586-4B34-BBBF-D0B795E4A216}"/>
                </a:ext>
              </a:extLst>
            </p:cNvPr>
            <p:cNvSpPr/>
            <p:nvPr/>
          </p:nvSpPr>
          <p:spPr>
            <a:xfrm>
              <a:off x="4759626" y="3710969"/>
              <a:ext cx="4665" cy="4665"/>
            </a:xfrm>
            <a:custGeom>
              <a:avLst/>
              <a:gdLst/>
              <a:ahLst/>
              <a:cxnLst/>
              <a:rect l="0" t="0" r="0" b="0"/>
              <a:pathLst>
                <a:path h="4665">
                  <a:moveTo>
                    <a:pt x="3199" y="466"/>
                  </a:moveTo>
                  <a:cubicBezTo>
                    <a:pt x="-533" y="1866"/>
                    <a:pt x="-1000" y="3732"/>
                    <a:pt x="1799" y="6531"/>
                  </a:cubicBezTo>
                  <a:cubicBezTo>
                    <a:pt x="2266" y="6998"/>
                    <a:pt x="3665" y="7464"/>
                    <a:pt x="4598" y="7464"/>
                  </a:cubicBezTo>
                  <a:cubicBezTo>
                    <a:pt x="4598" y="5131"/>
                    <a:pt x="4598" y="2333"/>
                    <a:pt x="4598" y="0"/>
                  </a:cubicBezTo>
                  <a:cubicBezTo>
                    <a:pt x="4132" y="0"/>
                    <a:pt x="3665" y="0"/>
                    <a:pt x="3199" y="466"/>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72" name="Freeform: Shape 371">
              <a:extLst>
                <a:ext uri="{FF2B5EF4-FFF2-40B4-BE49-F238E27FC236}">
                  <a16:creationId xmlns:a16="http://schemas.microsoft.com/office/drawing/2014/main" id="{C635FC89-6183-46F2-86E0-9BB2F16234D2}"/>
                </a:ext>
              </a:extLst>
            </p:cNvPr>
            <p:cNvSpPr/>
            <p:nvPr/>
          </p:nvSpPr>
          <p:spPr>
            <a:xfrm>
              <a:off x="2812939" y="1395792"/>
              <a:ext cx="4665" cy="4665"/>
            </a:xfrm>
            <a:custGeom>
              <a:avLst/>
              <a:gdLst/>
              <a:ahLst/>
              <a:cxnLst/>
              <a:rect l="0" t="0" r="0" b="0"/>
              <a:pathLst>
                <a:path h="4665">
                  <a:moveTo>
                    <a:pt x="2799" y="2799"/>
                  </a:moveTo>
                  <a:cubicBezTo>
                    <a:pt x="2799" y="1866"/>
                    <a:pt x="1866" y="933"/>
                    <a:pt x="1399" y="0"/>
                  </a:cubicBezTo>
                  <a:cubicBezTo>
                    <a:pt x="933" y="933"/>
                    <a:pt x="0" y="1866"/>
                    <a:pt x="0" y="2799"/>
                  </a:cubicBezTo>
                  <a:cubicBezTo>
                    <a:pt x="0" y="3732"/>
                    <a:pt x="933" y="4665"/>
                    <a:pt x="1399" y="5598"/>
                  </a:cubicBezTo>
                  <a:cubicBezTo>
                    <a:pt x="1866" y="4665"/>
                    <a:pt x="2799" y="3732"/>
                    <a:pt x="2799" y="2799"/>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73" name="Freeform: Shape 372">
              <a:extLst>
                <a:ext uri="{FF2B5EF4-FFF2-40B4-BE49-F238E27FC236}">
                  <a16:creationId xmlns:a16="http://schemas.microsoft.com/office/drawing/2014/main" id="{7DCA6BCF-0D25-407C-843B-14B386F41DE6}"/>
                </a:ext>
              </a:extLst>
            </p:cNvPr>
            <p:cNvSpPr/>
            <p:nvPr/>
          </p:nvSpPr>
          <p:spPr>
            <a:xfrm>
              <a:off x="3534583" y="1393460"/>
              <a:ext cx="4665" cy="4665"/>
            </a:xfrm>
            <a:custGeom>
              <a:avLst/>
              <a:gdLst/>
              <a:ahLst/>
              <a:cxnLst/>
              <a:rect l="0" t="0" r="0" b="0"/>
              <a:pathLst>
                <a:path w="4665" h="4665">
                  <a:moveTo>
                    <a:pt x="5132" y="467"/>
                  </a:moveTo>
                  <a:cubicBezTo>
                    <a:pt x="4199" y="0"/>
                    <a:pt x="2799" y="0"/>
                    <a:pt x="1866" y="0"/>
                  </a:cubicBezTo>
                  <a:cubicBezTo>
                    <a:pt x="0" y="0"/>
                    <a:pt x="-467" y="1400"/>
                    <a:pt x="467" y="2799"/>
                  </a:cubicBezTo>
                  <a:cubicBezTo>
                    <a:pt x="1400" y="4199"/>
                    <a:pt x="2333" y="5598"/>
                    <a:pt x="2799" y="6998"/>
                  </a:cubicBezTo>
                  <a:cubicBezTo>
                    <a:pt x="4199" y="6998"/>
                    <a:pt x="5132" y="6998"/>
                    <a:pt x="6531" y="6998"/>
                  </a:cubicBezTo>
                  <a:cubicBezTo>
                    <a:pt x="6531" y="4665"/>
                    <a:pt x="7464" y="1866"/>
                    <a:pt x="5132" y="467"/>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74" name="Freeform: Shape 373">
              <a:extLst>
                <a:ext uri="{FF2B5EF4-FFF2-40B4-BE49-F238E27FC236}">
                  <a16:creationId xmlns:a16="http://schemas.microsoft.com/office/drawing/2014/main" id="{0BE1AF07-9B99-450F-9ED5-4609BBA5090A}"/>
                </a:ext>
              </a:extLst>
            </p:cNvPr>
            <p:cNvSpPr/>
            <p:nvPr/>
          </p:nvSpPr>
          <p:spPr>
            <a:xfrm>
              <a:off x="1833332" y="1639765"/>
              <a:ext cx="4665" cy="4665"/>
            </a:xfrm>
            <a:custGeom>
              <a:avLst/>
              <a:gdLst/>
              <a:ahLst/>
              <a:cxnLst/>
              <a:rect l="0" t="0" r="0" b="0"/>
              <a:pathLst>
                <a:path h="4665">
                  <a:moveTo>
                    <a:pt x="2333" y="0"/>
                  </a:moveTo>
                  <a:cubicBezTo>
                    <a:pt x="1399" y="466"/>
                    <a:pt x="0" y="933"/>
                    <a:pt x="0" y="1866"/>
                  </a:cubicBezTo>
                  <a:cubicBezTo>
                    <a:pt x="0" y="2799"/>
                    <a:pt x="467" y="4199"/>
                    <a:pt x="933" y="5132"/>
                  </a:cubicBezTo>
                  <a:cubicBezTo>
                    <a:pt x="1866" y="6065"/>
                    <a:pt x="4665" y="4199"/>
                    <a:pt x="4199" y="2333"/>
                  </a:cubicBezTo>
                  <a:cubicBezTo>
                    <a:pt x="4199" y="1399"/>
                    <a:pt x="2799" y="933"/>
                    <a:pt x="2333" y="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75" name="Freeform: Shape 374">
              <a:extLst>
                <a:ext uri="{FF2B5EF4-FFF2-40B4-BE49-F238E27FC236}">
                  <a16:creationId xmlns:a16="http://schemas.microsoft.com/office/drawing/2014/main" id="{AF32961D-81C7-443F-B7E7-42D2715184B2}"/>
                </a:ext>
              </a:extLst>
            </p:cNvPr>
            <p:cNvSpPr/>
            <p:nvPr/>
          </p:nvSpPr>
          <p:spPr>
            <a:xfrm>
              <a:off x="3856901" y="1682216"/>
              <a:ext cx="4665" cy="4665"/>
            </a:xfrm>
            <a:custGeom>
              <a:avLst/>
              <a:gdLst/>
              <a:ahLst/>
              <a:cxnLst/>
              <a:rect l="0" t="0" r="0" b="0"/>
              <a:pathLst>
                <a:path h="4665">
                  <a:moveTo>
                    <a:pt x="1418" y="5132"/>
                  </a:moveTo>
                  <a:cubicBezTo>
                    <a:pt x="2351" y="5132"/>
                    <a:pt x="3284" y="4199"/>
                    <a:pt x="4217" y="3266"/>
                  </a:cubicBezTo>
                  <a:cubicBezTo>
                    <a:pt x="4684" y="2799"/>
                    <a:pt x="4217" y="2333"/>
                    <a:pt x="4217" y="1400"/>
                  </a:cubicBezTo>
                  <a:cubicBezTo>
                    <a:pt x="3751" y="933"/>
                    <a:pt x="3284" y="0"/>
                    <a:pt x="3284" y="0"/>
                  </a:cubicBezTo>
                  <a:cubicBezTo>
                    <a:pt x="2351" y="466"/>
                    <a:pt x="952" y="933"/>
                    <a:pt x="485" y="1866"/>
                  </a:cubicBezTo>
                  <a:cubicBezTo>
                    <a:pt x="-448" y="3732"/>
                    <a:pt x="19" y="5132"/>
                    <a:pt x="1418" y="5132"/>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76" name="Freeform: Shape 375">
              <a:extLst>
                <a:ext uri="{FF2B5EF4-FFF2-40B4-BE49-F238E27FC236}">
                  <a16:creationId xmlns:a16="http://schemas.microsoft.com/office/drawing/2014/main" id="{108ACDC4-39E5-42A5-88CC-BF63BA9AAA5A}"/>
                </a:ext>
              </a:extLst>
            </p:cNvPr>
            <p:cNvSpPr/>
            <p:nvPr/>
          </p:nvSpPr>
          <p:spPr>
            <a:xfrm>
              <a:off x="961859" y="1926128"/>
              <a:ext cx="4665" cy="4665"/>
            </a:xfrm>
            <a:custGeom>
              <a:avLst/>
              <a:gdLst/>
              <a:ahLst/>
              <a:cxnLst/>
              <a:rect l="0" t="0" r="0" b="0"/>
              <a:pathLst>
                <a:path h="4665">
                  <a:moveTo>
                    <a:pt x="1023" y="61"/>
                  </a:moveTo>
                  <a:cubicBezTo>
                    <a:pt x="557" y="61"/>
                    <a:pt x="90" y="994"/>
                    <a:pt x="90" y="1460"/>
                  </a:cubicBezTo>
                  <a:cubicBezTo>
                    <a:pt x="-376" y="3793"/>
                    <a:pt x="1023" y="5659"/>
                    <a:pt x="2889" y="4726"/>
                  </a:cubicBezTo>
                  <a:cubicBezTo>
                    <a:pt x="3356" y="4726"/>
                    <a:pt x="3822" y="3793"/>
                    <a:pt x="4289" y="3326"/>
                  </a:cubicBezTo>
                  <a:cubicBezTo>
                    <a:pt x="4755" y="1927"/>
                    <a:pt x="2423" y="-406"/>
                    <a:pt x="1023" y="61"/>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77" name="Freeform: Shape 376">
              <a:extLst>
                <a:ext uri="{FF2B5EF4-FFF2-40B4-BE49-F238E27FC236}">
                  <a16:creationId xmlns:a16="http://schemas.microsoft.com/office/drawing/2014/main" id="{D2F9F001-533D-46F3-B448-C5E42390416E}"/>
                </a:ext>
              </a:extLst>
            </p:cNvPr>
            <p:cNvSpPr/>
            <p:nvPr/>
          </p:nvSpPr>
          <p:spPr>
            <a:xfrm>
              <a:off x="3149621" y="1933186"/>
              <a:ext cx="4665" cy="4665"/>
            </a:xfrm>
            <a:custGeom>
              <a:avLst/>
              <a:gdLst/>
              <a:ahLst/>
              <a:cxnLst/>
              <a:rect l="0" t="0" r="0" b="0"/>
              <a:pathLst>
                <a:path w="4665">
                  <a:moveTo>
                    <a:pt x="1050" y="4199"/>
                  </a:moveTo>
                  <a:cubicBezTo>
                    <a:pt x="1516" y="4199"/>
                    <a:pt x="2449" y="4199"/>
                    <a:pt x="2449" y="3732"/>
                  </a:cubicBezTo>
                  <a:cubicBezTo>
                    <a:pt x="3382" y="2799"/>
                    <a:pt x="4315" y="1400"/>
                    <a:pt x="5248" y="0"/>
                  </a:cubicBezTo>
                  <a:cubicBezTo>
                    <a:pt x="3849" y="466"/>
                    <a:pt x="2449" y="933"/>
                    <a:pt x="1050" y="1400"/>
                  </a:cubicBezTo>
                  <a:cubicBezTo>
                    <a:pt x="-350" y="1866"/>
                    <a:pt x="-350" y="3266"/>
                    <a:pt x="1050" y="4199"/>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78" name="Freeform: Shape 377">
              <a:extLst>
                <a:ext uri="{FF2B5EF4-FFF2-40B4-BE49-F238E27FC236}">
                  <a16:creationId xmlns:a16="http://schemas.microsoft.com/office/drawing/2014/main" id="{4630AAED-9C85-4395-AD9A-20BB36C8C573}"/>
                </a:ext>
              </a:extLst>
            </p:cNvPr>
            <p:cNvSpPr/>
            <p:nvPr/>
          </p:nvSpPr>
          <p:spPr>
            <a:xfrm>
              <a:off x="3155335" y="1932253"/>
              <a:ext cx="4665" cy="4665"/>
            </a:xfrm>
            <a:custGeom>
              <a:avLst/>
              <a:gdLst/>
              <a:ahLst/>
              <a:cxnLst/>
              <a:rect l="0" t="0" r="0" b="0"/>
              <a:pathLst>
                <a:path>
                  <a:moveTo>
                    <a:pt x="0" y="933"/>
                  </a:moveTo>
                  <a:cubicBezTo>
                    <a:pt x="466" y="933"/>
                    <a:pt x="933" y="933"/>
                    <a:pt x="933" y="466"/>
                  </a:cubicBezTo>
                  <a:cubicBezTo>
                    <a:pt x="933" y="466"/>
                    <a:pt x="933" y="0"/>
                    <a:pt x="1399" y="0"/>
                  </a:cubicBezTo>
                  <a:cubicBezTo>
                    <a:pt x="1399" y="0"/>
                    <a:pt x="933" y="0"/>
                    <a:pt x="933" y="0"/>
                  </a:cubicBezTo>
                  <a:cubicBezTo>
                    <a:pt x="466" y="466"/>
                    <a:pt x="0" y="466"/>
                    <a:pt x="0" y="933"/>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79" name="Freeform: Shape 378">
              <a:extLst>
                <a:ext uri="{FF2B5EF4-FFF2-40B4-BE49-F238E27FC236}">
                  <a16:creationId xmlns:a16="http://schemas.microsoft.com/office/drawing/2014/main" id="{1C2B7CE2-90DF-4575-AACA-1E65EBA08009}"/>
                </a:ext>
              </a:extLst>
            </p:cNvPr>
            <p:cNvSpPr/>
            <p:nvPr/>
          </p:nvSpPr>
          <p:spPr>
            <a:xfrm>
              <a:off x="3439421" y="2011089"/>
              <a:ext cx="4665" cy="4665"/>
            </a:xfrm>
            <a:custGeom>
              <a:avLst/>
              <a:gdLst/>
              <a:ahLst/>
              <a:cxnLst/>
              <a:rect l="0" t="0" r="0" b="0"/>
              <a:pathLst>
                <a:path>
                  <a:moveTo>
                    <a:pt x="0" y="933"/>
                  </a:moveTo>
                  <a:cubicBezTo>
                    <a:pt x="933" y="1866"/>
                    <a:pt x="1399" y="2333"/>
                    <a:pt x="2333" y="3266"/>
                  </a:cubicBezTo>
                  <a:cubicBezTo>
                    <a:pt x="2799" y="2799"/>
                    <a:pt x="3732" y="2799"/>
                    <a:pt x="3732" y="2333"/>
                  </a:cubicBezTo>
                  <a:cubicBezTo>
                    <a:pt x="3732" y="933"/>
                    <a:pt x="3266" y="0"/>
                    <a:pt x="1866" y="0"/>
                  </a:cubicBezTo>
                  <a:cubicBezTo>
                    <a:pt x="933" y="0"/>
                    <a:pt x="467" y="467"/>
                    <a:pt x="0" y="933"/>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80" name="Freeform: Shape 379">
              <a:extLst>
                <a:ext uri="{FF2B5EF4-FFF2-40B4-BE49-F238E27FC236}">
                  <a16:creationId xmlns:a16="http://schemas.microsoft.com/office/drawing/2014/main" id="{16BC5E27-F14E-456F-B347-5A8AC83FC4D0}"/>
                </a:ext>
              </a:extLst>
            </p:cNvPr>
            <p:cNvSpPr/>
            <p:nvPr/>
          </p:nvSpPr>
          <p:spPr>
            <a:xfrm>
              <a:off x="2035318" y="2032821"/>
              <a:ext cx="4665" cy="4665"/>
            </a:xfrm>
            <a:custGeom>
              <a:avLst/>
              <a:gdLst/>
              <a:ahLst/>
              <a:cxnLst/>
              <a:rect l="0" t="0" r="0" b="0"/>
              <a:pathLst>
                <a:path w="4665" h="4665">
                  <a:moveTo>
                    <a:pt x="2333" y="193"/>
                  </a:moveTo>
                  <a:cubicBezTo>
                    <a:pt x="1400" y="660"/>
                    <a:pt x="0" y="1593"/>
                    <a:pt x="0" y="2526"/>
                  </a:cubicBezTo>
                  <a:cubicBezTo>
                    <a:pt x="0" y="3459"/>
                    <a:pt x="933" y="4392"/>
                    <a:pt x="1866" y="5325"/>
                  </a:cubicBezTo>
                  <a:cubicBezTo>
                    <a:pt x="2799" y="6258"/>
                    <a:pt x="4199" y="5325"/>
                    <a:pt x="4665" y="3925"/>
                  </a:cubicBezTo>
                  <a:cubicBezTo>
                    <a:pt x="5132" y="2992"/>
                    <a:pt x="5132" y="1593"/>
                    <a:pt x="5132" y="660"/>
                  </a:cubicBezTo>
                  <a:cubicBezTo>
                    <a:pt x="4665" y="193"/>
                    <a:pt x="3266" y="-273"/>
                    <a:pt x="2333" y="193"/>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81" name="Freeform: Shape 380">
              <a:extLst>
                <a:ext uri="{FF2B5EF4-FFF2-40B4-BE49-F238E27FC236}">
                  <a16:creationId xmlns:a16="http://schemas.microsoft.com/office/drawing/2014/main" id="{70B9C80D-3ACA-40DA-812B-0E9BE52FAA84}"/>
                </a:ext>
              </a:extLst>
            </p:cNvPr>
            <p:cNvSpPr/>
            <p:nvPr/>
          </p:nvSpPr>
          <p:spPr>
            <a:xfrm>
              <a:off x="4030796" y="1503641"/>
              <a:ext cx="4665" cy="4665"/>
            </a:xfrm>
            <a:custGeom>
              <a:avLst/>
              <a:gdLst/>
              <a:ahLst/>
              <a:cxnLst/>
              <a:rect l="0" t="0" r="0" b="0"/>
              <a:pathLst>
                <a:path>
                  <a:moveTo>
                    <a:pt x="1054" y="376"/>
                  </a:moveTo>
                  <a:cubicBezTo>
                    <a:pt x="588" y="842"/>
                    <a:pt x="121" y="1309"/>
                    <a:pt x="121" y="1775"/>
                  </a:cubicBezTo>
                  <a:cubicBezTo>
                    <a:pt x="-345" y="3175"/>
                    <a:pt x="588" y="4108"/>
                    <a:pt x="1987" y="4108"/>
                  </a:cubicBezTo>
                  <a:cubicBezTo>
                    <a:pt x="3387" y="4108"/>
                    <a:pt x="3854" y="3175"/>
                    <a:pt x="3854" y="1775"/>
                  </a:cubicBezTo>
                  <a:cubicBezTo>
                    <a:pt x="3387" y="376"/>
                    <a:pt x="2454" y="-557"/>
                    <a:pt x="1054" y="376"/>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82" name="Freeform: Shape 381">
              <a:extLst>
                <a:ext uri="{FF2B5EF4-FFF2-40B4-BE49-F238E27FC236}">
                  <a16:creationId xmlns:a16="http://schemas.microsoft.com/office/drawing/2014/main" id="{D389FA5C-2901-4BC0-A2C4-B40EF9047712}"/>
                </a:ext>
              </a:extLst>
            </p:cNvPr>
            <p:cNvSpPr/>
            <p:nvPr/>
          </p:nvSpPr>
          <p:spPr>
            <a:xfrm>
              <a:off x="5256359" y="2190687"/>
              <a:ext cx="4665" cy="4665"/>
            </a:xfrm>
            <a:custGeom>
              <a:avLst/>
              <a:gdLst/>
              <a:ahLst/>
              <a:cxnLst/>
              <a:rect l="0" t="0" r="0" b="0"/>
              <a:pathLst>
                <a:path>
                  <a:moveTo>
                    <a:pt x="2333" y="933"/>
                  </a:moveTo>
                  <a:cubicBezTo>
                    <a:pt x="2333" y="467"/>
                    <a:pt x="1866" y="0"/>
                    <a:pt x="1399" y="0"/>
                  </a:cubicBezTo>
                  <a:cubicBezTo>
                    <a:pt x="933" y="0"/>
                    <a:pt x="467" y="0"/>
                    <a:pt x="0" y="467"/>
                  </a:cubicBezTo>
                  <a:cubicBezTo>
                    <a:pt x="0" y="933"/>
                    <a:pt x="0" y="1866"/>
                    <a:pt x="0" y="1866"/>
                  </a:cubicBezTo>
                  <a:cubicBezTo>
                    <a:pt x="1399" y="2799"/>
                    <a:pt x="2333" y="2333"/>
                    <a:pt x="2333" y="933"/>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83" name="Freeform: Shape 382">
              <a:extLst>
                <a:ext uri="{FF2B5EF4-FFF2-40B4-BE49-F238E27FC236}">
                  <a16:creationId xmlns:a16="http://schemas.microsoft.com/office/drawing/2014/main" id="{B048A95D-7063-4402-AEE9-B7E76F881BA7}"/>
                </a:ext>
              </a:extLst>
            </p:cNvPr>
            <p:cNvSpPr/>
            <p:nvPr/>
          </p:nvSpPr>
          <p:spPr>
            <a:xfrm>
              <a:off x="5103820" y="2541485"/>
              <a:ext cx="4665" cy="4665"/>
            </a:xfrm>
            <a:custGeom>
              <a:avLst/>
              <a:gdLst/>
              <a:ahLst/>
              <a:cxnLst/>
              <a:rect l="0" t="0" r="0" b="0"/>
              <a:pathLst>
                <a:path h="4665">
                  <a:moveTo>
                    <a:pt x="1866" y="5598"/>
                  </a:moveTo>
                  <a:cubicBezTo>
                    <a:pt x="2333" y="4665"/>
                    <a:pt x="3266" y="3732"/>
                    <a:pt x="3732" y="2799"/>
                  </a:cubicBezTo>
                  <a:cubicBezTo>
                    <a:pt x="3266" y="1866"/>
                    <a:pt x="2333" y="933"/>
                    <a:pt x="1866" y="0"/>
                  </a:cubicBezTo>
                  <a:cubicBezTo>
                    <a:pt x="1400" y="933"/>
                    <a:pt x="0" y="1866"/>
                    <a:pt x="0" y="2799"/>
                  </a:cubicBezTo>
                  <a:cubicBezTo>
                    <a:pt x="0" y="3732"/>
                    <a:pt x="1400" y="4665"/>
                    <a:pt x="1866" y="5598"/>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84" name="Freeform: Shape 383">
              <a:extLst>
                <a:ext uri="{FF2B5EF4-FFF2-40B4-BE49-F238E27FC236}">
                  <a16:creationId xmlns:a16="http://schemas.microsoft.com/office/drawing/2014/main" id="{CAE115A5-F1F6-407A-87F2-CC9D8A584991}"/>
                </a:ext>
              </a:extLst>
            </p:cNvPr>
            <p:cNvSpPr/>
            <p:nvPr/>
          </p:nvSpPr>
          <p:spPr>
            <a:xfrm>
              <a:off x="3022140" y="2587201"/>
              <a:ext cx="4665" cy="4665"/>
            </a:xfrm>
            <a:custGeom>
              <a:avLst/>
              <a:gdLst/>
              <a:ahLst/>
              <a:cxnLst/>
              <a:rect l="0" t="0" r="0" b="0"/>
              <a:pathLst>
                <a:path w="4665" h="4665">
                  <a:moveTo>
                    <a:pt x="3514" y="4665"/>
                  </a:moveTo>
                  <a:cubicBezTo>
                    <a:pt x="4447" y="4665"/>
                    <a:pt x="5380" y="2799"/>
                    <a:pt x="5380" y="1866"/>
                  </a:cubicBezTo>
                  <a:cubicBezTo>
                    <a:pt x="5380" y="933"/>
                    <a:pt x="3980" y="467"/>
                    <a:pt x="3047" y="0"/>
                  </a:cubicBezTo>
                  <a:cubicBezTo>
                    <a:pt x="1181" y="0"/>
                    <a:pt x="-685" y="2333"/>
                    <a:pt x="248" y="3732"/>
                  </a:cubicBezTo>
                  <a:cubicBezTo>
                    <a:pt x="1181" y="4665"/>
                    <a:pt x="2581" y="5132"/>
                    <a:pt x="3514" y="4665"/>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85" name="Freeform: Shape 384">
              <a:extLst>
                <a:ext uri="{FF2B5EF4-FFF2-40B4-BE49-F238E27FC236}">
                  <a16:creationId xmlns:a16="http://schemas.microsoft.com/office/drawing/2014/main" id="{6B3D0D4F-39B3-428F-8906-CB9FA5A3E336}"/>
                </a:ext>
              </a:extLst>
            </p:cNvPr>
            <p:cNvSpPr/>
            <p:nvPr/>
          </p:nvSpPr>
          <p:spPr>
            <a:xfrm>
              <a:off x="3403879" y="2651482"/>
              <a:ext cx="4665" cy="4665"/>
            </a:xfrm>
            <a:custGeom>
              <a:avLst/>
              <a:gdLst/>
              <a:ahLst/>
              <a:cxnLst/>
              <a:rect l="0" t="0" r="0" b="0"/>
              <a:pathLst>
                <a:path w="4665" h="4665">
                  <a:moveTo>
                    <a:pt x="1490" y="4759"/>
                  </a:moveTo>
                  <a:cubicBezTo>
                    <a:pt x="1956" y="4759"/>
                    <a:pt x="2889" y="4759"/>
                    <a:pt x="3356" y="4293"/>
                  </a:cubicBezTo>
                  <a:cubicBezTo>
                    <a:pt x="4289" y="3359"/>
                    <a:pt x="4756" y="2426"/>
                    <a:pt x="5689" y="1493"/>
                  </a:cubicBezTo>
                  <a:cubicBezTo>
                    <a:pt x="4756" y="1027"/>
                    <a:pt x="3822" y="-373"/>
                    <a:pt x="2889" y="94"/>
                  </a:cubicBezTo>
                  <a:cubicBezTo>
                    <a:pt x="1024" y="94"/>
                    <a:pt x="-376" y="1960"/>
                    <a:pt x="90" y="3826"/>
                  </a:cubicBezTo>
                  <a:cubicBezTo>
                    <a:pt x="557" y="3826"/>
                    <a:pt x="1024" y="4293"/>
                    <a:pt x="1490" y="4759"/>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86" name="Freeform: Shape 385">
              <a:extLst>
                <a:ext uri="{FF2B5EF4-FFF2-40B4-BE49-F238E27FC236}">
                  <a16:creationId xmlns:a16="http://schemas.microsoft.com/office/drawing/2014/main" id="{7443FA10-811D-46BC-B1C0-17F2877F0D5A}"/>
                </a:ext>
              </a:extLst>
            </p:cNvPr>
            <p:cNvSpPr/>
            <p:nvPr/>
          </p:nvSpPr>
          <p:spPr>
            <a:xfrm>
              <a:off x="1597294" y="2761667"/>
              <a:ext cx="4665" cy="4665"/>
            </a:xfrm>
            <a:custGeom>
              <a:avLst/>
              <a:gdLst/>
              <a:ahLst/>
              <a:cxnLst/>
              <a:rect l="0" t="0" r="0" b="0"/>
              <a:pathLst>
                <a:path>
                  <a:moveTo>
                    <a:pt x="467" y="467"/>
                  </a:moveTo>
                  <a:cubicBezTo>
                    <a:pt x="467" y="467"/>
                    <a:pt x="467" y="0"/>
                    <a:pt x="467" y="0"/>
                  </a:cubicBezTo>
                  <a:cubicBezTo>
                    <a:pt x="467" y="0"/>
                    <a:pt x="0" y="0"/>
                    <a:pt x="467" y="467"/>
                  </a:cubicBezTo>
                  <a:cubicBezTo>
                    <a:pt x="0" y="0"/>
                    <a:pt x="0" y="467"/>
                    <a:pt x="0" y="467"/>
                  </a:cubicBezTo>
                  <a:cubicBezTo>
                    <a:pt x="0" y="467"/>
                    <a:pt x="467" y="467"/>
                    <a:pt x="467" y="467"/>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87" name="Freeform: Shape 386">
              <a:extLst>
                <a:ext uri="{FF2B5EF4-FFF2-40B4-BE49-F238E27FC236}">
                  <a16:creationId xmlns:a16="http://schemas.microsoft.com/office/drawing/2014/main" id="{84744992-3FFE-4D7D-9116-E376B9407448}"/>
                </a:ext>
              </a:extLst>
            </p:cNvPr>
            <p:cNvSpPr/>
            <p:nvPr/>
          </p:nvSpPr>
          <p:spPr>
            <a:xfrm>
              <a:off x="1597760" y="2762134"/>
              <a:ext cx="4665" cy="4665"/>
            </a:xfrm>
            <a:custGeom>
              <a:avLst/>
              <a:gdLst/>
              <a:ahLst/>
              <a:cxnLst/>
              <a:rect l="0" t="0" r="0" b="0"/>
              <a:pathLst>
                <a:path w="4665" h="4665">
                  <a:moveTo>
                    <a:pt x="2799" y="4199"/>
                  </a:moveTo>
                  <a:cubicBezTo>
                    <a:pt x="4199" y="5132"/>
                    <a:pt x="5598" y="4665"/>
                    <a:pt x="5598" y="2799"/>
                  </a:cubicBezTo>
                  <a:cubicBezTo>
                    <a:pt x="5598" y="2333"/>
                    <a:pt x="5132" y="1399"/>
                    <a:pt x="5132" y="933"/>
                  </a:cubicBezTo>
                  <a:cubicBezTo>
                    <a:pt x="3732" y="467"/>
                    <a:pt x="1866" y="0"/>
                    <a:pt x="0" y="0"/>
                  </a:cubicBezTo>
                  <a:cubicBezTo>
                    <a:pt x="0" y="1866"/>
                    <a:pt x="933" y="3266"/>
                    <a:pt x="2799" y="4199"/>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88" name="Freeform: Shape 387">
              <a:extLst>
                <a:ext uri="{FF2B5EF4-FFF2-40B4-BE49-F238E27FC236}">
                  <a16:creationId xmlns:a16="http://schemas.microsoft.com/office/drawing/2014/main" id="{C107700B-79A6-43B1-A357-55E32013C84A}"/>
                </a:ext>
              </a:extLst>
            </p:cNvPr>
            <p:cNvSpPr/>
            <p:nvPr/>
          </p:nvSpPr>
          <p:spPr>
            <a:xfrm>
              <a:off x="1880404" y="1584253"/>
              <a:ext cx="4665" cy="4665"/>
            </a:xfrm>
            <a:custGeom>
              <a:avLst/>
              <a:gdLst/>
              <a:ahLst/>
              <a:cxnLst/>
              <a:rect l="0" t="0" r="0" b="0"/>
              <a:pathLst>
                <a:path>
                  <a:moveTo>
                    <a:pt x="975" y="1866"/>
                  </a:moveTo>
                  <a:cubicBezTo>
                    <a:pt x="975" y="1866"/>
                    <a:pt x="1442" y="933"/>
                    <a:pt x="1442" y="466"/>
                  </a:cubicBezTo>
                  <a:cubicBezTo>
                    <a:pt x="1442" y="466"/>
                    <a:pt x="975" y="0"/>
                    <a:pt x="509" y="0"/>
                  </a:cubicBezTo>
                  <a:cubicBezTo>
                    <a:pt x="-424" y="1400"/>
                    <a:pt x="42" y="1866"/>
                    <a:pt x="975" y="1866"/>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89" name="Freeform: Shape 388">
              <a:extLst>
                <a:ext uri="{FF2B5EF4-FFF2-40B4-BE49-F238E27FC236}">
                  <a16:creationId xmlns:a16="http://schemas.microsoft.com/office/drawing/2014/main" id="{31059618-E737-4AB0-96FC-F9A3381EA961}"/>
                </a:ext>
              </a:extLst>
            </p:cNvPr>
            <p:cNvSpPr/>
            <p:nvPr/>
          </p:nvSpPr>
          <p:spPr>
            <a:xfrm>
              <a:off x="1712495" y="1586586"/>
              <a:ext cx="4665" cy="4665"/>
            </a:xfrm>
            <a:custGeom>
              <a:avLst/>
              <a:gdLst/>
              <a:ahLst/>
              <a:cxnLst/>
              <a:rect l="0" t="0" r="0" b="0"/>
              <a:pathLst>
                <a:path>
                  <a:moveTo>
                    <a:pt x="485" y="1400"/>
                  </a:moveTo>
                  <a:cubicBezTo>
                    <a:pt x="485" y="1400"/>
                    <a:pt x="1418" y="1400"/>
                    <a:pt x="1885" y="933"/>
                  </a:cubicBezTo>
                  <a:cubicBezTo>
                    <a:pt x="1885" y="466"/>
                    <a:pt x="1418" y="0"/>
                    <a:pt x="1418" y="0"/>
                  </a:cubicBezTo>
                  <a:cubicBezTo>
                    <a:pt x="19" y="0"/>
                    <a:pt x="-448" y="466"/>
                    <a:pt x="485" y="140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90" name="Freeform: Shape 389">
              <a:extLst>
                <a:ext uri="{FF2B5EF4-FFF2-40B4-BE49-F238E27FC236}">
                  <a16:creationId xmlns:a16="http://schemas.microsoft.com/office/drawing/2014/main" id="{F691307B-3387-4DDC-BBE6-ADA6F5EF04C9}"/>
                </a:ext>
              </a:extLst>
            </p:cNvPr>
            <p:cNvSpPr/>
            <p:nvPr/>
          </p:nvSpPr>
          <p:spPr>
            <a:xfrm>
              <a:off x="4934955" y="2116049"/>
              <a:ext cx="4665" cy="4665"/>
            </a:xfrm>
            <a:custGeom>
              <a:avLst/>
              <a:gdLst/>
              <a:ahLst/>
              <a:cxnLst/>
              <a:rect l="0" t="0" r="0" b="0"/>
              <a:pathLst>
                <a:path>
                  <a:moveTo>
                    <a:pt x="1399" y="0"/>
                  </a:moveTo>
                  <a:cubicBezTo>
                    <a:pt x="933" y="933"/>
                    <a:pt x="466" y="1866"/>
                    <a:pt x="0" y="2799"/>
                  </a:cubicBezTo>
                  <a:cubicBezTo>
                    <a:pt x="0" y="2799"/>
                    <a:pt x="933" y="3732"/>
                    <a:pt x="933" y="3732"/>
                  </a:cubicBezTo>
                  <a:cubicBezTo>
                    <a:pt x="2333" y="3266"/>
                    <a:pt x="2799" y="2333"/>
                    <a:pt x="2333" y="933"/>
                  </a:cubicBezTo>
                  <a:cubicBezTo>
                    <a:pt x="2333" y="933"/>
                    <a:pt x="1866" y="467"/>
                    <a:pt x="1399" y="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91" name="Freeform: Shape 390">
              <a:extLst>
                <a:ext uri="{FF2B5EF4-FFF2-40B4-BE49-F238E27FC236}">
                  <a16:creationId xmlns:a16="http://schemas.microsoft.com/office/drawing/2014/main" id="{DCC43035-C24A-4D1D-A85E-7244666D33A2}"/>
                </a:ext>
              </a:extLst>
            </p:cNvPr>
            <p:cNvSpPr/>
            <p:nvPr/>
          </p:nvSpPr>
          <p:spPr>
            <a:xfrm>
              <a:off x="3951955" y="1611776"/>
              <a:ext cx="4665" cy="4665"/>
            </a:xfrm>
            <a:custGeom>
              <a:avLst/>
              <a:gdLst/>
              <a:ahLst/>
              <a:cxnLst/>
              <a:rect l="0" t="0" r="0" b="0"/>
              <a:pathLst>
                <a:path>
                  <a:moveTo>
                    <a:pt x="1060" y="1866"/>
                  </a:moveTo>
                  <a:cubicBezTo>
                    <a:pt x="1993" y="933"/>
                    <a:pt x="1527" y="0"/>
                    <a:pt x="594" y="0"/>
                  </a:cubicBezTo>
                  <a:cubicBezTo>
                    <a:pt x="594" y="0"/>
                    <a:pt x="127" y="933"/>
                    <a:pt x="127" y="1399"/>
                  </a:cubicBezTo>
                  <a:cubicBezTo>
                    <a:pt x="-339" y="1399"/>
                    <a:pt x="594" y="1399"/>
                    <a:pt x="1060" y="1866"/>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92" name="Freeform: Shape 391">
              <a:extLst>
                <a:ext uri="{FF2B5EF4-FFF2-40B4-BE49-F238E27FC236}">
                  <a16:creationId xmlns:a16="http://schemas.microsoft.com/office/drawing/2014/main" id="{1940F161-E035-4C3C-8A51-CDE426B64E47}"/>
                </a:ext>
              </a:extLst>
            </p:cNvPr>
            <p:cNvSpPr/>
            <p:nvPr/>
          </p:nvSpPr>
          <p:spPr>
            <a:xfrm>
              <a:off x="3950217" y="1625304"/>
              <a:ext cx="4665" cy="4665"/>
            </a:xfrm>
            <a:custGeom>
              <a:avLst/>
              <a:gdLst/>
              <a:ahLst/>
              <a:cxnLst/>
              <a:rect l="0" t="0" r="0" b="0"/>
              <a:pathLst>
                <a:path>
                  <a:moveTo>
                    <a:pt x="1399" y="933"/>
                  </a:moveTo>
                  <a:lnTo>
                    <a:pt x="0" y="0"/>
                  </a:lnTo>
                  <a:lnTo>
                    <a:pt x="0" y="1399"/>
                  </a:ln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93" name="Freeform: Shape 392">
              <a:extLst>
                <a:ext uri="{FF2B5EF4-FFF2-40B4-BE49-F238E27FC236}">
                  <a16:creationId xmlns:a16="http://schemas.microsoft.com/office/drawing/2014/main" id="{3CA8EB91-1B73-48F6-B576-F6CC2023922C}"/>
                </a:ext>
              </a:extLst>
            </p:cNvPr>
            <p:cNvSpPr/>
            <p:nvPr/>
          </p:nvSpPr>
          <p:spPr>
            <a:xfrm>
              <a:off x="1242303" y="1631835"/>
              <a:ext cx="4665" cy="4665"/>
            </a:xfrm>
            <a:custGeom>
              <a:avLst/>
              <a:gdLst/>
              <a:ahLst/>
              <a:cxnLst/>
              <a:rect l="0" t="0" r="0" b="0"/>
              <a:pathLst>
                <a:path>
                  <a:moveTo>
                    <a:pt x="466" y="0"/>
                  </a:moveTo>
                  <a:cubicBezTo>
                    <a:pt x="466" y="0"/>
                    <a:pt x="0" y="0"/>
                    <a:pt x="0" y="0"/>
                  </a:cubicBezTo>
                  <a:cubicBezTo>
                    <a:pt x="0" y="0"/>
                    <a:pt x="0" y="0"/>
                    <a:pt x="466" y="0"/>
                  </a:cubicBezTo>
                  <a:cubicBezTo>
                    <a:pt x="466" y="0"/>
                    <a:pt x="466" y="0"/>
                    <a:pt x="466" y="0"/>
                  </a:cubicBezTo>
                  <a:cubicBezTo>
                    <a:pt x="466" y="0"/>
                    <a:pt x="466" y="0"/>
                    <a:pt x="466" y="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94" name="Freeform: Shape 393">
              <a:extLst>
                <a:ext uri="{FF2B5EF4-FFF2-40B4-BE49-F238E27FC236}">
                  <a16:creationId xmlns:a16="http://schemas.microsoft.com/office/drawing/2014/main" id="{3E5B11ED-3ED8-43B7-9C37-2EE106682CC7}"/>
                </a:ext>
              </a:extLst>
            </p:cNvPr>
            <p:cNvSpPr/>
            <p:nvPr/>
          </p:nvSpPr>
          <p:spPr>
            <a:xfrm>
              <a:off x="1242769" y="1628843"/>
              <a:ext cx="4665" cy="4665"/>
            </a:xfrm>
            <a:custGeom>
              <a:avLst/>
              <a:gdLst/>
              <a:ahLst/>
              <a:cxnLst/>
              <a:rect l="0" t="0" r="0" b="0"/>
              <a:pathLst>
                <a:path w="4665">
                  <a:moveTo>
                    <a:pt x="4665" y="2059"/>
                  </a:moveTo>
                  <a:cubicBezTo>
                    <a:pt x="5132" y="1593"/>
                    <a:pt x="5132" y="660"/>
                    <a:pt x="4665" y="660"/>
                  </a:cubicBezTo>
                  <a:cubicBezTo>
                    <a:pt x="3732" y="193"/>
                    <a:pt x="2333" y="-273"/>
                    <a:pt x="1866" y="193"/>
                  </a:cubicBezTo>
                  <a:cubicBezTo>
                    <a:pt x="933" y="660"/>
                    <a:pt x="467" y="1593"/>
                    <a:pt x="0" y="2526"/>
                  </a:cubicBezTo>
                  <a:cubicBezTo>
                    <a:pt x="933" y="2526"/>
                    <a:pt x="1866" y="2526"/>
                    <a:pt x="3266" y="2526"/>
                  </a:cubicBezTo>
                  <a:cubicBezTo>
                    <a:pt x="3732" y="2992"/>
                    <a:pt x="4199" y="2526"/>
                    <a:pt x="4665" y="2059"/>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95" name="Freeform: Shape 394">
              <a:extLst>
                <a:ext uri="{FF2B5EF4-FFF2-40B4-BE49-F238E27FC236}">
                  <a16:creationId xmlns:a16="http://schemas.microsoft.com/office/drawing/2014/main" id="{7BA2BF4A-4224-4351-A6D7-46EE24D93E38}"/>
                </a:ext>
              </a:extLst>
            </p:cNvPr>
            <p:cNvSpPr/>
            <p:nvPr/>
          </p:nvSpPr>
          <p:spPr>
            <a:xfrm>
              <a:off x="3885200" y="1629502"/>
              <a:ext cx="4665" cy="4665"/>
            </a:xfrm>
            <a:custGeom>
              <a:avLst/>
              <a:gdLst/>
              <a:ahLst/>
              <a:cxnLst/>
              <a:rect l="0" t="0" r="0" b="0"/>
              <a:pathLst>
                <a:path>
                  <a:moveTo>
                    <a:pt x="175" y="1400"/>
                  </a:moveTo>
                  <a:cubicBezTo>
                    <a:pt x="-292" y="2799"/>
                    <a:pt x="175" y="3732"/>
                    <a:pt x="1574" y="4199"/>
                  </a:cubicBezTo>
                  <a:cubicBezTo>
                    <a:pt x="2041" y="3732"/>
                    <a:pt x="2508" y="3266"/>
                    <a:pt x="2974" y="2799"/>
                  </a:cubicBezTo>
                  <a:cubicBezTo>
                    <a:pt x="3440" y="1400"/>
                    <a:pt x="2974" y="467"/>
                    <a:pt x="1574" y="0"/>
                  </a:cubicBezTo>
                  <a:cubicBezTo>
                    <a:pt x="1108" y="467"/>
                    <a:pt x="641" y="933"/>
                    <a:pt x="175" y="140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96" name="Freeform: Shape 395">
              <a:extLst>
                <a:ext uri="{FF2B5EF4-FFF2-40B4-BE49-F238E27FC236}">
                  <a16:creationId xmlns:a16="http://schemas.microsoft.com/office/drawing/2014/main" id="{7C8DEEBC-7746-4F24-8C91-363B4E124DE1}"/>
                </a:ext>
              </a:extLst>
            </p:cNvPr>
            <p:cNvSpPr/>
            <p:nvPr/>
          </p:nvSpPr>
          <p:spPr>
            <a:xfrm>
              <a:off x="3037717" y="2581603"/>
              <a:ext cx="4665" cy="4665"/>
            </a:xfrm>
            <a:custGeom>
              <a:avLst/>
              <a:gdLst/>
              <a:ahLst/>
              <a:cxnLst/>
              <a:rect l="0" t="0" r="0" b="0"/>
              <a:pathLst>
                <a:path>
                  <a:moveTo>
                    <a:pt x="3330" y="1866"/>
                  </a:moveTo>
                  <a:cubicBezTo>
                    <a:pt x="3330" y="1400"/>
                    <a:pt x="3330" y="933"/>
                    <a:pt x="2864" y="467"/>
                  </a:cubicBezTo>
                  <a:cubicBezTo>
                    <a:pt x="2397" y="0"/>
                    <a:pt x="1464" y="0"/>
                    <a:pt x="998" y="0"/>
                  </a:cubicBezTo>
                  <a:cubicBezTo>
                    <a:pt x="-402" y="933"/>
                    <a:pt x="-402" y="1866"/>
                    <a:pt x="1464" y="1866"/>
                  </a:cubicBezTo>
                  <a:cubicBezTo>
                    <a:pt x="2397" y="2333"/>
                    <a:pt x="2864" y="1866"/>
                    <a:pt x="3330" y="1866"/>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97" name="Freeform: Shape 396">
              <a:extLst>
                <a:ext uri="{FF2B5EF4-FFF2-40B4-BE49-F238E27FC236}">
                  <a16:creationId xmlns:a16="http://schemas.microsoft.com/office/drawing/2014/main" id="{4A3E3632-F0C8-4949-8EE9-1E02CBDA1187}"/>
                </a:ext>
              </a:extLst>
            </p:cNvPr>
            <p:cNvSpPr/>
            <p:nvPr/>
          </p:nvSpPr>
          <p:spPr>
            <a:xfrm>
              <a:off x="1984472" y="1854349"/>
              <a:ext cx="4665" cy="4665"/>
            </a:xfrm>
            <a:custGeom>
              <a:avLst/>
              <a:gdLst/>
              <a:ahLst/>
              <a:cxnLst/>
              <a:rect l="0" t="0" r="0" b="0"/>
              <a:pathLst>
                <a:path>
                  <a:moveTo>
                    <a:pt x="933" y="1400"/>
                  </a:moveTo>
                  <a:lnTo>
                    <a:pt x="467" y="0"/>
                  </a:lnTo>
                  <a:lnTo>
                    <a:pt x="0" y="1400"/>
                  </a:ln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98" name="Freeform: Shape 397">
              <a:extLst>
                <a:ext uri="{FF2B5EF4-FFF2-40B4-BE49-F238E27FC236}">
                  <a16:creationId xmlns:a16="http://schemas.microsoft.com/office/drawing/2014/main" id="{5C890D6F-4F59-43CB-ACCA-8CC043A80E93}"/>
                </a:ext>
              </a:extLst>
            </p:cNvPr>
            <p:cNvSpPr/>
            <p:nvPr/>
          </p:nvSpPr>
          <p:spPr>
            <a:xfrm>
              <a:off x="3533941" y="1371069"/>
              <a:ext cx="4665" cy="4665"/>
            </a:xfrm>
            <a:custGeom>
              <a:avLst/>
              <a:gdLst/>
              <a:ahLst/>
              <a:cxnLst/>
              <a:rect l="0" t="0" r="0" b="0"/>
              <a:pathLst>
                <a:path>
                  <a:moveTo>
                    <a:pt x="1575" y="3732"/>
                  </a:moveTo>
                  <a:cubicBezTo>
                    <a:pt x="2041" y="3732"/>
                    <a:pt x="2507" y="3266"/>
                    <a:pt x="2974" y="2799"/>
                  </a:cubicBezTo>
                  <a:cubicBezTo>
                    <a:pt x="3440" y="1400"/>
                    <a:pt x="2974" y="467"/>
                    <a:pt x="1575" y="0"/>
                  </a:cubicBezTo>
                  <a:cubicBezTo>
                    <a:pt x="1108" y="467"/>
                    <a:pt x="175" y="467"/>
                    <a:pt x="175" y="933"/>
                  </a:cubicBezTo>
                  <a:cubicBezTo>
                    <a:pt x="-292" y="2333"/>
                    <a:pt x="175" y="3266"/>
                    <a:pt x="1575" y="3732"/>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99" name="Freeform: Shape 398">
              <a:extLst>
                <a:ext uri="{FF2B5EF4-FFF2-40B4-BE49-F238E27FC236}">
                  <a16:creationId xmlns:a16="http://schemas.microsoft.com/office/drawing/2014/main" id="{8807B7F3-91BD-4955-AADF-7449100AC97A}"/>
                </a:ext>
              </a:extLst>
            </p:cNvPr>
            <p:cNvSpPr/>
            <p:nvPr/>
          </p:nvSpPr>
          <p:spPr>
            <a:xfrm>
              <a:off x="4981136" y="2667903"/>
              <a:ext cx="4665" cy="4665"/>
            </a:xfrm>
            <a:custGeom>
              <a:avLst/>
              <a:gdLst/>
              <a:ahLst/>
              <a:cxnLst/>
              <a:rect l="0" t="0" r="0" b="0"/>
              <a:pathLst>
                <a:path>
                  <a:moveTo>
                    <a:pt x="1866" y="1400"/>
                  </a:moveTo>
                  <a:cubicBezTo>
                    <a:pt x="1866" y="933"/>
                    <a:pt x="1399" y="467"/>
                    <a:pt x="1399" y="0"/>
                  </a:cubicBezTo>
                  <a:cubicBezTo>
                    <a:pt x="933" y="0"/>
                    <a:pt x="0" y="467"/>
                    <a:pt x="0" y="467"/>
                  </a:cubicBezTo>
                  <a:cubicBezTo>
                    <a:pt x="0" y="933"/>
                    <a:pt x="0" y="1400"/>
                    <a:pt x="467" y="1866"/>
                  </a:cubicBezTo>
                  <a:cubicBezTo>
                    <a:pt x="933" y="1400"/>
                    <a:pt x="1399" y="1400"/>
                    <a:pt x="1866" y="140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00" name="Freeform: Shape 399">
              <a:extLst>
                <a:ext uri="{FF2B5EF4-FFF2-40B4-BE49-F238E27FC236}">
                  <a16:creationId xmlns:a16="http://schemas.microsoft.com/office/drawing/2014/main" id="{696EEE3C-60B3-47E1-B43B-D8A35E7BB7DE}"/>
                </a:ext>
              </a:extLst>
            </p:cNvPr>
            <p:cNvSpPr/>
            <p:nvPr/>
          </p:nvSpPr>
          <p:spPr>
            <a:xfrm>
              <a:off x="3938433" y="1644387"/>
              <a:ext cx="4665" cy="4665"/>
            </a:xfrm>
            <a:custGeom>
              <a:avLst/>
              <a:gdLst/>
              <a:ahLst/>
              <a:cxnLst/>
              <a:rect l="0" t="0" r="0" b="0"/>
              <a:pathLst>
                <a:path>
                  <a:moveTo>
                    <a:pt x="121" y="975"/>
                  </a:moveTo>
                  <a:cubicBezTo>
                    <a:pt x="121" y="975"/>
                    <a:pt x="1054" y="1442"/>
                    <a:pt x="1521" y="1442"/>
                  </a:cubicBezTo>
                  <a:cubicBezTo>
                    <a:pt x="1521" y="1442"/>
                    <a:pt x="1987" y="975"/>
                    <a:pt x="1987" y="509"/>
                  </a:cubicBezTo>
                  <a:cubicBezTo>
                    <a:pt x="588" y="-424"/>
                    <a:pt x="-345" y="42"/>
                    <a:pt x="121" y="975"/>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01" name="Freeform: Shape 400">
              <a:extLst>
                <a:ext uri="{FF2B5EF4-FFF2-40B4-BE49-F238E27FC236}">
                  <a16:creationId xmlns:a16="http://schemas.microsoft.com/office/drawing/2014/main" id="{1D2BBB15-DA33-4097-B91C-697F75715AAB}"/>
                </a:ext>
              </a:extLst>
            </p:cNvPr>
            <p:cNvSpPr/>
            <p:nvPr/>
          </p:nvSpPr>
          <p:spPr>
            <a:xfrm>
              <a:off x="2747166" y="1648162"/>
              <a:ext cx="4665" cy="4665"/>
            </a:xfrm>
            <a:custGeom>
              <a:avLst/>
              <a:gdLst/>
              <a:ahLst/>
              <a:cxnLst/>
              <a:rect l="0" t="0" r="0" b="0"/>
              <a:pathLst>
                <a:path h="4665">
                  <a:moveTo>
                    <a:pt x="0" y="0"/>
                  </a:moveTo>
                  <a:cubicBezTo>
                    <a:pt x="0" y="2333"/>
                    <a:pt x="0" y="4199"/>
                    <a:pt x="0" y="6531"/>
                  </a:cubicBezTo>
                  <a:cubicBezTo>
                    <a:pt x="3266" y="2799"/>
                    <a:pt x="2799" y="2333"/>
                    <a:pt x="0" y="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02" name="Freeform: Shape 401">
              <a:extLst>
                <a:ext uri="{FF2B5EF4-FFF2-40B4-BE49-F238E27FC236}">
                  <a16:creationId xmlns:a16="http://schemas.microsoft.com/office/drawing/2014/main" id="{604D3787-1067-4C11-860E-86C791C4C4F7}"/>
                </a:ext>
              </a:extLst>
            </p:cNvPr>
            <p:cNvSpPr/>
            <p:nvPr/>
          </p:nvSpPr>
          <p:spPr>
            <a:xfrm>
              <a:off x="1891978" y="1404656"/>
              <a:ext cx="4665" cy="4665"/>
            </a:xfrm>
            <a:custGeom>
              <a:avLst/>
              <a:gdLst/>
              <a:ahLst/>
              <a:cxnLst/>
              <a:rect l="0" t="0" r="0" b="0"/>
              <a:pathLst>
                <a:path>
                  <a:moveTo>
                    <a:pt x="597" y="3266"/>
                  </a:moveTo>
                  <a:cubicBezTo>
                    <a:pt x="2930" y="2799"/>
                    <a:pt x="2463" y="1400"/>
                    <a:pt x="2463" y="0"/>
                  </a:cubicBezTo>
                  <a:cubicBezTo>
                    <a:pt x="1530" y="466"/>
                    <a:pt x="1064" y="1400"/>
                    <a:pt x="131" y="1866"/>
                  </a:cubicBezTo>
                  <a:cubicBezTo>
                    <a:pt x="-336" y="1866"/>
                    <a:pt x="597" y="3266"/>
                    <a:pt x="597" y="3266"/>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03" name="Freeform: Shape 402">
              <a:extLst>
                <a:ext uri="{FF2B5EF4-FFF2-40B4-BE49-F238E27FC236}">
                  <a16:creationId xmlns:a16="http://schemas.microsoft.com/office/drawing/2014/main" id="{FBF84380-6C11-490B-A56C-463E4B9654BE}"/>
                </a:ext>
              </a:extLst>
            </p:cNvPr>
            <p:cNvSpPr/>
            <p:nvPr/>
          </p:nvSpPr>
          <p:spPr>
            <a:xfrm>
              <a:off x="3872315" y="1694344"/>
              <a:ext cx="4665" cy="4665"/>
            </a:xfrm>
            <a:custGeom>
              <a:avLst/>
              <a:gdLst/>
              <a:ahLst/>
              <a:cxnLst/>
              <a:rect l="0" t="0" r="0" b="0"/>
              <a:pathLst>
                <a:path>
                  <a:moveTo>
                    <a:pt x="933" y="1866"/>
                  </a:moveTo>
                  <a:cubicBezTo>
                    <a:pt x="2333" y="2333"/>
                    <a:pt x="2799" y="1866"/>
                    <a:pt x="2799" y="466"/>
                  </a:cubicBezTo>
                  <a:cubicBezTo>
                    <a:pt x="2799" y="0"/>
                    <a:pt x="1866" y="0"/>
                    <a:pt x="1400" y="0"/>
                  </a:cubicBezTo>
                  <a:cubicBezTo>
                    <a:pt x="933" y="466"/>
                    <a:pt x="467" y="466"/>
                    <a:pt x="0" y="933"/>
                  </a:cubicBezTo>
                  <a:cubicBezTo>
                    <a:pt x="467" y="933"/>
                    <a:pt x="933" y="1866"/>
                    <a:pt x="933" y="1866"/>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04" name="Freeform: Shape 403">
              <a:extLst>
                <a:ext uri="{FF2B5EF4-FFF2-40B4-BE49-F238E27FC236}">
                  <a16:creationId xmlns:a16="http://schemas.microsoft.com/office/drawing/2014/main" id="{0B609BEE-104C-4B13-9338-799F246250EE}"/>
                </a:ext>
              </a:extLst>
            </p:cNvPr>
            <p:cNvSpPr/>
            <p:nvPr/>
          </p:nvSpPr>
          <p:spPr>
            <a:xfrm>
              <a:off x="2801277" y="1408855"/>
              <a:ext cx="4665" cy="4665"/>
            </a:xfrm>
            <a:custGeom>
              <a:avLst/>
              <a:gdLst/>
              <a:ahLst/>
              <a:cxnLst/>
              <a:rect l="0" t="0" r="0" b="0"/>
              <a:pathLst>
                <a:path>
                  <a:moveTo>
                    <a:pt x="2333" y="3266"/>
                  </a:moveTo>
                  <a:cubicBezTo>
                    <a:pt x="2333" y="2799"/>
                    <a:pt x="2333" y="1866"/>
                    <a:pt x="1866" y="1866"/>
                  </a:cubicBezTo>
                  <a:cubicBezTo>
                    <a:pt x="1399" y="1400"/>
                    <a:pt x="467" y="466"/>
                    <a:pt x="0" y="0"/>
                  </a:cubicBezTo>
                  <a:cubicBezTo>
                    <a:pt x="0" y="933"/>
                    <a:pt x="467" y="1866"/>
                    <a:pt x="467" y="2333"/>
                  </a:cubicBezTo>
                  <a:cubicBezTo>
                    <a:pt x="467" y="4199"/>
                    <a:pt x="1399" y="4199"/>
                    <a:pt x="2333" y="3266"/>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05" name="Freeform: Shape 404">
              <a:extLst>
                <a:ext uri="{FF2B5EF4-FFF2-40B4-BE49-F238E27FC236}">
                  <a16:creationId xmlns:a16="http://schemas.microsoft.com/office/drawing/2014/main" id="{76D01CBD-C554-465D-BC2A-60404CAF3173}"/>
                </a:ext>
              </a:extLst>
            </p:cNvPr>
            <p:cNvSpPr/>
            <p:nvPr/>
          </p:nvSpPr>
          <p:spPr>
            <a:xfrm>
              <a:off x="2800344" y="1407455"/>
              <a:ext cx="4665" cy="4665"/>
            </a:xfrm>
            <a:custGeom>
              <a:avLst/>
              <a:gdLst/>
              <a:ahLst/>
              <a:cxnLst/>
              <a:rect l="0" t="0" r="0" b="0"/>
              <a:pathLst>
                <a:path>
                  <a:moveTo>
                    <a:pt x="933" y="933"/>
                  </a:moveTo>
                  <a:cubicBezTo>
                    <a:pt x="933" y="467"/>
                    <a:pt x="933" y="467"/>
                    <a:pt x="933" y="0"/>
                  </a:cubicBezTo>
                  <a:cubicBezTo>
                    <a:pt x="933" y="0"/>
                    <a:pt x="933" y="0"/>
                    <a:pt x="467" y="0"/>
                  </a:cubicBezTo>
                  <a:cubicBezTo>
                    <a:pt x="467" y="0"/>
                    <a:pt x="467" y="467"/>
                    <a:pt x="0" y="467"/>
                  </a:cubicBezTo>
                  <a:cubicBezTo>
                    <a:pt x="467" y="933"/>
                    <a:pt x="933" y="933"/>
                    <a:pt x="933" y="933"/>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06" name="Freeform: Shape 405">
              <a:extLst>
                <a:ext uri="{FF2B5EF4-FFF2-40B4-BE49-F238E27FC236}">
                  <a16:creationId xmlns:a16="http://schemas.microsoft.com/office/drawing/2014/main" id="{FA15EBBD-F6E7-4CFD-9D5B-BA856A70D5B3}"/>
                </a:ext>
              </a:extLst>
            </p:cNvPr>
            <p:cNvSpPr/>
            <p:nvPr/>
          </p:nvSpPr>
          <p:spPr>
            <a:xfrm>
              <a:off x="3715111" y="1860880"/>
              <a:ext cx="4665" cy="4665"/>
            </a:xfrm>
            <a:custGeom>
              <a:avLst/>
              <a:gdLst/>
              <a:ahLst/>
              <a:cxnLst/>
              <a:rect l="0" t="0" r="0" b="0"/>
              <a:pathLst>
                <a:path>
                  <a:moveTo>
                    <a:pt x="0" y="933"/>
                  </a:moveTo>
                  <a:lnTo>
                    <a:pt x="1399" y="466"/>
                  </a:lnTo>
                  <a:lnTo>
                    <a:pt x="0" y="0"/>
                  </a:ln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07" name="Freeform: Shape 406">
              <a:extLst>
                <a:ext uri="{FF2B5EF4-FFF2-40B4-BE49-F238E27FC236}">
                  <a16:creationId xmlns:a16="http://schemas.microsoft.com/office/drawing/2014/main" id="{EB049036-2D2A-45A3-A6A4-2897A015A645}"/>
                </a:ext>
              </a:extLst>
            </p:cNvPr>
            <p:cNvSpPr/>
            <p:nvPr/>
          </p:nvSpPr>
          <p:spPr>
            <a:xfrm>
              <a:off x="1741312" y="1722800"/>
              <a:ext cx="4665" cy="4665"/>
            </a:xfrm>
            <a:custGeom>
              <a:avLst/>
              <a:gdLst/>
              <a:ahLst/>
              <a:cxnLst/>
              <a:rect l="0" t="0" r="0" b="0"/>
              <a:pathLst>
                <a:path>
                  <a:moveTo>
                    <a:pt x="1524" y="2333"/>
                  </a:moveTo>
                  <a:cubicBezTo>
                    <a:pt x="1990" y="2333"/>
                    <a:pt x="1990" y="1400"/>
                    <a:pt x="1990" y="933"/>
                  </a:cubicBezTo>
                  <a:cubicBezTo>
                    <a:pt x="1524" y="467"/>
                    <a:pt x="1524" y="0"/>
                    <a:pt x="1057" y="0"/>
                  </a:cubicBezTo>
                  <a:cubicBezTo>
                    <a:pt x="591" y="0"/>
                    <a:pt x="124" y="467"/>
                    <a:pt x="124" y="467"/>
                  </a:cubicBezTo>
                  <a:cubicBezTo>
                    <a:pt x="-342" y="2333"/>
                    <a:pt x="591" y="2799"/>
                    <a:pt x="1524" y="2333"/>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08" name="Freeform: Shape 407">
              <a:extLst>
                <a:ext uri="{FF2B5EF4-FFF2-40B4-BE49-F238E27FC236}">
                  <a16:creationId xmlns:a16="http://schemas.microsoft.com/office/drawing/2014/main" id="{5B21C3C2-6080-45FD-A592-BEF23AA04380}"/>
                </a:ext>
              </a:extLst>
            </p:cNvPr>
            <p:cNvSpPr/>
            <p:nvPr/>
          </p:nvSpPr>
          <p:spPr>
            <a:xfrm>
              <a:off x="1979807" y="1435443"/>
              <a:ext cx="4665" cy="4665"/>
            </a:xfrm>
            <a:custGeom>
              <a:avLst/>
              <a:gdLst/>
              <a:ahLst/>
              <a:cxnLst/>
              <a:rect l="0" t="0" r="0" b="0"/>
              <a:pathLst>
                <a:path>
                  <a:moveTo>
                    <a:pt x="0" y="2799"/>
                  </a:moveTo>
                  <a:cubicBezTo>
                    <a:pt x="0" y="4665"/>
                    <a:pt x="933" y="5132"/>
                    <a:pt x="2333" y="3732"/>
                  </a:cubicBezTo>
                  <a:cubicBezTo>
                    <a:pt x="2799" y="3266"/>
                    <a:pt x="2333" y="2333"/>
                    <a:pt x="2333" y="1866"/>
                  </a:cubicBezTo>
                  <a:cubicBezTo>
                    <a:pt x="1866" y="1400"/>
                    <a:pt x="933" y="467"/>
                    <a:pt x="0" y="0"/>
                  </a:cubicBezTo>
                  <a:cubicBezTo>
                    <a:pt x="0" y="933"/>
                    <a:pt x="0" y="1866"/>
                    <a:pt x="0" y="2799"/>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09" name="Freeform: Shape 408">
              <a:extLst>
                <a:ext uri="{FF2B5EF4-FFF2-40B4-BE49-F238E27FC236}">
                  <a16:creationId xmlns:a16="http://schemas.microsoft.com/office/drawing/2014/main" id="{75CBABA8-81D6-4030-ABF7-D86FA47CCCC1}"/>
                </a:ext>
              </a:extLst>
            </p:cNvPr>
            <p:cNvSpPr/>
            <p:nvPr/>
          </p:nvSpPr>
          <p:spPr>
            <a:xfrm>
              <a:off x="3518723" y="1443167"/>
              <a:ext cx="4665" cy="4665"/>
            </a:xfrm>
            <a:custGeom>
              <a:avLst/>
              <a:gdLst/>
              <a:ahLst/>
              <a:cxnLst/>
              <a:rect l="0" t="0" r="0" b="0"/>
              <a:pathLst>
                <a:path w="4665">
                  <a:moveTo>
                    <a:pt x="3266" y="3006"/>
                  </a:moveTo>
                  <a:cubicBezTo>
                    <a:pt x="4199" y="2540"/>
                    <a:pt x="5132" y="2073"/>
                    <a:pt x="6531" y="1607"/>
                  </a:cubicBezTo>
                  <a:cubicBezTo>
                    <a:pt x="5598" y="1140"/>
                    <a:pt x="4665" y="207"/>
                    <a:pt x="3266" y="207"/>
                  </a:cubicBezTo>
                  <a:cubicBezTo>
                    <a:pt x="2333" y="-259"/>
                    <a:pt x="1399" y="207"/>
                    <a:pt x="0" y="207"/>
                  </a:cubicBezTo>
                  <a:cubicBezTo>
                    <a:pt x="0" y="1607"/>
                    <a:pt x="0" y="2540"/>
                    <a:pt x="0" y="3473"/>
                  </a:cubicBezTo>
                  <a:cubicBezTo>
                    <a:pt x="933" y="3473"/>
                    <a:pt x="1866" y="3473"/>
                    <a:pt x="3266" y="3006"/>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10" name="Freeform: Shape 409">
              <a:extLst>
                <a:ext uri="{FF2B5EF4-FFF2-40B4-BE49-F238E27FC236}">
                  <a16:creationId xmlns:a16="http://schemas.microsoft.com/office/drawing/2014/main" id="{3CAEE734-463A-4CB9-9A10-8C9AB6366772}"/>
                </a:ext>
              </a:extLst>
            </p:cNvPr>
            <p:cNvSpPr/>
            <p:nvPr/>
          </p:nvSpPr>
          <p:spPr>
            <a:xfrm>
              <a:off x="3517323" y="1446640"/>
              <a:ext cx="4665" cy="4665"/>
            </a:xfrm>
            <a:custGeom>
              <a:avLst/>
              <a:gdLst/>
              <a:ahLst/>
              <a:cxnLst/>
              <a:rect l="0" t="0" r="0" b="0"/>
              <a:pathLst>
                <a:path>
                  <a:moveTo>
                    <a:pt x="0" y="466"/>
                  </a:moveTo>
                  <a:cubicBezTo>
                    <a:pt x="466" y="466"/>
                    <a:pt x="933" y="466"/>
                    <a:pt x="1399" y="466"/>
                  </a:cubicBezTo>
                  <a:cubicBezTo>
                    <a:pt x="1399" y="466"/>
                    <a:pt x="1399" y="0"/>
                    <a:pt x="1399" y="0"/>
                  </a:cubicBezTo>
                  <a:cubicBezTo>
                    <a:pt x="1399" y="0"/>
                    <a:pt x="933" y="0"/>
                    <a:pt x="933" y="0"/>
                  </a:cubicBezTo>
                  <a:cubicBezTo>
                    <a:pt x="466" y="0"/>
                    <a:pt x="466" y="0"/>
                    <a:pt x="0" y="466"/>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11" name="Freeform: Shape 410">
              <a:extLst>
                <a:ext uri="{FF2B5EF4-FFF2-40B4-BE49-F238E27FC236}">
                  <a16:creationId xmlns:a16="http://schemas.microsoft.com/office/drawing/2014/main" id="{334140FB-2A3B-43BF-9668-45ADF409261C}"/>
                </a:ext>
              </a:extLst>
            </p:cNvPr>
            <p:cNvSpPr/>
            <p:nvPr/>
          </p:nvSpPr>
          <p:spPr>
            <a:xfrm>
              <a:off x="4999795" y="2669770"/>
              <a:ext cx="4665" cy="4665"/>
            </a:xfrm>
            <a:custGeom>
              <a:avLst/>
              <a:gdLst/>
              <a:ahLst/>
              <a:cxnLst/>
              <a:rect l="0" t="0" r="0" b="0"/>
              <a:pathLst>
                <a:path h="4665">
                  <a:moveTo>
                    <a:pt x="0" y="0"/>
                  </a:moveTo>
                  <a:cubicBezTo>
                    <a:pt x="467" y="2799"/>
                    <a:pt x="1399" y="5131"/>
                    <a:pt x="3266" y="6998"/>
                  </a:cubicBezTo>
                  <a:cubicBezTo>
                    <a:pt x="3266" y="4199"/>
                    <a:pt x="2799" y="1866"/>
                    <a:pt x="0" y="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12" name="Freeform: Shape 411">
              <a:extLst>
                <a:ext uri="{FF2B5EF4-FFF2-40B4-BE49-F238E27FC236}">
                  <a16:creationId xmlns:a16="http://schemas.microsoft.com/office/drawing/2014/main" id="{CE80F525-093B-4C50-917E-6180E27C30AE}"/>
                </a:ext>
              </a:extLst>
            </p:cNvPr>
            <p:cNvSpPr/>
            <p:nvPr/>
          </p:nvSpPr>
          <p:spPr>
            <a:xfrm>
              <a:off x="2045114" y="1451305"/>
              <a:ext cx="4665" cy="4665"/>
            </a:xfrm>
            <a:custGeom>
              <a:avLst/>
              <a:gdLst/>
              <a:ahLst/>
              <a:cxnLst/>
              <a:rect l="0" t="0" r="0" b="0"/>
              <a:pathLst>
                <a:path>
                  <a:moveTo>
                    <a:pt x="1866" y="3266"/>
                  </a:moveTo>
                  <a:cubicBezTo>
                    <a:pt x="1866" y="2799"/>
                    <a:pt x="2333" y="1866"/>
                    <a:pt x="2333" y="1866"/>
                  </a:cubicBezTo>
                  <a:cubicBezTo>
                    <a:pt x="1866" y="1400"/>
                    <a:pt x="933" y="466"/>
                    <a:pt x="0" y="0"/>
                  </a:cubicBezTo>
                  <a:cubicBezTo>
                    <a:pt x="467" y="933"/>
                    <a:pt x="0" y="2333"/>
                    <a:pt x="1866" y="3266"/>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13" name="Freeform: Shape 412">
              <a:extLst>
                <a:ext uri="{FF2B5EF4-FFF2-40B4-BE49-F238E27FC236}">
                  <a16:creationId xmlns:a16="http://schemas.microsoft.com/office/drawing/2014/main" id="{0AF85552-294D-4F49-8085-7BD253C143D6}"/>
                </a:ext>
              </a:extLst>
            </p:cNvPr>
            <p:cNvSpPr/>
            <p:nvPr/>
          </p:nvSpPr>
          <p:spPr>
            <a:xfrm>
              <a:off x="5412630" y="3313988"/>
              <a:ext cx="4665" cy="4665"/>
            </a:xfrm>
            <a:custGeom>
              <a:avLst/>
              <a:gdLst/>
              <a:ahLst/>
              <a:cxnLst/>
              <a:rect l="0" t="0" r="0" b="0"/>
              <a:pathLst>
                <a:path w="4665">
                  <a:moveTo>
                    <a:pt x="6998" y="2799"/>
                  </a:moveTo>
                  <a:cubicBezTo>
                    <a:pt x="4665" y="1400"/>
                    <a:pt x="2799" y="0"/>
                    <a:pt x="0" y="0"/>
                  </a:cubicBezTo>
                  <a:cubicBezTo>
                    <a:pt x="1866" y="2799"/>
                    <a:pt x="4665" y="2799"/>
                    <a:pt x="6998" y="2799"/>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14" name="Freeform: Shape 413">
              <a:extLst>
                <a:ext uri="{FF2B5EF4-FFF2-40B4-BE49-F238E27FC236}">
                  <a16:creationId xmlns:a16="http://schemas.microsoft.com/office/drawing/2014/main" id="{CCA4A574-B130-4BC8-818E-3BE63CAD0092}"/>
                </a:ext>
              </a:extLst>
            </p:cNvPr>
            <p:cNvSpPr/>
            <p:nvPr/>
          </p:nvSpPr>
          <p:spPr>
            <a:xfrm>
              <a:off x="5419628" y="3316787"/>
              <a:ext cx="4665" cy="4665"/>
            </a:xfrm>
            <a:custGeom>
              <a:avLst/>
              <a:gdLst/>
              <a:ahLst/>
              <a:cxnLst/>
              <a:rect l="0" t="0" r="0" b="0"/>
              <a:pathLst>
                <a:path>
                  <a:moveTo>
                    <a:pt x="0" y="0"/>
                  </a:moveTo>
                  <a:cubicBezTo>
                    <a:pt x="466" y="0"/>
                    <a:pt x="466" y="467"/>
                    <a:pt x="933" y="467"/>
                  </a:cubicBezTo>
                  <a:cubicBezTo>
                    <a:pt x="933" y="467"/>
                    <a:pt x="1399" y="933"/>
                    <a:pt x="1399" y="933"/>
                  </a:cubicBezTo>
                  <a:cubicBezTo>
                    <a:pt x="1399" y="467"/>
                    <a:pt x="1399" y="467"/>
                    <a:pt x="1399" y="0"/>
                  </a:cubicBezTo>
                  <a:cubicBezTo>
                    <a:pt x="933" y="0"/>
                    <a:pt x="466" y="0"/>
                    <a:pt x="0" y="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15" name="Freeform: Shape 414">
              <a:extLst>
                <a:ext uri="{FF2B5EF4-FFF2-40B4-BE49-F238E27FC236}">
                  <a16:creationId xmlns:a16="http://schemas.microsoft.com/office/drawing/2014/main" id="{FEDE7534-5983-494C-B83A-50D6C9AEC1DD}"/>
                </a:ext>
              </a:extLst>
            </p:cNvPr>
            <p:cNvSpPr/>
            <p:nvPr/>
          </p:nvSpPr>
          <p:spPr>
            <a:xfrm>
              <a:off x="3179592" y="1462500"/>
              <a:ext cx="4665" cy="4665"/>
            </a:xfrm>
            <a:custGeom>
              <a:avLst/>
              <a:gdLst/>
              <a:ahLst/>
              <a:cxnLst/>
              <a:rect l="0" t="0" r="0" b="0"/>
              <a:pathLst>
                <a:path>
                  <a:moveTo>
                    <a:pt x="4199" y="933"/>
                  </a:moveTo>
                  <a:cubicBezTo>
                    <a:pt x="4199" y="466"/>
                    <a:pt x="3266" y="0"/>
                    <a:pt x="2799" y="0"/>
                  </a:cubicBezTo>
                  <a:cubicBezTo>
                    <a:pt x="1866" y="0"/>
                    <a:pt x="933" y="0"/>
                    <a:pt x="0" y="0"/>
                  </a:cubicBezTo>
                  <a:cubicBezTo>
                    <a:pt x="467" y="933"/>
                    <a:pt x="933" y="1866"/>
                    <a:pt x="1866" y="2333"/>
                  </a:cubicBezTo>
                  <a:cubicBezTo>
                    <a:pt x="3266" y="3266"/>
                    <a:pt x="4199" y="2333"/>
                    <a:pt x="4199" y="933"/>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16" name="Freeform: Shape 415">
              <a:extLst>
                <a:ext uri="{FF2B5EF4-FFF2-40B4-BE49-F238E27FC236}">
                  <a16:creationId xmlns:a16="http://schemas.microsoft.com/office/drawing/2014/main" id="{2F3B1BA2-59FD-4650-91AE-A456D4EF9BCD}"/>
                </a:ext>
              </a:extLst>
            </p:cNvPr>
            <p:cNvSpPr/>
            <p:nvPr/>
          </p:nvSpPr>
          <p:spPr>
            <a:xfrm>
              <a:off x="3178193" y="1461100"/>
              <a:ext cx="4665" cy="4665"/>
            </a:xfrm>
            <a:custGeom>
              <a:avLst/>
              <a:gdLst/>
              <a:ahLst/>
              <a:cxnLst/>
              <a:rect l="0" t="0" r="0" b="0"/>
              <a:pathLst>
                <a:path>
                  <a:moveTo>
                    <a:pt x="1399" y="1400"/>
                  </a:moveTo>
                  <a:cubicBezTo>
                    <a:pt x="1399" y="1400"/>
                    <a:pt x="933" y="933"/>
                    <a:pt x="1399" y="1400"/>
                  </a:cubicBezTo>
                  <a:lnTo>
                    <a:pt x="0" y="0"/>
                  </a:lnTo>
                  <a:lnTo>
                    <a:pt x="467" y="1400"/>
                  </a:lnTo>
                  <a:cubicBezTo>
                    <a:pt x="933" y="1400"/>
                    <a:pt x="933" y="1400"/>
                    <a:pt x="1399" y="140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17" name="Freeform: Shape 416">
              <a:extLst>
                <a:ext uri="{FF2B5EF4-FFF2-40B4-BE49-F238E27FC236}">
                  <a16:creationId xmlns:a16="http://schemas.microsoft.com/office/drawing/2014/main" id="{37561E28-87F0-4005-959E-8D84DD76D492}"/>
                </a:ext>
              </a:extLst>
            </p:cNvPr>
            <p:cNvSpPr/>
            <p:nvPr/>
          </p:nvSpPr>
          <p:spPr>
            <a:xfrm>
              <a:off x="4536114" y="1466523"/>
              <a:ext cx="4665" cy="4665"/>
            </a:xfrm>
            <a:custGeom>
              <a:avLst/>
              <a:gdLst/>
              <a:ahLst/>
              <a:cxnLst/>
              <a:rect l="0" t="0" r="0" b="0"/>
              <a:pathLst>
                <a:path w="4665">
                  <a:moveTo>
                    <a:pt x="2799" y="175"/>
                  </a:moveTo>
                  <a:cubicBezTo>
                    <a:pt x="1399" y="-292"/>
                    <a:pt x="0" y="175"/>
                    <a:pt x="0" y="1574"/>
                  </a:cubicBezTo>
                  <a:cubicBezTo>
                    <a:pt x="0" y="2041"/>
                    <a:pt x="933" y="2974"/>
                    <a:pt x="1399" y="2974"/>
                  </a:cubicBezTo>
                  <a:cubicBezTo>
                    <a:pt x="2333" y="2974"/>
                    <a:pt x="3732" y="2974"/>
                    <a:pt x="4665" y="2974"/>
                  </a:cubicBezTo>
                  <a:cubicBezTo>
                    <a:pt x="4665" y="1574"/>
                    <a:pt x="4198" y="641"/>
                    <a:pt x="2799" y="175"/>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18" name="Freeform: Shape 417">
              <a:extLst>
                <a:ext uri="{FF2B5EF4-FFF2-40B4-BE49-F238E27FC236}">
                  <a16:creationId xmlns:a16="http://schemas.microsoft.com/office/drawing/2014/main" id="{D3495976-6EF1-4791-A67D-30448CCD64F9}"/>
                </a:ext>
              </a:extLst>
            </p:cNvPr>
            <p:cNvSpPr/>
            <p:nvPr/>
          </p:nvSpPr>
          <p:spPr>
            <a:xfrm>
              <a:off x="4540313" y="1469497"/>
              <a:ext cx="4665" cy="4665"/>
            </a:xfrm>
            <a:custGeom>
              <a:avLst/>
              <a:gdLst/>
              <a:ahLst/>
              <a:cxnLst/>
              <a:rect l="0" t="0" r="0" b="0"/>
              <a:pathLst>
                <a:path>
                  <a:moveTo>
                    <a:pt x="0" y="0"/>
                  </a:moveTo>
                  <a:cubicBezTo>
                    <a:pt x="0" y="0"/>
                    <a:pt x="467" y="466"/>
                    <a:pt x="0" y="0"/>
                  </a:cubicBezTo>
                  <a:cubicBezTo>
                    <a:pt x="0" y="466"/>
                    <a:pt x="467" y="466"/>
                    <a:pt x="467" y="466"/>
                  </a:cubicBezTo>
                  <a:cubicBezTo>
                    <a:pt x="467" y="466"/>
                    <a:pt x="467" y="0"/>
                    <a:pt x="0" y="0"/>
                  </a:cubicBezTo>
                  <a:cubicBezTo>
                    <a:pt x="467" y="0"/>
                    <a:pt x="467" y="0"/>
                    <a:pt x="0" y="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19" name="Freeform: Shape 418">
              <a:extLst>
                <a:ext uri="{FF2B5EF4-FFF2-40B4-BE49-F238E27FC236}">
                  <a16:creationId xmlns:a16="http://schemas.microsoft.com/office/drawing/2014/main" id="{9795820B-ACE4-4584-B9EB-A6554C049E70}"/>
                </a:ext>
              </a:extLst>
            </p:cNvPr>
            <p:cNvSpPr/>
            <p:nvPr/>
          </p:nvSpPr>
          <p:spPr>
            <a:xfrm>
              <a:off x="1716712" y="1758253"/>
              <a:ext cx="4665" cy="4665"/>
            </a:xfrm>
            <a:custGeom>
              <a:avLst/>
              <a:gdLst/>
              <a:ahLst/>
              <a:cxnLst/>
              <a:rect l="0" t="0" r="0" b="0"/>
              <a:pathLst>
                <a:path>
                  <a:moveTo>
                    <a:pt x="0" y="933"/>
                  </a:moveTo>
                  <a:cubicBezTo>
                    <a:pt x="0" y="933"/>
                    <a:pt x="467" y="466"/>
                    <a:pt x="467" y="466"/>
                  </a:cubicBezTo>
                  <a:cubicBezTo>
                    <a:pt x="467" y="466"/>
                    <a:pt x="0" y="0"/>
                    <a:pt x="0" y="0"/>
                  </a:cubicBezTo>
                  <a:cubicBezTo>
                    <a:pt x="0" y="0"/>
                    <a:pt x="0" y="0"/>
                    <a:pt x="0" y="0"/>
                  </a:cubicBezTo>
                  <a:cubicBezTo>
                    <a:pt x="0" y="466"/>
                    <a:pt x="0" y="933"/>
                    <a:pt x="0" y="933"/>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20" name="Freeform: Shape 419">
              <a:extLst>
                <a:ext uri="{FF2B5EF4-FFF2-40B4-BE49-F238E27FC236}">
                  <a16:creationId xmlns:a16="http://schemas.microsoft.com/office/drawing/2014/main" id="{C709B73D-7139-47A8-B265-1A83254F1D52}"/>
                </a:ext>
              </a:extLst>
            </p:cNvPr>
            <p:cNvSpPr/>
            <p:nvPr/>
          </p:nvSpPr>
          <p:spPr>
            <a:xfrm>
              <a:off x="1714471" y="1759186"/>
              <a:ext cx="4665" cy="4665"/>
            </a:xfrm>
            <a:custGeom>
              <a:avLst/>
              <a:gdLst/>
              <a:ahLst/>
              <a:cxnLst/>
              <a:rect l="0" t="0" r="0" b="0"/>
              <a:pathLst>
                <a:path h="4665">
                  <a:moveTo>
                    <a:pt x="1775" y="4665"/>
                  </a:moveTo>
                  <a:cubicBezTo>
                    <a:pt x="2242" y="4665"/>
                    <a:pt x="2242" y="3732"/>
                    <a:pt x="2242" y="2799"/>
                  </a:cubicBezTo>
                  <a:cubicBezTo>
                    <a:pt x="2242" y="1866"/>
                    <a:pt x="2242" y="933"/>
                    <a:pt x="2242" y="0"/>
                  </a:cubicBezTo>
                  <a:cubicBezTo>
                    <a:pt x="1775" y="933"/>
                    <a:pt x="842" y="1400"/>
                    <a:pt x="376" y="2333"/>
                  </a:cubicBezTo>
                  <a:cubicBezTo>
                    <a:pt x="-557" y="4199"/>
                    <a:pt x="376" y="5132"/>
                    <a:pt x="1775" y="4665"/>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21" name="Freeform: Shape 420">
              <a:extLst>
                <a:ext uri="{FF2B5EF4-FFF2-40B4-BE49-F238E27FC236}">
                  <a16:creationId xmlns:a16="http://schemas.microsoft.com/office/drawing/2014/main" id="{E22C6119-78DD-49DF-937B-0F74AEDEBC13}"/>
                </a:ext>
              </a:extLst>
            </p:cNvPr>
            <p:cNvSpPr/>
            <p:nvPr/>
          </p:nvSpPr>
          <p:spPr>
            <a:xfrm>
              <a:off x="2932824" y="2185556"/>
              <a:ext cx="4665" cy="4665"/>
            </a:xfrm>
            <a:custGeom>
              <a:avLst/>
              <a:gdLst/>
              <a:ahLst/>
              <a:cxnLst/>
              <a:rect l="0" t="0" r="0" b="0"/>
              <a:pathLst>
                <a:path>
                  <a:moveTo>
                    <a:pt x="1866" y="1399"/>
                  </a:moveTo>
                  <a:cubicBezTo>
                    <a:pt x="1399" y="-466"/>
                    <a:pt x="933" y="-466"/>
                    <a:pt x="0" y="1399"/>
                  </a:cubicBezTo>
                  <a:cubicBezTo>
                    <a:pt x="0" y="1866"/>
                    <a:pt x="466" y="2332"/>
                    <a:pt x="933" y="2799"/>
                  </a:cubicBezTo>
                  <a:cubicBezTo>
                    <a:pt x="1399" y="1866"/>
                    <a:pt x="1866" y="1399"/>
                    <a:pt x="1866" y="1399"/>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22" name="Freeform: Shape 421">
              <a:extLst>
                <a:ext uri="{FF2B5EF4-FFF2-40B4-BE49-F238E27FC236}">
                  <a16:creationId xmlns:a16="http://schemas.microsoft.com/office/drawing/2014/main" id="{349E9F16-3563-44FE-8471-F04132E49448}"/>
                </a:ext>
              </a:extLst>
            </p:cNvPr>
            <p:cNvSpPr/>
            <p:nvPr/>
          </p:nvSpPr>
          <p:spPr>
            <a:xfrm>
              <a:off x="2022548" y="3004241"/>
              <a:ext cx="4665" cy="4665"/>
            </a:xfrm>
            <a:custGeom>
              <a:avLst/>
              <a:gdLst/>
              <a:ahLst/>
              <a:cxnLst/>
              <a:rect l="0" t="0" r="0" b="0"/>
              <a:pathLst>
                <a:path>
                  <a:moveTo>
                    <a:pt x="175" y="933"/>
                  </a:moveTo>
                  <a:cubicBezTo>
                    <a:pt x="-292" y="2333"/>
                    <a:pt x="175" y="3266"/>
                    <a:pt x="1574" y="2799"/>
                  </a:cubicBezTo>
                  <a:cubicBezTo>
                    <a:pt x="2041" y="2799"/>
                    <a:pt x="2041" y="1866"/>
                    <a:pt x="2041" y="1400"/>
                  </a:cubicBezTo>
                  <a:cubicBezTo>
                    <a:pt x="1574" y="933"/>
                    <a:pt x="1574" y="467"/>
                    <a:pt x="1108" y="0"/>
                  </a:cubicBezTo>
                  <a:cubicBezTo>
                    <a:pt x="1108" y="0"/>
                    <a:pt x="641" y="467"/>
                    <a:pt x="175" y="933"/>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23" name="Freeform: Shape 422">
              <a:extLst>
                <a:ext uri="{FF2B5EF4-FFF2-40B4-BE49-F238E27FC236}">
                  <a16:creationId xmlns:a16="http://schemas.microsoft.com/office/drawing/2014/main" id="{87D64F71-C264-404B-A5BB-AA10CA91B526}"/>
                </a:ext>
              </a:extLst>
            </p:cNvPr>
            <p:cNvSpPr/>
            <p:nvPr/>
          </p:nvSpPr>
          <p:spPr>
            <a:xfrm>
              <a:off x="3298078" y="2623121"/>
              <a:ext cx="4665" cy="4665"/>
            </a:xfrm>
            <a:custGeom>
              <a:avLst/>
              <a:gdLst/>
              <a:ahLst/>
              <a:cxnLst/>
              <a:rect l="0" t="0" r="0" b="0"/>
              <a:pathLst>
                <a:path>
                  <a:moveTo>
                    <a:pt x="0" y="466"/>
                  </a:moveTo>
                  <a:cubicBezTo>
                    <a:pt x="466" y="466"/>
                    <a:pt x="466" y="466"/>
                    <a:pt x="933" y="466"/>
                  </a:cubicBezTo>
                  <a:cubicBezTo>
                    <a:pt x="933" y="466"/>
                    <a:pt x="933" y="466"/>
                    <a:pt x="933" y="466"/>
                  </a:cubicBezTo>
                  <a:cubicBezTo>
                    <a:pt x="933" y="466"/>
                    <a:pt x="466" y="466"/>
                    <a:pt x="466" y="0"/>
                  </a:cubicBezTo>
                  <a:cubicBezTo>
                    <a:pt x="466" y="0"/>
                    <a:pt x="466" y="0"/>
                    <a:pt x="0" y="466"/>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24" name="Freeform: Shape 423">
              <a:extLst>
                <a:ext uri="{FF2B5EF4-FFF2-40B4-BE49-F238E27FC236}">
                  <a16:creationId xmlns:a16="http://schemas.microsoft.com/office/drawing/2014/main" id="{891ACFB9-660D-40EA-A4E4-1B40AA331A37}"/>
                </a:ext>
              </a:extLst>
            </p:cNvPr>
            <p:cNvSpPr/>
            <p:nvPr/>
          </p:nvSpPr>
          <p:spPr>
            <a:xfrm>
              <a:off x="3295279" y="2623535"/>
              <a:ext cx="4665" cy="4665"/>
            </a:xfrm>
            <a:custGeom>
              <a:avLst/>
              <a:gdLst/>
              <a:ahLst/>
              <a:cxnLst/>
              <a:rect l="0" t="0" r="0" b="0"/>
              <a:pathLst>
                <a:path>
                  <a:moveTo>
                    <a:pt x="0" y="1451"/>
                  </a:moveTo>
                  <a:cubicBezTo>
                    <a:pt x="0" y="1451"/>
                    <a:pt x="933" y="1918"/>
                    <a:pt x="1399" y="1918"/>
                  </a:cubicBezTo>
                  <a:cubicBezTo>
                    <a:pt x="1866" y="1451"/>
                    <a:pt x="2799" y="518"/>
                    <a:pt x="3265" y="52"/>
                  </a:cubicBezTo>
                  <a:cubicBezTo>
                    <a:pt x="1866" y="52"/>
                    <a:pt x="466" y="-415"/>
                    <a:pt x="0" y="1451"/>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25" name="Freeform: Shape 424">
              <a:extLst>
                <a:ext uri="{FF2B5EF4-FFF2-40B4-BE49-F238E27FC236}">
                  <a16:creationId xmlns:a16="http://schemas.microsoft.com/office/drawing/2014/main" id="{4E5C9CD5-DB8D-44EF-9482-62EBCDA49466}"/>
                </a:ext>
              </a:extLst>
            </p:cNvPr>
            <p:cNvSpPr/>
            <p:nvPr/>
          </p:nvSpPr>
          <p:spPr>
            <a:xfrm>
              <a:off x="5020320" y="2715019"/>
              <a:ext cx="4665" cy="4665"/>
            </a:xfrm>
            <a:custGeom>
              <a:avLst/>
              <a:gdLst/>
              <a:ahLst/>
              <a:cxnLst/>
              <a:rect l="0" t="0" r="0" b="0"/>
              <a:pathLst>
                <a:path>
                  <a:moveTo>
                    <a:pt x="0" y="1400"/>
                  </a:moveTo>
                  <a:cubicBezTo>
                    <a:pt x="0" y="1866"/>
                    <a:pt x="466" y="2333"/>
                    <a:pt x="933" y="2799"/>
                  </a:cubicBezTo>
                  <a:cubicBezTo>
                    <a:pt x="1399" y="2333"/>
                    <a:pt x="1866" y="1866"/>
                    <a:pt x="1866" y="1400"/>
                  </a:cubicBezTo>
                  <a:cubicBezTo>
                    <a:pt x="1399" y="-467"/>
                    <a:pt x="466" y="-467"/>
                    <a:pt x="0" y="140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26" name="Freeform: Shape 425">
              <a:extLst>
                <a:ext uri="{FF2B5EF4-FFF2-40B4-BE49-F238E27FC236}">
                  <a16:creationId xmlns:a16="http://schemas.microsoft.com/office/drawing/2014/main" id="{A5FF9752-4B4C-476D-8B75-D03E6B225B64}"/>
                </a:ext>
              </a:extLst>
            </p:cNvPr>
            <p:cNvSpPr/>
            <p:nvPr/>
          </p:nvSpPr>
          <p:spPr>
            <a:xfrm>
              <a:off x="2341795" y="1793707"/>
              <a:ext cx="4665" cy="4665"/>
            </a:xfrm>
            <a:custGeom>
              <a:avLst/>
              <a:gdLst/>
              <a:ahLst/>
              <a:cxnLst/>
              <a:rect l="0" t="0" r="0" b="0"/>
              <a:pathLst>
                <a:path>
                  <a:moveTo>
                    <a:pt x="0" y="0"/>
                  </a:moveTo>
                  <a:cubicBezTo>
                    <a:pt x="0" y="0"/>
                    <a:pt x="0" y="466"/>
                    <a:pt x="0" y="0"/>
                  </a:cubicBezTo>
                  <a:cubicBezTo>
                    <a:pt x="0" y="466"/>
                    <a:pt x="0" y="466"/>
                    <a:pt x="0" y="0"/>
                  </a:cubicBezTo>
                  <a:cubicBezTo>
                    <a:pt x="467" y="0"/>
                    <a:pt x="467" y="0"/>
                    <a:pt x="467" y="0"/>
                  </a:cubicBezTo>
                  <a:cubicBezTo>
                    <a:pt x="467" y="0"/>
                    <a:pt x="0" y="0"/>
                    <a:pt x="0" y="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27" name="Freeform: Shape 426">
              <a:extLst>
                <a:ext uri="{FF2B5EF4-FFF2-40B4-BE49-F238E27FC236}">
                  <a16:creationId xmlns:a16="http://schemas.microsoft.com/office/drawing/2014/main" id="{794C2BCD-72FE-4E6F-8509-BD074040CD13}"/>
                </a:ext>
              </a:extLst>
            </p:cNvPr>
            <p:cNvSpPr/>
            <p:nvPr/>
          </p:nvSpPr>
          <p:spPr>
            <a:xfrm>
              <a:off x="2336198" y="1790134"/>
              <a:ext cx="4665" cy="4665"/>
            </a:xfrm>
            <a:custGeom>
              <a:avLst/>
              <a:gdLst/>
              <a:ahLst/>
              <a:cxnLst/>
              <a:rect l="0" t="0" r="0" b="0"/>
              <a:pathLst>
                <a:path w="4665">
                  <a:moveTo>
                    <a:pt x="2799" y="306"/>
                  </a:moveTo>
                  <a:cubicBezTo>
                    <a:pt x="1866" y="773"/>
                    <a:pt x="933" y="1239"/>
                    <a:pt x="0" y="2172"/>
                  </a:cubicBezTo>
                  <a:cubicBezTo>
                    <a:pt x="933" y="2639"/>
                    <a:pt x="1866" y="3572"/>
                    <a:pt x="2799" y="4038"/>
                  </a:cubicBezTo>
                  <a:cubicBezTo>
                    <a:pt x="3732" y="4505"/>
                    <a:pt x="4665" y="4038"/>
                    <a:pt x="6065" y="4038"/>
                  </a:cubicBezTo>
                  <a:cubicBezTo>
                    <a:pt x="6065" y="3105"/>
                    <a:pt x="6065" y="1706"/>
                    <a:pt x="6065" y="773"/>
                  </a:cubicBezTo>
                  <a:cubicBezTo>
                    <a:pt x="4665" y="-160"/>
                    <a:pt x="3732" y="-160"/>
                    <a:pt x="2799" y="306"/>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28" name="Freeform: Shape 427">
              <a:extLst>
                <a:ext uri="{FF2B5EF4-FFF2-40B4-BE49-F238E27FC236}">
                  <a16:creationId xmlns:a16="http://schemas.microsoft.com/office/drawing/2014/main" id="{4D87FA44-057E-4BF7-AA9C-6EFD4EE3A26A}"/>
                </a:ext>
              </a:extLst>
            </p:cNvPr>
            <p:cNvSpPr/>
            <p:nvPr/>
          </p:nvSpPr>
          <p:spPr>
            <a:xfrm>
              <a:off x="2212453" y="1532474"/>
              <a:ext cx="4665" cy="4665"/>
            </a:xfrm>
            <a:custGeom>
              <a:avLst/>
              <a:gdLst/>
              <a:ahLst/>
              <a:cxnLst/>
              <a:rect l="0" t="0" r="0" b="0"/>
              <a:pathLst>
                <a:path>
                  <a:moveTo>
                    <a:pt x="2460" y="2333"/>
                  </a:moveTo>
                  <a:cubicBezTo>
                    <a:pt x="2926" y="1866"/>
                    <a:pt x="3393" y="1399"/>
                    <a:pt x="3859" y="1399"/>
                  </a:cubicBezTo>
                  <a:cubicBezTo>
                    <a:pt x="2926" y="933"/>
                    <a:pt x="1993" y="466"/>
                    <a:pt x="1060" y="0"/>
                  </a:cubicBezTo>
                  <a:cubicBezTo>
                    <a:pt x="594" y="0"/>
                    <a:pt x="-339" y="933"/>
                    <a:pt x="127" y="933"/>
                  </a:cubicBezTo>
                  <a:cubicBezTo>
                    <a:pt x="127" y="1866"/>
                    <a:pt x="1060" y="2333"/>
                    <a:pt x="2460" y="2333"/>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29" name="Freeform: Shape 428">
              <a:extLst>
                <a:ext uri="{FF2B5EF4-FFF2-40B4-BE49-F238E27FC236}">
                  <a16:creationId xmlns:a16="http://schemas.microsoft.com/office/drawing/2014/main" id="{B1D6FE3E-F76D-4007-B444-09307243180D}"/>
                </a:ext>
              </a:extLst>
            </p:cNvPr>
            <p:cNvSpPr/>
            <p:nvPr/>
          </p:nvSpPr>
          <p:spPr>
            <a:xfrm>
              <a:off x="3367117" y="2636182"/>
              <a:ext cx="4665" cy="4665"/>
            </a:xfrm>
            <a:custGeom>
              <a:avLst/>
              <a:gdLst/>
              <a:ahLst/>
              <a:cxnLst/>
              <a:rect l="0" t="0" r="0" b="0"/>
              <a:pathLst>
                <a:path>
                  <a:moveTo>
                    <a:pt x="1399" y="933"/>
                  </a:moveTo>
                  <a:lnTo>
                    <a:pt x="1399" y="0"/>
                  </a:lnTo>
                  <a:lnTo>
                    <a:pt x="0" y="467"/>
                  </a:ln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30" name="Freeform: Shape 429">
              <a:extLst>
                <a:ext uri="{FF2B5EF4-FFF2-40B4-BE49-F238E27FC236}">
                  <a16:creationId xmlns:a16="http://schemas.microsoft.com/office/drawing/2014/main" id="{BDA50CC2-E3A3-4058-AA76-789D4C9367FE}"/>
                </a:ext>
              </a:extLst>
            </p:cNvPr>
            <p:cNvSpPr/>
            <p:nvPr/>
          </p:nvSpPr>
          <p:spPr>
            <a:xfrm>
              <a:off x="1814673" y="2871758"/>
              <a:ext cx="4665" cy="4665"/>
            </a:xfrm>
            <a:custGeom>
              <a:avLst/>
              <a:gdLst/>
              <a:ahLst/>
              <a:cxnLst/>
              <a:rect l="0" t="0" r="0" b="0"/>
              <a:pathLst>
                <a:path>
                  <a:moveTo>
                    <a:pt x="933" y="0"/>
                  </a:moveTo>
                  <a:cubicBezTo>
                    <a:pt x="467" y="467"/>
                    <a:pt x="0" y="933"/>
                    <a:pt x="0" y="1399"/>
                  </a:cubicBezTo>
                  <a:cubicBezTo>
                    <a:pt x="0" y="1866"/>
                    <a:pt x="467" y="2333"/>
                    <a:pt x="467" y="2799"/>
                  </a:cubicBezTo>
                  <a:cubicBezTo>
                    <a:pt x="933" y="2333"/>
                    <a:pt x="1399" y="1866"/>
                    <a:pt x="1399" y="1399"/>
                  </a:cubicBezTo>
                  <a:cubicBezTo>
                    <a:pt x="1399" y="1399"/>
                    <a:pt x="1399" y="467"/>
                    <a:pt x="933" y="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31" name="Freeform: Shape 430">
              <a:extLst>
                <a:ext uri="{FF2B5EF4-FFF2-40B4-BE49-F238E27FC236}">
                  <a16:creationId xmlns:a16="http://schemas.microsoft.com/office/drawing/2014/main" id="{4DAA187F-FFC5-41F5-854C-F38CBA98AD87}"/>
                </a:ext>
              </a:extLst>
            </p:cNvPr>
            <p:cNvSpPr/>
            <p:nvPr/>
          </p:nvSpPr>
          <p:spPr>
            <a:xfrm>
              <a:off x="3136210" y="2522826"/>
              <a:ext cx="4665" cy="4665"/>
            </a:xfrm>
            <a:custGeom>
              <a:avLst/>
              <a:gdLst/>
              <a:ahLst/>
              <a:cxnLst/>
              <a:rect l="0" t="0" r="0" b="0"/>
              <a:pathLst>
                <a:path>
                  <a:moveTo>
                    <a:pt x="0" y="466"/>
                  </a:moveTo>
                  <a:cubicBezTo>
                    <a:pt x="467" y="466"/>
                    <a:pt x="467" y="466"/>
                    <a:pt x="933" y="466"/>
                  </a:cubicBezTo>
                  <a:cubicBezTo>
                    <a:pt x="933" y="466"/>
                    <a:pt x="933" y="466"/>
                    <a:pt x="933" y="466"/>
                  </a:cubicBezTo>
                  <a:cubicBezTo>
                    <a:pt x="933" y="466"/>
                    <a:pt x="933" y="466"/>
                    <a:pt x="467" y="0"/>
                  </a:cubicBezTo>
                  <a:cubicBezTo>
                    <a:pt x="467" y="0"/>
                    <a:pt x="0" y="466"/>
                    <a:pt x="0" y="466"/>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32" name="Freeform: Shape 431">
              <a:extLst>
                <a:ext uri="{FF2B5EF4-FFF2-40B4-BE49-F238E27FC236}">
                  <a16:creationId xmlns:a16="http://schemas.microsoft.com/office/drawing/2014/main" id="{110FACD1-E4B9-4809-9457-FF4271C80A93}"/>
                </a:ext>
              </a:extLst>
            </p:cNvPr>
            <p:cNvSpPr/>
            <p:nvPr/>
          </p:nvSpPr>
          <p:spPr>
            <a:xfrm>
              <a:off x="3132944" y="2523292"/>
              <a:ext cx="4665" cy="4665"/>
            </a:xfrm>
            <a:custGeom>
              <a:avLst/>
              <a:gdLst/>
              <a:ahLst/>
              <a:cxnLst/>
              <a:rect l="0" t="0" r="0" b="0"/>
              <a:pathLst>
                <a:path>
                  <a:moveTo>
                    <a:pt x="0" y="1400"/>
                  </a:moveTo>
                  <a:cubicBezTo>
                    <a:pt x="467" y="1400"/>
                    <a:pt x="933" y="1866"/>
                    <a:pt x="1400" y="1866"/>
                  </a:cubicBezTo>
                  <a:cubicBezTo>
                    <a:pt x="2333" y="1400"/>
                    <a:pt x="2799" y="467"/>
                    <a:pt x="3266" y="0"/>
                  </a:cubicBezTo>
                  <a:cubicBezTo>
                    <a:pt x="1866" y="0"/>
                    <a:pt x="933" y="0"/>
                    <a:pt x="0" y="140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33" name="Freeform: Shape 432">
              <a:extLst>
                <a:ext uri="{FF2B5EF4-FFF2-40B4-BE49-F238E27FC236}">
                  <a16:creationId xmlns:a16="http://schemas.microsoft.com/office/drawing/2014/main" id="{22B81220-589F-4FFE-BB84-7C80009EC539}"/>
                </a:ext>
              </a:extLst>
            </p:cNvPr>
            <p:cNvSpPr/>
            <p:nvPr/>
          </p:nvSpPr>
          <p:spPr>
            <a:xfrm>
              <a:off x="3252830" y="1552065"/>
              <a:ext cx="4665" cy="4665"/>
            </a:xfrm>
            <a:custGeom>
              <a:avLst/>
              <a:gdLst/>
              <a:ahLst/>
              <a:cxnLst/>
              <a:rect l="0" t="0" r="0" b="0"/>
              <a:pathLst>
                <a:path h="4665">
                  <a:moveTo>
                    <a:pt x="0" y="1400"/>
                  </a:moveTo>
                  <a:cubicBezTo>
                    <a:pt x="0" y="2333"/>
                    <a:pt x="933" y="3732"/>
                    <a:pt x="933" y="4665"/>
                  </a:cubicBezTo>
                  <a:cubicBezTo>
                    <a:pt x="1399" y="4199"/>
                    <a:pt x="2333" y="4199"/>
                    <a:pt x="2333" y="3266"/>
                  </a:cubicBezTo>
                  <a:cubicBezTo>
                    <a:pt x="2799" y="1866"/>
                    <a:pt x="2333" y="933"/>
                    <a:pt x="933" y="0"/>
                  </a:cubicBezTo>
                  <a:cubicBezTo>
                    <a:pt x="933" y="933"/>
                    <a:pt x="0" y="1400"/>
                    <a:pt x="0" y="140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34" name="Freeform: Shape 433">
              <a:extLst>
                <a:ext uri="{FF2B5EF4-FFF2-40B4-BE49-F238E27FC236}">
                  <a16:creationId xmlns:a16="http://schemas.microsoft.com/office/drawing/2014/main" id="{41F27BAF-183E-459E-9946-A924FB54354E}"/>
                </a:ext>
              </a:extLst>
            </p:cNvPr>
            <p:cNvSpPr/>
            <p:nvPr/>
          </p:nvSpPr>
          <p:spPr>
            <a:xfrm>
              <a:off x="3897906" y="1570725"/>
              <a:ext cx="4665" cy="4665"/>
            </a:xfrm>
            <a:custGeom>
              <a:avLst/>
              <a:gdLst/>
              <a:ahLst/>
              <a:cxnLst/>
              <a:rect l="0" t="0" r="0" b="0"/>
              <a:pathLst>
                <a:path>
                  <a:moveTo>
                    <a:pt x="3330" y="1866"/>
                  </a:moveTo>
                  <a:cubicBezTo>
                    <a:pt x="3330" y="1400"/>
                    <a:pt x="3330" y="466"/>
                    <a:pt x="2864" y="466"/>
                  </a:cubicBezTo>
                  <a:cubicBezTo>
                    <a:pt x="2397" y="0"/>
                    <a:pt x="1464" y="0"/>
                    <a:pt x="998" y="0"/>
                  </a:cubicBezTo>
                  <a:cubicBezTo>
                    <a:pt x="-402" y="933"/>
                    <a:pt x="-402" y="1866"/>
                    <a:pt x="1464" y="2333"/>
                  </a:cubicBezTo>
                  <a:cubicBezTo>
                    <a:pt x="2397" y="2333"/>
                    <a:pt x="2864" y="1866"/>
                    <a:pt x="3330" y="1866"/>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35" name="Freeform: Shape 434">
              <a:extLst>
                <a:ext uri="{FF2B5EF4-FFF2-40B4-BE49-F238E27FC236}">
                  <a16:creationId xmlns:a16="http://schemas.microsoft.com/office/drawing/2014/main" id="{DFD45C9D-4722-4349-8940-D99CDBF249F7}"/>
                </a:ext>
              </a:extLst>
            </p:cNvPr>
            <p:cNvSpPr/>
            <p:nvPr/>
          </p:nvSpPr>
          <p:spPr>
            <a:xfrm>
              <a:off x="3888175" y="1575011"/>
              <a:ext cx="4665" cy="4665"/>
            </a:xfrm>
            <a:custGeom>
              <a:avLst/>
              <a:gdLst/>
              <a:ahLst/>
              <a:cxnLst/>
              <a:rect l="0" t="0" r="0" b="0"/>
              <a:pathLst>
                <a:path>
                  <a:moveTo>
                    <a:pt x="0" y="1312"/>
                  </a:moveTo>
                  <a:cubicBezTo>
                    <a:pt x="0" y="1312"/>
                    <a:pt x="933" y="1778"/>
                    <a:pt x="1399" y="1778"/>
                  </a:cubicBezTo>
                  <a:cubicBezTo>
                    <a:pt x="1399" y="1778"/>
                    <a:pt x="1866" y="845"/>
                    <a:pt x="1866" y="845"/>
                  </a:cubicBezTo>
                  <a:cubicBezTo>
                    <a:pt x="933" y="-554"/>
                    <a:pt x="0" y="-88"/>
                    <a:pt x="0" y="1312"/>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36" name="Freeform: Shape 435">
              <a:extLst>
                <a:ext uri="{FF2B5EF4-FFF2-40B4-BE49-F238E27FC236}">
                  <a16:creationId xmlns:a16="http://schemas.microsoft.com/office/drawing/2014/main" id="{630A568C-2032-46F9-BA8A-DEAD3F111AD0}"/>
                </a:ext>
              </a:extLst>
            </p:cNvPr>
            <p:cNvSpPr/>
            <p:nvPr/>
          </p:nvSpPr>
          <p:spPr>
            <a:xfrm>
              <a:off x="5284172" y="3033163"/>
              <a:ext cx="4665" cy="4665"/>
            </a:xfrm>
            <a:custGeom>
              <a:avLst/>
              <a:gdLst/>
              <a:ahLst/>
              <a:cxnLst/>
              <a:rect l="0" t="0" r="0" b="0"/>
              <a:pathLst>
                <a:path>
                  <a:moveTo>
                    <a:pt x="2507" y="933"/>
                  </a:moveTo>
                  <a:cubicBezTo>
                    <a:pt x="2041" y="467"/>
                    <a:pt x="2041" y="0"/>
                    <a:pt x="1574" y="0"/>
                  </a:cubicBezTo>
                  <a:cubicBezTo>
                    <a:pt x="175" y="0"/>
                    <a:pt x="-292" y="467"/>
                    <a:pt x="175" y="1399"/>
                  </a:cubicBezTo>
                  <a:cubicBezTo>
                    <a:pt x="175" y="1866"/>
                    <a:pt x="1108" y="1866"/>
                    <a:pt x="1574" y="1866"/>
                  </a:cubicBezTo>
                  <a:cubicBezTo>
                    <a:pt x="2041" y="1399"/>
                    <a:pt x="2507" y="933"/>
                    <a:pt x="2507" y="933"/>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37" name="Freeform: Shape 436">
              <a:extLst>
                <a:ext uri="{FF2B5EF4-FFF2-40B4-BE49-F238E27FC236}">
                  <a16:creationId xmlns:a16="http://schemas.microsoft.com/office/drawing/2014/main" id="{BDFD9D9F-F584-439A-BEBA-09833ECC3C5E}"/>
                </a:ext>
              </a:extLst>
            </p:cNvPr>
            <p:cNvSpPr/>
            <p:nvPr/>
          </p:nvSpPr>
          <p:spPr>
            <a:xfrm>
              <a:off x="2897372" y="2256928"/>
              <a:ext cx="4665" cy="4665"/>
            </a:xfrm>
            <a:custGeom>
              <a:avLst/>
              <a:gdLst/>
              <a:ahLst/>
              <a:cxnLst/>
              <a:rect l="0" t="0" r="0" b="0"/>
              <a:pathLst>
                <a:path>
                  <a:moveTo>
                    <a:pt x="0" y="0"/>
                  </a:moveTo>
                  <a:cubicBezTo>
                    <a:pt x="0" y="0"/>
                    <a:pt x="467" y="0"/>
                    <a:pt x="467" y="0"/>
                  </a:cubicBezTo>
                  <a:cubicBezTo>
                    <a:pt x="467" y="0"/>
                    <a:pt x="467" y="0"/>
                    <a:pt x="467" y="0"/>
                  </a:cubicBezTo>
                  <a:cubicBezTo>
                    <a:pt x="467" y="0"/>
                    <a:pt x="0" y="0"/>
                    <a:pt x="0" y="0"/>
                  </a:cubicBezTo>
                  <a:cubicBezTo>
                    <a:pt x="0" y="0"/>
                    <a:pt x="0" y="0"/>
                    <a:pt x="0" y="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38" name="Freeform: Shape 437">
              <a:extLst>
                <a:ext uri="{FF2B5EF4-FFF2-40B4-BE49-F238E27FC236}">
                  <a16:creationId xmlns:a16="http://schemas.microsoft.com/office/drawing/2014/main" id="{D96F7615-B7C6-4780-93F9-EADC439F1985}"/>
                </a:ext>
              </a:extLst>
            </p:cNvPr>
            <p:cNvSpPr/>
            <p:nvPr/>
          </p:nvSpPr>
          <p:spPr>
            <a:xfrm>
              <a:off x="2893047" y="2256928"/>
              <a:ext cx="4665" cy="4665"/>
            </a:xfrm>
            <a:custGeom>
              <a:avLst/>
              <a:gdLst/>
              <a:ahLst/>
              <a:cxnLst/>
              <a:rect l="0" t="0" r="0" b="0"/>
              <a:pathLst>
                <a:path>
                  <a:moveTo>
                    <a:pt x="1060" y="0"/>
                  </a:moveTo>
                  <a:cubicBezTo>
                    <a:pt x="594" y="0"/>
                    <a:pt x="-339" y="933"/>
                    <a:pt x="127" y="1400"/>
                  </a:cubicBezTo>
                  <a:cubicBezTo>
                    <a:pt x="594" y="2799"/>
                    <a:pt x="1527" y="3732"/>
                    <a:pt x="2926" y="2799"/>
                  </a:cubicBezTo>
                  <a:cubicBezTo>
                    <a:pt x="3859" y="2333"/>
                    <a:pt x="3859" y="933"/>
                    <a:pt x="4326" y="0"/>
                  </a:cubicBezTo>
                  <a:cubicBezTo>
                    <a:pt x="2926" y="0"/>
                    <a:pt x="1993" y="0"/>
                    <a:pt x="1060" y="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39" name="Freeform: Shape 438">
              <a:extLst>
                <a:ext uri="{FF2B5EF4-FFF2-40B4-BE49-F238E27FC236}">
                  <a16:creationId xmlns:a16="http://schemas.microsoft.com/office/drawing/2014/main" id="{33646B29-8F64-40A5-9644-6B5FD90796F8}"/>
                </a:ext>
              </a:extLst>
            </p:cNvPr>
            <p:cNvSpPr/>
            <p:nvPr/>
          </p:nvSpPr>
          <p:spPr>
            <a:xfrm>
              <a:off x="2017592" y="3059752"/>
              <a:ext cx="4665" cy="4665"/>
            </a:xfrm>
            <a:custGeom>
              <a:avLst/>
              <a:gdLst/>
              <a:ahLst/>
              <a:cxnLst/>
              <a:rect l="0" t="0" r="0" b="0"/>
              <a:pathLst>
                <a:path>
                  <a:moveTo>
                    <a:pt x="0" y="1400"/>
                  </a:moveTo>
                  <a:cubicBezTo>
                    <a:pt x="1399" y="2333"/>
                    <a:pt x="2333" y="2333"/>
                    <a:pt x="1866" y="467"/>
                  </a:cubicBezTo>
                  <a:cubicBezTo>
                    <a:pt x="1866" y="467"/>
                    <a:pt x="933" y="0"/>
                    <a:pt x="467" y="0"/>
                  </a:cubicBezTo>
                  <a:cubicBezTo>
                    <a:pt x="467" y="467"/>
                    <a:pt x="467" y="933"/>
                    <a:pt x="0" y="140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40" name="Freeform: Shape 439">
              <a:extLst>
                <a:ext uri="{FF2B5EF4-FFF2-40B4-BE49-F238E27FC236}">
                  <a16:creationId xmlns:a16="http://schemas.microsoft.com/office/drawing/2014/main" id="{482A2E5E-F27A-486A-BECC-8D7A91CF6B9A}"/>
                </a:ext>
              </a:extLst>
            </p:cNvPr>
            <p:cNvSpPr/>
            <p:nvPr/>
          </p:nvSpPr>
          <p:spPr>
            <a:xfrm>
              <a:off x="595762" y="2065668"/>
              <a:ext cx="4665" cy="4665"/>
            </a:xfrm>
            <a:custGeom>
              <a:avLst/>
              <a:gdLst/>
              <a:ahLst/>
              <a:cxnLst/>
              <a:rect l="0" t="0" r="0" b="0"/>
              <a:pathLst>
                <a:path>
                  <a:moveTo>
                    <a:pt x="0" y="1400"/>
                  </a:moveTo>
                  <a:cubicBezTo>
                    <a:pt x="0" y="1866"/>
                    <a:pt x="467" y="2333"/>
                    <a:pt x="933" y="2799"/>
                  </a:cubicBezTo>
                  <a:cubicBezTo>
                    <a:pt x="1400" y="2333"/>
                    <a:pt x="1866" y="1866"/>
                    <a:pt x="1866" y="1400"/>
                  </a:cubicBezTo>
                  <a:cubicBezTo>
                    <a:pt x="1400" y="933"/>
                    <a:pt x="1400" y="467"/>
                    <a:pt x="933" y="0"/>
                  </a:cubicBezTo>
                  <a:cubicBezTo>
                    <a:pt x="467" y="467"/>
                    <a:pt x="0" y="933"/>
                    <a:pt x="0" y="140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41" name="Freeform: Shape 440">
              <a:extLst>
                <a:ext uri="{FF2B5EF4-FFF2-40B4-BE49-F238E27FC236}">
                  <a16:creationId xmlns:a16="http://schemas.microsoft.com/office/drawing/2014/main" id="{93B84BF0-93D2-41BC-97AA-C8CB72AD3121}"/>
                </a:ext>
              </a:extLst>
            </p:cNvPr>
            <p:cNvSpPr/>
            <p:nvPr/>
          </p:nvSpPr>
          <p:spPr>
            <a:xfrm>
              <a:off x="4456347" y="3081677"/>
              <a:ext cx="4665" cy="4665"/>
            </a:xfrm>
            <a:custGeom>
              <a:avLst/>
              <a:gdLst/>
              <a:ahLst/>
              <a:cxnLst/>
              <a:rect l="0" t="0" r="0" b="0"/>
              <a:pathLst>
                <a:path>
                  <a:moveTo>
                    <a:pt x="0" y="2799"/>
                  </a:moveTo>
                  <a:cubicBezTo>
                    <a:pt x="0" y="2799"/>
                    <a:pt x="933" y="3732"/>
                    <a:pt x="1399" y="3732"/>
                  </a:cubicBezTo>
                  <a:cubicBezTo>
                    <a:pt x="1866" y="3732"/>
                    <a:pt x="2799" y="3266"/>
                    <a:pt x="2799" y="2799"/>
                  </a:cubicBezTo>
                  <a:cubicBezTo>
                    <a:pt x="2333" y="1866"/>
                    <a:pt x="1866" y="933"/>
                    <a:pt x="1866" y="0"/>
                  </a:cubicBezTo>
                  <a:cubicBezTo>
                    <a:pt x="933" y="933"/>
                    <a:pt x="467" y="1866"/>
                    <a:pt x="0" y="2799"/>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42" name="Freeform: Shape 441">
              <a:extLst>
                <a:ext uri="{FF2B5EF4-FFF2-40B4-BE49-F238E27FC236}">
                  <a16:creationId xmlns:a16="http://schemas.microsoft.com/office/drawing/2014/main" id="{9C75416F-CEBB-44C9-A1FE-C214B058C3BB}"/>
                </a:ext>
              </a:extLst>
            </p:cNvPr>
            <p:cNvSpPr/>
            <p:nvPr/>
          </p:nvSpPr>
          <p:spPr>
            <a:xfrm>
              <a:off x="1070620" y="2056338"/>
              <a:ext cx="4665" cy="4665"/>
            </a:xfrm>
            <a:custGeom>
              <a:avLst/>
              <a:gdLst/>
              <a:ahLst/>
              <a:cxnLst/>
              <a:rect l="0" t="0" r="0" b="0"/>
              <a:pathLst>
                <a:path>
                  <a:moveTo>
                    <a:pt x="1418" y="3732"/>
                  </a:moveTo>
                  <a:cubicBezTo>
                    <a:pt x="1885" y="3732"/>
                    <a:pt x="1885" y="2799"/>
                    <a:pt x="1885" y="2333"/>
                  </a:cubicBezTo>
                  <a:cubicBezTo>
                    <a:pt x="1885" y="1400"/>
                    <a:pt x="1885" y="933"/>
                    <a:pt x="1885" y="0"/>
                  </a:cubicBezTo>
                  <a:cubicBezTo>
                    <a:pt x="1418" y="933"/>
                    <a:pt x="952" y="1400"/>
                    <a:pt x="485" y="2333"/>
                  </a:cubicBezTo>
                  <a:cubicBezTo>
                    <a:pt x="-448" y="3732"/>
                    <a:pt x="19" y="4665"/>
                    <a:pt x="1418" y="3732"/>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43" name="Freeform: Shape 442">
              <a:extLst>
                <a:ext uri="{FF2B5EF4-FFF2-40B4-BE49-F238E27FC236}">
                  <a16:creationId xmlns:a16="http://schemas.microsoft.com/office/drawing/2014/main" id="{7D3B312A-B5EF-4153-862D-9758BA183091}"/>
                </a:ext>
              </a:extLst>
            </p:cNvPr>
            <p:cNvSpPr/>
            <p:nvPr/>
          </p:nvSpPr>
          <p:spPr>
            <a:xfrm>
              <a:off x="4848189" y="3125994"/>
              <a:ext cx="4665" cy="4665"/>
            </a:xfrm>
            <a:custGeom>
              <a:avLst/>
              <a:gdLst/>
              <a:ahLst/>
              <a:cxnLst/>
              <a:rect l="0" t="0" r="0" b="0"/>
              <a:pathLst>
                <a:path>
                  <a:moveTo>
                    <a:pt x="0" y="467"/>
                  </a:moveTo>
                  <a:lnTo>
                    <a:pt x="1399" y="1399"/>
                  </a:lnTo>
                  <a:lnTo>
                    <a:pt x="1399" y="0"/>
                  </a:ln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44" name="Freeform: Shape 443">
              <a:extLst>
                <a:ext uri="{FF2B5EF4-FFF2-40B4-BE49-F238E27FC236}">
                  <a16:creationId xmlns:a16="http://schemas.microsoft.com/office/drawing/2014/main" id="{F72F5573-BE2D-4394-BC42-B2C249D7FB7C}"/>
                </a:ext>
              </a:extLst>
            </p:cNvPr>
            <p:cNvSpPr/>
            <p:nvPr/>
          </p:nvSpPr>
          <p:spPr>
            <a:xfrm>
              <a:off x="4479496" y="3141388"/>
              <a:ext cx="4665" cy="4665"/>
            </a:xfrm>
            <a:custGeom>
              <a:avLst/>
              <a:gdLst/>
              <a:ahLst/>
              <a:cxnLst/>
              <a:rect l="0" t="0" r="0" b="0"/>
              <a:pathLst>
                <a:path>
                  <a:moveTo>
                    <a:pt x="1574" y="0"/>
                  </a:moveTo>
                  <a:cubicBezTo>
                    <a:pt x="175" y="467"/>
                    <a:pt x="-292" y="1400"/>
                    <a:pt x="175" y="2333"/>
                  </a:cubicBezTo>
                  <a:cubicBezTo>
                    <a:pt x="175" y="2799"/>
                    <a:pt x="642" y="3266"/>
                    <a:pt x="1108" y="3732"/>
                  </a:cubicBezTo>
                  <a:cubicBezTo>
                    <a:pt x="1574" y="2799"/>
                    <a:pt x="2041" y="1866"/>
                    <a:pt x="2507" y="933"/>
                  </a:cubicBezTo>
                  <a:cubicBezTo>
                    <a:pt x="2507" y="933"/>
                    <a:pt x="2041" y="0"/>
                    <a:pt x="1574" y="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45" name="Freeform: Shape 444">
              <a:extLst>
                <a:ext uri="{FF2B5EF4-FFF2-40B4-BE49-F238E27FC236}">
                  <a16:creationId xmlns:a16="http://schemas.microsoft.com/office/drawing/2014/main" id="{2ECCC4D4-A05A-4143-8152-064E2726493B}"/>
                </a:ext>
              </a:extLst>
            </p:cNvPr>
            <p:cNvSpPr/>
            <p:nvPr/>
          </p:nvSpPr>
          <p:spPr>
            <a:xfrm>
              <a:off x="4914429" y="3160514"/>
              <a:ext cx="4665" cy="4665"/>
            </a:xfrm>
            <a:custGeom>
              <a:avLst/>
              <a:gdLst/>
              <a:ahLst/>
              <a:cxnLst/>
              <a:rect l="0" t="0" r="0" b="0"/>
              <a:pathLst>
                <a:path>
                  <a:moveTo>
                    <a:pt x="1399" y="0"/>
                  </a:moveTo>
                  <a:cubicBezTo>
                    <a:pt x="933" y="0"/>
                    <a:pt x="466" y="467"/>
                    <a:pt x="0" y="467"/>
                  </a:cubicBezTo>
                  <a:cubicBezTo>
                    <a:pt x="466" y="933"/>
                    <a:pt x="933" y="1400"/>
                    <a:pt x="1399" y="1400"/>
                  </a:cubicBezTo>
                  <a:cubicBezTo>
                    <a:pt x="1866" y="1400"/>
                    <a:pt x="2333" y="933"/>
                    <a:pt x="2799" y="933"/>
                  </a:cubicBezTo>
                  <a:cubicBezTo>
                    <a:pt x="2333" y="467"/>
                    <a:pt x="1866" y="0"/>
                    <a:pt x="1399" y="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46" name="Freeform: Shape 445">
              <a:extLst>
                <a:ext uri="{FF2B5EF4-FFF2-40B4-BE49-F238E27FC236}">
                  <a16:creationId xmlns:a16="http://schemas.microsoft.com/office/drawing/2014/main" id="{B6CE4071-8F63-45DD-96AC-06E6C0CC4F5D}"/>
                </a:ext>
              </a:extLst>
            </p:cNvPr>
            <p:cNvSpPr/>
            <p:nvPr/>
          </p:nvSpPr>
          <p:spPr>
            <a:xfrm>
              <a:off x="4898103" y="3172158"/>
              <a:ext cx="4665" cy="4665"/>
            </a:xfrm>
            <a:custGeom>
              <a:avLst/>
              <a:gdLst/>
              <a:ahLst/>
              <a:cxnLst/>
              <a:rect l="0" t="0" r="0" b="0"/>
              <a:pathLst>
                <a:path>
                  <a:moveTo>
                    <a:pt x="2333" y="485"/>
                  </a:moveTo>
                  <a:cubicBezTo>
                    <a:pt x="933" y="-448"/>
                    <a:pt x="0" y="19"/>
                    <a:pt x="0" y="1419"/>
                  </a:cubicBezTo>
                  <a:cubicBezTo>
                    <a:pt x="0" y="1419"/>
                    <a:pt x="933" y="1885"/>
                    <a:pt x="1399" y="1885"/>
                  </a:cubicBezTo>
                  <a:cubicBezTo>
                    <a:pt x="1866" y="1419"/>
                    <a:pt x="2333" y="952"/>
                    <a:pt x="2333" y="485"/>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47" name="Freeform: Shape 446">
              <a:extLst>
                <a:ext uri="{FF2B5EF4-FFF2-40B4-BE49-F238E27FC236}">
                  <a16:creationId xmlns:a16="http://schemas.microsoft.com/office/drawing/2014/main" id="{5127BB3C-7112-495D-A213-863B5EE70301}"/>
                </a:ext>
              </a:extLst>
            </p:cNvPr>
            <p:cNvSpPr/>
            <p:nvPr/>
          </p:nvSpPr>
          <p:spPr>
            <a:xfrm>
              <a:off x="5008192" y="3188037"/>
              <a:ext cx="4665" cy="4665"/>
            </a:xfrm>
            <a:custGeom>
              <a:avLst/>
              <a:gdLst/>
              <a:ahLst/>
              <a:cxnLst/>
              <a:rect l="0" t="0" r="0" b="0"/>
              <a:pathLst>
                <a:path>
                  <a:moveTo>
                    <a:pt x="0" y="1399"/>
                  </a:moveTo>
                  <a:cubicBezTo>
                    <a:pt x="0" y="1866"/>
                    <a:pt x="467" y="2332"/>
                    <a:pt x="933" y="2799"/>
                  </a:cubicBezTo>
                  <a:cubicBezTo>
                    <a:pt x="1400" y="2332"/>
                    <a:pt x="1400" y="1866"/>
                    <a:pt x="1866" y="1399"/>
                  </a:cubicBezTo>
                  <a:cubicBezTo>
                    <a:pt x="1400" y="-466"/>
                    <a:pt x="933" y="-466"/>
                    <a:pt x="0" y="1399"/>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48" name="Freeform: Shape 447">
              <a:extLst>
                <a:ext uri="{FF2B5EF4-FFF2-40B4-BE49-F238E27FC236}">
                  <a16:creationId xmlns:a16="http://schemas.microsoft.com/office/drawing/2014/main" id="{73269870-9793-4C76-9B6E-803AD2806E70}"/>
                </a:ext>
              </a:extLst>
            </p:cNvPr>
            <p:cNvSpPr/>
            <p:nvPr/>
          </p:nvSpPr>
          <p:spPr>
            <a:xfrm>
              <a:off x="2199053" y="3251479"/>
              <a:ext cx="4665" cy="4665"/>
            </a:xfrm>
            <a:custGeom>
              <a:avLst/>
              <a:gdLst/>
              <a:ahLst/>
              <a:cxnLst/>
              <a:rect l="0" t="0" r="0" b="0"/>
              <a:pathLst>
                <a:path>
                  <a:moveTo>
                    <a:pt x="467" y="467"/>
                  </a:moveTo>
                  <a:cubicBezTo>
                    <a:pt x="467" y="467"/>
                    <a:pt x="467" y="467"/>
                    <a:pt x="467" y="467"/>
                  </a:cubicBezTo>
                  <a:cubicBezTo>
                    <a:pt x="0" y="0"/>
                    <a:pt x="0" y="0"/>
                    <a:pt x="0" y="0"/>
                  </a:cubicBezTo>
                  <a:cubicBezTo>
                    <a:pt x="0" y="0"/>
                    <a:pt x="0" y="467"/>
                    <a:pt x="0" y="467"/>
                  </a:cubicBezTo>
                  <a:cubicBezTo>
                    <a:pt x="0" y="467"/>
                    <a:pt x="467" y="467"/>
                    <a:pt x="467" y="467"/>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49" name="Freeform: Shape 448">
              <a:extLst>
                <a:ext uri="{FF2B5EF4-FFF2-40B4-BE49-F238E27FC236}">
                  <a16:creationId xmlns:a16="http://schemas.microsoft.com/office/drawing/2014/main" id="{A80544F9-515C-4EE7-9260-931B2D388E9D}"/>
                </a:ext>
              </a:extLst>
            </p:cNvPr>
            <p:cNvSpPr/>
            <p:nvPr/>
          </p:nvSpPr>
          <p:spPr>
            <a:xfrm>
              <a:off x="2199519" y="3252297"/>
              <a:ext cx="4665" cy="4665"/>
            </a:xfrm>
            <a:custGeom>
              <a:avLst/>
              <a:gdLst/>
              <a:ahLst/>
              <a:cxnLst/>
              <a:rect l="0" t="0" r="0" b="0"/>
              <a:pathLst>
                <a:path w="4665">
                  <a:moveTo>
                    <a:pt x="6998" y="3380"/>
                  </a:moveTo>
                  <a:cubicBezTo>
                    <a:pt x="5598" y="581"/>
                    <a:pt x="2799" y="-352"/>
                    <a:pt x="0" y="115"/>
                  </a:cubicBezTo>
                  <a:cubicBezTo>
                    <a:pt x="1399" y="3380"/>
                    <a:pt x="4199" y="3380"/>
                    <a:pt x="6998" y="338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50" name="Freeform: Shape 449">
              <a:extLst>
                <a:ext uri="{FF2B5EF4-FFF2-40B4-BE49-F238E27FC236}">
                  <a16:creationId xmlns:a16="http://schemas.microsoft.com/office/drawing/2014/main" id="{58D36378-4CBA-4137-B08E-FA7BAD0F991F}"/>
                </a:ext>
              </a:extLst>
            </p:cNvPr>
            <p:cNvSpPr/>
            <p:nvPr/>
          </p:nvSpPr>
          <p:spPr>
            <a:xfrm>
              <a:off x="4656466" y="3263899"/>
              <a:ext cx="4665" cy="4665"/>
            </a:xfrm>
            <a:custGeom>
              <a:avLst/>
              <a:gdLst/>
              <a:ahLst/>
              <a:cxnLst/>
              <a:rect l="0" t="0" r="0" b="0"/>
              <a:pathLst>
                <a:path>
                  <a:moveTo>
                    <a:pt x="1399" y="175"/>
                  </a:moveTo>
                  <a:cubicBezTo>
                    <a:pt x="466" y="641"/>
                    <a:pt x="466" y="2041"/>
                    <a:pt x="0" y="2974"/>
                  </a:cubicBezTo>
                  <a:cubicBezTo>
                    <a:pt x="933" y="2974"/>
                    <a:pt x="1866" y="2974"/>
                    <a:pt x="2799" y="2974"/>
                  </a:cubicBezTo>
                  <a:cubicBezTo>
                    <a:pt x="3266" y="2974"/>
                    <a:pt x="3732" y="2041"/>
                    <a:pt x="3732" y="1574"/>
                  </a:cubicBezTo>
                  <a:cubicBezTo>
                    <a:pt x="3732" y="175"/>
                    <a:pt x="2799" y="-292"/>
                    <a:pt x="1399" y="175"/>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51" name="Freeform: Shape 450">
              <a:extLst>
                <a:ext uri="{FF2B5EF4-FFF2-40B4-BE49-F238E27FC236}">
                  <a16:creationId xmlns:a16="http://schemas.microsoft.com/office/drawing/2014/main" id="{57D87EEB-07BF-45A5-9E63-5F87E5B49993}"/>
                </a:ext>
              </a:extLst>
            </p:cNvPr>
            <p:cNvSpPr/>
            <p:nvPr/>
          </p:nvSpPr>
          <p:spPr>
            <a:xfrm>
              <a:off x="4655534" y="3266873"/>
              <a:ext cx="4665" cy="4665"/>
            </a:xfrm>
            <a:custGeom>
              <a:avLst/>
              <a:gdLst/>
              <a:ahLst/>
              <a:cxnLst/>
              <a:rect l="0" t="0" r="0" b="0"/>
              <a:pathLst>
                <a:path>
                  <a:moveTo>
                    <a:pt x="0" y="1399"/>
                  </a:moveTo>
                  <a:cubicBezTo>
                    <a:pt x="466" y="933"/>
                    <a:pt x="466" y="933"/>
                    <a:pt x="933" y="466"/>
                  </a:cubicBezTo>
                  <a:cubicBezTo>
                    <a:pt x="933" y="466"/>
                    <a:pt x="933" y="466"/>
                    <a:pt x="933" y="0"/>
                  </a:cubicBezTo>
                  <a:cubicBezTo>
                    <a:pt x="933" y="0"/>
                    <a:pt x="466" y="0"/>
                    <a:pt x="466" y="0"/>
                  </a:cubicBezTo>
                  <a:cubicBezTo>
                    <a:pt x="466" y="466"/>
                    <a:pt x="466" y="933"/>
                    <a:pt x="0" y="1399"/>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52" name="Freeform: Shape 451">
              <a:extLst>
                <a:ext uri="{FF2B5EF4-FFF2-40B4-BE49-F238E27FC236}">
                  <a16:creationId xmlns:a16="http://schemas.microsoft.com/office/drawing/2014/main" id="{2E3AA9CC-B7D9-469A-A128-2D9B5CF687B0}"/>
                </a:ext>
              </a:extLst>
            </p:cNvPr>
            <p:cNvSpPr/>
            <p:nvPr/>
          </p:nvSpPr>
          <p:spPr>
            <a:xfrm>
              <a:off x="4654134" y="3268273"/>
              <a:ext cx="4665" cy="4665"/>
            </a:xfrm>
            <a:custGeom>
              <a:avLst/>
              <a:gdLst/>
              <a:ahLst/>
              <a:cxnLst/>
              <a:rect l="0" t="0" r="0" b="0"/>
              <a:pathLst>
                <a:path>
                  <a:moveTo>
                    <a:pt x="466" y="2799"/>
                  </a:moveTo>
                  <a:cubicBezTo>
                    <a:pt x="933" y="1866"/>
                    <a:pt x="933" y="933"/>
                    <a:pt x="1399" y="0"/>
                  </a:cubicBezTo>
                  <a:cubicBezTo>
                    <a:pt x="933" y="467"/>
                    <a:pt x="466" y="933"/>
                    <a:pt x="0" y="1399"/>
                  </a:cubicBezTo>
                  <a:cubicBezTo>
                    <a:pt x="0" y="1866"/>
                    <a:pt x="466" y="2333"/>
                    <a:pt x="466" y="2799"/>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53" name="Freeform: Shape 452">
              <a:extLst>
                <a:ext uri="{FF2B5EF4-FFF2-40B4-BE49-F238E27FC236}">
                  <a16:creationId xmlns:a16="http://schemas.microsoft.com/office/drawing/2014/main" id="{433FEBCD-57F9-4E5E-B0C7-1DB249463311}"/>
                </a:ext>
              </a:extLst>
            </p:cNvPr>
            <p:cNvSpPr/>
            <p:nvPr/>
          </p:nvSpPr>
          <p:spPr>
            <a:xfrm>
              <a:off x="5382650" y="3300926"/>
              <a:ext cx="4665" cy="4665"/>
            </a:xfrm>
            <a:custGeom>
              <a:avLst/>
              <a:gdLst/>
              <a:ahLst/>
              <a:cxnLst/>
              <a:rect l="0" t="0" r="0" b="0"/>
              <a:pathLst>
                <a:path>
                  <a:moveTo>
                    <a:pt x="124" y="1399"/>
                  </a:moveTo>
                  <a:cubicBezTo>
                    <a:pt x="-342" y="2799"/>
                    <a:pt x="590" y="3266"/>
                    <a:pt x="1523" y="2799"/>
                  </a:cubicBezTo>
                  <a:cubicBezTo>
                    <a:pt x="1990" y="2799"/>
                    <a:pt x="1990" y="1866"/>
                    <a:pt x="1990" y="1399"/>
                  </a:cubicBezTo>
                  <a:cubicBezTo>
                    <a:pt x="1523" y="933"/>
                    <a:pt x="1523" y="467"/>
                    <a:pt x="1057" y="0"/>
                  </a:cubicBezTo>
                  <a:cubicBezTo>
                    <a:pt x="590" y="933"/>
                    <a:pt x="124" y="933"/>
                    <a:pt x="124" y="1399"/>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54" name="Freeform: Shape 453">
              <a:extLst>
                <a:ext uri="{FF2B5EF4-FFF2-40B4-BE49-F238E27FC236}">
                  <a16:creationId xmlns:a16="http://schemas.microsoft.com/office/drawing/2014/main" id="{3C657A12-5A5A-4C7E-AE7B-90C05CBDA22E}"/>
                </a:ext>
              </a:extLst>
            </p:cNvPr>
            <p:cNvSpPr/>
            <p:nvPr/>
          </p:nvSpPr>
          <p:spPr>
            <a:xfrm>
              <a:off x="4586494" y="3310723"/>
              <a:ext cx="4665" cy="4665"/>
            </a:xfrm>
            <a:custGeom>
              <a:avLst/>
              <a:gdLst/>
              <a:ahLst/>
              <a:cxnLst/>
              <a:rect l="0" t="0" r="0" b="0"/>
              <a:pathLst>
                <a:path>
                  <a:moveTo>
                    <a:pt x="1399" y="0"/>
                  </a:moveTo>
                  <a:cubicBezTo>
                    <a:pt x="933" y="0"/>
                    <a:pt x="466" y="467"/>
                    <a:pt x="0" y="467"/>
                  </a:cubicBezTo>
                  <a:cubicBezTo>
                    <a:pt x="466" y="933"/>
                    <a:pt x="933" y="1399"/>
                    <a:pt x="1399" y="1399"/>
                  </a:cubicBezTo>
                  <a:cubicBezTo>
                    <a:pt x="1866" y="1399"/>
                    <a:pt x="2333" y="933"/>
                    <a:pt x="2799" y="933"/>
                  </a:cubicBezTo>
                  <a:cubicBezTo>
                    <a:pt x="2333" y="467"/>
                    <a:pt x="1866" y="0"/>
                    <a:pt x="1399" y="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55" name="Freeform: Shape 454">
              <a:extLst>
                <a:ext uri="{FF2B5EF4-FFF2-40B4-BE49-F238E27FC236}">
                  <a16:creationId xmlns:a16="http://schemas.microsoft.com/office/drawing/2014/main" id="{E66BB2AA-6277-40C6-BA4A-D68AD4B16242}"/>
                </a:ext>
              </a:extLst>
            </p:cNvPr>
            <p:cNvSpPr/>
            <p:nvPr/>
          </p:nvSpPr>
          <p:spPr>
            <a:xfrm>
              <a:off x="4927492" y="3346177"/>
              <a:ext cx="4665" cy="4665"/>
            </a:xfrm>
            <a:custGeom>
              <a:avLst/>
              <a:gdLst/>
              <a:ahLst/>
              <a:cxnLst/>
              <a:rect l="0" t="0" r="0" b="0"/>
              <a:pathLst>
                <a:path>
                  <a:moveTo>
                    <a:pt x="0" y="933"/>
                  </a:moveTo>
                  <a:cubicBezTo>
                    <a:pt x="0" y="2333"/>
                    <a:pt x="467" y="3265"/>
                    <a:pt x="1399" y="2799"/>
                  </a:cubicBezTo>
                  <a:cubicBezTo>
                    <a:pt x="1866" y="2799"/>
                    <a:pt x="1866" y="1866"/>
                    <a:pt x="1866" y="1399"/>
                  </a:cubicBezTo>
                  <a:cubicBezTo>
                    <a:pt x="1399" y="933"/>
                    <a:pt x="1399" y="466"/>
                    <a:pt x="933" y="0"/>
                  </a:cubicBezTo>
                  <a:cubicBezTo>
                    <a:pt x="467" y="466"/>
                    <a:pt x="0" y="466"/>
                    <a:pt x="0" y="933"/>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56" name="Freeform: Shape 455">
              <a:extLst>
                <a:ext uri="{FF2B5EF4-FFF2-40B4-BE49-F238E27FC236}">
                  <a16:creationId xmlns:a16="http://schemas.microsoft.com/office/drawing/2014/main" id="{E521F76D-2920-453A-BD85-9D8492FE0E69}"/>
                </a:ext>
              </a:extLst>
            </p:cNvPr>
            <p:cNvSpPr/>
            <p:nvPr/>
          </p:nvSpPr>
          <p:spPr>
            <a:xfrm>
              <a:off x="5344057" y="3351307"/>
              <a:ext cx="4665" cy="4665"/>
            </a:xfrm>
            <a:custGeom>
              <a:avLst/>
              <a:gdLst/>
              <a:ahLst/>
              <a:cxnLst/>
              <a:rect l="0" t="0" r="0" b="0"/>
              <a:pathLst>
                <a:path>
                  <a:moveTo>
                    <a:pt x="466" y="0"/>
                  </a:moveTo>
                  <a:cubicBezTo>
                    <a:pt x="466" y="467"/>
                    <a:pt x="0" y="933"/>
                    <a:pt x="0" y="1400"/>
                  </a:cubicBezTo>
                  <a:cubicBezTo>
                    <a:pt x="0" y="1400"/>
                    <a:pt x="466" y="1866"/>
                    <a:pt x="933" y="1866"/>
                  </a:cubicBezTo>
                  <a:cubicBezTo>
                    <a:pt x="933" y="1400"/>
                    <a:pt x="1400" y="933"/>
                    <a:pt x="1400" y="467"/>
                  </a:cubicBezTo>
                  <a:cubicBezTo>
                    <a:pt x="1400" y="0"/>
                    <a:pt x="933" y="0"/>
                    <a:pt x="466" y="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57" name="Freeform: Shape 456">
              <a:extLst>
                <a:ext uri="{FF2B5EF4-FFF2-40B4-BE49-F238E27FC236}">
                  <a16:creationId xmlns:a16="http://schemas.microsoft.com/office/drawing/2014/main" id="{A759C6BE-930E-4AEA-A40C-49F2A45E0A58}"/>
                </a:ext>
              </a:extLst>
            </p:cNvPr>
            <p:cNvSpPr/>
            <p:nvPr/>
          </p:nvSpPr>
          <p:spPr>
            <a:xfrm>
              <a:off x="4904634" y="3359704"/>
              <a:ext cx="4665" cy="4665"/>
            </a:xfrm>
            <a:custGeom>
              <a:avLst/>
              <a:gdLst/>
              <a:ahLst/>
              <a:cxnLst/>
              <a:rect l="0" t="0" r="0" b="0"/>
              <a:pathLst>
                <a:path>
                  <a:moveTo>
                    <a:pt x="0" y="467"/>
                  </a:moveTo>
                  <a:cubicBezTo>
                    <a:pt x="0" y="933"/>
                    <a:pt x="0" y="1399"/>
                    <a:pt x="466" y="1866"/>
                  </a:cubicBezTo>
                  <a:cubicBezTo>
                    <a:pt x="933" y="1866"/>
                    <a:pt x="1866" y="1399"/>
                    <a:pt x="1866" y="1399"/>
                  </a:cubicBezTo>
                  <a:cubicBezTo>
                    <a:pt x="1866" y="933"/>
                    <a:pt x="1399" y="467"/>
                    <a:pt x="1399" y="0"/>
                  </a:cubicBezTo>
                  <a:cubicBezTo>
                    <a:pt x="466" y="0"/>
                    <a:pt x="0" y="467"/>
                    <a:pt x="0" y="467"/>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58" name="Freeform: Shape 457">
              <a:extLst>
                <a:ext uri="{FF2B5EF4-FFF2-40B4-BE49-F238E27FC236}">
                  <a16:creationId xmlns:a16="http://schemas.microsoft.com/office/drawing/2014/main" id="{BE3D77B9-BE3A-49D1-BB17-53C50DC03268}"/>
                </a:ext>
              </a:extLst>
            </p:cNvPr>
            <p:cNvSpPr/>
            <p:nvPr/>
          </p:nvSpPr>
          <p:spPr>
            <a:xfrm>
              <a:off x="4952302" y="3399148"/>
              <a:ext cx="4665" cy="4665"/>
            </a:xfrm>
            <a:custGeom>
              <a:avLst/>
              <a:gdLst/>
              <a:ahLst/>
              <a:cxnLst/>
              <a:rect l="0" t="0" r="0" b="0"/>
              <a:pathLst>
                <a:path>
                  <a:moveTo>
                    <a:pt x="845" y="207"/>
                  </a:moveTo>
                  <a:cubicBezTo>
                    <a:pt x="-554" y="1140"/>
                    <a:pt x="-88" y="2073"/>
                    <a:pt x="1312" y="2073"/>
                  </a:cubicBezTo>
                  <a:cubicBezTo>
                    <a:pt x="1778" y="2073"/>
                    <a:pt x="2244" y="1607"/>
                    <a:pt x="2711" y="1607"/>
                  </a:cubicBezTo>
                  <a:cubicBezTo>
                    <a:pt x="2711" y="1140"/>
                    <a:pt x="2711" y="674"/>
                    <a:pt x="2244" y="207"/>
                  </a:cubicBezTo>
                  <a:cubicBezTo>
                    <a:pt x="2244" y="207"/>
                    <a:pt x="1312" y="-259"/>
                    <a:pt x="845" y="207"/>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59" name="Freeform: Shape 458">
              <a:extLst>
                <a:ext uri="{FF2B5EF4-FFF2-40B4-BE49-F238E27FC236}">
                  <a16:creationId xmlns:a16="http://schemas.microsoft.com/office/drawing/2014/main" id="{D93F78E7-70BD-4AA1-8609-0E0456360D34}"/>
                </a:ext>
              </a:extLst>
            </p:cNvPr>
            <p:cNvSpPr/>
            <p:nvPr/>
          </p:nvSpPr>
          <p:spPr>
            <a:xfrm>
              <a:off x="4941485" y="3437607"/>
              <a:ext cx="4665" cy="4665"/>
            </a:xfrm>
            <a:custGeom>
              <a:avLst/>
              <a:gdLst/>
              <a:ahLst/>
              <a:cxnLst/>
              <a:rect l="0" t="0" r="0" b="0"/>
              <a:pathLst>
                <a:path>
                  <a:moveTo>
                    <a:pt x="2333" y="2333"/>
                  </a:moveTo>
                  <a:cubicBezTo>
                    <a:pt x="2799" y="1866"/>
                    <a:pt x="3266" y="933"/>
                    <a:pt x="3732" y="0"/>
                  </a:cubicBezTo>
                  <a:cubicBezTo>
                    <a:pt x="2799" y="0"/>
                    <a:pt x="1866" y="0"/>
                    <a:pt x="933" y="0"/>
                  </a:cubicBezTo>
                  <a:cubicBezTo>
                    <a:pt x="467" y="0"/>
                    <a:pt x="0" y="933"/>
                    <a:pt x="0" y="1400"/>
                  </a:cubicBezTo>
                  <a:cubicBezTo>
                    <a:pt x="0" y="2333"/>
                    <a:pt x="1399" y="3266"/>
                    <a:pt x="2333" y="2333"/>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60" name="Freeform: Shape 459">
              <a:extLst>
                <a:ext uri="{FF2B5EF4-FFF2-40B4-BE49-F238E27FC236}">
                  <a16:creationId xmlns:a16="http://schemas.microsoft.com/office/drawing/2014/main" id="{95E0EC73-7289-4F16-B243-6F4C5D883451}"/>
                </a:ext>
              </a:extLst>
            </p:cNvPr>
            <p:cNvSpPr/>
            <p:nvPr/>
          </p:nvSpPr>
          <p:spPr>
            <a:xfrm>
              <a:off x="3697385" y="3462797"/>
              <a:ext cx="4665" cy="4665"/>
            </a:xfrm>
            <a:custGeom>
              <a:avLst/>
              <a:gdLst/>
              <a:ahLst/>
              <a:cxnLst/>
              <a:rect l="0" t="0" r="0" b="0"/>
              <a:pathLst>
                <a:path>
                  <a:moveTo>
                    <a:pt x="933" y="0"/>
                  </a:moveTo>
                  <a:cubicBezTo>
                    <a:pt x="467" y="0"/>
                    <a:pt x="0" y="0"/>
                    <a:pt x="0" y="466"/>
                  </a:cubicBezTo>
                  <a:cubicBezTo>
                    <a:pt x="0" y="933"/>
                    <a:pt x="0" y="1399"/>
                    <a:pt x="467" y="1866"/>
                  </a:cubicBezTo>
                  <a:cubicBezTo>
                    <a:pt x="933" y="1866"/>
                    <a:pt x="933" y="1399"/>
                    <a:pt x="1400" y="1399"/>
                  </a:cubicBezTo>
                  <a:cubicBezTo>
                    <a:pt x="933" y="933"/>
                    <a:pt x="933" y="466"/>
                    <a:pt x="933" y="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61" name="Freeform: Shape 460">
              <a:extLst>
                <a:ext uri="{FF2B5EF4-FFF2-40B4-BE49-F238E27FC236}">
                  <a16:creationId xmlns:a16="http://schemas.microsoft.com/office/drawing/2014/main" id="{1DEAE078-FA29-49FC-BD08-81A5FF293667}"/>
                </a:ext>
              </a:extLst>
            </p:cNvPr>
            <p:cNvSpPr/>
            <p:nvPr/>
          </p:nvSpPr>
          <p:spPr>
            <a:xfrm>
              <a:off x="5651934" y="3539768"/>
              <a:ext cx="4665" cy="4665"/>
            </a:xfrm>
            <a:custGeom>
              <a:avLst/>
              <a:gdLst/>
              <a:ahLst/>
              <a:cxnLst/>
              <a:rect l="0" t="0" r="0" b="0"/>
              <a:pathLst>
                <a:path>
                  <a:moveTo>
                    <a:pt x="1866" y="2799"/>
                  </a:moveTo>
                  <a:cubicBezTo>
                    <a:pt x="2333" y="2799"/>
                    <a:pt x="2333" y="1866"/>
                    <a:pt x="2333" y="1399"/>
                  </a:cubicBezTo>
                  <a:cubicBezTo>
                    <a:pt x="1866" y="933"/>
                    <a:pt x="1866" y="466"/>
                    <a:pt x="1400" y="0"/>
                  </a:cubicBezTo>
                  <a:cubicBezTo>
                    <a:pt x="933" y="0"/>
                    <a:pt x="466" y="466"/>
                    <a:pt x="0" y="466"/>
                  </a:cubicBezTo>
                  <a:cubicBezTo>
                    <a:pt x="0" y="2333"/>
                    <a:pt x="933" y="3265"/>
                    <a:pt x="1866" y="2799"/>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62" name="Freeform: Shape 461">
              <a:extLst>
                <a:ext uri="{FF2B5EF4-FFF2-40B4-BE49-F238E27FC236}">
                  <a16:creationId xmlns:a16="http://schemas.microsoft.com/office/drawing/2014/main" id="{F5CF24A3-C52C-4426-A89E-0EB1E1249C61}"/>
                </a:ext>
              </a:extLst>
            </p:cNvPr>
            <p:cNvSpPr/>
            <p:nvPr/>
          </p:nvSpPr>
          <p:spPr>
            <a:xfrm>
              <a:off x="5654266" y="3564775"/>
              <a:ext cx="4665" cy="4665"/>
            </a:xfrm>
            <a:custGeom>
              <a:avLst/>
              <a:gdLst/>
              <a:ahLst/>
              <a:cxnLst/>
              <a:rect l="0" t="0" r="0" b="0"/>
              <a:pathLst>
                <a:path>
                  <a:moveTo>
                    <a:pt x="0" y="1116"/>
                  </a:moveTo>
                  <a:cubicBezTo>
                    <a:pt x="0" y="1582"/>
                    <a:pt x="933" y="2516"/>
                    <a:pt x="933" y="2516"/>
                  </a:cubicBezTo>
                  <a:cubicBezTo>
                    <a:pt x="1866" y="2516"/>
                    <a:pt x="2799" y="2049"/>
                    <a:pt x="3732" y="1582"/>
                  </a:cubicBezTo>
                  <a:cubicBezTo>
                    <a:pt x="3266" y="1116"/>
                    <a:pt x="3266" y="650"/>
                    <a:pt x="2799" y="183"/>
                  </a:cubicBezTo>
                  <a:cubicBezTo>
                    <a:pt x="1400" y="-284"/>
                    <a:pt x="0" y="183"/>
                    <a:pt x="0" y="1116"/>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63" name="Freeform: Shape 462">
              <a:extLst>
                <a:ext uri="{FF2B5EF4-FFF2-40B4-BE49-F238E27FC236}">
                  <a16:creationId xmlns:a16="http://schemas.microsoft.com/office/drawing/2014/main" id="{1E5E1EB1-2842-4F5D-A1EA-1FA357D8B1DE}"/>
                </a:ext>
              </a:extLst>
            </p:cNvPr>
            <p:cNvSpPr/>
            <p:nvPr/>
          </p:nvSpPr>
          <p:spPr>
            <a:xfrm>
              <a:off x="5664529" y="3586417"/>
              <a:ext cx="4665" cy="4665"/>
            </a:xfrm>
            <a:custGeom>
              <a:avLst/>
              <a:gdLst/>
              <a:ahLst/>
              <a:cxnLst/>
              <a:rect l="0" t="0" r="0" b="0"/>
              <a:pathLst>
                <a:path>
                  <a:moveTo>
                    <a:pt x="933" y="0"/>
                  </a:moveTo>
                  <a:lnTo>
                    <a:pt x="0" y="0"/>
                  </a:lnTo>
                  <a:lnTo>
                    <a:pt x="466" y="1399"/>
                  </a:ln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64" name="Freeform: Shape 463">
              <a:extLst>
                <a:ext uri="{FF2B5EF4-FFF2-40B4-BE49-F238E27FC236}">
                  <a16:creationId xmlns:a16="http://schemas.microsoft.com/office/drawing/2014/main" id="{9F56102C-7C71-41E3-ABB5-375BEB5BB6C6}"/>
                </a:ext>
              </a:extLst>
            </p:cNvPr>
            <p:cNvSpPr/>
            <p:nvPr/>
          </p:nvSpPr>
          <p:spPr>
            <a:xfrm>
              <a:off x="5640097" y="3639130"/>
              <a:ext cx="4665" cy="4665"/>
            </a:xfrm>
            <a:custGeom>
              <a:avLst/>
              <a:gdLst/>
              <a:ahLst/>
              <a:cxnLst/>
              <a:rect l="0" t="0" r="0" b="0"/>
              <a:pathLst>
                <a:path>
                  <a:moveTo>
                    <a:pt x="1575" y="0"/>
                  </a:moveTo>
                  <a:cubicBezTo>
                    <a:pt x="175" y="466"/>
                    <a:pt x="-292" y="1399"/>
                    <a:pt x="175" y="2799"/>
                  </a:cubicBezTo>
                  <a:cubicBezTo>
                    <a:pt x="175" y="3266"/>
                    <a:pt x="1108" y="4199"/>
                    <a:pt x="1575" y="4199"/>
                  </a:cubicBezTo>
                  <a:cubicBezTo>
                    <a:pt x="2974" y="3732"/>
                    <a:pt x="3441" y="2799"/>
                    <a:pt x="2974" y="1399"/>
                  </a:cubicBezTo>
                  <a:cubicBezTo>
                    <a:pt x="2507" y="466"/>
                    <a:pt x="2041" y="0"/>
                    <a:pt x="1575" y="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65" name="Freeform: Shape 464">
              <a:extLst>
                <a:ext uri="{FF2B5EF4-FFF2-40B4-BE49-F238E27FC236}">
                  <a16:creationId xmlns:a16="http://schemas.microsoft.com/office/drawing/2014/main" id="{8C57C4ED-36D5-4A87-8098-48417E745813}"/>
                </a:ext>
              </a:extLst>
            </p:cNvPr>
            <p:cNvSpPr/>
            <p:nvPr/>
          </p:nvSpPr>
          <p:spPr>
            <a:xfrm>
              <a:off x="5240965" y="4039201"/>
              <a:ext cx="4665" cy="4665"/>
            </a:xfrm>
            <a:custGeom>
              <a:avLst/>
              <a:gdLst/>
              <a:ahLst/>
              <a:cxnLst/>
              <a:rect l="0" t="0" r="0" b="0"/>
              <a:pathLst>
                <a:path>
                  <a:moveTo>
                    <a:pt x="1399" y="175"/>
                  </a:moveTo>
                  <a:cubicBezTo>
                    <a:pt x="933" y="175"/>
                    <a:pt x="0" y="1108"/>
                    <a:pt x="0" y="1574"/>
                  </a:cubicBezTo>
                  <a:cubicBezTo>
                    <a:pt x="466" y="2974"/>
                    <a:pt x="1399" y="3440"/>
                    <a:pt x="2799" y="2974"/>
                  </a:cubicBezTo>
                  <a:cubicBezTo>
                    <a:pt x="3266" y="2507"/>
                    <a:pt x="4199" y="2041"/>
                    <a:pt x="4199" y="1574"/>
                  </a:cubicBezTo>
                  <a:cubicBezTo>
                    <a:pt x="3732" y="175"/>
                    <a:pt x="2799" y="-292"/>
                    <a:pt x="1399" y="175"/>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66" name="Freeform: Shape 465">
              <a:extLst>
                <a:ext uri="{FF2B5EF4-FFF2-40B4-BE49-F238E27FC236}">
                  <a16:creationId xmlns:a16="http://schemas.microsoft.com/office/drawing/2014/main" id="{74E34C65-FC26-44F8-9D32-8436E7238351}"/>
                </a:ext>
              </a:extLst>
            </p:cNvPr>
            <p:cNvSpPr/>
            <p:nvPr/>
          </p:nvSpPr>
          <p:spPr>
            <a:xfrm>
              <a:off x="2915545" y="2292382"/>
              <a:ext cx="4665" cy="4665"/>
            </a:xfrm>
            <a:custGeom>
              <a:avLst/>
              <a:gdLst/>
              <a:ahLst/>
              <a:cxnLst/>
              <a:rect l="0" t="0" r="0" b="0"/>
              <a:pathLst>
                <a:path>
                  <a:moveTo>
                    <a:pt x="2818" y="1400"/>
                  </a:moveTo>
                  <a:cubicBezTo>
                    <a:pt x="2351" y="933"/>
                    <a:pt x="2351" y="466"/>
                    <a:pt x="1885" y="0"/>
                  </a:cubicBezTo>
                  <a:cubicBezTo>
                    <a:pt x="1418" y="0"/>
                    <a:pt x="485" y="0"/>
                    <a:pt x="485" y="0"/>
                  </a:cubicBezTo>
                  <a:cubicBezTo>
                    <a:pt x="-448" y="933"/>
                    <a:pt x="19" y="1866"/>
                    <a:pt x="1418" y="1866"/>
                  </a:cubicBezTo>
                  <a:cubicBezTo>
                    <a:pt x="1885" y="1866"/>
                    <a:pt x="2351" y="1400"/>
                    <a:pt x="2818" y="140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67" name="Freeform: Shape 466">
              <a:extLst>
                <a:ext uri="{FF2B5EF4-FFF2-40B4-BE49-F238E27FC236}">
                  <a16:creationId xmlns:a16="http://schemas.microsoft.com/office/drawing/2014/main" id="{A9A599E3-A14B-47B0-91AC-E7FBC15D8C9C}"/>
                </a:ext>
              </a:extLst>
            </p:cNvPr>
            <p:cNvSpPr/>
            <p:nvPr/>
          </p:nvSpPr>
          <p:spPr>
            <a:xfrm>
              <a:off x="3654002" y="1879799"/>
              <a:ext cx="4665" cy="4665"/>
            </a:xfrm>
            <a:custGeom>
              <a:avLst/>
              <a:gdLst/>
              <a:ahLst/>
              <a:cxnLst/>
              <a:rect l="0" t="0" r="0" b="0"/>
              <a:pathLst>
                <a:path>
                  <a:moveTo>
                    <a:pt x="2333" y="2540"/>
                  </a:moveTo>
                  <a:cubicBezTo>
                    <a:pt x="4199" y="2073"/>
                    <a:pt x="4199" y="1140"/>
                    <a:pt x="2799" y="207"/>
                  </a:cubicBezTo>
                  <a:cubicBezTo>
                    <a:pt x="2333" y="-259"/>
                    <a:pt x="1399" y="207"/>
                    <a:pt x="1399" y="207"/>
                  </a:cubicBezTo>
                  <a:cubicBezTo>
                    <a:pt x="933" y="674"/>
                    <a:pt x="467" y="1607"/>
                    <a:pt x="0" y="2073"/>
                  </a:cubicBezTo>
                  <a:cubicBezTo>
                    <a:pt x="467" y="2540"/>
                    <a:pt x="1399" y="2540"/>
                    <a:pt x="2333" y="254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68" name="Freeform: Shape 467">
              <a:extLst>
                <a:ext uri="{FF2B5EF4-FFF2-40B4-BE49-F238E27FC236}">
                  <a16:creationId xmlns:a16="http://schemas.microsoft.com/office/drawing/2014/main" id="{E873C7DF-9AE3-452A-B8D4-E5A85D41DB16}"/>
                </a:ext>
              </a:extLst>
            </p:cNvPr>
            <p:cNvSpPr/>
            <p:nvPr/>
          </p:nvSpPr>
          <p:spPr>
            <a:xfrm>
              <a:off x="3653069" y="1882339"/>
              <a:ext cx="4665" cy="4665"/>
            </a:xfrm>
            <a:custGeom>
              <a:avLst/>
              <a:gdLst/>
              <a:ahLst/>
              <a:cxnLst/>
              <a:rect l="0" t="0" r="0" b="0"/>
              <a:pathLst>
                <a:path>
                  <a:moveTo>
                    <a:pt x="933" y="0"/>
                  </a:moveTo>
                  <a:cubicBezTo>
                    <a:pt x="467" y="0"/>
                    <a:pt x="467" y="0"/>
                    <a:pt x="0" y="0"/>
                  </a:cubicBezTo>
                  <a:cubicBezTo>
                    <a:pt x="0" y="0"/>
                    <a:pt x="467" y="467"/>
                    <a:pt x="467" y="467"/>
                  </a:cubicBezTo>
                  <a:lnTo>
                    <a:pt x="467" y="467"/>
                  </a:lnTo>
                  <a:cubicBezTo>
                    <a:pt x="467" y="0"/>
                    <a:pt x="467" y="0"/>
                    <a:pt x="933" y="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69" name="Freeform: Shape 468">
              <a:extLst>
                <a:ext uri="{FF2B5EF4-FFF2-40B4-BE49-F238E27FC236}">
                  <a16:creationId xmlns:a16="http://schemas.microsoft.com/office/drawing/2014/main" id="{12514280-A58D-4A40-B79F-DDBCC16A880E}"/>
                </a:ext>
              </a:extLst>
            </p:cNvPr>
            <p:cNvSpPr/>
            <p:nvPr/>
          </p:nvSpPr>
          <p:spPr>
            <a:xfrm>
              <a:off x="3218777" y="1874154"/>
              <a:ext cx="4665" cy="4665"/>
            </a:xfrm>
            <a:custGeom>
              <a:avLst/>
              <a:gdLst/>
              <a:ahLst/>
              <a:cxnLst/>
              <a:rect l="0" t="0" r="0" b="0"/>
              <a:pathLst>
                <a:path>
                  <a:moveTo>
                    <a:pt x="0" y="1188"/>
                  </a:moveTo>
                  <a:cubicBezTo>
                    <a:pt x="0" y="1654"/>
                    <a:pt x="466" y="2121"/>
                    <a:pt x="466" y="2587"/>
                  </a:cubicBezTo>
                  <a:cubicBezTo>
                    <a:pt x="933" y="2121"/>
                    <a:pt x="933" y="1654"/>
                    <a:pt x="1399" y="1654"/>
                  </a:cubicBezTo>
                  <a:cubicBezTo>
                    <a:pt x="933" y="-212"/>
                    <a:pt x="466" y="-678"/>
                    <a:pt x="0" y="1188"/>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70" name="Freeform: Shape 469">
              <a:extLst>
                <a:ext uri="{FF2B5EF4-FFF2-40B4-BE49-F238E27FC236}">
                  <a16:creationId xmlns:a16="http://schemas.microsoft.com/office/drawing/2014/main" id="{C03198F6-365A-471B-9D04-FD4A590DA40C}"/>
                </a:ext>
              </a:extLst>
            </p:cNvPr>
            <p:cNvSpPr/>
            <p:nvPr/>
          </p:nvSpPr>
          <p:spPr>
            <a:xfrm>
              <a:off x="2078234" y="4267488"/>
              <a:ext cx="4665" cy="4665"/>
            </a:xfrm>
            <a:custGeom>
              <a:avLst/>
              <a:gdLst/>
              <a:ahLst/>
              <a:cxnLst/>
              <a:rect l="0" t="0" r="0" b="0"/>
              <a:pathLst>
                <a:path>
                  <a:moveTo>
                    <a:pt x="1399" y="1399"/>
                  </a:moveTo>
                  <a:cubicBezTo>
                    <a:pt x="1866" y="1399"/>
                    <a:pt x="2333" y="933"/>
                    <a:pt x="2799" y="933"/>
                  </a:cubicBezTo>
                  <a:cubicBezTo>
                    <a:pt x="2333" y="466"/>
                    <a:pt x="1866" y="0"/>
                    <a:pt x="1399" y="0"/>
                  </a:cubicBezTo>
                  <a:cubicBezTo>
                    <a:pt x="-466" y="466"/>
                    <a:pt x="-466" y="933"/>
                    <a:pt x="1399" y="1399"/>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71" name="Freeform: Shape 470">
              <a:extLst>
                <a:ext uri="{FF2B5EF4-FFF2-40B4-BE49-F238E27FC236}">
                  <a16:creationId xmlns:a16="http://schemas.microsoft.com/office/drawing/2014/main" id="{6A1B51CD-CDD6-4CC6-AA28-30C185C7DCDA}"/>
                </a:ext>
              </a:extLst>
            </p:cNvPr>
            <p:cNvSpPr/>
            <p:nvPr/>
          </p:nvSpPr>
          <p:spPr>
            <a:xfrm>
              <a:off x="2313623" y="1767116"/>
              <a:ext cx="4665" cy="4665"/>
            </a:xfrm>
            <a:custGeom>
              <a:avLst/>
              <a:gdLst/>
              <a:ahLst/>
              <a:cxnLst/>
              <a:rect l="0" t="0" r="0" b="0"/>
              <a:pathLst>
                <a:path>
                  <a:moveTo>
                    <a:pt x="183" y="933"/>
                  </a:moveTo>
                  <a:cubicBezTo>
                    <a:pt x="-284" y="1866"/>
                    <a:pt x="183" y="2799"/>
                    <a:pt x="1116" y="3266"/>
                  </a:cubicBezTo>
                  <a:cubicBezTo>
                    <a:pt x="1116" y="2333"/>
                    <a:pt x="1116" y="933"/>
                    <a:pt x="1116" y="0"/>
                  </a:cubicBezTo>
                  <a:cubicBezTo>
                    <a:pt x="650" y="467"/>
                    <a:pt x="183" y="467"/>
                    <a:pt x="183" y="933"/>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72" name="Freeform: Shape 471">
              <a:extLst>
                <a:ext uri="{FF2B5EF4-FFF2-40B4-BE49-F238E27FC236}">
                  <a16:creationId xmlns:a16="http://schemas.microsoft.com/office/drawing/2014/main" id="{B197F10C-4D81-49C4-8BCC-ED8FC6661535}"/>
                </a:ext>
              </a:extLst>
            </p:cNvPr>
            <p:cNvSpPr/>
            <p:nvPr/>
          </p:nvSpPr>
          <p:spPr>
            <a:xfrm>
              <a:off x="1960215" y="1816564"/>
              <a:ext cx="4665" cy="4665"/>
            </a:xfrm>
            <a:custGeom>
              <a:avLst/>
              <a:gdLst/>
              <a:ahLst/>
              <a:cxnLst/>
              <a:rect l="0" t="0" r="0" b="0"/>
              <a:pathLst>
                <a:path>
                  <a:moveTo>
                    <a:pt x="466" y="0"/>
                  </a:moveTo>
                  <a:lnTo>
                    <a:pt x="0" y="466"/>
                  </a:lnTo>
                  <a:cubicBezTo>
                    <a:pt x="0" y="466"/>
                    <a:pt x="0" y="466"/>
                    <a:pt x="0" y="933"/>
                  </a:cubicBezTo>
                  <a:cubicBezTo>
                    <a:pt x="0" y="933"/>
                    <a:pt x="0" y="933"/>
                    <a:pt x="466" y="933"/>
                  </a:cubicBezTo>
                  <a:lnTo>
                    <a:pt x="466" y="0"/>
                  </a:ln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73" name="Freeform: Shape 472">
              <a:extLst>
                <a:ext uri="{FF2B5EF4-FFF2-40B4-BE49-F238E27FC236}">
                  <a16:creationId xmlns:a16="http://schemas.microsoft.com/office/drawing/2014/main" id="{753A3CAD-4EE0-4512-ABA7-72A5497483FE}"/>
                </a:ext>
              </a:extLst>
            </p:cNvPr>
            <p:cNvSpPr/>
            <p:nvPr/>
          </p:nvSpPr>
          <p:spPr>
            <a:xfrm>
              <a:off x="5205046" y="1823095"/>
              <a:ext cx="4665" cy="4665"/>
            </a:xfrm>
            <a:custGeom>
              <a:avLst/>
              <a:gdLst/>
              <a:ahLst/>
              <a:cxnLst/>
              <a:rect l="0" t="0" r="0" b="0"/>
              <a:pathLst>
                <a:path>
                  <a:moveTo>
                    <a:pt x="467" y="0"/>
                  </a:moveTo>
                  <a:cubicBezTo>
                    <a:pt x="467" y="467"/>
                    <a:pt x="0" y="933"/>
                    <a:pt x="0" y="933"/>
                  </a:cubicBezTo>
                  <a:cubicBezTo>
                    <a:pt x="0" y="933"/>
                    <a:pt x="467" y="933"/>
                    <a:pt x="467" y="933"/>
                  </a:cubicBezTo>
                  <a:cubicBezTo>
                    <a:pt x="467" y="933"/>
                    <a:pt x="467" y="467"/>
                    <a:pt x="467" y="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74" name="Freeform: Shape 473">
              <a:extLst>
                <a:ext uri="{FF2B5EF4-FFF2-40B4-BE49-F238E27FC236}">
                  <a16:creationId xmlns:a16="http://schemas.microsoft.com/office/drawing/2014/main" id="{EFB5D4A7-6B46-4E42-8362-5C864852A20A}"/>
                </a:ext>
              </a:extLst>
            </p:cNvPr>
            <p:cNvSpPr/>
            <p:nvPr/>
          </p:nvSpPr>
          <p:spPr>
            <a:xfrm>
              <a:off x="5204113" y="1824028"/>
              <a:ext cx="4665" cy="4665"/>
            </a:xfrm>
            <a:custGeom>
              <a:avLst/>
              <a:gdLst/>
              <a:ahLst/>
              <a:cxnLst/>
              <a:rect l="0" t="0" r="0" b="0"/>
              <a:pathLst>
                <a:path>
                  <a:moveTo>
                    <a:pt x="933" y="0"/>
                  </a:moveTo>
                  <a:cubicBezTo>
                    <a:pt x="467" y="0"/>
                    <a:pt x="467" y="466"/>
                    <a:pt x="0" y="466"/>
                  </a:cubicBezTo>
                  <a:cubicBezTo>
                    <a:pt x="0" y="466"/>
                    <a:pt x="0" y="466"/>
                    <a:pt x="0" y="466"/>
                  </a:cubicBezTo>
                  <a:cubicBezTo>
                    <a:pt x="0" y="466"/>
                    <a:pt x="467" y="466"/>
                    <a:pt x="467" y="933"/>
                  </a:cubicBezTo>
                  <a:cubicBezTo>
                    <a:pt x="467" y="933"/>
                    <a:pt x="467" y="466"/>
                    <a:pt x="933" y="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75" name="Freeform: Shape 474">
              <a:extLst>
                <a:ext uri="{FF2B5EF4-FFF2-40B4-BE49-F238E27FC236}">
                  <a16:creationId xmlns:a16="http://schemas.microsoft.com/office/drawing/2014/main" id="{F0F55103-8CA8-4A2B-AACF-D470F02CED36}"/>
                </a:ext>
              </a:extLst>
            </p:cNvPr>
            <p:cNvSpPr/>
            <p:nvPr/>
          </p:nvSpPr>
          <p:spPr>
            <a:xfrm>
              <a:off x="3256095" y="1855283"/>
              <a:ext cx="4665" cy="4665"/>
            </a:xfrm>
            <a:custGeom>
              <a:avLst/>
              <a:gdLst/>
              <a:ahLst/>
              <a:cxnLst/>
              <a:rect l="0" t="0" r="0" b="0"/>
              <a:pathLst>
                <a:path>
                  <a:moveTo>
                    <a:pt x="466" y="0"/>
                  </a:moveTo>
                  <a:cubicBezTo>
                    <a:pt x="0" y="0"/>
                    <a:pt x="0" y="0"/>
                    <a:pt x="0" y="0"/>
                  </a:cubicBezTo>
                  <a:cubicBezTo>
                    <a:pt x="0" y="0"/>
                    <a:pt x="0" y="0"/>
                    <a:pt x="0" y="466"/>
                  </a:cubicBezTo>
                  <a:cubicBezTo>
                    <a:pt x="0" y="466"/>
                    <a:pt x="0" y="466"/>
                    <a:pt x="466" y="466"/>
                  </a:cubicBezTo>
                  <a:cubicBezTo>
                    <a:pt x="466" y="466"/>
                    <a:pt x="466" y="0"/>
                    <a:pt x="466" y="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76" name="Freeform: Shape 475">
              <a:extLst>
                <a:ext uri="{FF2B5EF4-FFF2-40B4-BE49-F238E27FC236}">
                  <a16:creationId xmlns:a16="http://schemas.microsoft.com/office/drawing/2014/main" id="{5E56813F-D7C8-4E25-8C76-E77E8A52E29D}"/>
                </a:ext>
              </a:extLst>
            </p:cNvPr>
            <p:cNvSpPr/>
            <p:nvPr/>
          </p:nvSpPr>
          <p:spPr>
            <a:xfrm>
              <a:off x="3256562" y="1854349"/>
              <a:ext cx="4665" cy="4665"/>
            </a:xfrm>
            <a:custGeom>
              <a:avLst/>
              <a:gdLst/>
              <a:ahLst/>
              <a:cxnLst/>
              <a:rect l="0" t="0" r="0" b="0"/>
              <a:pathLst>
                <a:path>
                  <a:moveTo>
                    <a:pt x="467" y="0"/>
                  </a:moveTo>
                  <a:cubicBezTo>
                    <a:pt x="467" y="467"/>
                    <a:pt x="467" y="467"/>
                    <a:pt x="0" y="933"/>
                  </a:cubicBezTo>
                  <a:cubicBezTo>
                    <a:pt x="933" y="467"/>
                    <a:pt x="1400" y="467"/>
                    <a:pt x="467" y="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77" name="Freeform: Shape 476">
              <a:extLst>
                <a:ext uri="{FF2B5EF4-FFF2-40B4-BE49-F238E27FC236}">
                  <a16:creationId xmlns:a16="http://schemas.microsoft.com/office/drawing/2014/main" id="{0BFB9B46-4E99-4B99-8283-38346A10DBC8}"/>
                </a:ext>
              </a:extLst>
            </p:cNvPr>
            <p:cNvSpPr/>
            <p:nvPr/>
          </p:nvSpPr>
          <p:spPr>
            <a:xfrm>
              <a:off x="3367584" y="2572739"/>
              <a:ext cx="4665" cy="4665"/>
            </a:xfrm>
            <a:custGeom>
              <a:avLst/>
              <a:gdLst/>
              <a:ahLst/>
              <a:cxnLst/>
              <a:rect l="0" t="0" r="0" b="0"/>
              <a:pathLst>
                <a:path>
                  <a:moveTo>
                    <a:pt x="466" y="0"/>
                  </a:moveTo>
                  <a:lnTo>
                    <a:pt x="0" y="467"/>
                  </a:lnTo>
                  <a:cubicBezTo>
                    <a:pt x="466" y="467"/>
                    <a:pt x="933" y="933"/>
                    <a:pt x="1399" y="933"/>
                  </a:cubicBezTo>
                  <a:cubicBezTo>
                    <a:pt x="933" y="467"/>
                    <a:pt x="933" y="467"/>
                    <a:pt x="466" y="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78" name="Freeform: Shape 477">
              <a:extLst>
                <a:ext uri="{FF2B5EF4-FFF2-40B4-BE49-F238E27FC236}">
                  <a16:creationId xmlns:a16="http://schemas.microsoft.com/office/drawing/2014/main" id="{F7226AD5-AF71-41EA-A23B-3B5D08DD49B0}"/>
                </a:ext>
              </a:extLst>
            </p:cNvPr>
            <p:cNvSpPr/>
            <p:nvPr/>
          </p:nvSpPr>
          <p:spPr>
            <a:xfrm>
              <a:off x="3199651" y="2659040"/>
              <a:ext cx="4665" cy="4665"/>
            </a:xfrm>
            <a:custGeom>
              <a:avLst/>
              <a:gdLst/>
              <a:ahLst/>
              <a:cxnLst/>
              <a:rect l="0" t="0" r="0" b="0"/>
              <a:pathLst>
                <a:path>
                  <a:moveTo>
                    <a:pt x="0" y="933"/>
                  </a:moveTo>
                  <a:lnTo>
                    <a:pt x="933" y="1400"/>
                  </a:lnTo>
                  <a:lnTo>
                    <a:pt x="933" y="0"/>
                  </a:ln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79" name="Freeform: Shape 478">
              <a:extLst>
                <a:ext uri="{FF2B5EF4-FFF2-40B4-BE49-F238E27FC236}">
                  <a16:creationId xmlns:a16="http://schemas.microsoft.com/office/drawing/2014/main" id="{5E5EEC2B-65E6-4232-81D7-20B888EF438B}"/>
                </a:ext>
              </a:extLst>
            </p:cNvPr>
            <p:cNvSpPr/>
            <p:nvPr/>
          </p:nvSpPr>
          <p:spPr>
            <a:xfrm>
              <a:off x="1827735" y="2880428"/>
              <a:ext cx="4665" cy="4665"/>
            </a:xfrm>
            <a:custGeom>
              <a:avLst/>
              <a:gdLst/>
              <a:ahLst/>
              <a:cxnLst/>
              <a:rect l="0" t="0" r="0" b="0"/>
              <a:pathLst>
                <a:path>
                  <a:moveTo>
                    <a:pt x="0" y="193"/>
                  </a:moveTo>
                  <a:cubicBezTo>
                    <a:pt x="467" y="193"/>
                    <a:pt x="467" y="660"/>
                    <a:pt x="933" y="660"/>
                  </a:cubicBezTo>
                  <a:cubicBezTo>
                    <a:pt x="467" y="193"/>
                    <a:pt x="467" y="-273"/>
                    <a:pt x="0" y="193"/>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80" name="Freeform: Shape 479">
              <a:extLst>
                <a:ext uri="{FF2B5EF4-FFF2-40B4-BE49-F238E27FC236}">
                  <a16:creationId xmlns:a16="http://schemas.microsoft.com/office/drawing/2014/main" id="{119683FD-ECF2-4296-871C-C5AC31CD584A}"/>
                </a:ext>
              </a:extLst>
            </p:cNvPr>
            <p:cNvSpPr/>
            <p:nvPr/>
          </p:nvSpPr>
          <p:spPr>
            <a:xfrm>
              <a:off x="1996133" y="2959924"/>
              <a:ext cx="4665" cy="4665"/>
            </a:xfrm>
            <a:custGeom>
              <a:avLst/>
              <a:gdLst/>
              <a:ahLst/>
              <a:cxnLst/>
              <a:rect l="0" t="0" r="0" b="0"/>
              <a:pathLst>
                <a:path>
                  <a:moveTo>
                    <a:pt x="0" y="933"/>
                  </a:moveTo>
                  <a:lnTo>
                    <a:pt x="1400" y="933"/>
                  </a:lnTo>
                  <a:lnTo>
                    <a:pt x="933" y="0"/>
                  </a:ln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81" name="Freeform: Shape 480">
              <a:extLst>
                <a:ext uri="{FF2B5EF4-FFF2-40B4-BE49-F238E27FC236}">
                  <a16:creationId xmlns:a16="http://schemas.microsoft.com/office/drawing/2014/main" id="{F482A944-7096-4333-B0C6-7E0C7A35570A}"/>
                </a:ext>
              </a:extLst>
            </p:cNvPr>
            <p:cNvSpPr/>
            <p:nvPr/>
          </p:nvSpPr>
          <p:spPr>
            <a:xfrm>
              <a:off x="3006994" y="2601195"/>
              <a:ext cx="4665" cy="4665"/>
            </a:xfrm>
            <a:custGeom>
              <a:avLst/>
              <a:gdLst/>
              <a:ahLst/>
              <a:cxnLst/>
              <a:rect l="0" t="0" r="0" b="0"/>
              <a:pathLst>
                <a:path>
                  <a:moveTo>
                    <a:pt x="0" y="1399"/>
                  </a:moveTo>
                  <a:lnTo>
                    <a:pt x="1400" y="933"/>
                  </a:lnTo>
                  <a:lnTo>
                    <a:pt x="0" y="0"/>
                  </a:ln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82" name="Freeform: Shape 481">
              <a:extLst>
                <a:ext uri="{FF2B5EF4-FFF2-40B4-BE49-F238E27FC236}">
                  <a16:creationId xmlns:a16="http://schemas.microsoft.com/office/drawing/2014/main" id="{B5903646-460C-4F99-88DD-E6B478BA358C}"/>
                </a:ext>
              </a:extLst>
            </p:cNvPr>
            <p:cNvSpPr/>
            <p:nvPr/>
          </p:nvSpPr>
          <p:spPr>
            <a:xfrm>
              <a:off x="2633636" y="1294564"/>
              <a:ext cx="4665" cy="4665"/>
            </a:xfrm>
            <a:custGeom>
              <a:avLst/>
              <a:gdLst/>
              <a:ahLst/>
              <a:cxnLst/>
              <a:rect l="0" t="0" r="0" b="0"/>
              <a:pathLst>
                <a:path>
                  <a:moveTo>
                    <a:pt x="175" y="0"/>
                  </a:moveTo>
                  <a:cubicBezTo>
                    <a:pt x="-292" y="933"/>
                    <a:pt x="175" y="1400"/>
                    <a:pt x="1574" y="1400"/>
                  </a:cubicBezTo>
                  <a:cubicBezTo>
                    <a:pt x="1574" y="933"/>
                    <a:pt x="1574" y="467"/>
                    <a:pt x="1574" y="467"/>
                  </a:cubicBezTo>
                  <a:cubicBezTo>
                    <a:pt x="1108" y="0"/>
                    <a:pt x="175" y="0"/>
                    <a:pt x="175" y="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83" name="Freeform: Shape 482">
              <a:extLst>
                <a:ext uri="{FF2B5EF4-FFF2-40B4-BE49-F238E27FC236}">
                  <a16:creationId xmlns:a16="http://schemas.microsoft.com/office/drawing/2014/main" id="{AA497F21-073E-438D-A941-F40D0A529047}"/>
                </a:ext>
              </a:extLst>
            </p:cNvPr>
            <p:cNvSpPr/>
            <p:nvPr/>
          </p:nvSpPr>
          <p:spPr>
            <a:xfrm>
              <a:off x="5107552" y="2260660"/>
              <a:ext cx="4665" cy="4665"/>
            </a:xfrm>
            <a:custGeom>
              <a:avLst/>
              <a:gdLst/>
              <a:ahLst/>
              <a:cxnLst/>
              <a:rect l="0" t="0" r="0" b="0"/>
              <a:pathLst>
                <a:path>
                  <a:moveTo>
                    <a:pt x="466" y="467"/>
                  </a:moveTo>
                  <a:cubicBezTo>
                    <a:pt x="466" y="467"/>
                    <a:pt x="466" y="0"/>
                    <a:pt x="466" y="0"/>
                  </a:cubicBezTo>
                  <a:cubicBezTo>
                    <a:pt x="466" y="0"/>
                    <a:pt x="466" y="0"/>
                    <a:pt x="0" y="0"/>
                  </a:cubicBezTo>
                  <a:cubicBezTo>
                    <a:pt x="0" y="0"/>
                    <a:pt x="0" y="0"/>
                    <a:pt x="0" y="467"/>
                  </a:cubicBezTo>
                  <a:cubicBezTo>
                    <a:pt x="0" y="0"/>
                    <a:pt x="0" y="467"/>
                    <a:pt x="466" y="467"/>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84" name="Freeform: Shape 483">
              <a:extLst>
                <a:ext uri="{FF2B5EF4-FFF2-40B4-BE49-F238E27FC236}">
                  <a16:creationId xmlns:a16="http://schemas.microsoft.com/office/drawing/2014/main" id="{EB5677DA-11C2-4A77-8B78-2EF682450897}"/>
                </a:ext>
              </a:extLst>
            </p:cNvPr>
            <p:cNvSpPr/>
            <p:nvPr/>
          </p:nvSpPr>
          <p:spPr>
            <a:xfrm>
              <a:off x="5108019" y="2261127"/>
              <a:ext cx="4665" cy="4665"/>
            </a:xfrm>
            <a:custGeom>
              <a:avLst/>
              <a:gdLst/>
              <a:ahLst/>
              <a:cxnLst/>
              <a:rect l="0" t="0" r="0" b="0"/>
              <a:pathLst>
                <a:path>
                  <a:moveTo>
                    <a:pt x="3266" y="2799"/>
                  </a:moveTo>
                  <a:cubicBezTo>
                    <a:pt x="2799" y="933"/>
                    <a:pt x="1866" y="0"/>
                    <a:pt x="0" y="0"/>
                  </a:cubicBezTo>
                  <a:cubicBezTo>
                    <a:pt x="466" y="1399"/>
                    <a:pt x="1399" y="2799"/>
                    <a:pt x="3266" y="2799"/>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85" name="Freeform: Shape 484">
              <a:extLst>
                <a:ext uri="{FF2B5EF4-FFF2-40B4-BE49-F238E27FC236}">
                  <a16:creationId xmlns:a16="http://schemas.microsoft.com/office/drawing/2014/main" id="{6F433733-DE75-46CC-A020-81239AF1E3BC}"/>
                </a:ext>
              </a:extLst>
            </p:cNvPr>
            <p:cNvSpPr/>
            <p:nvPr/>
          </p:nvSpPr>
          <p:spPr>
            <a:xfrm>
              <a:off x="694189" y="2052140"/>
              <a:ext cx="4665" cy="4665"/>
            </a:xfrm>
            <a:custGeom>
              <a:avLst/>
              <a:gdLst/>
              <a:ahLst/>
              <a:cxnLst/>
              <a:rect l="0" t="0" r="0" b="0"/>
              <a:pathLst>
                <a:path>
                  <a:moveTo>
                    <a:pt x="0" y="466"/>
                  </a:moveTo>
                  <a:cubicBezTo>
                    <a:pt x="0" y="466"/>
                    <a:pt x="467" y="466"/>
                    <a:pt x="467" y="466"/>
                  </a:cubicBezTo>
                  <a:lnTo>
                    <a:pt x="0" y="0"/>
                  </a:lnTo>
                  <a:cubicBezTo>
                    <a:pt x="0" y="466"/>
                    <a:pt x="0" y="466"/>
                    <a:pt x="0" y="466"/>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86" name="Freeform: Shape 485">
              <a:extLst>
                <a:ext uri="{FF2B5EF4-FFF2-40B4-BE49-F238E27FC236}">
                  <a16:creationId xmlns:a16="http://schemas.microsoft.com/office/drawing/2014/main" id="{A3FF327B-E7CE-4C22-AE26-EA4BAD9CBD1C}"/>
                </a:ext>
              </a:extLst>
            </p:cNvPr>
            <p:cNvSpPr/>
            <p:nvPr/>
          </p:nvSpPr>
          <p:spPr>
            <a:xfrm>
              <a:off x="693344" y="2053073"/>
              <a:ext cx="4665" cy="4665"/>
            </a:xfrm>
            <a:custGeom>
              <a:avLst/>
              <a:gdLst/>
              <a:ahLst/>
              <a:cxnLst/>
              <a:rect l="0" t="0" r="0" b="0"/>
              <a:pathLst>
                <a:path>
                  <a:moveTo>
                    <a:pt x="845" y="933"/>
                  </a:moveTo>
                  <a:cubicBezTo>
                    <a:pt x="845" y="467"/>
                    <a:pt x="845" y="0"/>
                    <a:pt x="1312" y="0"/>
                  </a:cubicBezTo>
                  <a:cubicBezTo>
                    <a:pt x="-88" y="0"/>
                    <a:pt x="-554" y="467"/>
                    <a:pt x="845" y="933"/>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87" name="Freeform: Shape 486">
              <a:extLst>
                <a:ext uri="{FF2B5EF4-FFF2-40B4-BE49-F238E27FC236}">
                  <a16:creationId xmlns:a16="http://schemas.microsoft.com/office/drawing/2014/main" id="{9ECB5E0D-838A-4024-8F70-92CB35AA3BFD}"/>
                </a:ext>
              </a:extLst>
            </p:cNvPr>
            <p:cNvSpPr/>
            <p:nvPr/>
          </p:nvSpPr>
          <p:spPr>
            <a:xfrm>
              <a:off x="5111751" y="2263926"/>
              <a:ext cx="4665" cy="4665"/>
            </a:xfrm>
            <a:custGeom>
              <a:avLst/>
              <a:gdLst/>
              <a:ahLst/>
              <a:cxnLst/>
              <a:rect l="0" t="0" r="0" b="0"/>
              <a:pathLst>
                <a:path>
                  <a:moveTo>
                    <a:pt x="467" y="933"/>
                  </a:moveTo>
                  <a:cubicBezTo>
                    <a:pt x="467" y="467"/>
                    <a:pt x="0" y="467"/>
                    <a:pt x="467" y="0"/>
                  </a:cubicBezTo>
                  <a:cubicBezTo>
                    <a:pt x="467" y="0"/>
                    <a:pt x="0" y="0"/>
                    <a:pt x="0" y="0"/>
                  </a:cubicBezTo>
                  <a:cubicBezTo>
                    <a:pt x="0" y="0"/>
                    <a:pt x="0" y="467"/>
                    <a:pt x="0" y="467"/>
                  </a:cubicBezTo>
                  <a:cubicBezTo>
                    <a:pt x="0" y="467"/>
                    <a:pt x="0" y="933"/>
                    <a:pt x="467" y="933"/>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88" name="Freeform: Shape 487">
              <a:extLst>
                <a:ext uri="{FF2B5EF4-FFF2-40B4-BE49-F238E27FC236}">
                  <a16:creationId xmlns:a16="http://schemas.microsoft.com/office/drawing/2014/main" id="{89673997-45A2-478F-A4B5-932ADAB701FC}"/>
                </a:ext>
              </a:extLst>
            </p:cNvPr>
            <p:cNvSpPr/>
            <p:nvPr/>
          </p:nvSpPr>
          <p:spPr>
            <a:xfrm>
              <a:off x="5111751" y="2264859"/>
              <a:ext cx="4665" cy="4665"/>
            </a:xfrm>
            <a:custGeom>
              <a:avLst/>
              <a:gdLst/>
              <a:ahLst/>
              <a:cxnLst/>
              <a:rect l="0" t="0" r="0" b="0"/>
              <a:pathLst>
                <a:path>
                  <a:moveTo>
                    <a:pt x="2799" y="2799"/>
                  </a:moveTo>
                  <a:cubicBezTo>
                    <a:pt x="2333" y="1400"/>
                    <a:pt x="1866" y="467"/>
                    <a:pt x="0" y="0"/>
                  </a:cubicBezTo>
                  <a:cubicBezTo>
                    <a:pt x="467" y="1400"/>
                    <a:pt x="1399" y="2333"/>
                    <a:pt x="2799" y="2799"/>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89" name="Freeform: Shape 488">
              <a:extLst>
                <a:ext uri="{FF2B5EF4-FFF2-40B4-BE49-F238E27FC236}">
                  <a16:creationId xmlns:a16="http://schemas.microsoft.com/office/drawing/2014/main" id="{AB748F8F-228D-4F49-8321-CF8753BD54AE}"/>
                </a:ext>
              </a:extLst>
            </p:cNvPr>
            <p:cNvSpPr/>
            <p:nvPr/>
          </p:nvSpPr>
          <p:spPr>
            <a:xfrm>
              <a:off x="4989533" y="3202964"/>
              <a:ext cx="4665" cy="4665"/>
            </a:xfrm>
            <a:custGeom>
              <a:avLst/>
              <a:gdLst/>
              <a:ahLst/>
              <a:cxnLst/>
              <a:rect l="0" t="0" r="0" b="0"/>
              <a:pathLst>
                <a:path>
                  <a:moveTo>
                    <a:pt x="0" y="933"/>
                  </a:moveTo>
                  <a:lnTo>
                    <a:pt x="933" y="933"/>
                  </a:lnTo>
                  <a:lnTo>
                    <a:pt x="467" y="0"/>
                  </a:ln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90" name="Freeform: Shape 489">
              <a:extLst>
                <a:ext uri="{FF2B5EF4-FFF2-40B4-BE49-F238E27FC236}">
                  <a16:creationId xmlns:a16="http://schemas.microsoft.com/office/drawing/2014/main" id="{6D0870F4-7597-4BF3-9415-82080716B38C}"/>
                </a:ext>
              </a:extLst>
            </p:cNvPr>
            <p:cNvSpPr/>
            <p:nvPr/>
          </p:nvSpPr>
          <p:spPr>
            <a:xfrm>
              <a:off x="4514657" y="3214160"/>
              <a:ext cx="4665" cy="4665"/>
            </a:xfrm>
            <a:custGeom>
              <a:avLst/>
              <a:gdLst/>
              <a:ahLst/>
              <a:cxnLst/>
              <a:rect l="0" t="0" r="0" b="0"/>
              <a:pathLst>
                <a:path>
                  <a:moveTo>
                    <a:pt x="0" y="1400"/>
                  </a:moveTo>
                  <a:lnTo>
                    <a:pt x="1399" y="1400"/>
                  </a:lnTo>
                  <a:lnTo>
                    <a:pt x="933" y="0"/>
                  </a:ln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91" name="Freeform: Shape 490">
              <a:extLst>
                <a:ext uri="{FF2B5EF4-FFF2-40B4-BE49-F238E27FC236}">
                  <a16:creationId xmlns:a16="http://schemas.microsoft.com/office/drawing/2014/main" id="{7EF031B4-B848-4DDC-85F3-A28FB38EA2E7}"/>
                </a:ext>
              </a:extLst>
            </p:cNvPr>
            <p:cNvSpPr/>
            <p:nvPr/>
          </p:nvSpPr>
          <p:spPr>
            <a:xfrm>
              <a:off x="5030584" y="3270605"/>
              <a:ext cx="4665" cy="4665"/>
            </a:xfrm>
            <a:custGeom>
              <a:avLst/>
              <a:gdLst/>
              <a:ahLst/>
              <a:cxnLst/>
              <a:rect l="0" t="0" r="0" b="0"/>
              <a:pathLst>
                <a:path>
                  <a:moveTo>
                    <a:pt x="466" y="933"/>
                  </a:moveTo>
                  <a:cubicBezTo>
                    <a:pt x="466" y="467"/>
                    <a:pt x="466" y="467"/>
                    <a:pt x="466" y="0"/>
                  </a:cubicBezTo>
                  <a:cubicBezTo>
                    <a:pt x="466" y="0"/>
                    <a:pt x="0" y="0"/>
                    <a:pt x="0" y="0"/>
                  </a:cubicBezTo>
                  <a:cubicBezTo>
                    <a:pt x="0" y="0"/>
                    <a:pt x="0" y="467"/>
                    <a:pt x="0" y="467"/>
                  </a:cubicBezTo>
                  <a:cubicBezTo>
                    <a:pt x="0" y="467"/>
                    <a:pt x="0" y="933"/>
                    <a:pt x="466" y="933"/>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92" name="Freeform: Shape 491">
              <a:extLst>
                <a:ext uri="{FF2B5EF4-FFF2-40B4-BE49-F238E27FC236}">
                  <a16:creationId xmlns:a16="http://schemas.microsoft.com/office/drawing/2014/main" id="{5A4B14BD-213A-4866-921D-0BEED2F0F172}"/>
                </a:ext>
              </a:extLst>
            </p:cNvPr>
            <p:cNvSpPr/>
            <p:nvPr/>
          </p:nvSpPr>
          <p:spPr>
            <a:xfrm>
              <a:off x="5031049" y="3271538"/>
              <a:ext cx="4665" cy="4665"/>
            </a:xfrm>
            <a:custGeom>
              <a:avLst/>
              <a:gdLst/>
              <a:ahLst/>
              <a:cxnLst/>
              <a:rect l="0" t="0" r="0" b="0"/>
              <a:pathLst>
                <a:path>
                  <a:moveTo>
                    <a:pt x="933" y="466"/>
                  </a:moveTo>
                  <a:cubicBezTo>
                    <a:pt x="466" y="0"/>
                    <a:pt x="466" y="0"/>
                    <a:pt x="0" y="0"/>
                  </a:cubicBezTo>
                  <a:cubicBezTo>
                    <a:pt x="0" y="933"/>
                    <a:pt x="466" y="1399"/>
                    <a:pt x="933" y="466"/>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93" name="Freeform: Shape 492">
              <a:extLst>
                <a:ext uri="{FF2B5EF4-FFF2-40B4-BE49-F238E27FC236}">
                  <a16:creationId xmlns:a16="http://schemas.microsoft.com/office/drawing/2014/main" id="{A996A0E2-0190-4E5A-8F83-C13AF7AE8CE5}"/>
                </a:ext>
              </a:extLst>
            </p:cNvPr>
            <p:cNvSpPr/>
            <p:nvPr/>
          </p:nvSpPr>
          <p:spPr>
            <a:xfrm>
              <a:off x="756697" y="2013421"/>
              <a:ext cx="4665" cy="4665"/>
            </a:xfrm>
            <a:custGeom>
              <a:avLst/>
              <a:gdLst/>
              <a:ahLst/>
              <a:cxnLst/>
              <a:rect l="0" t="0" r="0" b="0"/>
              <a:pathLst>
                <a:path>
                  <a:moveTo>
                    <a:pt x="466" y="933"/>
                  </a:moveTo>
                  <a:lnTo>
                    <a:pt x="0" y="0"/>
                  </a:lnTo>
                  <a:cubicBezTo>
                    <a:pt x="0" y="0"/>
                    <a:pt x="0" y="0"/>
                    <a:pt x="0" y="0"/>
                  </a:cubicBezTo>
                  <a:cubicBezTo>
                    <a:pt x="0" y="0"/>
                    <a:pt x="0" y="0"/>
                    <a:pt x="0" y="467"/>
                  </a:cubicBezTo>
                  <a:lnTo>
                    <a:pt x="466" y="933"/>
                  </a:ln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94" name="Freeform: Shape 493">
              <a:extLst>
                <a:ext uri="{FF2B5EF4-FFF2-40B4-BE49-F238E27FC236}">
                  <a16:creationId xmlns:a16="http://schemas.microsoft.com/office/drawing/2014/main" id="{B81D6F46-00D1-40C7-AC3A-4163E942C18E}"/>
                </a:ext>
              </a:extLst>
            </p:cNvPr>
            <p:cNvSpPr/>
            <p:nvPr/>
          </p:nvSpPr>
          <p:spPr>
            <a:xfrm>
              <a:off x="2321736" y="1395792"/>
              <a:ext cx="4665" cy="4665"/>
            </a:xfrm>
            <a:custGeom>
              <a:avLst/>
              <a:gdLst/>
              <a:ahLst/>
              <a:cxnLst/>
              <a:rect l="0" t="0" r="0" b="0"/>
              <a:pathLst>
                <a:path>
                  <a:moveTo>
                    <a:pt x="0" y="0"/>
                  </a:moveTo>
                  <a:cubicBezTo>
                    <a:pt x="466" y="0"/>
                    <a:pt x="933" y="467"/>
                    <a:pt x="1399" y="467"/>
                  </a:cubicBezTo>
                  <a:cubicBezTo>
                    <a:pt x="1399" y="467"/>
                    <a:pt x="1399" y="467"/>
                    <a:pt x="1399" y="467"/>
                  </a:cubicBezTo>
                  <a:cubicBezTo>
                    <a:pt x="1399" y="467"/>
                    <a:pt x="1866" y="0"/>
                    <a:pt x="1866" y="0"/>
                  </a:cubicBezTo>
                  <a:cubicBezTo>
                    <a:pt x="933" y="467"/>
                    <a:pt x="466" y="0"/>
                    <a:pt x="0" y="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95" name="Freeform: Shape 494">
              <a:extLst>
                <a:ext uri="{FF2B5EF4-FFF2-40B4-BE49-F238E27FC236}">
                  <a16:creationId xmlns:a16="http://schemas.microsoft.com/office/drawing/2014/main" id="{A765DD86-4173-4989-BBC8-2C434BB32935}"/>
                </a:ext>
              </a:extLst>
            </p:cNvPr>
            <p:cNvSpPr/>
            <p:nvPr/>
          </p:nvSpPr>
          <p:spPr>
            <a:xfrm>
              <a:off x="5396303" y="3305126"/>
              <a:ext cx="4665" cy="4665"/>
            </a:xfrm>
            <a:custGeom>
              <a:avLst/>
              <a:gdLst/>
              <a:ahLst/>
              <a:cxnLst/>
              <a:rect l="0" t="0" r="0" b="0"/>
              <a:pathLst>
                <a:path>
                  <a:moveTo>
                    <a:pt x="0" y="0"/>
                  </a:moveTo>
                  <a:lnTo>
                    <a:pt x="466" y="1400"/>
                  </a:lnTo>
                  <a:cubicBezTo>
                    <a:pt x="933" y="1400"/>
                    <a:pt x="933" y="1400"/>
                    <a:pt x="1399" y="1400"/>
                  </a:cubicBezTo>
                  <a:cubicBezTo>
                    <a:pt x="1399" y="1400"/>
                    <a:pt x="933" y="933"/>
                    <a:pt x="933" y="933"/>
                  </a:cubicBezTo>
                  <a:lnTo>
                    <a:pt x="0" y="0"/>
                  </a:ln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96" name="Freeform: Shape 495">
              <a:extLst>
                <a:ext uri="{FF2B5EF4-FFF2-40B4-BE49-F238E27FC236}">
                  <a16:creationId xmlns:a16="http://schemas.microsoft.com/office/drawing/2014/main" id="{2E7B12A5-DD0A-497F-AAC5-D04D3D369CD9}"/>
                </a:ext>
              </a:extLst>
            </p:cNvPr>
            <p:cNvSpPr/>
            <p:nvPr/>
          </p:nvSpPr>
          <p:spPr>
            <a:xfrm>
              <a:off x="4926092" y="3031764"/>
              <a:ext cx="4665" cy="4665"/>
            </a:xfrm>
            <a:custGeom>
              <a:avLst/>
              <a:gdLst/>
              <a:ahLst/>
              <a:cxnLst/>
              <a:rect l="0" t="0" r="0" b="0"/>
              <a:pathLst>
                <a:path>
                  <a:moveTo>
                    <a:pt x="0" y="467"/>
                  </a:moveTo>
                  <a:cubicBezTo>
                    <a:pt x="0" y="467"/>
                    <a:pt x="466" y="467"/>
                    <a:pt x="466" y="467"/>
                  </a:cubicBezTo>
                  <a:cubicBezTo>
                    <a:pt x="466" y="467"/>
                    <a:pt x="466" y="0"/>
                    <a:pt x="0" y="0"/>
                  </a:cubicBezTo>
                  <a:cubicBezTo>
                    <a:pt x="0" y="0"/>
                    <a:pt x="0" y="0"/>
                    <a:pt x="0" y="0"/>
                  </a:cubicBezTo>
                  <a:cubicBezTo>
                    <a:pt x="0" y="467"/>
                    <a:pt x="0" y="467"/>
                    <a:pt x="0" y="467"/>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97" name="Freeform: Shape 496">
              <a:extLst>
                <a:ext uri="{FF2B5EF4-FFF2-40B4-BE49-F238E27FC236}">
                  <a16:creationId xmlns:a16="http://schemas.microsoft.com/office/drawing/2014/main" id="{1C2F0D7E-1A26-4E92-91CB-377DEFBBF900}"/>
                </a:ext>
              </a:extLst>
            </p:cNvPr>
            <p:cNvSpPr/>
            <p:nvPr/>
          </p:nvSpPr>
          <p:spPr>
            <a:xfrm>
              <a:off x="4923760" y="3032230"/>
              <a:ext cx="4665" cy="4665"/>
            </a:xfrm>
            <a:custGeom>
              <a:avLst/>
              <a:gdLst/>
              <a:ahLst/>
              <a:cxnLst/>
              <a:rect l="0" t="0" r="0" b="0"/>
              <a:pathLst>
                <a:path>
                  <a:moveTo>
                    <a:pt x="1399" y="2333"/>
                  </a:moveTo>
                  <a:cubicBezTo>
                    <a:pt x="1866" y="1400"/>
                    <a:pt x="1866" y="933"/>
                    <a:pt x="2333" y="0"/>
                  </a:cubicBezTo>
                  <a:cubicBezTo>
                    <a:pt x="1399" y="0"/>
                    <a:pt x="933" y="467"/>
                    <a:pt x="0" y="467"/>
                  </a:cubicBezTo>
                  <a:cubicBezTo>
                    <a:pt x="466" y="1400"/>
                    <a:pt x="933" y="1866"/>
                    <a:pt x="1399" y="2333"/>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98" name="Freeform: Shape 497">
              <a:extLst>
                <a:ext uri="{FF2B5EF4-FFF2-40B4-BE49-F238E27FC236}">
                  <a16:creationId xmlns:a16="http://schemas.microsoft.com/office/drawing/2014/main" id="{4A5131A0-94EA-4E43-86FC-7B05FC29115B}"/>
                </a:ext>
              </a:extLst>
            </p:cNvPr>
            <p:cNvSpPr/>
            <p:nvPr/>
          </p:nvSpPr>
          <p:spPr>
            <a:xfrm>
              <a:off x="5114082" y="2267191"/>
              <a:ext cx="4665" cy="4665"/>
            </a:xfrm>
            <a:custGeom>
              <a:avLst/>
              <a:gdLst/>
              <a:ahLst/>
              <a:cxnLst/>
              <a:rect l="0" t="0" r="0" b="0"/>
              <a:pathLst>
                <a:path>
                  <a:moveTo>
                    <a:pt x="1866" y="1400"/>
                  </a:moveTo>
                  <a:cubicBezTo>
                    <a:pt x="1399" y="933"/>
                    <a:pt x="1399" y="933"/>
                    <a:pt x="933" y="467"/>
                  </a:cubicBezTo>
                  <a:cubicBezTo>
                    <a:pt x="467" y="467"/>
                    <a:pt x="467" y="0"/>
                    <a:pt x="0" y="0"/>
                  </a:cubicBezTo>
                  <a:cubicBezTo>
                    <a:pt x="0" y="467"/>
                    <a:pt x="467" y="467"/>
                    <a:pt x="467" y="933"/>
                  </a:cubicBezTo>
                  <a:cubicBezTo>
                    <a:pt x="1399" y="1400"/>
                    <a:pt x="1866" y="1400"/>
                    <a:pt x="1866" y="140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99" name="Freeform: Shape 498">
              <a:extLst>
                <a:ext uri="{FF2B5EF4-FFF2-40B4-BE49-F238E27FC236}">
                  <a16:creationId xmlns:a16="http://schemas.microsoft.com/office/drawing/2014/main" id="{4D9FC214-F78D-4585-A744-A8B08174FF99}"/>
                </a:ext>
              </a:extLst>
            </p:cNvPr>
            <p:cNvSpPr/>
            <p:nvPr/>
          </p:nvSpPr>
          <p:spPr>
            <a:xfrm>
              <a:off x="5483877" y="3369501"/>
              <a:ext cx="4665" cy="4665"/>
            </a:xfrm>
            <a:custGeom>
              <a:avLst/>
              <a:gdLst/>
              <a:ahLst/>
              <a:cxnLst/>
              <a:rect l="0" t="0" r="0" b="0"/>
              <a:pathLst>
                <a:path>
                  <a:moveTo>
                    <a:pt x="1524" y="1866"/>
                  </a:moveTo>
                  <a:cubicBezTo>
                    <a:pt x="1524" y="1399"/>
                    <a:pt x="1524" y="933"/>
                    <a:pt x="1524" y="466"/>
                  </a:cubicBezTo>
                  <a:cubicBezTo>
                    <a:pt x="1524" y="0"/>
                    <a:pt x="124" y="0"/>
                    <a:pt x="124" y="0"/>
                  </a:cubicBezTo>
                  <a:cubicBezTo>
                    <a:pt x="-342" y="1399"/>
                    <a:pt x="590" y="1866"/>
                    <a:pt x="1524" y="1866"/>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00" name="Freeform: Shape 499">
              <a:extLst>
                <a:ext uri="{FF2B5EF4-FFF2-40B4-BE49-F238E27FC236}">
                  <a16:creationId xmlns:a16="http://schemas.microsoft.com/office/drawing/2014/main" id="{908B8914-661B-4813-A09F-961246E173B0}"/>
                </a:ext>
              </a:extLst>
            </p:cNvPr>
            <p:cNvSpPr/>
            <p:nvPr/>
          </p:nvSpPr>
          <p:spPr>
            <a:xfrm>
              <a:off x="3542980" y="1420984"/>
              <a:ext cx="4665" cy="4665"/>
            </a:xfrm>
            <a:custGeom>
              <a:avLst/>
              <a:gdLst/>
              <a:ahLst/>
              <a:cxnLst/>
              <a:rect l="0" t="0" r="0" b="0"/>
              <a:pathLst>
                <a:path>
                  <a:moveTo>
                    <a:pt x="0" y="0"/>
                  </a:moveTo>
                  <a:lnTo>
                    <a:pt x="466" y="1400"/>
                  </a:lnTo>
                  <a:lnTo>
                    <a:pt x="1399" y="466"/>
                  </a:ln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01" name="Freeform: Shape 500">
              <a:extLst>
                <a:ext uri="{FF2B5EF4-FFF2-40B4-BE49-F238E27FC236}">
                  <a16:creationId xmlns:a16="http://schemas.microsoft.com/office/drawing/2014/main" id="{58042B48-36A0-46F8-826F-59930DE28205}"/>
                </a:ext>
              </a:extLst>
            </p:cNvPr>
            <p:cNvSpPr/>
            <p:nvPr/>
          </p:nvSpPr>
          <p:spPr>
            <a:xfrm>
              <a:off x="5492398" y="3390026"/>
              <a:ext cx="4665" cy="4665"/>
            </a:xfrm>
            <a:custGeom>
              <a:avLst/>
              <a:gdLst/>
              <a:ahLst/>
              <a:cxnLst/>
              <a:rect l="0" t="0" r="0" b="0"/>
              <a:pathLst>
                <a:path>
                  <a:moveTo>
                    <a:pt x="0" y="0"/>
                  </a:moveTo>
                  <a:lnTo>
                    <a:pt x="933" y="933"/>
                  </a:lnTo>
                  <a:cubicBezTo>
                    <a:pt x="933" y="933"/>
                    <a:pt x="1399" y="933"/>
                    <a:pt x="1399" y="933"/>
                  </a:cubicBezTo>
                  <a:cubicBezTo>
                    <a:pt x="1399" y="933"/>
                    <a:pt x="1399" y="467"/>
                    <a:pt x="1399" y="467"/>
                  </a:cubicBezTo>
                  <a:lnTo>
                    <a:pt x="0" y="0"/>
                  </a:ln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02" name="Freeform: Shape 501">
              <a:extLst>
                <a:ext uri="{FF2B5EF4-FFF2-40B4-BE49-F238E27FC236}">
                  <a16:creationId xmlns:a16="http://schemas.microsoft.com/office/drawing/2014/main" id="{498BE8D4-CA00-4EEC-B96D-31BEA8E251C5}"/>
                </a:ext>
              </a:extLst>
            </p:cNvPr>
            <p:cNvSpPr/>
            <p:nvPr/>
          </p:nvSpPr>
          <p:spPr>
            <a:xfrm>
              <a:off x="4945218" y="3433059"/>
              <a:ext cx="4665" cy="4665"/>
            </a:xfrm>
            <a:custGeom>
              <a:avLst/>
              <a:gdLst/>
              <a:ahLst/>
              <a:cxnLst/>
              <a:rect l="0" t="0" r="0" b="0"/>
              <a:pathLst>
                <a:path w="4665">
                  <a:moveTo>
                    <a:pt x="4665" y="350"/>
                  </a:moveTo>
                  <a:cubicBezTo>
                    <a:pt x="4665" y="350"/>
                    <a:pt x="4665" y="-117"/>
                    <a:pt x="4665" y="350"/>
                  </a:cubicBezTo>
                  <a:cubicBezTo>
                    <a:pt x="4665" y="-117"/>
                    <a:pt x="4665" y="-117"/>
                    <a:pt x="4665" y="350"/>
                  </a:cubicBezTo>
                  <a:cubicBezTo>
                    <a:pt x="2799" y="1283"/>
                    <a:pt x="1400" y="2682"/>
                    <a:pt x="0" y="4082"/>
                  </a:cubicBezTo>
                  <a:cubicBezTo>
                    <a:pt x="0" y="4082"/>
                    <a:pt x="0" y="4548"/>
                    <a:pt x="0" y="4548"/>
                  </a:cubicBezTo>
                  <a:cubicBezTo>
                    <a:pt x="0" y="4548"/>
                    <a:pt x="467" y="4548"/>
                    <a:pt x="467" y="4548"/>
                  </a:cubicBezTo>
                  <a:cubicBezTo>
                    <a:pt x="1866" y="3149"/>
                    <a:pt x="3266" y="1750"/>
                    <a:pt x="4665" y="35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03" name="Freeform: Shape 502">
              <a:extLst>
                <a:ext uri="{FF2B5EF4-FFF2-40B4-BE49-F238E27FC236}">
                  <a16:creationId xmlns:a16="http://schemas.microsoft.com/office/drawing/2014/main" id="{AA136520-2FB4-49B5-A635-E68E271FE7FC}"/>
                </a:ext>
              </a:extLst>
            </p:cNvPr>
            <p:cNvSpPr/>
            <p:nvPr/>
          </p:nvSpPr>
          <p:spPr>
            <a:xfrm>
              <a:off x="3749631" y="3471195"/>
              <a:ext cx="4665" cy="4665"/>
            </a:xfrm>
            <a:custGeom>
              <a:avLst/>
              <a:gdLst/>
              <a:ahLst/>
              <a:cxnLst/>
              <a:rect l="0" t="0" r="0" b="0"/>
              <a:pathLst>
                <a:path>
                  <a:moveTo>
                    <a:pt x="0" y="0"/>
                  </a:moveTo>
                  <a:lnTo>
                    <a:pt x="467" y="467"/>
                  </a:lnTo>
                  <a:cubicBezTo>
                    <a:pt x="467" y="467"/>
                    <a:pt x="933" y="467"/>
                    <a:pt x="933" y="467"/>
                  </a:cubicBezTo>
                  <a:cubicBezTo>
                    <a:pt x="933" y="467"/>
                    <a:pt x="933" y="467"/>
                    <a:pt x="933" y="467"/>
                  </a:cubicBezTo>
                  <a:lnTo>
                    <a:pt x="0" y="0"/>
                  </a:ln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04" name="Freeform: Shape 503">
              <a:extLst>
                <a:ext uri="{FF2B5EF4-FFF2-40B4-BE49-F238E27FC236}">
                  <a16:creationId xmlns:a16="http://schemas.microsoft.com/office/drawing/2014/main" id="{BF8B7532-0F0B-4408-96E9-080AFCDA5BFC}"/>
                </a:ext>
              </a:extLst>
            </p:cNvPr>
            <p:cNvSpPr/>
            <p:nvPr/>
          </p:nvSpPr>
          <p:spPr>
            <a:xfrm>
              <a:off x="1882312" y="1484426"/>
              <a:ext cx="4665" cy="4665"/>
            </a:xfrm>
            <a:custGeom>
              <a:avLst/>
              <a:gdLst/>
              <a:ahLst/>
              <a:cxnLst/>
              <a:rect l="0" t="0" r="0" b="0"/>
              <a:pathLst>
                <a:path>
                  <a:moveTo>
                    <a:pt x="1399" y="0"/>
                  </a:moveTo>
                  <a:lnTo>
                    <a:pt x="0" y="467"/>
                  </a:lnTo>
                  <a:cubicBezTo>
                    <a:pt x="0" y="467"/>
                    <a:pt x="467" y="933"/>
                    <a:pt x="467" y="933"/>
                  </a:cubicBezTo>
                  <a:cubicBezTo>
                    <a:pt x="467" y="933"/>
                    <a:pt x="467" y="933"/>
                    <a:pt x="467" y="933"/>
                  </a:cubicBezTo>
                  <a:lnTo>
                    <a:pt x="1399" y="0"/>
                  </a:ln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05" name="Freeform: Shape 504">
              <a:extLst>
                <a:ext uri="{FF2B5EF4-FFF2-40B4-BE49-F238E27FC236}">
                  <a16:creationId xmlns:a16="http://schemas.microsoft.com/office/drawing/2014/main" id="{BEC073FD-B745-4369-A381-696587886363}"/>
                </a:ext>
              </a:extLst>
            </p:cNvPr>
            <p:cNvSpPr/>
            <p:nvPr/>
          </p:nvSpPr>
          <p:spPr>
            <a:xfrm>
              <a:off x="3252363" y="1487975"/>
              <a:ext cx="4665" cy="4665"/>
            </a:xfrm>
            <a:custGeom>
              <a:avLst/>
              <a:gdLst/>
              <a:ahLst/>
              <a:cxnLst/>
              <a:rect l="0" t="0" r="0" b="0"/>
              <a:pathLst>
                <a:path>
                  <a:moveTo>
                    <a:pt x="466" y="183"/>
                  </a:moveTo>
                  <a:cubicBezTo>
                    <a:pt x="466" y="183"/>
                    <a:pt x="466" y="650"/>
                    <a:pt x="0" y="1116"/>
                  </a:cubicBezTo>
                  <a:cubicBezTo>
                    <a:pt x="1399" y="183"/>
                    <a:pt x="1399" y="-283"/>
                    <a:pt x="466" y="183"/>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06" name="Freeform: Shape 505">
              <a:extLst>
                <a:ext uri="{FF2B5EF4-FFF2-40B4-BE49-F238E27FC236}">
                  <a16:creationId xmlns:a16="http://schemas.microsoft.com/office/drawing/2014/main" id="{BAA667B0-846A-430A-8DB1-F0210FD6415B}"/>
                </a:ext>
              </a:extLst>
            </p:cNvPr>
            <p:cNvSpPr/>
            <p:nvPr/>
          </p:nvSpPr>
          <p:spPr>
            <a:xfrm>
              <a:off x="3252363" y="1488624"/>
              <a:ext cx="4665" cy="4665"/>
            </a:xfrm>
            <a:custGeom>
              <a:avLst/>
              <a:gdLst/>
              <a:ahLst/>
              <a:cxnLst/>
              <a:rect l="0" t="0" r="0" b="0"/>
              <a:pathLst>
                <a:path>
                  <a:moveTo>
                    <a:pt x="466" y="0"/>
                  </a:moveTo>
                  <a:cubicBezTo>
                    <a:pt x="466" y="0"/>
                    <a:pt x="0" y="0"/>
                    <a:pt x="0" y="466"/>
                  </a:cubicBezTo>
                  <a:cubicBezTo>
                    <a:pt x="0" y="466"/>
                    <a:pt x="0" y="466"/>
                    <a:pt x="0" y="933"/>
                  </a:cubicBezTo>
                  <a:cubicBezTo>
                    <a:pt x="0" y="933"/>
                    <a:pt x="466" y="933"/>
                    <a:pt x="466" y="933"/>
                  </a:cubicBezTo>
                  <a:cubicBezTo>
                    <a:pt x="466" y="933"/>
                    <a:pt x="466" y="466"/>
                    <a:pt x="466" y="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07" name="Freeform: Shape 506">
              <a:extLst>
                <a:ext uri="{FF2B5EF4-FFF2-40B4-BE49-F238E27FC236}">
                  <a16:creationId xmlns:a16="http://schemas.microsoft.com/office/drawing/2014/main" id="{517E440F-E6BA-4BB5-8940-030575704501}"/>
                </a:ext>
              </a:extLst>
            </p:cNvPr>
            <p:cNvSpPr/>
            <p:nvPr/>
          </p:nvSpPr>
          <p:spPr>
            <a:xfrm>
              <a:off x="4042113" y="1496088"/>
              <a:ext cx="4665" cy="4665"/>
            </a:xfrm>
            <a:custGeom>
              <a:avLst/>
              <a:gdLst/>
              <a:ahLst/>
              <a:cxnLst/>
              <a:rect l="0" t="0" r="0" b="0"/>
              <a:pathLst>
                <a:path>
                  <a:moveTo>
                    <a:pt x="0" y="933"/>
                  </a:moveTo>
                  <a:lnTo>
                    <a:pt x="1866" y="1400"/>
                  </a:lnTo>
                  <a:lnTo>
                    <a:pt x="933" y="467"/>
                  </a:lnTo>
                  <a:lnTo>
                    <a:pt x="0" y="0"/>
                  </a:ln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08" name="Freeform: Shape 507">
              <a:extLst>
                <a:ext uri="{FF2B5EF4-FFF2-40B4-BE49-F238E27FC236}">
                  <a16:creationId xmlns:a16="http://schemas.microsoft.com/office/drawing/2014/main" id="{CDEC83B2-6860-47AA-8CF0-0D73ECB9E3C4}"/>
                </a:ext>
              </a:extLst>
            </p:cNvPr>
            <p:cNvSpPr/>
            <p:nvPr/>
          </p:nvSpPr>
          <p:spPr>
            <a:xfrm>
              <a:off x="945155" y="1929455"/>
              <a:ext cx="4665" cy="4665"/>
            </a:xfrm>
            <a:custGeom>
              <a:avLst/>
              <a:gdLst/>
              <a:ahLst/>
              <a:cxnLst/>
              <a:rect l="0" t="0" r="0" b="0"/>
              <a:pathLst>
                <a:path>
                  <a:moveTo>
                    <a:pt x="0" y="467"/>
                  </a:moveTo>
                  <a:cubicBezTo>
                    <a:pt x="0" y="933"/>
                    <a:pt x="0" y="933"/>
                    <a:pt x="466" y="1400"/>
                  </a:cubicBezTo>
                  <a:cubicBezTo>
                    <a:pt x="466" y="933"/>
                    <a:pt x="466" y="467"/>
                    <a:pt x="466" y="0"/>
                  </a:cubicBezTo>
                  <a:cubicBezTo>
                    <a:pt x="0" y="0"/>
                    <a:pt x="0" y="467"/>
                    <a:pt x="0" y="467"/>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09" name="Freeform: Shape 508">
              <a:extLst>
                <a:ext uri="{FF2B5EF4-FFF2-40B4-BE49-F238E27FC236}">
                  <a16:creationId xmlns:a16="http://schemas.microsoft.com/office/drawing/2014/main" id="{1850A07A-F037-4BEE-9096-462CBEDF04C7}"/>
                </a:ext>
              </a:extLst>
            </p:cNvPr>
            <p:cNvSpPr/>
            <p:nvPr/>
          </p:nvSpPr>
          <p:spPr>
            <a:xfrm>
              <a:off x="939558" y="1928989"/>
              <a:ext cx="13994" cy="9330"/>
            </a:xfrm>
            <a:custGeom>
              <a:avLst/>
              <a:gdLst/>
              <a:ahLst/>
              <a:cxnLst/>
              <a:rect l="0" t="0" r="0" b="0"/>
              <a:pathLst>
                <a:path w="13995" h="9330">
                  <a:moveTo>
                    <a:pt x="6065" y="1866"/>
                  </a:moveTo>
                  <a:cubicBezTo>
                    <a:pt x="6065" y="2333"/>
                    <a:pt x="6065" y="3266"/>
                    <a:pt x="6065" y="3732"/>
                  </a:cubicBezTo>
                  <a:lnTo>
                    <a:pt x="6531" y="3266"/>
                  </a:lnTo>
                  <a:cubicBezTo>
                    <a:pt x="4665" y="5132"/>
                    <a:pt x="3266" y="6998"/>
                    <a:pt x="1399" y="8864"/>
                  </a:cubicBezTo>
                  <a:cubicBezTo>
                    <a:pt x="-466" y="11196"/>
                    <a:pt x="-466" y="13062"/>
                    <a:pt x="1399" y="13529"/>
                  </a:cubicBezTo>
                  <a:cubicBezTo>
                    <a:pt x="2333" y="13529"/>
                    <a:pt x="4199" y="13995"/>
                    <a:pt x="5132" y="13529"/>
                  </a:cubicBezTo>
                  <a:cubicBezTo>
                    <a:pt x="9330" y="10730"/>
                    <a:pt x="13062" y="6998"/>
                    <a:pt x="15861" y="2799"/>
                  </a:cubicBezTo>
                  <a:cubicBezTo>
                    <a:pt x="16328" y="1866"/>
                    <a:pt x="15395" y="467"/>
                    <a:pt x="13995" y="467"/>
                  </a:cubicBezTo>
                  <a:cubicBezTo>
                    <a:pt x="12596" y="0"/>
                    <a:pt x="11663" y="0"/>
                    <a:pt x="10263" y="0"/>
                  </a:cubicBezTo>
                  <a:cubicBezTo>
                    <a:pt x="8864" y="1400"/>
                    <a:pt x="7931" y="2333"/>
                    <a:pt x="6531" y="3732"/>
                  </a:cubicBezTo>
                  <a:cubicBezTo>
                    <a:pt x="6065" y="3266"/>
                    <a:pt x="6065" y="2799"/>
                    <a:pt x="6065" y="1866"/>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10" name="Freeform: Shape 509">
              <a:extLst>
                <a:ext uri="{FF2B5EF4-FFF2-40B4-BE49-F238E27FC236}">
                  <a16:creationId xmlns:a16="http://schemas.microsoft.com/office/drawing/2014/main" id="{B32CABF5-D235-43AC-B36D-6D2CA453A94B}"/>
                </a:ext>
              </a:extLst>
            </p:cNvPr>
            <p:cNvSpPr/>
            <p:nvPr/>
          </p:nvSpPr>
          <p:spPr>
            <a:xfrm>
              <a:off x="4425559" y="1525011"/>
              <a:ext cx="4665" cy="4665"/>
            </a:xfrm>
            <a:custGeom>
              <a:avLst/>
              <a:gdLst/>
              <a:ahLst/>
              <a:cxnLst/>
              <a:rect l="0" t="0" r="0" b="0"/>
              <a:pathLst>
                <a:path>
                  <a:moveTo>
                    <a:pt x="933" y="1866"/>
                  </a:moveTo>
                  <a:cubicBezTo>
                    <a:pt x="1399" y="1866"/>
                    <a:pt x="1866" y="1400"/>
                    <a:pt x="2333" y="933"/>
                  </a:cubicBezTo>
                  <a:cubicBezTo>
                    <a:pt x="1866" y="467"/>
                    <a:pt x="1399" y="0"/>
                    <a:pt x="1399" y="0"/>
                  </a:cubicBezTo>
                  <a:cubicBezTo>
                    <a:pt x="933" y="0"/>
                    <a:pt x="466" y="467"/>
                    <a:pt x="0" y="933"/>
                  </a:cubicBezTo>
                  <a:cubicBezTo>
                    <a:pt x="466" y="933"/>
                    <a:pt x="466" y="1866"/>
                    <a:pt x="933" y="1866"/>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11" name="Freeform: Shape 510">
              <a:extLst>
                <a:ext uri="{FF2B5EF4-FFF2-40B4-BE49-F238E27FC236}">
                  <a16:creationId xmlns:a16="http://schemas.microsoft.com/office/drawing/2014/main" id="{BB721C31-438B-479C-A565-C4431A7A4D3D}"/>
                </a:ext>
              </a:extLst>
            </p:cNvPr>
            <p:cNvSpPr/>
            <p:nvPr/>
          </p:nvSpPr>
          <p:spPr>
            <a:xfrm>
              <a:off x="1124750" y="2223683"/>
              <a:ext cx="4665" cy="4665"/>
            </a:xfrm>
            <a:custGeom>
              <a:avLst/>
              <a:gdLst/>
              <a:ahLst/>
              <a:cxnLst/>
              <a:rect l="0" t="0" r="0" b="0"/>
              <a:pathLst>
                <a:path>
                  <a:moveTo>
                    <a:pt x="0" y="592"/>
                  </a:moveTo>
                  <a:cubicBezTo>
                    <a:pt x="933" y="1059"/>
                    <a:pt x="1400" y="1525"/>
                    <a:pt x="2333" y="1525"/>
                  </a:cubicBezTo>
                  <a:cubicBezTo>
                    <a:pt x="1866" y="592"/>
                    <a:pt x="2333" y="-807"/>
                    <a:pt x="0" y="592"/>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12" name="Freeform: Shape 511">
              <a:extLst>
                <a:ext uri="{FF2B5EF4-FFF2-40B4-BE49-F238E27FC236}">
                  <a16:creationId xmlns:a16="http://schemas.microsoft.com/office/drawing/2014/main" id="{EF46E38B-F157-4DDC-87BE-2057A9E6BE7D}"/>
                </a:ext>
              </a:extLst>
            </p:cNvPr>
            <p:cNvSpPr/>
            <p:nvPr/>
          </p:nvSpPr>
          <p:spPr>
            <a:xfrm>
              <a:off x="2176195" y="1917794"/>
              <a:ext cx="4665" cy="4665"/>
            </a:xfrm>
            <a:custGeom>
              <a:avLst/>
              <a:gdLst/>
              <a:ahLst/>
              <a:cxnLst/>
              <a:rect l="0" t="0" r="0" b="0"/>
              <a:pathLst>
                <a:path>
                  <a:moveTo>
                    <a:pt x="0" y="0"/>
                  </a:moveTo>
                  <a:cubicBezTo>
                    <a:pt x="0" y="933"/>
                    <a:pt x="0" y="1866"/>
                    <a:pt x="0" y="2799"/>
                  </a:cubicBezTo>
                  <a:cubicBezTo>
                    <a:pt x="1399" y="1400"/>
                    <a:pt x="1399" y="933"/>
                    <a:pt x="0" y="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13" name="Freeform: Shape 512">
              <a:extLst>
                <a:ext uri="{FF2B5EF4-FFF2-40B4-BE49-F238E27FC236}">
                  <a16:creationId xmlns:a16="http://schemas.microsoft.com/office/drawing/2014/main" id="{8FB17FA9-0181-4CF1-B060-013FB653FE14}"/>
                </a:ext>
              </a:extLst>
            </p:cNvPr>
            <p:cNvSpPr/>
            <p:nvPr/>
          </p:nvSpPr>
          <p:spPr>
            <a:xfrm>
              <a:off x="4293545" y="1566061"/>
              <a:ext cx="4665" cy="4665"/>
            </a:xfrm>
            <a:custGeom>
              <a:avLst/>
              <a:gdLst/>
              <a:ahLst/>
              <a:cxnLst/>
              <a:rect l="0" t="0" r="0" b="0"/>
              <a:pathLst>
                <a:path>
                  <a:moveTo>
                    <a:pt x="0" y="0"/>
                  </a:moveTo>
                  <a:cubicBezTo>
                    <a:pt x="0" y="466"/>
                    <a:pt x="0" y="466"/>
                    <a:pt x="466" y="466"/>
                  </a:cubicBezTo>
                  <a:cubicBezTo>
                    <a:pt x="466" y="466"/>
                    <a:pt x="466" y="466"/>
                    <a:pt x="933" y="466"/>
                  </a:cubicBezTo>
                  <a:cubicBezTo>
                    <a:pt x="933" y="466"/>
                    <a:pt x="933" y="0"/>
                    <a:pt x="933" y="0"/>
                  </a:cubicBezTo>
                  <a:cubicBezTo>
                    <a:pt x="466" y="0"/>
                    <a:pt x="0" y="0"/>
                    <a:pt x="0" y="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14" name="Freeform: Shape 513">
              <a:extLst>
                <a:ext uri="{FF2B5EF4-FFF2-40B4-BE49-F238E27FC236}">
                  <a16:creationId xmlns:a16="http://schemas.microsoft.com/office/drawing/2014/main" id="{C22CBCDC-6D13-4F18-B40B-52DF5CA66102}"/>
                </a:ext>
              </a:extLst>
            </p:cNvPr>
            <p:cNvSpPr/>
            <p:nvPr/>
          </p:nvSpPr>
          <p:spPr>
            <a:xfrm>
              <a:off x="4292613" y="1565086"/>
              <a:ext cx="4665" cy="4665"/>
            </a:xfrm>
            <a:custGeom>
              <a:avLst/>
              <a:gdLst/>
              <a:ahLst/>
              <a:cxnLst/>
              <a:rect l="0" t="0" r="0" b="0"/>
              <a:pathLst>
                <a:path>
                  <a:moveTo>
                    <a:pt x="0" y="509"/>
                  </a:moveTo>
                  <a:cubicBezTo>
                    <a:pt x="0" y="509"/>
                    <a:pt x="466" y="509"/>
                    <a:pt x="933" y="975"/>
                  </a:cubicBezTo>
                  <a:cubicBezTo>
                    <a:pt x="466" y="42"/>
                    <a:pt x="0" y="-424"/>
                    <a:pt x="0" y="509"/>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15" name="Freeform: Shape 514">
              <a:extLst>
                <a:ext uri="{FF2B5EF4-FFF2-40B4-BE49-F238E27FC236}">
                  <a16:creationId xmlns:a16="http://schemas.microsoft.com/office/drawing/2014/main" id="{F5B05005-01C1-40C7-AF08-40DE43E329B3}"/>
                </a:ext>
              </a:extLst>
            </p:cNvPr>
            <p:cNvSpPr/>
            <p:nvPr/>
          </p:nvSpPr>
          <p:spPr>
            <a:xfrm>
              <a:off x="2095028" y="1571658"/>
              <a:ext cx="4665" cy="4665"/>
            </a:xfrm>
            <a:custGeom>
              <a:avLst/>
              <a:gdLst/>
              <a:ahLst/>
              <a:cxnLst/>
              <a:rect l="0" t="0" r="0" b="0"/>
              <a:pathLst>
                <a:path>
                  <a:moveTo>
                    <a:pt x="1399" y="0"/>
                  </a:moveTo>
                  <a:cubicBezTo>
                    <a:pt x="467" y="466"/>
                    <a:pt x="0" y="933"/>
                    <a:pt x="0" y="1866"/>
                  </a:cubicBezTo>
                  <a:cubicBezTo>
                    <a:pt x="933" y="1399"/>
                    <a:pt x="1399" y="933"/>
                    <a:pt x="2333" y="933"/>
                  </a:cubicBezTo>
                  <a:cubicBezTo>
                    <a:pt x="2333" y="466"/>
                    <a:pt x="1866" y="0"/>
                    <a:pt x="1399" y="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16" name="Freeform: Shape 515">
              <a:extLst>
                <a:ext uri="{FF2B5EF4-FFF2-40B4-BE49-F238E27FC236}">
                  <a16:creationId xmlns:a16="http://schemas.microsoft.com/office/drawing/2014/main" id="{ED9D103F-9192-4A69-A959-3FB96C25D18F}"/>
                </a:ext>
              </a:extLst>
            </p:cNvPr>
            <p:cNvSpPr/>
            <p:nvPr/>
          </p:nvSpPr>
          <p:spPr>
            <a:xfrm>
              <a:off x="1853391" y="1579124"/>
              <a:ext cx="4665" cy="4665"/>
            </a:xfrm>
            <a:custGeom>
              <a:avLst/>
              <a:gdLst/>
              <a:ahLst/>
              <a:cxnLst/>
              <a:rect l="0" t="0" r="0" b="0"/>
              <a:pathLst>
                <a:path>
                  <a:moveTo>
                    <a:pt x="1400" y="933"/>
                  </a:moveTo>
                  <a:lnTo>
                    <a:pt x="933" y="0"/>
                  </a:lnTo>
                  <a:lnTo>
                    <a:pt x="0" y="933"/>
                  </a:ln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17" name="Freeform: Shape 516">
              <a:extLst>
                <a:ext uri="{FF2B5EF4-FFF2-40B4-BE49-F238E27FC236}">
                  <a16:creationId xmlns:a16="http://schemas.microsoft.com/office/drawing/2014/main" id="{1E9E5E73-2CA2-4DE8-AC04-23A1D20B2C21}"/>
                </a:ext>
              </a:extLst>
            </p:cNvPr>
            <p:cNvSpPr/>
            <p:nvPr/>
          </p:nvSpPr>
          <p:spPr>
            <a:xfrm>
              <a:off x="3928759" y="1644898"/>
              <a:ext cx="4665" cy="4665"/>
            </a:xfrm>
            <a:custGeom>
              <a:avLst/>
              <a:gdLst/>
              <a:ahLst/>
              <a:cxnLst/>
              <a:rect l="0" t="0" r="0" b="0"/>
              <a:pathLst>
                <a:path>
                  <a:moveTo>
                    <a:pt x="933" y="0"/>
                  </a:moveTo>
                  <a:lnTo>
                    <a:pt x="0" y="466"/>
                  </a:lnTo>
                  <a:lnTo>
                    <a:pt x="933" y="1400"/>
                  </a:ln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18" name="Freeform: Shape 517">
              <a:extLst>
                <a:ext uri="{FF2B5EF4-FFF2-40B4-BE49-F238E27FC236}">
                  <a16:creationId xmlns:a16="http://schemas.microsoft.com/office/drawing/2014/main" id="{A7A39E3D-8863-46CE-A6AC-0DC0EBB62EC7}"/>
                </a:ext>
              </a:extLst>
            </p:cNvPr>
            <p:cNvSpPr/>
            <p:nvPr/>
          </p:nvSpPr>
          <p:spPr>
            <a:xfrm>
              <a:off x="1963481" y="4262359"/>
              <a:ext cx="4665" cy="4665"/>
            </a:xfrm>
            <a:custGeom>
              <a:avLst/>
              <a:gdLst/>
              <a:ahLst/>
              <a:cxnLst/>
              <a:rect l="0" t="0" r="0" b="0"/>
              <a:pathLst>
                <a:path>
                  <a:moveTo>
                    <a:pt x="0" y="467"/>
                  </a:moveTo>
                  <a:cubicBezTo>
                    <a:pt x="0" y="467"/>
                    <a:pt x="467" y="467"/>
                    <a:pt x="467" y="467"/>
                  </a:cubicBezTo>
                  <a:cubicBezTo>
                    <a:pt x="467" y="467"/>
                    <a:pt x="467" y="0"/>
                    <a:pt x="467" y="0"/>
                  </a:cubicBezTo>
                  <a:cubicBezTo>
                    <a:pt x="467" y="0"/>
                    <a:pt x="467" y="0"/>
                    <a:pt x="0" y="467"/>
                  </a:cubicBezTo>
                  <a:cubicBezTo>
                    <a:pt x="467" y="0"/>
                    <a:pt x="0" y="467"/>
                    <a:pt x="0" y="467"/>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19" name="Freeform: Shape 518">
              <a:extLst>
                <a:ext uri="{FF2B5EF4-FFF2-40B4-BE49-F238E27FC236}">
                  <a16:creationId xmlns:a16="http://schemas.microsoft.com/office/drawing/2014/main" id="{72861F0A-E4E1-4F35-93B4-D6148F500A48}"/>
                </a:ext>
              </a:extLst>
            </p:cNvPr>
            <p:cNvSpPr/>
            <p:nvPr/>
          </p:nvSpPr>
          <p:spPr>
            <a:xfrm>
              <a:off x="1960682" y="4262826"/>
              <a:ext cx="4665" cy="4665"/>
            </a:xfrm>
            <a:custGeom>
              <a:avLst/>
              <a:gdLst/>
              <a:ahLst/>
              <a:cxnLst/>
              <a:rect l="0" t="0" r="0" b="0"/>
              <a:pathLst>
                <a:path>
                  <a:moveTo>
                    <a:pt x="2799" y="0"/>
                  </a:moveTo>
                  <a:cubicBezTo>
                    <a:pt x="1866" y="0"/>
                    <a:pt x="933" y="0"/>
                    <a:pt x="0" y="0"/>
                  </a:cubicBezTo>
                  <a:cubicBezTo>
                    <a:pt x="933" y="1866"/>
                    <a:pt x="1400" y="1866"/>
                    <a:pt x="2799" y="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20" name="Freeform: Shape 519">
              <a:extLst>
                <a:ext uri="{FF2B5EF4-FFF2-40B4-BE49-F238E27FC236}">
                  <a16:creationId xmlns:a16="http://schemas.microsoft.com/office/drawing/2014/main" id="{1A6BEC6B-8BE8-42A4-B905-795A4E16528B}"/>
                </a:ext>
              </a:extLst>
            </p:cNvPr>
            <p:cNvSpPr/>
            <p:nvPr/>
          </p:nvSpPr>
          <p:spPr>
            <a:xfrm>
              <a:off x="3228925" y="2210747"/>
              <a:ext cx="9329" cy="18659"/>
            </a:xfrm>
            <a:custGeom>
              <a:avLst/>
              <a:gdLst/>
              <a:ahLst/>
              <a:cxnLst/>
              <a:rect l="0" t="0" r="0" b="0"/>
              <a:pathLst>
                <a:path w="9330" h="18660">
                  <a:moveTo>
                    <a:pt x="1048" y="17261"/>
                  </a:moveTo>
                  <a:cubicBezTo>
                    <a:pt x="1514" y="18194"/>
                    <a:pt x="2447" y="19127"/>
                    <a:pt x="3380" y="20060"/>
                  </a:cubicBezTo>
                  <a:cubicBezTo>
                    <a:pt x="4313" y="20993"/>
                    <a:pt x="6646" y="19593"/>
                    <a:pt x="8045" y="17727"/>
                  </a:cubicBezTo>
                  <a:cubicBezTo>
                    <a:pt x="12710" y="12596"/>
                    <a:pt x="12710" y="6531"/>
                    <a:pt x="11777" y="0"/>
                  </a:cubicBezTo>
                  <a:cubicBezTo>
                    <a:pt x="8512" y="0"/>
                    <a:pt x="5713" y="466"/>
                    <a:pt x="3380" y="2799"/>
                  </a:cubicBezTo>
                  <a:cubicBezTo>
                    <a:pt x="581" y="6065"/>
                    <a:pt x="-352" y="9330"/>
                    <a:pt x="115" y="13062"/>
                  </a:cubicBezTo>
                  <a:cubicBezTo>
                    <a:pt x="115" y="14462"/>
                    <a:pt x="115" y="15861"/>
                    <a:pt x="1048" y="17261"/>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21" name="Freeform: Shape 520">
              <a:extLst>
                <a:ext uri="{FF2B5EF4-FFF2-40B4-BE49-F238E27FC236}">
                  <a16:creationId xmlns:a16="http://schemas.microsoft.com/office/drawing/2014/main" id="{5109CC1E-123E-45AF-99EF-CCD49EFE0CD6}"/>
                </a:ext>
              </a:extLst>
            </p:cNvPr>
            <p:cNvSpPr/>
            <p:nvPr/>
          </p:nvSpPr>
          <p:spPr>
            <a:xfrm>
              <a:off x="3244259" y="2143570"/>
              <a:ext cx="4665" cy="9330"/>
            </a:xfrm>
            <a:custGeom>
              <a:avLst/>
              <a:gdLst/>
              <a:ahLst/>
              <a:cxnLst/>
              <a:rect l="0" t="0" r="0" b="0"/>
              <a:pathLst>
                <a:path w="4665" h="9330">
                  <a:moveTo>
                    <a:pt x="4374" y="9330"/>
                  </a:moveTo>
                  <a:cubicBezTo>
                    <a:pt x="4840" y="9330"/>
                    <a:pt x="5773" y="9330"/>
                    <a:pt x="6239" y="8864"/>
                  </a:cubicBezTo>
                  <a:cubicBezTo>
                    <a:pt x="7639" y="7464"/>
                    <a:pt x="8106" y="5598"/>
                    <a:pt x="7172" y="3732"/>
                  </a:cubicBezTo>
                  <a:cubicBezTo>
                    <a:pt x="6239" y="2333"/>
                    <a:pt x="4840" y="1400"/>
                    <a:pt x="3907" y="0"/>
                  </a:cubicBezTo>
                  <a:cubicBezTo>
                    <a:pt x="2974" y="467"/>
                    <a:pt x="2041" y="467"/>
                    <a:pt x="1574" y="933"/>
                  </a:cubicBezTo>
                  <a:cubicBezTo>
                    <a:pt x="175" y="2333"/>
                    <a:pt x="-292" y="4199"/>
                    <a:pt x="175" y="6065"/>
                  </a:cubicBezTo>
                  <a:cubicBezTo>
                    <a:pt x="641" y="7931"/>
                    <a:pt x="2507" y="9330"/>
                    <a:pt x="4374" y="933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22" name="Freeform: Shape 521">
              <a:extLst>
                <a:ext uri="{FF2B5EF4-FFF2-40B4-BE49-F238E27FC236}">
                  <a16:creationId xmlns:a16="http://schemas.microsoft.com/office/drawing/2014/main" id="{88605D8D-0AEE-4860-A6A4-A793BA1471D7}"/>
                </a:ext>
              </a:extLst>
            </p:cNvPr>
            <p:cNvSpPr/>
            <p:nvPr/>
          </p:nvSpPr>
          <p:spPr>
            <a:xfrm>
              <a:off x="3184884" y="2269808"/>
              <a:ext cx="4665" cy="4665"/>
            </a:xfrm>
            <a:custGeom>
              <a:avLst/>
              <a:gdLst/>
              <a:ahLst/>
              <a:cxnLst/>
              <a:rect l="0" t="0" r="0" b="0"/>
              <a:pathLst>
                <a:path>
                  <a:moveTo>
                    <a:pt x="3106" y="4382"/>
                  </a:moveTo>
                  <a:cubicBezTo>
                    <a:pt x="3572" y="4382"/>
                    <a:pt x="4038" y="3916"/>
                    <a:pt x="4505" y="3449"/>
                  </a:cubicBezTo>
                  <a:cubicBezTo>
                    <a:pt x="4038" y="2516"/>
                    <a:pt x="3572" y="1117"/>
                    <a:pt x="3106" y="650"/>
                  </a:cubicBezTo>
                  <a:cubicBezTo>
                    <a:pt x="2172" y="-283"/>
                    <a:pt x="773" y="-283"/>
                    <a:pt x="306" y="1117"/>
                  </a:cubicBezTo>
                  <a:cubicBezTo>
                    <a:pt x="-160" y="2050"/>
                    <a:pt x="-160" y="3449"/>
                    <a:pt x="773" y="3916"/>
                  </a:cubicBezTo>
                  <a:cubicBezTo>
                    <a:pt x="773" y="4382"/>
                    <a:pt x="2172" y="4382"/>
                    <a:pt x="3106" y="4382"/>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23" name="Freeform: Shape 522">
              <a:extLst>
                <a:ext uri="{FF2B5EF4-FFF2-40B4-BE49-F238E27FC236}">
                  <a16:creationId xmlns:a16="http://schemas.microsoft.com/office/drawing/2014/main" id="{7EF09E5A-7BF7-48A3-8849-E0F002816330}"/>
                </a:ext>
              </a:extLst>
            </p:cNvPr>
            <p:cNvSpPr/>
            <p:nvPr/>
          </p:nvSpPr>
          <p:spPr>
            <a:xfrm>
              <a:off x="3285938" y="2179586"/>
              <a:ext cx="4665" cy="4665"/>
            </a:xfrm>
            <a:custGeom>
              <a:avLst/>
              <a:gdLst/>
              <a:ahLst/>
              <a:cxnLst/>
              <a:rect l="0" t="0" r="0" b="0"/>
              <a:pathLst>
                <a:path w="4665" h="4665">
                  <a:moveTo>
                    <a:pt x="1866" y="5507"/>
                  </a:moveTo>
                  <a:cubicBezTo>
                    <a:pt x="3732" y="6440"/>
                    <a:pt x="5131" y="5041"/>
                    <a:pt x="6065" y="3641"/>
                  </a:cubicBezTo>
                  <a:cubicBezTo>
                    <a:pt x="6065" y="3175"/>
                    <a:pt x="6531" y="2242"/>
                    <a:pt x="6531" y="1775"/>
                  </a:cubicBezTo>
                  <a:cubicBezTo>
                    <a:pt x="6531" y="376"/>
                    <a:pt x="3732" y="-557"/>
                    <a:pt x="1866" y="376"/>
                  </a:cubicBezTo>
                  <a:cubicBezTo>
                    <a:pt x="933" y="842"/>
                    <a:pt x="0" y="2242"/>
                    <a:pt x="0" y="2708"/>
                  </a:cubicBezTo>
                  <a:cubicBezTo>
                    <a:pt x="0" y="4108"/>
                    <a:pt x="933" y="5507"/>
                    <a:pt x="1866" y="5507"/>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24" name="Freeform: Shape 523">
              <a:extLst>
                <a:ext uri="{FF2B5EF4-FFF2-40B4-BE49-F238E27FC236}">
                  <a16:creationId xmlns:a16="http://schemas.microsoft.com/office/drawing/2014/main" id="{95200D7C-40D4-4B76-B8F4-6E103C8826E7}"/>
                </a:ext>
              </a:extLst>
            </p:cNvPr>
            <p:cNvSpPr/>
            <p:nvPr/>
          </p:nvSpPr>
          <p:spPr>
            <a:xfrm>
              <a:off x="3240235" y="2209776"/>
              <a:ext cx="4665" cy="4665"/>
            </a:xfrm>
            <a:custGeom>
              <a:avLst/>
              <a:gdLst/>
              <a:ahLst/>
              <a:cxnLst/>
              <a:rect l="0" t="0" r="0" b="0"/>
              <a:pathLst>
                <a:path>
                  <a:moveTo>
                    <a:pt x="933" y="0"/>
                  </a:moveTo>
                  <a:lnTo>
                    <a:pt x="0" y="466"/>
                  </a:lnTo>
                  <a:cubicBezTo>
                    <a:pt x="0" y="466"/>
                    <a:pt x="0" y="933"/>
                    <a:pt x="0" y="933"/>
                  </a:cubicBezTo>
                  <a:cubicBezTo>
                    <a:pt x="0" y="933"/>
                    <a:pt x="467" y="933"/>
                    <a:pt x="467" y="933"/>
                  </a:cubicBezTo>
                  <a:lnTo>
                    <a:pt x="933" y="0"/>
                  </a:ln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25" name="Freeform: Shape 524">
              <a:extLst>
                <a:ext uri="{FF2B5EF4-FFF2-40B4-BE49-F238E27FC236}">
                  <a16:creationId xmlns:a16="http://schemas.microsoft.com/office/drawing/2014/main" id="{9F53D654-7791-41FC-B561-E007D81C659E}"/>
                </a:ext>
              </a:extLst>
            </p:cNvPr>
            <p:cNvSpPr/>
            <p:nvPr/>
          </p:nvSpPr>
          <p:spPr>
            <a:xfrm>
              <a:off x="3282411" y="2202442"/>
              <a:ext cx="4665" cy="4665"/>
            </a:xfrm>
            <a:custGeom>
              <a:avLst/>
              <a:gdLst/>
              <a:ahLst/>
              <a:cxnLst/>
              <a:rect l="0" t="0" r="0" b="0"/>
              <a:pathLst>
                <a:path>
                  <a:moveTo>
                    <a:pt x="0" y="1400"/>
                  </a:moveTo>
                  <a:lnTo>
                    <a:pt x="933" y="467"/>
                  </a:lnTo>
                  <a:cubicBezTo>
                    <a:pt x="933" y="467"/>
                    <a:pt x="933" y="0"/>
                    <a:pt x="467" y="0"/>
                  </a:cubicBezTo>
                  <a:cubicBezTo>
                    <a:pt x="467" y="0"/>
                    <a:pt x="467" y="0"/>
                    <a:pt x="467" y="0"/>
                  </a:cubicBezTo>
                  <a:lnTo>
                    <a:pt x="0" y="1400"/>
                  </a:ln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pic>
        <p:nvPicPr>
          <p:cNvPr id="5" name="Graphic 4">
            <a:extLst>
              <a:ext uri="{FF2B5EF4-FFF2-40B4-BE49-F238E27FC236}">
                <a16:creationId xmlns:a16="http://schemas.microsoft.com/office/drawing/2014/main" id="{7EFF8336-F13B-4CD8-B72A-B6342BCCCD70}"/>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621988" y="717798"/>
            <a:ext cx="822099" cy="291579"/>
          </a:xfrm>
          <a:prstGeom prst="rect">
            <a:avLst/>
          </a:prstGeom>
        </p:spPr>
      </p:pic>
      <p:pic>
        <p:nvPicPr>
          <p:cNvPr id="6" name="Picture 5">
            <a:extLst>
              <a:ext uri="{FF2B5EF4-FFF2-40B4-BE49-F238E27FC236}">
                <a16:creationId xmlns:a16="http://schemas.microsoft.com/office/drawing/2014/main" id="{4B020F1A-0064-44E5-843B-77ABDB13C29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788959" y="662395"/>
            <a:ext cx="368976" cy="402387"/>
          </a:xfrm>
          <a:prstGeom prst="rect">
            <a:avLst/>
          </a:prstGeom>
        </p:spPr>
      </p:pic>
      <p:pic>
        <p:nvPicPr>
          <p:cNvPr id="7" name="Picture 6">
            <a:extLst>
              <a:ext uri="{FF2B5EF4-FFF2-40B4-BE49-F238E27FC236}">
                <a16:creationId xmlns:a16="http://schemas.microsoft.com/office/drawing/2014/main" id="{BAD66C05-BA48-46C9-A9C4-914C2054A07A}"/>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506478" y="716629"/>
            <a:ext cx="814754" cy="293916"/>
          </a:xfrm>
          <a:prstGeom prst="rect">
            <a:avLst/>
          </a:prstGeom>
        </p:spPr>
      </p:pic>
      <p:pic>
        <p:nvPicPr>
          <p:cNvPr id="8" name="Picture 7">
            <a:extLst>
              <a:ext uri="{FF2B5EF4-FFF2-40B4-BE49-F238E27FC236}">
                <a16:creationId xmlns:a16="http://schemas.microsoft.com/office/drawing/2014/main" id="{3F62AA71-16B6-4100-B54E-F01C8911397E}"/>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3469354" y="742719"/>
            <a:ext cx="769824" cy="241737"/>
          </a:xfrm>
          <a:prstGeom prst="rect">
            <a:avLst/>
          </a:prstGeom>
        </p:spPr>
      </p:pic>
      <p:pic>
        <p:nvPicPr>
          <p:cNvPr id="9" name="Picture 8">
            <a:extLst>
              <a:ext uri="{FF2B5EF4-FFF2-40B4-BE49-F238E27FC236}">
                <a16:creationId xmlns:a16="http://schemas.microsoft.com/office/drawing/2014/main" id="{694ED905-95E4-4F9B-8632-B4BD096C9F1C}"/>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4409744" y="772470"/>
            <a:ext cx="769861" cy="182235"/>
          </a:xfrm>
          <a:prstGeom prst="rect">
            <a:avLst/>
          </a:prstGeom>
        </p:spPr>
      </p:pic>
      <p:pic>
        <p:nvPicPr>
          <p:cNvPr id="10" name="Picture 9">
            <a:extLst>
              <a:ext uri="{FF2B5EF4-FFF2-40B4-BE49-F238E27FC236}">
                <a16:creationId xmlns:a16="http://schemas.microsoft.com/office/drawing/2014/main" id="{EBFC11A0-C604-4463-B5CF-9A0FAC58CF7D}"/>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5314805" y="798492"/>
            <a:ext cx="840558" cy="130191"/>
          </a:xfrm>
          <a:prstGeom prst="rect">
            <a:avLst/>
          </a:prstGeom>
        </p:spPr>
      </p:pic>
      <p:pic>
        <p:nvPicPr>
          <p:cNvPr id="11" name="Picture 10">
            <a:extLst>
              <a:ext uri="{FF2B5EF4-FFF2-40B4-BE49-F238E27FC236}">
                <a16:creationId xmlns:a16="http://schemas.microsoft.com/office/drawing/2014/main" id="{70702A61-F838-4DEC-8CCF-D441E6C371B5}"/>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6274089" y="748465"/>
            <a:ext cx="802808" cy="230246"/>
          </a:xfrm>
          <a:prstGeom prst="rect">
            <a:avLst/>
          </a:prstGeom>
        </p:spPr>
      </p:pic>
      <p:pic>
        <p:nvPicPr>
          <p:cNvPr id="12" name="Picture 11">
            <a:extLst>
              <a:ext uri="{FF2B5EF4-FFF2-40B4-BE49-F238E27FC236}">
                <a16:creationId xmlns:a16="http://schemas.microsoft.com/office/drawing/2014/main" id="{CEBBB279-2C35-4462-B087-6C2D542597C8}"/>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7197483" y="770647"/>
            <a:ext cx="836839" cy="185882"/>
          </a:xfrm>
          <a:prstGeom prst="rect">
            <a:avLst/>
          </a:prstGeom>
        </p:spPr>
      </p:pic>
      <p:pic>
        <p:nvPicPr>
          <p:cNvPr id="13" name="Picture 12">
            <a:extLst>
              <a:ext uri="{FF2B5EF4-FFF2-40B4-BE49-F238E27FC236}">
                <a16:creationId xmlns:a16="http://schemas.microsoft.com/office/drawing/2014/main" id="{A4574CFC-4DB9-4545-A319-76A23C0B5F36}"/>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8136941" y="698810"/>
            <a:ext cx="838740" cy="329555"/>
          </a:xfrm>
          <a:prstGeom prst="rect">
            <a:avLst/>
          </a:prstGeom>
        </p:spPr>
      </p:pic>
      <p:pic>
        <p:nvPicPr>
          <p:cNvPr id="14" name="Picture 13">
            <a:extLst>
              <a:ext uri="{FF2B5EF4-FFF2-40B4-BE49-F238E27FC236}">
                <a16:creationId xmlns:a16="http://schemas.microsoft.com/office/drawing/2014/main" id="{E116FE14-7E9F-4193-AEAC-19BC08FC9156}"/>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9129507" y="704134"/>
            <a:ext cx="734426" cy="318908"/>
          </a:xfrm>
          <a:prstGeom prst="rect">
            <a:avLst/>
          </a:prstGeom>
        </p:spPr>
      </p:pic>
      <p:pic>
        <p:nvPicPr>
          <p:cNvPr id="15" name="Picture 14">
            <a:extLst>
              <a:ext uri="{FF2B5EF4-FFF2-40B4-BE49-F238E27FC236}">
                <a16:creationId xmlns:a16="http://schemas.microsoft.com/office/drawing/2014/main" id="{84B76C32-DB87-4273-9772-529E98C31CA0}"/>
              </a:ext>
            </a:extLst>
          </p:cNvPr>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10167302" y="716554"/>
            <a:ext cx="539651" cy="294067"/>
          </a:xfrm>
          <a:prstGeom prst="rect">
            <a:avLst/>
          </a:prstGeom>
        </p:spPr>
      </p:pic>
      <p:pic>
        <p:nvPicPr>
          <p:cNvPr id="16" name="Picture 15">
            <a:extLst>
              <a:ext uri="{FF2B5EF4-FFF2-40B4-BE49-F238E27FC236}">
                <a16:creationId xmlns:a16="http://schemas.microsoft.com/office/drawing/2014/main" id="{9DC37049-8546-4B6F-B64A-792F869FF9E2}"/>
              </a:ext>
            </a:extLst>
          </p:cNvPr>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10925662" y="765508"/>
            <a:ext cx="664316" cy="203228"/>
          </a:xfrm>
          <a:prstGeom prst="rect">
            <a:avLst/>
          </a:prstGeom>
        </p:spPr>
      </p:pic>
      <p:pic>
        <p:nvPicPr>
          <p:cNvPr id="17" name="Picture 16">
            <a:extLst>
              <a:ext uri="{FF2B5EF4-FFF2-40B4-BE49-F238E27FC236}">
                <a16:creationId xmlns:a16="http://schemas.microsoft.com/office/drawing/2014/main" id="{9E485948-DB90-4D38-BA36-0B13DA8C12E2}"/>
              </a:ext>
            </a:extLst>
          </p:cNvPr>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661410" y="1275237"/>
            <a:ext cx="687834" cy="310806"/>
          </a:xfrm>
          <a:prstGeom prst="rect">
            <a:avLst/>
          </a:prstGeom>
        </p:spPr>
      </p:pic>
      <p:pic>
        <p:nvPicPr>
          <p:cNvPr id="18" name="Picture 17">
            <a:extLst>
              <a:ext uri="{FF2B5EF4-FFF2-40B4-BE49-F238E27FC236}">
                <a16:creationId xmlns:a16="http://schemas.microsoft.com/office/drawing/2014/main" id="{113D7636-1BB0-4AE2-ADB3-E74436974081}"/>
              </a:ext>
            </a:extLst>
          </p:cNvPr>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1653547" y="1310378"/>
            <a:ext cx="719150" cy="277713"/>
          </a:xfrm>
          <a:prstGeom prst="rect">
            <a:avLst/>
          </a:prstGeom>
        </p:spPr>
      </p:pic>
      <p:pic>
        <p:nvPicPr>
          <p:cNvPr id="19" name="Picture 18">
            <a:extLst>
              <a:ext uri="{FF2B5EF4-FFF2-40B4-BE49-F238E27FC236}">
                <a16:creationId xmlns:a16="http://schemas.microsoft.com/office/drawing/2014/main" id="{00B81526-C229-41F8-9785-3416A1967EA8}"/>
              </a:ext>
            </a:extLst>
          </p:cNvPr>
          <p:cNvPicPr>
            <a:picLocks noChangeAspect="1"/>
          </p:cNvPicPr>
          <p:nvPr/>
        </p:nvPicPr>
        <p:blipFill>
          <a:blip r:embed="rId17" cstate="screen">
            <a:extLst>
              <a:ext uri="{28A0092B-C50C-407E-A947-70E740481C1C}">
                <a14:useLocalDpi xmlns:a14="http://schemas.microsoft.com/office/drawing/2010/main"/>
              </a:ext>
            </a:extLst>
          </a:blip>
          <a:stretch>
            <a:fillRect/>
          </a:stretch>
        </p:blipFill>
        <p:spPr>
          <a:xfrm>
            <a:off x="7477100" y="4857197"/>
            <a:ext cx="717046" cy="257311"/>
          </a:xfrm>
          <a:prstGeom prst="rect">
            <a:avLst/>
          </a:prstGeom>
        </p:spPr>
      </p:pic>
      <p:pic>
        <p:nvPicPr>
          <p:cNvPr id="20" name="Picture 19">
            <a:extLst>
              <a:ext uri="{FF2B5EF4-FFF2-40B4-BE49-F238E27FC236}">
                <a16:creationId xmlns:a16="http://schemas.microsoft.com/office/drawing/2014/main" id="{0569A496-251B-45EF-AD7E-0962148D8164}"/>
              </a:ext>
            </a:extLst>
          </p:cNvPr>
          <p:cNvPicPr>
            <a:picLocks noChangeAspect="1"/>
          </p:cNvPicPr>
          <p:nvPr/>
        </p:nvPicPr>
        <p:blipFill>
          <a:blip r:embed="rId18" cstate="screen">
            <a:extLst>
              <a:ext uri="{28A0092B-C50C-407E-A947-70E740481C1C}">
                <a14:useLocalDpi xmlns:a14="http://schemas.microsoft.com/office/drawing/2010/main"/>
              </a:ext>
            </a:extLst>
          </a:blip>
          <a:stretch>
            <a:fillRect/>
          </a:stretch>
        </p:blipFill>
        <p:spPr>
          <a:xfrm>
            <a:off x="6713697" y="3089716"/>
            <a:ext cx="745018" cy="218507"/>
          </a:xfrm>
          <a:prstGeom prst="rect">
            <a:avLst/>
          </a:prstGeom>
        </p:spPr>
      </p:pic>
      <p:pic>
        <p:nvPicPr>
          <p:cNvPr id="21" name="Picture 20">
            <a:extLst>
              <a:ext uri="{FF2B5EF4-FFF2-40B4-BE49-F238E27FC236}">
                <a16:creationId xmlns:a16="http://schemas.microsoft.com/office/drawing/2014/main" id="{C14F62DA-A959-40C2-B74B-F79E2899454A}"/>
              </a:ext>
            </a:extLst>
          </p:cNvPr>
          <p:cNvPicPr>
            <a:picLocks noChangeAspect="1"/>
          </p:cNvPicPr>
          <p:nvPr/>
        </p:nvPicPr>
        <p:blipFill>
          <a:blip r:embed="rId19" cstate="screen">
            <a:extLst>
              <a:ext uri="{28A0092B-C50C-407E-A947-70E740481C1C}">
                <a14:useLocalDpi xmlns:a14="http://schemas.microsoft.com/office/drawing/2010/main"/>
              </a:ext>
            </a:extLst>
          </a:blip>
          <a:stretch>
            <a:fillRect/>
          </a:stretch>
        </p:blipFill>
        <p:spPr>
          <a:xfrm>
            <a:off x="7868947" y="3142166"/>
            <a:ext cx="503476" cy="113608"/>
          </a:xfrm>
          <a:prstGeom prst="rect">
            <a:avLst/>
          </a:prstGeom>
        </p:spPr>
      </p:pic>
      <p:pic>
        <p:nvPicPr>
          <p:cNvPr id="22" name="Picture 21">
            <a:extLst>
              <a:ext uri="{FF2B5EF4-FFF2-40B4-BE49-F238E27FC236}">
                <a16:creationId xmlns:a16="http://schemas.microsoft.com/office/drawing/2014/main" id="{2ABAEDDC-E611-4338-AA7C-A66FB84D13D3}"/>
              </a:ext>
            </a:extLst>
          </p:cNvPr>
          <p:cNvPicPr>
            <a:picLocks noChangeAspect="1"/>
          </p:cNvPicPr>
          <p:nvPr/>
        </p:nvPicPr>
        <p:blipFill>
          <a:blip r:embed="rId20" cstate="screen">
            <a:extLst>
              <a:ext uri="{28A0092B-C50C-407E-A947-70E740481C1C}">
                <a14:useLocalDpi xmlns:a14="http://schemas.microsoft.com/office/drawing/2010/main"/>
              </a:ext>
            </a:extLst>
          </a:blip>
          <a:stretch>
            <a:fillRect/>
          </a:stretch>
        </p:blipFill>
        <p:spPr>
          <a:xfrm>
            <a:off x="7501332" y="2416560"/>
            <a:ext cx="721377" cy="410498"/>
          </a:xfrm>
          <a:prstGeom prst="rect">
            <a:avLst/>
          </a:prstGeom>
        </p:spPr>
      </p:pic>
      <p:pic>
        <p:nvPicPr>
          <p:cNvPr id="23" name="Picture 22">
            <a:extLst>
              <a:ext uri="{FF2B5EF4-FFF2-40B4-BE49-F238E27FC236}">
                <a16:creationId xmlns:a16="http://schemas.microsoft.com/office/drawing/2014/main" id="{9F12493D-3A64-4BC0-977B-85FB92D8F79F}"/>
              </a:ext>
            </a:extLst>
          </p:cNvPr>
          <p:cNvPicPr>
            <a:picLocks noChangeAspect="1"/>
          </p:cNvPicPr>
          <p:nvPr/>
        </p:nvPicPr>
        <p:blipFill>
          <a:blip r:embed="rId21" cstate="screen">
            <a:extLst>
              <a:ext uri="{28A0092B-C50C-407E-A947-70E740481C1C}">
                <a14:useLocalDpi xmlns:a14="http://schemas.microsoft.com/office/drawing/2010/main"/>
              </a:ext>
            </a:extLst>
          </a:blip>
          <a:stretch>
            <a:fillRect/>
          </a:stretch>
        </p:blipFill>
        <p:spPr>
          <a:xfrm>
            <a:off x="7811907" y="1994643"/>
            <a:ext cx="799344" cy="90409"/>
          </a:xfrm>
          <a:prstGeom prst="rect">
            <a:avLst/>
          </a:prstGeom>
        </p:spPr>
      </p:pic>
      <p:pic>
        <p:nvPicPr>
          <p:cNvPr id="24" name="Picture 23">
            <a:extLst>
              <a:ext uri="{FF2B5EF4-FFF2-40B4-BE49-F238E27FC236}">
                <a16:creationId xmlns:a16="http://schemas.microsoft.com/office/drawing/2014/main" id="{A22C372B-E28A-465B-8A9C-CA5930222557}"/>
              </a:ext>
            </a:extLst>
          </p:cNvPr>
          <p:cNvPicPr>
            <a:picLocks noChangeAspect="1"/>
          </p:cNvPicPr>
          <p:nvPr/>
        </p:nvPicPr>
        <p:blipFill>
          <a:blip r:embed="rId22" cstate="screen">
            <a:extLst>
              <a:ext uri="{28A0092B-C50C-407E-A947-70E740481C1C}">
                <a14:useLocalDpi xmlns:a14="http://schemas.microsoft.com/office/drawing/2010/main"/>
              </a:ext>
            </a:extLst>
          </a:blip>
          <a:stretch>
            <a:fillRect/>
          </a:stretch>
        </p:blipFill>
        <p:spPr>
          <a:xfrm>
            <a:off x="3439800" y="1377207"/>
            <a:ext cx="646081" cy="124903"/>
          </a:xfrm>
          <a:prstGeom prst="rect">
            <a:avLst/>
          </a:prstGeom>
          <a:noFill/>
        </p:spPr>
      </p:pic>
      <p:pic>
        <p:nvPicPr>
          <p:cNvPr id="25" name="Picture 24">
            <a:extLst>
              <a:ext uri="{FF2B5EF4-FFF2-40B4-BE49-F238E27FC236}">
                <a16:creationId xmlns:a16="http://schemas.microsoft.com/office/drawing/2014/main" id="{618927ED-ADE1-4A4F-82B3-30A7C7DD07E5}"/>
              </a:ext>
            </a:extLst>
          </p:cNvPr>
          <p:cNvPicPr>
            <a:picLocks noChangeAspect="1"/>
          </p:cNvPicPr>
          <p:nvPr/>
        </p:nvPicPr>
        <p:blipFill>
          <a:blip r:embed="rId23" cstate="screen">
            <a:extLst>
              <a:ext uri="{28A0092B-C50C-407E-A947-70E740481C1C}">
                <a14:useLocalDpi xmlns:a14="http://schemas.microsoft.com/office/drawing/2010/main"/>
              </a:ext>
            </a:extLst>
          </a:blip>
          <a:stretch>
            <a:fillRect/>
          </a:stretch>
        </p:blipFill>
        <p:spPr>
          <a:xfrm>
            <a:off x="2260373" y="1986094"/>
            <a:ext cx="831753" cy="154799"/>
          </a:xfrm>
          <a:prstGeom prst="rect">
            <a:avLst/>
          </a:prstGeom>
        </p:spPr>
      </p:pic>
      <p:pic>
        <p:nvPicPr>
          <p:cNvPr id="26" name="Picture 25">
            <a:extLst>
              <a:ext uri="{FF2B5EF4-FFF2-40B4-BE49-F238E27FC236}">
                <a16:creationId xmlns:a16="http://schemas.microsoft.com/office/drawing/2014/main" id="{3396B817-57BE-4096-8422-168C7B49CB70}"/>
              </a:ext>
            </a:extLst>
          </p:cNvPr>
          <p:cNvPicPr>
            <a:picLocks noChangeAspect="1"/>
          </p:cNvPicPr>
          <p:nvPr/>
        </p:nvPicPr>
        <p:blipFill>
          <a:blip r:embed="rId24" cstate="screen">
            <a:extLst>
              <a:ext uri="{28A0092B-C50C-407E-A947-70E740481C1C}">
                <a14:useLocalDpi xmlns:a14="http://schemas.microsoft.com/office/drawing/2010/main"/>
              </a:ext>
            </a:extLst>
          </a:blip>
          <a:stretch>
            <a:fillRect/>
          </a:stretch>
        </p:blipFill>
        <p:spPr>
          <a:xfrm>
            <a:off x="4063662" y="1982670"/>
            <a:ext cx="774692" cy="133309"/>
          </a:xfrm>
          <a:prstGeom prst="rect">
            <a:avLst/>
          </a:prstGeom>
        </p:spPr>
      </p:pic>
      <p:pic>
        <p:nvPicPr>
          <p:cNvPr id="27" name="Picture 26">
            <a:extLst>
              <a:ext uri="{FF2B5EF4-FFF2-40B4-BE49-F238E27FC236}">
                <a16:creationId xmlns:a16="http://schemas.microsoft.com/office/drawing/2014/main" id="{6367BFF7-C8D9-47B0-8560-447B2DD40C59}"/>
              </a:ext>
            </a:extLst>
          </p:cNvPr>
          <p:cNvPicPr>
            <a:picLocks noChangeAspect="1"/>
          </p:cNvPicPr>
          <p:nvPr/>
        </p:nvPicPr>
        <p:blipFill>
          <a:blip r:embed="rId25" cstate="screen">
            <a:extLst>
              <a:ext uri="{28A0092B-C50C-407E-A947-70E740481C1C}">
                <a14:useLocalDpi xmlns:a14="http://schemas.microsoft.com/office/drawing/2010/main"/>
              </a:ext>
            </a:extLst>
          </a:blip>
          <a:stretch>
            <a:fillRect/>
          </a:stretch>
        </p:blipFill>
        <p:spPr>
          <a:xfrm>
            <a:off x="6828603" y="1878473"/>
            <a:ext cx="696988" cy="322749"/>
          </a:xfrm>
          <a:prstGeom prst="rect">
            <a:avLst/>
          </a:prstGeom>
        </p:spPr>
      </p:pic>
      <p:pic>
        <p:nvPicPr>
          <p:cNvPr id="28" name="Picture 27">
            <a:extLst>
              <a:ext uri="{FF2B5EF4-FFF2-40B4-BE49-F238E27FC236}">
                <a16:creationId xmlns:a16="http://schemas.microsoft.com/office/drawing/2014/main" id="{E7ADB4DB-C286-4B0D-8D6D-97015D3344C5}"/>
              </a:ext>
            </a:extLst>
          </p:cNvPr>
          <p:cNvPicPr>
            <a:picLocks noChangeAspect="1"/>
          </p:cNvPicPr>
          <p:nvPr/>
        </p:nvPicPr>
        <p:blipFill>
          <a:blip r:embed="rId26" cstate="screen">
            <a:extLst>
              <a:ext uri="{28A0092B-C50C-407E-A947-70E740481C1C}">
                <a14:useLocalDpi xmlns:a14="http://schemas.microsoft.com/office/drawing/2010/main"/>
              </a:ext>
            </a:extLst>
          </a:blip>
          <a:stretch>
            <a:fillRect/>
          </a:stretch>
        </p:blipFill>
        <p:spPr>
          <a:xfrm>
            <a:off x="8889640" y="1984265"/>
            <a:ext cx="712837" cy="111166"/>
          </a:xfrm>
          <a:prstGeom prst="rect">
            <a:avLst/>
          </a:prstGeom>
        </p:spPr>
      </p:pic>
      <p:pic>
        <p:nvPicPr>
          <p:cNvPr id="29" name="Picture 28">
            <a:extLst>
              <a:ext uri="{FF2B5EF4-FFF2-40B4-BE49-F238E27FC236}">
                <a16:creationId xmlns:a16="http://schemas.microsoft.com/office/drawing/2014/main" id="{E86721BE-82F0-4242-B9E7-65F57FBE5AFF}"/>
              </a:ext>
            </a:extLst>
          </p:cNvPr>
          <p:cNvPicPr>
            <a:picLocks noChangeAspect="1"/>
          </p:cNvPicPr>
          <p:nvPr/>
        </p:nvPicPr>
        <p:blipFill>
          <a:blip r:embed="rId27" cstate="screen">
            <a:extLst>
              <a:ext uri="{28A0092B-C50C-407E-A947-70E740481C1C}">
                <a14:useLocalDpi xmlns:a14="http://schemas.microsoft.com/office/drawing/2010/main"/>
              </a:ext>
            </a:extLst>
          </a:blip>
          <a:stretch>
            <a:fillRect/>
          </a:stretch>
        </p:blipFill>
        <p:spPr>
          <a:xfrm>
            <a:off x="11003897" y="1923169"/>
            <a:ext cx="840595" cy="274738"/>
          </a:xfrm>
          <a:prstGeom prst="rect">
            <a:avLst/>
          </a:prstGeom>
        </p:spPr>
      </p:pic>
      <p:pic>
        <p:nvPicPr>
          <p:cNvPr id="30" name="Picture 29">
            <a:extLst>
              <a:ext uri="{FF2B5EF4-FFF2-40B4-BE49-F238E27FC236}">
                <a16:creationId xmlns:a16="http://schemas.microsoft.com/office/drawing/2014/main" id="{3BA63095-1234-423A-BE97-44FF5305734D}"/>
              </a:ext>
            </a:extLst>
          </p:cNvPr>
          <p:cNvPicPr>
            <a:picLocks noChangeAspect="1"/>
          </p:cNvPicPr>
          <p:nvPr/>
        </p:nvPicPr>
        <p:blipFill>
          <a:blip r:embed="rId28" cstate="screen">
            <a:extLst>
              <a:ext uri="{28A0092B-C50C-407E-A947-70E740481C1C}">
                <a14:useLocalDpi xmlns:a14="http://schemas.microsoft.com/office/drawing/2010/main"/>
              </a:ext>
            </a:extLst>
          </a:blip>
          <a:stretch>
            <a:fillRect/>
          </a:stretch>
        </p:blipFill>
        <p:spPr>
          <a:xfrm>
            <a:off x="2734758" y="3712201"/>
            <a:ext cx="782101" cy="165540"/>
          </a:xfrm>
          <a:prstGeom prst="rect">
            <a:avLst/>
          </a:prstGeom>
        </p:spPr>
      </p:pic>
      <p:pic>
        <p:nvPicPr>
          <p:cNvPr id="31" name="Picture 30">
            <a:extLst>
              <a:ext uri="{FF2B5EF4-FFF2-40B4-BE49-F238E27FC236}">
                <a16:creationId xmlns:a16="http://schemas.microsoft.com/office/drawing/2014/main" id="{B92104B2-8D80-4061-8CEF-F29DC4D6FB3A}"/>
              </a:ext>
            </a:extLst>
          </p:cNvPr>
          <p:cNvPicPr>
            <a:picLocks noChangeAspect="1"/>
          </p:cNvPicPr>
          <p:nvPr/>
        </p:nvPicPr>
        <p:blipFill>
          <a:blip r:embed="rId29"/>
          <a:stretch>
            <a:fillRect/>
          </a:stretch>
        </p:blipFill>
        <p:spPr>
          <a:xfrm>
            <a:off x="3816747" y="2505561"/>
            <a:ext cx="601354" cy="385239"/>
          </a:xfrm>
          <a:prstGeom prst="rect">
            <a:avLst/>
          </a:prstGeom>
        </p:spPr>
      </p:pic>
      <p:pic>
        <p:nvPicPr>
          <p:cNvPr id="32" name="Picture 31">
            <a:extLst>
              <a:ext uri="{FF2B5EF4-FFF2-40B4-BE49-F238E27FC236}">
                <a16:creationId xmlns:a16="http://schemas.microsoft.com/office/drawing/2014/main" id="{CC33C502-1E52-4D86-8BD7-6812BC134D82}"/>
              </a:ext>
            </a:extLst>
          </p:cNvPr>
          <p:cNvPicPr>
            <a:picLocks noChangeAspect="1"/>
          </p:cNvPicPr>
          <p:nvPr/>
        </p:nvPicPr>
        <p:blipFill>
          <a:blip r:embed="rId30" cstate="screen">
            <a:extLst>
              <a:ext uri="{28A0092B-C50C-407E-A947-70E740481C1C}">
                <a14:useLocalDpi xmlns:a14="http://schemas.microsoft.com/office/drawing/2010/main"/>
              </a:ext>
            </a:extLst>
          </a:blip>
          <a:stretch>
            <a:fillRect/>
          </a:stretch>
        </p:blipFill>
        <p:spPr>
          <a:xfrm>
            <a:off x="4916906" y="2598569"/>
            <a:ext cx="469995" cy="199225"/>
          </a:xfrm>
          <a:prstGeom prst="rect">
            <a:avLst/>
          </a:prstGeom>
        </p:spPr>
      </p:pic>
      <p:pic>
        <p:nvPicPr>
          <p:cNvPr id="33" name="Picture 32">
            <a:extLst>
              <a:ext uri="{FF2B5EF4-FFF2-40B4-BE49-F238E27FC236}">
                <a16:creationId xmlns:a16="http://schemas.microsoft.com/office/drawing/2014/main" id="{7C5983D0-BFFC-4FCD-8E1C-101303E7B857}"/>
              </a:ext>
            </a:extLst>
          </p:cNvPr>
          <p:cNvPicPr>
            <a:picLocks noChangeAspect="1"/>
          </p:cNvPicPr>
          <p:nvPr/>
        </p:nvPicPr>
        <p:blipFill>
          <a:blip r:embed="rId31" cstate="screen">
            <a:extLst>
              <a:ext uri="{28A0092B-C50C-407E-A947-70E740481C1C}">
                <a14:useLocalDpi xmlns:a14="http://schemas.microsoft.com/office/drawing/2010/main"/>
              </a:ext>
            </a:extLst>
          </a:blip>
          <a:stretch>
            <a:fillRect/>
          </a:stretch>
        </p:blipFill>
        <p:spPr>
          <a:xfrm>
            <a:off x="9572785" y="2560343"/>
            <a:ext cx="716390" cy="122933"/>
          </a:xfrm>
          <a:prstGeom prst="rect">
            <a:avLst/>
          </a:prstGeom>
        </p:spPr>
      </p:pic>
      <p:pic>
        <p:nvPicPr>
          <p:cNvPr id="34" name="Picture 33">
            <a:extLst>
              <a:ext uri="{FF2B5EF4-FFF2-40B4-BE49-F238E27FC236}">
                <a16:creationId xmlns:a16="http://schemas.microsoft.com/office/drawing/2014/main" id="{3E48E7EF-8420-45DF-9262-C62B7849BE12}"/>
              </a:ext>
            </a:extLst>
          </p:cNvPr>
          <p:cNvPicPr>
            <a:picLocks noChangeAspect="1"/>
          </p:cNvPicPr>
          <p:nvPr/>
        </p:nvPicPr>
        <p:blipFill>
          <a:blip r:embed="rId32" cstate="screen">
            <a:extLst>
              <a:ext uri="{28A0092B-C50C-407E-A947-70E740481C1C}">
                <a14:useLocalDpi xmlns:a14="http://schemas.microsoft.com/office/drawing/2010/main"/>
              </a:ext>
            </a:extLst>
          </a:blip>
          <a:stretch>
            <a:fillRect/>
          </a:stretch>
        </p:blipFill>
        <p:spPr>
          <a:xfrm>
            <a:off x="8695016" y="2429190"/>
            <a:ext cx="402969" cy="385239"/>
          </a:xfrm>
          <a:prstGeom prst="rect">
            <a:avLst/>
          </a:prstGeom>
        </p:spPr>
      </p:pic>
      <p:pic>
        <p:nvPicPr>
          <p:cNvPr id="35" name="Picture 34">
            <a:extLst>
              <a:ext uri="{FF2B5EF4-FFF2-40B4-BE49-F238E27FC236}">
                <a16:creationId xmlns:a16="http://schemas.microsoft.com/office/drawing/2014/main" id="{9FA96B94-F0CB-4C41-9C30-B015C74FBD92}"/>
              </a:ext>
            </a:extLst>
          </p:cNvPr>
          <p:cNvPicPr>
            <a:picLocks noChangeAspect="1"/>
          </p:cNvPicPr>
          <p:nvPr/>
        </p:nvPicPr>
        <p:blipFill rotWithShape="1">
          <a:blip r:embed="rId33" cstate="screen">
            <a:extLst>
              <a:ext uri="{28A0092B-C50C-407E-A947-70E740481C1C}">
                <a14:useLocalDpi xmlns:a14="http://schemas.microsoft.com/office/drawing/2010/main"/>
              </a:ext>
            </a:extLst>
          </a:blip>
          <a:srcRect/>
          <a:stretch/>
        </p:blipFill>
        <p:spPr>
          <a:xfrm>
            <a:off x="670111" y="3044905"/>
            <a:ext cx="577971" cy="332897"/>
          </a:xfrm>
          <a:prstGeom prst="rect">
            <a:avLst/>
          </a:prstGeom>
        </p:spPr>
      </p:pic>
      <p:pic>
        <p:nvPicPr>
          <p:cNvPr id="36" name="Picture 35">
            <a:extLst>
              <a:ext uri="{FF2B5EF4-FFF2-40B4-BE49-F238E27FC236}">
                <a16:creationId xmlns:a16="http://schemas.microsoft.com/office/drawing/2014/main" id="{2E5CB77E-E0C8-46A4-A965-188A2042595A}"/>
              </a:ext>
            </a:extLst>
          </p:cNvPr>
          <p:cNvPicPr>
            <a:picLocks noChangeAspect="1"/>
          </p:cNvPicPr>
          <p:nvPr/>
        </p:nvPicPr>
        <p:blipFill>
          <a:blip r:embed="rId34" cstate="screen">
            <a:extLst>
              <a:ext uri="{28A0092B-C50C-407E-A947-70E740481C1C}">
                <a14:useLocalDpi xmlns:a14="http://schemas.microsoft.com/office/drawing/2010/main"/>
              </a:ext>
            </a:extLst>
          </a:blip>
          <a:stretch>
            <a:fillRect/>
          </a:stretch>
        </p:blipFill>
        <p:spPr>
          <a:xfrm>
            <a:off x="3633184" y="3139110"/>
            <a:ext cx="803414" cy="232820"/>
          </a:xfrm>
          <a:prstGeom prst="rect">
            <a:avLst/>
          </a:prstGeom>
        </p:spPr>
      </p:pic>
      <p:pic>
        <p:nvPicPr>
          <p:cNvPr id="37" name="Picture 36">
            <a:extLst>
              <a:ext uri="{FF2B5EF4-FFF2-40B4-BE49-F238E27FC236}">
                <a16:creationId xmlns:a16="http://schemas.microsoft.com/office/drawing/2014/main" id="{576CCF5E-9570-4EB1-8AE6-6AD57DCD47F6}"/>
              </a:ext>
            </a:extLst>
          </p:cNvPr>
          <p:cNvPicPr>
            <a:picLocks noChangeAspect="1"/>
          </p:cNvPicPr>
          <p:nvPr/>
        </p:nvPicPr>
        <p:blipFill>
          <a:blip r:embed="rId35" cstate="screen">
            <a:extLst>
              <a:ext uri="{28A0092B-C50C-407E-A947-70E740481C1C}">
                <a14:useLocalDpi xmlns:a14="http://schemas.microsoft.com/office/drawing/2010/main"/>
              </a:ext>
            </a:extLst>
          </a:blip>
          <a:stretch>
            <a:fillRect/>
          </a:stretch>
        </p:blipFill>
        <p:spPr>
          <a:xfrm>
            <a:off x="3730298" y="3590535"/>
            <a:ext cx="859978" cy="408872"/>
          </a:xfrm>
          <a:prstGeom prst="rect">
            <a:avLst/>
          </a:prstGeom>
        </p:spPr>
      </p:pic>
      <p:pic>
        <p:nvPicPr>
          <p:cNvPr id="38" name="Picture 37">
            <a:extLst>
              <a:ext uri="{FF2B5EF4-FFF2-40B4-BE49-F238E27FC236}">
                <a16:creationId xmlns:a16="http://schemas.microsoft.com/office/drawing/2014/main" id="{2F2C37CD-1134-4868-A39D-C71CC527D411}"/>
              </a:ext>
            </a:extLst>
          </p:cNvPr>
          <p:cNvPicPr>
            <a:picLocks noChangeAspect="1"/>
          </p:cNvPicPr>
          <p:nvPr/>
        </p:nvPicPr>
        <p:blipFill>
          <a:blip r:embed="rId36" cstate="screen">
            <a:extLst>
              <a:ext uri="{28A0092B-C50C-407E-A947-70E740481C1C}">
                <a14:useLocalDpi xmlns:a14="http://schemas.microsoft.com/office/drawing/2010/main"/>
              </a:ext>
            </a:extLst>
          </a:blip>
          <a:stretch>
            <a:fillRect/>
          </a:stretch>
        </p:blipFill>
        <p:spPr>
          <a:xfrm>
            <a:off x="5263776" y="1268201"/>
            <a:ext cx="759762" cy="342916"/>
          </a:xfrm>
          <a:prstGeom prst="rect">
            <a:avLst/>
          </a:prstGeom>
        </p:spPr>
      </p:pic>
      <p:pic>
        <p:nvPicPr>
          <p:cNvPr id="39" name="Picture 38">
            <a:extLst>
              <a:ext uri="{FF2B5EF4-FFF2-40B4-BE49-F238E27FC236}">
                <a16:creationId xmlns:a16="http://schemas.microsoft.com/office/drawing/2014/main" id="{A50801D3-AE62-4616-B47E-67A8BC23783C}"/>
              </a:ext>
            </a:extLst>
          </p:cNvPr>
          <p:cNvPicPr>
            <a:picLocks noChangeAspect="1"/>
          </p:cNvPicPr>
          <p:nvPr/>
        </p:nvPicPr>
        <p:blipFill>
          <a:blip r:embed="rId37" cstate="screen">
            <a:extLst>
              <a:ext uri="{28A0092B-C50C-407E-A947-70E740481C1C}">
                <a14:useLocalDpi xmlns:a14="http://schemas.microsoft.com/office/drawing/2010/main"/>
              </a:ext>
            </a:extLst>
          </a:blip>
          <a:stretch>
            <a:fillRect/>
          </a:stretch>
        </p:blipFill>
        <p:spPr>
          <a:xfrm>
            <a:off x="5785861" y="1958283"/>
            <a:ext cx="713514" cy="163131"/>
          </a:xfrm>
          <a:prstGeom prst="rect">
            <a:avLst/>
          </a:prstGeom>
        </p:spPr>
      </p:pic>
      <p:pic>
        <p:nvPicPr>
          <p:cNvPr id="40" name="Picture 39">
            <a:extLst>
              <a:ext uri="{FF2B5EF4-FFF2-40B4-BE49-F238E27FC236}">
                <a16:creationId xmlns:a16="http://schemas.microsoft.com/office/drawing/2014/main" id="{9FA50E6E-920D-4DB4-A242-E055A9C0A16E}"/>
              </a:ext>
            </a:extLst>
          </p:cNvPr>
          <p:cNvPicPr>
            <a:picLocks noChangeAspect="1"/>
          </p:cNvPicPr>
          <p:nvPr/>
        </p:nvPicPr>
        <p:blipFill>
          <a:blip r:embed="rId38" cstate="screen">
            <a:extLst>
              <a:ext uri="{28A0092B-C50C-407E-A947-70E740481C1C}">
                <a14:useLocalDpi xmlns:a14="http://schemas.microsoft.com/office/drawing/2010/main"/>
              </a:ext>
            </a:extLst>
          </a:blip>
          <a:stretch>
            <a:fillRect/>
          </a:stretch>
        </p:blipFill>
        <p:spPr>
          <a:xfrm>
            <a:off x="669152" y="2642009"/>
            <a:ext cx="689659" cy="112344"/>
          </a:xfrm>
          <a:prstGeom prst="rect">
            <a:avLst/>
          </a:prstGeom>
        </p:spPr>
      </p:pic>
      <p:pic>
        <p:nvPicPr>
          <p:cNvPr id="41" name="Picture 40">
            <a:extLst>
              <a:ext uri="{FF2B5EF4-FFF2-40B4-BE49-F238E27FC236}">
                <a16:creationId xmlns:a16="http://schemas.microsoft.com/office/drawing/2014/main" id="{3E491CE8-882E-4FA7-9E10-16EA279EC789}"/>
              </a:ext>
            </a:extLst>
          </p:cNvPr>
          <p:cNvPicPr>
            <a:picLocks noChangeAspect="1"/>
          </p:cNvPicPr>
          <p:nvPr/>
        </p:nvPicPr>
        <p:blipFill>
          <a:blip r:embed="rId39" cstate="screen">
            <a:extLst>
              <a:ext uri="{28A0092B-C50C-407E-A947-70E740481C1C}">
                <a14:useLocalDpi xmlns:a14="http://schemas.microsoft.com/office/drawing/2010/main"/>
              </a:ext>
            </a:extLst>
          </a:blip>
          <a:stretch>
            <a:fillRect/>
          </a:stretch>
        </p:blipFill>
        <p:spPr>
          <a:xfrm>
            <a:off x="2666077" y="2505561"/>
            <a:ext cx="833729" cy="385239"/>
          </a:xfrm>
          <a:prstGeom prst="rect">
            <a:avLst/>
          </a:prstGeom>
        </p:spPr>
      </p:pic>
      <p:pic>
        <p:nvPicPr>
          <p:cNvPr id="42" name="Picture 41">
            <a:extLst>
              <a:ext uri="{FF2B5EF4-FFF2-40B4-BE49-F238E27FC236}">
                <a16:creationId xmlns:a16="http://schemas.microsoft.com/office/drawing/2014/main" id="{F98DD3A9-E131-4BC4-BFE7-CB8D2037A37D}"/>
              </a:ext>
            </a:extLst>
          </p:cNvPr>
          <p:cNvPicPr>
            <a:picLocks noChangeAspect="1"/>
          </p:cNvPicPr>
          <p:nvPr/>
        </p:nvPicPr>
        <p:blipFill>
          <a:blip r:embed="rId40" cstate="screen">
            <a:extLst>
              <a:ext uri="{28A0092B-C50C-407E-A947-70E740481C1C}">
                <a14:useLocalDpi xmlns:a14="http://schemas.microsoft.com/office/drawing/2010/main"/>
              </a:ext>
            </a:extLst>
          </a:blip>
          <a:stretch>
            <a:fillRect/>
          </a:stretch>
        </p:blipFill>
        <p:spPr>
          <a:xfrm>
            <a:off x="8700174" y="3047737"/>
            <a:ext cx="909984" cy="302465"/>
          </a:xfrm>
          <a:prstGeom prst="rect">
            <a:avLst/>
          </a:prstGeom>
        </p:spPr>
      </p:pic>
      <p:pic>
        <p:nvPicPr>
          <p:cNvPr id="43" name="Picture 42">
            <a:extLst>
              <a:ext uri="{FF2B5EF4-FFF2-40B4-BE49-F238E27FC236}">
                <a16:creationId xmlns:a16="http://schemas.microsoft.com/office/drawing/2014/main" id="{1FDE97CD-877B-4927-849C-F9104EF8DD87}"/>
              </a:ext>
            </a:extLst>
          </p:cNvPr>
          <p:cNvPicPr>
            <a:picLocks noChangeAspect="1"/>
          </p:cNvPicPr>
          <p:nvPr/>
        </p:nvPicPr>
        <p:blipFill>
          <a:blip r:embed="rId41" cstate="screen">
            <a:extLst>
              <a:ext uri="{28A0092B-C50C-407E-A947-70E740481C1C}">
                <a14:useLocalDpi xmlns:a14="http://schemas.microsoft.com/office/drawing/2010/main"/>
              </a:ext>
            </a:extLst>
          </a:blip>
          <a:stretch>
            <a:fillRect/>
          </a:stretch>
        </p:blipFill>
        <p:spPr>
          <a:xfrm>
            <a:off x="2588370" y="5309181"/>
            <a:ext cx="904970" cy="264275"/>
          </a:xfrm>
          <a:prstGeom prst="rect">
            <a:avLst/>
          </a:prstGeom>
        </p:spPr>
      </p:pic>
      <p:pic>
        <p:nvPicPr>
          <p:cNvPr id="44" name="Picture 43">
            <a:extLst>
              <a:ext uri="{FF2B5EF4-FFF2-40B4-BE49-F238E27FC236}">
                <a16:creationId xmlns:a16="http://schemas.microsoft.com/office/drawing/2014/main" id="{EF361F88-9E6C-4F96-87F1-72653C3F083B}"/>
              </a:ext>
            </a:extLst>
          </p:cNvPr>
          <p:cNvPicPr>
            <a:picLocks noChangeAspect="1"/>
          </p:cNvPicPr>
          <p:nvPr/>
        </p:nvPicPr>
        <p:blipFill>
          <a:blip r:embed="rId42" cstate="screen">
            <a:extLst>
              <a:ext uri="{28A0092B-C50C-407E-A947-70E740481C1C}">
                <a14:useLocalDpi xmlns:a14="http://schemas.microsoft.com/office/drawing/2010/main"/>
              </a:ext>
            </a:extLst>
          </a:blip>
          <a:stretch>
            <a:fillRect/>
          </a:stretch>
        </p:blipFill>
        <p:spPr>
          <a:xfrm>
            <a:off x="9921501" y="3128165"/>
            <a:ext cx="591579" cy="141610"/>
          </a:xfrm>
          <a:prstGeom prst="rect">
            <a:avLst/>
          </a:prstGeom>
        </p:spPr>
      </p:pic>
      <p:pic>
        <p:nvPicPr>
          <p:cNvPr id="45" name="Picture 44">
            <a:extLst>
              <a:ext uri="{FF2B5EF4-FFF2-40B4-BE49-F238E27FC236}">
                <a16:creationId xmlns:a16="http://schemas.microsoft.com/office/drawing/2014/main" id="{B2F2EF81-8089-4D67-BB33-CDBADBC1200A}"/>
              </a:ext>
            </a:extLst>
          </p:cNvPr>
          <p:cNvPicPr>
            <a:picLocks noChangeAspect="1"/>
          </p:cNvPicPr>
          <p:nvPr/>
        </p:nvPicPr>
        <p:blipFill>
          <a:blip r:embed="rId43" cstate="screen">
            <a:extLst>
              <a:ext uri="{28A0092B-C50C-407E-A947-70E740481C1C}">
                <a14:useLocalDpi xmlns:a14="http://schemas.microsoft.com/office/drawing/2010/main"/>
              </a:ext>
            </a:extLst>
          </a:blip>
          <a:stretch>
            <a:fillRect/>
          </a:stretch>
        </p:blipFill>
        <p:spPr>
          <a:xfrm>
            <a:off x="5980357" y="4190968"/>
            <a:ext cx="911345" cy="396021"/>
          </a:xfrm>
          <a:prstGeom prst="rect">
            <a:avLst/>
          </a:prstGeom>
        </p:spPr>
      </p:pic>
      <p:pic>
        <p:nvPicPr>
          <p:cNvPr id="46" name="Picture 45">
            <a:extLst>
              <a:ext uri="{FF2B5EF4-FFF2-40B4-BE49-F238E27FC236}">
                <a16:creationId xmlns:a16="http://schemas.microsoft.com/office/drawing/2014/main" id="{AEBF02BF-3A3E-4E9C-B9BA-F25B1A0610C1}"/>
              </a:ext>
            </a:extLst>
          </p:cNvPr>
          <p:cNvPicPr>
            <a:picLocks noChangeAspect="1"/>
          </p:cNvPicPr>
          <p:nvPr/>
        </p:nvPicPr>
        <p:blipFill>
          <a:blip r:embed="rId44" cstate="screen">
            <a:extLst>
              <a:ext uri="{28A0092B-C50C-407E-A947-70E740481C1C}">
                <a14:useLocalDpi xmlns:a14="http://schemas.microsoft.com/office/drawing/2010/main"/>
              </a:ext>
            </a:extLst>
          </a:blip>
          <a:stretch>
            <a:fillRect/>
          </a:stretch>
        </p:blipFill>
        <p:spPr>
          <a:xfrm>
            <a:off x="10879770" y="3006350"/>
            <a:ext cx="688711" cy="385239"/>
          </a:xfrm>
          <a:prstGeom prst="rect">
            <a:avLst/>
          </a:prstGeom>
        </p:spPr>
      </p:pic>
      <p:pic>
        <p:nvPicPr>
          <p:cNvPr id="47" name="Picture 46">
            <a:extLst>
              <a:ext uri="{FF2B5EF4-FFF2-40B4-BE49-F238E27FC236}">
                <a16:creationId xmlns:a16="http://schemas.microsoft.com/office/drawing/2014/main" id="{3041794B-4558-4E39-B735-1D5427BFF9EC}"/>
              </a:ext>
            </a:extLst>
          </p:cNvPr>
          <p:cNvPicPr>
            <a:picLocks noChangeAspect="1"/>
          </p:cNvPicPr>
          <p:nvPr/>
        </p:nvPicPr>
        <p:blipFill>
          <a:blip r:embed="rId45" cstate="screen">
            <a:extLst>
              <a:ext uri="{28A0092B-C50C-407E-A947-70E740481C1C}">
                <a14:useLocalDpi xmlns:a14="http://schemas.microsoft.com/office/drawing/2010/main"/>
              </a:ext>
            </a:extLst>
          </a:blip>
          <a:stretch>
            <a:fillRect/>
          </a:stretch>
        </p:blipFill>
        <p:spPr>
          <a:xfrm>
            <a:off x="7135215" y="4219251"/>
            <a:ext cx="670590" cy="339457"/>
          </a:xfrm>
          <a:prstGeom prst="rect">
            <a:avLst/>
          </a:prstGeom>
        </p:spPr>
      </p:pic>
      <p:pic>
        <p:nvPicPr>
          <p:cNvPr id="48" name="Picture 47">
            <a:extLst>
              <a:ext uri="{FF2B5EF4-FFF2-40B4-BE49-F238E27FC236}">
                <a16:creationId xmlns:a16="http://schemas.microsoft.com/office/drawing/2014/main" id="{B451538B-4386-4940-9636-CB575B628F24}"/>
              </a:ext>
            </a:extLst>
          </p:cNvPr>
          <p:cNvPicPr>
            <a:picLocks noChangeAspect="1"/>
          </p:cNvPicPr>
          <p:nvPr/>
        </p:nvPicPr>
        <p:blipFill>
          <a:blip r:embed="rId46" cstate="screen">
            <a:extLst>
              <a:ext uri="{28A0092B-C50C-407E-A947-70E740481C1C}">
                <a14:useLocalDpi xmlns:a14="http://schemas.microsoft.com/office/drawing/2010/main"/>
              </a:ext>
            </a:extLst>
          </a:blip>
          <a:stretch>
            <a:fillRect/>
          </a:stretch>
        </p:blipFill>
        <p:spPr>
          <a:xfrm>
            <a:off x="610070" y="3682142"/>
            <a:ext cx="875293" cy="201759"/>
          </a:xfrm>
          <a:prstGeom prst="rect">
            <a:avLst/>
          </a:prstGeom>
        </p:spPr>
      </p:pic>
      <p:pic>
        <p:nvPicPr>
          <p:cNvPr id="49" name="Picture 48">
            <a:extLst>
              <a:ext uri="{FF2B5EF4-FFF2-40B4-BE49-F238E27FC236}">
                <a16:creationId xmlns:a16="http://schemas.microsoft.com/office/drawing/2014/main" id="{0C53F785-8403-43B2-AD1C-A7CA36A76A60}"/>
              </a:ext>
            </a:extLst>
          </p:cNvPr>
          <p:cNvPicPr>
            <a:picLocks noChangeAspect="1"/>
          </p:cNvPicPr>
          <p:nvPr/>
        </p:nvPicPr>
        <p:blipFill>
          <a:blip r:embed="rId47" cstate="screen">
            <a:extLst>
              <a:ext uri="{28A0092B-C50C-407E-A947-70E740481C1C}">
                <a14:useLocalDpi xmlns:a14="http://schemas.microsoft.com/office/drawing/2010/main"/>
              </a:ext>
            </a:extLst>
          </a:blip>
          <a:stretch>
            <a:fillRect/>
          </a:stretch>
        </p:blipFill>
        <p:spPr>
          <a:xfrm>
            <a:off x="1693803" y="3650012"/>
            <a:ext cx="795050" cy="289919"/>
          </a:xfrm>
          <a:prstGeom prst="rect">
            <a:avLst/>
          </a:prstGeom>
        </p:spPr>
      </p:pic>
      <p:pic>
        <p:nvPicPr>
          <p:cNvPr id="50" name="Picture 49">
            <a:extLst>
              <a:ext uri="{FF2B5EF4-FFF2-40B4-BE49-F238E27FC236}">
                <a16:creationId xmlns:a16="http://schemas.microsoft.com/office/drawing/2014/main" id="{6F2F8B17-A740-47FF-ABB6-C78BB4FD6DA4}"/>
              </a:ext>
            </a:extLst>
          </p:cNvPr>
          <p:cNvPicPr>
            <a:picLocks noChangeAspect="1"/>
          </p:cNvPicPr>
          <p:nvPr/>
        </p:nvPicPr>
        <p:blipFill>
          <a:blip r:embed="rId48" cstate="screen">
            <a:extLst>
              <a:ext uri="{28A0092B-C50C-407E-A947-70E740481C1C}">
                <a14:useLocalDpi xmlns:a14="http://schemas.microsoft.com/office/drawing/2010/main"/>
              </a:ext>
            </a:extLst>
          </a:blip>
          <a:stretch>
            <a:fillRect/>
          </a:stretch>
        </p:blipFill>
        <p:spPr>
          <a:xfrm>
            <a:off x="5926234" y="3578563"/>
            <a:ext cx="606028" cy="432819"/>
          </a:xfrm>
          <a:prstGeom prst="rect">
            <a:avLst/>
          </a:prstGeom>
        </p:spPr>
      </p:pic>
      <p:pic>
        <p:nvPicPr>
          <p:cNvPr id="51" name="Picture 50">
            <a:extLst>
              <a:ext uri="{FF2B5EF4-FFF2-40B4-BE49-F238E27FC236}">
                <a16:creationId xmlns:a16="http://schemas.microsoft.com/office/drawing/2014/main" id="{03E9BE9B-5AAC-47CC-B8B2-E05F55960EC7}"/>
              </a:ext>
            </a:extLst>
          </p:cNvPr>
          <p:cNvPicPr>
            <a:picLocks noChangeAspect="1"/>
          </p:cNvPicPr>
          <p:nvPr/>
        </p:nvPicPr>
        <p:blipFill>
          <a:blip r:embed="rId49" cstate="screen">
            <a:extLst>
              <a:ext uri="{28A0092B-C50C-407E-A947-70E740481C1C}">
                <a14:useLocalDpi xmlns:a14="http://schemas.microsoft.com/office/drawing/2010/main"/>
              </a:ext>
            </a:extLst>
          </a:blip>
          <a:stretch>
            <a:fillRect/>
          </a:stretch>
        </p:blipFill>
        <p:spPr>
          <a:xfrm>
            <a:off x="4728815" y="3687757"/>
            <a:ext cx="931905" cy="214430"/>
          </a:xfrm>
          <a:prstGeom prst="rect">
            <a:avLst/>
          </a:prstGeom>
        </p:spPr>
      </p:pic>
      <p:pic>
        <p:nvPicPr>
          <p:cNvPr id="52" name="Picture 51">
            <a:extLst>
              <a:ext uri="{FF2B5EF4-FFF2-40B4-BE49-F238E27FC236}">
                <a16:creationId xmlns:a16="http://schemas.microsoft.com/office/drawing/2014/main" id="{5E43077E-5741-442A-8831-2DAAD9EFC0AC}"/>
              </a:ext>
            </a:extLst>
          </p:cNvPr>
          <p:cNvPicPr>
            <a:picLocks noChangeAspect="1"/>
          </p:cNvPicPr>
          <p:nvPr/>
        </p:nvPicPr>
        <p:blipFill>
          <a:blip r:embed="rId50" cstate="screen">
            <a:extLst>
              <a:ext uri="{28A0092B-C50C-407E-A947-70E740481C1C}">
                <a14:useLocalDpi xmlns:a14="http://schemas.microsoft.com/office/drawing/2010/main"/>
              </a:ext>
            </a:extLst>
          </a:blip>
          <a:stretch>
            <a:fillRect/>
          </a:stretch>
        </p:blipFill>
        <p:spPr>
          <a:xfrm>
            <a:off x="6824295" y="3599682"/>
            <a:ext cx="878866" cy="390579"/>
          </a:xfrm>
          <a:prstGeom prst="rect">
            <a:avLst/>
          </a:prstGeom>
        </p:spPr>
      </p:pic>
      <p:pic>
        <p:nvPicPr>
          <p:cNvPr id="53" name="Picture 52">
            <a:extLst>
              <a:ext uri="{FF2B5EF4-FFF2-40B4-BE49-F238E27FC236}">
                <a16:creationId xmlns:a16="http://schemas.microsoft.com/office/drawing/2014/main" id="{B4DCE254-0C4A-48A5-8461-858719780EAA}"/>
              </a:ext>
            </a:extLst>
          </p:cNvPr>
          <p:cNvPicPr>
            <a:picLocks noChangeAspect="1"/>
          </p:cNvPicPr>
          <p:nvPr/>
        </p:nvPicPr>
        <p:blipFill>
          <a:blip r:embed="rId51" cstate="screen">
            <a:extLst>
              <a:ext uri="{28A0092B-C50C-407E-A947-70E740481C1C}">
                <a14:useLocalDpi xmlns:a14="http://schemas.microsoft.com/office/drawing/2010/main"/>
              </a:ext>
            </a:extLst>
          </a:blip>
          <a:stretch>
            <a:fillRect/>
          </a:stretch>
        </p:blipFill>
        <p:spPr>
          <a:xfrm>
            <a:off x="7915016" y="3704671"/>
            <a:ext cx="766383" cy="180601"/>
          </a:xfrm>
          <a:prstGeom prst="rect">
            <a:avLst/>
          </a:prstGeom>
        </p:spPr>
      </p:pic>
      <p:pic>
        <p:nvPicPr>
          <p:cNvPr id="54" name="Picture 53">
            <a:extLst>
              <a:ext uri="{FF2B5EF4-FFF2-40B4-BE49-F238E27FC236}">
                <a16:creationId xmlns:a16="http://schemas.microsoft.com/office/drawing/2014/main" id="{FB6C9375-C1CC-4B18-BB35-3BEE7932EA0D}"/>
              </a:ext>
            </a:extLst>
          </p:cNvPr>
          <p:cNvPicPr>
            <a:picLocks noChangeAspect="1"/>
          </p:cNvPicPr>
          <p:nvPr/>
        </p:nvPicPr>
        <p:blipFill>
          <a:blip r:embed="rId52" cstate="screen">
            <a:extLst>
              <a:ext uri="{28A0092B-C50C-407E-A947-70E740481C1C}">
                <a14:useLocalDpi xmlns:a14="http://schemas.microsoft.com/office/drawing/2010/main"/>
              </a:ext>
            </a:extLst>
          </a:blip>
          <a:stretch>
            <a:fillRect/>
          </a:stretch>
        </p:blipFill>
        <p:spPr>
          <a:xfrm>
            <a:off x="4071269" y="4323555"/>
            <a:ext cx="782101" cy="130846"/>
          </a:xfrm>
          <a:prstGeom prst="rect">
            <a:avLst/>
          </a:prstGeom>
        </p:spPr>
      </p:pic>
      <p:pic>
        <p:nvPicPr>
          <p:cNvPr id="55" name="Picture 54">
            <a:extLst>
              <a:ext uri="{FF2B5EF4-FFF2-40B4-BE49-F238E27FC236}">
                <a16:creationId xmlns:a16="http://schemas.microsoft.com/office/drawing/2014/main" id="{F6977BCF-A27D-4926-9721-090D27ECEC50}"/>
              </a:ext>
            </a:extLst>
          </p:cNvPr>
          <p:cNvPicPr>
            <a:picLocks noChangeAspect="1"/>
          </p:cNvPicPr>
          <p:nvPr/>
        </p:nvPicPr>
        <p:blipFill>
          <a:blip r:embed="rId53" cstate="screen">
            <a:extLst>
              <a:ext uri="{28A0092B-C50C-407E-A947-70E740481C1C}">
                <a14:useLocalDpi xmlns:a14="http://schemas.microsoft.com/office/drawing/2010/main"/>
              </a:ext>
            </a:extLst>
          </a:blip>
          <a:stretch>
            <a:fillRect/>
          </a:stretch>
        </p:blipFill>
        <p:spPr>
          <a:xfrm>
            <a:off x="8095783" y="4266248"/>
            <a:ext cx="818411" cy="245460"/>
          </a:xfrm>
          <a:prstGeom prst="rect">
            <a:avLst/>
          </a:prstGeom>
        </p:spPr>
      </p:pic>
      <p:pic>
        <p:nvPicPr>
          <p:cNvPr id="56" name="Picture 55">
            <a:extLst>
              <a:ext uri="{FF2B5EF4-FFF2-40B4-BE49-F238E27FC236}">
                <a16:creationId xmlns:a16="http://schemas.microsoft.com/office/drawing/2014/main" id="{A314E5F5-FC58-492E-B595-0D5271D05D44}"/>
              </a:ext>
            </a:extLst>
          </p:cNvPr>
          <p:cNvPicPr>
            <a:picLocks noChangeAspect="1"/>
          </p:cNvPicPr>
          <p:nvPr/>
        </p:nvPicPr>
        <p:blipFill>
          <a:blip r:embed="rId54" cstate="screen">
            <a:extLst>
              <a:ext uri="{28A0092B-C50C-407E-A947-70E740481C1C}">
                <a14:useLocalDpi xmlns:a14="http://schemas.microsoft.com/office/drawing/2010/main"/>
              </a:ext>
            </a:extLst>
          </a:blip>
          <a:stretch>
            <a:fillRect/>
          </a:stretch>
        </p:blipFill>
        <p:spPr>
          <a:xfrm>
            <a:off x="3481728" y="4930151"/>
            <a:ext cx="839503" cy="169985"/>
          </a:xfrm>
          <a:prstGeom prst="rect">
            <a:avLst/>
          </a:prstGeom>
        </p:spPr>
      </p:pic>
      <p:pic>
        <p:nvPicPr>
          <p:cNvPr id="57" name="Picture 56">
            <a:extLst>
              <a:ext uri="{FF2B5EF4-FFF2-40B4-BE49-F238E27FC236}">
                <a16:creationId xmlns:a16="http://schemas.microsoft.com/office/drawing/2014/main" id="{0F2FC4D6-0CBE-46EC-AA32-C3CCFEB4546C}"/>
              </a:ext>
            </a:extLst>
          </p:cNvPr>
          <p:cNvPicPr>
            <a:picLocks noChangeAspect="1"/>
          </p:cNvPicPr>
          <p:nvPr/>
        </p:nvPicPr>
        <p:blipFill>
          <a:blip r:embed="rId55" cstate="screen">
            <a:extLst>
              <a:ext uri="{28A0092B-C50C-407E-A947-70E740481C1C}">
                <a14:useLocalDpi xmlns:a14="http://schemas.microsoft.com/office/drawing/2010/main"/>
              </a:ext>
            </a:extLst>
          </a:blip>
          <a:stretch>
            <a:fillRect/>
          </a:stretch>
        </p:blipFill>
        <p:spPr>
          <a:xfrm>
            <a:off x="5566511" y="4877843"/>
            <a:ext cx="911761" cy="215869"/>
          </a:xfrm>
          <a:prstGeom prst="rect">
            <a:avLst/>
          </a:prstGeom>
        </p:spPr>
      </p:pic>
      <p:pic>
        <p:nvPicPr>
          <p:cNvPr id="58" name="Picture 57">
            <a:extLst>
              <a:ext uri="{FF2B5EF4-FFF2-40B4-BE49-F238E27FC236}">
                <a16:creationId xmlns:a16="http://schemas.microsoft.com/office/drawing/2014/main" id="{097058BD-40DE-4562-90DA-8B7A5147C7C9}"/>
              </a:ext>
            </a:extLst>
          </p:cNvPr>
          <p:cNvPicPr>
            <a:picLocks noChangeAspect="1"/>
          </p:cNvPicPr>
          <p:nvPr/>
        </p:nvPicPr>
        <p:blipFill rotWithShape="1">
          <a:blip r:embed="rId56" cstate="screen">
            <a:extLst>
              <a:ext uri="{28A0092B-C50C-407E-A947-70E740481C1C}">
                <a14:useLocalDpi xmlns:a14="http://schemas.microsoft.com/office/drawing/2010/main"/>
              </a:ext>
            </a:extLst>
          </a:blip>
          <a:srcRect/>
          <a:stretch/>
        </p:blipFill>
        <p:spPr>
          <a:xfrm>
            <a:off x="6473633" y="4747049"/>
            <a:ext cx="922583" cy="442202"/>
          </a:xfrm>
          <a:prstGeom prst="rect">
            <a:avLst/>
          </a:prstGeom>
        </p:spPr>
      </p:pic>
      <p:pic>
        <p:nvPicPr>
          <p:cNvPr id="59" name="Picture 58">
            <a:extLst>
              <a:ext uri="{FF2B5EF4-FFF2-40B4-BE49-F238E27FC236}">
                <a16:creationId xmlns:a16="http://schemas.microsoft.com/office/drawing/2014/main" id="{853F1079-AB03-44DC-A732-ABE6D267A706}"/>
              </a:ext>
            </a:extLst>
          </p:cNvPr>
          <p:cNvPicPr>
            <a:picLocks noChangeAspect="1"/>
          </p:cNvPicPr>
          <p:nvPr/>
        </p:nvPicPr>
        <p:blipFill rotWithShape="1">
          <a:blip r:embed="rId57" cstate="screen">
            <a:extLst>
              <a:ext uri="{28A0092B-C50C-407E-A947-70E740481C1C}">
                <a14:useLocalDpi xmlns:a14="http://schemas.microsoft.com/office/drawing/2010/main"/>
              </a:ext>
            </a:extLst>
          </a:blip>
          <a:srcRect/>
          <a:stretch/>
        </p:blipFill>
        <p:spPr>
          <a:xfrm>
            <a:off x="8322933" y="4765521"/>
            <a:ext cx="863235" cy="440515"/>
          </a:xfrm>
          <a:prstGeom prst="rect">
            <a:avLst/>
          </a:prstGeom>
        </p:spPr>
      </p:pic>
      <p:pic>
        <p:nvPicPr>
          <p:cNvPr id="60" name="Picture 59">
            <a:extLst>
              <a:ext uri="{FF2B5EF4-FFF2-40B4-BE49-F238E27FC236}">
                <a16:creationId xmlns:a16="http://schemas.microsoft.com/office/drawing/2014/main" id="{064AF525-6B1C-43F0-9D1B-6F7E5E012ED3}"/>
              </a:ext>
            </a:extLst>
          </p:cNvPr>
          <p:cNvPicPr>
            <a:picLocks noChangeAspect="1"/>
          </p:cNvPicPr>
          <p:nvPr/>
        </p:nvPicPr>
        <p:blipFill>
          <a:blip r:embed="rId58" cstate="screen">
            <a:extLst>
              <a:ext uri="{28A0092B-C50C-407E-A947-70E740481C1C}">
                <a14:useLocalDpi xmlns:a14="http://schemas.microsoft.com/office/drawing/2010/main"/>
              </a:ext>
            </a:extLst>
          </a:blip>
          <a:stretch>
            <a:fillRect/>
          </a:stretch>
        </p:blipFill>
        <p:spPr>
          <a:xfrm>
            <a:off x="9309488" y="4905881"/>
            <a:ext cx="810183" cy="198668"/>
          </a:xfrm>
          <a:prstGeom prst="rect">
            <a:avLst/>
          </a:prstGeom>
        </p:spPr>
      </p:pic>
      <p:pic>
        <p:nvPicPr>
          <p:cNvPr id="61" name="Picture 60">
            <a:extLst>
              <a:ext uri="{FF2B5EF4-FFF2-40B4-BE49-F238E27FC236}">
                <a16:creationId xmlns:a16="http://schemas.microsoft.com/office/drawing/2014/main" id="{B3D1956B-8665-4269-A7C5-CB573C738D83}"/>
              </a:ext>
            </a:extLst>
          </p:cNvPr>
          <p:cNvPicPr>
            <a:picLocks noChangeAspect="1"/>
          </p:cNvPicPr>
          <p:nvPr/>
        </p:nvPicPr>
        <p:blipFill rotWithShape="1">
          <a:blip r:embed="rId59" cstate="screen">
            <a:extLst>
              <a:ext uri="{28A0092B-C50C-407E-A947-70E740481C1C}">
                <a14:useLocalDpi xmlns:a14="http://schemas.microsoft.com/office/drawing/2010/main"/>
              </a:ext>
            </a:extLst>
          </a:blip>
          <a:srcRect/>
          <a:stretch/>
        </p:blipFill>
        <p:spPr>
          <a:xfrm>
            <a:off x="10053877" y="4859035"/>
            <a:ext cx="897257" cy="312053"/>
          </a:xfrm>
          <a:prstGeom prst="rect">
            <a:avLst/>
          </a:prstGeom>
        </p:spPr>
      </p:pic>
      <p:pic>
        <p:nvPicPr>
          <p:cNvPr id="62" name="Picture 61">
            <a:extLst>
              <a:ext uri="{FF2B5EF4-FFF2-40B4-BE49-F238E27FC236}">
                <a16:creationId xmlns:a16="http://schemas.microsoft.com/office/drawing/2014/main" id="{3CA787E7-BE28-45FA-9C47-D99429A832AF}"/>
              </a:ext>
            </a:extLst>
          </p:cNvPr>
          <p:cNvPicPr>
            <a:picLocks noChangeAspect="1"/>
          </p:cNvPicPr>
          <p:nvPr/>
        </p:nvPicPr>
        <p:blipFill>
          <a:blip r:embed="rId60" cstate="screen">
            <a:extLst>
              <a:ext uri="{28A0092B-C50C-407E-A947-70E740481C1C}">
                <a14:useLocalDpi xmlns:a14="http://schemas.microsoft.com/office/drawing/2010/main"/>
              </a:ext>
            </a:extLst>
          </a:blip>
          <a:stretch>
            <a:fillRect/>
          </a:stretch>
        </p:blipFill>
        <p:spPr>
          <a:xfrm>
            <a:off x="4990639" y="4272584"/>
            <a:ext cx="821821" cy="232789"/>
          </a:xfrm>
          <a:prstGeom prst="rect">
            <a:avLst/>
          </a:prstGeom>
        </p:spPr>
      </p:pic>
      <p:pic>
        <p:nvPicPr>
          <p:cNvPr id="63" name="Picture 62">
            <a:extLst>
              <a:ext uri="{FF2B5EF4-FFF2-40B4-BE49-F238E27FC236}">
                <a16:creationId xmlns:a16="http://schemas.microsoft.com/office/drawing/2014/main" id="{76017E34-65D4-4367-9393-7D2C29A6776A}"/>
              </a:ext>
            </a:extLst>
          </p:cNvPr>
          <p:cNvPicPr>
            <a:picLocks noChangeAspect="1"/>
          </p:cNvPicPr>
          <p:nvPr/>
        </p:nvPicPr>
        <p:blipFill>
          <a:blip r:embed="rId61" cstate="screen">
            <a:extLst>
              <a:ext uri="{28A0092B-C50C-407E-A947-70E740481C1C}">
                <a14:useLocalDpi xmlns:a14="http://schemas.microsoft.com/office/drawing/2010/main"/>
              </a:ext>
            </a:extLst>
          </a:blip>
          <a:stretch>
            <a:fillRect/>
          </a:stretch>
        </p:blipFill>
        <p:spPr>
          <a:xfrm>
            <a:off x="1675901" y="4711603"/>
            <a:ext cx="531415" cy="466330"/>
          </a:xfrm>
          <a:prstGeom prst="rect">
            <a:avLst/>
          </a:prstGeom>
        </p:spPr>
      </p:pic>
      <p:pic>
        <p:nvPicPr>
          <p:cNvPr id="64" name="Picture 63">
            <a:extLst>
              <a:ext uri="{FF2B5EF4-FFF2-40B4-BE49-F238E27FC236}">
                <a16:creationId xmlns:a16="http://schemas.microsoft.com/office/drawing/2014/main" id="{533990DE-2C9E-46BB-82B6-A0C39015AAF3}"/>
              </a:ext>
            </a:extLst>
          </p:cNvPr>
          <p:cNvPicPr>
            <a:picLocks noChangeAspect="1"/>
          </p:cNvPicPr>
          <p:nvPr/>
        </p:nvPicPr>
        <p:blipFill>
          <a:blip r:embed="rId62" cstate="screen">
            <a:extLst>
              <a:ext uri="{28A0092B-C50C-407E-A947-70E740481C1C}">
                <a14:useLocalDpi xmlns:a14="http://schemas.microsoft.com/office/drawing/2010/main"/>
              </a:ext>
            </a:extLst>
          </a:blip>
          <a:stretch>
            <a:fillRect/>
          </a:stretch>
        </p:blipFill>
        <p:spPr>
          <a:xfrm>
            <a:off x="11055647" y="4973877"/>
            <a:ext cx="772177" cy="82368"/>
          </a:xfrm>
          <a:prstGeom prst="rect">
            <a:avLst/>
          </a:prstGeom>
        </p:spPr>
      </p:pic>
      <p:pic>
        <p:nvPicPr>
          <p:cNvPr id="65" name="Picture 64">
            <a:extLst>
              <a:ext uri="{FF2B5EF4-FFF2-40B4-BE49-F238E27FC236}">
                <a16:creationId xmlns:a16="http://schemas.microsoft.com/office/drawing/2014/main" id="{918FEB73-533D-4F84-9F4D-4DD827EC03D1}"/>
              </a:ext>
            </a:extLst>
          </p:cNvPr>
          <p:cNvPicPr>
            <a:picLocks noChangeAspect="1"/>
          </p:cNvPicPr>
          <p:nvPr/>
        </p:nvPicPr>
        <p:blipFill>
          <a:blip r:embed="rId63" cstate="screen">
            <a:extLst>
              <a:ext uri="{28A0092B-C50C-407E-A947-70E740481C1C}">
                <a14:useLocalDpi xmlns:a14="http://schemas.microsoft.com/office/drawing/2010/main"/>
              </a:ext>
            </a:extLst>
          </a:blip>
          <a:stretch>
            <a:fillRect/>
          </a:stretch>
        </p:blipFill>
        <p:spPr>
          <a:xfrm>
            <a:off x="5834211" y="2505561"/>
            <a:ext cx="704341" cy="385239"/>
          </a:xfrm>
          <a:prstGeom prst="rect">
            <a:avLst/>
          </a:prstGeom>
        </p:spPr>
      </p:pic>
      <p:pic>
        <p:nvPicPr>
          <p:cNvPr id="66" name="Picture 65">
            <a:extLst>
              <a:ext uri="{FF2B5EF4-FFF2-40B4-BE49-F238E27FC236}">
                <a16:creationId xmlns:a16="http://schemas.microsoft.com/office/drawing/2014/main" id="{57AEB945-2821-4500-B803-864D620174F7}"/>
              </a:ext>
            </a:extLst>
          </p:cNvPr>
          <p:cNvPicPr>
            <a:picLocks noChangeAspect="1"/>
          </p:cNvPicPr>
          <p:nvPr/>
        </p:nvPicPr>
        <p:blipFill>
          <a:blip r:embed="rId64" cstate="screen">
            <a:extLst>
              <a:ext uri="{28A0092B-C50C-407E-A947-70E740481C1C}">
                <a14:useLocalDpi xmlns:a14="http://schemas.microsoft.com/office/drawing/2010/main"/>
              </a:ext>
            </a:extLst>
          </a:blip>
          <a:stretch>
            <a:fillRect/>
          </a:stretch>
        </p:blipFill>
        <p:spPr>
          <a:xfrm>
            <a:off x="1510001" y="5371335"/>
            <a:ext cx="879319" cy="155156"/>
          </a:xfrm>
          <a:prstGeom prst="rect">
            <a:avLst/>
          </a:prstGeom>
        </p:spPr>
      </p:pic>
      <p:pic>
        <p:nvPicPr>
          <p:cNvPr id="67" name="Picture 66">
            <a:extLst>
              <a:ext uri="{FF2B5EF4-FFF2-40B4-BE49-F238E27FC236}">
                <a16:creationId xmlns:a16="http://schemas.microsoft.com/office/drawing/2014/main" id="{96AA2219-E464-441F-A054-2BC34FED0FCF}"/>
              </a:ext>
            </a:extLst>
          </p:cNvPr>
          <p:cNvPicPr>
            <a:picLocks noChangeAspect="1"/>
          </p:cNvPicPr>
          <p:nvPr/>
        </p:nvPicPr>
        <p:blipFill>
          <a:blip r:embed="rId65" cstate="screen">
            <a:extLst>
              <a:ext uri="{28A0092B-C50C-407E-A947-70E740481C1C}">
                <a14:useLocalDpi xmlns:a14="http://schemas.microsoft.com/office/drawing/2010/main"/>
              </a:ext>
            </a:extLst>
          </a:blip>
          <a:stretch>
            <a:fillRect/>
          </a:stretch>
        </p:blipFill>
        <p:spPr>
          <a:xfrm>
            <a:off x="5790169" y="3063956"/>
            <a:ext cx="523114" cy="270029"/>
          </a:xfrm>
          <a:prstGeom prst="rect">
            <a:avLst/>
          </a:prstGeom>
        </p:spPr>
      </p:pic>
      <p:pic>
        <p:nvPicPr>
          <p:cNvPr id="68" name="Graphic 67">
            <a:extLst>
              <a:ext uri="{FF2B5EF4-FFF2-40B4-BE49-F238E27FC236}">
                <a16:creationId xmlns:a16="http://schemas.microsoft.com/office/drawing/2014/main" id="{3CF04E0E-B4B7-4EB3-8C2E-311BB955FC0E}"/>
              </a:ext>
            </a:extLst>
          </p:cNvPr>
          <p:cNvPicPr>
            <a:picLocks noChangeAspect="1"/>
          </p:cNvPicPr>
          <p:nvPr/>
        </p:nvPicPr>
        <p:blipFill>
          <a:blip r:embed="rId66" cstate="screen">
            <a:extLst>
              <a:ext uri="{28A0092B-C50C-407E-A947-70E740481C1C}">
                <a14:useLocalDpi xmlns:a14="http://schemas.microsoft.com/office/drawing/2010/main"/>
              </a:ext>
              <a:ext uri="{96DAC541-7B7A-43D3-8B79-37D633B846F1}">
                <asvg:svgBlip xmlns:asvg="http://schemas.microsoft.com/office/drawing/2016/SVG/main" r:embed="rId67"/>
              </a:ext>
            </a:extLst>
          </a:blip>
          <a:stretch>
            <a:fillRect/>
          </a:stretch>
        </p:blipFill>
        <p:spPr>
          <a:xfrm>
            <a:off x="1601375" y="3175162"/>
            <a:ext cx="729112" cy="160715"/>
          </a:xfrm>
          <a:prstGeom prst="rect">
            <a:avLst/>
          </a:prstGeom>
        </p:spPr>
      </p:pic>
      <p:pic>
        <p:nvPicPr>
          <p:cNvPr id="69" name="Picture 68">
            <a:extLst>
              <a:ext uri="{FF2B5EF4-FFF2-40B4-BE49-F238E27FC236}">
                <a16:creationId xmlns:a16="http://schemas.microsoft.com/office/drawing/2014/main" id="{F44E51E6-9FF0-4266-8F3D-30D0D2377C7E}"/>
              </a:ext>
            </a:extLst>
          </p:cNvPr>
          <p:cNvPicPr>
            <a:picLocks noChangeAspect="1"/>
          </p:cNvPicPr>
          <p:nvPr/>
        </p:nvPicPr>
        <p:blipFill>
          <a:blip r:embed="rId68" cstate="screen">
            <a:extLst>
              <a:ext uri="{28A0092B-C50C-407E-A947-70E740481C1C}">
                <a14:useLocalDpi xmlns:a14="http://schemas.microsoft.com/office/drawing/2010/main"/>
              </a:ext>
            </a:extLst>
          </a:blip>
          <a:stretch>
            <a:fillRect/>
          </a:stretch>
        </p:blipFill>
        <p:spPr>
          <a:xfrm>
            <a:off x="2728820" y="3146187"/>
            <a:ext cx="543180" cy="218666"/>
          </a:xfrm>
          <a:prstGeom prst="rect">
            <a:avLst/>
          </a:prstGeom>
        </p:spPr>
      </p:pic>
      <p:pic>
        <p:nvPicPr>
          <p:cNvPr id="70" name="Picture 69">
            <a:extLst>
              <a:ext uri="{FF2B5EF4-FFF2-40B4-BE49-F238E27FC236}">
                <a16:creationId xmlns:a16="http://schemas.microsoft.com/office/drawing/2014/main" id="{586FAD85-CE92-4AC3-8784-9637320FF993}"/>
              </a:ext>
            </a:extLst>
          </p:cNvPr>
          <p:cNvPicPr>
            <a:picLocks noChangeAspect="1"/>
          </p:cNvPicPr>
          <p:nvPr/>
        </p:nvPicPr>
        <p:blipFill>
          <a:blip r:embed="rId69" cstate="screen">
            <a:extLst>
              <a:ext uri="{28A0092B-C50C-407E-A947-70E740481C1C}">
                <a14:useLocalDpi xmlns:a14="http://schemas.microsoft.com/office/drawing/2010/main"/>
              </a:ext>
            </a:extLst>
          </a:blip>
          <a:stretch>
            <a:fillRect/>
          </a:stretch>
        </p:blipFill>
        <p:spPr>
          <a:xfrm>
            <a:off x="9940533" y="1980411"/>
            <a:ext cx="680010" cy="118873"/>
          </a:xfrm>
          <a:prstGeom prst="rect">
            <a:avLst/>
          </a:prstGeom>
        </p:spPr>
      </p:pic>
      <p:pic>
        <p:nvPicPr>
          <p:cNvPr id="71" name="Picture 70">
            <a:extLst>
              <a:ext uri="{FF2B5EF4-FFF2-40B4-BE49-F238E27FC236}">
                <a16:creationId xmlns:a16="http://schemas.microsoft.com/office/drawing/2014/main" id="{754E2464-1494-44E3-B59B-2472E606A904}"/>
              </a:ext>
            </a:extLst>
          </p:cNvPr>
          <p:cNvPicPr>
            <a:picLocks noChangeAspect="1"/>
          </p:cNvPicPr>
          <p:nvPr/>
        </p:nvPicPr>
        <p:blipFill>
          <a:blip r:embed="rId70" cstate="screen">
            <a:extLst>
              <a:ext uri="{28A0092B-C50C-407E-A947-70E740481C1C}">
                <a14:useLocalDpi xmlns:a14="http://schemas.microsoft.com/office/drawing/2010/main"/>
              </a:ext>
            </a:extLst>
          </a:blip>
          <a:stretch>
            <a:fillRect/>
          </a:stretch>
        </p:blipFill>
        <p:spPr>
          <a:xfrm>
            <a:off x="3374707" y="4286110"/>
            <a:ext cx="605050" cy="199558"/>
          </a:xfrm>
          <a:prstGeom prst="rect">
            <a:avLst/>
          </a:prstGeom>
        </p:spPr>
      </p:pic>
      <p:pic>
        <p:nvPicPr>
          <p:cNvPr id="72" name="Picture 71">
            <a:extLst>
              <a:ext uri="{FF2B5EF4-FFF2-40B4-BE49-F238E27FC236}">
                <a16:creationId xmlns:a16="http://schemas.microsoft.com/office/drawing/2014/main" id="{B99A55E9-078C-4610-9BA9-14C5067E6679}"/>
              </a:ext>
            </a:extLst>
          </p:cNvPr>
          <p:cNvPicPr>
            <a:picLocks noChangeAspect="1"/>
          </p:cNvPicPr>
          <p:nvPr/>
        </p:nvPicPr>
        <p:blipFill>
          <a:blip r:embed="rId71" cstate="screen">
            <a:extLst>
              <a:ext uri="{28A0092B-C50C-407E-A947-70E740481C1C}">
                <a14:useLocalDpi xmlns:a14="http://schemas.microsoft.com/office/drawing/2010/main"/>
              </a:ext>
            </a:extLst>
          </a:blip>
          <a:stretch>
            <a:fillRect/>
          </a:stretch>
        </p:blipFill>
        <p:spPr>
          <a:xfrm>
            <a:off x="10135945" y="4319189"/>
            <a:ext cx="876009" cy="139578"/>
          </a:xfrm>
          <a:prstGeom prst="rect">
            <a:avLst/>
          </a:prstGeom>
        </p:spPr>
      </p:pic>
      <p:pic>
        <p:nvPicPr>
          <p:cNvPr id="73" name="Picture 72">
            <a:extLst>
              <a:ext uri="{FF2B5EF4-FFF2-40B4-BE49-F238E27FC236}">
                <a16:creationId xmlns:a16="http://schemas.microsoft.com/office/drawing/2014/main" id="{C02FDB3E-0F7A-46E6-BA7F-1A4B1F6F4052}"/>
              </a:ext>
            </a:extLst>
          </p:cNvPr>
          <p:cNvPicPr>
            <a:picLocks noChangeAspect="1"/>
          </p:cNvPicPr>
          <p:nvPr/>
        </p:nvPicPr>
        <p:blipFill>
          <a:blip r:embed="rId72" cstate="screen">
            <a:extLst>
              <a:ext uri="{28A0092B-C50C-407E-A947-70E740481C1C}">
                <a14:useLocalDpi xmlns:a14="http://schemas.microsoft.com/office/drawing/2010/main"/>
              </a:ext>
            </a:extLst>
          </a:blip>
          <a:stretch>
            <a:fillRect/>
          </a:stretch>
        </p:blipFill>
        <p:spPr>
          <a:xfrm>
            <a:off x="661410" y="4154481"/>
            <a:ext cx="484091" cy="462792"/>
          </a:xfrm>
          <a:prstGeom prst="rect">
            <a:avLst/>
          </a:prstGeom>
        </p:spPr>
      </p:pic>
      <p:pic>
        <p:nvPicPr>
          <p:cNvPr id="74" name="Picture 73">
            <a:extLst>
              <a:ext uri="{FF2B5EF4-FFF2-40B4-BE49-F238E27FC236}">
                <a16:creationId xmlns:a16="http://schemas.microsoft.com/office/drawing/2014/main" id="{074B3885-145F-4DF9-862D-DA80C67BBB74}"/>
              </a:ext>
            </a:extLst>
          </p:cNvPr>
          <p:cNvPicPr>
            <a:picLocks noChangeAspect="1"/>
          </p:cNvPicPr>
          <p:nvPr/>
        </p:nvPicPr>
        <p:blipFill>
          <a:blip r:embed="rId73" cstate="screen">
            <a:extLst>
              <a:ext uri="{28A0092B-C50C-407E-A947-70E740481C1C}">
                <a14:useLocalDpi xmlns:a14="http://schemas.microsoft.com/office/drawing/2010/main"/>
              </a:ext>
            </a:extLst>
          </a:blip>
          <a:stretch>
            <a:fillRect/>
          </a:stretch>
        </p:blipFill>
        <p:spPr>
          <a:xfrm>
            <a:off x="1309090" y="4248379"/>
            <a:ext cx="803127" cy="249682"/>
          </a:xfrm>
          <a:prstGeom prst="rect">
            <a:avLst/>
          </a:prstGeom>
        </p:spPr>
      </p:pic>
      <p:pic>
        <p:nvPicPr>
          <p:cNvPr id="75" name="Picture 74">
            <a:extLst>
              <a:ext uri="{FF2B5EF4-FFF2-40B4-BE49-F238E27FC236}">
                <a16:creationId xmlns:a16="http://schemas.microsoft.com/office/drawing/2014/main" id="{57EE4D82-940B-4D54-ADD1-45195A3144F8}"/>
              </a:ext>
            </a:extLst>
          </p:cNvPr>
          <p:cNvPicPr>
            <a:picLocks noChangeAspect="1"/>
          </p:cNvPicPr>
          <p:nvPr/>
        </p:nvPicPr>
        <p:blipFill>
          <a:blip r:embed="rId74" cstate="screen">
            <a:extLst>
              <a:ext uri="{28A0092B-C50C-407E-A947-70E740481C1C}">
                <a14:useLocalDpi xmlns:a14="http://schemas.microsoft.com/office/drawing/2010/main"/>
              </a:ext>
            </a:extLst>
          </a:blip>
          <a:stretch>
            <a:fillRect/>
          </a:stretch>
        </p:blipFill>
        <p:spPr>
          <a:xfrm>
            <a:off x="9173048" y="4196382"/>
            <a:ext cx="732843" cy="385193"/>
          </a:xfrm>
          <a:prstGeom prst="rect">
            <a:avLst/>
          </a:prstGeom>
        </p:spPr>
      </p:pic>
      <p:pic>
        <p:nvPicPr>
          <p:cNvPr id="76" name="Picture 75">
            <a:extLst>
              <a:ext uri="{FF2B5EF4-FFF2-40B4-BE49-F238E27FC236}">
                <a16:creationId xmlns:a16="http://schemas.microsoft.com/office/drawing/2014/main" id="{770FDCE3-2103-4239-B809-B6EED60700FD}"/>
              </a:ext>
            </a:extLst>
          </p:cNvPr>
          <p:cNvPicPr>
            <a:picLocks noChangeAspect="1"/>
          </p:cNvPicPr>
          <p:nvPr/>
        </p:nvPicPr>
        <p:blipFill>
          <a:blip r:embed="rId75" cstate="screen">
            <a:extLst>
              <a:ext uri="{28A0092B-C50C-407E-A947-70E740481C1C}">
                <a14:useLocalDpi xmlns:a14="http://schemas.microsoft.com/office/drawing/2010/main"/>
              </a:ext>
            </a:extLst>
          </a:blip>
          <a:stretch>
            <a:fillRect/>
          </a:stretch>
        </p:blipFill>
        <p:spPr>
          <a:xfrm>
            <a:off x="4378448" y="1206777"/>
            <a:ext cx="649599" cy="465763"/>
          </a:xfrm>
          <a:prstGeom prst="rect">
            <a:avLst/>
          </a:prstGeom>
        </p:spPr>
      </p:pic>
      <p:pic>
        <p:nvPicPr>
          <p:cNvPr id="77" name="Picture 76">
            <a:extLst>
              <a:ext uri="{FF2B5EF4-FFF2-40B4-BE49-F238E27FC236}">
                <a16:creationId xmlns:a16="http://schemas.microsoft.com/office/drawing/2014/main" id="{45A30016-A397-45A1-8580-500E9CC46428}"/>
              </a:ext>
            </a:extLst>
          </p:cNvPr>
          <p:cNvPicPr>
            <a:picLocks noChangeAspect="1"/>
          </p:cNvPicPr>
          <p:nvPr/>
        </p:nvPicPr>
        <p:blipFill>
          <a:blip r:embed="rId76" cstate="screen">
            <a:extLst>
              <a:ext uri="{28A0092B-C50C-407E-A947-70E740481C1C}">
                <a14:useLocalDpi xmlns:a14="http://schemas.microsoft.com/office/drawing/2010/main"/>
              </a:ext>
            </a:extLst>
          </a:blip>
          <a:stretch>
            <a:fillRect/>
          </a:stretch>
        </p:blipFill>
        <p:spPr>
          <a:xfrm>
            <a:off x="6169935" y="1313937"/>
            <a:ext cx="828264" cy="251444"/>
          </a:xfrm>
          <a:prstGeom prst="rect">
            <a:avLst/>
          </a:prstGeom>
        </p:spPr>
      </p:pic>
      <p:pic>
        <p:nvPicPr>
          <p:cNvPr id="78" name="Picture 77">
            <a:extLst>
              <a:ext uri="{FF2B5EF4-FFF2-40B4-BE49-F238E27FC236}">
                <a16:creationId xmlns:a16="http://schemas.microsoft.com/office/drawing/2014/main" id="{75F07C47-1FE0-4DEB-AC7D-CA3E9F2518AB}"/>
              </a:ext>
            </a:extLst>
          </p:cNvPr>
          <p:cNvPicPr>
            <a:picLocks noChangeAspect="1"/>
          </p:cNvPicPr>
          <p:nvPr/>
        </p:nvPicPr>
        <p:blipFill>
          <a:blip r:embed="rId77" cstate="screen">
            <a:extLst>
              <a:ext uri="{28A0092B-C50C-407E-A947-70E740481C1C}">
                <a14:useLocalDpi xmlns:a14="http://schemas.microsoft.com/office/drawing/2010/main"/>
              </a:ext>
            </a:extLst>
          </a:blip>
          <a:stretch>
            <a:fillRect/>
          </a:stretch>
        </p:blipFill>
        <p:spPr>
          <a:xfrm>
            <a:off x="7157838" y="1301683"/>
            <a:ext cx="733279" cy="275951"/>
          </a:xfrm>
          <a:prstGeom prst="rect">
            <a:avLst/>
          </a:prstGeom>
        </p:spPr>
      </p:pic>
      <p:pic>
        <p:nvPicPr>
          <p:cNvPr id="79" name="Picture 78">
            <a:extLst>
              <a:ext uri="{FF2B5EF4-FFF2-40B4-BE49-F238E27FC236}">
                <a16:creationId xmlns:a16="http://schemas.microsoft.com/office/drawing/2014/main" id="{127D49DF-87E7-4BA2-BFB0-DC976EE3FFB8}"/>
              </a:ext>
            </a:extLst>
          </p:cNvPr>
          <p:cNvPicPr>
            <a:picLocks noChangeAspect="1"/>
          </p:cNvPicPr>
          <p:nvPr/>
        </p:nvPicPr>
        <p:blipFill>
          <a:blip r:embed="rId78" cstate="screen">
            <a:extLst>
              <a:ext uri="{28A0092B-C50C-407E-A947-70E740481C1C}">
                <a14:useLocalDpi xmlns:a14="http://schemas.microsoft.com/office/drawing/2010/main"/>
              </a:ext>
            </a:extLst>
          </a:blip>
          <a:stretch>
            <a:fillRect/>
          </a:stretch>
        </p:blipFill>
        <p:spPr>
          <a:xfrm>
            <a:off x="8106323" y="1247039"/>
            <a:ext cx="717123" cy="385239"/>
          </a:xfrm>
          <a:prstGeom prst="rect">
            <a:avLst/>
          </a:prstGeom>
        </p:spPr>
      </p:pic>
      <p:pic>
        <p:nvPicPr>
          <p:cNvPr id="81" name="Picture 80">
            <a:extLst>
              <a:ext uri="{FF2B5EF4-FFF2-40B4-BE49-F238E27FC236}">
                <a16:creationId xmlns:a16="http://schemas.microsoft.com/office/drawing/2014/main" id="{9794F1DE-C9ED-403D-915A-74F610FF9738}"/>
              </a:ext>
            </a:extLst>
          </p:cNvPr>
          <p:cNvPicPr>
            <a:picLocks noChangeAspect="1"/>
          </p:cNvPicPr>
          <p:nvPr/>
        </p:nvPicPr>
        <p:blipFill>
          <a:blip r:embed="rId79" cstate="screen">
            <a:extLst>
              <a:ext uri="{28A0092B-C50C-407E-A947-70E740481C1C}">
                <a14:useLocalDpi xmlns:a14="http://schemas.microsoft.com/office/drawing/2010/main"/>
              </a:ext>
            </a:extLst>
          </a:blip>
          <a:stretch>
            <a:fillRect/>
          </a:stretch>
        </p:blipFill>
        <p:spPr>
          <a:xfrm>
            <a:off x="9123837" y="1383592"/>
            <a:ext cx="719022" cy="145595"/>
          </a:xfrm>
          <a:prstGeom prst="rect">
            <a:avLst/>
          </a:prstGeom>
        </p:spPr>
      </p:pic>
      <p:pic>
        <p:nvPicPr>
          <p:cNvPr id="82" name="Picture 81">
            <a:extLst>
              <a:ext uri="{FF2B5EF4-FFF2-40B4-BE49-F238E27FC236}">
                <a16:creationId xmlns:a16="http://schemas.microsoft.com/office/drawing/2014/main" id="{EEE0BFCE-5FDE-4616-A2FC-A244A2790C26}"/>
              </a:ext>
            </a:extLst>
          </p:cNvPr>
          <p:cNvPicPr>
            <a:picLocks noChangeAspect="1"/>
          </p:cNvPicPr>
          <p:nvPr/>
        </p:nvPicPr>
        <p:blipFill>
          <a:blip r:embed="rId80"/>
          <a:stretch>
            <a:fillRect/>
          </a:stretch>
        </p:blipFill>
        <p:spPr>
          <a:xfrm>
            <a:off x="10052436" y="1260071"/>
            <a:ext cx="805938" cy="385239"/>
          </a:xfrm>
          <a:prstGeom prst="rect">
            <a:avLst/>
          </a:prstGeom>
        </p:spPr>
      </p:pic>
      <p:pic>
        <p:nvPicPr>
          <p:cNvPr id="83" name="Picture 82">
            <a:extLst>
              <a:ext uri="{FF2B5EF4-FFF2-40B4-BE49-F238E27FC236}">
                <a16:creationId xmlns:a16="http://schemas.microsoft.com/office/drawing/2014/main" id="{0C01F28B-F3B6-4F2D-963E-7610DB2BBC80}"/>
              </a:ext>
            </a:extLst>
          </p:cNvPr>
          <p:cNvPicPr>
            <a:picLocks noChangeAspect="1"/>
          </p:cNvPicPr>
          <p:nvPr/>
        </p:nvPicPr>
        <p:blipFill>
          <a:blip r:embed="rId81" cstate="screen">
            <a:extLst>
              <a:ext uri="{28A0092B-C50C-407E-A947-70E740481C1C}">
                <a14:useLocalDpi xmlns:a14="http://schemas.microsoft.com/office/drawing/2010/main"/>
              </a:ext>
            </a:extLst>
          </a:blip>
          <a:stretch>
            <a:fillRect/>
          </a:stretch>
        </p:blipFill>
        <p:spPr>
          <a:xfrm>
            <a:off x="625364" y="1892655"/>
            <a:ext cx="661854" cy="341676"/>
          </a:xfrm>
          <a:prstGeom prst="rect">
            <a:avLst/>
          </a:prstGeom>
        </p:spPr>
      </p:pic>
      <p:pic>
        <p:nvPicPr>
          <p:cNvPr id="84" name="Picture 83">
            <a:extLst>
              <a:ext uri="{FF2B5EF4-FFF2-40B4-BE49-F238E27FC236}">
                <a16:creationId xmlns:a16="http://schemas.microsoft.com/office/drawing/2014/main" id="{36A4339C-572C-45A0-9CE5-C4EDE3FDF9A2}"/>
              </a:ext>
            </a:extLst>
          </p:cNvPr>
          <p:cNvPicPr>
            <a:picLocks noChangeAspect="1"/>
          </p:cNvPicPr>
          <p:nvPr/>
        </p:nvPicPr>
        <p:blipFill>
          <a:blip r:embed="rId82" cstate="screen">
            <a:extLst>
              <a:ext uri="{28A0092B-C50C-407E-A947-70E740481C1C}">
                <a14:useLocalDpi xmlns:a14="http://schemas.microsoft.com/office/drawing/2010/main"/>
              </a:ext>
            </a:extLst>
          </a:blip>
          <a:stretch>
            <a:fillRect/>
          </a:stretch>
        </p:blipFill>
        <p:spPr>
          <a:xfrm>
            <a:off x="1624940" y="1854787"/>
            <a:ext cx="382660" cy="417415"/>
          </a:xfrm>
          <a:prstGeom prst="rect">
            <a:avLst/>
          </a:prstGeom>
        </p:spPr>
      </p:pic>
      <p:pic>
        <p:nvPicPr>
          <p:cNvPr id="85" name="Picture 84">
            <a:extLst>
              <a:ext uri="{FF2B5EF4-FFF2-40B4-BE49-F238E27FC236}">
                <a16:creationId xmlns:a16="http://schemas.microsoft.com/office/drawing/2014/main" id="{456C634A-17ED-421B-88C9-542325C45159}"/>
              </a:ext>
            </a:extLst>
          </p:cNvPr>
          <p:cNvPicPr>
            <a:picLocks noChangeAspect="1"/>
          </p:cNvPicPr>
          <p:nvPr/>
        </p:nvPicPr>
        <p:blipFill>
          <a:blip r:embed="rId83" cstate="screen">
            <a:extLst>
              <a:ext uri="{28A0092B-C50C-407E-A947-70E740481C1C}">
                <a14:useLocalDpi xmlns:a14="http://schemas.microsoft.com/office/drawing/2010/main"/>
              </a:ext>
            </a:extLst>
          </a:blip>
          <a:stretch>
            <a:fillRect/>
          </a:stretch>
        </p:blipFill>
        <p:spPr>
          <a:xfrm>
            <a:off x="1645494" y="2530589"/>
            <a:ext cx="805938" cy="335185"/>
          </a:xfrm>
          <a:prstGeom prst="rect">
            <a:avLst/>
          </a:prstGeom>
        </p:spPr>
      </p:pic>
      <p:pic>
        <p:nvPicPr>
          <p:cNvPr id="86" name="Picture 85">
            <a:extLst>
              <a:ext uri="{FF2B5EF4-FFF2-40B4-BE49-F238E27FC236}">
                <a16:creationId xmlns:a16="http://schemas.microsoft.com/office/drawing/2014/main" id="{E1911768-1B93-4840-A4C7-DA7657839BEA}"/>
              </a:ext>
            </a:extLst>
          </p:cNvPr>
          <p:cNvPicPr>
            <a:picLocks noChangeAspect="1"/>
          </p:cNvPicPr>
          <p:nvPr/>
        </p:nvPicPr>
        <p:blipFill>
          <a:blip r:embed="rId84" cstate="screen">
            <a:extLst>
              <a:ext uri="{28A0092B-C50C-407E-A947-70E740481C1C}">
                <a14:useLocalDpi xmlns:a14="http://schemas.microsoft.com/office/drawing/2010/main"/>
              </a:ext>
            </a:extLst>
          </a:blip>
          <a:stretch>
            <a:fillRect/>
          </a:stretch>
        </p:blipFill>
        <p:spPr>
          <a:xfrm>
            <a:off x="5473877" y="5261724"/>
            <a:ext cx="712504" cy="415770"/>
          </a:xfrm>
          <a:prstGeom prst="rect">
            <a:avLst/>
          </a:prstGeom>
        </p:spPr>
      </p:pic>
      <p:pic>
        <p:nvPicPr>
          <p:cNvPr id="87" name="Picture 86">
            <a:extLst>
              <a:ext uri="{FF2B5EF4-FFF2-40B4-BE49-F238E27FC236}">
                <a16:creationId xmlns:a16="http://schemas.microsoft.com/office/drawing/2014/main" id="{A98391AD-0DA6-4CF9-A748-4B697F4157A7}"/>
              </a:ext>
            </a:extLst>
          </p:cNvPr>
          <p:cNvPicPr>
            <a:picLocks noChangeAspect="1"/>
          </p:cNvPicPr>
          <p:nvPr/>
        </p:nvPicPr>
        <p:blipFill>
          <a:blip r:embed="rId85" cstate="screen">
            <a:extLst>
              <a:ext uri="{28A0092B-C50C-407E-A947-70E740481C1C}">
                <a14:useLocalDpi xmlns:a14="http://schemas.microsoft.com/office/drawing/2010/main"/>
              </a:ext>
            </a:extLst>
          </a:blip>
          <a:stretch>
            <a:fillRect/>
          </a:stretch>
        </p:blipFill>
        <p:spPr>
          <a:xfrm>
            <a:off x="3618180" y="5420133"/>
            <a:ext cx="914089" cy="153028"/>
          </a:xfrm>
          <a:prstGeom prst="rect">
            <a:avLst/>
          </a:prstGeom>
        </p:spPr>
      </p:pic>
      <p:pic>
        <p:nvPicPr>
          <p:cNvPr id="88" name="Picture 87">
            <a:extLst>
              <a:ext uri="{FF2B5EF4-FFF2-40B4-BE49-F238E27FC236}">
                <a16:creationId xmlns:a16="http://schemas.microsoft.com/office/drawing/2014/main" id="{354E68BF-8E7D-4CD9-B3AE-0958F172C957}"/>
              </a:ext>
            </a:extLst>
          </p:cNvPr>
          <p:cNvPicPr>
            <a:picLocks noChangeAspect="1"/>
          </p:cNvPicPr>
          <p:nvPr/>
        </p:nvPicPr>
        <p:blipFill>
          <a:blip r:embed="rId86"/>
          <a:stretch>
            <a:fillRect/>
          </a:stretch>
        </p:blipFill>
        <p:spPr>
          <a:xfrm>
            <a:off x="9265601" y="5294867"/>
            <a:ext cx="835813" cy="290560"/>
          </a:xfrm>
          <a:prstGeom prst="rect">
            <a:avLst/>
          </a:prstGeom>
        </p:spPr>
      </p:pic>
      <p:pic>
        <p:nvPicPr>
          <p:cNvPr id="89" name="Picture 88">
            <a:extLst>
              <a:ext uri="{FF2B5EF4-FFF2-40B4-BE49-F238E27FC236}">
                <a16:creationId xmlns:a16="http://schemas.microsoft.com/office/drawing/2014/main" id="{8AA7DDFA-CB0D-4260-B1F4-148CA257A88E}"/>
              </a:ext>
            </a:extLst>
          </p:cNvPr>
          <p:cNvPicPr>
            <a:picLocks noChangeAspect="1"/>
          </p:cNvPicPr>
          <p:nvPr/>
        </p:nvPicPr>
        <p:blipFill rotWithShape="1">
          <a:blip r:embed="rId87" cstate="screen">
            <a:extLst>
              <a:ext uri="{28A0092B-C50C-407E-A947-70E740481C1C}">
                <a14:useLocalDpi xmlns:a14="http://schemas.microsoft.com/office/drawing/2010/main"/>
              </a:ext>
            </a:extLst>
          </a:blip>
          <a:srcRect/>
          <a:stretch/>
        </p:blipFill>
        <p:spPr>
          <a:xfrm>
            <a:off x="4495632" y="5330277"/>
            <a:ext cx="979936" cy="334768"/>
          </a:xfrm>
          <a:prstGeom prst="rect">
            <a:avLst/>
          </a:prstGeom>
        </p:spPr>
      </p:pic>
      <p:pic>
        <p:nvPicPr>
          <p:cNvPr id="90" name="Picture 89">
            <a:extLst>
              <a:ext uri="{FF2B5EF4-FFF2-40B4-BE49-F238E27FC236}">
                <a16:creationId xmlns:a16="http://schemas.microsoft.com/office/drawing/2014/main" id="{9A208447-7753-4546-AD25-A5DB2ADE818A}"/>
              </a:ext>
            </a:extLst>
          </p:cNvPr>
          <p:cNvPicPr>
            <a:picLocks noChangeAspect="1"/>
          </p:cNvPicPr>
          <p:nvPr/>
        </p:nvPicPr>
        <p:blipFill>
          <a:blip r:embed="rId88" cstate="screen">
            <a:extLst>
              <a:ext uri="{28A0092B-C50C-407E-A947-70E740481C1C}">
                <a14:useLocalDpi xmlns:a14="http://schemas.microsoft.com/office/drawing/2010/main"/>
              </a:ext>
            </a:extLst>
          </a:blip>
          <a:stretch>
            <a:fillRect/>
          </a:stretch>
        </p:blipFill>
        <p:spPr>
          <a:xfrm>
            <a:off x="6263326" y="5351437"/>
            <a:ext cx="856704" cy="252363"/>
          </a:xfrm>
          <a:prstGeom prst="rect">
            <a:avLst/>
          </a:prstGeom>
        </p:spPr>
      </p:pic>
      <p:pic>
        <p:nvPicPr>
          <p:cNvPr id="91" name="Picture 90">
            <a:extLst>
              <a:ext uri="{FF2B5EF4-FFF2-40B4-BE49-F238E27FC236}">
                <a16:creationId xmlns:a16="http://schemas.microsoft.com/office/drawing/2014/main" id="{4E06DC81-9667-4647-84D6-C2A2F9631DC2}"/>
              </a:ext>
            </a:extLst>
          </p:cNvPr>
          <p:cNvPicPr>
            <a:picLocks noChangeAspect="1"/>
          </p:cNvPicPr>
          <p:nvPr/>
        </p:nvPicPr>
        <p:blipFill>
          <a:blip r:embed="rId89" cstate="screen">
            <a:extLst>
              <a:ext uri="{28A0092B-C50C-407E-A947-70E740481C1C}">
                <a14:useLocalDpi xmlns:a14="http://schemas.microsoft.com/office/drawing/2010/main"/>
              </a:ext>
            </a:extLst>
          </a:blip>
          <a:stretch>
            <a:fillRect/>
          </a:stretch>
        </p:blipFill>
        <p:spPr>
          <a:xfrm>
            <a:off x="7168223" y="5343989"/>
            <a:ext cx="756591" cy="249170"/>
          </a:xfrm>
          <a:prstGeom prst="rect">
            <a:avLst/>
          </a:prstGeom>
        </p:spPr>
      </p:pic>
      <p:pic>
        <p:nvPicPr>
          <p:cNvPr id="92" name="Picture 91">
            <a:extLst>
              <a:ext uri="{FF2B5EF4-FFF2-40B4-BE49-F238E27FC236}">
                <a16:creationId xmlns:a16="http://schemas.microsoft.com/office/drawing/2014/main" id="{3B48641B-2A81-4B01-BB6E-0A0CA9B0E382}"/>
              </a:ext>
            </a:extLst>
          </p:cNvPr>
          <p:cNvPicPr>
            <a:picLocks noChangeAspect="1"/>
          </p:cNvPicPr>
          <p:nvPr/>
        </p:nvPicPr>
        <p:blipFill>
          <a:blip r:embed="rId90" cstate="screen">
            <a:extLst>
              <a:ext uri="{28A0092B-C50C-407E-A947-70E740481C1C}">
                <a14:useLocalDpi xmlns:a14="http://schemas.microsoft.com/office/drawing/2010/main"/>
              </a:ext>
            </a:extLst>
          </a:blip>
          <a:stretch>
            <a:fillRect/>
          </a:stretch>
        </p:blipFill>
        <p:spPr>
          <a:xfrm>
            <a:off x="11340011" y="5269398"/>
            <a:ext cx="314202" cy="471799"/>
          </a:xfrm>
          <a:prstGeom prst="rect">
            <a:avLst/>
          </a:prstGeom>
        </p:spPr>
      </p:pic>
      <p:pic>
        <p:nvPicPr>
          <p:cNvPr id="93" name="Picture 92">
            <a:extLst>
              <a:ext uri="{FF2B5EF4-FFF2-40B4-BE49-F238E27FC236}">
                <a16:creationId xmlns:a16="http://schemas.microsoft.com/office/drawing/2014/main" id="{4988B4E2-8841-4F61-AC89-54ADCD2C4E53}"/>
              </a:ext>
            </a:extLst>
          </p:cNvPr>
          <p:cNvPicPr>
            <a:picLocks noChangeAspect="1"/>
          </p:cNvPicPr>
          <p:nvPr/>
        </p:nvPicPr>
        <p:blipFill>
          <a:blip r:embed="rId91" cstate="screen">
            <a:extLst>
              <a:ext uri="{28A0092B-C50C-407E-A947-70E740481C1C}">
                <a14:useLocalDpi xmlns:a14="http://schemas.microsoft.com/office/drawing/2010/main"/>
              </a:ext>
            </a:extLst>
          </a:blip>
          <a:stretch>
            <a:fillRect/>
          </a:stretch>
        </p:blipFill>
        <p:spPr>
          <a:xfrm>
            <a:off x="8210348" y="5375043"/>
            <a:ext cx="855250" cy="262860"/>
          </a:xfrm>
          <a:prstGeom prst="rect">
            <a:avLst/>
          </a:prstGeom>
        </p:spPr>
      </p:pic>
      <p:pic>
        <p:nvPicPr>
          <p:cNvPr id="94" name="Picture 93">
            <a:extLst>
              <a:ext uri="{FF2B5EF4-FFF2-40B4-BE49-F238E27FC236}">
                <a16:creationId xmlns:a16="http://schemas.microsoft.com/office/drawing/2014/main" id="{DE31FEBA-54A5-41BD-9735-E62258EAA343}"/>
              </a:ext>
            </a:extLst>
          </p:cNvPr>
          <p:cNvPicPr>
            <a:picLocks noChangeAspect="1"/>
          </p:cNvPicPr>
          <p:nvPr/>
        </p:nvPicPr>
        <p:blipFill>
          <a:blip r:embed="rId92" cstate="screen">
            <a:extLst>
              <a:ext uri="{28A0092B-C50C-407E-A947-70E740481C1C}">
                <a14:useLocalDpi xmlns:a14="http://schemas.microsoft.com/office/drawing/2010/main"/>
              </a:ext>
            </a:extLst>
          </a:blip>
          <a:stretch>
            <a:fillRect/>
          </a:stretch>
        </p:blipFill>
        <p:spPr>
          <a:xfrm>
            <a:off x="10198147" y="5399735"/>
            <a:ext cx="883837" cy="157359"/>
          </a:xfrm>
          <a:prstGeom prst="rect">
            <a:avLst/>
          </a:prstGeom>
          <a:noFill/>
        </p:spPr>
      </p:pic>
      <p:pic>
        <p:nvPicPr>
          <p:cNvPr id="95" name="Picture 94">
            <a:extLst>
              <a:ext uri="{FF2B5EF4-FFF2-40B4-BE49-F238E27FC236}">
                <a16:creationId xmlns:a16="http://schemas.microsoft.com/office/drawing/2014/main" id="{88F58DBE-6C06-42E7-82E9-01805CB5A051}"/>
              </a:ext>
            </a:extLst>
          </p:cNvPr>
          <p:cNvPicPr>
            <a:picLocks noChangeAspect="1"/>
          </p:cNvPicPr>
          <p:nvPr/>
        </p:nvPicPr>
        <p:blipFill>
          <a:blip r:embed="rId93" cstate="screen">
            <a:extLst>
              <a:ext uri="{28A0092B-C50C-407E-A947-70E740481C1C}">
                <a14:useLocalDpi xmlns:a14="http://schemas.microsoft.com/office/drawing/2010/main"/>
              </a:ext>
            </a:extLst>
          </a:blip>
          <a:stretch>
            <a:fillRect/>
          </a:stretch>
        </p:blipFill>
        <p:spPr>
          <a:xfrm>
            <a:off x="10920585" y="1310378"/>
            <a:ext cx="884011" cy="168182"/>
          </a:xfrm>
          <a:prstGeom prst="rect">
            <a:avLst/>
          </a:prstGeom>
        </p:spPr>
      </p:pic>
      <p:pic>
        <p:nvPicPr>
          <p:cNvPr id="96" name="Picture 95">
            <a:extLst>
              <a:ext uri="{FF2B5EF4-FFF2-40B4-BE49-F238E27FC236}">
                <a16:creationId xmlns:a16="http://schemas.microsoft.com/office/drawing/2014/main" id="{06879A7B-D3A4-4E3D-A87A-4B9C2BEFB7B8}"/>
              </a:ext>
            </a:extLst>
          </p:cNvPr>
          <p:cNvPicPr>
            <a:picLocks noChangeAspect="1"/>
          </p:cNvPicPr>
          <p:nvPr/>
        </p:nvPicPr>
        <p:blipFill>
          <a:blip r:embed="rId94" cstate="screen">
            <a:extLst>
              <a:ext uri="{28A0092B-C50C-407E-A947-70E740481C1C}">
                <a14:useLocalDpi xmlns:a14="http://schemas.microsoft.com/office/drawing/2010/main"/>
              </a:ext>
            </a:extLst>
          </a:blip>
          <a:stretch>
            <a:fillRect/>
          </a:stretch>
        </p:blipFill>
        <p:spPr>
          <a:xfrm>
            <a:off x="2423892" y="4907208"/>
            <a:ext cx="983425" cy="192928"/>
          </a:xfrm>
          <a:prstGeom prst="rect">
            <a:avLst/>
          </a:prstGeom>
        </p:spPr>
      </p:pic>
      <p:pic>
        <p:nvPicPr>
          <p:cNvPr id="527" name="Picture 526">
            <a:extLst>
              <a:ext uri="{FF2B5EF4-FFF2-40B4-BE49-F238E27FC236}">
                <a16:creationId xmlns:a16="http://schemas.microsoft.com/office/drawing/2014/main" id="{A279283A-EB5D-4813-AC7E-FA160BB9F3F0}"/>
              </a:ext>
            </a:extLst>
          </p:cNvPr>
          <p:cNvPicPr>
            <a:picLocks noChangeAspect="1"/>
          </p:cNvPicPr>
          <p:nvPr/>
        </p:nvPicPr>
        <p:blipFill>
          <a:blip r:embed="rId95" cstate="screen">
            <a:extLst>
              <a:ext uri="{28A0092B-C50C-407E-A947-70E740481C1C}">
                <a14:useLocalDpi xmlns:a14="http://schemas.microsoft.com/office/drawing/2010/main"/>
              </a:ext>
            </a:extLst>
          </a:blip>
          <a:stretch>
            <a:fillRect/>
          </a:stretch>
        </p:blipFill>
        <p:spPr>
          <a:xfrm>
            <a:off x="2687777" y="1321936"/>
            <a:ext cx="547763" cy="273882"/>
          </a:xfrm>
          <a:prstGeom prst="rect">
            <a:avLst/>
          </a:prstGeom>
        </p:spPr>
      </p:pic>
      <p:pic>
        <p:nvPicPr>
          <p:cNvPr id="529" name="Picture 6">
            <a:extLst>
              <a:ext uri="{FF2B5EF4-FFF2-40B4-BE49-F238E27FC236}">
                <a16:creationId xmlns:a16="http://schemas.microsoft.com/office/drawing/2014/main" id="{8AF226CF-956C-4348-AB7C-1716EC76BB44}"/>
              </a:ext>
            </a:extLst>
          </p:cNvPr>
          <p:cNvPicPr>
            <a:picLocks noChangeAspect="1" noChangeArrowheads="1"/>
          </p:cNvPicPr>
          <p:nvPr/>
        </p:nvPicPr>
        <p:blipFill>
          <a:blip r:embed="rId96"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8845481" y="3658970"/>
            <a:ext cx="637867" cy="2839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30" name="Picture 529">
            <a:extLst>
              <a:ext uri="{FF2B5EF4-FFF2-40B4-BE49-F238E27FC236}">
                <a16:creationId xmlns:a16="http://schemas.microsoft.com/office/drawing/2014/main" id="{8813690D-071B-4661-A87F-28139A7D0BE7}"/>
              </a:ext>
            </a:extLst>
          </p:cNvPr>
          <p:cNvPicPr>
            <a:picLocks noChangeAspect="1"/>
          </p:cNvPicPr>
          <p:nvPr/>
        </p:nvPicPr>
        <p:blipFill>
          <a:blip r:embed="rId97" cstate="screen">
            <a:extLst>
              <a:ext uri="{28A0092B-C50C-407E-A947-70E740481C1C}">
                <a14:useLocalDpi xmlns:a14="http://schemas.microsoft.com/office/drawing/2010/main"/>
              </a:ext>
            </a:extLst>
          </a:blip>
          <a:stretch>
            <a:fillRect/>
          </a:stretch>
        </p:blipFill>
        <p:spPr>
          <a:xfrm>
            <a:off x="5008840" y="1841228"/>
            <a:ext cx="409195" cy="311886"/>
          </a:xfrm>
          <a:prstGeom prst="rect">
            <a:avLst/>
          </a:prstGeom>
        </p:spPr>
      </p:pic>
      <p:pic>
        <p:nvPicPr>
          <p:cNvPr id="531" name="Picture 530">
            <a:extLst>
              <a:ext uri="{FF2B5EF4-FFF2-40B4-BE49-F238E27FC236}">
                <a16:creationId xmlns:a16="http://schemas.microsoft.com/office/drawing/2014/main" id="{9E9133B5-3199-4922-9890-F44B90985448}"/>
              </a:ext>
            </a:extLst>
          </p:cNvPr>
          <p:cNvPicPr>
            <a:picLocks noChangeAspect="1"/>
          </p:cNvPicPr>
          <p:nvPr/>
        </p:nvPicPr>
        <p:blipFill rotWithShape="1">
          <a:blip r:embed="rId98" cstate="screen">
            <a:extLst>
              <a:ext uri="{28A0092B-C50C-407E-A947-70E740481C1C}">
                <a14:useLocalDpi xmlns:a14="http://schemas.microsoft.com/office/drawing/2010/main"/>
              </a:ext>
            </a:extLst>
          </a:blip>
          <a:srcRect/>
          <a:stretch/>
        </p:blipFill>
        <p:spPr>
          <a:xfrm>
            <a:off x="6856060" y="2508213"/>
            <a:ext cx="366127" cy="304167"/>
          </a:xfrm>
          <a:prstGeom prst="rect">
            <a:avLst/>
          </a:prstGeom>
        </p:spPr>
      </p:pic>
      <p:pic>
        <p:nvPicPr>
          <p:cNvPr id="532" name="Picture 531" descr="Image result for ixreach">
            <a:extLst>
              <a:ext uri="{FF2B5EF4-FFF2-40B4-BE49-F238E27FC236}">
                <a16:creationId xmlns:a16="http://schemas.microsoft.com/office/drawing/2014/main" id="{960CD391-B8B1-4B97-A153-789522B8F129}"/>
              </a:ext>
            </a:extLst>
          </p:cNvPr>
          <p:cNvPicPr>
            <a:picLocks noChangeAspect="1" noChangeArrowheads="1"/>
          </p:cNvPicPr>
          <p:nvPr/>
        </p:nvPicPr>
        <p:blipFill>
          <a:blip r:embed="rId99" cstate="screen">
            <a:extLst>
              <a:ext uri="{28A0092B-C50C-407E-A947-70E740481C1C}">
                <a14:useLocalDpi xmlns:a14="http://schemas.microsoft.com/office/drawing/2010/main"/>
              </a:ext>
            </a:extLst>
          </a:blip>
          <a:srcRect/>
          <a:stretch>
            <a:fillRect/>
          </a:stretch>
        </p:blipFill>
        <p:spPr bwMode="auto">
          <a:xfrm>
            <a:off x="10448447" y="2496790"/>
            <a:ext cx="1084482" cy="361494"/>
          </a:xfrm>
          <a:prstGeom prst="rect">
            <a:avLst/>
          </a:prstGeom>
          <a:noFill/>
          <a:extLst>
            <a:ext uri="{909E8E84-426E-40DD-AFC4-6F175D3DCCD1}">
              <a14:hiddenFill xmlns:a14="http://schemas.microsoft.com/office/drawing/2010/main">
                <a:solidFill>
                  <a:srgbClr val="FFFFFF"/>
                </a:solidFill>
              </a14:hiddenFill>
            </a:ext>
          </a:extLst>
        </p:spPr>
      </p:pic>
      <p:pic>
        <p:nvPicPr>
          <p:cNvPr id="533" name="Picture 532">
            <a:extLst>
              <a:ext uri="{FF2B5EF4-FFF2-40B4-BE49-F238E27FC236}">
                <a16:creationId xmlns:a16="http://schemas.microsoft.com/office/drawing/2014/main" id="{37A63C2E-0E38-4FBF-A7C0-31360ECAF715}"/>
              </a:ext>
            </a:extLst>
          </p:cNvPr>
          <p:cNvPicPr>
            <a:picLocks noChangeAspect="1"/>
          </p:cNvPicPr>
          <p:nvPr/>
        </p:nvPicPr>
        <p:blipFill>
          <a:blip r:embed="rId100" cstate="screen">
            <a:extLst>
              <a:ext uri="{28A0092B-C50C-407E-A947-70E740481C1C}">
                <a14:useLocalDpi xmlns:a14="http://schemas.microsoft.com/office/drawing/2010/main"/>
              </a:ext>
            </a:extLst>
          </a:blip>
          <a:stretch>
            <a:fillRect/>
          </a:stretch>
        </p:blipFill>
        <p:spPr>
          <a:xfrm>
            <a:off x="4747712" y="3045605"/>
            <a:ext cx="643474" cy="336568"/>
          </a:xfrm>
          <a:prstGeom prst="rect">
            <a:avLst/>
          </a:prstGeom>
        </p:spPr>
      </p:pic>
      <p:pic>
        <p:nvPicPr>
          <p:cNvPr id="534" name="Picture 533" descr="Image result for ntt smartconnect">
            <a:extLst>
              <a:ext uri="{FF2B5EF4-FFF2-40B4-BE49-F238E27FC236}">
                <a16:creationId xmlns:a16="http://schemas.microsoft.com/office/drawing/2014/main" id="{47079BD1-6505-4E6C-8858-5CF499B86011}"/>
              </a:ext>
            </a:extLst>
          </p:cNvPr>
          <p:cNvPicPr>
            <a:picLocks noChangeAspect="1" noChangeArrowheads="1"/>
          </p:cNvPicPr>
          <p:nvPr/>
        </p:nvPicPr>
        <p:blipFill rotWithShape="1">
          <a:blip r:embed="rId101" cstate="screen">
            <a:extLst>
              <a:ext uri="{28A0092B-C50C-407E-A947-70E740481C1C}">
                <a14:useLocalDpi xmlns:a14="http://schemas.microsoft.com/office/drawing/2010/main"/>
              </a:ext>
            </a:extLst>
          </a:blip>
          <a:srcRect/>
          <a:stretch/>
        </p:blipFill>
        <p:spPr bwMode="auto">
          <a:xfrm>
            <a:off x="9754351" y="3621150"/>
            <a:ext cx="1057405" cy="356943"/>
          </a:xfrm>
          <a:prstGeom prst="rect">
            <a:avLst/>
          </a:prstGeom>
          <a:noFill/>
          <a:extLst>
            <a:ext uri="{909E8E84-426E-40DD-AFC4-6F175D3DCCD1}">
              <a14:hiddenFill xmlns:a14="http://schemas.microsoft.com/office/drawing/2010/main">
                <a:solidFill>
                  <a:srgbClr val="FFFFFF"/>
                </a:solidFill>
              </a14:hiddenFill>
            </a:ext>
          </a:extLst>
        </p:spPr>
      </p:pic>
      <p:pic>
        <p:nvPicPr>
          <p:cNvPr id="536" name="Picture 535" descr="Image result for optus">
            <a:extLst>
              <a:ext uri="{FF2B5EF4-FFF2-40B4-BE49-F238E27FC236}">
                <a16:creationId xmlns:a16="http://schemas.microsoft.com/office/drawing/2014/main" id="{889F0306-F1D8-4080-97C8-DD30FE54DCE2}"/>
              </a:ext>
            </a:extLst>
          </p:cNvPr>
          <p:cNvPicPr>
            <a:picLocks noChangeAspect="1" noChangeArrowheads="1"/>
          </p:cNvPicPr>
          <p:nvPr/>
        </p:nvPicPr>
        <p:blipFill>
          <a:blip r:embed="rId102" cstate="screen">
            <a:extLst>
              <a:ext uri="{28A0092B-C50C-407E-A947-70E740481C1C}">
                <a14:useLocalDpi xmlns:a14="http://schemas.microsoft.com/office/drawing/2010/main"/>
              </a:ext>
            </a:extLst>
          </a:blip>
          <a:srcRect/>
          <a:stretch>
            <a:fillRect/>
          </a:stretch>
        </p:blipFill>
        <p:spPr bwMode="auto">
          <a:xfrm>
            <a:off x="11042161" y="3738561"/>
            <a:ext cx="537656" cy="107181"/>
          </a:xfrm>
          <a:prstGeom prst="rect">
            <a:avLst/>
          </a:prstGeom>
          <a:noFill/>
          <a:extLst>
            <a:ext uri="{909E8E84-426E-40DD-AFC4-6F175D3DCCD1}">
              <a14:hiddenFill xmlns:a14="http://schemas.microsoft.com/office/drawing/2010/main">
                <a:solidFill>
                  <a:srgbClr val="FFFFFF"/>
                </a:solidFill>
              </a14:hiddenFill>
            </a:ext>
          </a:extLst>
        </p:spPr>
      </p:pic>
      <p:pic>
        <p:nvPicPr>
          <p:cNvPr id="537" name="Picture 536">
            <a:extLst>
              <a:ext uri="{FF2B5EF4-FFF2-40B4-BE49-F238E27FC236}">
                <a16:creationId xmlns:a16="http://schemas.microsoft.com/office/drawing/2014/main" id="{3C63B5E0-A57C-44DC-B95A-9F6B9AC101C0}"/>
              </a:ext>
            </a:extLst>
          </p:cNvPr>
          <p:cNvPicPr>
            <a:picLocks noChangeAspect="1"/>
          </p:cNvPicPr>
          <p:nvPr/>
        </p:nvPicPr>
        <p:blipFill>
          <a:blip r:embed="rId103" cstate="screen">
            <a:extLst>
              <a:ext uri="{28A0092B-C50C-407E-A947-70E740481C1C}">
                <a14:useLocalDpi xmlns:a14="http://schemas.microsoft.com/office/drawing/2010/main"/>
              </a:ext>
            </a:extLst>
          </a:blip>
          <a:stretch>
            <a:fillRect/>
          </a:stretch>
        </p:blipFill>
        <p:spPr>
          <a:xfrm>
            <a:off x="2212812" y="4276320"/>
            <a:ext cx="1024626" cy="218616"/>
          </a:xfrm>
          <a:prstGeom prst="rect">
            <a:avLst/>
          </a:prstGeom>
        </p:spPr>
      </p:pic>
      <p:pic>
        <p:nvPicPr>
          <p:cNvPr id="538" name="Picture 537">
            <a:extLst>
              <a:ext uri="{FF2B5EF4-FFF2-40B4-BE49-F238E27FC236}">
                <a16:creationId xmlns:a16="http://schemas.microsoft.com/office/drawing/2014/main" id="{A7AA476C-4468-4A5B-8326-DEBD15E60EFB}"/>
              </a:ext>
            </a:extLst>
          </p:cNvPr>
          <p:cNvPicPr>
            <a:picLocks noChangeAspect="1"/>
          </p:cNvPicPr>
          <p:nvPr/>
        </p:nvPicPr>
        <p:blipFill>
          <a:blip r:embed="rId104" cstate="screen">
            <a:extLst>
              <a:ext uri="{28A0092B-C50C-407E-A947-70E740481C1C}">
                <a14:useLocalDpi xmlns:a14="http://schemas.microsoft.com/office/drawing/2010/main"/>
              </a:ext>
            </a:extLst>
          </a:blip>
          <a:stretch>
            <a:fillRect/>
          </a:stretch>
        </p:blipFill>
        <p:spPr>
          <a:xfrm>
            <a:off x="4473146" y="4851228"/>
            <a:ext cx="964823" cy="325181"/>
          </a:xfrm>
          <a:prstGeom prst="rect">
            <a:avLst/>
          </a:prstGeom>
        </p:spPr>
      </p:pic>
      <p:pic>
        <p:nvPicPr>
          <p:cNvPr id="539" name="Picture 538" descr="Image result for time logo">
            <a:extLst>
              <a:ext uri="{FF2B5EF4-FFF2-40B4-BE49-F238E27FC236}">
                <a16:creationId xmlns:a16="http://schemas.microsoft.com/office/drawing/2014/main" id="{BA054B17-00F3-414F-98EF-09618F5D2C84}"/>
              </a:ext>
            </a:extLst>
          </p:cNvPr>
          <p:cNvPicPr>
            <a:picLocks noChangeAspect="1" noChangeArrowheads="1"/>
          </p:cNvPicPr>
          <p:nvPr/>
        </p:nvPicPr>
        <p:blipFill>
          <a:blip r:embed="rId105" cstate="screen">
            <a:extLst>
              <a:ext uri="{28A0092B-C50C-407E-A947-70E740481C1C}">
                <a14:useLocalDpi xmlns:a14="http://schemas.microsoft.com/office/drawing/2010/main"/>
              </a:ext>
            </a:extLst>
          </a:blip>
          <a:srcRect/>
          <a:stretch>
            <a:fillRect/>
          </a:stretch>
        </p:blipFill>
        <p:spPr bwMode="auto">
          <a:xfrm>
            <a:off x="669290" y="5360073"/>
            <a:ext cx="662322" cy="117545"/>
          </a:xfrm>
          <a:prstGeom prst="rect">
            <a:avLst/>
          </a:prstGeom>
          <a:noFill/>
          <a:extLst>
            <a:ext uri="{909E8E84-426E-40DD-AFC4-6F175D3DCCD1}">
              <a14:hiddenFill xmlns:a14="http://schemas.microsoft.com/office/drawing/2010/main">
                <a:solidFill>
                  <a:srgbClr val="FFFFFF"/>
                </a:solidFill>
              </a14:hiddenFill>
            </a:ext>
          </a:extLst>
        </p:spPr>
      </p:pic>
      <p:pic>
        <p:nvPicPr>
          <p:cNvPr id="541" name="Picture 540" descr="Image result for sprint logo">
            <a:extLst>
              <a:ext uri="{FF2B5EF4-FFF2-40B4-BE49-F238E27FC236}">
                <a16:creationId xmlns:a16="http://schemas.microsoft.com/office/drawing/2014/main" id="{F3EFB863-E221-43D4-AD44-E6CE8363D538}"/>
              </a:ext>
            </a:extLst>
          </p:cNvPr>
          <p:cNvPicPr>
            <a:picLocks noChangeAspect="1" noChangeArrowheads="1"/>
          </p:cNvPicPr>
          <p:nvPr/>
        </p:nvPicPr>
        <p:blipFill>
          <a:blip r:embed="rId106" cstate="screen">
            <a:extLst>
              <a:ext uri="{28A0092B-C50C-407E-A947-70E740481C1C}">
                <a14:useLocalDpi xmlns:a14="http://schemas.microsoft.com/office/drawing/2010/main"/>
              </a:ext>
            </a:extLst>
          </a:blip>
          <a:srcRect/>
          <a:stretch>
            <a:fillRect/>
          </a:stretch>
        </p:blipFill>
        <p:spPr bwMode="auto">
          <a:xfrm>
            <a:off x="689075" y="4758321"/>
            <a:ext cx="781890" cy="324464"/>
          </a:xfrm>
          <a:prstGeom prst="rect">
            <a:avLst/>
          </a:prstGeom>
          <a:noFill/>
          <a:extLst>
            <a:ext uri="{909E8E84-426E-40DD-AFC4-6F175D3DCCD1}">
              <a14:hiddenFill xmlns:a14="http://schemas.microsoft.com/office/drawing/2010/main">
                <a:solidFill>
                  <a:srgbClr val="FFFFFF"/>
                </a:solidFill>
              </a14:hiddenFill>
            </a:ext>
          </a:extLst>
        </p:spPr>
      </p:pic>
      <p:pic>
        <p:nvPicPr>
          <p:cNvPr id="540" name="Picture 539">
            <a:extLst>
              <a:ext uri="{FF2B5EF4-FFF2-40B4-BE49-F238E27FC236}">
                <a16:creationId xmlns:a16="http://schemas.microsoft.com/office/drawing/2014/main" id="{4933E1FF-B90D-4751-8A8F-0A75E8794707}"/>
              </a:ext>
            </a:extLst>
          </p:cNvPr>
          <p:cNvPicPr>
            <a:picLocks noChangeAspect="1"/>
          </p:cNvPicPr>
          <p:nvPr/>
        </p:nvPicPr>
        <p:blipFill>
          <a:blip r:embed="rId107" cstate="screen">
            <a:extLst>
              <a:ext uri="{28A0092B-C50C-407E-A947-70E740481C1C}">
                <a14:useLocalDpi xmlns:a14="http://schemas.microsoft.com/office/drawing/2010/main"/>
              </a:ext>
            </a:extLst>
          </a:blip>
          <a:stretch>
            <a:fillRect/>
          </a:stretch>
        </p:blipFill>
        <p:spPr>
          <a:xfrm>
            <a:off x="11214309" y="4284791"/>
            <a:ext cx="548753" cy="270718"/>
          </a:xfrm>
          <a:prstGeom prst="rect">
            <a:avLst/>
          </a:prstGeom>
        </p:spPr>
      </p:pic>
      <p:pic>
        <p:nvPicPr>
          <p:cNvPr id="3" name="Picture 2">
            <a:extLst>
              <a:ext uri="{FF2B5EF4-FFF2-40B4-BE49-F238E27FC236}">
                <a16:creationId xmlns:a16="http://schemas.microsoft.com/office/drawing/2014/main" id="{E5F151BB-557E-4BEE-B841-2CD72EF2B8A6}"/>
              </a:ext>
            </a:extLst>
          </p:cNvPr>
          <p:cNvPicPr>
            <a:picLocks noChangeAspect="1"/>
          </p:cNvPicPr>
          <p:nvPr/>
        </p:nvPicPr>
        <p:blipFill>
          <a:blip r:embed="rId108" cstate="screen">
            <a:extLst>
              <a:ext uri="{28A0092B-C50C-407E-A947-70E740481C1C}">
                <a14:useLocalDpi xmlns:a14="http://schemas.microsoft.com/office/drawing/2010/main"/>
              </a:ext>
            </a:extLst>
          </a:blip>
          <a:stretch>
            <a:fillRect/>
          </a:stretch>
        </p:blipFill>
        <p:spPr>
          <a:xfrm>
            <a:off x="3271352" y="1941760"/>
            <a:ext cx="863189" cy="316359"/>
          </a:xfrm>
          <a:prstGeom prst="rect">
            <a:avLst/>
          </a:prstGeom>
        </p:spPr>
      </p:pic>
    </p:spTree>
    <p:extLst>
      <p:ext uri="{BB962C8B-B14F-4D97-AF65-F5344CB8AC3E}">
        <p14:creationId xmlns:p14="http://schemas.microsoft.com/office/powerpoint/2010/main" val="1171659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972C21C-0790-2D44-A742-73A639A60AD8}"/>
              </a:ext>
            </a:extLst>
          </p:cNvPr>
          <p:cNvSpPr/>
          <p:nvPr/>
        </p:nvSpPr>
        <p:spPr bwMode="auto">
          <a:xfrm>
            <a:off x="6788627" y="0"/>
            <a:ext cx="5398755" cy="6858000"/>
          </a:xfrm>
          <a:prstGeom prst="rect">
            <a:avLst/>
          </a:prstGeom>
          <a:solidFill>
            <a:schemeClr val="bg1"/>
          </a:solidFill>
          <a:ln>
            <a:noFill/>
            <a:headEnd type="none" w="med" len="med"/>
            <a:tailEnd type="none" w="med" len="me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4" name="Title 3">
            <a:extLst>
              <a:ext uri="{FF2B5EF4-FFF2-40B4-BE49-F238E27FC236}">
                <a16:creationId xmlns:a16="http://schemas.microsoft.com/office/drawing/2014/main" id="{095E889F-A1E0-43F3-8FEE-349A04EC09F0}"/>
              </a:ext>
            </a:extLst>
          </p:cNvPr>
          <p:cNvSpPr>
            <a:spLocks noGrp="1"/>
          </p:cNvSpPr>
          <p:nvPr>
            <p:ph type="title"/>
          </p:nvPr>
        </p:nvSpPr>
        <p:spPr>
          <a:xfrm>
            <a:off x="186297" y="746038"/>
            <a:ext cx="7247245" cy="492443"/>
          </a:xfrm>
        </p:spPr>
        <p:txBody>
          <a:bodyPr/>
          <a:lstStyle/>
          <a:p>
            <a:r>
              <a:rPr lang="en-US" sz="3200" b="0"/>
              <a:t>Azure ExpressRoute Direct</a:t>
            </a:r>
          </a:p>
        </p:txBody>
      </p:sp>
      <p:sp>
        <p:nvSpPr>
          <p:cNvPr id="2" name="Text Placeholder 1">
            <a:extLst>
              <a:ext uri="{FF2B5EF4-FFF2-40B4-BE49-F238E27FC236}">
                <a16:creationId xmlns:a16="http://schemas.microsoft.com/office/drawing/2014/main" id="{F270E08A-7FEC-468D-A083-4CFE1FFF7DD3}"/>
              </a:ext>
            </a:extLst>
          </p:cNvPr>
          <p:cNvSpPr>
            <a:spLocks noGrp="1"/>
          </p:cNvSpPr>
          <p:nvPr>
            <p:ph type="body" sz="quarter" idx="10"/>
          </p:nvPr>
        </p:nvSpPr>
        <p:spPr>
          <a:xfrm>
            <a:off x="186297" y="2106015"/>
            <a:ext cx="6147253" cy="2139373"/>
          </a:xfrm>
          <a:noFill/>
        </p:spPr>
        <p:txBody>
          <a:bodyPr>
            <a:normAutofit/>
          </a:bodyPr>
          <a:lstStyle/>
          <a:p>
            <a:r>
              <a:rPr lang="en-US" sz="3200" b="1">
                <a:solidFill>
                  <a:srgbClr val="F37521"/>
                </a:solidFill>
              </a:rPr>
              <a:t>Breaking the speed barrier</a:t>
            </a:r>
          </a:p>
          <a:p>
            <a:r>
              <a:rPr lang="en-US" sz="3200" b="1">
                <a:solidFill>
                  <a:srgbClr val="F37521"/>
                </a:solidFill>
              </a:rPr>
              <a:t>Fastest of all cloud providers!</a:t>
            </a:r>
          </a:p>
        </p:txBody>
      </p:sp>
      <p:grpSp>
        <p:nvGrpSpPr>
          <p:cNvPr id="8" name="Group 7">
            <a:extLst>
              <a:ext uri="{FF2B5EF4-FFF2-40B4-BE49-F238E27FC236}">
                <a16:creationId xmlns:a16="http://schemas.microsoft.com/office/drawing/2014/main" id="{AD0DAFF1-19B5-4DD2-A232-993DD93900C7}"/>
              </a:ext>
            </a:extLst>
          </p:cNvPr>
          <p:cNvGrpSpPr/>
          <p:nvPr/>
        </p:nvGrpSpPr>
        <p:grpSpPr>
          <a:xfrm>
            <a:off x="7739790" y="361404"/>
            <a:ext cx="3528955" cy="5974042"/>
            <a:chOff x="7979350" y="463259"/>
            <a:chExt cx="3528955" cy="5974042"/>
          </a:xfrm>
        </p:grpSpPr>
        <p:sp>
          <p:nvSpPr>
            <p:cNvPr id="9" name="Rectangle 17">
              <a:extLst>
                <a:ext uri="{FF2B5EF4-FFF2-40B4-BE49-F238E27FC236}">
                  <a16:creationId xmlns:a16="http://schemas.microsoft.com/office/drawing/2014/main" id="{E2DFEC3E-D831-41E1-A8A5-BC7506615BEC}"/>
                </a:ext>
              </a:extLst>
            </p:cNvPr>
            <p:cNvSpPr/>
            <p:nvPr/>
          </p:nvSpPr>
          <p:spPr bwMode="auto">
            <a:xfrm>
              <a:off x="7979350" y="5751019"/>
              <a:ext cx="3528955" cy="686282"/>
            </a:xfrm>
            <a:prstGeom prst="rect">
              <a:avLst/>
            </a:prstGeom>
            <a:noFill/>
            <a:ln w="22225" cap="sq" cmpd="sng" algn="ctr">
              <a:noFill/>
              <a:prstDash val="sysDot"/>
              <a:miter lim="800000"/>
              <a:headEnd type="none" w="med" len="med"/>
              <a:tailEnd type="none" w="med" len="med"/>
            </a:ln>
            <a:effectLst/>
          </p:spPr>
          <p:txBody>
            <a:bodyPr lIns="186470" tIns="149176" rIns="186470" bIns="149176" anchor="ctr"/>
            <a:lstStyle/>
            <a:p>
              <a:pPr marL="0" marR="0" lvl="0" indent="0" algn="ctr" defTabSz="932017"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a:ln>
                    <a:noFill/>
                  </a:ln>
                  <a:gradFill>
                    <a:gsLst>
                      <a:gs pos="0">
                        <a:srgbClr val="353535"/>
                      </a:gs>
                      <a:gs pos="52000">
                        <a:srgbClr val="353535"/>
                      </a:gs>
                    </a:gsLst>
                    <a:lin ang="5400000" scaled="1"/>
                  </a:gradFill>
                  <a:effectLst/>
                  <a:uLnTx/>
                  <a:uFillTx/>
                  <a:latin typeface="Segoe UI Semibold" panose="020B0702040204020203" pitchFamily="34" charset="0"/>
                  <a:ea typeface="MS PGothic" pitchFamily="34" charset="-128"/>
                  <a:cs typeface="Segoe UI Semibold" panose="020B0702040204020203" pitchFamily="34" charset="0"/>
                </a:rPr>
                <a:t>ExpressRoute </a:t>
              </a:r>
              <a:br>
                <a:rPr kumimoji="0" lang="en-US" sz="1600" b="0" i="0" u="none" strike="noStrike" kern="0" cap="none" spc="0" normalizeH="0" baseline="0" noProof="0">
                  <a:ln>
                    <a:noFill/>
                  </a:ln>
                  <a:gradFill>
                    <a:gsLst>
                      <a:gs pos="0">
                        <a:srgbClr val="353535"/>
                      </a:gs>
                      <a:gs pos="52000">
                        <a:srgbClr val="353535"/>
                      </a:gs>
                    </a:gsLst>
                    <a:lin ang="5400000" scaled="1"/>
                  </a:gradFill>
                  <a:effectLst/>
                  <a:uLnTx/>
                  <a:uFillTx/>
                  <a:latin typeface="Segoe UI Semibold" panose="020B0702040204020203" pitchFamily="34" charset="0"/>
                  <a:ea typeface="MS PGothic" pitchFamily="34" charset="-128"/>
                  <a:cs typeface="Segoe UI Semibold" panose="020B0702040204020203" pitchFamily="34" charset="0"/>
                </a:rPr>
              </a:br>
              <a:r>
                <a:rPr kumimoji="0" lang="en-US" sz="1600" b="0" i="0" u="none" strike="noStrike" kern="0" cap="none" spc="0" normalizeH="0" baseline="0" noProof="0">
                  <a:ln>
                    <a:noFill/>
                  </a:ln>
                  <a:gradFill>
                    <a:gsLst>
                      <a:gs pos="0">
                        <a:srgbClr val="353535"/>
                      </a:gs>
                      <a:gs pos="52000">
                        <a:srgbClr val="353535"/>
                      </a:gs>
                    </a:gsLst>
                    <a:lin ang="5400000" scaled="1"/>
                  </a:gradFill>
                  <a:effectLst/>
                  <a:uLnTx/>
                  <a:uFillTx/>
                  <a:latin typeface="Segoe UI Semibold" panose="020B0702040204020203" pitchFamily="34" charset="0"/>
                  <a:ea typeface="MS PGothic" pitchFamily="34" charset="-128"/>
                  <a:cs typeface="Segoe UI Semibold" panose="020B0702040204020203" pitchFamily="34" charset="0"/>
                </a:rPr>
                <a:t>Peering Location</a:t>
              </a:r>
            </a:p>
          </p:txBody>
        </p:sp>
        <p:sp>
          <p:nvSpPr>
            <p:cNvPr id="10" name="Freeform 23">
              <a:extLst>
                <a:ext uri="{FF2B5EF4-FFF2-40B4-BE49-F238E27FC236}">
                  <a16:creationId xmlns:a16="http://schemas.microsoft.com/office/drawing/2014/main" id="{5EB3F528-3C9F-4E95-95F7-2B5408D7D9CD}"/>
                </a:ext>
              </a:extLst>
            </p:cNvPr>
            <p:cNvSpPr>
              <a:spLocks noEditPoints="1"/>
            </p:cNvSpPr>
            <p:nvPr/>
          </p:nvSpPr>
          <p:spPr bwMode="auto">
            <a:xfrm>
              <a:off x="9808453" y="4475884"/>
              <a:ext cx="641243" cy="1275135"/>
            </a:xfrm>
            <a:custGeom>
              <a:avLst/>
              <a:gdLst>
                <a:gd name="T0" fmla="*/ 69 w 168"/>
                <a:gd name="T1" fmla="*/ 288 h 326"/>
                <a:gd name="T2" fmla="*/ 0 w 168"/>
                <a:gd name="T3" fmla="*/ 326 h 326"/>
                <a:gd name="T4" fmla="*/ 0 w 168"/>
                <a:gd name="T5" fmla="*/ 288 h 326"/>
                <a:gd name="T6" fmla="*/ 99 w 168"/>
                <a:gd name="T7" fmla="*/ 288 h 326"/>
                <a:gd name="T8" fmla="*/ 168 w 168"/>
                <a:gd name="T9" fmla="*/ 326 h 326"/>
                <a:gd name="T10" fmla="*/ 99 w 168"/>
                <a:gd name="T11" fmla="*/ 288 h 326"/>
                <a:gd name="T12" fmla="*/ 99 w 168"/>
                <a:gd name="T13" fmla="*/ 288 h 326"/>
                <a:gd name="T14" fmla="*/ 168 w 168"/>
                <a:gd name="T15" fmla="*/ 286 h 326"/>
                <a:gd name="T16" fmla="*/ 0 w 168"/>
                <a:gd name="T17" fmla="*/ 42 h 326"/>
                <a:gd name="T18" fmla="*/ 0 w 168"/>
                <a:gd name="T19" fmla="*/ 286 h 326"/>
                <a:gd name="T20" fmla="*/ 118 w 168"/>
                <a:gd name="T21" fmla="*/ 59 h 326"/>
                <a:gd name="T22" fmla="*/ 151 w 168"/>
                <a:gd name="T23" fmla="*/ 99 h 326"/>
                <a:gd name="T24" fmla="*/ 118 w 168"/>
                <a:gd name="T25" fmla="*/ 59 h 326"/>
                <a:gd name="T26" fmla="*/ 118 w 168"/>
                <a:gd name="T27" fmla="*/ 59 h 326"/>
                <a:gd name="T28" fmla="*/ 151 w 168"/>
                <a:gd name="T29" fmla="*/ 111 h 326"/>
                <a:gd name="T30" fmla="*/ 118 w 168"/>
                <a:gd name="T31" fmla="*/ 151 h 326"/>
                <a:gd name="T32" fmla="*/ 118 w 168"/>
                <a:gd name="T33" fmla="*/ 111 h 326"/>
                <a:gd name="T34" fmla="*/ 118 w 168"/>
                <a:gd name="T35" fmla="*/ 165 h 326"/>
                <a:gd name="T36" fmla="*/ 151 w 168"/>
                <a:gd name="T37" fmla="*/ 203 h 326"/>
                <a:gd name="T38" fmla="*/ 118 w 168"/>
                <a:gd name="T39" fmla="*/ 165 h 326"/>
                <a:gd name="T40" fmla="*/ 118 w 168"/>
                <a:gd name="T41" fmla="*/ 165 h 326"/>
                <a:gd name="T42" fmla="*/ 151 w 168"/>
                <a:gd name="T43" fmla="*/ 222 h 326"/>
                <a:gd name="T44" fmla="*/ 118 w 168"/>
                <a:gd name="T45" fmla="*/ 262 h 326"/>
                <a:gd name="T46" fmla="*/ 118 w 168"/>
                <a:gd name="T47" fmla="*/ 222 h 326"/>
                <a:gd name="T48" fmla="*/ 69 w 168"/>
                <a:gd name="T49" fmla="*/ 59 h 326"/>
                <a:gd name="T50" fmla="*/ 99 w 168"/>
                <a:gd name="T51" fmla="*/ 99 h 326"/>
                <a:gd name="T52" fmla="*/ 69 w 168"/>
                <a:gd name="T53" fmla="*/ 59 h 326"/>
                <a:gd name="T54" fmla="*/ 69 w 168"/>
                <a:gd name="T55" fmla="*/ 59 h 326"/>
                <a:gd name="T56" fmla="*/ 99 w 168"/>
                <a:gd name="T57" fmla="*/ 111 h 326"/>
                <a:gd name="T58" fmla="*/ 69 w 168"/>
                <a:gd name="T59" fmla="*/ 151 h 326"/>
                <a:gd name="T60" fmla="*/ 69 w 168"/>
                <a:gd name="T61" fmla="*/ 111 h 326"/>
                <a:gd name="T62" fmla="*/ 69 w 168"/>
                <a:gd name="T63" fmla="*/ 165 h 326"/>
                <a:gd name="T64" fmla="*/ 99 w 168"/>
                <a:gd name="T65" fmla="*/ 203 h 326"/>
                <a:gd name="T66" fmla="*/ 69 w 168"/>
                <a:gd name="T67" fmla="*/ 165 h 326"/>
                <a:gd name="T68" fmla="*/ 69 w 168"/>
                <a:gd name="T69" fmla="*/ 165 h 326"/>
                <a:gd name="T70" fmla="*/ 99 w 168"/>
                <a:gd name="T71" fmla="*/ 222 h 326"/>
                <a:gd name="T72" fmla="*/ 69 w 168"/>
                <a:gd name="T73" fmla="*/ 262 h 326"/>
                <a:gd name="T74" fmla="*/ 69 w 168"/>
                <a:gd name="T75" fmla="*/ 222 h 326"/>
                <a:gd name="T76" fmla="*/ 17 w 168"/>
                <a:gd name="T77" fmla="*/ 59 h 326"/>
                <a:gd name="T78" fmla="*/ 50 w 168"/>
                <a:gd name="T79" fmla="*/ 99 h 326"/>
                <a:gd name="T80" fmla="*/ 17 w 168"/>
                <a:gd name="T81" fmla="*/ 59 h 326"/>
                <a:gd name="T82" fmla="*/ 17 w 168"/>
                <a:gd name="T83" fmla="*/ 59 h 326"/>
                <a:gd name="T84" fmla="*/ 50 w 168"/>
                <a:gd name="T85" fmla="*/ 111 h 326"/>
                <a:gd name="T86" fmla="*/ 17 w 168"/>
                <a:gd name="T87" fmla="*/ 151 h 326"/>
                <a:gd name="T88" fmla="*/ 17 w 168"/>
                <a:gd name="T89" fmla="*/ 111 h 326"/>
                <a:gd name="T90" fmla="*/ 17 w 168"/>
                <a:gd name="T91" fmla="*/ 165 h 326"/>
                <a:gd name="T92" fmla="*/ 50 w 168"/>
                <a:gd name="T93" fmla="*/ 203 h 326"/>
                <a:gd name="T94" fmla="*/ 17 w 168"/>
                <a:gd name="T95" fmla="*/ 165 h 326"/>
                <a:gd name="T96" fmla="*/ 17 w 168"/>
                <a:gd name="T97" fmla="*/ 165 h 326"/>
                <a:gd name="T98" fmla="*/ 50 w 168"/>
                <a:gd name="T99" fmla="*/ 222 h 326"/>
                <a:gd name="T100" fmla="*/ 17 w 168"/>
                <a:gd name="T101" fmla="*/ 262 h 326"/>
                <a:gd name="T102" fmla="*/ 17 w 168"/>
                <a:gd name="T103" fmla="*/ 222 h 326"/>
                <a:gd name="T104" fmla="*/ 135 w 168"/>
                <a:gd name="T105" fmla="*/ 16 h 326"/>
                <a:gd name="T106" fmla="*/ 33 w 168"/>
                <a:gd name="T107" fmla="*/ 0 h 326"/>
                <a:gd name="T108" fmla="*/ 0 w 168"/>
                <a:gd name="T109" fmla="*/ 16 h 326"/>
                <a:gd name="T110" fmla="*/ 168 w 168"/>
                <a:gd name="T111" fmla="*/ 40 h 326"/>
                <a:gd name="T112" fmla="*/ 135 w 168"/>
                <a:gd name="T113" fmla="*/ 16 h 326"/>
                <a:gd name="T114" fmla="*/ 135 w 168"/>
                <a:gd name="T115" fmla="*/ 16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68" h="326">
                  <a:moveTo>
                    <a:pt x="0" y="288"/>
                  </a:moveTo>
                  <a:lnTo>
                    <a:pt x="69" y="288"/>
                  </a:lnTo>
                  <a:lnTo>
                    <a:pt x="69" y="326"/>
                  </a:lnTo>
                  <a:lnTo>
                    <a:pt x="0" y="326"/>
                  </a:lnTo>
                  <a:lnTo>
                    <a:pt x="0" y="288"/>
                  </a:lnTo>
                  <a:lnTo>
                    <a:pt x="0" y="288"/>
                  </a:lnTo>
                  <a:lnTo>
                    <a:pt x="0" y="288"/>
                  </a:lnTo>
                  <a:close/>
                  <a:moveTo>
                    <a:pt x="99" y="288"/>
                  </a:moveTo>
                  <a:lnTo>
                    <a:pt x="168" y="288"/>
                  </a:lnTo>
                  <a:lnTo>
                    <a:pt x="168" y="326"/>
                  </a:lnTo>
                  <a:lnTo>
                    <a:pt x="99" y="326"/>
                  </a:lnTo>
                  <a:lnTo>
                    <a:pt x="99" y="288"/>
                  </a:lnTo>
                  <a:lnTo>
                    <a:pt x="99" y="288"/>
                  </a:lnTo>
                  <a:lnTo>
                    <a:pt x="99" y="288"/>
                  </a:lnTo>
                  <a:close/>
                  <a:moveTo>
                    <a:pt x="0" y="286"/>
                  </a:moveTo>
                  <a:lnTo>
                    <a:pt x="168" y="286"/>
                  </a:lnTo>
                  <a:lnTo>
                    <a:pt x="168" y="42"/>
                  </a:lnTo>
                  <a:lnTo>
                    <a:pt x="0" y="42"/>
                  </a:lnTo>
                  <a:lnTo>
                    <a:pt x="0" y="286"/>
                  </a:lnTo>
                  <a:lnTo>
                    <a:pt x="0" y="286"/>
                  </a:lnTo>
                  <a:lnTo>
                    <a:pt x="0" y="286"/>
                  </a:lnTo>
                  <a:close/>
                  <a:moveTo>
                    <a:pt x="118" y="59"/>
                  </a:moveTo>
                  <a:lnTo>
                    <a:pt x="151" y="59"/>
                  </a:lnTo>
                  <a:lnTo>
                    <a:pt x="151" y="99"/>
                  </a:lnTo>
                  <a:lnTo>
                    <a:pt x="118" y="99"/>
                  </a:lnTo>
                  <a:lnTo>
                    <a:pt x="118" y="59"/>
                  </a:lnTo>
                  <a:lnTo>
                    <a:pt x="118" y="59"/>
                  </a:lnTo>
                  <a:lnTo>
                    <a:pt x="118" y="59"/>
                  </a:lnTo>
                  <a:close/>
                  <a:moveTo>
                    <a:pt x="118" y="111"/>
                  </a:moveTo>
                  <a:lnTo>
                    <a:pt x="151" y="111"/>
                  </a:lnTo>
                  <a:lnTo>
                    <a:pt x="151" y="151"/>
                  </a:lnTo>
                  <a:lnTo>
                    <a:pt x="118" y="151"/>
                  </a:lnTo>
                  <a:lnTo>
                    <a:pt x="118" y="111"/>
                  </a:lnTo>
                  <a:lnTo>
                    <a:pt x="118" y="111"/>
                  </a:lnTo>
                  <a:lnTo>
                    <a:pt x="118" y="111"/>
                  </a:lnTo>
                  <a:close/>
                  <a:moveTo>
                    <a:pt x="118" y="165"/>
                  </a:moveTo>
                  <a:lnTo>
                    <a:pt x="151" y="165"/>
                  </a:lnTo>
                  <a:lnTo>
                    <a:pt x="151" y="203"/>
                  </a:lnTo>
                  <a:lnTo>
                    <a:pt x="118" y="203"/>
                  </a:lnTo>
                  <a:lnTo>
                    <a:pt x="118" y="165"/>
                  </a:lnTo>
                  <a:lnTo>
                    <a:pt x="118" y="165"/>
                  </a:lnTo>
                  <a:lnTo>
                    <a:pt x="118" y="165"/>
                  </a:lnTo>
                  <a:close/>
                  <a:moveTo>
                    <a:pt x="118" y="222"/>
                  </a:moveTo>
                  <a:lnTo>
                    <a:pt x="151" y="222"/>
                  </a:lnTo>
                  <a:lnTo>
                    <a:pt x="151" y="262"/>
                  </a:lnTo>
                  <a:lnTo>
                    <a:pt x="118" y="262"/>
                  </a:lnTo>
                  <a:lnTo>
                    <a:pt x="118" y="222"/>
                  </a:lnTo>
                  <a:lnTo>
                    <a:pt x="118" y="222"/>
                  </a:lnTo>
                  <a:lnTo>
                    <a:pt x="118" y="222"/>
                  </a:lnTo>
                  <a:close/>
                  <a:moveTo>
                    <a:pt x="69" y="59"/>
                  </a:moveTo>
                  <a:lnTo>
                    <a:pt x="99" y="59"/>
                  </a:lnTo>
                  <a:lnTo>
                    <a:pt x="99" y="99"/>
                  </a:lnTo>
                  <a:lnTo>
                    <a:pt x="69" y="99"/>
                  </a:lnTo>
                  <a:lnTo>
                    <a:pt x="69" y="59"/>
                  </a:lnTo>
                  <a:lnTo>
                    <a:pt x="69" y="59"/>
                  </a:lnTo>
                  <a:lnTo>
                    <a:pt x="69" y="59"/>
                  </a:lnTo>
                  <a:close/>
                  <a:moveTo>
                    <a:pt x="69" y="111"/>
                  </a:moveTo>
                  <a:lnTo>
                    <a:pt x="99" y="111"/>
                  </a:lnTo>
                  <a:lnTo>
                    <a:pt x="99" y="151"/>
                  </a:lnTo>
                  <a:lnTo>
                    <a:pt x="69" y="151"/>
                  </a:lnTo>
                  <a:lnTo>
                    <a:pt x="69" y="111"/>
                  </a:lnTo>
                  <a:lnTo>
                    <a:pt x="69" y="111"/>
                  </a:lnTo>
                  <a:lnTo>
                    <a:pt x="69" y="111"/>
                  </a:lnTo>
                  <a:close/>
                  <a:moveTo>
                    <a:pt x="69" y="165"/>
                  </a:moveTo>
                  <a:lnTo>
                    <a:pt x="99" y="165"/>
                  </a:lnTo>
                  <a:lnTo>
                    <a:pt x="99" y="203"/>
                  </a:lnTo>
                  <a:lnTo>
                    <a:pt x="69" y="203"/>
                  </a:lnTo>
                  <a:lnTo>
                    <a:pt x="69" y="165"/>
                  </a:lnTo>
                  <a:lnTo>
                    <a:pt x="69" y="165"/>
                  </a:lnTo>
                  <a:lnTo>
                    <a:pt x="69" y="165"/>
                  </a:lnTo>
                  <a:close/>
                  <a:moveTo>
                    <a:pt x="69" y="222"/>
                  </a:moveTo>
                  <a:lnTo>
                    <a:pt x="99" y="222"/>
                  </a:lnTo>
                  <a:lnTo>
                    <a:pt x="99" y="262"/>
                  </a:lnTo>
                  <a:lnTo>
                    <a:pt x="69" y="262"/>
                  </a:lnTo>
                  <a:lnTo>
                    <a:pt x="69" y="222"/>
                  </a:lnTo>
                  <a:lnTo>
                    <a:pt x="69" y="222"/>
                  </a:lnTo>
                  <a:lnTo>
                    <a:pt x="69" y="222"/>
                  </a:lnTo>
                  <a:close/>
                  <a:moveTo>
                    <a:pt x="17" y="59"/>
                  </a:moveTo>
                  <a:lnTo>
                    <a:pt x="50" y="59"/>
                  </a:lnTo>
                  <a:lnTo>
                    <a:pt x="50" y="99"/>
                  </a:lnTo>
                  <a:lnTo>
                    <a:pt x="17" y="99"/>
                  </a:lnTo>
                  <a:lnTo>
                    <a:pt x="17" y="59"/>
                  </a:lnTo>
                  <a:lnTo>
                    <a:pt x="17" y="59"/>
                  </a:lnTo>
                  <a:lnTo>
                    <a:pt x="17" y="59"/>
                  </a:lnTo>
                  <a:close/>
                  <a:moveTo>
                    <a:pt x="17" y="111"/>
                  </a:moveTo>
                  <a:lnTo>
                    <a:pt x="50" y="111"/>
                  </a:lnTo>
                  <a:lnTo>
                    <a:pt x="50" y="151"/>
                  </a:lnTo>
                  <a:lnTo>
                    <a:pt x="17" y="151"/>
                  </a:lnTo>
                  <a:lnTo>
                    <a:pt x="17" y="111"/>
                  </a:lnTo>
                  <a:lnTo>
                    <a:pt x="17" y="111"/>
                  </a:lnTo>
                  <a:lnTo>
                    <a:pt x="17" y="111"/>
                  </a:lnTo>
                  <a:close/>
                  <a:moveTo>
                    <a:pt x="17" y="165"/>
                  </a:moveTo>
                  <a:lnTo>
                    <a:pt x="50" y="165"/>
                  </a:lnTo>
                  <a:lnTo>
                    <a:pt x="50" y="203"/>
                  </a:lnTo>
                  <a:lnTo>
                    <a:pt x="17" y="203"/>
                  </a:lnTo>
                  <a:lnTo>
                    <a:pt x="17" y="165"/>
                  </a:lnTo>
                  <a:lnTo>
                    <a:pt x="17" y="165"/>
                  </a:lnTo>
                  <a:lnTo>
                    <a:pt x="17" y="165"/>
                  </a:lnTo>
                  <a:close/>
                  <a:moveTo>
                    <a:pt x="17" y="222"/>
                  </a:moveTo>
                  <a:lnTo>
                    <a:pt x="50" y="222"/>
                  </a:lnTo>
                  <a:lnTo>
                    <a:pt x="50" y="262"/>
                  </a:lnTo>
                  <a:lnTo>
                    <a:pt x="17" y="262"/>
                  </a:lnTo>
                  <a:lnTo>
                    <a:pt x="17" y="222"/>
                  </a:lnTo>
                  <a:lnTo>
                    <a:pt x="17" y="222"/>
                  </a:lnTo>
                  <a:lnTo>
                    <a:pt x="17" y="222"/>
                  </a:lnTo>
                  <a:close/>
                  <a:moveTo>
                    <a:pt x="135" y="16"/>
                  </a:moveTo>
                  <a:lnTo>
                    <a:pt x="135" y="0"/>
                  </a:lnTo>
                  <a:lnTo>
                    <a:pt x="33" y="0"/>
                  </a:lnTo>
                  <a:lnTo>
                    <a:pt x="33" y="16"/>
                  </a:lnTo>
                  <a:lnTo>
                    <a:pt x="0" y="16"/>
                  </a:lnTo>
                  <a:lnTo>
                    <a:pt x="0" y="40"/>
                  </a:lnTo>
                  <a:lnTo>
                    <a:pt x="168" y="40"/>
                  </a:lnTo>
                  <a:lnTo>
                    <a:pt x="168" y="16"/>
                  </a:lnTo>
                  <a:lnTo>
                    <a:pt x="135" y="16"/>
                  </a:lnTo>
                  <a:lnTo>
                    <a:pt x="135" y="16"/>
                  </a:lnTo>
                  <a:lnTo>
                    <a:pt x="135" y="16"/>
                  </a:lnTo>
                  <a:close/>
                </a:path>
              </a:pathLst>
            </a:custGeom>
            <a:solidFill>
              <a:srgbClr val="D83B01"/>
            </a:solidFill>
            <a:ln>
              <a:noFill/>
            </a:ln>
          </p:spPr>
          <p:txBody>
            <a:bodyPr lIns="93235" tIns="46617" rIns="93235" bIns="46617"/>
            <a:lstStyle/>
            <a:p>
              <a:pPr marL="0" marR="0" lvl="0" indent="0" algn="l" defTabSz="95078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pitchFamily="34" charset="-128"/>
                <a:cs typeface="+mn-cs"/>
              </a:endParaRPr>
            </a:p>
          </p:txBody>
        </p:sp>
        <p:sp>
          <p:nvSpPr>
            <p:cNvPr id="11" name="Freeform 23">
              <a:extLst>
                <a:ext uri="{FF2B5EF4-FFF2-40B4-BE49-F238E27FC236}">
                  <a16:creationId xmlns:a16="http://schemas.microsoft.com/office/drawing/2014/main" id="{F9B59C46-46DC-43AA-9332-11B6F4AEBC91}"/>
                </a:ext>
              </a:extLst>
            </p:cNvPr>
            <p:cNvSpPr>
              <a:spLocks noEditPoints="1"/>
            </p:cNvSpPr>
            <p:nvPr/>
          </p:nvSpPr>
          <p:spPr bwMode="auto">
            <a:xfrm>
              <a:off x="9043463" y="4475885"/>
              <a:ext cx="641243" cy="1275135"/>
            </a:xfrm>
            <a:custGeom>
              <a:avLst/>
              <a:gdLst>
                <a:gd name="T0" fmla="*/ 69 w 168"/>
                <a:gd name="T1" fmla="*/ 288 h 326"/>
                <a:gd name="T2" fmla="*/ 0 w 168"/>
                <a:gd name="T3" fmla="*/ 326 h 326"/>
                <a:gd name="T4" fmla="*/ 0 w 168"/>
                <a:gd name="T5" fmla="*/ 288 h 326"/>
                <a:gd name="T6" fmla="*/ 99 w 168"/>
                <a:gd name="T7" fmla="*/ 288 h 326"/>
                <a:gd name="T8" fmla="*/ 168 w 168"/>
                <a:gd name="T9" fmla="*/ 326 h 326"/>
                <a:gd name="T10" fmla="*/ 99 w 168"/>
                <a:gd name="T11" fmla="*/ 288 h 326"/>
                <a:gd name="T12" fmla="*/ 99 w 168"/>
                <a:gd name="T13" fmla="*/ 288 h 326"/>
                <a:gd name="T14" fmla="*/ 168 w 168"/>
                <a:gd name="T15" fmla="*/ 286 h 326"/>
                <a:gd name="T16" fmla="*/ 0 w 168"/>
                <a:gd name="T17" fmla="*/ 42 h 326"/>
                <a:gd name="T18" fmla="*/ 0 w 168"/>
                <a:gd name="T19" fmla="*/ 286 h 326"/>
                <a:gd name="T20" fmla="*/ 118 w 168"/>
                <a:gd name="T21" fmla="*/ 59 h 326"/>
                <a:gd name="T22" fmla="*/ 151 w 168"/>
                <a:gd name="T23" fmla="*/ 99 h 326"/>
                <a:gd name="T24" fmla="*/ 118 w 168"/>
                <a:gd name="T25" fmla="*/ 59 h 326"/>
                <a:gd name="T26" fmla="*/ 118 w 168"/>
                <a:gd name="T27" fmla="*/ 59 h 326"/>
                <a:gd name="T28" fmla="*/ 151 w 168"/>
                <a:gd name="T29" fmla="*/ 111 h 326"/>
                <a:gd name="T30" fmla="*/ 118 w 168"/>
                <a:gd name="T31" fmla="*/ 151 h 326"/>
                <a:gd name="T32" fmla="*/ 118 w 168"/>
                <a:gd name="T33" fmla="*/ 111 h 326"/>
                <a:gd name="T34" fmla="*/ 118 w 168"/>
                <a:gd name="T35" fmla="*/ 165 h 326"/>
                <a:gd name="T36" fmla="*/ 151 w 168"/>
                <a:gd name="T37" fmla="*/ 203 h 326"/>
                <a:gd name="T38" fmla="*/ 118 w 168"/>
                <a:gd name="T39" fmla="*/ 165 h 326"/>
                <a:gd name="T40" fmla="*/ 118 w 168"/>
                <a:gd name="T41" fmla="*/ 165 h 326"/>
                <a:gd name="T42" fmla="*/ 151 w 168"/>
                <a:gd name="T43" fmla="*/ 222 h 326"/>
                <a:gd name="T44" fmla="*/ 118 w 168"/>
                <a:gd name="T45" fmla="*/ 262 h 326"/>
                <a:gd name="T46" fmla="*/ 118 w 168"/>
                <a:gd name="T47" fmla="*/ 222 h 326"/>
                <a:gd name="T48" fmla="*/ 69 w 168"/>
                <a:gd name="T49" fmla="*/ 59 h 326"/>
                <a:gd name="T50" fmla="*/ 99 w 168"/>
                <a:gd name="T51" fmla="*/ 99 h 326"/>
                <a:gd name="T52" fmla="*/ 69 w 168"/>
                <a:gd name="T53" fmla="*/ 59 h 326"/>
                <a:gd name="T54" fmla="*/ 69 w 168"/>
                <a:gd name="T55" fmla="*/ 59 h 326"/>
                <a:gd name="T56" fmla="*/ 99 w 168"/>
                <a:gd name="T57" fmla="*/ 111 h 326"/>
                <a:gd name="T58" fmla="*/ 69 w 168"/>
                <a:gd name="T59" fmla="*/ 151 h 326"/>
                <a:gd name="T60" fmla="*/ 69 w 168"/>
                <a:gd name="T61" fmla="*/ 111 h 326"/>
                <a:gd name="T62" fmla="*/ 69 w 168"/>
                <a:gd name="T63" fmla="*/ 165 h 326"/>
                <a:gd name="T64" fmla="*/ 99 w 168"/>
                <a:gd name="T65" fmla="*/ 203 h 326"/>
                <a:gd name="T66" fmla="*/ 69 w 168"/>
                <a:gd name="T67" fmla="*/ 165 h 326"/>
                <a:gd name="T68" fmla="*/ 69 w 168"/>
                <a:gd name="T69" fmla="*/ 165 h 326"/>
                <a:gd name="T70" fmla="*/ 99 w 168"/>
                <a:gd name="T71" fmla="*/ 222 h 326"/>
                <a:gd name="T72" fmla="*/ 69 w 168"/>
                <a:gd name="T73" fmla="*/ 262 h 326"/>
                <a:gd name="T74" fmla="*/ 69 w 168"/>
                <a:gd name="T75" fmla="*/ 222 h 326"/>
                <a:gd name="T76" fmla="*/ 17 w 168"/>
                <a:gd name="T77" fmla="*/ 59 h 326"/>
                <a:gd name="T78" fmla="*/ 50 w 168"/>
                <a:gd name="T79" fmla="*/ 99 h 326"/>
                <a:gd name="T80" fmla="*/ 17 w 168"/>
                <a:gd name="T81" fmla="*/ 59 h 326"/>
                <a:gd name="T82" fmla="*/ 17 w 168"/>
                <a:gd name="T83" fmla="*/ 59 h 326"/>
                <a:gd name="T84" fmla="*/ 50 w 168"/>
                <a:gd name="T85" fmla="*/ 111 h 326"/>
                <a:gd name="T86" fmla="*/ 17 w 168"/>
                <a:gd name="T87" fmla="*/ 151 h 326"/>
                <a:gd name="T88" fmla="*/ 17 w 168"/>
                <a:gd name="T89" fmla="*/ 111 h 326"/>
                <a:gd name="T90" fmla="*/ 17 w 168"/>
                <a:gd name="T91" fmla="*/ 165 h 326"/>
                <a:gd name="T92" fmla="*/ 50 w 168"/>
                <a:gd name="T93" fmla="*/ 203 h 326"/>
                <a:gd name="T94" fmla="*/ 17 w 168"/>
                <a:gd name="T95" fmla="*/ 165 h 326"/>
                <a:gd name="T96" fmla="*/ 17 w 168"/>
                <a:gd name="T97" fmla="*/ 165 h 326"/>
                <a:gd name="T98" fmla="*/ 50 w 168"/>
                <a:gd name="T99" fmla="*/ 222 h 326"/>
                <a:gd name="T100" fmla="*/ 17 w 168"/>
                <a:gd name="T101" fmla="*/ 262 h 326"/>
                <a:gd name="T102" fmla="*/ 17 w 168"/>
                <a:gd name="T103" fmla="*/ 222 h 326"/>
                <a:gd name="T104" fmla="*/ 135 w 168"/>
                <a:gd name="T105" fmla="*/ 16 h 326"/>
                <a:gd name="T106" fmla="*/ 33 w 168"/>
                <a:gd name="T107" fmla="*/ 0 h 326"/>
                <a:gd name="T108" fmla="*/ 0 w 168"/>
                <a:gd name="T109" fmla="*/ 16 h 326"/>
                <a:gd name="T110" fmla="*/ 168 w 168"/>
                <a:gd name="T111" fmla="*/ 40 h 326"/>
                <a:gd name="T112" fmla="*/ 135 w 168"/>
                <a:gd name="T113" fmla="*/ 16 h 326"/>
                <a:gd name="T114" fmla="*/ 135 w 168"/>
                <a:gd name="T115" fmla="*/ 16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68" h="326">
                  <a:moveTo>
                    <a:pt x="0" y="288"/>
                  </a:moveTo>
                  <a:lnTo>
                    <a:pt x="69" y="288"/>
                  </a:lnTo>
                  <a:lnTo>
                    <a:pt x="69" y="326"/>
                  </a:lnTo>
                  <a:lnTo>
                    <a:pt x="0" y="326"/>
                  </a:lnTo>
                  <a:lnTo>
                    <a:pt x="0" y="288"/>
                  </a:lnTo>
                  <a:lnTo>
                    <a:pt x="0" y="288"/>
                  </a:lnTo>
                  <a:lnTo>
                    <a:pt x="0" y="288"/>
                  </a:lnTo>
                  <a:close/>
                  <a:moveTo>
                    <a:pt x="99" y="288"/>
                  </a:moveTo>
                  <a:lnTo>
                    <a:pt x="168" y="288"/>
                  </a:lnTo>
                  <a:lnTo>
                    <a:pt x="168" y="326"/>
                  </a:lnTo>
                  <a:lnTo>
                    <a:pt x="99" y="326"/>
                  </a:lnTo>
                  <a:lnTo>
                    <a:pt x="99" y="288"/>
                  </a:lnTo>
                  <a:lnTo>
                    <a:pt x="99" y="288"/>
                  </a:lnTo>
                  <a:lnTo>
                    <a:pt x="99" y="288"/>
                  </a:lnTo>
                  <a:close/>
                  <a:moveTo>
                    <a:pt x="0" y="286"/>
                  </a:moveTo>
                  <a:lnTo>
                    <a:pt x="168" y="286"/>
                  </a:lnTo>
                  <a:lnTo>
                    <a:pt x="168" y="42"/>
                  </a:lnTo>
                  <a:lnTo>
                    <a:pt x="0" y="42"/>
                  </a:lnTo>
                  <a:lnTo>
                    <a:pt x="0" y="286"/>
                  </a:lnTo>
                  <a:lnTo>
                    <a:pt x="0" y="286"/>
                  </a:lnTo>
                  <a:lnTo>
                    <a:pt x="0" y="286"/>
                  </a:lnTo>
                  <a:close/>
                  <a:moveTo>
                    <a:pt x="118" y="59"/>
                  </a:moveTo>
                  <a:lnTo>
                    <a:pt x="151" y="59"/>
                  </a:lnTo>
                  <a:lnTo>
                    <a:pt x="151" y="99"/>
                  </a:lnTo>
                  <a:lnTo>
                    <a:pt x="118" y="99"/>
                  </a:lnTo>
                  <a:lnTo>
                    <a:pt x="118" y="59"/>
                  </a:lnTo>
                  <a:lnTo>
                    <a:pt x="118" y="59"/>
                  </a:lnTo>
                  <a:lnTo>
                    <a:pt x="118" y="59"/>
                  </a:lnTo>
                  <a:close/>
                  <a:moveTo>
                    <a:pt x="118" y="111"/>
                  </a:moveTo>
                  <a:lnTo>
                    <a:pt x="151" y="111"/>
                  </a:lnTo>
                  <a:lnTo>
                    <a:pt x="151" y="151"/>
                  </a:lnTo>
                  <a:lnTo>
                    <a:pt x="118" y="151"/>
                  </a:lnTo>
                  <a:lnTo>
                    <a:pt x="118" y="111"/>
                  </a:lnTo>
                  <a:lnTo>
                    <a:pt x="118" y="111"/>
                  </a:lnTo>
                  <a:lnTo>
                    <a:pt x="118" y="111"/>
                  </a:lnTo>
                  <a:close/>
                  <a:moveTo>
                    <a:pt x="118" y="165"/>
                  </a:moveTo>
                  <a:lnTo>
                    <a:pt x="151" y="165"/>
                  </a:lnTo>
                  <a:lnTo>
                    <a:pt x="151" y="203"/>
                  </a:lnTo>
                  <a:lnTo>
                    <a:pt x="118" y="203"/>
                  </a:lnTo>
                  <a:lnTo>
                    <a:pt x="118" y="165"/>
                  </a:lnTo>
                  <a:lnTo>
                    <a:pt x="118" y="165"/>
                  </a:lnTo>
                  <a:lnTo>
                    <a:pt x="118" y="165"/>
                  </a:lnTo>
                  <a:close/>
                  <a:moveTo>
                    <a:pt x="118" y="222"/>
                  </a:moveTo>
                  <a:lnTo>
                    <a:pt x="151" y="222"/>
                  </a:lnTo>
                  <a:lnTo>
                    <a:pt x="151" y="262"/>
                  </a:lnTo>
                  <a:lnTo>
                    <a:pt x="118" y="262"/>
                  </a:lnTo>
                  <a:lnTo>
                    <a:pt x="118" y="222"/>
                  </a:lnTo>
                  <a:lnTo>
                    <a:pt x="118" y="222"/>
                  </a:lnTo>
                  <a:lnTo>
                    <a:pt x="118" y="222"/>
                  </a:lnTo>
                  <a:close/>
                  <a:moveTo>
                    <a:pt x="69" y="59"/>
                  </a:moveTo>
                  <a:lnTo>
                    <a:pt x="99" y="59"/>
                  </a:lnTo>
                  <a:lnTo>
                    <a:pt x="99" y="99"/>
                  </a:lnTo>
                  <a:lnTo>
                    <a:pt x="69" y="99"/>
                  </a:lnTo>
                  <a:lnTo>
                    <a:pt x="69" y="59"/>
                  </a:lnTo>
                  <a:lnTo>
                    <a:pt x="69" y="59"/>
                  </a:lnTo>
                  <a:lnTo>
                    <a:pt x="69" y="59"/>
                  </a:lnTo>
                  <a:close/>
                  <a:moveTo>
                    <a:pt x="69" y="111"/>
                  </a:moveTo>
                  <a:lnTo>
                    <a:pt x="99" y="111"/>
                  </a:lnTo>
                  <a:lnTo>
                    <a:pt x="99" y="151"/>
                  </a:lnTo>
                  <a:lnTo>
                    <a:pt x="69" y="151"/>
                  </a:lnTo>
                  <a:lnTo>
                    <a:pt x="69" y="111"/>
                  </a:lnTo>
                  <a:lnTo>
                    <a:pt x="69" y="111"/>
                  </a:lnTo>
                  <a:lnTo>
                    <a:pt x="69" y="111"/>
                  </a:lnTo>
                  <a:close/>
                  <a:moveTo>
                    <a:pt x="69" y="165"/>
                  </a:moveTo>
                  <a:lnTo>
                    <a:pt x="99" y="165"/>
                  </a:lnTo>
                  <a:lnTo>
                    <a:pt x="99" y="203"/>
                  </a:lnTo>
                  <a:lnTo>
                    <a:pt x="69" y="203"/>
                  </a:lnTo>
                  <a:lnTo>
                    <a:pt x="69" y="165"/>
                  </a:lnTo>
                  <a:lnTo>
                    <a:pt x="69" y="165"/>
                  </a:lnTo>
                  <a:lnTo>
                    <a:pt x="69" y="165"/>
                  </a:lnTo>
                  <a:close/>
                  <a:moveTo>
                    <a:pt x="69" y="222"/>
                  </a:moveTo>
                  <a:lnTo>
                    <a:pt x="99" y="222"/>
                  </a:lnTo>
                  <a:lnTo>
                    <a:pt x="99" y="262"/>
                  </a:lnTo>
                  <a:lnTo>
                    <a:pt x="69" y="262"/>
                  </a:lnTo>
                  <a:lnTo>
                    <a:pt x="69" y="222"/>
                  </a:lnTo>
                  <a:lnTo>
                    <a:pt x="69" y="222"/>
                  </a:lnTo>
                  <a:lnTo>
                    <a:pt x="69" y="222"/>
                  </a:lnTo>
                  <a:close/>
                  <a:moveTo>
                    <a:pt x="17" y="59"/>
                  </a:moveTo>
                  <a:lnTo>
                    <a:pt x="50" y="59"/>
                  </a:lnTo>
                  <a:lnTo>
                    <a:pt x="50" y="99"/>
                  </a:lnTo>
                  <a:lnTo>
                    <a:pt x="17" y="99"/>
                  </a:lnTo>
                  <a:lnTo>
                    <a:pt x="17" y="59"/>
                  </a:lnTo>
                  <a:lnTo>
                    <a:pt x="17" y="59"/>
                  </a:lnTo>
                  <a:lnTo>
                    <a:pt x="17" y="59"/>
                  </a:lnTo>
                  <a:close/>
                  <a:moveTo>
                    <a:pt x="17" y="111"/>
                  </a:moveTo>
                  <a:lnTo>
                    <a:pt x="50" y="111"/>
                  </a:lnTo>
                  <a:lnTo>
                    <a:pt x="50" y="151"/>
                  </a:lnTo>
                  <a:lnTo>
                    <a:pt x="17" y="151"/>
                  </a:lnTo>
                  <a:lnTo>
                    <a:pt x="17" y="111"/>
                  </a:lnTo>
                  <a:lnTo>
                    <a:pt x="17" y="111"/>
                  </a:lnTo>
                  <a:lnTo>
                    <a:pt x="17" y="111"/>
                  </a:lnTo>
                  <a:close/>
                  <a:moveTo>
                    <a:pt x="17" y="165"/>
                  </a:moveTo>
                  <a:lnTo>
                    <a:pt x="50" y="165"/>
                  </a:lnTo>
                  <a:lnTo>
                    <a:pt x="50" y="203"/>
                  </a:lnTo>
                  <a:lnTo>
                    <a:pt x="17" y="203"/>
                  </a:lnTo>
                  <a:lnTo>
                    <a:pt x="17" y="165"/>
                  </a:lnTo>
                  <a:lnTo>
                    <a:pt x="17" y="165"/>
                  </a:lnTo>
                  <a:lnTo>
                    <a:pt x="17" y="165"/>
                  </a:lnTo>
                  <a:close/>
                  <a:moveTo>
                    <a:pt x="17" y="222"/>
                  </a:moveTo>
                  <a:lnTo>
                    <a:pt x="50" y="222"/>
                  </a:lnTo>
                  <a:lnTo>
                    <a:pt x="50" y="262"/>
                  </a:lnTo>
                  <a:lnTo>
                    <a:pt x="17" y="262"/>
                  </a:lnTo>
                  <a:lnTo>
                    <a:pt x="17" y="222"/>
                  </a:lnTo>
                  <a:lnTo>
                    <a:pt x="17" y="222"/>
                  </a:lnTo>
                  <a:lnTo>
                    <a:pt x="17" y="222"/>
                  </a:lnTo>
                  <a:close/>
                  <a:moveTo>
                    <a:pt x="135" y="16"/>
                  </a:moveTo>
                  <a:lnTo>
                    <a:pt x="135" y="0"/>
                  </a:lnTo>
                  <a:lnTo>
                    <a:pt x="33" y="0"/>
                  </a:lnTo>
                  <a:lnTo>
                    <a:pt x="33" y="16"/>
                  </a:lnTo>
                  <a:lnTo>
                    <a:pt x="0" y="16"/>
                  </a:lnTo>
                  <a:lnTo>
                    <a:pt x="0" y="40"/>
                  </a:lnTo>
                  <a:lnTo>
                    <a:pt x="168" y="40"/>
                  </a:lnTo>
                  <a:lnTo>
                    <a:pt x="168" y="16"/>
                  </a:lnTo>
                  <a:lnTo>
                    <a:pt x="135" y="16"/>
                  </a:lnTo>
                  <a:lnTo>
                    <a:pt x="135" y="16"/>
                  </a:lnTo>
                  <a:lnTo>
                    <a:pt x="135" y="16"/>
                  </a:lnTo>
                  <a:close/>
                </a:path>
              </a:pathLst>
            </a:custGeom>
            <a:solidFill>
              <a:srgbClr val="D83B01"/>
            </a:solidFill>
            <a:ln>
              <a:noFill/>
            </a:ln>
          </p:spPr>
          <p:txBody>
            <a:bodyPr lIns="93235" tIns="46617" rIns="93235" bIns="46617"/>
            <a:lstStyle/>
            <a:p>
              <a:pPr marL="0" marR="0" lvl="0" indent="0" algn="l" defTabSz="95078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pitchFamily="34" charset="-128"/>
                <a:cs typeface="+mn-cs"/>
              </a:endParaRPr>
            </a:p>
          </p:txBody>
        </p:sp>
        <p:sp>
          <p:nvSpPr>
            <p:cNvPr id="14" name="Up-Down Arrow 50">
              <a:extLst>
                <a:ext uri="{FF2B5EF4-FFF2-40B4-BE49-F238E27FC236}">
                  <a16:creationId xmlns:a16="http://schemas.microsoft.com/office/drawing/2014/main" id="{1B031DD2-9891-4A18-BE61-C0D701AAFB5A}"/>
                </a:ext>
              </a:extLst>
            </p:cNvPr>
            <p:cNvSpPr/>
            <p:nvPr/>
          </p:nvSpPr>
          <p:spPr bwMode="auto">
            <a:xfrm>
              <a:off x="9231138" y="2085830"/>
              <a:ext cx="877942" cy="2266604"/>
            </a:xfrm>
            <a:prstGeom prst="upDownArrow">
              <a:avLst>
                <a:gd name="adj1" fmla="val 47431"/>
                <a:gd name="adj2" fmla="val 46845"/>
              </a:avLst>
            </a:prstGeom>
            <a:solidFill>
              <a:srgbClr val="0078D7"/>
            </a:solidFill>
            <a:ln w="17145" cap="flat" cmpd="sng" algn="ctr">
              <a:solidFill>
                <a:srgbClr val="FFFFFF">
                  <a:shade val="95000"/>
                  <a:alpha val="50000"/>
                  <a:satMod val="150000"/>
                </a:srgbClr>
              </a:solidFill>
              <a:prstDash val="solid"/>
              <a:headEnd type="none" w="med" len="med"/>
              <a:tailEnd type="none" w="med" len="med"/>
            </a:ln>
            <a:effectLst/>
          </p:spPr>
          <p:txBody>
            <a:bodyPr vert="vert270" lIns="0" tIns="47559" rIns="0" bIns="47559" anchor="ctr"/>
            <a:lstStyle/>
            <a:p>
              <a:pPr marL="0" marR="0" lvl="0" indent="0" algn="ctr" defTabSz="950858" rtl="0" eaLnBrk="1" fontAlgn="base" latinLnBrk="0" hangingPunct="1">
                <a:lnSpc>
                  <a:spcPct val="100000"/>
                </a:lnSpc>
                <a:spcBef>
                  <a:spcPct val="0"/>
                </a:spcBef>
                <a:spcAft>
                  <a:spcPct val="0"/>
                </a:spcAft>
                <a:buClrTx/>
                <a:buSzTx/>
                <a:buFontTx/>
                <a:buNone/>
                <a:tabLst>
                  <a:tab pos="1200150" algn="l"/>
                </a:tabLst>
                <a:defRPr/>
              </a:pPr>
              <a:r>
                <a:rPr kumimoji="0" lang="en-US" sz="1200" b="0" i="0" u="none" strike="noStrike" kern="0" cap="none" spc="0" normalizeH="0" baseline="0" noProof="0">
                  <a:ln>
                    <a:noFill/>
                  </a:ln>
                  <a:gradFill>
                    <a:gsLst>
                      <a:gs pos="0">
                        <a:srgbClr val="FFFFFF"/>
                      </a:gs>
                      <a:gs pos="59000">
                        <a:srgbClr val="FFFFFF"/>
                      </a:gs>
                    </a:gsLst>
                    <a:lin ang="0" scaled="0"/>
                  </a:gradFill>
                  <a:effectLst/>
                  <a:uLnTx/>
                  <a:uFillTx/>
                  <a:latin typeface="Segoe UI Semilight"/>
                  <a:ea typeface="MS PGothic" pitchFamily="34" charset="-128"/>
                  <a:cs typeface="+mn-cs"/>
                </a:rPr>
                <a:t>ExpressRoute Direct</a:t>
              </a:r>
            </a:p>
          </p:txBody>
        </p:sp>
        <p:sp>
          <p:nvSpPr>
            <p:cNvPr id="13" name="Freeform 539">
              <a:extLst>
                <a:ext uri="{FF2B5EF4-FFF2-40B4-BE49-F238E27FC236}">
                  <a16:creationId xmlns:a16="http://schemas.microsoft.com/office/drawing/2014/main" id="{2D322040-EED9-45B3-A057-541CD848B10F}"/>
                </a:ext>
              </a:extLst>
            </p:cNvPr>
            <p:cNvSpPr>
              <a:spLocks noChangeAspect="1"/>
            </p:cNvSpPr>
            <p:nvPr/>
          </p:nvSpPr>
          <p:spPr bwMode="auto">
            <a:xfrm>
              <a:off x="8108020" y="463259"/>
              <a:ext cx="3136878" cy="1566906"/>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FFFFFF"/>
            </a:solidFill>
            <a:ln w="28575">
              <a:solidFill>
                <a:srgbClr val="FFFFFF">
                  <a:lumMod val="65000"/>
                </a:srgbClr>
              </a:solidFill>
            </a:ln>
          </p:spPr>
          <p:txBody>
            <a:bodyPr lIns="93235" tIns="93235" rIns="93235" bIns="93235" anchor="ctr"/>
            <a:lstStyle/>
            <a:p>
              <a:pPr marL="0" marR="0" lvl="0" indent="0" algn="ctr" defTabSz="950782"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a:ln>
                  <a:noFill/>
                </a:ln>
                <a:solidFill>
                  <a:prstClr val="black"/>
                </a:solidFill>
                <a:effectLst/>
                <a:uLnTx/>
                <a:uFillTx/>
                <a:latin typeface="Segoe UI Semilight"/>
                <a:ea typeface="MS PGothic" pitchFamily="34" charset="-128"/>
                <a:cs typeface="+mn-cs"/>
              </a:endParaRPr>
            </a:p>
          </p:txBody>
        </p:sp>
      </p:grpSp>
      <p:pic>
        <p:nvPicPr>
          <p:cNvPr id="16" name="Picture 15">
            <a:extLst>
              <a:ext uri="{FF2B5EF4-FFF2-40B4-BE49-F238E27FC236}">
                <a16:creationId xmlns:a16="http://schemas.microsoft.com/office/drawing/2014/main" id="{DFFA74AC-4FD9-4AA7-8ED9-E67064E1BAB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715871" y="836105"/>
            <a:ext cx="1828742" cy="1028667"/>
          </a:xfrm>
          <a:prstGeom prst="rect">
            <a:avLst/>
          </a:prstGeom>
        </p:spPr>
      </p:pic>
      <p:pic>
        <p:nvPicPr>
          <p:cNvPr id="19" name="Picture 18">
            <a:extLst>
              <a:ext uri="{FF2B5EF4-FFF2-40B4-BE49-F238E27FC236}">
                <a16:creationId xmlns:a16="http://schemas.microsoft.com/office/drawing/2014/main" id="{0C632DA5-3EA5-42A1-AF2E-41841A92239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762514" y="2908414"/>
            <a:ext cx="798200" cy="417725"/>
          </a:xfrm>
          <a:prstGeom prst="rect">
            <a:avLst/>
          </a:prstGeom>
        </p:spPr>
      </p:pic>
      <p:sp>
        <p:nvSpPr>
          <p:cNvPr id="3" name="TextBox 2">
            <a:extLst>
              <a:ext uri="{FF2B5EF4-FFF2-40B4-BE49-F238E27FC236}">
                <a16:creationId xmlns:a16="http://schemas.microsoft.com/office/drawing/2014/main" id="{7D1DE3C9-8257-F241-9456-F00BAEF4BA5F}"/>
              </a:ext>
            </a:extLst>
          </p:cNvPr>
          <p:cNvSpPr txBox="1"/>
          <p:nvPr/>
        </p:nvSpPr>
        <p:spPr>
          <a:xfrm>
            <a:off x="186297" y="3436439"/>
            <a:ext cx="5863619" cy="332398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1A1A1A"/>
                </a:solidFill>
                <a:effectLst/>
                <a:uLnTx/>
                <a:uFillTx/>
                <a:latin typeface="Segoe UI"/>
                <a:ea typeface="+mn-ea"/>
                <a:cs typeface="+mn-cs"/>
              </a:rPr>
              <a:t>100 Gbps direct to Azure</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1A1A1A"/>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1A1A1A"/>
                </a:solidFill>
                <a:effectLst/>
                <a:uLnTx/>
                <a:uFillTx/>
                <a:latin typeface="Segoe UI"/>
                <a:ea typeface="+mn-ea"/>
                <a:cs typeface="+mn-cs"/>
              </a:rPr>
              <a:t>Built for customers with extreme bandwidth needs for massive data ingestion</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1A1A1A"/>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1A1A1A"/>
                </a:solidFill>
                <a:effectLst/>
                <a:uLnTx/>
                <a:uFillTx/>
                <a:latin typeface="Segoe UI"/>
                <a:ea typeface="+mn-ea"/>
                <a:cs typeface="+mn-cs"/>
              </a:rPr>
              <a:t>Flexibility in bandwidth allocation</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1A1A1A"/>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1A1A1A"/>
                </a:solidFill>
                <a:effectLst/>
                <a:uLnTx/>
                <a:uFillTx/>
                <a:latin typeface="Segoe UI"/>
                <a:ea typeface="+mn-ea"/>
                <a:cs typeface="+mn-cs"/>
              </a:rPr>
              <a:t>In-geo and global connectivity</a:t>
            </a:r>
          </a:p>
        </p:txBody>
      </p:sp>
      <p:sp>
        <p:nvSpPr>
          <p:cNvPr id="15" name="TextBox 14">
            <a:extLst>
              <a:ext uri="{FF2B5EF4-FFF2-40B4-BE49-F238E27FC236}">
                <a16:creationId xmlns:a16="http://schemas.microsoft.com/office/drawing/2014/main" id="{C0FA6857-1390-F242-A51B-6B29E88E5CB6}"/>
              </a:ext>
            </a:extLst>
          </p:cNvPr>
          <p:cNvSpPr txBox="1"/>
          <p:nvPr/>
        </p:nvSpPr>
        <p:spPr>
          <a:xfrm rot="2677168">
            <a:off x="10975119" y="266783"/>
            <a:ext cx="1594261" cy="369332"/>
          </a:xfrm>
          <a:prstGeom prst="rect">
            <a:avLst/>
          </a:prstGeom>
          <a:solidFill>
            <a:srgbClr val="7030A0"/>
          </a:solid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FFFFFF"/>
                </a:solidFill>
                <a:effectLst/>
                <a:uLnTx/>
                <a:uFillTx/>
                <a:latin typeface="Segoe UI"/>
                <a:ea typeface="+mn-ea"/>
                <a:cs typeface="+mn-cs"/>
              </a:rPr>
              <a:t>Preview</a:t>
            </a:r>
          </a:p>
        </p:txBody>
      </p:sp>
      <p:sp>
        <p:nvSpPr>
          <p:cNvPr id="6" name="TextBox 5">
            <a:extLst>
              <a:ext uri="{FF2B5EF4-FFF2-40B4-BE49-F238E27FC236}">
                <a16:creationId xmlns:a16="http://schemas.microsoft.com/office/drawing/2014/main" id="{DD7FD185-0411-6641-8F39-133121605EC0}"/>
              </a:ext>
            </a:extLst>
          </p:cNvPr>
          <p:cNvSpPr txBox="1"/>
          <p:nvPr/>
        </p:nvSpPr>
        <p:spPr>
          <a:xfrm>
            <a:off x="186297" y="1163378"/>
            <a:ext cx="2707298" cy="101566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6600" b="1" i="0" u="none" strike="noStrike" kern="1200" cap="none" spc="0" normalizeH="0" baseline="0" noProof="0">
                <a:ln>
                  <a:noFill/>
                </a:ln>
                <a:solidFill>
                  <a:srgbClr val="F37521"/>
                </a:solidFill>
                <a:effectLst/>
                <a:uLnTx/>
                <a:uFillTx/>
                <a:latin typeface="Segoe UI"/>
                <a:ea typeface="+mn-ea"/>
                <a:cs typeface="+mn-cs"/>
              </a:rPr>
              <a:t>10X</a:t>
            </a:r>
            <a:endParaRPr kumimoji="0" lang="en-US" sz="6600" b="0" i="0" u="none" strike="noStrike" kern="1200" cap="none" spc="0" normalizeH="0" baseline="0" noProof="0">
              <a:ln>
                <a:noFill/>
              </a:ln>
              <a:solidFill>
                <a:srgbClr val="F37521"/>
              </a:solidFill>
              <a:effectLst/>
              <a:uLnTx/>
              <a:uFillTx/>
              <a:latin typeface="Segoe UI"/>
              <a:ea typeface="+mn-ea"/>
              <a:cs typeface="+mn-cs"/>
            </a:endParaRPr>
          </a:p>
        </p:txBody>
      </p:sp>
      <p:sp>
        <p:nvSpPr>
          <p:cNvPr id="7" name="TextBox 6">
            <a:extLst>
              <a:ext uri="{FF2B5EF4-FFF2-40B4-BE49-F238E27FC236}">
                <a16:creationId xmlns:a16="http://schemas.microsoft.com/office/drawing/2014/main" id="{541E3755-9FB9-404E-A8DD-39F5F89C7C4A}"/>
              </a:ext>
            </a:extLst>
          </p:cNvPr>
          <p:cNvSpPr txBox="1"/>
          <p:nvPr/>
        </p:nvSpPr>
        <p:spPr>
          <a:xfrm>
            <a:off x="1189281" y="195483"/>
            <a:ext cx="2830024" cy="553998"/>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a:ln>
                  <a:noFill/>
                </a:ln>
                <a:solidFill>
                  <a:srgbClr val="1A1A1A"/>
                </a:solidFill>
                <a:effectLst/>
                <a:uLnTx/>
                <a:uFillTx/>
                <a:latin typeface="Segoe UI Semibold"/>
                <a:ea typeface="+mn-ea"/>
                <a:cs typeface="+mn-cs"/>
              </a:rPr>
              <a:t>Announcing</a:t>
            </a:r>
            <a:endParaRPr kumimoji="0" lang="en-US" sz="3600" b="1"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mn-cs"/>
            </a:endParaRPr>
          </a:p>
        </p:txBody>
      </p:sp>
      <p:pic>
        <p:nvPicPr>
          <p:cNvPr id="18" name="Picture 17">
            <a:extLst>
              <a:ext uri="{FF2B5EF4-FFF2-40B4-BE49-F238E27FC236}">
                <a16:creationId xmlns:a16="http://schemas.microsoft.com/office/drawing/2014/main" id="{102646C9-2181-41A4-BA20-416ABBA9B47B}"/>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91271" y="271131"/>
            <a:ext cx="823983" cy="431218"/>
          </a:xfrm>
          <a:prstGeom prst="rect">
            <a:avLst/>
          </a:prstGeom>
        </p:spPr>
      </p:pic>
    </p:spTree>
    <p:extLst>
      <p:ext uri="{BB962C8B-B14F-4D97-AF65-F5344CB8AC3E}">
        <p14:creationId xmlns:p14="http://schemas.microsoft.com/office/powerpoint/2010/main" val="761825125"/>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BEFB2EB4-E4D9-496B-AE64-31E43D384D69}"/>
              </a:ext>
            </a:extLst>
          </p:cNvPr>
          <p:cNvSpPr/>
          <p:nvPr/>
        </p:nvSpPr>
        <p:spPr bwMode="auto">
          <a:xfrm>
            <a:off x="5986691" y="-219364"/>
            <a:ext cx="6382187" cy="7296727"/>
          </a:xfrm>
          <a:prstGeom prst="rect">
            <a:avLst/>
          </a:prstGeom>
          <a:solidFill>
            <a:schemeClr val="accent2"/>
          </a:solidFill>
          <a:ln>
            <a:noFill/>
            <a:headEnd type="none" w="med" len="med"/>
            <a:tailEnd type="none" w="med" len="me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21" name="Group 20">
            <a:extLst>
              <a:ext uri="{FF2B5EF4-FFF2-40B4-BE49-F238E27FC236}">
                <a16:creationId xmlns:a16="http://schemas.microsoft.com/office/drawing/2014/main" id="{F7A63650-FFB7-4201-BB7F-8BB10466F0C8}"/>
              </a:ext>
            </a:extLst>
          </p:cNvPr>
          <p:cNvGrpSpPr/>
          <p:nvPr/>
        </p:nvGrpSpPr>
        <p:grpSpPr>
          <a:xfrm>
            <a:off x="5114109" y="1419836"/>
            <a:ext cx="8060440" cy="4018327"/>
            <a:chOff x="-880189" y="461309"/>
            <a:chExt cx="13136010" cy="5469038"/>
          </a:xfrm>
        </p:grpSpPr>
        <p:pic>
          <p:nvPicPr>
            <p:cNvPr id="22" name="Graphic 21">
              <a:extLst>
                <a:ext uri="{FF2B5EF4-FFF2-40B4-BE49-F238E27FC236}">
                  <a16:creationId xmlns:a16="http://schemas.microsoft.com/office/drawing/2014/main" id="{C8E7C1DE-23CC-45DE-8DDF-053E169A1D8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82584" y="461309"/>
              <a:ext cx="11299239" cy="5469038"/>
            </a:xfrm>
            <a:prstGeom prst="rect">
              <a:avLst/>
            </a:prstGeom>
            <a:effectLst/>
          </p:spPr>
        </p:pic>
        <p:pic>
          <p:nvPicPr>
            <p:cNvPr id="23" name="Graphic 22">
              <a:extLst>
                <a:ext uri="{FF2B5EF4-FFF2-40B4-BE49-F238E27FC236}">
                  <a16:creationId xmlns:a16="http://schemas.microsoft.com/office/drawing/2014/main" id="{A697B77D-4702-47FB-A980-657A69DD056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80189" y="1215266"/>
              <a:ext cx="13136010" cy="4261722"/>
            </a:xfrm>
            <a:prstGeom prst="rect">
              <a:avLst/>
            </a:prstGeom>
          </p:spPr>
        </p:pic>
        <p:grpSp>
          <p:nvGrpSpPr>
            <p:cNvPr id="24" name="Group 23">
              <a:extLst>
                <a:ext uri="{FF2B5EF4-FFF2-40B4-BE49-F238E27FC236}">
                  <a16:creationId xmlns:a16="http://schemas.microsoft.com/office/drawing/2014/main" id="{3423B77E-433C-44FA-8257-803128A1C15E}"/>
                </a:ext>
              </a:extLst>
            </p:cNvPr>
            <p:cNvGrpSpPr/>
            <p:nvPr/>
          </p:nvGrpSpPr>
          <p:grpSpPr>
            <a:xfrm>
              <a:off x="1187452" y="1218603"/>
              <a:ext cx="9729804" cy="4033922"/>
              <a:chOff x="1187452" y="1056558"/>
              <a:chExt cx="9729804" cy="4033922"/>
            </a:xfrm>
            <a:solidFill>
              <a:srgbClr val="FFFFFF"/>
            </a:solidFill>
          </p:grpSpPr>
          <p:sp>
            <p:nvSpPr>
              <p:cNvPr id="25" name="Oval 24">
                <a:extLst>
                  <a:ext uri="{FF2B5EF4-FFF2-40B4-BE49-F238E27FC236}">
                    <a16:creationId xmlns:a16="http://schemas.microsoft.com/office/drawing/2014/main" id="{E037AC86-69AF-453B-ACB4-287727AD1BF7}"/>
                  </a:ext>
                </a:extLst>
              </p:cNvPr>
              <p:cNvSpPr/>
              <p:nvPr/>
            </p:nvSpPr>
            <p:spPr bwMode="auto">
              <a:xfrm>
                <a:off x="1296929" y="1563818"/>
                <a:ext cx="102422" cy="102422"/>
              </a:xfrm>
              <a:prstGeom prst="ellipse">
                <a:avLst/>
              </a:prstGeom>
              <a:grpFill/>
              <a:ln w="28575" cap="flat" cmpd="sng" algn="ctr">
                <a:solidFill>
                  <a:srgbClr val="FFFFFF"/>
                </a:solidFill>
                <a:prstDash val="solid"/>
                <a:headEnd type="none" w="med" len="med"/>
                <a:tailEnd type="none" w="med" len="med"/>
              </a:ln>
              <a:effectLst>
                <a:outerShdw blurRad="190500" dist="38100" dir="2700000" sx="101000" sy="101000" algn="tl" rotWithShape="0">
                  <a:prstClr val="black">
                    <a:alpha val="25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6" name="Oval 25">
                <a:extLst>
                  <a:ext uri="{FF2B5EF4-FFF2-40B4-BE49-F238E27FC236}">
                    <a16:creationId xmlns:a16="http://schemas.microsoft.com/office/drawing/2014/main" id="{C62CB9E9-B4E4-4768-86AB-795F872EE194}"/>
                  </a:ext>
                </a:extLst>
              </p:cNvPr>
              <p:cNvSpPr/>
              <p:nvPr/>
            </p:nvSpPr>
            <p:spPr bwMode="auto">
              <a:xfrm>
                <a:off x="1187452" y="1744167"/>
                <a:ext cx="102422" cy="102422"/>
              </a:xfrm>
              <a:prstGeom prst="ellipse">
                <a:avLst/>
              </a:prstGeom>
              <a:grpFill/>
              <a:ln w="28575" cap="flat" cmpd="sng" algn="ctr">
                <a:solidFill>
                  <a:srgbClr val="FFFFFF"/>
                </a:solidFill>
                <a:prstDash val="solid"/>
                <a:headEnd type="none" w="med" len="med"/>
                <a:tailEnd type="none" w="med" len="med"/>
              </a:ln>
              <a:effectLst>
                <a:outerShdw blurRad="190500" dist="38100" dir="2700000" sx="101000" sy="101000" algn="tl" rotWithShape="0">
                  <a:prstClr val="black">
                    <a:alpha val="25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7" name="Oval 26">
                <a:extLst>
                  <a:ext uri="{FF2B5EF4-FFF2-40B4-BE49-F238E27FC236}">
                    <a16:creationId xmlns:a16="http://schemas.microsoft.com/office/drawing/2014/main" id="{6E7DE7A4-E604-4D27-8BF7-FF326CB38811}"/>
                  </a:ext>
                </a:extLst>
              </p:cNvPr>
              <p:cNvSpPr/>
              <p:nvPr/>
            </p:nvSpPr>
            <p:spPr bwMode="auto">
              <a:xfrm>
                <a:off x="1576210" y="1740912"/>
                <a:ext cx="102422" cy="102422"/>
              </a:xfrm>
              <a:prstGeom prst="ellipse">
                <a:avLst/>
              </a:prstGeom>
              <a:grpFill/>
              <a:ln w="28575" cap="flat" cmpd="sng" algn="ctr">
                <a:solidFill>
                  <a:srgbClr val="FFFFFF"/>
                </a:solidFill>
                <a:prstDash val="solid"/>
                <a:headEnd type="none" w="med" len="med"/>
                <a:tailEnd type="none" w="med" len="med"/>
              </a:ln>
              <a:effectLst>
                <a:outerShdw blurRad="190500" dist="38100" dir="2700000" sx="101000" sy="101000" algn="tl" rotWithShape="0">
                  <a:prstClr val="black">
                    <a:alpha val="25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8" name="Oval 27">
                <a:extLst>
                  <a:ext uri="{FF2B5EF4-FFF2-40B4-BE49-F238E27FC236}">
                    <a16:creationId xmlns:a16="http://schemas.microsoft.com/office/drawing/2014/main" id="{9AA86EDE-2D81-492A-9540-42109B3A7210}"/>
                  </a:ext>
                </a:extLst>
              </p:cNvPr>
              <p:cNvSpPr/>
              <p:nvPr/>
            </p:nvSpPr>
            <p:spPr bwMode="auto">
              <a:xfrm>
                <a:off x="1422507" y="2019300"/>
                <a:ext cx="102422" cy="102422"/>
              </a:xfrm>
              <a:prstGeom prst="ellipse">
                <a:avLst/>
              </a:prstGeom>
              <a:grpFill/>
              <a:ln w="28575" cap="flat" cmpd="sng" algn="ctr">
                <a:solidFill>
                  <a:srgbClr val="FFFFFF"/>
                </a:solidFill>
                <a:prstDash val="solid"/>
                <a:headEnd type="none" w="med" len="med"/>
                <a:tailEnd type="none" w="med" len="med"/>
              </a:ln>
              <a:effectLst>
                <a:outerShdw blurRad="190500" dist="38100" dir="2700000" sx="101000" sy="101000" algn="tl" rotWithShape="0">
                  <a:prstClr val="black">
                    <a:alpha val="25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9" name="Oval 28">
                <a:extLst>
                  <a:ext uri="{FF2B5EF4-FFF2-40B4-BE49-F238E27FC236}">
                    <a16:creationId xmlns:a16="http://schemas.microsoft.com/office/drawing/2014/main" id="{19DAE308-D244-4C90-B35D-8E207D7042CA}"/>
                  </a:ext>
                </a:extLst>
              </p:cNvPr>
              <p:cNvSpPr/>
              <p:nvPr/>
            </p:nvSpPr>
            <p:spPr bwMode="auto">
              <a:xfrm>
                <a:off x="1751524" y="2267601"/>
                <a:ext cx="102422" cy="102422"/>
              </a:xfrm>
              <a:prstGeom prst="ellipse">
                <a:avLst/>
              </a:prstGeom>
              <a:grpFill/>
              <a:ln w="28575" cap="flat" cmpd="sng" algn="ctr">
                <a:solidFill>
                  <a:srgbClr val="FFFFFF"/>
                </a:solidFill>
                <a:prstDash val="solid"/>
                <a:headEnd type="none" w="med" len="med"/>
                <a:tailEnd type="none" w="med" len="med"/>
              </a:ln>
              <a:effectLst>
                <a:outerShdw blurRad="190500" dist="38100" dir="2700000" sx="101000" sy="101000" algn="tl" rotWithShape="0">
                  <a:prstClr val="black">
                    <a:alpha val="25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30" name="Oval 29">
                <a:extLst>
                  <a:ext uri="{FF2B5EF4-FFF2-40B4-BE49-F238E27FC236}">
                    <a16:creationId xmlns:a16="http://schemas.microsoft.com/office/drawing/2014/main" id="{B9E8D71F-4C53-4A19-A2C6-9C3C9C9C300C}"/>
                  </a:ext>
                </a:extLst>
              </p:cNvPr>
              <p:cNvSpPr/>
              <p:nvPr/>
            </p:nvSpPr>
            <p:spPr bwMode="auto">
              <a:xfrm>
                <a:off x="2014816" y="2163380"/>
                <a:ext cx="102422" cy="102422"/>
              </a:xfrm>
              <a:prstGeom prst="ellipse">
                <a:avLst/>
              </a:prstGeom>
              <a:grpFill/>
              <a:ln w="28575" cap="flat" cmpd="sng" algn="ctr">
                <a:solidFill>
                  <a:srgbClr val="FFFFFF"/>
                </a:solidFill>
                <a:prstDash val="solid"/>
                <a:headEnd type="none" w="med" len="med"/>
                <a:tailEnd type="none" w="med" len="med"/>
              </a:ln>
              <a:effectLst>
                <a:outerShdw blurRad="190500" dist="38100" dir="2700000" sx="101000" sy="101000" algn="tl" rotWithShape="0">
                  <a:prstClr val="black">
                    <a:alpha val="25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31" name="Oval 30">
                <a:extLst>
                  <a:ext uri="{FF2B5EF4-FFF2-40B4-BE49-F238E27FC236}">
                    <a16:creationId xmlns:a16="http://schemas.microsoft.com/office/drawing/2014/main" id="{E5DF6CF3-D31F-49C3-A288-7007DD433DB5}"/>
                  </a:ext>
                </a:extLst>
              </p:cNvPr>
              <p:cNvSpPr/>
              <p:nvPr/>
            </p:nvSpPr>
            <p:spPr bwMode="auto">
              <a:xfrm>
                <a:off x="2221477" y="1788653"/>
                <a:ext cx="102422" cy="102422"/>
              </a:xfrm>
              <a:prstGeom prst="ellipse">
                <a:avLst/>
              </a:prstGeom>
              <a:grpFill/>
              <a:ln w="28575" cap="flat" cmpd="sng" algn="ctr">
                <a:solidFill>
                  <a:srgbClr val="FFFFFF"/>
                </a:solidFill>
                <a:prstDash val="solid"/>
                <a:headEnd type="none" w="med" len="med"/>
                <a:tailEnd type="none" w="med" len="med"/>
              </a:ln>
              <a:effectLst>
                <a:outerShdw blurRad="190500" dist="38100" dir="2700000" sx="101000" sy="101000" algn="tl" rotWithShape="0">
                  <a:prstClr val="black">
                    <a:alpha val="25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32" name="Oval 31">
                <a:extLst>
                  <a:ext uri="{FF2B5EF4-FFF2-40B4-BE49-F238E27FC236}">
                    <a16:creationId xmlns:a16="http://schemas.microsoft.com/office/drawing/2014/main" id="{85D92A9C-E67B-4A7A-9698-7C0198D23DEE}"/>
                  </a:ext>
                </a:extLst>
              </p:cNvPr>
              <p:cNvSpPr/>
              <p:nvPr/>
            </p:nvSpPr>
            <p:spPr bwMode="auto">
              <a:xfrm>
                <a:off x="2253024" y="1610020"/>
                <a:ext cx="102422" cy="102422"/>
              </a:xfrm>
              <a:prstGeom prst="ellipse">
                <a:avLst/>
              </a:prstGeom>
              <a:grpFill/>
              <a:ln w="28575" cap="flat" cmpd="sng" algn="ctr">
                <a:solidFill>
                  <a:srgbClr val="FFFFFF"/>
                </a:solidFill>
                <a:prstDash val="solid"/>
                <a:headEnd type="none" w="med" len="med"/>
                <a:tailEnd type="none" w="med" len="med"/>
              </a:ln>
              <a:effectLst>
                <a:outerShdw blurRad="190500" dist="38100" dir="2700000" sx="101000" sy="101000" algn="tl" rotWithShape="0">
                  <a:prstClr val="black">
                    <a:alpha val="25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33" name="Oval 32">
                <a:extLst>
                  <a:ext uri="{FF2B5EF4-FFF2-40B4-BE49-F238E27FC236}">
                    <a16:creationId xmlns:a16="http://schemas.microsoft.com/office/drawing/2014/main" id="{D34EF4DB-C2EF-4312-838F-A3CA250EA56E}"/>
                  </a:ext>
                </a:extLst>
              </p:cNvPr>
              <p:cNvSpPr/>
              <p:nvPr/>
            </p:nvSpPr>
            <p:spPr bwMode="auto">
              <a:xfrm>
                <a:off x="2413173" y="1741156"/>
                <a:ext cx="102422" cy="102422"/>
              </a:xfrm>
              <a:prstGeom prst="ellipse">
                <a:avLst/>
              </a:prstGeom>
              <a:grpFill/>
              <a:ln w="28575" cap="flat" cmpd="sng" algn="ctr">
                <a:solidFill>
                  <a:srgbClr val="FFFFFF"/>
                </a:solidFill>
                <a:prstDash val="solid"/>
                <a:headEnd type="none" w="med" len="med"/>
                <a:tailEnd type="none" w="med" len="med"/>
              </a:ln>
              <a:effectLst>
                <a:outerShdw blurRad="190500" dist="38100" dir="2700000" sx="101000" sy="101000" algn="tl" rotWithShape="0">
                  <a:prstClr val="black">
                    <a:alpha val="25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34" name="Oval 33">
                <a:extLst>
                  <a:ext uri="{FF2B5EF4-FFF2-40B4-BE49-F238E27FC236}">
                    <a16:creationId xmlns:a16="http://schemas.microsoft.com/office/drawing/2014/main" id="{FBA57E39-6330-4065-9622-6CC0A6340268}"/>
                  </a:ext>
                </a:extLst>
              </p:cNvPr>
              <p:cNvSpPr/>
              <p:nvPr/>
            </p:nvSpPr>
            <p:spPr bwMode="auto">
              <a:xfrm>
                <a:off x="2505196" y="2045640"/>
                <a:ext cx="102422" cy="102422"/>
              </a:xfrm>
              <a:prstGeom prst="ellipse">
                <a:avLst/>
              </a:prstGeom>
              <a:grpFill/>
              <a:ln w="28575" cap="flat" cmpd="sng" algn="ctr">
                <a:solidFill>
                  <a:srgbClr val="FFFFFF"/>
                </a:solidFill>
                <a:prstDash val="solid"/>
                <a:headEnd type="none" w="med" len="med"/>
                <a:tailEnd type="none" w="med" len="med"/>
              </a:ln>
              <a:effectLst>
                <a:outerShdw blurRad="190500" dist="38100" dir="2700000" sx="101000" sy="101000" algn="tl" rotWithShape="0">
                  <a:prstClr val="black">
                    <a:alpha val="25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35" name="Oval 34">
                <a:extLst>
                  <a:ext uri="{FF2B5EF4-FFF2-40B4-BE49-F238E27FC236}">
                    <a16:creationId xmlns:a16="http://schemas.microsoft.com/office/drawing/2014/main" id="{F8050604-974F-4762-986F-80782B1857A6}"/>
                  </a:ext>
                </a:extLst>
              </p:cNvPr>
              <p:cNvSpPr/>
              <p:nvPr/>
            </p:nvSpPr>
            <p:spPr bwMode="auto">
              <a:xfrm>
                <a:off x="2697771" y="1894142"/>
                <a:ext cx="102422" cy="102422"/>
              </a:xfrm>
              <a:prstGeom prst="ellipse">
                <a:avLst/>
              </a:prstGeom>
              <a:grpFill/>
              <a:ln w="28575" cap="flat" cmpd="sng" algn="ctr">
                <a:solidFill>
                  <a:srgbClr val="FFFFFF"/>
                </a:solidFill>
                <a:prstDash val="solid"/>
                <a:headEnd type="none" w="med" len="med"/>
                <a:tailEnd type="none" w="med" len="med"/>
              </a:ln>
              <a:effectLst>
                <a:outerShdw blurRad="190500" dist="38100" dir="2700000" sx="101000" sy="101000" algn="tl" rotWithShape="0">
                  <a:prstClr val="black">
                    <a:alpha val="25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36" name="Oval 35">
                <a:extLst>
                  <a:ext uri="{FF2B5EF4-FFF2-40B4-BE49-F238E27FC236}">
                    <a16:creationId xmlns:a16="http://schemas.microsoft.com/office/drawing/2014/main" id="{3F757902-4306-408D-AD22-7995643301B0}"/>
                  </a:ext>
                </a:extLst>
              </p:cNvPr>
              <p:cNvSpPr/>
              <p:nvPr/>
            </p:nvSpPr>
            <p:spPr bwMode="auto">
              <a:xfrm>
                <a:off x="2785720" y="1581398"/>
                <a:ext cx="102422" cy="102422"/>
              </a:xfrm>
              <a:prstGeom prst="ellipse">
                <a:avLst/>
              </a:prstGeom>
              <a:grpFill/>
              <a:ln w="28575" cap="flat" cmpd="sng" algn="ctr">
                <a:solidFill>
                  <a:srgbClr val="FFFFFF"/>
                </a:solidFill>
                <a:prstDash val="solid"/>
                <a:headEnd type="none" w="med" len="med"/>
                <a:tailEnd type="none" w="med" len="med"/>
              </a:ln>
              <a:effectLst>
                <a:outerShdw blurRad="190500" dist="38100" dir="2700000" sx="101000" sy="101000" algn="tl" rotWithShape="0">
                  <a:prstClr val="black">
                    <a:alpha val="25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37" name="Oval 36">
                <a:extLst>
                  <a:ext uri="{FF2B5EF4-FFF2-40B4-BE49-F238E27FC236}">
                    <a16:creationId xmlns:a16="http://schemas.microsoft.com/office/drawing/2014/main" id="{38BF386C-89E6-4242-9FBE-153D2D38FEC5}"/>
                  </a:ext>
                </a:extLst>
              </p:cNvPr>
              <p:cNvSpPr/>
              <p:nvPr/>
            </p:nvSpPr>
            <p:spPr bwMode="auto">
              <a:xfrm>
                <a:off x="3186363" y="1392716"/>
                <a:ext cx="102422" cy="102422"/>
              </a:xfrm>
              <a:prstGeom prst="ellipse">
                <a:avLst/>
              </a:prstGeom>
              <a:grpFill/>
              <a:ln w="28575" cap="flat" cmpd="sng" algn="ctr">
                <a:solidFill>
                  <a:srgbClr val="FFFFFF"/>
                </a:solidFill>
                <a:prstDash val="solid"/>
                <a:headEnd type="none" w="med" len="med"/>
                <a:tailEnd type="none" w="med" len="med"/>
              </a:ln>
              <a:effectLst>
                <a:outerShdw blurRad="190500" dist="38100" dir="2700000" sx="101000" sy="101000" algn="tl" rotWithShape="0">
                  <a:prstClr val="black">
                    <a:alpha val="25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38" name="Oval 37">
                <a:extLst>
                  <a:ext uri="{FF2B5EF4-FFF2-40B4-BE49-F238E27FC236}">
                    <a16:creationId xmlns:a16="http://schemas.microsoft.com/office/drawing/2014/main" id="{CEDB39E4-521C-45DE-8830-622EDA6DFD39}"/>
                  </a:ext>
                </a:extLst>
              </p:cNvPr>
              <p:cNvSpPr/>
              <p:nvPr/>
            </p:nvSpPr>
            <p:spPr bwMode="auto">
              <a:xfrm>
                <a:off x="3657299" y="4415835"/>
                <a:ext cx="102422" cy="102422"/>
              </a:xfrm>
              <a:prstGeom prst="ellipse">
                <a:avLst/>
              </a:prstGeom>
              <a:grpFill/>
              <a:ln w="28575" cap="flat" cmpd="sng" algn="ctr">
                <a:solidFill>
                  <a:srgbClr val="FFFFFF"/>
                </a:solidFill>
                <a:prstDash val="solid"/>
                <a:headEnd type="none" w="med" len="med"/>
                <a:tailEnd type="none" w="med" len="med"/>
              </a:ln>
              <a:effectLst>
                <a:outerShdw blurRad="190500" dist="38100" dir="2700000" sx="101000" sy="101000" algn="tl" rotWithShape="0">
                  <a:prstClr val="black">
                    <a:alpha val="25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39" name="Oval 38">
                <a:extLst>
                  <a:ext uri="{FF2B5EF4-FFF2-40B4-BE49-F238E27FC236}">
                    <a16:creationId xmlns:a16="http://schemas.microsoft.com/office/drawing/2014/main" id="{1F6A70F7-8927-4312-AE07-9EA6A2338149}"/>
                  </a:ext>
                </a:extLst>
              </p:cNvPr>
              <p:cNvSpPr/>
              <p:nvPr/>
            </p:nvSpPr>
            <p:spPr bwMode="auto">
              <a:xfrm>
                <a:off x="6171035" y="4784347"/>
                <a:ext cx="102422" cy="102422"/>
              </a:xfrm>
              <a:prstGeom prst="ellipse">
                <a:avLst/>
              </a:prstGeom>
              <a:grpFill/>
              <a:ln w="28575" cap="flat" cmpd="sng" algn="ctr">
                <a:solidFill>
                  <a:srgbClr val="FFFFFF"/>
                </a:solidFill>
                <a:prstDash val="solid"/>
                <a:headEnd type="none" w="med" len="med"/>
                <a:tailEnd type="none" w="med" len="med"/>
              </a:ln>
              <a:effectLst>
                <a:outerShdw blurRad="190500" dist="38100" dir="2700000" sx="101000" sy="101000" algn="tl" rotWithShape="0">
                  <a:prstClr val="black">
                    <a:alpha val="25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40" name="Oval 39">
                <a:extLst>
                  <a:ext uri="{FF2B5EF4-FFF2-40B4-BE49-F238E27FC236}">
                    <a16:creationId xmlns:a16="http://schemas.microsoft.com/office/drawing/2014/main" id="{28CE1EFF-63C1-4D20-89BB-0082AB19D9CD}"/>
                  </a:ext>
                </a:extLst>
              </p:cNvPr>
              <p:cNvSpPr/>
              <p:nvPr/>
            </p:nvSpPr>
            <p:spPr bwMode="auto">
              <a:xfrm>
                <a:off x="6517745" y="4452877"/>
                <a:ext cx="102422" cy="102422"/>
              </a:xfrm>
              <a:prstGeom prst="ellipse">
                <a:avLst/>
              </a:prstGeom>
              <a:grpFill/>
              <a:ln w="28575" cap="flat" cmpd="sng" algn="ctr">
                <a:solidFill>
                  <a:srgbClr val="FFFFFF"/>
                </a:solidFill>
                <a:prstDash val="solid"/>
                <a:headEnd type="none" w="med" len="med"/>
                <a:tailEnd type="none" w="med" len="med"/>
              </a:ln>
              <a:effectLst>
                <a:outerShdw blurRad="190500" dist="38100" dir="2700000" sx="101000" sy="101000" algn="tl" rotWithShape="0">
                  <a:prstClr val="black">
                    <a:alpha val="25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41" name="Oval 40">
                <a:extLst>
                  <a:ext uri="{FF2B5EF4-FFF2-40B4-BE49-F238E27FC236}">
                    <a16:creationId xmlns:a16="http://schemas.microsoft.com/office/drawing/2014/main" id="{6498DA14-0889-4070-B087-8E58D4BD8F92}"/>
                  </a:ext>
                </a:extLst>
              </p:cNvPr>
              <p:cNvSpPr/>
              <p:nvPr/>
            </p:nvSpPr>
            <p:spPr bwMode="auto">
              <a:xfrm>
                <a:off x="5227449" y="1233804"/>
                <a:ext cx="102422" cy="102422"/>
              </a:xfrm>
              <a:prstGeom prst="ellipse">
                <a:avLst/>
              </a:prstGeom>
              <a:grpFill/>
              <a:ln w="28575" cap="flat" cmpd="sng" algn="ctr">
                <a:solidFill>
                  <a:srgbClr val="FFFFFF"/>
                </a:solidFill>
                <a:prstDash val="solid"/>
                <a:headEnd type="none" w="med" len="med"/>
                <a:tailEnd type="none" w="med" len="med"/>
              </a:ln>
              <a:effectLst>
                <a:outerShdw blurRad="190500" dist="38100" dir="2700000" sx="101000" sy="101000" algn="tl" rotWithShape="0">
                  <a:prstClr val="black">
                    <a:alpha val="25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42" name="Oval 41">
                <a:extLst>
                  <a:ext uri="{FF2B5EF4-FFF2-40B4-BE49-F238E27FC236}">
                    <a16:creationId xmlns:a16="http://schemas.microsoft.com/office/drawing/2014/main" id="{B27F0098-8C46-454A-9F0B-7600FFBCB9F3}"/>
                  </a:ext>
                </a:extLst>
              </p:cNvPr>
              <p:cNvSpPr/>
              <p:nvPr/>
            </p:nvSpPr>
            <p:spPr bwMode="auto">
              <a:xfrm>
                <a:off x="5369262" y="1299156"/>
                <a:ext cx="102422" cy="102422"/>
              </a:xfrm>
              <a:prstGeom prst="ellipse">
                <a:avLst/>
              </a:prstGeom>
              <a:grpFill/>
              <a:ln w="28575" cap="flat" cmpd="sng" algn="ctr">
                <a:solidFill>
                  <a:srgbClr val="FFFFFF"/>
                </a:solidFill>
                <a:prstDash val="solid"/>
                <a:headEnd type="none" w="med" len="med"/>
                <a:tailEnd type="none" w="med" len="med"/>
              </a:ln>
              <a:effectLst>
                <a:outerShdw blurRad="190500" dist="38100" dir="2700000" sx="101000" sy="101000" algn="tl" rotWithShape="0">
                  <a:prstClr val="black">
                    <a:alpha val="25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53" name="Oval 52">
                <a:extLst>
                  <a:ext uri="{FF2B5EF4-FFF2-40B4-BE49-F238E27FC236}">
                    <a16:creationId xmlns:a16="http://schemas.microsoft.com/office/drawing/2014/main" id="{A0B217E1-53F1-4C0E-A112-990DD0EB38CC}"/>
                  </a:ext>
                </a:extLst>
              </p:cNvPr>
              <p:cNvSpPr/>
              <p:nvPr/>
            </p:nvSpPr>
            <p:spPr bwMode="auto">
              <a:xfrm>
                <a:off x="5524827" y="1264177"/>
                <a:ext cx="102422" cy="102422"/>
              </a:xfrm>
              <a:prstGeom prst="ellipse">
                <a:avLst/>
              </a:prstGeom>
              <a:grpFill/>
              <a:ln w="28575" cap="flat" cmpd="sng" algn="ctr">
                <a:solidFill>
                  <a:srgbClr val="FFFFFF"/>
                </a:solidFill>
                <a:prstDash val="solid"/>
                <a:headEnd type="none" w="med" len="med"/>
                <a:tailEnd type="none" w="med" len="med"/>
              </a:ln>
              <a:effectLst>
                <a:outerShdw blurRad="190500" dist="38100" dir="2700000" sx="101000" sy="101000" algn="tl" rotWithShape="0">
                  <a:prstClr val="black">
                    <a:alpha val="25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55" name="Oval 54">
                <a:extLst>
                  <a:ext uri="{FF2B5EF4-FFF2-40B4-BE49-F238E27FC236}">
                    <a16:creationId xmlns:a16="http://schemas.microsoft.com/office/drawing/2014/main" id="{C4776CB9-B684-4147-ACC0-5D8EBDA360D9}"/>
                  </a:ext>
                </a:extLst>
              </p:cNvPr>
              <p:cNvSpPr/>
              <p:nvPr/>
            </p:nvSpPr>
            <p:spPr bwMode="auto">
              <a:xfrm>
                <a:off x="5558498" y="1489211"/>
                <a:ext cx="102422" cy="102422"/>
              </a:xfrm>
              <a:prstGeom prst="ellipse">
                <a:avLst/>
              </a:prstGeom>
              <a:grpFill/>
              <a:ln w="28575" cap="flat" cmpd="sng" algn="ctr">
                <a:solidFill>
                  <a:srgbClr val="FFFFFF"/>
                </a:solidFill>
                <a:prstDash val="solid"/>
                <a:headEnd type="none" w="med" len="med"/>
                <a:tailEnd type="none" w="med" len="med"/>
              </a:ln>
              <a:effectLst>
                <a:outerShdw blurRad="190500" dist="38100" dir="2700000" sx="101000" sy="101000" algn="tl" rotWithShape="0">
                  <a:prstClr val="black">
                    <a:alpha val="25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57" name="Oval 56">
                <a:extLst>
                  <a:ext uri="{FF2B5EF4-FFF2-40B4-BE49-F238E27FC236}">
                    <a16:creationId xmlns:a16="http://schemas.microsoft.com/office/drawing/2014/main" id="{3F3A964B-59E7-445A-A0FF-B588C8019D25}"/>
                  </a:ext>
                </a:extLst>
              </p:cNvPr>
              <p:cNvSpPr/>
              <p:nvPr/>
            </p:nvSpPr>
            <p:spPr bwMode="auto">
              <a:xfrm>
                <a:off x="5613954" y="1608989"/>
                <a:ext cx="102422" cy="102422"/>
              </a:xfrm>
              <a:prstGeom prst="ellipse">
                <a:avLst/>
              </a:prstGeom>
              <a:grpFill/>
              <a:ln w="28575" cap="flat" cmpd="sng" algn="ctr">
                <a:solidFill>
                  <a:srgbClr val="FFFFFF"/>
                </a:solidFill>
                <a:prstDash val="solid"/>
                <a:headEnd type="none" w="med" len="med"/>
                <a:tailEnd type="none" w="med" len="med"/>
              </a:ln>
              <a:effectLst>
                <a:outerShdw blurRad="190500" dist="38100" dir="2700000" sx="101000" sy="101000" algn="tl" rotWithShape="0">
                  <a:prstClr val="black">
                    <a:alpha val="25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58" name="Oval 57">
                <a:extLst>
                  <a:ext uri="{FF2B5EF4-FFF2-40B4-BE49-F238E27FC236}">
                    <a16:creationId xmlns:a16="http://schemas.microsoft.com/office/drawing/2014/main" id="{91D1EFA0-D090-4CF8-B2E0-508D37BAB8D6}"/>
                  </a:ext>
                </a:extLst>
              </p:cNvPr>
              <p:cNvSpPr/>
              <p:nvPr/>
            </p:nvSpPr>
            <p:spPr bwMode="auto">
              <a:xfrm>
                <a:off x="5668884" y="1099004"/>
                <a:ext cx="102422" cy="102422"/>
              </a:xfrm>
              <a:prstGeom prst="ellipse">
                <a:avLst/>
              </a:prstGeom>
              <a:grpFill/>
              <a:ln w="28575" cap="flat" cmpd="sng" algn="ctr">
                <a:solidFill>
                  <a:srgbClr val="FFFFFF"/>
                </a:solidFill>
                <a:prstDash val="solid"/>
                <a:headEnd type="none" w="med" len="med"/>
                <a:tailEnd type="none" w="med" len="med"/>
              </a:ln>
              <a:effectLst>
                <a:outerShdw blurRad="190500" dist="38100" dir="2700000" sx="101000" sy="101000" algn="tl" rotWithShape="0">
                  <a:prstClr val="black">
                    <a:alpha val="25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59" name="Oval 58">
                <a:extLst>
                  <a:ext uri="{FF2B5EF4-FFF2-40B4-BE49-F238E27FC236}">
                    <a16:creationId xmlns:a16="http://schemas.microsoft.com/office/drawing/2014/main" id="{560F09D6-D18A-435C-9C25-F239EC478586}"/>
                  </a:ext>
                </a:extLst>
              </p:cNvPr>
              <p:cNvSpPr/>
              <p:nvPr/>
            </p:nvSpPr>
            <p:spPr bwMode="auto">
              <a:xfrm>
                <a:off x="5815664" y="1056558"/>
                <a:ext cx="102422" cy="102422"/>
              </a:xfrm>
              <a:prstGeom prst="ellipse">
                <a:avLst/>
              </a:prstGeom>
              <a:grpFill/>
              <a:ln w="28575" cap="flat" cmpd="sng" algn="ctr">
                <a:solidFill>
                  <a:srgbClr val="FFFFFF"/>
                </a:solidFill>
                <a:prstDash val="solid"/>
                <a:headEnd type="none" w="med" len="med"/>
                <a:tailEnd type="none" w="med" len="med"/>
              </a:ln>
              <a:effectLst>
                <a:outerShdw blurRad="190500" dist="38100" dir="2700000" sx="101000" sy="101000" algn="tl" rotWithShape="0">
                  <a:prstClr val="black">
                    <a:alpha val="25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60" name="Oval 59">
                <a:extLst>
                  <a:ext uri="{FF2B5EF4-FFF2-40B4-BE49-F238E27FC236}">
                    <a16:creationId xmlns:a16="http://schemas.microsoft.com/office/drawing/2014/main" id="{3EE22C09-21FA-4F96-B663-E837F52F39C2}"/>
                  </a:ext>
                </a:extLst>
              </p:cNvPr>
              <p:cNvSpPr/>
              <p:nvPr/>
            </p:nvSpPr>
            <p:spPr bwMode="auto">
              <a:xfrm>
                <a:off x="5648077" y="1304673"/>
                <a:ext cx="102422" cy="102422"/>
              </a:xfrm>
              <a:prstGeom prst="ellipse">
                <a:avLst/>
              </a:prstGeom>
              <a:grpFill/>
              <a:ln w="28575" cap="flat" cmpd="sng" algn="ctr">
                <a:solidFill>
                  <a:srgbClr val="FFFFFF"/>
                </a:solidFill>
                <a:prstDash val="solid"/>
                <a:headEnd type="none" w="med" len="med"/>
                <a:tailEnd type="none" w="med" len="med"/>
              </a:ln>
              <a:effectLst>
                <a:outerShdw blurRad="190500" dist="38100" dir="2700000" sx="101000" sy="101000" algn="tl" rotWithShape="0">
                  <a:prstClr val="black">
                    <a:alpha val="25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61" name="Oval 60">
                <a:extLst>
                  <a:ext uri="{FF2B5EF4-FFF2-40B4-BE49-F238E27FC236}">
                    <a16:creationId xmlns:a16="http://schemas.microsoft.com/office/drawing/2014/main" id="{EAEDBCF2-D6D5-4EB5-8E00-DFCAF1FECB67}"/>
                  </a:ext>
                </a:extLst>
              </p:cNvPr>
              <p:cNvSpPr/>
              <p:nvPr/>
            </p:nvSpPr>
            <p:spPr bwMode="auto">
              <a:xfrm>
                <a:off x="5881087" y="1397773"/>
                <a:ext cx="102422" cy="102422"/>
              </a:xfrm>
              <a:prstGeom prst="ellipse">
                <a:avLst/>
              </a:prstGeom>
              <a:grpFill/>
              <a:ln w="28575" cap="flat" cmpd="sng" algn="ctr">
                <a:solidFill>
                  <a:srgbClr val="FFFFFF"/>
                </a:solidFill>
                <a:prstDash val="solid"/>
                <a:headEnd type="none" w="med" len="med"/>
                <a:tailEnd type="none" w="med" len="med"/>
              </a:ln>
              <a:effectLst>
                <a:outerShdw blurRad="190500" dist="38100" dir="2700000" sx="101000" sy="101000" algn="tl" rotWithShape="0">
                  <a:prstClr val="black">
                    <a:alpha val="25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62" name="Oval 61">
                <a:extLst>
                  <a:ext uri="{FF2B5EF4-FFF2-40B4-BE49-F238E27FC236}">
                    <a16:creationId xmlns:a16="http://schemas.microsoft.com/office/drawing/2014/main" id="{A3A0ACF2-9958-4E75-8052-5DFDE7B632C9}"/>
                  </a:ext>
                </a:extLst>
              </p:cNvPr>
              <p:cNvSpPr/>
              <p:nvPr/>
            </p:nvSpPr>
            <p:spPr bwMode="auto">
              <a:xfrm>
                <a:off x="5947853" y="1289232"/>
                <a:ext cx="102422" cy="102422"/>
              </a:xfrm>
              <a:prstGeom prst="ellipse">
                <a:avLst/>
              </a:prstGeom>
              <a:grpFill/>
              <a:ln w="28575" cap="flat" cmpd="sng" algn="ctr">
                <a:solidFill>
                  <a:srgbClr val="FFFFFF"/>
                </a:solidFill>
                <a:prstDash val="solid"/>
                <a:headEnd type="none" w="med" len="med"/>
                <a:tailEnd type="none" w="med" len="med"/>
              </a:ln>
              <a:effectLst>
                <a:outerShdw blurRad="190500" dist="38100" dir="2700000" sx="101000" sy="101000" algn="tl" rotWithShape="0">
                  <a:prstClr val="black">
                    <a:alpha val="25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63" name="Oval 62">
                <a:extLst>
                  <a:ext uri="{FF2B5EF4-FFF2-40B4-BE49-F238E27FC236}">
                    <a16:creationId xmlns:a16="http://schemas.microsoft.com/office/drawing/2014/main" id="{F132EE80-360B-40C3-B55B-547BDF044D34}"/>
                  </a:ext>
                </a:extLst>
              </p:cNvPr>
              <p:cNvSpPr/>
              <p:nvPr/>
            </p:nvSpPr>
            <p:spPr bwMode="auto">
              <a:xfrm>
                <a:off x="5830217" y="1270507"/>
                <a:ext cx="102422" cy="102422"/>
              </a:xfrm>
              <a:prstGeom prst="ellipse">
                <a:avLst/>
              </a:prstGeom>
              <a:grpFill/>
              <a:ln w="28575" cap="flat" cmpd="sng" algn="ctr">
                <a:solidFill>
                  <a:srgbClr val="FFFFFF"/>
                </a:solidFill>
                <a:prstDash val="solid"/>
                <a:headEnd type="none" w="med" len="med"/>
                <a:tailEnd type="none" w="med" len="med"/>
              </a:ln>
              <a:effectLst>
                <a:outerShdw blurRad="190500" dist="38100" dir="2700000" sx="101000" sy="101000" algn="tl" rotWithShape="0">
                  <a:prstClr val="black">
                    <a:alpha val="25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64" name="Oval 63">
                <a:extLst>
                  <a:ext uri="{FF2B5EF4-FFF2-40B4-BE49-F238E27FC236}">
                    <a16:creationId xmlns:a16="http://schemas.microsoft.com/office/drawing/2014/main" id="{FF966D70-E5EE-4239-AC12-DF2ECBED0422}"/>
                  </a:ext>
                </a:extLst>
              </p:cNvPr>
              <p:cNvSpPr/>
              <p:nvPr/>
            </p:nvSpPr>
            <p:spPr bwMode="auto">
              <a:xfrm>
                <a:off x="5747427" y="1386789"/>
                <a:ext cx="102422" cy="102422"/>
              </a:xfrm>
              <a:prstGeom prst="ellipse">
                <a:avLst/>
              </a:prstGeom>
              <a:grpFill/>
              <a:ln w="28575" cap="flat" cmpd="sng" algn="ctr">
                <a:solidFill>
                  <a:srgbClr val="FFFFFF"/>
                </a:solidFill>
                <a:prstDash val="solid"/>
                <a:headEnd type="none" w="med" len="med"/>
                <a:tailEnd type="none" w="med" len="med"/>
              </a:ln>
              <a:effectLst>
                <a:outerShdw blurRad="190500" dist="38100" dir="2700000" sx="101000" sy="101000" algn="tl" rotWithShape="0">
                  <a:prstClr val="black">
                    <a:alpha val="25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65" name="Oval 64">
                <a:extLst>
                  <a:ext uri="{FF2B5EF4-FFF2-40B4-BE49-F238E27FC236}">
                    <a16:creationId xmlns:a16="http://schemas.microsoft.com/office/drawing/2014/main" id="{4654C2ED-AFEA-4B1A-9918-7A22EDE03939}"/>
                  </a:ext>
                </a:extLst>
              </p:cNvPr>
              <p:cNvSpPr/>
              <p:nvPr/>
            </p:nvSpPr>
            <p:spPr bwMode="auto">
              <a:xfrm>
                <a:off x="5689999" y="1506567"/>
                <a:ext cx="102422" cy="102422"/>
              </a:xfrm>
              <a:prstGeom prst="ellipse">
                <a:avLst/>
              </a:prstGeom>
              <a:grpFill/>
              <a:ln w="28575" cap="flat" cmpd="sng" algn="ctr">
                <a:solidFill>
                  <a:srgbClr val="FFFFFF"/>
                </a:solidFill>
                <a:prstDash val="solid"/>
                <a:headEnd type="none" w="med" len="med"/>
                <a:tailEnd type="none" w="med" len="med"/>
              </a:ln>
              <a:effectLst>
                <a:outerShdw blurRad="190500" dist="38100" dir="2700000" sx="101000" sy="101000" algn="tl" rotWithShape="0">
                  <a:prstClr val="black">
                    <a:alpha val="25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66" name="Oval 65">
                <a:extLst>
                  <a:ext uri="{FF2B5EF4-FFF2-40B4-BE49-F238E27FC236}">
                    <a16:creationId xmlns:a16="http://schemas.microsoft.com/office/drawing/2014/main" id="{9DF3E0F8-3CC8-466C-AB54-2B0272ED88D4}"/>
                  </a:ext>
                </a:extLst>
              </p:cNvPr>
              <p:cNvSpPr/>
              <p:nvPr/>
            </p:nvSpPr>
            <p:spPr bwMode="auto">
              <a:xfrm>
                <a:off x="5825176" y="1514053"/>
                <a:ext cx="102422" cy="102422"/>
              </a:xfrm>
              <a:prstGeom prst="ellipse">
                <a:avLst/>
              </a:prstGeom>
              <a:grpFill/>
              <a:ln w="28575" cap="flat" cmpd="sng" algn="ctr">
                <a:solidFill>
                  <a:srgbClr val="FFFFFF"/>
                </a:solidFill>
                <a:prstDash val="solid"/>
                <a:headEnd type="none" w="med" len="med"/>
                <a:tailEnd type="none" w="med" len="med"/>
              </a:ln>
              <a:effectLst>
                <a:outerShdw blurRad="190500" dist="38100" dir="2700000" sx="101000" sy="101000" algn="tl" rotWithShape="0">
                  <a:prstClr val="black">
                    <a:alpha val="25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67" name="Oval 66">
                <a:extLst>
                  <a:ext uri="{FF2B5EF4-FFF2-40B4-BE49-F238E27FC236}">
                    <a16:creationId xmlns:a16="http://schemas.microsoft.com/office/drawing/2014/main" id="{7944D1FA-F174-4188-A7DC-993D5A1C7CD1}"/>
                  </a:ext>
                </a:extLst>
              </p:cNvPr>
              <p:cNvSpPr/>
              <p:nvPr/>
            </p:nvSpPr>
            <p:spPr bwMode="auto">
              <a:xfrm>
                <a:off x="7390169" y="2465272"/>
                <a:ext cx="102422" cy="102422"/>
              </a:xfrm>
              <a:prstGeom prst="ellipse">
                <a:avLst/>
              </a:prstGeom>
              <a:grpFill/>
              <a:ln w="28575" cap="flat" cmpd="sng" algn="ctr">
                <a:solidFill>
                  <a:srgbClr val="FFFFFF"/>
                </a:solidFill>
                <a:prstDash val="solid"/>
                <a:headEnd type="none" w="med" len="med"/>
                <a:tailEnd type="none" w="med" len="med"/>
              </a:ln>
              <a:effectLst>
                <a:outerShdw blurRad="190500" dist="38100" dir="2700000" sx="101000" sy="101000" algn="tl" rotWithShape="0">
                  <a:prstClr val="black">
                    <a:alpha val="25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68" name="Oval 67">
                <a:extLst>
                  <a:ext uri="{FF2B5EF4-FFF2-40B4-BE49-F238E27FC236}">
                    <a16:creationId xmlns:a16="http://schemas.microsoft.com/office/drawing/2014/main" id="{B6C5111B-B7D9-4C4C-B085-E431C63EFE87}"/>
                  </a:ext>
                </a:extLst>
              </p:cNvPr>
              <p:cNvSpPr/>
              <p:nvPr/>
            </p:nvSpPr>
            <p:spPr bwMode="auto">
              <a:xfrm>
                <a:off x="7519995" y="2418362"/>
                <a:ext cx="102422" cy="102422"/>
              </a:xfrm>
              <a:prstGeom prst="ellipse">
                <a:avLst/>
              </a:prstGeom>
              <a:grpFill/>
              <a:ln w="28575" cap="flat" cmpd="sng" algn="ctr">
                <a:solidFill>
                  <a:srgbClr val="FFFFFF"/>
                </a:solidFill>
                <a:prstDash val="solid"/>
                <a:headEnd type="none" w="med" len="med"/>
                <a:tailEnd type="none" w="med" len="med"/>
              </a:ln>
              <a:effectLst>
                <a:outerShdw blurRad="190500" dist="38100" dir="2700000" sx="101000" sy="101000" algn="tl" rotWithShape="0">
                  <a:prstClr val="black">
                    <a:alpha val="25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69" name="Oval 68">
                <a:extLst>
                  <a:ext uri="{FF2B5EF4-FFF2-40B4-BE49-F238E27FC236}">
                    <a16:creationId xmlns:a16="http://schemas.microsoft.com/office/drawing/2014/main" id="{6DECEE7D-6CB8-49F5-A2FB-5A5606DF23DC}"/>
                  </a:ext>
                </a:extLst>
              </p:cNvPr>
              <p:cNvSpPr/>
              <p:nvPr/>
            </p:nvSpPr>
            <p:spPr bwMode="auto">
              <a:xfrm>
                <a:off x="8178676" y="2558959"/>
                <a:ext cx="102422" cy="102422"/>
              </a:xfrm>
              <a:prstGeom prst="ellipse">
                <a:avLst/>
              </a:prstGeom>
              <a:grpFill/>
              <a:ln w="28575" cap="flat" cmpd="sng" algn="ctr">
                <a:solidFill>
                  <a:srgbClr val="FFFFFF"/>
                </a:solidFill>
                <a:prstDash val="solid"/>
                <a:headEnd type="none" w="med" len="med"/>
                <a:tailEnd type="none" w="med" len="med"/>
              </a:ln>
              <a:effectLst>
                <a:outerShdw blurRad="190500" dist="38100" dir="2700000" sx="101000" sy="101000" algn="tl" rotWithShape="0">
                  <a:prstClr val="black">
                    <a:alpha val="25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70" name="Oval 69">
                <a:extLst>
                  <a:ext uri="{FF2B5EF4-FFF2-40B4-BE49-F238E27FC236}">
                    <a16:creationId xmlns:a16="http://schemas.microsoft.com/office/drawing/2014/main" id="{812FDA70-5456-40E1-B875-9DA70D95FF64}"/>
                  </a:ext>
                </a:extLst>
              </p:cNvPr>
              <p:cNvSpPr/>
              <p:nvPr/>
            </p:nvSpPr>
            <p:spPr bwMode="auto">
              <a:xfrm>
                <a:off x="8285974" y="2647365"/>
                <a:ext cx="102422" cy="102422"/>
              </a:xfrm>
              <a:prstGeom prst="ellipse">
                <a:avLst/>
              </a:prstGeom>
              <a:grpFill/>
              <a:ln w="28575" cap="flat" cmpd="sng" algn="ctr">
                <a:solidFill>
                  <a:srgbClr val="FFFFFF"/>
                </a:solidFill>
                <a:prstDash val="solid"/>
                <a:headEnd type="none" w="med" len="med"/>
                <a:tailEnd type="none" w="med" len="med"/>
              </a:ln>
              <a:effectLst>
                <a:outerShdw blurRad="190500" dist="38100" dir="2700000" sx="101000" sy="101000" algn="tl" rotWithShape="0">
                  <a:prstClr val="black">
                    <a:alpha val="25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71" name="Oval 70">
                <a:extLst>
                  <a:ext uri="{FF2B5EF4-FFF2-40B4-BE49-F238E27FC236}">
                    <a16:creationId xmlns:a16="http://schemas.microsoft.com/office/drawing/2014/main" id="{320346DB-0D45-46BE-BA01-C873B8490C82}"/>
                  </a:ext>
                </a:extLst>
              </p:cNvPr>
              <p:cNvSpPr/>
              <p:nvPr/>
            </p:nvSpPr>
            <p:spPr bwMode="auto">
              <a:xfrm>
                <a:off x="8426198" y="2920183"/>
                <a:ext cx="102422" cy="102422"/>
              </a:xfrm>
              <a:prstGeom prst="ellipse">
                <a:avLst/>
              </a:prstGeom>
              <a:grpFill/>
              <a:ln w="28575" cap="flat" cmpd="sng" algn="ctr">
                <a:solidFill>
                  <a:srgbClr val="FFFFFF"/>
                </a:solidFill>
                <a:prstDash val="solid"/>
                <a:headEnd type="none" w="med" len="med"/>
                <a:tailEnd type="none" w="med" len="med"/>
              </a:ln>
              <a:effectLst>
                <a:outerShdw blurRad="190500" dist="38100" dir="2700000" sx="101000" sy="101000" algn="tl" rotWithShape="0">
                  <a:prstClr val="black">
                    <a:alpha val="25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72" name="Oval 71">
                <a:extLst>
                  <a:ext uri="{FF2B5EF4-FFF2-40B4-BE49-F238E27FC236}">
                    <a16:creationId xmlns:a16="http://schemas.microsoft.com/office/drawing/2014/main" id="{8E31FC6C-AB7E-4E1E-9AF8-CBB5542D99EE}"/>
                  </a:ext>
                </a:extLst>
              </p:cNvPr>
              <p:cNvSpPr/>
              <p:nvPr/>
            </p:nvSpPr>
            <p:spPr bwMode="auto">
              <a:xfrm>
                <a:off x="9314237" y="3236945"/>
                <a:ext cx="102422" cy="102422"/>
              </a:xfrm>
              <a:prstGeom prst="ellipse">
                <a:avLst/>
              </a:prstGeom>
              <a:grpFill/>
              <a:ln w="28575" cap="flat" cmpd="sng" algn="ctr">
                <a:solidFill>
                  <a:srgbClr val="FFFFFF"/>
                </a:solidFill>
                <a:prstDash val="solid"/>
                <a:headEnd type="none" w="med" len="med"/>
                <a:tailEnd type="none" w="med" len="med"/>
              </a:ln>
              <a:effectLst>
                <a:outerShdw blurRad="190500" dist="38100" dir="2700000" sx="101000" sy="101000" algn="tl" rotWithShape="0">
                  <a:prstClr val="black">
                    <a:alpha val="25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73" name="Oval 72">
                <a:extLst>
                  <a:ext uri="{FF2B5EF4-FFF2-40B4-BE49-F238E27FC236}">
                    <a16:creationId xmlns:a16="http://schemas.microsoft.com/office/drawing/2014/main" id="{100C30E2-6782-4ABC-88DE-8D5BE8DE160D}"/>
                  </a:ext>
                </a:extLst>
              </p:cNvPr>
              <p:cNvSpPr/>
              <p:nvPr/>
            </p:nvSpPr>
            <p:spPr bwMode="auto">
              <a:xfrm>
                <a:off x="9628811" y="2456537"/>
                <a:ext cx="102422" cy="102422"/>
              </a:xfrm>
              <a:prstGeom prst="ellipse">
                <a:avLst/>
              </a:prstGeom>
              <a:grpFill/>
              <a:ln w="28575" cap="flat" cmpd="sng" algn="ctr">
                <a:solidFill>
                  <a:srgbClr val="FFFFFF"/>
                </a:solidFill>
                <a:prstDash val="solid"/>
                <a:headEnd type="none" w="med" len="med"/>
                <a:tailEnd type="none" w="med" len="med"/>
              </a:ln>
              <a:effectLst>
                <a:outerShdw blurRad="190500" dist="38100" dir="2700000" sx="101000" sy="101000" algn="tl" rotWithShape="0">
                  <a:prstClr val="black">
                    <a:alpha val="25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74" name="Oval 73">
                <a:extLst>
                  <a:ext uri="{FF2B5EF4-FFF2-40B4-BE49-F238E27FC236}">
                    <a16:creationId xmlns:a16="http://schemas.microsoft.com/office/drawing/2014/main" id="{BEFBEC62-FA27-4C12-8803-744B46A03524}"/>
                  </a:ext>
                </a:extLst>
              </p:cNvPr>
              <p:cNvSpPr/>
              <p:nvPr/>
            </p:nvSpPr>
            <p:spPr bwMode="auto">
              <a:xfrm>
                <a:off x="9819836" y="2214591"/>
                <a:ext cx="102422" cy="102422"/>
              </a:xfrm>
              <a:prstGeom prst="ellipse">
                <a:avLst/>
              </a:prstGeom>
              <a:grpFill/>
              <a:ln w="28575" cap="flat" cmpd="sng" algn="ctr">
                <a:solidFill>
                  <a:srgbClr val="FFFFFF"/>
                </a:solidFill>
                <a:prstDash val="solid"/>
                <a:headEnd type="none" w="med" len="med"/>
                <a:tailEnd type="none" w="med" len="med"/>
              </a:ln>
              <a:effectLst>
                <a:outerShdw blurRad="190500" dist="38100" dir="2700000" sx="101000" sy="101000" algn="tl" rotWithShape="0">
                  <a:prstClr val="black">
                    <a:alpha val="25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75" name="Oval 74">
                <a:extLst>
                  <a:ext uri="{FF2B5EF4-FFF2-40B4-BE49-F238E27FC236}">
                    <a16:creationId xmlns:a16="http://schemas.microsoft.com/office/drawing/2014/main" id="{FE1C37B8-CA09-4C14-874B-85991A1B237E}"/>
                  </a:ext>
                </a:extLst>
              </p:cNvPr>
              <p:cNvSpPr/>
              <p:nvPr/>
            </p:nvSpPr>
            <p:spPr bwMode="auto">
              <a:xfrm>
                <a:off x="9465811" y="1725679"/>
                <a:ext cx="102422" cy="102422"/>
              </a:xfrm>
              <a:prstGeom prst="ellipse">
                <a:avLst/>
              </a:prstGeom>
              <a:grpFill/>
              <a:ln w="28575" cap="flat" cmpd="sng" algn="ctr">
                <a:solidFill>
                  <a:srgbClr val="FFFFFF"/>
                </a:solidFill>
                <a:prstDash val="solid"/>
                <a:headEnd type="none" w="med" len="med"/>
                <a:tailEnd type="none" w="med" len="med"/>
              </a:ln>
              <a:effectLst>
                <a:outerShdw blurRad="190500" dist="38100" dir="2700000" sx="101000" sy="101000" algn="tl" rotWithShape="0">
                  <a:prstClr val="black">
                    <a:alpha val="25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76" name="Oval 75">
                <a:extLst>
                  <a:ext uri="{FF2B5EF4-FFF2-40B4-BE49-F238E27FC236}">
                    <a16:creationId xmlns:a16="http://schemas.microsoft.com/office/drawing/2014/main" id="{4462AFB8-ED00-458D-832F-52E9140C7E25}"/>
                  </a:ext>
                </a:extLst>
              </p:cNvPr>
              <p:cNvSpPr/>
              <p:nvPr/>
            </p:nvSpPr>
            <p:spPr bwMode="auto">
              <a:xfrm>
                <a:off x="9903578" y="1859356"/>
                <a:ext cx="102422" cy="102422"/>
              </a:xfrm>
              <a:prstGeom prst="ellipse">
                <a:avLst/>
              </a:prstGeom>
              <a:grpFill/>
              <a:ln w="28575" cap="flat" cmpd="sng" algn="ctr">
                <a:solidFill>
                  <a:srgbClr val="FFFFFF"/>
                </a:solidFill>
                <a:prstDash val="solid"/>
                <a:headEnd type="none" w="med" len="med"/>
                <a:tailEnd type="none" w="med" len="med"/>
              </a:ln>
              <a:effectLst>
                <a:outerShdw blurRad="190500" dist="38100" dir="2700000" sx="101000" sy="101000" algn="tl" rotWithShape="0">
                  <a:prstClr val="black">
                    <a:alpha val="25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77" name="Oval 76">
                <a:extLst>
                  <a:ext uri="{FF2B5EF4-FFF2-40B4-BE49-F238E27FC236}">
                    <a16:creationId xmlns:a16="http://schemas.microsoft.com/office/drawing/2014/main" id="{71AFDD80-D946-4960-9712-9CDADF44940D}"/>
                  </a:ext>
                </a:extLst>
              </p:cNvPr>
              <p:cNvSpPr/>
              <p:nvPr/>
            </p:nvSpPr>
            <p:spPr bwMode="auto">
              <a:xfrm>
                <a:off x="10041285" y="1920013"/>
                <a:ext cx="102422" cy="102422"/>
              </a:xfrm>
              <a:prstGeom prst="ellipse">
                <a:avLst/>
              </a:prstGeom>
              <a:grpFill/>
              <a:ln w="28575" cap="flat" cmpd="sng" algn="ctr">
                <a:solidFill>
                  <a:srgbClr val="FFFFFF"/>
                </a:solidFill>
                <a:prstDash val="solid"/>
                <a:headEnd type="none" w="med" len="med"/>
                <a:tailEnd type="none" w="med" len="med"/>
              </a:ln>
              <a:effectLst>
                <a:outerShdw blurRad="190500" dist="38100" dir="2700000" sx="101000" sy="101000" algn="tl" rotWithShape="0">
                  <a:prstClr val="black">
                    <a:alpha val="25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78" name="Oval 77">
                <a:extLst>
                  <a:ext uri="{FF2B5EF4-FFF2-40B4-BE49-F238E27FC236}">
                    <a16:creationId xmlns:a16="http://schemas.microsoft.com/office/drawing/2014/main" id="{666F3033-C641-481D-A195-3D4A4FA59305}"/>
                  </a:ext>
                </a:extLst>
              </p:cNvPr>
              <p:cNvSpPr/>
              <p:nvPr/>
            </p:nvSpPr>
            <p:spPr bwMode="auto">
              <a:xfrm>
                <a:off x="10293163" y="1983343"/>
                <a:ext cx="102422" cy="102422"/>
              </a:xfrm>
              <a:prstGeom prst="ellipse">
                <a:avLst/>
              </a:prstGeom>
              <a:grpFill/>
              <a:ln w="28575" cap="flat" cmpd="sng" algn="ctr">
                <a:solidFill>
                  <a:srgbClr val="FFFFFF"/>
                </a:solidFill>
                <a:prstDash val="solid"/>
                <a:headEnd type="none" w="med" len="med"/>
                <a:tailEnd type="none" w="med" len="med"/>
              </a:ln>
              <a:effectLst>
                <a:outerShdw blurRad="190500" dist="38100" dir="2700000" sx="101000" sy="101000" algn="tl" rotWithShape="0">
                  <a:prstClr val="black">
                    <a:alpha val="25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79" name="Oval 78">
                <a:extLst>
                  <a:ext uri="{FF2B5EF4-FFF2-40B4-BE49-F238E27FC236}">
                    <a16:creationId xmlns:a16="http://schemas.microsoft.com/office/drawing/2014/main" id="{FB2FA558-4C3E-4F3A-A064-8E348AF777F5}"/>
                  </a:ext>
                </a:extLst>
              </p:cNvPr>
              <p:cNvSpPr/>
              <p:nvPr/>
            </p:nvSpPr>
            <p:spPr bwMode="auto">
              <a:xfrm>
                <a:off x="10438392" y="1948323"/>
                <a:ext cx="102422" cy="102422"/>
              </a:xfrm>
              <a:prstGeom prst="ellipse">
                <a:avLst/>
              </a:prstGeom>
              <a:grpFill/>
              <a:ln w="28575" cap="flat" cmpd="sng" algn="ctr">
                <a:solidFill>
                  <a:srgbClr val="FFFFFF"/>
                </a:solidFill>
                <a:prstDash val="solid"/>
                <a:headEnd type="none" w="med" len="med"/>
                <a:tailEnd type="none" w="med" len="med"/>
              </a:ln>
              <a:effectLst>
                <a:outerShdw blurRad="190500" dist="38100" dir="2700000" sx="101000" sy="101000" algn="tl" rotWithShape="0">
                  <a:prstClr val="black">
                    <a:alpha val="25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80" name="Oval 79">
                <a:extLst>
                  <a:ext uri="{FF2B5EF4-FFF2-40B4-BE49-F238E27FC236}">
                    <a16:creationId xmlns:a16="http://schemas.microsoft.com/office/drawing/2014/main" id="{69711047-71DD-4094-B665-3694C83DDA25}"/>
                  </a:ext>
                </a:extLst>
              </p:cNvPr>
              <p:cNvSpPr/>
              <p:nvPr/>
            </p:nvSpPr>
            <p:spPr bwMode="auto">
              <a:xfrm>
                <a:off x="10590913" y="4988058"/>
                <a:ext cx="102422" cy="102422"/>
              </a:xfrm>
              <a:prstGeom prst="ellipse">
                <a:avLst/>
              </a:prstGeom>
              <a:grpFill/>
              <a:ln w="28575" cap="flat" cmpd="sng" algn="ctr">
                <a:solidFill>
                  <a:srgbClr val="FFFFFF"/>
                </a:solidFill>
                <a:prstDash val="solid"/>
                <a:headEnd type="none" w="med" len="med"/>
                <a:tailEnd type="none" w="med" len="med"/>
              </a:ln>
              <a:effectLst>
                <a:outerShdw blurRad="190500" dist="38100" dir="2700000" sx="101000" sy="101000" algn="tl" rotWithShape="0">
                  <a:prstClr val="black">
                    <a:alpha val="25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81" name="Oval 80">
                <a:extLst>
                  <a:ext uri="{FF2B5EF4-FFF2-40B4-BE49-F238E27FC236}">
                    <a16:creationId xmlns:a16="http://schemas.microsoft.com/office/drawing/2014/main" id="{A1DBA422-0ACA-4410-B2F0-61C6A52E9CA6}"/>
                  </a:ext>
                </a:extLst>
              </p:cNvPr>
              <p:cNvSpPr/>
              <p:nvPr/>
            </p:nvSpPr>
            <p:spPr bwMode="auto">
              <a:xfrm>
                <a:off x="10730191" y="4592575"/>
                <a:ext cx="102422" cy="102422"/>
              </a:xfrm>
              <a:prstGeom prst="ellipse">
                <a:avLst/>
              </a:prstGeom>
              <a:grpFill/>
              <a:ln w="28575" cap="flat" cmpd="sng" algn="ctr">
                <a:solidFill>
                  <a:srgbClr val="FFFFFF"/>
                </a:solidFill>
                <a:prstDash val="solid"/>
                <a:headEnd type="none" w="med" len="med"/>
                <a:tailEnd type="none" w="med" len="med"/>
              </a:ln>
              <a:effectLst>
                <a:outerShdw blurRad="190500" dist="38100" dir="2700000" sx="101000" sy="101000" algn="tl" rotWithShape="0">
                  <a:prstClr val="black">
                    <a:alpha val="25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82" name="Oval 81">
                <a:extLst>
                  <a:ext uri="{FF2B5EF4-FFF2-40B4-BE49-F238E27FC236}">
                    <a16:creationId xmlns:a16="http://schemas.microsoft.com/office/drawing/2014/main" id="{157363AF-6836-4F15-96B9-06C826A24FEC}"/>
                  </a:ext>
                </a:extLst>
              </p:cNvPr>
              <p:cNvSpPr/>
              <p:nvPr/>
            </p:nvSpPr>
            <p:spPr bwMode="auto">
              <a:xfrm>
                <a:off x="10814834" y="4894404"/>
                <a:ext cx="102422" cy="102422"/>
              </a:xfrm>
              <a:prstGeom prst="ellipse">
                <a:avLst/>
              </a:prstGeom>
              <a:grpFill/>
              <a:ln w="28575" cap="flat" cmpd="sng" algn="ctr">
                <a:solidFill>
                  <a:srgbClr val="FFFFFF"/>
                </a:solidFill>
                <a:prstDash val="solid"/>
                <a:headEnd type="none" w="med" len="med"/>
                <a:tailEnd type="none" w="med" len="med"/>
              </a:ln>
              <a:effectLst>
                <a:outerShdw blurRad="190500" dist="38100" dir="2700000" sx="101000" sy="101000" algn="tl" rotWithShape="0">
                  <a:prstClr val="black">
                    <a:alpha val="25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grpSp>
      <p:sp>
        <p:nvSpPr>
          <p:cNvPr id="3" name="Text Placeholder 2">
            <a:extLst>
              <a:ext uri="{FF2B5EF4-FFF2-40B4-BE49-F238E27FC236}">
                <a16:creationId xmlns:a16="http://schemas.microsoft.com/office/drawing/2014/main" id="{65417D09-7875-4313-B207-E072E2EF4370}"/>
              </a:ext>
            </a:extLst>
          </p:cNvPr>
          <p:cNvSpPr>
            <a:spLocks noGrp="1"/>
          </p:cNvSpPr>
          <p:nvPr>
            <p:ph type="body" sz="quarter" idx="10"/>
          </p:nvPr>
        </p:nvSpPr>
        <p:spPr>
          <a:xfrm>
            <a:off x="231900" y="1200112"/>
            <a:ext cx="5580862" cy="5459956"/>
          </a:xfrm>
        </p:spPr>
        <p:txBody>
          <a:bodyPr/>
          <a:lstStyle/>
          <a:p>
            <a:pPr marL="0" indent="0">
              <a:buNone/>
            </a:pPr>
            <a:r>
              <a:rPr lang="en-US" sz="2400" b="1" dirty="0">
                <a:solidFill>
                  <a:srgbClr val="F37521"/>
                </a:solidFill>
              </a:rPr>
              <a:t>Deploy global site-to-site connectivity using the Microsoft global network</a:t>
            </a:r>
          </a:p>
          <a:p>
            <a:pPr marL="195263" lvl="1" indent="0">
              <a:buNone/>
            </a:pPr>
            <a:r>
              <a:rPr lang="en-US" sz="2200" dirty="0"/>
              <a:t>On-demand connectivity between your sites using existing ExpressRoute circuits</a:t>
            </a:r>
          </a:p>
          <a:p>
            <a:pPr marL="195263" lvl="1" indent="0">
              <a:buNone/>
            </a:pPr>
            <a:r>
              <a:rPr lang="en-US" sz="2200" dirty="0"/>
              <a:t>Complements your service provider’s WAN solution</a:t>
            </a:r>
          </a:p>
          <a:p>
            <a:pPr marL="195263" lvl="1" indent="0">
              <a:buNone/>
            </a:pPr>
            <a:r>
              <a:rPr lang="en-US" sz="2200" dirty="0"/>
              <a:t>Traffic stays on Microsoft’s global network</a:t>
            </a:r>
          </a:p>
          <a:p>
            <a:pPr marL="0" indent="0">
              <a:buNone/>
            </a:pPr>
            <a:endParaRPr lang="en-US" sz="2400" dirty="0"/>
          </a:p>
          <a:p>
            <a:pPr marL="0" indent="0">
              <a:buNone/>
            </a:pPr>
            <a:r>
              <a:rPr lang="en-US" sz="2400" dirty="0"/>
              <a:t>Available in Public Cloud</a:t>
            </a:r>
          </a:p>
          <a:p>
            <a:pPr marL="195263" lvl="1" indent="0">
              <a:buNone/>
            </a:pPr>
            <a:r>
              <a:rPr lang="en-US" sz="2200" dirty="0">
                <a:solidFill>
                  <a:srgbClr val="F37521"/>
                </a:solidFill>
              </a:rPr>
              <a:t>U.S., U.K., Hong Kong, Ireland, Netherlands, Japan</a:t>
            </a:r>
          </a:p>
          <a:p>
            <a:pPr marL="195263" lvl="1" indent="0">
              <a:buNone/>
            </a:pPr>
            <a:r>
              <a:rPr lang="en-US" sz="2200" i="1" dirty="0">
                <a:solidFill>
                  <a:srgbClr val="F37521"/>
                </a:solidFill>
              </a:rPr>
              <a:t>Australia, Singapore and Korea coming soon</a:t>
            </a:r>
            <a:endParaRPr lang="en-US" sz="2200" dirty="0">
              <a:solidFill>
                <a:srgbClr val="F37521"/>
              </a:solidFill>
              <a:latin typeface="Segoe UI Semilight" panose="020B0402040204020203" pitchFamily="34" charset="0"/>
              <a:cs typeface="Segoe UI Semilight" panose="020B0402040204020203" pitchFamily="34" charset="0"/>
            </a:endParaRPr>
          </a:p>
          <a:p>
            <a:pPr marL="0" indent="0">
              <a:buNone/>
            </a:pPr>
            <a:r>
              <a:rPr lang="en-US" sz="2400" dirty="0"/>
              <a:t>Available in US Government Cloud</a:t>
            </a:r>
            <a:endParaRPr lang="en-US" sz="2400" dirty="0">
              <a:latin typeface="Segoe UI Semilight" panose="020B0402040204020203" pitchFamily="34" charset="0"/>
              <a:cs typeface="Segoe UI Semilight" panose="020B0402040204020203" pitchFamily="34" charset="0"/>
            </a:endParaRPr>
          </a:p>
        </p:txBody>
      </p:sp>
      <p:sp>
        <p:nvSpPr>
          <p:cNvPr id="2" name="Title 1">
            <a:extLst>
              <a:ext uri="{FF2B5EF4-FFF2-40B4-BE49-F238E27FC236}">
                <a16:creationId xmlns:a16="http://schemas.microsoft.com/office/drawing/2014/main" id="{543C12E5-2A1B-42CB-B032-95102816C2B9}"/>
              </a:ext>
            </a:extLst>
          </p:cNvPr>
          <p:cNvSpPr>
            <a:spLocks noGrp="1"/>
          </p:cNvSpPr>
          <p:nvPr>
            <p:ph type="title"/>
          </p:nvPr>
        </p:nvSpPr>
        <p:spPr>
          <a:xfrm>
            <a:off x="1071140" y="278399"/>
            <a:ext cx="11018520" cy="492443"/>
          </a:xfrm>
        </p:spPr>
        <p:txBody>
          <a:bodyPr/>
          <a:lstStyle/>
          <a:p>
            <a:r>
              <a:rPr lang="en-US" sz="3200" b="0" dirty="0"/>
              <a:t>ExpressRoute Global Reach</a:t>
            </a:r>
          </a:p>
        </p:txBody>
      </p:sp>
      <p:cxnSp>
        <p:nvCxnSpPr>
          <p:cNvPr id="8" name="Straight Connector 7">
            <a:extLst>
              <a:ext uri="{FF2B5EF4-FFF2-40B4-BE49-F238E27FC236}">
                <a16:creationId xmlns:a16="http://schemas.microsoft.com/office/drawing/2014/main" id="{75B52D9F-EF51-49EA-A340-A644F0ECBC3C}"/>
              </a:ext>
            </a:extLst>
          </p:cNvPr>
          <p:cNvCxnSpPr>
            <a:cxnSpLocks/>
            <a:endCxn id="26" idx="4"/>
          </p:cNvCxnSpPr>
          <p:nvPr/>
        </p:nvCxnSpPr>
        <p:spPr>
          <a:xfrm flipH="1">
            <a:off x="6414267" y="2166424"/>
            <a:ext cx="2557999" cy="390296"/>
          </a:xfrm>
          <a:prstGeom prst="line">
            <a:avLst/>
          </a:prstGeom>
          <a:ln w="63500">
            <a:solidFill>
              <a:srgbClr val="F1400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923D539D-E35E-4400-BBEE-DFCF7875B4DF}"/>
              </a:ext>
            </a:extLst>
          </p:cNvPr>
          <p:cNvCxnSpPr>
            <a:cxnSpLocks/>
          </p:cNvCxnSpPr>
          <p:nvPr/>
        </p:nvCxnSpPr>
        <p:spPr>
          <a:xfrm flipH="1" flipV="1">
            <a:off x="9036209" y="2166424"/>
            <a:ext cx="2552830" cy="849470"/>
          </a:xfrm>
          <a:prstGeom prst="line">
            <a:avLst/>
          </a:prstGeom>
          <a:ln w="63500">
            <a:solidFill>
              <a:srgbClr val="F1400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7A5CDC5F-5724-493A-BC02-108B9D30A0E9}"/>
              </a:ext>
            </a:extLst>
          </p:cNvPr>
          <p:cNvCxnSpPr>
            <a:cxnSpLocks/>
            <a:endCxn id="26" idx="4"/>
          </p:cNvCxnSpPr>
          <p:nvPr/>
        </p:nvCxnSpPr>
        <p:spPr>
          <a:xfrm flipH="1" flipV="1">
            <a:off x="6414267" y="2556720"/>
            <a:ext cx="5120193" cy="485782"/>
          </a:xfrm>
          <a:prstGeom prst="line">
            <a:avLst/>
          </a:prstGeom>
          <a:ln w="63500">
            <a:solidFill>
              <a:srgbClr val="F1400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9" name="TextBox 108">
            <a:extLst>
              <a:ext uri="{FF2B5EF4-FFF2-40B4-BE49-F238E27FC236}">
                <a16:creationId xmlns:a16="http://schemas.microsoft.com/office/drawing/2014/main" id="{D0813E80-7E3B-4DDB-A5AA-CFCE5D64D107}"/>
              </a:ext>
            </a:extLst>
          </p:cNvPr>
          <p:cNvSpPr txBox="1"/>
          <p:nvPr/>
        </p:nvSpPr>
        <p:spPr>
          <a:xfrm rot="2862048">
            <a:off x="11067077" y="123803"/>
            <a:ext cx="1594261" cy="369332"/>
          </a:xfrm>
          <a:prstGeom prst="rect">
            <a:avLst/>
          </a:prstGeom>
          <a:solidFill>
            <a:srgbClr val="7030A0"/>
          </a:solid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FFFFFF"/>
                </a:solidFill>
                <a:effectLst/>
                <a:uLnTx/>
                <a:uFillTx/>
                <a:latin typeface="Segoe UI"/>
                <a:ea typeface="+mn-ea"/>
                <a:cs typeface="+mn-cs"/>
              </a:rPr>
              <a:t>Preview</a:t>
            </a:r>
          </a:p>
        </p:txBody>
      </p:sp>
      <p:pic>
        <p:nvPicPr>
          <p:cNvPr id="85" name="Picture 84">
            <a:extLst>
              <a:ext uri="{FF2B5EF4-FFF2-40B4-BE49-F238E27FC236}">
                <a16:creationId xmlns:a16="http://schemas.microsoft.com/office/drawing/2014/main" id="{A844402D-8BD2-5E4E-9F00-A021980BC724}"/>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91271" y="271131"/>
            <a:ext cx="823983" cy="431218"/>
          </a:xfrm>
          <a:prstGeom prst="rect">
            <a:avLst/>
          </a:prstGeom>
        </p:spPr>
      </p:pic>
      <p:cxnSp>
        <p:nvCxnSpPr>
          <p:cNvPr id="86" name="Straight Connector 85">
            <a:extLst>
              <a:ext uri="{FF2B5EF4-FFF2-40B4-BE49-F238E27FC236}">
                <a16:creationId xmlns:a16="http://schemas.microsoft.com/office/drawing/2014/main" id="{F5CE1B21-E147-41C9-B19D-0AD015050605}"/>
              </a:ext>
            </a:extLst>
          </p:cNvPr>
          <p:cNvCxnSpPr>
            <a:cxnSpLocks/>
            <a:endCxn id="26" idx="4"/>
          </p:cNvCxnSpPr>
          <p:nvPr/>
        </p:nvCxnSpPr>
        <p:spPr>
          <a:xfrm flipV="1">
            <a:off x="5986691" y="2556720"/>
            <a:ext cx="427576" cy="9380"/>
          </a:xfrm>
          <a:prstGeom prst="line">
            <a:avLst/>
          </a:prstGeom>
          <a:ln w="63500">
            <a:solidFill>
              <a:srgbClr val="F1400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8F3D8DF8-5DF5-4347-B4E1-32039FC08EE3}"/>
              </a:ext>
            </a:extLst>
          </p:cNvPr>
          <p:cNvCxnSpPr>
            <a:cxnSpLocks/>
          </p:cNvCxnSpPr>
          <p:nvPr/>
        </p:nvCxnSpPr>
        <p:spPr>
          <a:xfrm flipV="1">
            <a:off x="11586059" y="3004873"/>
            <a:ext cx="799928" cy="53377"/>
          </a:xfrm>
          <a:prstGeom prst="line">
            <a:avLst/>
          </a:prstGeom>
          <a:ln w="63500">
            <a:solidFill>
              <a:srgbClr val="F1400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13285019"/>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4" name="Title 43">
            <a:extLst>
              <a:ext uri="{FF2B5EF4-FFF2-40B4-BE49-F238E27FC236}">
                <a16:creationId xmlns:a16="http://schemas.microsoft.com/office/drawing/2014/main" id="{5C9CF16A-E68A-47A2-825C-9EF2DBFAB9D2}"/>
              </a:ext>
            </a:extLst>
          </p:cNvPr>
          <p:cNvSpPr>
            <a:spLocks noGrp="1"/>
          </p:cNvSpPr>
          <p:nvPr>
            <p:ph type="title"/>
          </p:nvPr>
        </p:nvSpPr>
        <p:spPr>
          <a:xfrm>
            <a:off x="1414911" y="463193"/>
            <a:ext cx="10059922" cy="553998"/>
          </a:xfrm>
        </p:spPr>
        <p:txBody>
          <a:bodyPr/>
          <a:lstStyle/>
          <a:p>
            <a:r>
              <a:rPr lang="en-US" dirty="0"/>
              <a:t>Azure Firewall</a:t>
            </a:r>
          </a:p>
        </p:txBody>
      </p:sp>
      <p:sp>
        <p:nvSpPr>
          <p:cNvPr id="4" name="Text Placeholder 3">
            <a:extLst>
              <a:ext uri="{FF2B5EF4-FFF2-40B4-BE49-F238E27FC236}">
                <a16:creationId xmlns:a16="http://schemas.microsoft.com/office/drawing/2014/main" id="{2021FFF8-5AE5-4C6A-B288-BD6FA0ABCB92}"/>
              </a:ext>
            </a:extLst>
          </p:cNvPr>
          <p:cNvSpPr>
            <a:spLocks noGrp="1"/>
          </p:cNvSpPr>
          <p:nvPr>
            <p:ph type="body" sz="quarter" idx="4294967295"/>
          </p:nvPr>
        </p:nvSpPr>
        <p:spPr>
          <a:xfrm>
            <a:off x="308528" y="2387444"/>
            <a:ext cx="6166953" cy="4339650"/>
          </a:xfrm>
        </p:spPr>
        <p:txBody>
          <a:bodyPr wrap="square">
            <a:spAutoFit/>
          </a:bodyPr>
          <a:lstStyle/>
          <a:p>
            <a:pPr marL="0" indent="0">
              <a:buNone/>
            </a:pPr>
            <a:r>
              <a:rPr lang="en-US" sz="2400" b="1" dirty="0">
                <a:solidFill>
                  <a:schemeClr val="tx1"/>
                </a:solidFill>
                <a:latin typeface="+mj-lt"/>
              </a:rPr>
              <a:t>Central governance of all traffic flows</a:t>
            </a:r>
          </a:p>
          <a:p>
            <a:pPr marL="190500" indent="-190500">
              <a:buFont typeface="Arial" panose="020B0604020202020204" pitchFamily="34" charset="0"/>
              <a:buChar char="•"/>
            </a:pPr>
            <a:r>
              <a:rPr lang="en-US" sz="1800" dirty="0">
                <a:latin typeface="+mn-lt"/>
              </a:rPr>
              <a:t>Built-in high availability and auto scale</a:t>
            </a:r>
          </a:p>
          <a:p>
            <a:pPr marL="190500" indent="-190500">
              <a:buFont typeface="Arial" panose="020B0604020202020204" pitchFamily="34" charset="0"/>
              <a:buChar char="•"/>
            </a:pPr>
            <a:r>
              <a:rPr lang="en-US" sz="1800" dirty="0">
                <a:latin typeface="+mn-lt"/>
              </a:rPr>
              <a:t>Network and application traffic filtering</a:t>
            </a:r>
          </a:p>
          <a:p>
            <a:pPr marL="190500" indent="-190500">
              <a:buFont typeface="Arial" panose="020B0604020202020204" pitchFamily="34" charset="0"/>
              <a:buChar char="•"/>
            </a:pPr>
            <a:r>
              <a:rPr lang="en-US" sz="1800" dirty="0">
                <a:latin typeface="+mn-lt"/>
              </a:rPr>
              <a:t>Centralized policy across </a:t>
            </a:r>
            <a:r>
              <a:rPr lang="en-US" sz="1800" dirty="0" err="1">
                <a:latin typeface="+mn-lt"/>
              </a:rPr>
              <a:t>VNets</a:t>
            </a:r>
            <a:r>
              <a:rPr lang="en-US" sz="1800" dirty="0">
                <a:latin typeface="+mn-lt"/>
              </a:rPr>
              <a:t> and subscriptions</a:t>
            </a:r>
          </a:p>
          <a:p>
            <a:pPr marL="0" indent="0">
              <a:spcBef>
                <a:spcPts val="1800"/>
              </a:spcBef>
              <a:buNone/>
            </a:pPr>
            <a:r>
              <a:rPr lang="en-US" sz="2400" dirty="0">
                <a:latin typeface="+mj-lt"/>
              </a:rPr>
              <a:t>Complete VNET protection</a:t>
            </a:r>
          </a:p>
          <a:p>
            <a:pPr marL="190500" indent="-190500">
              <a:buFont typeface="Arial" panose="020B0604020202020204" pitchFamily="34" charset="0"/>
              <a:buChar char="•"/>
            </a:pPr>
            <a:r>
              <a:rPr lang="en-US" sz="1800" dirty="0">
                <a:latin typeface="+mn-lt"/>
              </a:rPr>
              <a:t>Filter Outbound, Inbound, Spoke-Spoke &amp; Hybrid Connections traffic (VPN and ExpressRoute) </a:t>
            </a:r>
          </a:p>
          <a:p>
            <a:pPr marL="0" indent="0">
              <a:spcBef>
                <a:spcPts val="1800"/>
              </a:spcBef>
              <a:buNone/>
            </a:pPr>
            <a:r>
              <a:rPr lang="en-US" sz="2400" dirty="0">
                <a:latin typeface="+mj-lt"/>
              </a:rPr>
              <a:t>Centralized logging</a:t>
            </a:r>
          </a:p>
          <a:p>
            <a:pPr marL="190500" indent="-190500">
              <a:buFont typeface="Arial" panose="020B0604020202020204" pitchFamily="34" charset="0"/>
              <a:buChar char="•"/>
            </a:pPr>
            <a:r>
              <a:rPr lang="en-US" sz="1800" dirty="0">
                <a:latin typeface="+mn-lt"/>
              </a:rPr>
              <a:t>Archive logs to a storage account, stream events to your Event Hub, or send them to Log Analytics or Security Integration and Event Management (SIEM) system of choice</a:t>
            </a:r>
          </a:p>
        </p:txBody>
      </p:sp>
      <p:sp>
        <p:nvSpPr>
          <p:cNvPr id="2" name="Rectangle 1">
            <a:extLst>
              <a:ext uri="{FF2B5EF4-FFF2-40B4-BE49-F238E27FC236}">
                <a16:creationId xmlns:a16="http://schemas.microsoft.com/office/drawing/2014/main" id="{4C3A7433-1A66-474C-BB0F-4DD4F29A8695}"/>
              </a:ext>
            </a:extLst>
          </p:cNvPr>
          <p:cNvSpPr/>
          <p:nvPr/>
        </p:nvSpPr>
        <p:spPr>
          <a:xfrm>
            <a:off x="308528" y="1130022"/>
            <a:ext cx="7563343" cy="584775"/>
          </a:xfrm>
          <a:prstGeom prst="rect">
            <a:avLst/>
          </a:prstGeom>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F37521"/>
                </a:solidFill>
                <a:effectLst/>
                <a:uLnTx/>
                <a:uFillTx/>
                <a:latin typeface="Segoe UI"/>
                <a:ea typeface="+mn-ea"/>
                <a:cs typeface="+mn-cs"/>
              </a:rPr>
              <a:t>Cloud native stateful Firewall as a service</a:t>
            </a:r>
          </a:p>
        </p:txBody>
      </p:sp>
      <p:sp>
        <p:nvSpPr>
          <p:cNvPr id="55" name="Rectangle 54">
            <a:extLst>
              <a:ext uri="{FF2B5EF4-FFF2-40B4-BE49-F238E27FC236}">
                <a16:creationId xmlns:a16="http://schemas.microsoft.com/office/drawing/2014/main" id="{C0F3D205-8EBE-44EC-BE86-98666EC43D93}"/>
              </a:ext>
            </a:extLst>
          </p:cNvPr>
          <p:cNvSpPr/>
          <p:nvPr/>
        </p:nvSpPr>
        <p:spPr bwMode="auto">
          <a:xfrm>
            <a:off x="6612829" y="1720463"/>
            <a:ext cx="5538421" cy="5017945"/>
          </a:xfrm>
          <a:prstGeom prst="rect">
            <a:avLst/>
          </a:prstGeom>
          <a:solidFill>
            <a:schemeClr val="bg1"/>
          </a:solidFill>
          <a:ln>
            <a:noFill/>
            <a:headEnd type="none" w="med" len="med"/>
            <a:tailEnd type="none" w="med" len="med"/>
          </a:ln>
          <a:effectLst>
            <a:outerShdw blurRad="190500" dist="38100" dir="2700000" sx="101000" sy="101000" algn="ctr"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7" name="Rectangle 6">
            <a:extLst>
              <a:ext uri="{FF2B5EF4-FFF2-40B4-BE49-F238E27FC236}">
                <a16:creationId xmlns:a16="http://schemas.microsoft.com/office/drawing/2014/main" id="{3004926C-3F6A-4BB0-B3F3-34A986C92C2C}"/>
              </a:ext>
            </a:extLst>
          </p:cNvPr>
          <p:cNvSpPr/>
          <p:nvPr/>
        </p:nvSpPr>
        <p:spPr bwMode="auto">
          <a:xfrm>
            <a:off x="8848982" y="3190483"/>
            <a:ext cx="1426464" cy="1558905"/>
          </a:xfrm>
          <a:prstGeom prst="rect">
            <a:avLst/>
          </a:prstGeom>
          <a:noFill/>
          <a:ln w="19050" cap="flat" cmpd="sng" algn="ctr">
            <a:solidFill>
              <a:schemeClr val="accent1"/>
            </a:solidFill>
            <a:prstDash val="dash"/>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br>
              <a:rPr kumimoji="0" lang="en-US" sz="1400" b="0" i="0" u="none" strike="noStrike" kern="0" cap="none" spc="0" normalizeH="0" baseline="0" noProof="0">
                <a:ln>
                  <a:noFill/>
                </a:ln>
                <a:solidFill>
                  <a:srgbClr val="2F2F2F"/>
                </a:solidFill>
                <a:effectLst/>
                <a:uLnTx/>
                <a:uFillTx/>
                <a:latin typeface="Segoe UI Semibold" panose="020B0702040204020203" pitchFamily="34" charset="0"/>
                <a:ea typeface="+mn-ea"/>
                <a:cs typeface="Segoe UI Semibold" panose="020B0702040204020203" pitchFamily="34" charset="0"/>
              </a:rPr>
            </a:br>
            <a:endParaRPr kumimoji="0" lang="en-US" sz="1400" b="0" i="0" u="none" strike="noStrike" kern="0" cap="none" spc="0" normalizeH="0" baseline="0" noProof="0">
              <a:ln>
                <a:noFill/>
              </a:ln>
              <a:solidFill>
                <a:srgbClr val="2F2F2F"/>
              </a:solidFill>
              <a:effectLst/>
              <a:uLnTx/>
              <a:uFillTx/>
              <a:latin typeface="Segoe UI Semibold" panose="020B0702040204020203" pitchFamily="34" charset="0"/>
              <a:ea typeface="+mn-ea"/>
              <a:cs typeface="Segoe UI Semibold" panose="020B0702040204020203" pitchFamily="34" charset="0"/>
            </a:endParaRPr>
          </a:p>
        </p:txBody>
      </p:sp>
      <p:sp>
        <p:nvSpPr>
          <p:cNvPr id="37" name="Rectangle 36">
            <a:extLst>
              <a:ext uri="{FF2B5EF4-FFF2-40B4-BE49-F238E27FC236}">
                <a16:creationId xmlns:a16="http://schemas.microsoft.com/office/drawing/2014/main" id="{B1853161-D560-4007-A1C1-08412EBA8583}"/>
              </a:ext>
            </a:extLst>
          </p:cNvPr>
          <p:cNvSpPr/>
          <p:nvPr/>
        </p:nvSpPr>
        <p:spPr bwMode="auto">
          <a:xfrm>
            <a:off x="6800575" y="2287079"/>
            <a:ext cx="876111" cy="1464377"/>
          </a:xfrm>
          <a:prstGeom prst="rect">
            <a:avLst/>
          </a:prstGeom>
          <a:noFill/>
          <a:ln w="19050" cap="flat" cmpd="sng" algn="ctr">
            <a:solidFill>
              <a:schemeClr val="accent5"/>
            </a:solidFill>
            <a:prstDash val="dash"/>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ct val="0"/>
              </a:spcAft>
              <a:buClrTx/>
              <a:buSzTx/>
              <a:buFontTx/>
              <a:buNone/>
              <a:tabLst/>
              <a:defRPr/>
            </a:pPr>
            <a:r>
              <a:rPr kumimoji="0" lang="en-US" sz="1100" b="1" i="0" u="none" strike="noStrike" kern="0" cap="none" spc="0" normalizeH="0" baseline="0" noProof="0">
                <a:ln>
                  <a:noFill/>
                </a:ln>
                <a:gradFill>
                  <a:gsLst>
                    <a:gs pos="15190">
                      <a:srgbClr val="353535"/>
                    </a:gs>
                    <a:gs pos="43000">
                      <a:srgbClr val="353535"/>
                    </a:gs>
                  </a:gsLst>
                  <a:lin ang="5400000" scaled="0"/>
                </a:gradFill>
                <a:effectLst/>
                <a:uLnTx/>
                <a:uFillTx/>
                <a:latin typeface="Segoe UI Semibold"/>
                <a:ea typeface="+mn-ea"/>
                <a:cs typeface="Segoe UI" panose="020B0502040204020203" pitchFamily="34" charset="0"/>
              </a:rPr>
              <a:t>Spoke 1</a:t>
            </a:r>
          </a:p>
        </p:txBody>
      </p:sp>
      <p:sp>
        <p:nvSpPr>
          <p:cNvPr id="33" name="Rectangle 32">
            <a:extLst>
              <a:ext uri="{FF2B5EF4-FFF2-40B4-BE49-F238E27FC236}">
                <a16:creationId xmlns:a16="http://schemas.microsoft.com/office/drawing/2014/main" id="{4CD52856-CE8B-44C8-BAAB-141EE5406730}"/>
              </a:ext>
            </a:extLst>
          </p:cNvPr>
          <p:cNvSpPr/>
          <p:nvPr/>
        </p:nvSpPr>
        <p:spPr bwMode="auto">
          <a:xfrm>
            <a:off x="6800576" y="3880139"/>
            <a:ext cx="876110" cy="1464377"/>
          </a:xfrm>
          <a:prstGeom prst="rect">
            <a:avLst/>
          </a:prstGeom>
          <a:noFill/>
          <a:ln w="19050" cap="flat" cmpd="sng" algn="ctr">
            <a:solidFill>
              <a:schemeClr val="accent5"/>
            </a:solidFill>
            <a:prstDash val="dash"/>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ct val="0"/>
              </a:spcAft>
              <a:buClrTx/>
              <a:buSzTx/>
              <a:buFontTx/>
              <a:buNone/>
              <a:tabLst/>
              <a:defRPr/>
            </a:pPr>
            <a:r>
              <a:rPr kumimoji="0" lang="en-US" sz="1100" b="1" i="0" u="none" strike="noStrike" kern="0" cap="none" spc="0" normalizeH="0" baseline="0" noProof="0">
                <a:ln>
                  <a:noFill/>
                </a:ln>
                <a:gradFill>
                  <a:gsLst>
                    <a:gs pos="15190">
                      <a:srgbClr val="353535"/>
                    </a:gs>
                    <a:gs pos="43000">
                      <a:srgbClr val="353535"/>
                    </a:gs>
                  </a:gsLst>
                  <a:lin ang="5400000" scaled="0"/>
                </a:gradFill>
                <a:effectLst/>
                <a:uLnTx/>
                <a:uFillTx/>
                <a:latin typeface="Segoe UI Semibold"/>
                <a:ea typeface="+mn-ea"/>
                <a:cs typeface="Segoe UI" panose="020B0502040204020203" pitchFamily="34" charset="0"/>
              </a:rPr>
              <a:t>Spoke2</a:t>
            </a:r>
          </a:p>
        </p:txBody>
      </p:sp>
      <p:sp>
        <p:nvSpPr>
          <p:cNvPr id="9" name="TextBox 8">
            <a:extLst>
              <a:ext uri="{FF2B5EF4-FFF2-40B4-BE49-F238E27FC236}">
                <a16:creationId xmlns:a16="http://schemas.microsoft.com/office/drawing/2014/main" id="{CE92BB74-71DF-4F0D-8512-4C1E27BEFB1B}"/>
              </a:ext>
            </a:extLst>
          </p:cNvPr>
          <p:cNvSpPr txBox="1"/>
          <p:nvPr/>
        </p:nvSpPr>
        <p:spPr>
          <a:xfrm>
            <a:off x="9001751" y="3273207"/>
            <a:ext cx="1252600" cy="152349"/>
          </a:xfrm>
          <a:prstGeom prst="rect">
            <a:avLst/>
          </a:prstGeom>
          <a:noFill/>
        </p:spPr>
        <p:txBody>
          <a:bodyPr wrap="square" lIns="0" tIns="0" rIns="0" bIns="0"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100" b="1" i="0" u="none" strike="noStrike" kern="0" cap="none" spc="0" normalizeH="0" baseline="0" noProof="0" dirty="0">
                <a:ln>
                  <a:noFill/>
                </a:ln>
                <a:gradFill>
                  <a:gsLst>
                    <a:gs pos="15190">
                      <a:srgbClr val="353535"/>
                    </a:gs>
                    <a:gs pos="43000">
                      <a:srgbClr val="353535"/>
                    </a:gs>
                  </a:gsLst>
                  <a:lin ang="5400000" scaled="0"/>
                </a:gradFill>
                <a:effectLst/>
                <a:uLnTx/>
                <a:uFillTx/>
                <a:latin typeface="Segoe UI Semibold"/>
                <a:ea typeface="+mn-ea"/>
                <a:cs typeface="Segoe UI" panose="020B0502040204020203" pitchFamily="34" charset="0"/>
              </a:rPr>
              <a:t>Central </a:t>
            </a:r>
            <a:r>
              <a:rPr kumimoji="0" lang="en-US" sz="1100" b="1" i="0" u="none" strike="noStrike" kern="0" cap="none" spc="0" normalizeH="0" baseline="0" noProof="0" dirty="0" err="1">
                <a:ln>
                  <a:noFill/>
                </a:ln>
                <a:gradFill>
                  <a:gsLst>
                    <a:gs pos="15190">
                      <a:srgbClr val="353535"/>
                    </a:gs>
                    <a:gs pos="43000">
                      <a:srgbClr val="353535"/>
                    </a:gs>
                  </a:gsLst>
                  <a:lin ang="5400000" scaled="0"/>
                </a:gradFill>
                <a:effectLst/>
                <a:uLnTx/>
                <a:uFillTx/>
                <a:latin typeface="Segoe UI Semibold"/>
                <a:ea typeface="+mn-ea"/>
                <a:cs typeface="Segoe UI" panose="020B0502040204020203" pitchFamily="34" charset="0"/>
              </a:rPr>
              <a:t>VNet</a:t>
            </a:r>
            <a:endParaRPr kumimoji="0" lang="en-US" sz="1100" b="1" i="0" u="none" strike="noStrike" kern="0" cap="none" spc="0" normalizeH="0" baseline="0" noProof="0" dirty="0">
              <a:ln>
                <a:noFill/>
              </a:ln>
              <a:gradFill>
                <a:gsLst>
                  <a:gs pos="15190">
                    <a:srgbClr val="353535"/>
                  </a:gs>
                  <a:gs pos="43000">
                    <a:srgbClr val="353535"/>
                  </a:gs>
                </a:gsLst>
                <a:lin ang="5400000" scaled="0"/>
              </a:gradFill>
              <a:effectLst/>
              <a:uLnTx/>
              <a:uFillTx/>
              <a:latin typeface="Segoe UI Semibold"/>
              <a:ea typeface="+mn-ea"/>
              <a:cs typeface="Segoe UI" panose="020B0502040204020203" pitchFamily="34" charset="0"/>
            </a:endParaRPr>
          </a:p>
        </p:txBody>
      </p:sp>
      <p:sp>
        <p:nvSpPr>
          <p:cNvPr id="10" name="TextBox 9">
            <a:extLst>
              <a:ext uri="{FF2B5EF4-FFF2-40B4-BE49-F238E27FC236}">
                <a16:creationId xmlns:a16="http://schemas.microsoft.com/office/drawing/2014/main" id="{0896D74C-9497-41B1-B628-8FD0D43A6436}"/>
              </a:ext>
            </a:extLst>
          </p:cNvPr>
          <p:cNvSpPr txBox="1"/>
          <p:nvPr/>
        </p:nvSpPr>
        <p:spPr>
          <a:xfrm>
            <a:off x="6612829" y="5473199"/>
            <a:ext cx="1247134" cy="158944"/>
          </a:xfrm>
          <a:prstGeom prst="rect">
            <a:avLst/>
          </a:prstGeom>
          <a:noFill/>
        </p:spPr>
        <p:txBody>
          <a:bodyPr wrap="square" lIns="0" tIns="0" rIns="0" bIns="0" rtlCol="0">
            <a:spAutoFit/>
          </a:bodyPr>
          <a:lstStyle>
            <a:defPPr>
              <a:defRPr lang="en-US"/>
            </a:defPPr>
            <a:lvl1pPr marR="0" lvl="0" indent="0" algn="ctr" defTabSz="914400" fontAlgn="auto">
              <a:lnSpc>
                <a:spcPct val="90000"/>
              </a:lnSpc>
              <a:spcBef>
                <a:spcPts val="0"/>
              </a:spcBef>
              <a:spcAft>
                <a:spcPts val="600"/>
              </a:spcAft>
              <a:buClrTx/>
              <a:buSzTx/>
              <a:buFontTx/>
              <a:buNone/>
              <a:tabLst/>
              <a:defRPr kumimoji="0" sz="1050" b="0" i="0" u="none" strike="noStrike" cap="none" spc="0" normalizeH="0" baseline="0">
                <a:ln>
                  <a:noFill/>
                </a:ln>
                <a:solidFill>
                  <a:srgbClr val="0070C0"/>
                </a:solidFill>
                <a:effectLst/>
                <a:uLnTx/>
                <a:uFillTx/>
                <a:latin typeface="Segoe UI"/>
              </a:defRPr>
            </a:lvl1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0070C0"/>
                </a:solidFill>
                <a:effectLst/>
                <a:uLnTx/>
                <a:uFillTx/>
                <a:latin typeface="Segoe UI Semibold"/>
                <a:ea typeface="+mn-ea"/>
                <a:cs typeface="+mn-cs"/>
              </a:rPr>
              <a:t>Spoke </a:t>
            </a:r>
            <a:r>
              <a:rPr kumimoji="0" lang="en-US" sz="1050" b="0" i="0" u="none" strike="noStrike" kern="1200" cap="none" spc="0" normalizeH="0" baseline="0" noProof="0" err="1">
                <a:ln>
                  <a:noFill/>
                </a:ln>
                <a:solidFill>
                  <a:srgbClr val="0070C0"/>
                </a:solidFill>
                <a:effectLst/>
                <a:uLnTx/>
                <a:uFillTx/>
                <a:latin typeface="Segoe UI Semibold"/>
                <a:ea typeface="+mn-ea"/>
                <a:cs typeface="+mn-cs"/>
              </a:rPr>
              <a:t>VNets</a:t>
            </a:r>
            <a:endParaRPr kumimoji="0" lang="en-US" sz="1050" b="0" i="0" u="none" strike="noStrike" kern="1200" cap="none" spc="0" normalizeH="0" baseline="0" noProof="0">
              <a:ln>
                <a:noFill/>
              </a:ln>
              <a:solidFill>
                <a:srgbClr val="0070C0"/>
              </a:solidFill>
              <a:effectLst/>
              <a:uLnTx/>
              <a:uFillTx/>
              <a:latin typeface="Segoe UI Semibold"/>
              <a:ea typeface="+mn-ea"/>
              <a:cs typeface="+mn-cs"/>
            </a:endParaRPr>
          </a:p>
        </p:txBody>
      </p:sp>
      <p:cxnSp>
        <p:nvCxnSpPr>
          <p:cNvPr id="13" name="Straight Arrow Connector 12">
            <a:extLst>
              <a:ext uri="{FF2B5EF4-FFF2-40B4-BE49-F238E27FC236}">
                <a16:creationId xmlns:a16="http://schemas.microsoft.com/office/drawing/2014/main" id="{7C945681-3D5E-4EA5-ABCA-BF828E016733}"/>
              </a:ext>
            </a:extLst>
          </p:cNvPr>
          <p:cNvCxnSpPr>
            <a:cxnSpLocks/>
          </p:cNvCxnSpPr>
          <p:nvPr/>
        </p:nvCxnSpPr>
        <p:spPr>
          <a:xfrm>
            <a:off x="10376125" y="3895266"/>
            <a:ext cx="1002189" cy="13423"/>
          </a:xfrm>
          <a:prstGeom prst="straightConnector1">
            <a:avLst/>
          </a:prstGeom>
          <a:ln w="19050">
            <a:solidFill>
              <a:srgbClr val="107C10"/>
            </a:solidFill>
            <a:miter lim="800000"/>
            <a:headEnd type="arrow" w="lg" len="med"/>
            <a:tailEnd type="arrow" w="lg" len="med"/>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C60DF2C2-6852-487E-8D49-E61B789A8F8E}"/>
              </a:ext>
            </a:extLst>
          </p:cNvPr>
          <p:cNvCxnSpPr>
            <a:cxnSpLocks/>
          </p:cNvCxnSpPr>
          <p:nvPr/>
        </p:nvCxnSpPr>
        <p:spPr>
          <a:xfrm>
            <a:off x="10376125" y="4131727"/>
            <a:ext cx="1002189" cy="0"/>
          </a:xfrm>
          <a:prstGeom prst="straightConnector1">
            <a:avLst/>
          </a:prstGeom>
          <a:ln w="19050">
            <a:solidFill>
              <a:srgbClr val="E81123"/>
            </a:solidFill>
            <a:miter lim="800000"/>
            <a:headEnd type="arrow" w="lg" len="med"/>
            <a:tailEnd type="arrow" w="lg" len="med"/>
          </a:ln>
        </p:spPr>
        <p:style>
          <a:lnRef idx="1">
            <a:schemeClr val="accent1"/>
          </a:lnRef>
          <a:fillRef idx="0">
            <a:schemeClr val="accent1"/>
          </a:fillRef>
          <a:effectRef idx="0">
            <a:schemeClr val="accent1"/>
          </a:effectRef>
          <a:fontRef idx="minor">
            <a:schemeClr val="tx1"/>
          </a:fontRef>
        </p:style>
      </p:cxnSp>
      <p:sp>
        <p:nvSpPr>
          <p:cNvPr id="15" name="Cross 14">
            <a:extLst>
              <a:ext uri="{FF2B5EF4-FFF2-40B4-BE49-F238E27FC236}">
                <a16:creationId xmlns:a16="http://schemas.microsoft.com/office/drawing/2014/main" id="{9A12EE42-C03F-41E0-8770-89638AE097F4}"/>
              </a:ext>
            </a:extLst>
          </p:cNvPr>
          <p:cNvSpPr/>
          <p:nvPr/>
        </p:nvSpPr>
        <p:spPr>
          <a:xfrm rot="2700000">
            <a:off x="10719920" y="3989779"/>
            <a:ext cx="314598" cy="283896"/>
          </a:xfrm>
          <a:prstGeom prst="plus">
            <a:avLst>
              <a:gd name="adj" fmla="val 33130"/>
            </a:avLst>
          </a:prstGeom>
          <a:solidFill>
            <a:srgbClr val="E81123"/>
          </a:solidFill>
          <a:ln w="50800" cap="flat" cmpd="sng" algn="ctr">
            <a:solidFill>
              <a:schemeClr val="bg1"/>
            </a:solidFill>
            <a:prstDash val="solid"/>
          </a:ln>
          <a:effectLst/>
        </p:spPr>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IE"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18" name="Freeform: Shape 68">
            <a:extLst>
              <a:ext uri="{FF2B5EF4-FFF2-40B4-BE49-F238E27FC236}">
                <a16:creationId xmlns:a16="http://schemas.microsoft.com/office/drawing/2014/main" id="{4ADFD0BB-C1E1-4973-B4D4-BB5FF36EC435}"/>
              </a:ext>
            </a:extLst>
          </p:cNvPr>
          <p:cNvSpPr/>
          <p:nvPr/>
        </p:nvSpPr>
        <p:spPr bwMode="auto">
          <a:xfrm flipV="1">
            <a:off x="10874193" y="4354763"/>
            <a:ext cx="175307" cy="1116669"/>
          </a:xfrm>
          <a:custGeom>
            <a:avLst/>
            <a:gdLst>
              <a:gd name="connsiteX0" fmla="*/ 0 w 0"/>
              <a:gd name="connsiteY0" fmla="*/ 2133600 h 2133600"/>
              <a:gd name="connsiteX1" fmla="*/ 0 w 0"/>
              <a:gd name="connsiteY1" fmla="*/ 0 h 2133600"/>
            </a:gdLst>
            <a:ahLst/>
            <a:cxnLst>
              <a:cxn ang="0">
                <a:pos x="connsiteX0" y="connsiteY0"/>
              </a:cxn>
              <a:cxn ang="0">
                <a:pos x="connsiteX1" y="connsiteY1"/>
              </a:cxn>
            </a:cxnLst>
            <a:rect l="l" t="t" r="r" b="b"/>
            <a:pathLst>
              <a:path h="2133600">
                <a:moveTo>
                  <a:pt x="0" y="2133600"/>
                </a:moveTo>
                <a:lnTo>
                  <a:pt x="0" y="0"/>
                </a:lnTo>
              </a:path>
            </a:pathLst>
          </a:custGeom>
          <a:noFill/>
          <a:ln w="19050">
            <a:solidFill>
              <a:schemeClr val="accent5"/>
            </a:solidFill>
            <a:prstDash val="sysDash"/>
            <a:headEnd type="none" w="med" len="med"/>
            <a:tailEnd type="oval"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19" name="TextBox 18">
            <a:extLst>
              <a:ext uri="{FF2B5EF4-FFF2-40B4-BE49-F238E27FC236}">
                <a16:creationId xmlns:a16="http://schemas.microsoft.com/office/drawing/2014/main" id="{A1491CAD-000F-4EB2-B4D2-24270E7280E3}"/>
              </a:ext>
            </a:extLst>
          </p:cNvPr>
          <p:cNvSpPr txBox="1"/>
          <p:nvPr/>
        </p:nvSpPr>
        <p:spPr>
          <a:xfrm>
            <a:off x="8336580" y="1836690"/>
            <a:ext cx="1938866" cy="158944"/>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dirty="0">
                <a:ln>
                  <a:noFill/>
                </a:ln>
                <a:gradFill>
                  <a:gsLst>
                    <a:gs pos="2917">
                      <a:srgbClr val="2F2F2F"/>
                    </a:gs>
                    <a:gs pos="30000">
                      <a:srgbClr val="2F2F2F"/>
                    </a:gs>
                  </a:gsLst>
                  <a:lin ang="5400000" scaled="0"/>
                </a:gradFill>
                <a:effectLst/>
                <a:uLnTx/>
                <a:uFillTx/>
                <a:latin typeface="Segoe UI Semibold"/>
                <a:ea typeface="+mn-ea"/>
                <a:cs typeface="+mn-cs"/>
              </a:rPr>
              <a:t>L3-L7 Connectivity Policies</a:t>
            </a:r>
          </a:p>
        </p:txBody>
      </p:sp>
      <p:sp>
        <p:nvSpPr>
          <p:cNvPr id="21" name="Freeform: Shape 68">
            <a:extLst>
              <a:ext uri="{FF2B5EF4-FFF2-40B4-BE49-F238E27FC236}">
                <a16:creationId xmlns:a16="http://schemas.microsoft.com/office/drawing/2014/main" id="{C482E523-AF52-4E34-8B21-FD5AF421B409}"/>
              </a:ext>
            </a:extLst>
          </p:cNvPr>
          <p:cNvSpPr/>
          <p:nvPr/>
        </p:nvSpPr>
        <p:spPr bwMode="auto">
          <a:xfrm rot="10800000" flipV="1">
            <a:off x="10662006" y="2855701"/>
            <a:ext cx="227124" cy="937323"/>
          </a:xfrm>
          <a:custGeom>
            <a:avLst/>
            <a:gdLst>
              <a:gd name="connsiteX0" fmla="*/ 0 w 0"/>
              <a:gd name="connsiteY0" fmla="*/ 2133600 h 2133600"/>
              <a:gd name="connsiteX1" fmla="*/ 0 w 0"/>
              <a:gd name="connsiteY1" fmla="*/ 0 h 2133600"/>
            </a:gdLst>
            <a:ahLst/>
            <a:cxnLst>
              <a:cxn ang="0">
                <a:pos x="connsiteX0" y="connsiteY0"/>
              </a:cxn>
              <a:cxn ang="0">
                <a:pos x="connsiteX1" y="connsiteY1"/>
              </a:cxn>
            </a:cxnLst>
            <a:rect l="l" t="t" r="r" b="b"/>
            <a:pathLst>
              <a:path h="2133600">
                <a:moveTo>
                  <a:pt x="0" y="2133600"/>
                </a:moveTo>
                <a:lnTo>
                  <a:pt x="0" y="0"/>
                </a:lnTo>
              </a:path>
            </a:pathLst>
          </a:custGeom>
          <a:noFill/>
          <a:ln w="19050">
            <a:solidFill>
              <a:schemeClr val="accent5"/>
            </a:solidFill>
            <a:prstDash val="sysDash"/>
            <a:headEnd type="none" w="med" len="med"/>
            <a:tailEnd type="oval"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22" name="TextBox 21">
            <a:extLst>
              <a:ext uri="{FF2B5EF4-FFF2-40B4-BE49-F238E27FC236}">
                <a16:creationId xmlns:a16="http://schemas.microsoft.com/office/drawing/2014/main" id="{143FE3F3-0E5A-4581-A8E4-778F56B5E479}"/>
              </a:ext>
            </a:extLst>
          </p:cNvPr>
          <p:cNvSpPr txBox="1"/>
          <p:nvPr/>
        </p:nvSpPr>
        <p:spPr>
          <a:xfrm>
            <a:off x="9831791" y="2202163"/>
            <a:ext cx="2114678" cy="476833"/>
          </a:xfrm>
          <a:prstGeom prst="rect">
            <a:avLst/>
          </a:prstGeom>
          <a:noFill/>
        </p:spPr>
        <p:txBody>
          <a:bodyPr wrap="square" lIns="0" tIns="0" rIns="0" bIns="0" rtlCol="0">
            <a:spAutoFit/>
          </a:bodyPr>
          <a:lstStyle>
            <a:defPPr>
              <a:defRPr lang="en-US"/>
            </a:defPPr>
            <a:lvl1pPr marR="0" lvl="0" indent="0" algn="ctr" defTabSz="914400" fontAlgn="auto">
              <a:lnSpc>
                <a:spcPct val="90000"/>
              </a:lnSpc>
              <a:spcBef>
                <a:spcPts val="0"/>
              </a:spcBef>
              <a:spcAft>
                <a:spcPts val="600"/>
              </a:spcAft>
              <a:buClrTx/>
              <a:buSzTx/>
              <a:buFontTx/>
              <a:buNone/>
              <a:tabLst/>
              <a:defRPr kumimoji="0" sz="1100" b="0" i="0" u="none" strike="noStrike" cap="none" spc="0" normalizeH="0" baseline="0">
                <a:ln>
                  <a:noFill/>
                </a:ln>
                <a:gradFill>
                  <a:gsLst>
                    <a:gs pos="2917">
                      <a:srgbClr val="2F2F2F"/>
                    </a:gs>
                    <a:gs pos="30000">
                      <a:srgbClr val="2F2F2F"/>
                    </a:gs>
                  </a:gsLst>
                  <a:lin ang="5400000" scaled="0"/>
                </a:gradFill>
                <a:effectLst/>
                <a:uLnTx/>
                <a:uFillTx/>
                <a:latin typeface="Segoe UI"/>
              </a:defRPr>
            </a:lvl1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gradFill>
                  <a:gsLst>
                    <a:gs pos="2917">
                      <a:srgbClr val="2F2F2F"/>
                    </a:gs>
                    <a:gs pos="30000">
                      <a:srgbClr val="2F2F2F"/>
                    </a:gs>
                  </a:gsLst>
                  <a:lin ang="5400000" scaled="0"/>
                </a:gradFill>
                <a:effectLst/>
                <a:uLnTx/>
                <a:uFillTx/>
                <a:latin typeface="Segoe UI Semibold"/>
                <a:ea typeface="+mn-ea"/>
                <a:cs typeface="+mn-cs"/>
              </a:rPr>
              <a:t>NAT, Network and Application traffic filtering rules allows Inbound/Outbound access </a:t>
            </a:r>
          </a:p>
        </p:txBody>
      </p:sp>
      <p:sp>
        <p:nvSpPr>
          <p:cNvPr id="23" name="TextBox 22">
            <a:extLst>
              <a:ext uri="{FF2B5EF4-FFF2-40B4-BE49-F238E27FC236}">
                <a16:creationId xmlns:a16="http://schemas.microsoft.com/office/drawing/2014/main" id="{6EE292A6-D918-4464-B10A-454E1AA5E878}"/>
              </a:ext>
            </a:extLst>
          </p:cNvPr>
          <p:cNvSpPr txBox="1"/>
          <p:nvPr/>
        </p:nvSpPr>
        <p:spPr>
          <a:xfrm>
            <a:off x="10298040" y="5587097"/>
            <a:ext cx="1152306" cy="317889"/>
          </a:xfrm>
          <a:prstGeom prst="rect">
            <a:avLst/>
          </a:prstGeom>
          <a:noFill/>
        </p:spPr>
        <p:txBody>
          <a:bodyPr wrap="square" lIns="0" tIns="0" rIns="0" bIns="0" rtlCol="0">
            <a:spAutoFit/>
          </a:bodyPr>
          <a:lstStyle>
            <a:defPPr>
              <a:defRPr lang="en-US"/>
            </a:defPPr>
            <a:lvl1pPr marR="0" lvl="0" indent="0" algn="ctr" defTabSz="914400" fontAlgn="auto">
              <a:lnSpc>
                <a:spcPct val="90000"/>
              </a:lnSpc>
              <a:spcBef>
                <a:spcPts val="0"/>
              </a:spcBef>
              <a:spcAft>
                <a:spcPts val="600"/>
              </a:spcAft>
              <a:buClrTx/>
              <a:buSzTx/>
              <a:buFontTx/>
              <a:buNone/>
              <a:tabLst/>
              <a:defRPr kumimoji="0" sz="1100" b="0" i="0" u="none" strike="noStrike" cap="none" spc="0" normalizeH="0" baseline="0">
                <a:ln>
                  <a:noFill/>
                </a:ln>
                <a:gradFill>
                  <a:gsLst>
                    <a:gs pos="2917">
                      <a:srgbClr val="2F2F2F"/>
                    </a:gs>
                    <a:gs pos="30000">
                      <a:srgbClr val="2F2F2F"/>
                    </a:gs>
                  </a:gsLst>
                  <a:lin ang="5400000" scaled="0"/>
                </a:gradFill>
                <a:effectLst/>
                <a:uLnTx/>
                <a:uFillTx/>
                <a:latin typeface="Segoe UI"/>
              </a:defRPr>
            </a:lvl1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dirty="0">
                <a:ln>
                  <a:noFill/>
                </a:ln>
                <a:gradFill>
                  <a:gsLst>
                    <a:gs pos="2917">
                      <a:srgbClr val="2F2F2F"/>
                    </a:gs>
                    <a:gs pos="30000">
                      <a:srgbClr val="2F2F2F"/>
                    </a:gs>
                  </a:gsLst>
                  <a:lin ang="5400000" scaled="0"/>
                </a:gradFill>
                <a:effectLst/>
                <a:uLnTx/>
                <a:uFillTx/>
                <a:latin typeface="Segoe UI Semibold"/>
                <a:ea typeface="+mn-ea"/>
                <a:cs typeface="+mn-cs"/>
              </a:rPr>
              <a:t>Traffic is denied by default</a:t>
            </a:r>
          </a:p>
        </p:txBody>
      </p:sp>
      <p:sp>
        <p:nvSpPr>
          <p:cNvPr id="25" name="TextBox 24">
            <a:extLst>
              <a:ext uri="{FF2B5EF4-FFF2-40B4-BE49-F238E27FC236}">
                <a16:creationId xmlns:a16="http://schemas.microsoft.com/office/drawing/2014/main" id="{850C1190-8155-4802-842B-DACD4A85CBD9}"/>
              </a:ext>
            </a:extLst>
          </p:cNvPr>
          <p:cNvSpPr txBox="1"/>
          <p:nvPr/>
        </p:nvSpPr>
        <p:spPr>
          <a:xfrm>
            <a:off x="9186461" y="6335753"/>
            <a:ext cx="1115002" cy="158944"/>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dirty="0">
                <a:ln>
                  <a:noFill/>
                </a:ln>
                <a:solidFill>
                  <a:srgbClr val="0070C0"/>
                </a:solidFill>
                <a:effectLst/>
                <a:uLnTx/>
                <a:uFillTx/>
                <a:latin typeface="Segoe UI Semibold"/>
                <a:ea typeface="+mn-ea"/>
                <a:cs typeface="+mn-cs"/>
              </a:rPr>
              <a:t>On-Premises</a:t>
            </a:r>
          </a:p>
        </p:txBody>
      </p:sp>
      <p:sp>
        <p:nvSpPr>
          <p:cNvPr id="28" name="TextBox 27">
            <a:extLst>
              <a:ext uri="{FF2B5EF4-FFF2-40B4-BE49-F238E27FC236}">
                <a16:creationId xmlns:a16="http://schemas.microsoft.com/office/drawing/2014/main" id="{9B2459F3-18DF-4C0D-A90A-550F9D259092}"/>
              </a:ext>
            </a:extLst>
          </p:cNvPr>
          <p:cNvSpPr txBox="1"/>
          <p:nvPr/>
        </p:nvSpPr>
        <p:spPr>
          <a:xfrm>
            <a:off x="7828851" y="5587097"/>
            <a:ext cx="1329950" cy="317889"/>
          </a:xfrm>
          <a:prstGeom prst="rect">
            <a:avLst/>
          </a:prstGeom>
          <a:noFill/>
        </p:spPr>
        <p:txBody>
          <a:bodyPr wrap="square" lIns="0" tIns="0" rIns="0" bIns="0" rtlCol="0">
            <a:spAutoFit/>
          </a:bodyPr>
          <a:lstStyle>
            <a:defPPr>
              <a:defRPr lang="en-US"/>
            </a:defPPr>
            <a:lvl1pPr marR="0" lvl="0" indent="0" algn="ctr" defTabSz="914400" fontAlgn="auto">
              <a:lnSpc>
                <a:spcPct val="90000"/>
              </a:lnSpc>
              <a:spcBef>
                <a:spcPts val="0"/>
              </a:spcBef>
              <a:spcAft>
                <a:spcPts val="600"/>
              </a:spcAft>
              <a:buClrTx/>
              <a:buSzTx/>
              <a:buFontTx/>
              <a:buNone/>
              <a:tabLst/>
              <a:defRPr kumimoji="0" sz="1100" b="0" i="0" u="none" strike="noStrike" cap="none" spc="0" normalizeH="0" baseline="0">
                <a:ln>
                  <a:noFill/>
                </a:ln>
                <a:gradFill>
                  <a:gsLst>
                    <a:gs pos="2917">
                      <a:srgbClr val="2F2F2F"/>
                    </a:gs>
                    <a:gs pos="30000">
                      <a:srgbClr val="2F2F2F"/>
                    </a:gs>
                  </a:gsLst>
                  <a:lin ang="5400000" scaled="0"/>
                </a:gradFill>
                <a:effectLst/>
                <a:uLnTx/>
                <a:uFillTx/>
                <a:latin typeface="Segoe UI"/>
              </a:defRPr>
            </a:lvl1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gradFill>
                  <a:gsLst>
                    <a:gs pos="2917">
                      <a:srgbClr val="2F2F2F"/>
                    </a:gs>
                    <a:gs pos="30000">
                      <a:srgbClr val="2F2F2F"/>
                    </a:gs>
                  </a:gsLst>
                  <a:lin ang="5400000" scaled="0"/>
                </a:gradFill>
                <a:effectLst/>
                <a:uLnTx/>
                <a:uFillTx/>
                <a:latin typeface="Segoe UI Semibold"/>
                <a:ea typeface="+mn-ea"/>
                <a:cs typeface="+mn-cs"/>
              </a:rPr>
              <a:t>Azure to On-Prem traffic filtering</a:t>
            </a:r>
          </a:p>
        </p:txBody>
      </p:sp>
      <p:grpSp>
        <p:nvGrpSpPr>
          <p:cNvPr id="77" name="Group 76">
            <a:extLst>
              <a:ext uri="{FF2B5EF4-FFF2-40B4-BE49-F238E27FC236}">
                <a16:creationId xmlns:a16="http://schemas.microsoft.com/office/drawing/2014/main" id="{E4B5D497-CAB6-4CC6-99A4-88A8A0B7092B}"/>
              </a:ext>
            </a:extLst>
          </p:cNvPr>
          <p:cNvGrpSpPr/>
          <p:nvPr/>
        </p:nvGrpSpPr>
        <p:grpSpPr>
          <a:xfrm>
            <a:off x="9423620" y="5578663"/>
            <a:ext cx="609600" cy="666272"/>
            <a:chOff x="7497411" y="5482913"/>
            <a:chExt cx="840140" cy="840138"/>
          </a:xfrm>
        </p:grpSpPr>
        <p:grpSp>
          <p:nvGrpSpPr>
            <p:cNvPr id="65" name="Group 14">
              <a:extLst>
                <a:ext uri="{FF2B5EF4-FFF2-40B4-BE49-F238E27FC236}">
                  <a16:creationId xmlns:a16="http://schemas.microsoft.com/office/drawing/2014/main" id="{A033D591-1135-4C28-B6FF-297F85E95381}"/>
                </a:ext>
              </a:extLst>
            </p:cNvPr>
            <p:cNvGrpSpPr>
              <a:grpSpLocks noChangeAspect="1"/>
            </p:cNvGrpSpPr>
            <p:nvPr/>
          </p:nvGrpSpPr>
          <p:grpSpPr bwMode="auto">
            <a:xfrm>
              <a:off x="7697436" y="5701112"/>
              <a:ext cx="440090" cy="403738"/>
              <a:chOff x="4676" y="4145"/>
              <a:chExt cx="339" cy="311"/>
            </a:xfrm>
          </p:grpSpPr>
          <p:sp>
            <p:nvSpPr>
              <p:cNvPr id="67" name="Rectangle 15">
                <a:extLst>
                  <a:ext uri="{FF2B5EF4-FFF2-40B4-BE49-F238E27FC236}">
                    <a16:creationId xmlns:a16="http://schemas.microsoft.com/office/drawing/2014/main" id="{CBA2D674-D146-4010-A16A-034DCC7F4555}"/>
                  </a:ext>
                </a:extLst>
              </p:cNvPr>
              <p:cNvSpPr>
                <a:spLocks noChangeArrowheads="1"/>
              </p:cNvSpPr>
              <p:nvPr/>
            </p:nvSpPr>
            <p:spPr bwMode="auto">
              <a:xfrm>
                <a:off x="4745" y="4145"/>
                <a:ext cx="199" cy="311"/>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68" name="Line 16">
                <a:extLst>
                  <a:ext uri="{FF2B5EF4-FFF2-40B4-BE49-F238E27FC236}">
                    <a16:creationId xmlns:a16="http://schemas.microsoft.com/office/drawing/2014/main" id="{D7A3CAD3-C857-4EF4-90A9-8B7970199476}"/>
                  </a:ext>
                </a:extLst>
              </p:cNvPr>
              <p:cNvSpPr>
                <a:spLocks noChangeShapeType="1"/>
              </p:cNvSpPr>
              <p:nvPr/>
            </p:nvSpPr>
            <p:spPr bwMode="auto">
              <a:xfrm>
                <a:off x="4676" y="4456"/>
                <a:ext cx="339"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69" name="Rectangle 17">
                <a:extLst>
                  <a:ext uri="{FF2B5EF4-FFF2-40B4-BE49-F238E27FC236}">
                    <a16:creationId xmlns:a16="http://schemas.microsoft.com/office/drawing/2014/main" id="{25D4AE8B-8603-4D9C-9C6E-D89CCB0F9E68}"/>
                  </a:ext>
                </a:extLst>
              </p:cNvPr>
              <p:cNvSpPr>
                <a:spLocks noChangeArrowheads="1"/>
              </p:cNvSpPr>
              <p:nvPr/>
            </p:nvSpPr>
            <p:spPr bwMode="auto">
              <a:xfrm>
                <a:off x="4779" y="4179"/>
                <a:ext cx="50" cy="50"/>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70" name="Rectangle 18">
                <a:extLst>
                  <a:ext uri="{FF2B5EF4-FFF2-40B4-BE49-F238E27FC236}">
                    <a16:creationId xmlns:a16="http://schemas.microsoft.com/office/drawing/2014/main" id="{A928F392-BABE-4B68-9385-D165C8C7E985}"/>
                  </a:ext>
                </a:extLst>
              </p:cNvPr>
              <p:cNvSpPr>
                <a:spLocks noChangeArrowheads="1"/>
              </p:cNvSpPr>
              <p:nvPr/>
            </p:nvSpPr>
            <p:spPr bwMode="auto">
              <a:xfrm>
                <a:off x="4862" y="4179"/>
                <a:ext cx="48" cy="50"/>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71" name="Rectangle 19">
                <a:extLst>
                  <a:ext uri="{FF2B5EF4-FFF2-40B4-BE49-F238E27FC236}">
                    <a16:creationId xmlns:a16="http://schemas.microsoft.com/office/drawing/2014/main" id="{15DFE982-484B-4C7B-964A-0AE44DB10DF9}"/>
                  </a:ext>
                </a:extLst>
              </p:cNvPr>
              <p:cNvSpPr>
                <a:spLocks noChangeArrowheads="1"/>
              </p:cNvSpPr>
              <p:nvPr/>
            </p:nvSpPr>
            <p:spPr bwMode="auto">
              <a:xfrm>
                <a:off x="4779" y="4262"/>
                <a:ext cx="50" cy="50"/>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72" name="Rectangle 20">
                <a:extLst>
                  <a:ext uri="{FF2B5EF4-FFF2-40B4-BE49-F238E27FC236}">
                    <a16:creationId xmlns:a16="http://schemas.microsoft.com/office/drawing/2014/main" id="{7781BFDC-A857-4D27-B711-40070FEA2826}"/>
                  </a:ext>
                </a:extLst>
              </p:cNvPr>
              <p:cNvSpPr>
                <a:spLocks noChangeArrowheads="1"/>
              </p:cNvSpPr>
              <p:nvPr/>
            </p:nvSpPr>
            <p:spPr bwMode="auto">
              <a:xfrm>
                <a:off x="4862" y="4262"/>
                <a:ext cx="48" cy="50"/>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73" name="Rectangle 21">
                <a:extLst>
                  <a:ext uri="{FF2B5EF4-FFF2-40B4-BE49-F238E27FC236}">
                    <a16:creationId xmlns:a16="http://schemas.microsoft.com/office/drawing/2014/main" id="{EA691CE2-C32E-45FB-86C5-3D4B52F07CFC}"/>
                  </a:ext>
                </a:extLst>
              </p:cNvPr>
              <p:cNvSpPr>
                <a:spLocks noChangeArrowheads="1"/>
              </p:cNvSpPr>
              <p:nvPr/>
            </p:nvSpPr>
            <p:spPr bwMode="auto">
              <a:xfrm>
                <a:off x="4804" y="4379"/>
                <a:ext cx="83" cy="77"/>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74" name="Line 22">
                <a:extLst>
                  <a:ext uri="{FF2B5EF4-FFF2-40B4-BE49-F238E27FC236}">
                    <a16:creationId xmlns:a16="http://schemas.microsoft.com/office/drawing/2014/main" id="{4937BE4F-B068-44EC-8FC9-2555B7B51B52}"/>
                  </a:ext>
                </a:extLst>
              </p:cNvPr>
              <p:cNvSpPr>
                <a:spLocks noChangeShapeType="1"/>
              </p:cNvSpPr>
              <p:nvPr/>
            </p:nvSpPr>
            <p:spPr bwMode="auto">
              <a:xfrm>
                <a:off x="4846" y="4379"/>
                <a:ext cx="0" cy="77"/>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sp>
          <p:nvSpPr>
            <p:cNvPr id="76" name="Oval 75">
              <a:extLst>
                <a:ext uri="{FF2B5EF4-FFF2-40B4-BE49-F238E27FC236}">
                  <a16:creationId xmlns:a16="http://schemas.microsoft.com/office/drawing/2014/main" id="{B06976D9-B286-4D88-9759-F9AB15A69C60}"/>
                </a:ext>
              </a:extLst>
            </p:cNvPr>
            <p:cNvSpPr/>
            <p:nvPr/>
          </p:nvSpPr>
          <p:spPr bwMode="auto">
            <a:xfrm>
              <a:off x="7497411" y="5482913"/>
              <a:ext cx="840140" cy="840138"/>
            </a:xfrm>
            <a:prstGeom prst="ellips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sp>
        <p:nvSpPr>
          <p:cNvPr id="81" name="Freeform: Shape 80">
            <a:extLst>
              <a:ext uri="{FF2B5EF4-FFF2-40B4-BE49-F238E27FC236}">
                <a16:creationId xmlns:a16="http://schemas.microsoft.com/office/drawing/2014/main" id="{6F8E4184-6BEE-46FC-9946-1A6CE7E6AFFA}"/>
              </a:ext>
            </a:extLst>
          </p:cNvPr>
          <p:cNvSpPr/>
          <p:nvPr/>
        </p:nvSpPr>
        <p:spPr bwMode="auto">
          <a:xfrm>
            <a:off x="8493826" y="5220557"/>
            <a:ext cx="1225416" cy="252641"/>
          </a:xfrm>
          <a:custGeom>
            <a:avLst/>
            <a:gdLst>
              <a:gd name="connsiteX0" fmla="*/ 944880 w 944880"/>
              <a:gd name="connsiteY0" fmla="*/ 0 h 137160"/>
              <a:gd name="connsiteX1" fmla="*/ 0 w 944880"/>
              <a:gd name="connsiteY1" fmla="*/ 0 h 137160"/>
              <a:gd name="connsiteX2" fmla="*/ 0 w 944880"/>
              <a:gd name="connsiteY2" fmla="*/ 137160 h 137160"/>
            </a:gdLst>
            <a:ahLst/>
            <a:cxnLst>
              <a:cxn ang="0">
                <a:pos x="connsiteX0" y="connsiteY0"/>
              </a:cxn>
              <a:cxn ang="0">
                <a:pos x="connsiteX1" y="connsiteY1"/>
              </a:cxn>
              <a:cxn ang="0">
                <a:pos x="connsiteX2" y="connsiteY2"/>
              </a:cxn>
            </a:cxnLst>
            <a:rect l="l" t="t" r="r" b="b"/>
            <a:pathLst>
              <a:path w="944880" h="137160">
                <a:moveTo>
                  <a:pt x="944880" y="0"/>
                </a:moveTo>
                <a:lnTo>
                  <a:pt x="0" y="0"/>
                </a:lnTo>
                <a:lnTo>
                  <a:pt x="0" y="137160"/>
                </a:lnTo>
              </a:path>
            </a:pathLst>
          </a:custGeom>
          <a:noFill/>
          <a:ln w="19050">
            <a:solidFill>
              <a:schemeClr val="accent5"/>
            </a:solidFill>
            <a:prstDash val="sysDash"/>
            <a:headEnd type="none" w="med" len="med"/>
            <a:tailEnd type="oval"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cxnSp>
        <p:nvCxnSpPr>
          <p:cNvPr id="79" name="Straight Connector 78">
            <a:extLst>
              <a:ext uri="{FF2B5EF4-FFF2-40B4-BE49-F238E27FC236}">
                <a16:creationId xmlns:a16="http://schemas.microsoft.com/office/drawing/2014/main" id="{3C74FBC0-E95B-4D7D-88F9-4B6B4D4C25E8}"/>
              </a:ext>
            </a:extLst>
          </p:cNvPr>
          <p:cNvCxnSpPr>
            <a:cxnSpLocks/>
          </p:cNvCxnSpPr>
          <p:nvPr/>
        </p:nvCxnSpPr>
        <p:spPr>
          <a:xfrm>
            <a:off x="9719243" y="4892994"/>
            <a:ext cx="0" cy="841702"/>
          </a:xfrm>
          <a:prstGeom prst="line">
            <a:avLst/>
          </a:prstGeom>
          <a:ln w="19050">
            <a:solidFill>
              <a:schemeClr val="accent2"/>
            </a:solidFill>
            <a:miter lim="800000"/>
            <a:headEnd type="arrow" w="lg" len="med"/>
            <a:tailEnd type="arrow" w="lg" len="med"/>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7E37BA0E-02A5-471E-9772-7089D03E2241}"/>
              </a:ext>
            </a:extLst>
          </p:cNvPr>
          <p:cNvCxnSpPr>
            <a:cxnSpLocks/>
          </p:cNvCxnSpPr>
          <p:nvPr/>
        </p:nvCxnSpPr>
        <p:spPr>
          <a:xfrm flipV="1">
            <a:off x="9266939" y="2082155"/>
            <a:ext cx="0" cy="1116200"/>
          </a:xfrm>
          <a:prstGeom prst="line">
            <a:avLst/>
          </a:prstGeom>
          <a:noFill/>
          <a:ln w="19050">
            <a:solidFill>
              <a:schemeClr val="accent5"/>
            </a:solidFill>
            <a:prstDash val="sysDash"/>
            <a:headEnd type="none" w="med" len="med"/>
            <a:tailEnd type="oval" w="med" len="med"/>
          </a:ln>
        </p:spPr>
        <p:style>
          <a:lnRef idx="2">
            <a:schemeClr val="accent1">
              <a:shade val="50000"/>
            </a:schemeClr>
          </a:lnRef>
          <a:fillRef idx="1">
            <a:schemeClr val="accent1"/>
          </a:fillRef>
          <a:effectRef idx="0">
            <a:schemeClr val="accent1"/>
          </a:effectRef>
          <a:fontRef idx="minor">
            <a:schemeClr val="lt1"/>
          </a:fontRef>
        </p:style>
      </p:cxnSp>
      <p:grpSp>
        <p:nvGrpSpPr>
          <p:cNvPr id="100" name="Group 99">
            <a:extLst>
              <a:ext uri="{FF2B5EF4-FFF2-40B4-BE49-F238E27FC236}">
                <a16:creationId xmlns:a16="http://schemas.microsoft.com/office/drawing/2014/main" id="{A018016C-2F92-4E91-9EA4-78F11FEB4037}"/>
              </a:ext>
            </a:extLst>
          </p:cNvPr>
          <p:cNvGrpSpPr/>
          <p:nvPr/>
        </p:nvGrpSpPr>
        <p:grpSpPr>
          <a:xfrm>
            <a:off x="7010118" y="2727016"/>
            <a:ext cx="457022" cy="871109"/>
            <a:chOff x="6395339" y="2399977"/>
            <a:chExt cx="542945" cy="946857"/>
          </a:xfrm>
        </p:grpSpPr>
        <p:grpSp>
          <p:nvGrpSpPr>
            <p:cNvPr id="87" name="Group 25">
              <a:extLst>
                <a:ext uri="{FF2B5EF4-FFF2-40B4-BE49-F238E27FC236}">
                  <a16:creationId xmlns:a16="http://schemas.microsoft.com/office/drawing/2014/main" id="{C0803F12-4B55-4947-BEB5-A0A179860569}"/>
                </a:ext>
              </a:extLst>
            </p:cNvPr>
            <p:cNvGrpSpPr>
              <a:grpSpLocks noChangeAspect="1"/>
            </p:cNvGrpSpPr>
            <p:nvPr/>
          </p:nvGrpSpPr>
          <p:grpSpPr bwMode="auto">
            <a:xfrm>
              <a:off x="6395339" y="2399977"/>
              <a:ext cx="542945" cy="420915"/>
              <a:chOff x="3689" y="2040"/>
              <a:chExt cx="307" cy="238"/>
            </a:xfrm>
          </p:grpSpPr>
          <p:sp>
            <p:nvSpPr>
              <p:cNvPr id="89" name="Freeform 26">
                <a:extLst>
                  <a:ext uri="{FF2B5EF4-FFF2-40B4-BE49-F238E27FC236}">
                    <a16:creationId xmlns:a16="http://schemas.microsoft.com/office/drawing/2014/main" id="{80BA2229-D761-4123-AA51-BB294FC5D9DF}"/>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0" name="Freeform 27">
                <a:extLst>
                  <a:ext uri="{FF2B5EF4-FFF2-40B4-BE49-F238E27FC236}">
                    <a16:creationId xmlns:a16="http://schemas.microsoft.com/office/drawing/2014/main" id="{E71ED72D-CD0C-442F-BA36-111B04589028}"/>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1" name="Freeform 28">
                <a:extLst>
                  <a:ext uri="{FF2B5EF4-FFF2-40B4-BE49-F238E27FC236}">
                    <a16:creationId xmlns:a16="http://schemas.microsoft.com/office/drawing/2014/main" id="{DD60DC78-83EA-46F2-B58E-505E55747410}"/>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2" name="Line 29">
                <a:extLst>
                  <a:ext uri="{FF2B5EF4-FFF2-40B4-BE49-F238E27FC236}">
                    <a16:creationId xmlns:a16="http://schemas.microsoft.com/office/drawing/2014/main" id="{B5C13BD3-BD1C-4174-875D-7E7D7F65CBF9}"/>
                  </a:ext>
                </a:extLst>
              </p:cNvPr>
              <p:cNvSpPr>
                <a:spLocks noChangeShapeType="1"/>
              </p:cNvSpPr>
              <p:nvPr/>
            </p:nvSpPr>
            <p:spPr bwMode="auto">
              <a:xfrm>
                <a:off x="3841" y="2128"/>
                <a:ext cx="0" cy="63"/>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3" name="Freeform 30">
                <a:extLst>
                  <a:ext uri="{FF2B5EF4-FFF2-40B4-BE49-F238E27FC236}">
                    <a16:creationId xmlns:a16="http://schemas.microsoft.com/office/drawing/2014/main" id="{E0E4F4F1-7C09-4AE9-88DA-6F474950EEF4}"/>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94" name="Group 25">
              <a:extLst>
                <a:ext uri="{FF2B5EF4-FFF2-40B4-BE49-F238E27FC236}">
                  <a16:creationId xmlns:a16="http://schemas.microsoft.com/office/drawing/2014/main" id="{74D5242C-7CA4-40EC-97D7-55A05A464FF1}"/>
                </a:ext>
              </a:extLst>
            </p:cNvPr>
            <p:cNvGrpSpPr>
              <a:grpSpLocks noChangeAspect="1"/>
            </p:cNvGrpSpPr>
            <p:nvPr/>
          </p:nvGrpSpPr>
          <p:grpSpPr bwMode="auto">
            <a:xfrm>
              <a:off x="6395339" y="2925919"/>
              <a:ext cx="542945" cy="420915"/>
              <a:chOff x="3689" y="2040"/>
              <a:chExt cx="307" cy="238"/>
            </a:xfrm>
          </p:grpSpPr>
          <p:sp>
            <p:nvSpPr>
              <p:cNvPr id="95" name="Freeform 26">
                <a:extLst>
                  <a:ext uri="{FF2B5EF4-FFF2-40B4-BE49-F238E27FC236}">
                    <a16:creationId xmlns:a16="http://schemas.microsoft.com/office/drawing/2014/main" id="{DE7D82B7-C731-412C-BF47-7FCEE29148BB}"/>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6" name="Freeform 27">
                <a:extLst>
                  <a:ext uri="{FF2B5EF4-FFF2-40B4-BE49-F238E27FC236}">
                    <a16:creationId xmlns:a16="http://schemas.microsoft.com/office/drawing/2014/main" id="{246BDD8B-0AFD-41C1-A6DC-567CEE97B2EB}"/>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7" name="Freeform 28">
                <a:extLst>
                  <a:ext uri="{FF2B5EF4-FFF2-40B4-BE49-F238E27FC236}">
                    <a16:creationId xmlns:a16="http://schemas.microsoft.com/office/drawing/2014/main" id="{DB1274FF-7BD5-45A0-9E1F-2BC16B3E237C}"/>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8" name="Line 29">
                <a:extLst>
                  <a:ext uri="{FF2B5EF4-FFF2-40B4-BE49-F238E27FC236}">
                    <a16:creationId xmlns:a16="http://schemas.microsoft.com/office/drawing/2014/main" id="{27B5D06E-4F52-4CBE-A98D-4427CD24286F}"/>
                  </a:ext>
                </a:extLst>
              </p:cNvPr>
              <p:cNvSpPr>
                <a:spLocks noChangeShapeType="1"/>
              </p:cNvSpPr>
              <p:nvPr/>
            </p:nvSpPr>
            <p:spPr bwMode="auto">
              <a:xfrm>
                <a:off x="3841" y="2128"/>
                <a:ext cx="0" cy="63"/>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9" name="Freeform 30">
                <a:extLst>
                  <a:ext uri="{FF2B5EF4-FFF2-40B4-BE49-F238E27FC236}">
                    <a16:creationId xmlns:a16="http://schemas.microsoft.com/office/drawing/2014/main" id="{EC296745-A1D0-4C68-B9E6-539D2ABD5732}"/>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grpSp>
        <p:nvGrpSpPr>
          <p:cNvPr id="101" name="Group 100">
            <a:extLst>
              <a:ext uri="{FF2B5EF4-FFF2-40B4-BE49-F238E27FC236}">
                <a16:creationId xmlns:a16="http://schemas.microsoft.com/office/drawing/2014/main" id="{719C5AD8-18FF-4C3D-85B5-9410180E015A}"/>
              </a:ext>
            </a:extLst>
          </p:cNvPr>
          <p:cNvGrpSpPr/>
          <p:nvPr/>
        </p:nvGrpSpPr>
        <p:grpSpPr>
          <a:xfrm>
            <a:off x="7015106" y="4337989"/>
            <a:ext cx="457022" cy="871109"/>
            <a:chOff x="6395339" y="2399977"/>
            <a:chExt cx="542945" cy="946857"/>
          </a:xfrm>
        </p:grpSpPr>
        <p:grpSp>
          <p:nvGrpSpPr>
            <p:cNvPr id="102" name="Group 25">
              <a:extLst>
                <a:ext uri="{FF2B5EF4-FFF2-40B4-BE49-F238E27FC236}">
                  <a16:creationId xmlns:a16="http://schemas.microsoft.com/office/drawing/2014/main" id="{03F22B1A-19A3-46D6-BB6D-5CF872D994CC}"/>
                </a:ext>
              </a:extLst>
            </p:cNvPr>
            <p:cNvGrpSpPr>
              <a:grpSpLocks noChangeAspect="1"/>
            </p:cNvGrpSpPr>
            <p:nvPr/>
          </p:nvGrpSpPr>
          <p:grpSpPr bwMode="auto">
            <a:xfrm>
              <a:off x="6395339" y="2399977"/>
              <a:ext cx="542945" cy="420915"/>
              <a:chOff x="3689" y="2040"/>
              <a:chExt cx="307" cy="238"/>
            </a:xfrm>
          </p:grpSpPr>
          <p:sp>
            <p:nvSpPr>
              <p:cNvPr id="109" name="Freeform 26">
                <a:extLst>
                  <a:ext uri="{FF2B5EF4-FFF2-40B4-BE49-F238E27FC236}">
                    <a16:creationId xmlns:a16="http://schemas.microsoft.com/office/drawing/2014/main" id="{AC5B8502-F1FD-49BB-AE40-6B720B5A2F48}"/>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0" name="Freeform 27">
                <a:extLst>
                  <a:ext uri="{FF2B5EF4-FFF2-40B4-BE49-F238E27FC236}">
                    <a16:creationId xmlns:a16="http://schemas.microsoft.com/office/drawing/2014/main" id="{9C9EE692-DFA5-4A84-ABF6-1F7918822EC6}"/>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1" name="Freeform 28">
                <a:extLst>
                  <a:ext uri="{FF2B5EF4-FFF2-40B4-BE49-F238E27FC236}">
                    <a16:creationId xmlns:a16="http://schemas.microsoft.com/office/drawing/2014/main" id="{3800B0CD-EDEE-42F4-8472-C5D64EE0D4D0}"/>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2" name="Line 29">
                <a:extLst>
                  <a:ext uri="{FF2B5EF4-FFF2-40B4-BE49-F238E27FC236}">
                    <a16:creationId xmlns:a16="http://schemas.microsoft.com/office/drawing/2014/main" id="{919A4A51-A88B-47EC-B5A4-F5C38FFD6E66}"/>
                  </a:ext>
                </a:extLst>
              </p:cNvPr>
              <p:cNvSpPr>
                <a:spLocks noChangeShapeType="1"/>
              </p:cNvSpPr>
              <p:nvPr/>
            </p:nvSpPr>
            <p:spPr bwMode="auto">
              <a:xfrm>
                <a:off x="3841" y="2128"/>
                <a:ext cx="0" cy="63"/>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3" name="Freeform 30">
                <a:extLst>
                  <a:ext uri="{FF2B5EF4-FFF2-40B4-BE49-F238E27FC236}">
                    <a16:creationId xmlns:a16="http://schemas.microsoft.com/office/drawing/2014/main" id="{80AC7F69-18F3-4B56-9092-9724A7A577BB}"/>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103" name="Group 25">
              <a:extLst>
                <a:ext uri="{FF2B5EF4-FFF2-40B4-BE49-F238E27FC236}">
                  <a16:creationId xmlns:a16="http://schemas.microsoft.com/office/drawing/2014/main" id="{3A602E75-203E-45CD-B479-969A78FDEF0E}"/>
                </a:ext>
              </a:extLst>
            </p:cNvPr>
            <p:cNvGrpSpPr>
              <a:grpSpLocks noChangeAspect="1"/>
            </p:cNvGrpSpPr>
            <p:nvPr/>
          </p:nvGrpSpPr>
          <p:grpSpPr bwMode="auto">
            <a:xfrm>
              <a:off x="6395339" y="2925919"/>
              <a:ext cx="542945" cy="420915"/>
              <a:chOff x="3689" y="2040"/>
              <a:chExt cx="307" cy="238"/>
            </a:xfrm>
          </p:grpSpPr>
          <p:sp>
            <p:nvSpPr>
              <p:cNvPr id="104" name="Freeform 26">
                <a:extLst>
                  <a:ext uri="{FF2B5EF4-FFF2-40B4-BE49-F238E27FC236}">
                    <a16:creationId xmlns:a16="http://schemas.microsoft.com/office/drawing/2014/main" id="{FC409BD6-3AE6-4ADB-9682-9F5190E7A25F}"/>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5" name="Freeform 27">
                <a:extLst>
                  <a:ext uri="{FF2B5EF4-FFF2-40B4-BE49-F238E27FC236}">
                    <a16:creationId xmlns:a16="http://schemas.microsoft.com/office/drawing/2014/main" id="{9C97D486-0C77-426A-BA02-BCF72A55B7D0}"/>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6" name="Freeform 28">
                <a:extLst>
                  <a:ext uri="{FF2B5EF4-FFF2-40B4-BE49-F238E27FC236}">
                    <a16:creationId xmlns:a16="http://schemas.microsoft.com/office/drawing/2014/main" id="{C67F3F0B-98A2-4490-AB51-7C952CE25F5C}"/>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7" name="Line 29">
                <a:extLst>
                  <a:ext uri="{FF2B5EF4-FFF2-40B4-BE49-F238E27FC236}">
                    <a16:creationId xmlns:a16="http://schemas.microsoft.com/office/drawing/2014/main" id="{2E08A0B5-D3E9-4F31-B86C-36BF02D659FA}"/>
                  </a:ext>
                </a:extLst>
              </p:cNvPr>
              <p:cNvSpPr>
                <a:spLocks noChangeShapeType="1"/>
              </p:cNvSpPr>
              <p:nvPr/>
            </p:nvSpPr>
            <p:spPr bwMode="auto">
              <a:xfrm>
                <a:off x="3841" y="2128"/>
                <a:ext cx="0" cy="63"/>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8" name="Freeform 30">
                <a:extLst>
                  <a:ext uri="{FF2B5EF4-FFF2-40B4-BE49-F238E27FC236}">
                    <a16:creationId xmlns:a16="http://schemas.microsoft.com/office/drawing/2014/main" id="{5A184DFD-1B2D-46C9-A2A9-1034B33CCB3C}"/>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sp>
        <p:nvSpPr>
          <p:cNvPr id="114" name="Freeform: Shape 113">
            <a:extLst>
              <a:ext uri="{FF2B5EF4-FFF2-40B4-BE49-F238E27FC236}">
                <a16:creationId xmlns:a16="http://schemas.microsoft.com/office/drawing/2014/main" id="{9345A5B7-52E2-4316-BD7F-51FCA56DEC34}"/>
              </a:ext>
            </a:extLst>
          </p:cNvPr>
          <p:cNvSpPr/>
          <p:nvPr/>
        </p:nvSpPr>
        <p:spPr bwMode="auto">
          <a:xfrm>
            <a:off x="7777365" y="4125224"/>
            <a:ext cx="966969" cy="390619"/>
          </a:xfrm>
          <a:custGeom>
            <a:avLst/>
            <a:gdLst>
              <a:gd name="connsiteX0" fmla="*/ 929640 w 929640"/>
              <a:gd name="connsiteY0" fmla="*/ 0 h 441960"/>
              <a:gd name="connsiteX1" fmla="*/ 464820 w 929640"/>
              <a:gd name="connsiteY1" fmla="*/ 0 h 441960"/>
              <a:gd name="connsiteX2" fmla="*/ 464820 w 929640"/>
              <a:gd name="connsiteY2" fmla="*/ 441960 h 441960"/>
              <a:gd name="connsiteX3" fmla="*/ 0 w 929640"/>
              <a:gd name="connsiteY3" fmla="*/ 441960 h 441960"/>
            </a:gdLst>
            <a:ahLst/>
            <a:cxnLst>
              <a:cxn ang="0">
                <a:pos x="connsiteX0" y="connsiteY0"/>
              </a:cxn>
              <a:cxn ang="0">
                <a:pos x="connsiteX1" y="connsiteY1"/>
              </a:cxn>
              <a:cxn ang="0">
                <a:pos x="connsiteX2" y="connsiteY2"/>
              </a:cxn>
              <a:cxn ang="0">
                <a:pos x="connsiteX3" y="connsiteY3"/>
              </a:cxn>
            </a:cxnLst>
            <a:rect l="l" t="t" r="r" b="b"/>
            <a:pathLst>
              <a:path w="929640" h="441960">
                <a:moveTo>
                  <a:pt x="929640" y="0"/>
                </a:moveTo>
                <a:lnTo>
                  <a:pt x="464820" y="0"/>
                </a:lnTo>
                <a:lnTo>
                  <a:pt x="464820" y="441960"/>
                </a:lnTo>
                <a:lnTo>
                  <a:pt x="0" y="441960"/>
                </a:lnTo>
              </a:path>
            </a:pathLst>
          </a:custGeom>
          <a:ln w="19050">
            <a:solidFill>
              <a:srgbClr val="5C2D91"/>
            </a:solidFill>
            <a:miter lim="800000"/>
            <a:headEnd type="arrow" w="lg" len="med"/>
            <a:tailEnd type="arrow"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400" b="0" i="0" u="none" strike="noStrike" kern="0" cap="none" spc="0" normalizeH="0" baseline="0" noProof="0">
              <a:ln>
                <a:noFill/>
              </a:ln>
              <a:solidFill>
                <a:srgbClr val="2F2F2F"/>
              </a:solidFill>
              <a:effectLst/>
              <a:uLnTx/>
              <a:uFillTx/>
              <a:latin typeface="Segoe UI Semibold" panose="020B0702040204020203" pitchFamily="34" charset="0"/>
              <a:ea typeface="+mn-ea"/>
              <a:cs typeface="Segoe UI Semibold" panose="020B0702040204020203" pitchFamily="34" charset="0"/>
            </a:endParaRPr>
          </a:p>
        </p:txBody>
      </p:sp>
      <p:sp>
        <p:nvSpPr>
          <p:cNvPr id="115" name="Freeform: Shape 114">
            <a:extLst>
              <a:ext uri="{FF2B5EF4-FFF2-40B4-BE49-F238E27FC236}">
                <a16:creationId xmlns:a16="http://schemas.microsoft.com/office/drawing/2014/main" id="{71E1B1AB-D3DC-48BD-9D79-294ACB2E9AAE}"/>
              </a:ext>
            </a:extLst>
          </p:cNvPr>
          <p:cNvSpPr/>
          <p:nvPr/>
        </p:nvSpPr>
        <p:spPr bwMode="auto">
          <a:xfrm flipH="1">
            <a:off x="7777365" y="3053970"/>
            <a:ext cx="966969" cy="845250"/>
          </a:xfrm>
          <a:custGeom>
            <a:avLst/>
            <a:gdLst>
              <a:gd name="connsiteX0" fmla="*/ 929640 w 929640"/>
              <a:gd name="connsiteY0" fmla="*/ 0 h 441960"/>
              <a:gd name="connsiteX1" fmla="*/ 464820 w 929640"/>
              <a:gd name="connsiteY1" fmla="*/ 0 h 441960"/>
              <a:gd name="connsiteX2" fmla="*/ 464820 w 929640"/>
              <a:gd name="connsiteY2" fmla="*/ 441960 h 441960"/>
              <a:gd name="connsiteX3" fmla="*/ 0 w 929640"/>
              <a:gd name="connsiteY3" fmla="*/ 441960 h 441960"/>
            </a:gdLst>
            <a:ahLst/>
            <a:cxnLst>
              <a:cxn ang="0">
                <a:pos x="connsiteX0" y="connsiteY0"/>
              </a:cxn>
              <a:cxn ang="0">
                <a:pos x="connsiteX1" y="connsiteY1"/>
              </a:cxn>
              <a:cxn ang="0">
                <a:pos x="connsiteX2" y="connsiteY2"/>
              </a:cxn>
              <a:cxn ang="0">
                <a:pos x="connsiteX3" y="connsiteY3"/>
              </a:cxn>
            </a:cxnLst>
            <a:rect l="l" t="t" r="r" b="b"/>
            <a:pathLst>
              <a:path w="929640" h="441960">
                <a:moveTo>
                  <a:pt x="929640" y="0"/>
                </a:moveTo>
                <a:lnTo>
                  <a:pt x="464820" y="0"/>
                </a:lnTo>
                <a:lnTo>
                  <a:pt x="464820" y="441960"/>
                </a:lnTo>
                <a:lnTo>
                  <a:pt x="0" y="441960"/>
                </a:lnTo>
              </a:path>
            </a:pathLst>
          </a:custGeom>
          <a:ln w="19050">
            <a:solidFill>
              <a:srgbClr val="5C2D91"/>
            </a:solidFill>
            <a:miter lim="800000"/>
            <a:headEnd type="arrow" w="lg" len="med"/>
            <a:tailEnd type="arrow"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400" b="0" i="0" u="none" strike="noStrike" kern="0" cap="none" spc="0" normalizeH="0" baseline="0" noProof="0">
              <a:ln>
                <a:noFill/>
              </a:ln>
              <a:solidFill>
                <a:srgbClr val="2F2F2F"/>
              </a:solidFill>
              <a:effectLst/>
              <a:uLnTx/>
              <a:uFillTx/>
              <a:latin typeface="Segoe UI Semibold" panose="020B0702040204020203" pitchFamily="34" charset="0"/>
              <a:ea typeface="+mn-ea"/>
              <a:cs typeface="Segoe UI Semibold" panose="020B0702040204020203" pitchFamily="34" charset="0"/>
            </a:endParaRPr>
          </a:p>
        </p:txBody>
      </p:sp>
      <p:sp>
        <p:nvSpPr>
          <p:cNvPr id="119" name="Oval 118">
            <a:extLst>
              <a:ext uri="{FF2B5EF4-FFF2-40B4-BE49-F238E27FC236}">
                <a16:creationId xmlns:a16="http://schemas.microsoft.com/office/drawing/2014/main" id="{1EC6F79A-3B61-48DC-BC99-F9CB00F27E6F}"/>
              </a:ext>
            </a:extLst>
          </p:cNvPr>
          <p:cNvSpPr/>
          <p:nvPr/>
        </p:nvSpPr>
        <p:spPr bwMode="auto">
          <a:xfrm>
            <a:off x="11482021" y="3675017"/>
            <a:ext cx="609600" cy="666272"/>
          </a:xfrm>
          <a:prstGeom prst="ellipse">
            <a:avLst/>
          </a:pr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nvGrpSpPr>
          <p:cNvPr id="131" name="Group 130">
            <a:extLst>
              <a:ext uri="{FF2B5EF4-FFF2-40B4-BE49-F238E27FC236}">
                <a16:creationId xmlns:a16="http://schemas.microsoft.com/office/drawing/2014/main" id="{7CACB892-CF1A-4DF4-86DC-D0A9663DB21A}"/>
              </a:ext>
            </a:extLst>
          </p:cNvPr>
          <p:cNvGrpSpPr/>
          <p:nvPr/>
        </p:nvGrpSpPr>
        <p:grpSpPr>
          <a:xfrm>
            <a:off x="11612715" y="3821859"/>
            <a:ext cx="348212" cy="369308"/>
            <a:chOff x="11105601" y="3231122"/>
            <a:chExt cx="348212" cy="337894"/>
          </a:xfrm>
        </p:grpSpPr>
        <p:sp>
          <p:nvSpPr>
            <p:cNvPr id="30" name="globe_2">
              <a:extLst>
                <a:ext uri="{FF2B5EF4-FFF2-40B4-BE49-F238E27FC236}">
                  <a16:creationId xmlns:a16="http://schemas.microsoft.com/office/drawing/2014/main" id="{EEC91E50-2FBF-4896-AF5C-94E5DFF00075}"/>
                </a:ext>
              </a:extLst>
            </p:cNvPr>
            <p:cNvSpPr>
              <a:spLocks noChangeAspect="1" noEditPoints="1"/>
            </p:cNvSpPr>
            <p:nvPr/>
          </p:nvSpPr>
          <p:spPr bwMode="auto">
            <a:xfrm>
              <a:off x="11105601" y="3231122"/>
              <a:ext cx="348212" cy="337894"/>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cxnSp>
          <p:nvCxnSpPr>
            <p:cNvPr id="130" name="Straight Connector 129">
              <a:extLst>
                <a:ext uri="{FF2B5EF4-FFF2-40B4-BE49-F238E27FC236}">
                  <a16:creationId xmlns:a16="http://schemas.microsoft.com/office/drawing/2014/main" id="{BDFB565B-306F-423A-BC14-06B2CD4090F1}"/>
                </a:ext>
              </a:extLst>
            </p:cNvPr>
            <p:cNvCxnSpPr>
              <a:stCxn id="30" idx="1"/>
              <a:endCxn id="30" idx="3"/>
            </p:cNvCxnSpPr>
            <p:nvPr/>
          </p:nvCxnSpPr>
          <p:spPr>
            <a:xfrm>
              <a:off x="11280227" y="3231122"/>
              <a:ext cx="0" cy="337894"/>
            </a:xfrm>
            <a:prstGeom prst="line">
              <a:avLst/>
            </a:pr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cxnSp>
      </p:grpSp>
      <p:sp>
        <p:nvSpPr>
          <p:cNvPr id="85" name="TextBox 84">
            <a:extLst>
              <a:ext uri="{FF2B5EF4-FFF2-40B4-BE49-F238E27FC236}">
                <a16:creationId xmlns:a16="http://schemas.microsoft.com/office/drawing/2014/main" id="{E1AD68B6-C9AF-4D9D-B51E-C29A19D5FFEC}"/>
              </a:ext>
            </a:extLst>
          </p:cNvPr>
          <p:cNvSpPr txBox="1"/>
          <p:nvPr/>
        </p:nvSpPr>
        <p:spPr>
          <a:xfrm>
            <a:off x="9021601" y="4433647"/>
            <a:ext cx="1205801" cy="215444"/>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Azure Firewall</a:t>
            </a:r>
          </a:p>
        </p:txBody>
      </p:sp>
      <p:sp>
        <p:nvSpPr>
          <p:cNvPr id="5" name="TextBox 4">
            <a:extLst>
              <a:ext uri="{FF2B5EF4-FFF2-40B4-BE49-F238E27FC236}">
                <a16:creationId xmlns:a16="http://schemas.microsoft.com/office/drawing/2014/main" id="{108647E3-F1EA-4775-8C11-9671D5E15197}"/>
              </a:ext>
            </a:extLst>
          </p:cNvPr>
          <p:cNvSpPr txBox="1"/>
          <p:nvPr/>
        </p:nvSpPr>
        <p:spPr>
          <a:xfrm>
            <a:off x="375684" y="1928267"/>
            <a:ext cx="5521842"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37521"/>
                </a:solidFill>
                <a:effectLst/>
                <a:uLnTx/>
                <a:uFillTx/>
                <a:latin typeface="Segoe UI Semibold"/>
                <a:ea typeface="+mn-ea"/>
                <a:cs typeface="+mn-cs"/>
              </a:rPr>
              <a:t>A first among public cloud providers</a:t>
            </a:r>
          </a:p>
        </p:txBody>
      </p:sp>
      <p:pic>
        <p:nvPicPr>
          <p:cNvPr id="116" name="Graphic 115">
            <a:extLst>
              <a:ext uri="{FF2B5EF4-FFF2-40B4-BE49-F238E27FC236}">
                <a16:creationId xmlns:a16="http://schemas.microsoft.com/office/drawing/2014/main" id="{588B9E63-3E1F-AF4E-A1E3-A962071C0F4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61009" y="250264"/>
            <a:ext cx="770396" cy="770396"/>
          </a:xfrm>
          <a:prstGeom prst="rect">
            <a:avLst/>
          </a:prstGeom>
        </p:spPr>
      </p:pic>
      <p:pic>
        <p:nvPicPr>
          <p:cNvPr id="80" name="Graphic 79">
            <a:extLst>
              <a:ext uri="{FF2B5EF4-FFF2-40B4-BE49-F238E27FC236}">
                <a16:creationId xmlns:a16="http://schemas.microsoft.com/office/drawing/2014/main" id="{64AB9668-9FC3-4B75-B288-DE71E93597E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106534" y="3484566"/>
            <a:ext cx="744870" cy="744870"/>
          </a:xfrm>
          <a:prstGeom prst="rect">
            <a:avLst/>
          </a:prstGeom>
        </p:spPr>
      </p:pic>
    </p:spTree>
    <p:extLst>
      <p:ext uri="{BB962C8B-B14F-4D97-AF65-F5344CB8AC3E}">
        <p14:creationId xmlns:p14="http://schemas.microsoft.com/office/powerpoint/2010/main" val="3837325542"/>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4200" y="3033713"/>
            <a:ext cx="9144000" cy="498598"/>
          </a:xfrm>
        </p:spPr>
        <p:txBody>
          <a:bodyPr/>
          <a:lstStyle/>
          <a:p>
            <a:r>
              <a:rPr lang="en-US" dirty="0"/>
              <a:t>Azure PowerShell SDK Update</a:t>
            </a:r>
          </a:p>
        </p:txBody>
      </p:sp>
    </p:spTree>
    <p:extLst>
      <p:ext uri="{BB962C8B-B14F-4D97-AF65-F5344CB8AC3E}">
        <p14:creationId xmlns:p14="http://schemas.microsoft.com/office/powerpoint/2010/main" val="38380652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161AA8-FB50-43E3-8FBA-7F107F68B579}"/>
              </a:ext>
            </a:extLst>
          </p:cNvPr>
          <p:cNvSpPr>
            <a:spLocks noGrp="1"/>
          </p:cNvSpPr>
          <p:nvPr>
            <p:ph type="title"/>
          </p:nvPr>
        </p:nvSpPr>
        <p:spPr>
          <a:xfrm>
            <a:off x="588263" y="457200"/>
            <a:ext cx="11018520" cy="553998"/>
          </a:xfrm>
        </p:spPr>
        <p:txBody>
          <a:bodyPr/>
          <a:lstStyle/>
          <a:p>
            <a:r>
              <a:rPr lang="en-US" dirty="0"/>
              <a:t>UDR</a:t>
            </a:r>
          </a:p>
        </p:txBody>
      </p:sp>
      <p:pic>
        <p:nvPicPr>
          <p:cNvPr id="7" name="Picture 6">
            <a:extLst>
              <a:ext uri="{FF2B5EF4-FFF2-40B4-BE49-F238E27FC236}">
                <a16:creationId xmlns:a16="http://schemas.microsoft.com/office/drawing/2014/main" id="{07A95E76-CFFA-47D6-ADDC-6466AC5F2766}"/>
              </a:ext>
            </a:extLst>
          </p:cNvPr>
          <p:cNvPicPr>
            <a:picLocks noChangeAspect="1"/>
          </p:cNvPicPr>
          <p:nvPr/>
        </p:nvPicPr>
        <p:blipFill>
          <a:blip r:embed="rId3"/>
          <a:stretch>
            <a:fillRect/>
          </a:stretch>
        </p:blipFill>
        <p:spPr>
          <a:xfrm>
            <a:off x="277895" y="1309484"/>
            <a:ext cx="5754497" cy="4239032"/>
          </a:xfrm>
          <a:prstGeom prst="rect">
            <a:avLst/>
          </a:prstGeom>
        </p:spPr>
      </p:pic>
      <p:pic>
        <p:nvPicPr>
          <p:cNvPr id="6" name="Picture 5">
            <a:extLst>
              <a:ext uri="{FF2B5EF4-FFF2-40B4-BE49-F238E27FC236}">
                <a16:creationId xmlns:a16="http://schemas.microsoft.com/office/drawing/2014/main" id="{258A9BDC-C25D-42DD-9D2C-ABA926619E29}"/>
              </a:ext>
            </a:extLst>
          </p:cNvPr>
          <p:cNvPicPr>
            <a:picLocks noChangeAspect="1"/>
          </p:cNvPicPr>
          <p:nvPr/>
        </p:nvPicPr>
        <p:blipFill>
          <a:blip r:embed="rId4"/>
          <a:stretch>
            <a:fillRect/>
          </a:stretch>
        </p:blipFill>
        <p:spPr>
          <a:xfrm>
            <a:off x="6275497" y="39899"/>
            <a:ext cx="5764426" cy="6778201"/>
          </a:xfrm>
          <a:prstGeom prst="rect">
            <a:avLst/>
          </a:prstGeom>
        </p:spPr>
      </p:pic>
    </p:spTree>
    <p:extLst>
      <p:ext uri="{BB962C8B-B14F-4D97-AF65-F5344CB8AC3E}">
        <p14:creationId xmlns:p14="http://schemas.microsoft.com/office/powerpoint/2010/main" val="3031420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B4D943C-117B-4371-9B2D-232190ABC072}"/>
              </a:ext>
            </a:extLst>
          </p:cNvPr>
          <p:cNvSpPr/>
          <p:nvPr/>
        </p:nvSpPr>
        <p:spPr bwMode="auto">
          <a:xfrm>
            <a:off x="5917096" y="1663349"/>
            <a:ext cx="6274904" cy="5194651"/>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84" name="Title 6">
            <a:extLst>
              <a:ext uri="{FF2B5EF4-FFF2-40B4-BE49-F238E27FC236}">
                <a16:creationId xmlns:a16="http://schemas.microsoft.com/office/drawing/2014/main" id="{D69E895C-9800-7D41-8E0A-84CA98C0444E}"/>
              </a:ext>
            </a:extLst>
          </p:cNvPr>
          <p:cNvSpPr>
            <a:spLocks noGrp="1"/>
          </p:cNvSpPr>
          <p:nvPr>
            <p:ph type="title"/>
          </p:nvPr>
        </p:nvSpPr>
        <p:spPr>
          <a:xfrm>
            <a:off x="1107386" y="210121"/>
            <a:ext cx="11018520" cy="553998"/>
          </a:xfrm>
        </p:spPr>
        <p:txBody>
          <a:bodyPr/>
          <a:lstStyle/>
          <a:p>
            <a:r>
              <a:rPr lang="en-US"/>
              <a:t>Azure Virtual WAN</a:t>
            </a:r>
          </a:p>
        </p:txBody>
      </p:sp>
      <p:sp>
        <p:nvSpPr>
          <p:cNvPr id="2" name="Text Placeholder 1">
            <a:extLst>
              <a:ext uri="{FF2B5EF4-FFF2-40B4-BE49-F238E27FC236}">
                <a16:creationId xmlns:a16="http://schemas.microsoft.com/office/drawing/2014/main" id="{7FF577D4-48B6-430B-B086-B0CDF2CB479F}"/>
              </a:ext>
            </a:extLst>
          </p:cNvPr>
          <p:cNvSpPr>
            <a:spLocks noGrp="1"/>
          </p:cNvSpPr>
          <p:nvPr>
            <p:ph type="body" sz="quarter" idx="10"/>
          </p:nvPr>
        </p:nvSpPr>
        <p:spPr>
          <a:xfrm>
            <a:off x="246368" y="1987260"/>
            <a:ext cx="5318430" cy="4372902"/>
          </a:xfrm>
        </p:spPr>
        <p:txBody>
          <a:bodyPr>
            <a:normAutofit/>
          </a:bodyPr>
          <a:lstStyle/>
          <a:p>
            <a:pPr marL="0" indent="0">
              <a:buNone/>
            </a:pPr>
            <a:r>
              <a:rPr lang="en-US" sz="2400" dirty="0"/>
              <a:t>Branch to Azure, Branch to Branch</a:t>
            </a:r>
          </a:p>
          <a:p>
            <a:pPr marL="0" indent="0">
              <a:buNone/>
            </a:pPr>
            <a:endParaRPr lang="en-US" sz="2400" dirty="0"/>
          </a:p>
          <a:p>
            <a:pPr marL="0" indent="0">
              <a:buNone/>
            </a:pPr>
            <a:r>
              <a:rPr lang="en-US" sz="2400" dirty="0"/>
              <a:t>Automated provisioning and configuration</a:t>
            </a:r>
          </a:p>
          <a:p>
            <a:pPr marL="0" indent="0">
              <a:buNone/>
            </a:pPr>
            <a:endParaRPr lang="en-US" sz="2400" dirty="0"/>
          </a:p>
          <a:p>
            <a:pPr marL="0" indent="0">
              <a:buNone/>
            </a:pPr>
            <a:r>
              <a:rPr lang="en-US" sz="2400" dirty="0"/>
              <a:t>Scalability and high throughput</a:t>
            </a:r>
          </a:p>
          <a:p>
            <a:pPr marL="0" indent="0">
              <a:buNone/>
            </a:pPr>
            <a:endParaRPr lang="en-US" sz="2400" dirty="0"/>
          </a:p>
          <a:p>
            <a:pPr marL="0" indent="0">
              <a:buNone/>
            </a:pPr>
            <a:r>
              <a:rPr lang="en-US" sz="2400" dirty="0"/>
              <a:t>Large and growing integrated partner ecosystem</a:t>
            </a:r>
          </a:p>
        </p:txBody>
      </p:sp>
      <p:sp>
        <p:nvSpPr>
          <p:cNvPr id="490" name="Rectangle 489">
            <a:extLst>
              <a:ext uri="{FF2B5EF4-FFF2-40B4-BE49-F238E27FC236}">
                <a16:creationId xmlns:a16="http://schemas.microsoft.com/office/drawing/2014/main" id="{48926C10-9D78-443B-83AD-9C518F5A7A6B}"/>
              </a:ext>
            </a:extLst>
          </p:cNvPr>
          <p:cNvSpPr/>
          <p:nvPr/>
        </p:nvSpPr>
        <p:spPr bwMode="auto">
          <a:xfrm>
            <a:off x="13516242" y="2574510"/>
            <a:ext cx="377654" cy="45719"/>
          </a:xfrm>
          <a:prstGeom prst="rect">
            <a:avLst/>
          </a:prstGeom>
          <a:solidFill>
            <a:srgbClr val="33709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492" name="Group 491">
            <a:extLst>
              <a:ext uri="{FF2B5EF4-FFF2-40B4-BE49-F238E27FC236}">
                <a16:creationId xmlns:a16="http://schemas.microsoft.com/office/drawing/2014/main" id="{A166F01E-528E-4F79-9C9B-3D67388F0FD0}"/>
              </a:ext>
            </a:extLst>
          </p:cNvPr>
          <p:cNvGrpSpPr/>
          <p:nvPr/>
        </p:nvGrpSpPr>
        <p:grpSpPr>
          <a:xfrm>
            <a:off x="6055964" y="1803258"/>
            <a:ext cx="6077830" cy="4969352"/>
            <a:chOff x="5651929" y="1299989"/>
            <a:chExt cx="6077830" cy="4969352"/>
          </a:xfrm>
        </p:grpSpPr>
        <p:cxnSp>
          <p:nvCxnSpPr>
            <p:cNvPr id="496" name="Straight Arrow Connector 495">
              <a:extLst>
                <a:ext uri="{FF2B5EF4-FFF2-40B4-BE49-F238E27FC236}">
                  <a16:creationId xmlns:a16="http://schemas.microsoft.com/office/drawing/2014/main" id="{2CAF4F47-0780-47BA-B7D5-41E155976E64}"/>
                </a:ext>
              </a:extLst>
            </p:cNvPr>
            <p:cNvCxnSpPr>
              <a:cxnSpLocks/>
            </p:cNvCxnSpPr>
            <p:nvPr/>
          </p:nvCxnSpPr>
          <p:spPr>
            <a:xfrm>
              <a:off x="6925081" y="2426281"/>
              <a:ext cx="1209269" cy="477421"/>
            </a:xfrm>
            <a:prstGeom prst="straightConnector1">
              <a:avLst/>
            </a:prstGeom>
            <a:ln w="19050">
              <a:solidFill>
                <a:schemeClr val="accent2"/>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98" name="Straight Arrow Connector 497">
              <a:extLst>
                <a:ext uri="{FF2B5EF4-FFF2-40B4-BE49-F238E27FC236}">
                  <a16:creationId xmlns:a16="http://schemas.microsoft.com/office/drawing/2014/main" id="{F0E96A38-936A-45B6-85F9-D8B5A8421117}"/>
                </a:ext>
              </a:extLst>
            </p:cNvPr>
            <p:cNvCxnSpPr>
              <a:cxnSpLocks/>
            </p:cNvCxnSpPr>
            <p:nvPr/>
          </p:nvCxnSpPr>
          <p:spPr>
            <a:xfrm>
              <a:off x="7814205" y="1716087"/>
              <a:ext cx="583834" cy="817326"/>
            </a:xfrm>
            <a:prstGeom prst="straightConnector1">
              <a:avLst/>
            </a:prstGeom>
            <a:ln w="19050">
              <a:solidFill>
                <a:schemeClr val="accent2"/>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11" name="Straight Arrow Connector 510">
              <a:extLst>
                <a:ext uri="{FF2B5EF4-FFF2-40B4-BE49-F238E27FC236}">
                  <a16:creationId xmlns:a16="http://schemas.microsoft.com/office/drawing/2014/main" id="{99C509F3-306D-4C81-B387-B21421821438}"/>
                </a:ext>
              </a:extLst>
            </p:cNvPr>
            <p:cNvCxnSpPr/>
            <p:nvPr/>
          </p:nvCxnSpPr>
          <p:spPr>
            <a:xfrm flipV="1">
              <a:off x="10465312" y="2458027"/>
              <a:ext cx="852714" cy="575273"/>
            </a:xfrm>
            <a:prstGeom prst="straightConnector1">
              <a:avLst/>
            </a:prstGeom>
            <a:ln w="31750" cmpd="sng">
              <a:solidFill>
                <a:schemeClr val="accent2"/>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12" name="Straight Arrow Connector 511">
              <a:extLst>
                <a:ext uri="{FF2B5EF4-FFF2-40B4-BE49-F238E27FC236}">
                  <a16:creationId xmlns:a16="http://schemas.microsoft.com/office/drawing/2014/main" id="{F2DC9548-30C0-432F-AE0C-0E442103B100}"/>
                </a:ext>
              </a:extLst>
            </p:cNvPr>
            <p:cNvCxnSpPr/>
            <p:nvPr/>
          </p:nvCxnSpPr>
          <p:spPr>
            <a:xfrm flipV="1">
              <a:off x="9788628" y="1770136"/>
              <a:ext cx="925188" cy="713123"/>
            </a:xfrm>
            <a:prstGeom prst="straightConnector1">
              <a:avLst/>
            </a:prstGeom>
            <a:ln w="31750" cmpd="sng">
              <a:solidFill>
                <a:schemeClr val="accent2"/>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sp>
          <p:nvSpPr>
            <p:cNvPr id="518" name="cloud">
              <a:extLst>
                <a:ext uri="{FF2B5EF4-FFF2-40B4-BE49-F238E27FC236}">
                  <a16:creationId xmlns:a16="http://schemas.microsoft.com/office/drawing/2014/main" id="{0E67D92B-61A8-41E7-A27F-289E51949925}"/>
                </a:ext>
              </a:extLst>
            </p:cNvPr>
            <p:cNvSpPr>
              <a:spLocks noChangeAspect="1"/>
            </p:cNvSpPr>
            <p:nvPr/>
          </p:nvSpPr>
          <p:spPr bwMode="auto">
            <a:xfrm>
              <a:off x="7380934" y="1299989"/>
              <a:ext cx="864920" cy="551036"/>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chemeClr val="accent1"/>
            </a:solidFill>
            <a:ln w="15875" cap="sq">
              <a:noFill/>
              <a:prstDash val="solid"/>
              <a:miter lim="800000"/>
              <a:headEnd/>
              <a:tailEnd/>
            </a:ln>
            <a:effectLst>
              <a:outerShdw blurRad="88900" dist="38100" dir="2700000" algn="tl" rotWithShape="0">
                <a:prstClr val="black">
                  <a:alpha val="30000"/>
                </a:prstClr>
              </a:outerShdw>
            </a:effectLst>
          </p:spPr>
          <p:txBody>
            <a:bodyPr vert="horz" wrap="square" lIns="91440" tIns="45720" rIns="91440" bIns="0" numCol="1" anchor="ctr" anchorCtr="0" compatLnSpc="1">
              <a:prstTxWarp prst="textNoShape">
                <a:avLst/>
              </a:prstTxWarp>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err="1">
                  <a:ln>
                    <a:noFill/>
                  </a:ln>
                  <a:gradFill>
                    <a:gsLst>
                      <a:gs pos="0">
                        <a:srgbClr val="FFFFFF"/>
                      </a:gs>
                      <a:gs pos="100000">
                        <a:srgbClr val="FFFFFF"/>
                      </a:gs>
                    </a:gsLst>
                  </a:gradFill>
                  <a:effectLst/>
                  <a:uLnTx/>
                  <a:uFillTx/>
                  <a:latin typeface="Segoe UI"/>
                  <a:ea typeface="+mn-ea"/>
                  <a:cs typeface="+mn-cs"/>
                </a:rPr>
                <a:t>VNet</a:t>
              </a:r>
              <a:endParaRPr kumimoji="0" lang="en-US" sz="1100" b="0" i="0" u="none" strike="noStrike" kern="1200" cap="none" spc="0" normalizeH="0" baseline="0" noProof="0">
                <a:ln>
                  <a:noFill/>
                </a:ln>
                <a:gradFill>
                  <a:gsLst>
                    <a:gs pos="0">
                      <a:srgbClr val="FFFFFF"/>
                    </a:gs>
                    <a:gs pos="100000">
                      <a:srgbClr val="FFFFFF"/>
                    </a:gs>
                  </a:gsLst>
                </a:gradFill>
                <a:effectLst/>
                <a:uLnTx/>
                <a:uFillTx/>
                <a:latin typeface="Segoe UI"/>
                <a:ea typeface="+mn-ea"/>
                <a:cs typeface="+mn-cs"/>
              </a:endParaRPr>
            </a:p>
          </p:txBody>
        </p:sp>
        <p:sp>
          <p:nvSpPr>
            <p:cNvPr id="519" name="cloud">
              <a:extLst>
                <a:ext uri="{FF2B5EF4-FFF2-40B4-BE49-F238E27FC236}">
                  <a16:creationId xmlns:a16="http://schemas.microsoft.com/office/drawing/2014/main" id="{EFD96546-195C-4563-B369-28EB4481F392}"/>
                </a:ext>
              </a:extLst>
            </p:cNvPr>
            <p:cNvSpPr>
              <a:spLocks noChangeAspect="1"/>
            </p:cNvSpPr>
            <p:nvPr/>
          </p:nvSpPr>
          <p:spPr bwMode="auto">
            <a:xfrm>
              <a:off x="7713079" y="2013221"/>
              <a:ext cx="3096582" cy="1972818"/>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chemeClr val="accent6">
                <a:lumMod val="90000"/>
              </a:schemeClr>
            </a:solidFill>
            <a:ln w="15875" cap="sq">
              <a:noFill/>
              <a:prstDash val="solid"/>
              <a:miter lim="800000"/>
              <a:headEnd/>
              <a:tailEnd/>
            </a:ln>
            <a:effectLst>
              <a:outerShdw blurRad="88900" dist="38100" dir="2700000" algn="tl" rotWithShape="0">
                <a:prstClr val="black">
                  <a:alpha val="30000"/>
                </a:prstClr>
              </a:outerShdw>
            </a:effectLst>
          </p:spPr>
          <p:txBody>
            <a:bodyPr vert="horz" wrap="square" lIns="91440" tIns="45720" rIns="91440" bIns="182880" numCol="1" anchor="b" anchorCtr="0" compatLnSpc="1">
              <a:prstTxWarp prst="textNoShape">
                <a:avLst/>
              </a:prstTxWarp>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gradFill>
                  <a:gsLst>
                    <a:gs pos="0">
                      <a:srgbClr val="1A1A1A"/>
                    </a:gs>
                    <a:gs pos="100000">
                      <a:srgbClr val="1A1A1A"/>
                    </a:gs>
                  </a:gsLst>
                </a:gradFill>
                <a:effectLst/>
                <a:uLnTx/>
                <a:uFillTx/>
                <a:latin typeface="Segoe UI"/>
                <a:ea typeface="+mn-ea"/>
                <a:cs typeface="+mn-cs"/>
              </a:endParaRPr>
            </a:p>
          </p:txBody>
        </p:sp>
        <p:sp>
          <p:nvSpPr>
            <p:cNvPr id="520" name="cloud">
              <a:extLst>
                <a:ext uri="{FF2B5EF4-FFF2-40B4-BE49-F238E27FC236}">
                  <a16:creationId xmlns:a16="http://schemas.microsoft.com/office/drawing/2014/main" id="{2B9DDEA4-1050-47E6-90AF-1307820B410F}"/>
                </a:ext>
              </a:extLst>
            </p:cNvPr>
            <p:cNvSpPr>
              <a:spLocks noChangeAspect="1"/>
            </p:cNvSpPr>
            <p:nvPr/>
          </p:nvSpPr>
          <p:spPr bwMode="auto">
            <a:xfrm>
              <a:off x="6363994" y="2021284"/>
              <a:ext cx="864920" cy="551036"/>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chemeClr val="accent1"/>
            </a:solidFill>
            <a:ln w="15875" cap="sq">
              <a:noFill/>
              <a:prstDash val="solid"/>
              <a:miter lim="800000"/>
              <a:headEnd/>
              <a:tailEnd/>
            </a:ln>
            <a:effectLst>
              <a:outerShdw blurRad="88900" dist="38100" dir="2700000" algn="tl" rotWithShape="0">
                <a:prstClr val="black">
                  <a:alpha val="30000"/>
                </a:prstClr>
              </a:outerShdw>
            </a:effectLst>
          </p:spPr>
          <p:txBody>
            <a:bodyPr vert="horz" wrap="square" lIns="91440" tIns="45720" rIns="91440" bIns="0" numCol="1" anchor="ctr" anchorCtr="0" compatLnSpc="1">
              <a:prstTxWarp prst="textNoShape">
                <a:avLst/>
              </a:prstTxWarp>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err="1">
                  <a:ln>
                    <a:noFill/>
                  </a:ln>
                  <a:gradFill>
                    <a:gsLst>
                      <a:gs pos="0">
                        <a:srgbClr val="FFFFFF"/>
                      </a:gs>
                      <a:gs pos="100000">
                        <a:srgbClr val="FFFFFF"/>
                      </a:gs>
                    </a:gsLst>
                  </a:gradFill>
                  <a:effectLst/>
                  <a:uLnTx/>
                  <a:uFillTx/>
                  <a:latin typeface="Segoe UI"/>
                  <a:ea typeface="+mn-ea"/>
                  <a:cs typeface="+mn-cs"/>
                </a:rPr>
                <a:t>VNet</a:t>
              </a:r>
              <a:endParaRPr kumimoji="0" lang="en-US" sz="1100" b="0" i="0" u="none" strike="noStrike" kern="1200" cap="none" spc="0" normalizeH="0" baseline="0" noProof="0">
                <a:ln>
                  <a:noFill/>
                </a:ln>
                <a:gradFill>
                  <a:gsLst>
                    <a:gs pos="0">
                      <a:srgbClr val="FFFFFF"/>
                    </a:gs>
                    <a:gs pos="100000">
                      <a:srgbClr val="FFFFFF"/>
                    </a:gs>
                  </a:gsLst>
                </a:gradFill>
                <a:effectLst/>
                <a:uLnTx/>
                <a:uFillTx/>
                <a:latin typeface="Segoe UI"/>
                <a:ea typeface="+mn-ea"/>
                <a:cs typeface="+mn-cs"/>
              </a:endParaRPr>
            </a:p>
          </p:txBody>
        </p:sp>
        <p:sp>
          <p:nvSpPr>
            <p:cNvPr id="521" name="cloud">
              <a:extLst>
                <a:ext uri="{FF2B5EF4-FFF2-40B4-BE49-F238E27FC236}">
                  <a16:creationId xmlns:a16="http://schemas.microsoft.com/office/drawing/2014/main" id="{67266AD5-7EDE-483E-86BD-B5D37641B1DF}"/>
                </a:ext>
              </a:extLst>
            </p:cNvPr>
            <p:cNvSpPr>
              <a:spLocks noChangeAspect="1"/>
            </p:cNvSpPr>
            <p:nvPr/>
          </p:nvSpPr>
          <p:spPr bwMode="auto">
            <a:xfrm>
              <a:off x="10281356" y="1525006"/>
              <a:ext cx="864920" cy="551036"/>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chemeClr val="accent1"/>
            </a:solidFill>
            <a:ln w="15875" cap="sq">
              <a:noFill/>
              <a:prstDash val="solid"/>
              <a:miter lim="800000"/>
              <a:headEnd/>
              <a:tailEnd/>
            </a:ln>
            <a:effectLst>
              <a:outerShdw blurRad="88900" dist="38100" dir="2700000" algn="tl" rotWithShape="0">
                <a:prstClr val="black">
                  <a:alpha val="30000"/>
                </a:prstClr>
              </a:outerShdw>
            </a:effectLst>
          </p:spPr>
          <p:txBody>
            <a:bodyPr vert="horz" wrap="square" lIns="91440" tIns="45720" rIns="91440" bIns="0" numCol="1" anchor="ctr" anchorCtr="0" compatLnSpc="1">
              <a:prstTxWarp prst="textNoShape">
                <a:avLst/>
              </a:prstTxWarp>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err="1">
                  <a:ln>
                    <a:noFill/>
                  </a:ln>
                  <a:gradFill>
                    <a:gsLst>
                      <a:gs pos="0">
                        <a:srgbClr val="FFFFFF"/>
                      </a:gs>
                      <a:gs pos="100000">
                        <a:srgbClr val="FFFFFF"/>
                      </a:gs>
                    </a:gsLst>
                  </a:gradFill>
                  <a:effectLst/>
                  <a:uLnTx/>
                  <a:uFillTx/>
                  <a:latin typeface="Segoe UI"/>
                  <a:ea typeface="+mn-ea"/>
                  <a:cs typeface="+mn-cs"/>
                </a:rPr>
                <a:t>VNet</a:t>
              </a:r>
              <a:endParaRPr kumimoji="0" lang="en-US" sz="1100" b="0" i="0" u="none" strike="noStrike" kern="1200" cap="none" spc="0" normalizeH="0" baseline="0" noProof="0">
                <a:ln>
                  <a:noFill/>
                </a:ln>
                <a:gradFill>
                  <a:gsLst>
                    <a:gs pos="0">
                      <a:srgbClr val="FFFFFF"/>
                    </a:gs>
                    <a:gs pos="100000">
                      <a:srgbClr val="FFFFFF"/>
                    </a:gs>
                  </a:gsLst>
                </a:gradFill>
                <a:effectLst/>
                <a:uLnTx/>
                <a:uFillTx/>
                <a:latin typeface="Segoe UI"/>
                <a:ea typeface="+mn-ea"/>
                <a:cs typeface="+mn-cs"/>
              </a:endParaRPr>
            </a:p>
          </p:txBody>
        </p:sp>
        <p:sp>
          <p:nvSpPr>
            <p:cNvPr id="522" name="cloud">
              <a:extLst>
                <a:ext uri="{FF2B5EF4-FFF2-40B4-BE49-F238E27FC236}">
                  <a16:creationId xmlns:a16="http://schemas.microsoft.com/office/drawing/2014/main" id="{303B9515-C123-4702-97D8-CA74FE405A84}"/>
                </a:ext>
              </a:extLst>
            </p:cNvPr>
            <p:cNvSpPr>
              <a:spLocks noChangeAspect="1"/>
            </p:cNvSpPr>
            <p:nvPr/>
          </p:nvSpPr>
          <p:spPr bwMode="auto">
            <a:xfrm>
              <a:off x="10864839" y="2207741"/>
              <a:ext cx="864920" cy="551036"/>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chemeClr val="accent1"/>
            </a:solidFill>
            <a:ln w="15875" cap="sq">
              <a:noFill/>
              <a:prstDash val="solid"/>
              <a:miter lim="800000"/>
              <a:headEnd/>
              <a:tailEnd/>
            </a:ln>
            <a:effectLst>
              <a:outerShdw blurRad="88900" dist="38100" dir="2700000" algn="tl" rotWithShape="0">
                <a:prstClr val="black">
                  <a:alpha val="30000"/>
                </a:prstClr>
              </a:outerShdw>
            </a:effectLst>
          </p:spPr>
          <p:txBody>
            <a:bodyPr vert="horz" wrap="square" lIns="91440" tIns="45720" rIns="91440" bIns="0" numCol="1" anchor="ctr" anchorCtr="0" compatLnSpc="1">
              <a:prstTxWarp prst="textNoShape">
                <a:avLst/>
              </a:prstTxWarp>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err="1">
                  <a:ln>
                    <a:noFill/>
                  </a:ln>
                  <a:gradFill>
                    <a:gsLst>
                      <a:gs pos="0">
                        <a:srgbClr val="FFFFFF"/>
                      </a:gs>
                      <a:gs pos="100000">
                        <a:srgbClr val="FFFFFF"/>
                      </a:gs>
                    </a:gsLst>
                  </a:gradFill>
                  <a:effectLst/>
                  <a:uLnTx/>
                  <a:uFillTx/>
                  <a:latin typeface="Segoe UI"/>
                  <a:ea typeface="+mn-ea"/>
                  <a:cs typeface="+mn-cs"/>
                </a:rPr>
                <a:t>VNet</a:t>
              </a:r>
              <a:endParaRPr kumimoji="0" lang="en-US" sz="1100" b="0" i="0" u="none" strike="noStrike" kern="1200" cap="none" spc="0" normalizeH="0" baseline="0" noProof="0">
                <a:ln>
                  <a:noFill/>
                </a:ln>
                <a:gradFill>
                  <a:gsLst>
                    <a:gs pos="0">
                      <a:srgbClr val="FFFFFF"/>
                    </a:gs>
                    <a:gs pos="100000">
                      <a:srgbClr val="FFFFFF"/>
                    </a:gs>
                  </a:gsLst>
                </a:gradFill>
                <a:effectLst/>
                <a:uLnTx/>
                <a:uFillTx/>
                <a:latin typeface="Segoe UI"/>
                <a:ea typeface="+mn-ea"/>
                <a:cs typeface="+mn-cs"/>
              </a:endParaRPr>
            </a:p>
          </p:txBody>
        </p:sp>
        <p:grpSp>
          <p:nvGrpSpPr>
            <p:cNvPr id="523" name="Group 522">
              <a:extLst>
                <a:ext uri="{FF2B5EF4-FFF2-40B4-BE49-F238E27FC236}">
                  <a16:creationId xmlns:a16="http://schemas.microsoft.com/office/drawing/2014/main" id="{61D3DD3C-5D40-4BCB-97C1-96A8D4BEFE78}"/>
                </a:ext>
              </a:extLst>
            </p:cNvPr>
            <p:cNvGrpSpPr/>
            <p:nvPr/>
          </p:nvGrpSpPr>
          <p:grpSpPr>
            <a:xfrm>
              <a:off x="7148033" y="4679014"/>
              <a:ext cx="899423" cy="1590327"/>
              <a:chOff x="7437453" y="4394489"/>
              <a:chExt cx="899423" cy="1590327"/>
            </a:xfrm>
          </p:grpSpPr>
          <p:sp>
            <p:nvSpPr>
              <p:cNvPr id="581" name="TextBox 580">
                <a:extLst>
                  <a:ext uri="{FF2B5EF4-FFF2-40B4-BE49-F238E27FC236}">
                    <a16:creationId xmlns:a16="http://schemas.microsoft.com/office/drawing/2014/main" id="{07ACF931-645C-468F-B904-E9CF5499B464}"/>
                  </a:ext>
                </a:extLst>
              </p:cNvPr>
              <p:cNvSpPr txBox="1"/>
              <p:nvPr/>
            </p:nvSpPr>
            <p:spPr>
              <a:xfrm>
                <a:off x="7737392" y="5818617"/>
                <a:ext cx="535355" cy="16619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Branch</a:t>
                </a:r>
              </a:p>
            </p:txBody>
          </p:sp>
          <p:sp>
            <p:nvSpPr>
              <p:cNvPr id="582" name="EMI_E731">
                <a:extLst>
                  <a:ext uri="{FF2B5EF4-FFF2-40B4-BE49-F238E27FC236}">
                    <a16:creationId xmlns:a16="http://schemas.microsoft.com/office/drawing/2014/main" id="{66BE9CAA-B580-4E7D-A9AB-5CEC2B7D59F3}"/>
                  </a:ext>
                </a:extLst>
              </p:cNvPr>
              <p:cNvSpPr>
                <a:spLocks noChangeAspect="1" noEditPoints="1"/>
              </p:cNvSpPr>
              <p:nvPr/>
            </p:nvSpPr>
            <p:spPr bwMode="auto">
              <a:xfrm>
                <a:off x="7673262" y="4584205"/>
                <a:ext cx="663614" cy="1078143"/>
              </a:xfrm>
              <a:custGeom>
                <a:avLst/>
                <a:gdLst>
                  <a:gd name="T0" fmla="*/ 0 w 2523"/>
                  <a:gd name="T1" fmla="*/ 0 h 4099"/>
                  <a:gd name="T2" fmla="*/ 2523 w 2523"/>
                  <a:gd name="T3" fmla="*/ 0 h 4099"/>
                  <a:gd name="T4" fmla="*/ 2523 w 2523"/>
                  <a:gd name="T5" fmla="*/ 4099 h 4099"/>
                  <a:gd name="T6" fmla="*/ 1578 w 2523"/>
                  <a:gd name="T7" fmla="*/ 4099 h 4099"/>
                  <a:gd name="T8" fmla="*/ 1578 w 2523"/>
                  <a:gd name="T9" fmla="*/ 2838 h 4099"/>
                  <a:gd name="T10" fmla="*/ 947 w 2523"/>
                  <a:gd name="T11" fmla="*/ 2838 h 4099"/>
                  <a:gd name="T12" fmla="*/ 947 w 2523"/>
                  <a:gd name="T13" fmla="*/ 4099 h 4099"/>
                  <a:gd name="T14" fmla="*/ 0 w 2523"/>
                  <a:gd name="T15" fmla="*/ 4099 h 4099"/>
                  <a:gd name="T16" fmla="*/ 0 w 2523"/>
                  <a:gd name="T17" fmla="*/ 0 h 4099"/>
                  <a:gd name="T18" fmla="*/ 631 w 2523"/>
                  <a:gd name="T19" fmla="*/ 473 h 4099"/>
                  <a:gd name="T20" fmla="*/ 631 w 2523"/>
                  <a:gd name="T21" fmla="*/ 1104 h 4099"/>
                  <a:gd name="T22" fmla="*/ 1262 w 2523"/>
                  <a:gd name="T23" fmla="*/ 473 h 4099"/>
                  <a:gd name="T24" fmla="*/ 1262 w 2523"/>
                  <a:gd name="T25" fmla="*/ 1104 h 4099"/>
                  <a:gd name="T26" fmla="*/ 1893 w 2523"/>
                  <a:gd name="T27" fmla="*/ 473 h 4099"/>
                  <a:gd name="T28" fmla="*/ 1893 w 2523"/>
                  <a:gd name="T29" fmla="*/ 1104 h 4099"/>
                  <a:gd name="T30" fmla="*/ 631 w 2523"/>
                  <a:gd name="T31" fmla="*/ 1419 h 4099"/>
                  <a:gd name="T32" fmla="*/ 631 w 2523"/>
                  <a:gd name="T33" fmla="*/ 2050 h 4099"/>
                  <a:gd name="T34" fmla="*/ 1262 w 2523"/>
                  <a:gd name="T35" fmla="*/ 1419 h 4099"/>
                  <a:gd name="T36" fmla="*/ 1262 w 2523"/>
                  <a:gd name="T37" fmla="*/ 2050 h 4099"/>
                  <a:gd name="T38" fmla="*/ 1893 w 2523"/>
                  <a:gd name="T39" fmla="*/ 1419 h 4099"/>
                  <a:gd name="T40" fmla="*/ 1893 w 2523"/>
                  <a:gd name="T41" fmla="*/ 2050 h 40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23" h="4099">
                    <a:moveTo>
                      <a:pt x="0" y="0"/>
                    </a:moveTo>
                    <a:lnTo>
                      <a:pt x="2523" y="0"/>
                    </a:lnTo>
                    <a:lnTo>
                      <a:pt x="2523" y="4099"/>
                    </a:lnTo>
                    <a:lnTo>
                      <a:pt x="1578" y="4099"/>
                    </a:lnTo>
                    <a:lnTo>
                      <a:pt x="1578" y="2838"/>
                    </a:lnTo>
                    <a:lnTo>
                      <a:pt x="947" y="2838"/>
                    </a:lnTo>
                    <a:lnTo>
                      <a:pt x="947" y="4099"/>
                    </a:lnTo>
                    <a:lnTo>
                      <a:pt x="0" y="4099"/>
                    </a:lnTo>
                    <a:lnTo>
                      <a:pt x="0" y="0"/>
                    </a:lnTo>
                    <a:moveTo>
                      <a:pt x="631" y="473"/>
                    </a:moveTo>
                    <a:lnTo>
                      <a:pt x="631" y="1104"/>
                    </a:lnTo>
                    <a:moveTo>
                      <a:pt x="1262" y="473"/>
                    </a:moveTo>
                    <a:lnTo>
                      <a:pt x="1262" y="1104"/>
                    </a:lnTo>
                    <a:moveTo>
                      <a:pt x="1893" y="473"/>
                    </a:moveTo>
                    <a:lnTo>
                      <a:pt x="1893" y="1104"/>
                    </a:lnTo>
                    <a:moveTo>
                      <a:pt x="631" y="1419"/>
                    </a:moveTo>
                    <a:lnTo>
                      <a:pt x="631" y="2050"/>
                    </a:lnTo>
                    <a:moveTo>
                      <a:pt x="1262" y="1419"/>
                    </a:moveTo>
                    <a:lnTo>
                      <a:pt x="1262" y="2050"/>
                    </a:lnTo>
                    <a:moveTo>
                      <a:pt x="1893" y="1419"/>
                    </a:moveTo>
                    <a:lnTo>
                      <a:pt x="1893" y="2050"/>
                    </a:lnTo>
                  </a:path>
                </a:pathLst>
              </a:custGeom>
              <a:solidFill>
                <a:schemeClr val="bg2"/>
              </a:solidFill>
              <a:ln w="15875" cap="sq">
                <a:solidFill>
                  <a:schemeClr val="tx1"/>
                </a:solidFill>
                <a:prstDash val="solid"/>
                <a:miter lim="800000"/>
                <a:headEnd/>
                <a:tailEnd/>
              </a:ln>
              <a:effectLst>
                <a:outerShdw blurRad="88900" dist="38100" dir="2700000" algn="tl" rotWithShape="0">
                  <a:prstClr val="black">
                    <a:alpha val="30000"/>
                  </a:prstClr>
                </a:outerShdw>
              </a:effec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583" name="Group 582">
                <a:extLst>
                  <a:ext uri="{FF2B5EF4-FFF2-40B4-BE49-F238E27FC236}">
                    <a16:creationId xmlns:a16="http://schemas.microsoft.com/office/drawing/2014/main" id="{9C8932AF-9FF7-4491-BC29-552F1342440C}"/>
                  </a:ext>
                </a:extLst>
              </p:cNvPr>
              <p:cNvGrpSpPr/>
              <p:nvPr/>
            </p:nvGrpSpPr>
            <p:grpSpPr>
              <a:xfrm>
                <a:off x="7437453" y="4394489"/>
                <a:ext cx="465804" cy="465802"/>
                <a:chOff x="7426424" y="4586789"/>
                <a:chExt cx="791827" cy="791824"/>
              </a:xfrm>
            </p:grpSpPr>
            <p:sp>
              <p:nvSpPr>
                <p:cNvPr id="584" name="Oval 25">
                  <a:extLst>
                    <a:ext uri="{FF2B5EF4-FFF2-40B4-BE49-F238E27FC236}">
                      <a16:creationId xmlns:a16="http://schemas.microsoft.com/office/drawing/2014/main" id="{A233D6E8-1C12-4C94-A166-56B1DBC450CD}"/>
                    </a:ext>
                  </a:extLst>
                </p:cNvPr>
                <p:cNvSpPr>
                  <a:spLocks noChangeArrowheads="1"/>
                </p:cNvSpPr>
                <p:nvPr/>
              </p:nvSpPr>
              <p:spPr bwMode="auto">
                <a:xfrm flipH="1">
                  <a:off x="7426424" y="4586789"/>
                  <a:ext cx="791827" cy="791824"/>
                </a:xfrm>
                <a:prstGeom prst="ellipse">
                  <a:avLst/>
                </a:prstGeom>
                <a:ln>
                  <a:noFill/>
                  <a:headEnd type="none" w="med" len="med"/>
                  <a:tailEnd type="none" w="med" len="med"/>
                </a:ln>
                <a:effectLst>
                  <a:outerShdw blurRad="889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585" name="Group 584">
                  <a:extLst>
                    <a:ext uri="{FF2B5EF4-FFF2-40B4-BE49-F238E27FC236}">
                      <a16:creationId xmlns:a16="http://schemas.microsoft.com/office/drawing/2014/main" id="{FCC83F6D-CA4D-48A9-890E-8CC44464620A}"/>
                    </a:ext>
                  </a:extLst>
                </p:cNvPr>
                <p:cNvGrpSpPr/>
                <p:nvPr/>
              </p:nvGrpSpPr>
              <p:grpSpPr>
                <a:xfrm>
                  <a:off x="7653478" y="4769005"/>
                  <a:ext cx="337719" cy="427393"/>
                  <a:chOff x="2382348" y="4130857"/>
                  <a:chExt cx="337719" cy="427393"/>
                </a:xfrm>
              </p:grpSpPr>
              <p:sp>
                <p:nvSpPr>
                  <p:cNvPr id="586" name="Freeform 23">
                    <a:extLst>
                      <a:ext uri="{FF2B5EF4-FFF2-40B4-BE49-F238E27FC236}">
                        <a16:creationId xmlns:a16="http://schemas.microsoft.com/office/drawing/2014/main" id="{8FD9DBA3-2DFF-42D4-BAC6-5D8AE96FEF30}"/>
                      </a:ext>
                    </a:extLst>
                  </p:cNvPr>
                  <p:cNvSpPr>
                    <a:spLocks/>
                  </p:cNvSpPr>
                  <p:nvPr/>
                </p:nvSpPr>
                <p:spPr bwMode="auto">
                  <a:xfrm flipH="1">
                    <a:off x="2382348" y="4350277"/>
                    <a:ext cx="337719" cy="207973"/>
                  </a:xfrm>
                  <a:custGeom>
                    <a:avLst/>
                    <a:gdLst>
                      <a:gd name="T0" fmla="*/ 0 w 52"/>
                      <a:gd name="T1" fmla="*/ 32 h 32"/>
                      <a:gd name="T2" fmla="*/ 0 w 52"/>
                      <a:gd name="T3" fmla="*/ 24 h 32"/>
                      <a:gd name="T4" fmla="*/ 24 w 52"/>
                      <a:gd name="T5" fmla="*/ 0 h 32"/>
                      <a:gd name="T6" fmla="*/ 28 w 52"/>
                      <a:gd name="T7" fmla="*/ 0 h 32"/>
                      <a:gd name="T8" fmla="*/ 52 w 52"/>
                      <a:gd name="T9" fmla="*/ 24 h 32"/>
                      <a:gd name="T10" fmla="*/ 52 w 52"/>
                      <a:gd name="T11" fmla="*/ 32 h 32"/>
                    </a:gdLst>
                    <a:ahLst/>
                    <a:cxnLst>
                      <a:cxn ang="0">
                        <a:pos x="T0" y="T1"/>
                      </a:cxn>
                      <a:cxn ang="0">
                        <a:pos x="T2" y="T3"/>
                      </a:cxn>
                      <a:cxn ang="0">
                        <a:pos x="T4" y="T5"/>
                      </a:cxn>
                      <a:cxn ang="0">
                        <a:pos x="T6" y="T7"/>
                      </a:cxn>
                      <a:cxn ang="0">
                        <a:pos x="T8" y="T9"/>
                      </a:cxn>
                      <a:cxn ang="0">
                        <a:pos x="T10" y="T11"/>
                      </a:cxn>
                    </a:cxnLst>
                    <a:rect l="0" t="0" r="r" b="b"/>
                    <a:pathLst>
                      <a:path w="52" h="32">
                        <a:moveTo>
                          <a:pt x="0" y="32"/>
                        </a:moveTo>
                        <a:cubicBezTo>
                          <a:pt x="0" y="24"/>
                          <a:pt x="0" y="24"/>
                          <a:pt x="0" y="24"/>
                        </a:cubicBezTo>
                        <a:cubicBezTo>
                          <a:pt x="0" y="11"/>
                          <a:pt x="11" y="0"/>
                          <a:pt x="24" y="0"/>
                        </a:cubicBezTo>
                        <a:cubicBezTo>
                          <a:pt x="28" y="0"/>
                          <a:pt x="28" y="0"/>
                          <a:pt x="28" y="0"/>
                        </a:cubicBezTo>
                        <a:cubicBezTo>
                          <a:pt x="41" y="0"/>
                          <a:pt x="52" y="11"/>
                          <a:pt x="52" y="24"/>
                        </a:cubicBezTo>
                        <a:cubicBezTo>
                          <a:pt x="52" y="32"/>
                          <a:pt x="52" y="32"/>
                          <a:pt x="52" y="32"/>
                        </a:cubicBezTo>
                      </a:path>
                    </a:pathLst>
                  </a:custGeom>
                  <a:noFill/>
                  <a:ln w="254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587" name="Oval 24">
                    <a:extLst>
                      <a:ext uri="{FF2B5EF4-FFF2-40B4-BE49-F238E27FC236}">
                        <a16:creationId xmlns:a16="http://schemas.microsoft.com/office/drawing/2014/main" id="{03BEA4D9-A39B-4BE7-8702-C7837A5ECCCB}"/>
                      </a:ext>
                    </a:extLst>
                  </p:cNvPr>
                  <p:cNvSpPr>
                    <a:spLocks noChangeArrowheads="1"/>
                  </p:cNvSpPr>
                  <p:nvPr/>
                </p:nvSpPr>
                <p:spPr bwMode="auto">
                  <a:xfrm flipH="1">
                    <a:off x="2441495" y="4130857"/>
                    <a:ext cx="219422" cy="219421"/>
                  </a:xfrm>
                  <a:prstGeom prst="ellipse">
                    <a:avLst/>
                  </a:prstGeom>
                  <a:noFill/>
                  <a:ln w="254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grpSp>
        <p:grpSp>
          <p:nvGrpSpPr>
            <p:cNvPr id="524" name="Group 523">
              <a:extLst>
                <a:ext uri="{FF2B5EF4-FFF2-40B4-BE49-F238E27FC236}">
                  <a16:creationId xmlns:a16="http://schemas.microsoft.com/office/drawing/2014/main" id="{08C6E9FC-2219-4AC8-B38D-F4A882C7E18C}"/>
                </a:ext>
              </a:extLst>
            </p:cNvPr>
            <p:cNvGrpSpPr/>
            <p:nvPr/>
          </p:nvGrpSpPr>
          <p:grpSpPr>
            <a:xfrm>
              <a:off x="8709389" y="4679014"/>
              <a:ext cx="899423" cy="1590327"/>
              <a:chOff x="7437453" y="4394489"/>
              <a:chExt cx="899423" cy="1590327"/>
            </a:xfrm>
          </p:grpSpPr>
          <p:sp>
            <p:nvSpPr>
              <p:cNvPr id="574" name="TextBox 573">
                <a:extLst>
                  <a:ext uri="{FF2B5EF4-FFF2-40B4-BE49-F238E27FC236}">
                    <a16:creationId xmlns:a16="http://schemas.microsoft.com/office/drawing/2014/main" id="{435B0462-CAAC-4A80-8801-D78D9DE7776E}"/>
                  </a:ext>
                </a:extLst>
              </p:cNvPr>
              <p:cNvSpPr txBox="1"/>
              <p:nvPr/>
            </p:nvSpPr>
            <p:spPr>
              <a:xfrm>
                <a:off x="7737392" y="5818617"/>
                <a:ext cx="535355" cy="16619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Branch</a:t>
                </a:r>
              </a:p>
            </p:txBody>
          </p:sp>
          <p:sp>
            <p:nvSpPr>
              <p:cNvPr id="575" name="EMI_E731">
                <a:extLst>
                  <a:ext uri="{FF2B5EF4-FFF2-40B4-BE49-F238E27FC236}">
                    <a16:creationId xmlns:a16="http://schemas.microsoft.com/office/drawing/2014/main" id="{713B7E66-8E52-47B6-BEAF-2C22FD87FA59}"/>
                  </a:ext>
                </a:extLst>
              </p:cNvPr>
              <p:cNvSpPr>
                <a:spLocks noChangeAspect="1" noEditPoints="1"/>
              </p:cNvSpPr>
              <p:nvPr/>
            </p:nvSpPr>
            <p:spPr bwMode="auto">
              <a:xfrm>
                <a:off x="7673262" y="4584205"/>
                <a:ext cx="663614" cy="1078143"/>
              </a:xfrm>
              <a:custGeom>
                <a:avLst/>
                <a:gdLst>
                  <a:gd name="T0" fmla="*/ 0 w 2523"/>
                  <a:gd name="T1" fmla="*/ 0 h 4099"/>
                  <a:gd name="T2" fmla="*/ 2523 w 2523"/>
                  <a:gd name="T3" fmla="*/ 0 h 4099"/>
                  <a:gd name="T4" fmla="*/ 2523 w 2523"/>
                  <a:gd name="T5" fmla="*/ 4099 h 4099"/>
                  <a:gd name="T6" fmla="*/ 1578 w 2523"/>
                  <a:gd name="T7" fmla="*/ 4099 h 4099"/>
                  <a:gd name="T8" fmla="*/ 1578 w 2523"/>
                  <a:gd name="T9" fmla="*/ 2838 h 4099"/>
                  <a:gd name="T10" fmla="*/ 947 w 2523"/>
                  <a:gd name="T11" fmla="*/ 2838 h 4099"/>
                  <a:gd name="T12" fmla="*/ 947 w 2523"/>
                  <a:gd name="T13" fmla="*/ 4099 h 4099"/>
                  <a:gd name="T14" fmla="*/ 0 w 2523"/>
                  <a:gd name="T15" fmla="*/ 4099 h 4099"/>
                  <a:gd name="T16" fmla="*/ 0 w 2523"/>
                  <a:gd name="T17" fmla="*/ 0 h 4099"/>
                  <a:gd name="T18" fmla="*/ 631 w 2523"/>
                  <a:gd name="T19" fmla="*/ 473 h 4099"/>
                  <a:gd name="T20" fmla="*/ 631 w 2523"/>
                  <a:gd name="T21" fmla="*/ 1104 h 4099"/>
                  <a:gd name="T22" fmla="*/ 1262 w 2523"/>
                  <a:gd name="T23" fmla="*/ 473 h 4099"/>
                  <a:gd name="T24" fmla="*/ 1262 w 2523"/>
                  <a:gd name="T25" fmla="*/ 1104 h 4099"/>
                  <a:gd name="T26" fmla="*/ 1893 w 2523"/>
                  <a:gd name="T27" fmla="*/ 473 h 4099"/>
                  <a:gd name="T28" fmla="*/ 1893 w 2523"/>
                  <a:gd name="T29" fmla="*/ 1104 h 4099"/>
                  <a:gd name="T30" fmla="*/ 631 w 2523"/>
                  <a:gd name="T31" fmla="*/ 1419 h 4099"/>
                  <a:gd name="T32" fmla="*/ 631 w 2523"/>
                  <a:gd name="T33" fmla="*/ 2050 h 4099"/>
                  <a:gd name="T34" fmla="*/ 1262 w 2523"/>
                  <a:gd name="T35" fmla="*/ 1419 h 4099"/>
                  <a:gd name="T36" fmla="*/ 1262 w 2523"/>
                  <a:gd name="T37" fmla="*/ 2050 h 4099"/>
                  <a:gd name="T38" fmla="*/ 1893 w 2523"/>
                  <a:gd name="T39" fmla="*/ 1419 h 4099"/>
                  <a:gd name="T40" fmla="*/ 1893 w 2523"/>
                  <a:gd name="T41" fmla="*/ 2050 h 40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23" h="4099">
                    <a:moveTo>
                      <a:pt x="0" y="0"/>
                    </a:moveTo>
                    <a:lnTo>
                      <a:pt x="2523" y="0"/>
                    </a:lnTo>
                    <a:lnTo>
                      <a:pt x="2523" y="4099"/>
                    </a:lnTo>
                    <a:lnTo>
                      <a:pt x="1578" y="4099"/>
                    </a:lnTo>
                    <a:lnTo>
                      <a:pt x="1578" y="2838"/>
                    </a:lnTo>
                    <a:lnTo>
                      <a:pt x="947" y="2838"/>
                    </a:lnTo>
                    <a:lnTo>
                      <a:pt x="947" y="4099"/>
                    </a:lnTo>
                    <a:lnTo>
                      <a:pt x="0" y="4099"/>
                    </a:lnTo>
                    <a:lnTo>
                      <a:pt x="0" y="0"/>
                    </a:lnTo>
                    <a:moveTo>
                      <a:pt x="631" y="473"/>
                    </a:moveTo>
                    <a:lnTo>
                      <a:pt x="631" y="1104"/>
                    </a:lnTo>
                    <a:moveTo>
                      <a:pt x="1262" y="473"/>
                    </a:moveTo>
                    <a:lnTo>
                      <a:pt x="1262" y="1104"/>
                    </a:lnTo>
                    <a:moveTo>
                      <a:pt x="1893" y="473"/>
                    </a:moveTo>
                    <a:lnTo>
                      <a:pt x="1893" y="1104"/>
                    </a:lnTo>
                    <a:moveTo>
                      <a:pt x="631" y="1419"/>
                    </a:moveTo>
                    <a:lnTo>
                      <a:pt x="631" y="2050"/>
                    </a:lnTo>
                    <a:moveTo>
                      <a:pt x="1262" y="1419"/>
                    </a:moveTo>
                    <a:lnTo>
                      <a:pt x="1262" y="2050"/>
                    </a:lnTo>
                    <a:moveTo>
                      <a:pt x="1893" y="1419"/>
                    </a:moveTo>
                    <a:lnTo>
                      <a:pt x="1893" y="2050"/>
                    </a:lnTo>
                  </a:path>
                </a:pathLst>
              </a:custGeom>
              <a:solidFill>
                <a:schemeClr val="bg2"/>
              </a:solidFill>
              <a:ln w="15875" cap="sq">
                <a:solidFill>
                  <a:schemeClr val="tx1"/>
                </a:solidFill>
                <a:prstDash val="solid"/>
                <a:miter lim="800000"/>
                <a:headEnd/>
                <a:tailEnd/>
              </a:ln>
              <a:effectLst>
                <a:outerShdw blurRad="88900" dist="38100" dir="2700000" algn="tl" rotWithShape="0">
                  <a:prstClr val="black">
                    <a:alpha val="30000"/>
                  </a:prstClr>
                </a:outerShdw>
              </a:effec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576" name="Group 575">
                <a:extLst>
                  <a:ext uri="{FF2B5EF4-FFF2-40B4-BE49-F238E27FC236}">
                    <a16:creationId xmlns:a16="http://schemas.microsoft.com/office/drawing/2014/main" id="{53E75ABC-542D-4B70-AA8B-4AD2E01FEFF0}"/>
                  </a:ext>
                </a:extLst>
              </p:cNvPr>
              <p:cNvGrpSpPr/>
              <p:nvPr/>
            </p:nvGrpSpPr>
            <p:grpSpPr>
              <a:xfrm>
                <a:off x="7437453" y="4394489"/>
                <a:ext cx="465804" cy="465802"/>
                <a:chOff x="7426424" y="4586789"/>
                <a:chExt cx="791827" cy="791824"/>
              </a:xfrm>
            </p:grpSpPr>
            <p:sp>
              <p:nvSpPr>
                <p:cNvPr id="577" name="Oval 25">
                  <a:extLst>
                    <a:ext uri="{FF2B5EF4-FFF2-40B4-BE49-F238E27FC236}">
                      <a16:creationId xmlns:a16="http://schemas.microsoft.com/office/drawing/2014/main" id="{ADB66D8E-0445-4C79-AD4B-122C8732848B}"/>
                    </a:ext>
                  </a:extLst>
                </p:cNvPr>
                <p:cNvSpPr>
                  <a:spLocks noChangeArrowheads="1"/>
                </p:cNvSpPr>
                <p:nvPr/>
              </p:nvSpPr>
              <p:spPr bwMode="auto">
                <a:xfrm flipH="1">
                  <a:off x="7426424" y="4586789"/>
                  <a:ext cx="791827" cy="791824"/>
                </a:xfrm>
                <a:prstGeom prst="ellipse">
                  <a:avLst/>
                </a:prstGeom>
                <a:ln>
                  <a:noFill/>
                  <a:headEnd type="none" w="med" len="med"/>
                  <a:tailEnd type="none" w="med" len="med"/>
                </a:ln>
                <a:effectLst>
                  <a:outerShdw blurRad="889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578" name="Group 577">
                  <a:extLst>
                    <a:ext uri="{FF2B5EF4-FFF2-40B4-BE49-F238E27FC236}">
                      <a16:creationId xmlns:a16="http://schemas.microsoft.com/office/drawing/2014/main" id="{ECC7B07E-F14B-44B9-9245-B8A45B41ECEF}"/>
                    </a:ext>
                  </a:extLst>
                </p:cNvPr>
                <p:cNvGrpSpPr/>
                <p:nvPr/>
              </p:nvGrpSpPr>
              <p:grpSpPr>
                <a:xfrm>
                  <a:off x="7653478" y="4769005"/>
                  <a:ext cx="337719" cy="427393"/>
                  <a:chOff x="2382348" y="4130857"/>
                  <a:chExt cx="337719" cy="427393"/>
                </a:xfrm>
              </p:grpSpPr>
              <p:sp>
                <p:nvSpPr>
                  <p:cNvPr id="579" name="Freeform 23">
                    <a:extLst>
                      <a:ext uri="{FF2B5EF4-FFF2-40B4-BE49-F238E27FC236}">
                        <a16:creationId xmlns:a16="http://schemas.microsoft.com/office/drawing/2014/main" id="{F3BBB9CA-4820-4502-BD5C-AC5A91C169F4}"/>
                      </a:ext>
                    </a:extLst>
                  </p:cNvPr>
                  <p:cNvSpPr>
                    <a:spLocks/>
                  </p:cNvSpPr>
                  <p:nvPr/>
                </p:nvSpPr>
                <p:spPr bwMode="auto">
                  <a:xfrm flipH="1">
                    <a:off x="2382348" y="4350277"/>
                    <a:ext cx="337719" cy="207973"/>
                  </a:xfrm>
                  <a:custGeom>
                    <a:avLst/>
                    <a:gdLst>
                      <a:gd name="T0" fmla="*/ 0 w 52"/>
                      <a:gd name="T1" fmla="*/ 32 h 32"/>
                      <a:gd name="T2" fmla="*/ 0 w 52"/>
                      <a:gd name="T3" fmla="*/ 24 h 32"/>
                      <a:gd name="T4" fmla="*/ 24 w 52"/>
                      <a:gd name="T5" fmla="*/ 0 h 32"/>
                      <a:gd name="T6" fmla="*/ 28 w 52"/>
                      <a:gd name="T7" fmla="*/ 0 h 32"/>
                      <a:gd name="T8" fmla="*/ 52 w 52"/>
                      <a:gd name="T9" fmla="*/ 24 h 32"/>
                      <a:gd name="T10" fmla="*/ 52 w 52"/>
                      <a:gd name="T11" fmla="*/ 32 h 32"/>
                    </a:gdLst>
                    <a:ahLst/>
                    <a:cxnLst>
                      <a:cxn ang="0">
                        <a:pos x="T0" y="T1"/>
                      </a:cxn>
                      <a:cxn ang="0">
                        <a:pos x="T2" y="T3"/>
                      </a:cxn>
                      <a:cxn ang="0">
                        <a:pos x="T4" y="T5"/>
                      </a:cxn>
                      <a:cxn ang="0">
                        <a:pos x="T6" y="T7"/>
                      </a:cxn>
                      <a:cxn ang="0">
                        <a:pos x="T8" y="T9"/>
                      </a:cxn>
                      <a:cxn ang="0">
                        <a:pos x="T10" y="T11"/>
                      </a:cxn>
                    </a:cxnLst>
                    <a:rect l="0" t="0" r="r" b="b"/>
                    <a:pathLst>
                      <a:path w="52" h="32">
                        <a:moveTo>
                          <a:pt x="0" y="32"/>
                        </a:moveTo>
                        <a:cubicBezTo>
                          <a:pt x="0" y="24"/>
                          <a:pt x="0" y="24"/>
                          <a:pt x="0" y="24"/>
                        </a:cubicBezTo>
                        <a:cubicBezTo>
                          <a:pt x="0" y="11"/>
                          <a:pt x="11" y="0"/>
                          <a:pt x="24" y="0"/>
                        </a:cubicBezTo>
                        <a:cubicBezTo>
                          <a:pt x="28" y="0"/>
                          <a:pt x="28" y="0"/>
                          <a:pt x="28" y="0"/>
                        </a:cubicBezTo>
                        <a:cubicBezTo>
                          <a:pt x="41" y="0"/>
                          <a:pt x="52" y="11"/>
                          <a:pt x="52" y="24"/>
                        </a:cubicBezTo>
                        <a:cubicBezTo>
                          <a:pt x="52" y="32"/>
                          <a:pt x="52" y="32"/>
                          <a:pt x="52" y="32"/>
                        </a:cubicBezTo>
                      </a:path>
                    </a:pathLst>
                  </a:custGeom>
                  <a:noFill/>
                  <a:ln w="254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580" name="Oval 24">
                    <a:extLst>
                      <a:ext uri="{FF2B5EF4-FFF2-40B4-BE49-F238E27FC236}">
                        <a16:creationId xmlns:a16="http://schemas.microsoft.com/office/drawing/2014/main" id="{315B4521-02EF-49E6-A46D-1F13EA8CAA65}"/>
                      </a:ext>
                    </a:extLst>
                  </p:cNvPr>
                  <p:cNvSpPr>
                    <a:spLocks noChangeArrowheads="1"/>
                  </p:cNvSpPr>
                  <p:nvPr/>
                </p:nvSpPr>
                <p:spPr bwMode="auto">
                  <a:xfrm flipH="1">
                    <a:off x="2441495" y="4130857"/>
                    <a:ext cx="219422" cy="219421"/>
                  </a:xfrm>
                  <a:prstGeom prst="ellipse">
                    <a:avLst/>
                  </a:prstGeom>
                  <a:noFill/>
                  <a:ln w="254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grpSp>
        <p:grpSp>
          <p:nvGrpSpPr>
            <p:cNvPr id="525" name="Group 524">
              <a:extLst>
                <a:ext uri="{FF2B5EF4-FFF2-40B4-BE49-F238E27FC236}">
                  <a16:creationId xmlns:a16="http://schemas.microsoft.com/office/drawing/2014/main" id="{AEB1CED1-39F6-4A03-A05C-80D580E8AFB8}"/>
                </a:ext>
              </a:extLst>
            </p:cNvPr>
            <p:cNvGrpSpPr/>
            <p:nvPr/>
          </p:nvGrpSpPr>
          <p:grpSpPr>
            <a:xfrm>
              <a:off x="10270744" y="4679014"/>
              <a:ext cx="899423" cy="1590327"/>
              <a:chOff x="7437453" y="4394489"/>
              <a:chExt cx="899423" cy="1590327"/>
            </a:xfrm>
          </p:grpSpPr>
          <p:sp>
            <p:nvSpPr>
              <p:cNvPr id="567" name="TextBox 566">
                <a:extLst>
                  <a:ext uri="{FF2B5EF4-FFF2-40B4-BE49-F238E27FC236}">
                    <a16:creationId xmlns:a16="http://schemas.microsoft.com/office/drawing/2014/main" id="{0C40597C-2F0C-46CB-B7AC-2DE21B399B9C}"/>
                  </a:ext>
                </a:extLst>
              </p:cNvPr>
              <p:cNvSpPr txBox="1"/>
              <p:nvPr/>
            </p:nvSpPr>
            <p:spPr>
              <a:xfrm>
                <a:off x="7737392" y="5818617"/>
                <a:ext cx="535355" cy="16619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Branch</a:t>
                </a:r>
              </a:p>
            </p:txBody>
          </p:sp>
          <p:sp>
            <p:nvSpPr>
              <p:cNvPr id="568" name="EMI_E731">
                <a:extLst>
                  <a:ext uri="{FF2B5EF4-FFF2-40B4-BE49-F238E27FC236}">
                    <a16:creationId xmlns:a16="http://schemas.microsoft.com/office/drawing/2014/main" id="{F07AA46D-C4B6-4630-ABF2-32E57B2F9840}"/>
                  </a:ext>
                </a:extLst>
              </p:cNvPr>
              <p:cNvSpPr>
                <a:spLocks noChangeAspect="1" noEditPoints="1"/>
              </p:cNvSpPr>
              <p:nvPr/>
            </p:nvSpPr>
            <p:spPr bwMode="auto">
              <a:xfrm>
                <a:off x="7673262" y="4584205"/>
                <a:ext cx="663614" cy="1078143"/>
              </a:xfrm>
              <a:custGeom>
                <a:avLst/>
                <a:gdLst>
                  <a:gd name="T0" fmla="*/ 0 w 2523"/>
                  <a:gd name="T1" fmla="*/ 0 h 4099"/>
                  <a:gd name="T2" fmla="*/ 2523 w 2523"/>
                  <a:gd name="T3" fmla="*/ 0 h 4099"/>
                  <a:gd name="T4" fmla="*/ 2523 w 2523"/>
                  <a:gd name="T5" fmla="*/ 4099 h 4099"/>
                  <a:gd name="T6" fmla="*/ 1578 w 2523"/>
                  <a:gd name="T7" fmla="*/ 4099 h 4099"/>
                  <a:gd name="T8" fmla="*/ 1578 w 2523"/>
                  <a:gd name="T9" fmla="*/ 2838 h 4099"/>
                  <a:gd name="T10" fmla="*/ 947 w 2523"/>
                  <a:gd name="T11" fmla="*/ 2838 h 4099"/>
                  <a:gd name="T12" fmla="*/ 947 w 2523"/>
                  <a:gd name="T13" fmla="*/ 4099 h 4099"/>
                  <a:gd name="T14" fmla="*/ 0 w 2523"/>
                  <a:gd name="T15" fmla="*/ 4099 h 4099"/>
                  <a:gd name="T16" fmla="*/ 0 w 2523"/>
                  <a:gd name="T17" fmla="*/ 0 h 4099"/>
                  <a:gd name="T18" fmla="*/ 631 w 2523"/>
                  <a:gd name="T19" fmla="*/ 473 h 4099"/>
                  <a:gd name="T20" fmla="*/ 631 w 2523"/>
                  <a:gd name="T21" fmla="*/ 1104 h 4099"/>
                  <a:gd name="T22" fmla="*/ 1262 w 2523"/>
                  <a:gd name="T23" fmla="*/ 473 h 4099"/>
                  <a:gd name="T24" fmla="*/ 1262 w 2523"/>
                  <a:gd name="T25" fmla="*/ 1104 h 4099"/>
                  <a:gd name="T26" fmla="*/ 1893 w 2523"/>
                  <a:gd name="T27" fmla="*/ 473 h 4099"/>
                  <a:gd name="T28" fmla="*/ 1893 w 2523"/>
                  <a:gd name="T29" fmla="*/ 1104 h 4099"/>
                  <a:gd name="T30" fmla="*/ 631 w 2523"/>
                  <a:gd name="T31" fmla="*/ 1419 h 4099"/>
                  <a:gd name="T32" fmla="*/ 631 w 2523"/>
                  <a:gd name="T33" fmla="*/ 2050 h 4099"/>
                  <a:gd name="T34" fmla="*/ 1262 w 2523"/>
                  <a:gd name="T35" fmla="*/ 1419 h 4099"/>
                  <a:gd name="T36" fmla="*/ 1262 w 2523"/>
                  <a:gd name="T37" fmla="*/ 2050 h 4099"/>
                  <a:gd name="T38" fmla="*/ 1893 w 2523"/>
                  <a:gd name="T39" fmla="*/ 1419 h 4099"/>
                  <a:gd name="T40" fmla="*/ 1893 w 2523"/>
                  <a:gd name="T41" fmla="*/ 2050 h 40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23" h="4099">
                    <a:moveTo>
                      <a:pt x="0" y="0"/>
                    </a:moveTo>
                    <a:lnTo>
                      <a:pt x="2523" y="0"/>
                    </a:lnTo>
                    <a:lnTo>
                      <a:pt x="2523" y="4099"/>
                    </a:lnTo>
                    <a:lnTo>
                      <a:pt x="1578" y="4099"/>
                    </a:lnTo>
                    <a:lnTo>
                      <a:pt x="1578" y="2838"/>
                    </a:lnTo>
                    <a:lnTo>
                      <a:pt x="947" y="2838"/>
                    </a:lnTo>
                    <a:lnTo>
                      <a:pt x="947" y="4099"/>
                    </a:lnTo>
                    <a:lnTo>
                      <a:pt x="0" y="4099"/>
                    </a:lnTo>
                    <a:lnTo>
                      <a:pt x="0" y="0"/>
                    </a:lnTo>
                    <a:moveTo>
                      <a:pt x="631" y="473"/>
                    </a:moveTo>
                    <a:lnTo>
                      <a:pt x="631" y="1104"/>
                    </a:lnTo>
                    <a:moveTo>
                      <a:pt x="1262" y="473"/>
                    </a:moveTo>
                    <a:lnTo>
                      <a:pt x="1262" y="1104"/>
                    </a:lnTo>
                    <a:moveTo>
                      <a:pt x="1893" y="473"/>
                    </a:moveTo>
                    <a:lnTo>
                      <a:pt x="1893" y="1104"/>
                    </a:lnTo>
                    <a:moveTo>
                      <a:pt x="631" y="1419"/>
                    </a:moveTo>
                    <a:lnTo>
                      <a:pt x="631" y="2050"/>
                    </a:lnTo>
                    <a:moveTo>
                      <a:pt x="1262" y="1419"/>
                    </a:moveTo>
                    <a:lnTo>
                      <a:pt x="1262" y="2050"/>
                    </a:lnTo>
                    <a:moveTo>
                      <a:pt x="1893" y="1419"/>
                    </a:moveTo>
                    <a:lnTo>
                      <a:pt x="1893" y="2050"/>
                    </a:lnTo>
                  </a:path>
                </a:pathLst>
              </a:custGeom>
              <a:solidFill>
                <a:schemeClr val="bg2"/>
              </a:solidFill>
              <a:ln w="15875" cap="sq">
                <a:solidFill>
                  <a:schemeClr val="tx1"/>
                </a:solidFill>
                <a:prstDash val="solid"/>
                <a:miter lim="800000"/>
                <a:headEnd/>
                <a:tailEnd/>
              </a:ln>
              <a:effectLst>
                <a:outerShdw blurRad="88900" dist="38100" dir="2700000" algn="tl" rotWithShape="0">
                  <a:prstClr val="black">
                    <a:alpha val="30000"/>
                  </a:prstClr>
                </a:outerShdw>
              </a:effec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569" name="Group 568">
                <a:extLst>
                  <a:ext uri="{FF2B5EF4-FFF2-40B4-BE49-F238E27FC236}">
                    <a16:creationId xmlns:a16="http://schemas.microsoft.com/office/drawing/2014/main" id="{7B0819E2-49BD-4DB2-A339-FBEF2D9F2F31}"/>
                  </a:ext>
                </a:extLst>
              </p:cNvPr>
              <p:cNvGrpSpPr/>
              <p:nvPr/>
            </p:nvGrpSpPr>
            <p:grpSpPr>
              <a:xfrm>
                <a:off x="7437453" y="4394489"/>
                <a:ext cx="465804" cy="465802"/>
                <a:chOff x="7426424" y="4586789"/>
                <a:chExt cx="791827" cy="791824"/>
              </a:xfrm>
            </p:grpSpPr>
            <p:sp>
              <p:nvSpPr>
                <p:cNvPr id="570" name="Oval 25">
                  <a:extLst>
                    <a:ext uri="{FF2B5EF4-FFF2-40B4-BE49-F238E27FC236}">
                      <a16:creationId xmlns:a16="http://schemas.microsoft.com/office/drawing/2014/main" id="{F8766753-6BC2-44D5-87AD-49CE4AD26173}"/>
                    </a:ext>
                  </a:extLst>
                </p:cNvPr>
                <p:cNvSpPr>
                  <a:spLocks noChangeArrowheads="1"/>
                </p:cNvSpPr>
                <p:nvPr/>
              </p:nvSpPr>
              <p:spPr bwMode="auto">
                <a:xfrm flipH="1">
                  <a:off x="7426424" y="4586789"/>
                  <a:ext cx="791827" cy="791824"/>
                </a:xfrm>
                <a:prstGeom prst="ellipse">
                  <a:avLst/>
                </a:prstGeom>
                <a:ln>
                  <a:noFill/>
                  <a:headEnd type="none" w="med" len="med"/>
                  <a:tailEnd type="none" w="med" len="med"/>
                </a:ln>
                <a:effectLst>
                  <a:outerShdw blurRad="889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571" name="Group 570">
                  <a:extLst>
                    <a:ext uri="{FF2B5EF4-FFF2-40B4-BE49-F238E27FC236}">
                      <a16:creationId xmlns:a16="http://schemas.microsoft.com/office/drawing/2014/main" id="{BBC5A9C5-9521-496E-956F-47D31B19F3CB}"/>
                    </a:ext>
                  </a:extLst>
                </p:cNvPr>
                <p:cNvGrpSpPr/>
                <p:nvPr/>
              </p:nvGrpSpPr>
              <p:grpSpPr>
                <a:xfrm>
                  <a:off x="7653478" y="4769005"/>
                  <a:ext cx="337719" cy="427393"/>
                  <a:chOff x="2382348" y="4130857"/>
                  <a:chExt cx="337719" cy="427393"/>
                </a:xfrm>
              </p:grpSpPr>
              <p:sp>
                <p:nvSpPr>
                  <p:cNvPr id="572" name="Freeform 23">
                    <a:extLst>
                      <a:ext uri="{FF2B5EF4-FFF2-40B4-BE49-F238E27FC236}">
                        <a16:creationId xmlns:a16="http://schemas.microsoft.com/office/drawing/2014/main" id="{DE573425-4F0F-41B0-9FB8-7397B9542F50}"/>
                      </a:ext>
                    </a:extLst>
                  </p:cNvPr>
                  <p:cNvSpPr>
                    <a:spLocks/>
                  </p:cNvSpPr>
                  <p:nvPr/>
                </p:nvSpPr>
                <p:spPr bwMode="auto">
                  <a:xfrm flipH="1">
                    <a:off x="2382348" y="4350277"/>
                    <a:ext cx="337719" cy="207973"/>
                  </a:xfrm>
                  <a:custGeom>
                    <a:avLst/>
                    <a:gdLst>
                      <a:gd name="T0" fmla="*/ 0 w 52"/>
                      <a:gd name="T1" fmla="*/ 32 h 32"/>
                      <a:gd name="T2" fmla="*/ 0 w 52"/>
                      <a:gd name="T3" fmla="*/ 24 h 32"/>
                      <a:gd name="T4" fmla="*/ 24 w 52"/>
                      <a:gd name="T5" fmla="*/ 0 h 32"/>
                      <a:gd name="T6" fmla="*/ 28 w 52"/>
                      <a:gd name="T7" fmla="*/ 0 h 32"/>
                      <a:gd name="T8" fmla="*/ 52 w 52"/>
                      <a:gd name="T9" fmla="*/ 24 h 32"/>
                      <a:gd name="T10" fmla="*/ 52 w 52"/>
                      <a:gd name="T11" fmla="*/ 32 h 32"/>
                    </a:gdLst>
                    <a:ahLst/>
                    <a:cxnLst>
                      <a:cxn ang="0">
                        <a:pos x="T0" y="T1"/>
                      </a:cxn>
                      <a:cxn ang="0">
                        <a:pos x="T2" y="T3"/>
                      </a:cxn>
                      <a:cxn ang="0">
                        <a:pos x="T4" y="T5"/>
                      </a:cxn>
                      <a:cxn ang="0">
                        <a:pos x="T6" y="T7"/>
                      </a:cxn>
                      <a:cxn ang="0">
                        <a:pos x="T8" y="T9"/>
                      </a:cxn>
                      <a:cxn ang="0">
                        <a:pos x="T10" y="T11"/>
                      </a:cxn>
                    </a:cxnLst>
                    <a:rect l="0" t="0" r="r" b="b"/>
                    <a:pathLst>
                      <a:path w="52" h="32">
                        <a:moveTo>
                          <a:pt x="0" y="32"/>
                        </a:moveTo>
                        <a:cubicBezTo>
                          <a:pt x="0" y="24"/>
                          <a:pt x="0" y="24"/>
                          <a:pt x="0" y="24"/>
                        </a:cubicBezTo>
                        <a:cubicBezTo>
                          <a:pt x="0" y="11"/>
                          <a:pt x="11" y="0"/>
                          <a:pt x="24" y="0"/>
                        </a:cubicBezTo>
                        <a:cubicBezTo>
                          <a:pt x="28" y="0"/>
                          <a:pt x="28" y="0"/>
                          <a:pt x="28" y="0"/>
                        </a:cubicBezTo>
                        <a:cubicBezTo>
                          <a:pt x="41" y="0"/>
                          <a:pt x="52" y="11"/>
                          <a:pt x="52" y="24"/>
                        </a:cubicBezTo>
                        <a:cubicBezTo>
                          <a:pt x="52" y="32"/>
                          <a:pt x="52" y="32"/>
                          <a:pt x="52" y="32"/>
                        </a:cubicBezTo>
                      </a:path>
                    </a:pathLst>
                  </a:custGeom>
                  <a:noFill/>
                  <a:ln w="254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573" name="Oval 24">
                    <a:extLst>
                      <a:ext uri="{FF2B5EF4-FFF2-40B4-BE49-F238E27FC236}">
                        <a16:creationId xmlns:a16="http://schemas.microsoft.com/office/drawing/2014/main" id="{0833E524-9539-4D8D-B596-6321D7072299}"/>
                      </a:ext>
                    </a:extLst>
                  </p:cNvPr>
                  <p:cNvSpPr>
                    <a:spLocks noChangeArrowheads="1"/>
                  </p:cNvSpPr>
                  <p:nvPr/>
                </p:nvSpPr>
                <p:spPr bwMode="auto">
                  <a:xfrm flipH="1">
                    <a:off x="2441495" y="4130857"/>
                    <a:ext cx="219422" cy="219421"/>
                  </a:xfrm>
                  <a:prstGeom prst="ellipse">
                    <a:avLst/>
                  </a:prstGeom>
                  <a:noFill/>
                  <a:ln w="254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grpSp>
        <p:cxnSp>
          <p:nvCxnSpPr>
            <p:cNvPr id="526" name="Connector: Elbow 525">
              <a:extLst>
                <a:ext uri="{FF2B5EF4-FFF2-40B4-BE49-F238E27FC236}">
                  <a16:creationId xmlns:a16="http://schemas.microsoft.com/office/drawing/2014/main" id="{F49240F2-29D0-4C59-BB29-AF07BDBB612B}"/>
                </a:ext>
              </a:extLst>
            </p:cNvPr>
            <p:cNvCxnSpPr>
              <a:cxnSpLocks/>
              <a:stCxn id="584" idx="0"/>
            </p:cNvCxnSpPr>
            <p:nvPr/>
          </p:nvCxnSpPr>
          <p:spPr>
            <a:xfrm rot="5400000" flipH="1" flipV="1">
              <a:off x="7680367" y="3761500"/>
              <a:ext cx="618082" cy="1216946"/>
            </a:xfrm>
            <a:prstGeom prst="bentConnector3">
              <a:avLst/>
            </a:prstGeom>
            <a:ln w="19050">
              <a:solidFill>
                <a:schemeClr val="accent3"/>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27" name="Connector: Elbow 526">
              <a:extLst>
                <a:ext uri="{FF2B5EF4-FFF2-40B4-BE49-F238E27FC236}">
                  <a16:creationId xmlns:a16="http://schemas.microsoft.com/office/drawing/2014/main" id="{DFD590EE-1CCC-4936-9976-B81728E2BB6C}"/>
                </a:ext>
              </a:extLst>
            </p:cNvPr>
            <p:cNvCxnSpPr>
              <a:cxnSpLocks/>
              <a:stCxn id="577" idx="0"/>
            </p:cNvCxnSpPr>
            <p:nvPr/>
          </p:nvCxnSpPr>
          <p:spPr>
            <a:xfrm rot="5400000" flipH="1" flipV="1">
              <a:off x="8850568" y="4152655"/>
              <a:ext cx="618082" cy="434636"/>
            </a:xfrm>
            <a:prstGeom prst="bentConnector3">
              <a:avLst/>
            </a:prstGeom>
            <a:ln w="19050">
              <a:solidFill>
                <a:schemeClr val="accent3"/>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28" name="Connector: Elbow 527">
              <a:extLst>
                <a:ext uri="{FF2B5EF4-FFF2-40B4-BE49-F238E27FC236}">
                  <a16:creationId xmlns:a16="http://schemas.microsoft.com/office/drawing/2014/main" id="{4FDF033E-B781-4226-9271-E907905CA527}"/>
                </a:ext>
              </a:extLst>
            </p:cNvPr>
            <p:cNvCxnSpPr>
              <a:cxnSpLocks/>
              <a:stCxn id="570" idx="0"/>
            </p:cNvCxnSpPr>
            <p:nvPr/>
          </p:nvCxnSpPr>
          <p:spPr>
            <a:xfrm rot="16200000" flipV="1">
              <a:off x="10020769" y="4196136"/>
              <a:ext cx="618082" cy="347673"/>
            </a:xfrm>
            <a:prstGeom prst="bentConnector3">
              <a:avLst/>
            </a:prstGeom>
            <a:ln w="19050">
              <a:solidFill>
                <a:schemeClr val="accent3"/>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529" name="Group 528">
              <a:extLst>
                <a:ext uri="{FF2B5EF4-FFF2-40B4-BE49-F238E27FC236}">
                  <a16:creationId xmlns:a16="http://schemas.microsoft.com/office/drawing/2014/main" id="{26E0DAF7-F20B-42FC-80A5-1525E5C190A9}"/>
                </a:ext>
              </a:extLst>
            </p:cNvPr>
            <p:cNvGrpSpPr/>
            <p:nvPr/>
          </p:nvGrpSpPr>
          <p:grpSpPr>
            <a:xfrm>
              <a:off x="7882404" y="4245658"/>
              <a:ext cx="251946" cy="251944"/>
              <a:chOff x="4458664" y="3955320"/>
              <a:chExt cx="791827" cy="791824"/>
            </a:xfrm>
          </p:grpSpPr>
          <p:sp>
            <p:nvSpPr>
              <p:cNvPr id="565" name="Oval 25">
                <a:extLst>
                  <a:ext uri="{FF2B5EF4-FFF2-40B4-BE49-F238E27FC236}">
                    <a16:creationId xmlns:a16="http://schemas.microsoft.com/office/drawing/2014/main" id="{8113C15A-BBEE-475D-83B6-F8B772F7282E}"/>
                  </a:ext>
                </a:extLst>
              </p:cNvPr>
              <p:cNvSpPr>
                <a:spLocks noChangeArrowheads="1"/>
              </p:cNvSpPr>
              <p:nvPr/>
            </p:nvSpPr>
            <p:spPr bwMode="auto">
              <a:xfrm flipH="1">
                <a:off x="4458664" y="3955320"/>
                <a:ext cx="791827" cy="791824"/>
              </a:xfrm>
              <a:prstGeom prst="ellipse">
                <a:avLst/>
              </a:prstGeom>
              <a:solidFill>
                <a:schemeClr val="tx1"/>
              </a:solidFill>
              <a:ln>
                <a:noFill/>
                <a:headEnd type="none" w="med" len="med"/>
                <a:tailEnd type="none" w="med" len="med"/>
              </a:ln>
              <a:effectLst>
                <a:outerShdw blurRad="889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566" name="Wifi_E701">
                <a:extLst>
                  <a:ext uri="{FF2B5EF4-FFF2-40B4-BE49-F238E27FC236}">
                    <a16:creationId xmlns:a16="http://schemas.microsoft.com/office/drawing/2014/main" id="{AF632E35-E254-4A7C-8BB6-DDAE65FCBA5C}"/>
                  </a:ext>
                </a:extLst>
              </p:cNvPr>
              <p:cNvSpPr>
                <a:spLocks noChangeAspect="1" noEditPoints="1"/>
              </p:cNvSpPr>
              <p:nvPr/>
            </p:nvSpPr>
            <p:spPr bwMode="auto">
              <a:xfrm>
                <a:off x="4640034" y="4155652"/>
                <a:ext cx="365586" cy="365760"/>
              </a:xfrm>
              <a:custGeom>
                <a:avLst/>
                <a:gdLst>
                  <a:gd name="T0" fmla="*/ 2506 w 2874"/>
                  <a:gd name="T1" fmla="*/ 2756 h 2874"/>
                  <a:gd name="T2" fmla="*/ 2256 w 2874"/>
                  <a:gd name="T3" fmla="*/ 2506 h 2874"/>
                  <a:gd name="T4" fmla="*/ 2506 w 2874"/>
                  <a:gd name="T5" fmla="*/ 2256 h 2874"/>
                  <a:gd name="T6" fmla="*/ 2756 w 2874"/>
                  <a:gd name="T7" fmla="*/ 2506 h 2874"/>
                  <a:gd name="T8" fmla="*/ 2506 w 2874"/>
                  <a:gd name="T9" fmla="*/ 2756 h 2874"/>
                  <a:gd name="T10" fmla="*/ 2874 w 2874"/>
                  <a:gd name="T11" fmla="*/ 1504 h 2874"/>
                  <a:gd name="T12" fmla="*/ 1504 w 2874"/>
                  <a:gd name="T13" fmla="*/ 2874 h 2874"/>
                  <a:gd name="T14" fmla="*/ 2874 w 2874"/>
                  <a:gd name="T15" fmla="*/ 744 h 2874"/>
                  <a:gd name="T16" fmla="*/ 744 w 2874"/>
                  <a:gd name="T17" fmla="*/ 2874 h 2874"/>
                  <a:gd name="T18" fmla="*/ 2874 w 2874"/>
                  <a:gd name="T19" fmla="*/ 0 h 2874"/>
                  <a:gd name="T20" fmla="*/ 0 w 2874"/>
                  <a:gd name="T21" fmla="*/ 2874 h 28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74" h="2874">
                    <a:moveTo>
                      <a:pt x="2506" y="2756"/>
                    </a:moveTo>
                    <a:cubicBezTo>
                      <a:pt x="2368" y="2756"/>
                      <a:pt x="2256" y="2644"/>
                      <a:pt x="2256" y="2506"/>
                    </a:cubicBezTo>
                    <a:cubicBezTo>
                      <a:pt x="2256" y="2368"/>
                      <a:pt x="2368" y="2256"/>
                      <a:pt x="2506" y="2256"/>
                    </a:cubicBezTo>
                    <a:cubicBezTo>
                      <a:pt x="2644" y="2256"/>
                      <a:pt x="2756" y="2368"/>
                      <a:pt x="2756" y="2506"/>
                    </a:cubicBezTo>
                    <a:cubicBezTo>
                      <a:pt x="2756" y="2644"/>
                      <a:pt x="2644" y="2756"/>
                      <a:pt x="2506" y="2756"/>
                    </a:cubicBezTo>
                    <a:close/>
                    <a:moveTo>
                      <a:pt x="2874" y="1504"/>
                    </a:moveTo>
                    <a:cubicBezTo>
                      <a:pt x="2117" y="1504"/>
                      <a:pt x="1504" y="2117"/>
                      <a:pt x="1504" y="2874"/>
                    </a:cubicBezTo>
                    <a:moveTo>
                      <a:pt x="2874" y="744"/>
                    </a:moveTo>
                    <a:cubicBezTo>
                      <a:pt x="1698" y="744"/>
                      <a:pt x="744" y="1698"/>
                      <a:pt x="744" y="2874"/>
                    </a:cubicBezTo>
                    <a:moveTo>
                      <a:pt x="2874" y="0"/>
                    </a:moveTo>
                    <a:cubicBezTo>
                      <a:pt x="1287" y="0"/>
                      <a:pt x="0" y="1287"/>
                      <a:pt x="0" y="2874"/>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530" name="Group 529">
              <a:extLst>
                <a:ext uri="{FF2B5EF4-FFF2-40B4-BE49-F238E27FC236}">
                  <a16:creationId xmlns:a16="http://schemas.microsoft.com/office/drawing/2014/main" id="{3502EF93-BDCA-40EF-BEB9-1D14F401DD37}"/>
                </a:ext>
              </a:extLst>
            </p:cNvPr>
            <p:cNvGrpSpPr/>
            <p:nvPr/>
          </p:nvGrpSpPr>
          <p:grpSpPr>
            <a:xfrm>
              <a:off x="9043962" y="4245658"/>
              <a:ext cx="251946" cy="251944"/>
              <a:chOff x="4458664" y="3955320"/>
              <a:chExt cx="791827" cy="791824"/>
            </a:xfrm>
          </p:grpSpPr>
          <p:sp>
            <p:nvSpPr>
              <p:cNvPr id="563" name="Oval 25">
                <a:extLst>
                  <a:ext uri="{FF2B5EF4-FFF2-40B4-BE49-F238E27FC236}">
                    <a16:creationId xmlns:a16="http://schemas.microsoft.com/office/drawing/2014/main" id="{EA580735-C617-411D-8508-AA1E81651B28}"/>
                  </a:ext>
                </a:extLst>
              </p:cNvPr>
              <p:cNvSpPr>
                <a:spLocks noChangeArrowheads="1"/>
              </p:cNvSpPr>
              <p:nvPr/>
            </p:nvSpPr>
            <p:spPr bwMode="auto">
              <a:xfrm flipH="1">
                <a:off x="4458664" y="3955320"/>
                <a:ext cx="791827" cy="791824"/>
              </a:xfrm>
              <a:prstGeom prst="ellipse">
                <a:avLst/>
              </a:prstGeom>
              <a:solidFill>
                <a:schemeClr val="tx1"/>
              </a:solidFill>
              <a:ln>
                <a:noFill/>
                <a:headEnd type="none" w="med" len="med"/>
                <a:tailEnd type="none" w="med" len="med"/>
              </a:ln>
              <a:effectLst>
                <a:outerShdw blurRad="889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564" name="Wifi_E701">
                <a:extLst>
                  <a:ext uri="{FF2B5EF4-FFF2-40B4-BE49-F238E27FC236}">
                    <a16:creationId xmlns:a16="http://schemas.microsoft.com/office/drawing/2014/main" id="{838D6637-7A64-44D4-B08C-E4F7C809A4B0}"/>
                  </a:ext>
                </a:extLst>
              </p:cNvPr>
              <p:cNvSpPr>
                <a:spLocks noChangeAspect="1" noEditPoints="1"/>
              </p:cNvSpPr>
              <p:nvPr/>
            </p:nvSpPr>
            <p:spPr bwMode="auto">
              <a:xfrm>
                <a:off x="4640034" y="4155652"/>
                <a:ext cx="365586" cy="365760"/>
              </a:xfrm>
              <a:custGeom>
                <a:avLst/>
                <a:gdLst>
                  <a:gd name="T0" fmla="*/ 2506 w 2874"/>
                  <a:gd name="T1" fmla="*/ 2756 h 2874"/>
                  <a:gd name="T2" fmla="*/ 2256 w 2874"/>
                  <a:gd name="T3" fmla="*/ 2506 h 2874"/>
                  <a:gd name="T4" fmla="*/ 2506 w 2874"/>
                  <a:gd name="T5" fmla="*/ 2256 h 2874"/>
                  <a:gd name="T6" fmla="*/ 2756 w 2874"/>
                  <a:gd name="T7" fmla="*/ 2506 h 2874"/>
                  <a:gd name="T8" fmla="*/ 2506 w 2874"/>
                  <a:gd name="T9" fmla="*/ 2756 h 2874"/>
                  <a:gd name="T10" fmla="*/ 2874 w 2874"/>
                  <a:gd name="T11" fmla="*/ 1504 h 2874"/>
                  <a:gd name="T12" fmla="*/ 1504 w 2874"/>
                  <a:gd name="T13" fmla="*/ 2874 h 2874"/>
                  <a:gd name="T14" fmla="*/ 2874 w 2874"/>
                  <a:gd name="T15" fmla="*/ 744 h 2874"/>
                  <a:gd name="T16" fmla="*/ 744 w 2874"/>
                  <a:gd name="T17" fmla="*/ 2874 h 2874"/>
                  <a:gd name="T18" fmla="*/ 2874 w 2874"/>
                  <a:gd name="T19" fmla="*/ 0 h 2874"/>
                  <a:gd name="T20" fmla="*/ 0 w 2874"/>
                  <a:gd name="T21" fmla="*/ 2874 h 28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74" h="2874">
                    <a:moveTo>
                      <a:pt x="2506" y="2756"/>
                    </a:moveTo>
                    <a:cubicBezTo>
                      <a:pt x="2368" y="2756"/>
                      <a:pt x="2256" y="2644"/>
                      <a:pt x="2256" y="2506"/>
                    </a:cubicBezTo>
                    <a:cubicBezTo>
                      <a:pt x="2256" y="2368"/>
                      <a:pt x="2368" y="2256"/>
                      <a:pt x="2506" y="2256"/>
                    </a:cubicBezTo>
                    <a:cubicBezTo>
                      <a:pt x="2644" y="2256"/>
                      <a:pt x="2756" y="2368"/>
                      <a:pt x="2756" y="2506"/>
                    </a:cubicBezTo>
                    <a:cubicBezTo>
                      <a:pt x="2756" y="2644"/>
                      <a:pt x="2644" y="2756"/>
                      <a:pt x="2506" y="2756"/>
                    </a:cubicBezTo>
                    <a:close/>
                    <a:moveTo>
                      <a:pt x="2874" y="1504"/>
                    </a:moveTo>
                    <a:cubicBezTo>
                      <a:pt x="2117" y="1504"/>
                      <a:pt x="1504" y="2117"/>
                      <a:pt x="1504" y="2874"/>
                    </a:cubicBezTo>
                    <a:moveTo>
                      <a:pt x="2874" y="744"/>
                    </a:moveTo>
                    <a:cubicBezTo>
                      <a:pt x="1698" y="744"/>
                      <a:pt x="744" y="1698"/>
                      <a:pt x="744" y="2874"/>
                    </a:cubicBezTo>
                    <a:moveTo>
                      <a:pt x="2874" y="0"/>
                    </a:moveTo>
                    <a:cubicBezTo>
                      <a:pt x="1287" y="0"/>
                      <a:pt x="0" y="1287"/>
                      <a:pt x="0" y="2874"/>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531" name="Group 530">
              <a:extLst>
                <a:ext uri="{FF2B5EF4-FFF2-40B4-BE49-F238E27FC236}">
                  <a16:creationId xmlns:a16="http://schemas.microsoft.com/office/drawing/2014/main" id="{43C89D00-600E-4AF5-8BEE-BEC9B1E8803F}"/>
                </a:ext>
              </a:extLst>
            </p:cNvPr>
            <p:cNvGrpSpPr/>
            <p:nvPr/>
          </p:nvGrpSpPr>
          <p:grpSpPr>
            <a:xfrm>
              <a:off x="10205519" y="4245658"/>
              <a:ext cx="251946" cy="251944"/>
              <a:chOff x="4458664" y="3955320"/>
              <a:chExt cx="791827" cy="791824"/>
            </a:xfrm>
          </p:grpSpPr>
          <p:sp>
            <p:nvSpPr>
              <p:cNvPr id="561" name="Oval 25">
                <a:extLst>
                  <a:ext uri="{FF2B5EF4-FFF2-40B4-BE49-F238E27FC236}">
                    <a16:creationId xmlns:a16="http://schemas.microsoft.com/office/drawing/2014/main" id="{BB94C546-5B19-4FA5-8378-EF9BD7A4DEC9}"/>
                  </a:ext>
                </a:extLst>
              </p:cNvPr>
              <p:cNvSpPr>
                <a:spLocks noChangeArrowheads="1"/>
              </p:cNvSpPr>
              <p:nvPr/>
            </p:nvSpPr>
            <p:spPr bwMode="auto">
              <a:xfrm flipH="1">
                <a:off x="4458664" y="3955320"/>
                <a:ext cx="791827" cy="791824"/>
              </a:xfrm>
              <a:prstGeom prst="ellipse">
                <a:avLst/>
              </a:prstGeom>
              <a:solidFill>
                <a:schemeClr val="tx1"/>
              </a:solidFill>
              <a:ln>
                <a:noFill/>
                <a:headEnd type="none" w="med" len="med"/>
                <a:tailEnd type="none" w="med" len="med"/>
              </a:ln>
              <a:effectLst>
                <a:outerShdw blurRad="889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562" name="Wifi_E701">
                <a:extLst>
                  <a:ext uri="{FF2B5EF4-FFF2-40B4-BE49-F238E27FC236}">
                    <a16:creationId xmlns:a16="http://schemas.microsoft.com/office/drawing/2014/main" id="{226AEC0D-99EE-40C1-961D-5B5C9E226AAA}"/>
                  </a:ext>
                </a:extLst>
              </p:cNvPr>
              <p:cNvSpPr>
                <a:spLocks noChangeAspect="1" noEditPoints="1"/>
              </p:cNvSpPr>
              <p:nvPr/>
            </p:nvSpPr>
            <p:spPr bwMode="auto">
              <a:xfrm>
                <a:off x="4640034" y="4155652"/>
                <a:ext cx="365586" cy="365760"/>
              </a:xfrm>
              <a:custGeom>
                <a:avLst/>
                <a:gdLst>
                  <a:gd name="T0" fmla="*/ 2506 w 2874"/>
                  <a:gd name="T1" fmla="*/ 2756 h 2874"/>
                  <a:gd name="T2" fmla="*/ 2256 w 2874"/>
                  <a:gd name="T3" fmla="*/ 2506 h 2874"/>
                  <a:gd name="T4" fmla="*/ 2506 w 2874"/>
                  <a:gd name="T5" fmla="*/ 2256 h 2874"/>
                  <a:gd name="T6" fmla="*/ 2756 w 2874"/>
                  <a:gd name="T7" fmla="*/ 2506 h 2874"/>
                  <a:gd name="T8" fmla="*/ 2506 w 2874"/>
                  <a:gd name="T9" fmla="*/ 2756 h 2874"/>
                  <a:gd name="T10" fmla="*/ 2874 w 2874"/>
                  <a:gd name="T11" fmla="*/ 1504 h 2874"/>
                  <a:gd name="T12" fmla="*/ 1504 w 2874"/>
                  <a:gd name="T13" fmla="*/ 2874 h 2874"/>
                  <a:gd name="T14" fmla="*/ 2874 w 2874"/>
                  <a:gd name="T15" fmla="*/ 744 h 2874"/>
                  <a:gd name="T16" fmla="*/ 744 w 2874"/>
                  <a:gd name="T17" fmla="*/ 2874 h 2874"/>
                  <a:gd name="T18" fmla="*/ 2874 w 2874"/>
                  <a:gd name="T19" fmla="*/ 0 h 2874"/>
                  <a:gd name="T20" fmla="*/ 0 w 2874"/>
                  <a:gd name="T21" fmla="*/ 2874 h 28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74" h="2874">
                    <a:moveTo>
                      <a:pt x="2506" y="2756"/>
                    </a:moveTo>
                    <a:cubicBezTo>
                      <a:pt x="2368" y="2756"/>
                      <a:pt x="2256" y="2644"/>
                      <a:pt x="2256" y="2506"/>
                    </a:cubicBezTo>
                    <a:cubicBezTo>
                      <a:pt x="2256" y="2368"/>
                      <a:pt x="2368" y="2256"/>
                      <a:pt x="2506" y="2256"/>
                    </a:cubicBezTo>
                    <a:cubicBezTo>
                      <a:pt x="2644" y="2256"/>
                      <a:pt x="2756" y="2368"/>
                      <a:pt x="2756" y="2506"/>
                    </a:cubicBezTo>
                    <a:cubicBezTo>
                      <a:pt x="2756" y="2644"/>
                      <a:pt x="2644" y="2756"/>
                      <a:pt x="2506" y="2756"/>
                    </a:cubicBezTo>
                    <a:close/>
                    <a:moveTo>
                      <a:pt x="2874" y="1504"/>
                    </a:moveTo>
                    <a:cubicBezTo>
                      <a:pt x="2117" y="1504"/>
                      <a:pt x="1504" y="2117"/>
                      <a:pt x="1504" y="2874"/>
                    </a:cubicBezTo>
                    <a:moveTo>
                      <a:pt x="2874" y="744"/>
                    </a:moveTo>
                    <a:cubicBezTo>
                      <a:pt x="1698" y="744"/>
                      <a:pt x="744" y="1698"/>
                      <a:pt x="744" y="2874"/>
                    </a:cubicBezTo>
                    <a:moveTo>
                      <a:pt x="2874" y="0"/>
                    </a:moveTo>
                    <a:cubicBezTo>
                      <a:pt x="1287" y="0"/>
                      <a:pt x="0" y="1287"/>
                      <a:pt x="0" y="2874"/>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532" name="TextBox 531">
              <a:extLst>
                <a:ext uri="{FF2B5EF4-FFF2-40B4-BE49-F238E27FC236}">
                  <a16:creationId xmlns:a16="http://schemas.microsoft.com/office/drawing/2014/main" id="{3224C878-6F18-487D-9F94-E06CB13BCCB3}"/>
                </a:ext>
              </a:extLst>
            </p:cNvPr>
            <p:cNvSpPr txBox="1"/>
            <p:nvPr/>
          </p:nvSpPr>
          <p:spPr>
            <a:xfrm>
              <a:off x="5972595" y="3661242"/>
              <a:ext cx="765074" cy="16619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Internet</a:t>
              </a:r>
            </a:p>
          </p:txBody>
        </p:sp>
        <p:grpSp>
          <p:nvGrpSpPr>
            <p:cNvPr id="533" name="Group 532">
              <a:extLst>
                <a:ext uri="{FF2B5EF4-FFF2-40B4-BE49-F238E27FC236}">
                  <a16:creationId xmlns:a16="http://schemas.microsoft.com/office/drawing/2014/main" id="{C5FD449C-EACF-486F-8E18-28D9EED6E426}"/>
                </a:ext>
              </a:extLst>
            </p:cNvPr>
            <p:cNvGrpSpPr/>
            <p:nvPr/>
          </p:nvGrpSpPr>
          <p:grpSpPr>
            <a:xfrm>
              <a:off x="8057428" y="2926092"/>
              <a:ext cx="2407884" cy="818646"/>
              <a:chOff x="7886317" y="2782811"/>
              <a:chExt cx="2407884" cy="818646"/>
            </a:xfrm>
          </p:grpSpPr>
          <p:grpSp>
            <p:nvGrpSpPr>
              <p:cNvPr id="546" name="Group 545">
                <a:extLst>
                  <a:ext uri="{FF2B5EF4-FFF2-40B4-BE49-F238E27FC236}">
                    <a16:creationId xmlns:a16="http://schemas.microsoft.com/office/drawing/2014/main" id="{F37C4671-51C8-434D-AFBA-73F9D7FF4F21}"/>
                  </a:ext>
                </a:extLst>
              </p:cNvPr>
              <p:cNvGrpSpPr/>
              <p:nvPr/>
            </p:nvGrpSpPr>
            <p:grpSpPr>
              <a:xfrm>
                <a:off x="7886317" y="2782811"/>
                <a:ext cx="765074" cy="818646"/>
                <a:chOff x="8057741" y="2788135"/>
                <a:chExt cx="765074" cy="818646"/>
              </a:xfrm>
            </p:grpSpPr>
            <p:grpSp>
              <p:nvGrpSpPr>
                <p:cNvPr id="557" name="Group 556">
                  <a:extLst>
                    <a:ext uri="{FF2B5EF4-FFF2-40B4-BE49-F238E27FC236}">
                      <a16:creationId xmlns:a16="http://schemas.microsoft.com/office/drawing/2014/main" id="{70203E50-B479-49EC-90B8-62DD858D7707}"/>
                    </a:ext>
                  </a:extLst>
                </p:cNvPr>
                <p:cNvGrpSpPr/>
                <p:nvPr/>
              </p:nvGrpSpPr>
              <p:grpSpPr>
                <a:xfrm>
                  <a:off x="8146131" y="2788135"/>
                  <a:ext cx="588294" cy="574812"/>
                  <a:chOff x="8087993" y="2987647"/>
                  <a:chExt cx="704570" cy="688424"/>
                </a:xfrm>
              </p:grpSpPr>
              <p:sp>
                <p:nvSpPr>
                  <p:cNvPr id="559" name="Oval 558">
                    <a:extLst>
                      <a:ext uri="{FF2B5EF4-FFF2-40B4-BE49-F238E27FC236}">
                        <a16:creationId xmlns:a16="http://schemas.microsoft.com/office/drawing/2014/main" id="{8A4F23C8-3620-4BBA-A572-A28D8144D67C}"/>
                      </a:ext>
                    </a:extLst>
                  </p:cNvPr>
                  <p:cNvSpPr/>
                  <p:nvPr/>
                </p:nvSpPr>
                <p:spPr bwMode="auto">
                  <a:xfrm>
                    <a:off x="8087993" y="2987647"/>
                    <a:ext cx="704570" cy="688424"/>
                  </a:xfrm>
                  <a:prstGeom prst="ellipse">
                    <a:avLst/>
                  </a:prstGeom>
                  <a:solidFill>
                    <a:schemeClr val="bg1"/>
                  </a:solidFill>
                  <a:ln>
                    <a:solidFill>
                      <a:schemeClr val="accent1"/>
                    </a:solidFill>
                    <a:headEnd type="none" w="med" len="med"/>
                    <a:tailEnd type="none" w="med" len="med"/>
                  </a:ln>
                  <a:effectLst>
                    <a:outerShdw blurRad="889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0" numCol="1" rtlCol="0" anchor="b"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40075">
                              <a:srgbClr val="1A1A1A"/>
                            </a:gs>
                            <a:gs pos="30000">
                              <a:srgbClr val="1A1A1A"/>
                            </a:gs>
                          </a:gsLst>
                          <a:lin ang="5400000" scaled="0"/>
                        </a:gradFill>
                        <a:effectLst/>
                        <a:uLnTx/>
                        <a:uFillTx/>
                        <a:latin typeface="Segoe UI"/>
                        <a:ea typeface="+mn-ea"/>
                        <a:cs typeface="+mn-cs"/>
                      </a:rPr>
                      <a:t>VPN</a:t>
                    </a:r>
                  </a:p>
                </p:txBody>
              </p:sp>
              <p:pic>
                <p:nvPicPr>
                  <p:cNvPr id="560" name="Picture 559">
                    <a:extLst>
                      <a:ext uri="{FF2B5EF4-FFF2-40B4-BE49-F238E27FC236}">
                        <a16:creationId xmlns:a16="http://schemas.microsoft.com/office/drawing/2014/main" id="{26D6687B-7958-48BE-BAD1-436A68575E3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287863" y="3063875"/>
                    <a:ext cx="304830" cy="304172"/>
                  </a:xfrm>
                  <a:prstGeom prst="rect">
                    <a:avLst/>
                  </a:prstGeom>
                  <a:ln>
                    <a:noFill/>
                    <a:headEnd type="none" w="med" len="med"/>
                    <a:tailEnd type="none" w="med" len="med"/>
                  </a:ln>
                  <a:effectLst/>
                </p:spPr>
              </p:pic>
            </p:grpSp>
            <p:sp>
              <p:nvSpPr>
                <p:cNvPr id="558" name="TextBox 557">
                  <a:extLst>
                    <a:ext uri="{FF2B5EF4-FFF2-40B4-BE49-F238E27FC236}">
                      <a16:creationId xmlns:a16="http://schemas.microsoft.com/office/drawing/2014/main" id="{E4F2FA4F-D443-41D9-884E-26785596DBDE}"/>
                    </a:ext>
                  </a:extLst>
                </p:cNvPr>
                <p:cNvSpPr txBox="1"/>
                <p:nvPr/>
              </p:nvSpPr>
              <p:spPr>
                <a:xfrm>
                  <a:off x="8057741" y="3461357"/>
                  <a:ext cx="765074" cy="145424"/>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gradFill>
                        <a:gsLst>
                          <a:gs pos="2917">
                            <a:srgbClr val="0078D4"/>
                          </a:gs>
                          <a:gs pos="30000">
                            <a:srgbClr val="0078D4"/>
                          </a:gs>
                        </a:gsLst>
                        <a:lin ang="5400000" scaled="0"/>
                      </a:gradFill>
                      <a:effectLst/>
                      <a:uLnTx/>
                      <a:uFillTx/>
                      <a:latin typeface="Segoe UI"/>
                      <a:ea typeface="+mn-ea"/>
                      <a:cs typeface="Segoe UI Semibold" panose="020B0702040204020203" pitchFamily="34" charset="0"/>
                    </a:rPr>
                    <a:t>Region 1</a:t>
                  </a:r>
                </a:p>
              </p:txBody>
            </p:sp>
          </p:grpSp>
          <p:grpSp>
            <p:nvGrpSpPr>
              <p:cNvPr id="547" name="Group 546">
                <a:extLst>
                  <a:ext uri="{FF2B5EF4-FFF2-40B4-BE49-F238E27FC236}">
                    <a16:creationId xmlns:a16="http://schemas.microsoft.com/office/drawing/2014/main" id="{00E97AD5-1CEB-4937-860C-512F1357EC8A}"/>
                  </a:ext>
                </a:extLst>
              </p:cNvPr>
              <p:cNvGrpSpPr/>
              <p:nvPr/>
            </p:nvGrpSpPr>
            <p:grpSpPr>
              <a:xfrm>
                <a:off x="8707722" y="2782811"/>
                <a:ext cx="765074" cy="818646"/>
                <a:chOff x="8947481" y="2788135"/>
                <a:chExt cx="765074" cy="818646"/>
              </a:xfrm>
            </p:grpSpPr>
            <p:grpSp>
              <p:nvGrpSpPr>
                <p:cNvPr id="553" name="Group 552">
                  <a:extLst>
                    <a:ext uri="{FF2B5EF4-FFF2-40B4-BE49-F238E27FC236}">
                      <a16:creationId xmlns:a16="http://schemas.microsoft.com/office/drawing/2014/main" id="{40B9DD5D-606D-4516-B544-ABD253DC456C}"/>
                    </a:ext>
                  </a:extLst>
                </p:cNvPr>
                <p:cNvGrpSpPr/>
                <p:nvPr/>
              </p:nvGrpSpPr>
              <p:grpSpPr>
                <a:xfrm>
                  <a:off x="9035871" y="2788135"/>
                  <a:ext cx="588294" cy="574812"/>
                  <a:chOff x="8087993" y="2987647"/>
                  <a:chExt cx="704570" cy="688424"/>
                </a:xfrm>
              </p:grpSpPr>
              <p:sp>
                <p:nvSpPr>
                  <p:cNvPr id="555" name="Oval 554">
                    <a:extLst>
                      <a:ext uri="{FF2B5EF4-FFF2-40B4-BE49-F238E27FC236}">
                        <a16:creationId xmlns:a16="http://schemas.microsoft.com/office/drawing/2014/main" id="{2B540479-0A02-4D77-BBAD-419ECE7A8F36}"/>
                      </a:ext>
                    </a:extLst>
                  </p:cNvPr>
                  <p:cNvSpPr/>
                  <p:nvPr/>
                </p:nvSpPr>
                <p:spPr bwMode="auto">
                  <a:xfrm>
                    <a:off x="8087993" y="2987647"/>
                    <a:ext cx="704570" cy="688424"/>
                  </a:xfrm>
                  <a:prstGeom prst="ellipse">
                    <a:avLst/>
                  </a:prstGeom>
                  <a:solidFill>
                    <a:schemeClr val="bg1"/>
                  </a:solidFill>
                  <a:ln>
                    <a:solidFill>
                      <a:schemeClr val="accent1"/>
                    </a:solidFill>
                    <a:headEnd type="none" w="med" len="med"/>
                    <a:tailEnd type="none" w="med" len="med"/>
                  </a:ln>
                  <a:effectLst>
                    <a:outerShdw blurRad="889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0" numCol="1" rtlCol="0" anchor="b"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40075">
                              <a:srgbClr val="1A1A1A"/>
                            </a:gs>
                            <a:gs pos="30000">
                              <a:srgbClr val="1A1A1A"/>
                            </a:gs>
                          </a:gsLst>
                          <a:lin ang="5400000" scaled="0"/>
                        </a:gradFill>
                        <a:effectLst/>
                        <a:uLnTx/>
                        <a:uFillTx/>
                        <a:latin typeface="Segoe UI"/>
                        <a:ea typeface="+mn-ea"/>
                        <a:cs typeface="+mn-cs"/>
                      </a:rPr>
                      <a:t>VPN</a:t>
                    </a:r>
                  </a:p>
                </p:txBody>
              </p:sp>
              <p:pic>
                <p:nvPicPr>
                  <p:cNvPr id="556" name="Picture 555">
                    <a:extLst>
                      <a:ext uri="{FF2B5EF4-FFF2-40B4-BE49-F238E27FC236}">
                        <a16:creationId xmlns:a16="http://schemas.microsoft.com/office/drawing/2014/main" id="{E5D97D16-EBF0-4BC8-9BBE-2F3CC6D48CB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287863" y="3063875"/>
                    <a:ext cx="304830" cy="304172"/>
                  </a:xfrm>
                  <a:prstGeom prst="rect">
                    <a:avLst/>
                  </a:prstGeom>
                  <a:ln>
                    <a:noFill/>
                    <a:headEnd type="none" w="med" len="med"/>
                    <a:tailEnd type="none" w="med" len="med"/>
                  </a:ln>
                  <a:effectLst/>
                </p:spPr>
              </p:pic>
            </p:grpSp>
            <p:sp>
              <p:nvSpPr>
                <p:cNvPr id="554" name="TextBox 553">
                  <a:extLst>
                    <a:ext uri="{FF2B5EF4-FFF2-40B4-BE49-F238E27FC236}">
                      <a16:creationId xmlns:a16="http://schemas.microsoft.com/office/drawing/2014/main" id="{20ABB7F3-5DDE-42A3-9DA5-92E41D5DE3CD}"/>
                    </a:ext>
                  </a:extLst>
                </p:cNvPr>
                <p:cNvSpPr txBox="1"/>
                <p:nvPr/>
              </p:nvSpPr>
              <p:spPr>
                <a:xfrm>
                  <a:off x="8947481" y="3461357"/>
                  <a:ext cx="765074" cy="145424"/>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gradFill>
                        <a:gsLst>
                          <a:gs pos="2917">
                            <a:srgbClr val="0078D4"/>
                          </a:gs>
                          <a:gs pos="30000">
                            <a:srgbClr val="0078D4"/>
                          </a:gs>
                        </a:gsLst>
                        <a:lin ang="5400000" scaled="0"/>
                      </a:gradFill>
                      <a:effectLst/>
                      <a:uLnTx/>
                      <a:uFillTx/>
                      <a:latin typeface="Segoe UI"/>
                      <a:ea typeface="+mn-ea"/>
                      <a:cs typeface="Segoe UI Semibold" panose="020B0702040204020203" pitchFamily="34" charset="0"/>
                    </a:rPr>
                    <a:t>Region 2</a:t>
                  </a:r>
                </a:p>
              </p:txBody>
            </p:sp>
          </p:grpSp>
          <p:grpSp>
            <p:nvGrpSpPr>
              <p:cNvPr id="548" name="Group 547">
                <a:extLst>
                  <a:ext uri="{FF2B5EF4-FFF2-40B4-BE49-F238E27FC236}">
                    <a16:creationId xmlns:a16="http://schemas.microsoft.com/office/drawing/2014/main" id="{7A67E24A-33FB-4D07-A476-BD75FED0ED8C}"/>
                  </a:ext>
                </a:extLst>
              </p:cNvPr>
              <p:cNvGrpSpPr/>
              <p:nvPr/>
            </p:nvGrpSpPr>
            <p:grpSpPr>
              <a:xfrm>
                <a:off x="9529127" y="2782811"/>
                <a:ext cx="765074" cy="818646"/>
                <a:chOff x="9782230" y="2788135"/>
                <a:chExt cx="765074" cy="818646"/>
              </a:xfrm>
            </p:grpSpPr>
            <p:grpSp>
              <p:nvGrpSpPr>
                <p:cNvPr id="549" name="Group 548">
                  <a:extLst>
                    <a:ext uri="{FF2B5EF4-FFF2-40B4-BE49-F238E27FC236}">
                      <a16:creationId xmlns:a16="http://schemas.microsoft.com/office/drawing/2014/main" id="{BF9343CC-DCEC-4FA0-ADCD-6C6EB6C77234}"/>
                    </a:ext>
                  </a:extLst>
                </p:cNvPr>
                <p:cNvGrpSpPr/>
                <p:nvPr/>
              </p:nvGrpSpPr>
              <p:grpSpPr>
                <a:xfrm>
                  <a:off x="9870620" y="2788135"/>
                  <a:ext cx="588294" cy="574812"/>
                  <a:chOff x="8087993" y="2987647"/>
                  <a:chExt cx="704570" cy="688424"/>
                </a:xfrm>
              </p:grpSpPr>
              <p:sp>
                <p:nvSpPr>
                  <p:cNvPr id="551" name="Oval 550">
                    <a:extLst>
                      <a:ext uri="{FF2B5EF4-FFF2-40B4-BE49-F238E27FC236}">
                        <a16:creationId xmlns:a16="http://schemas.microsoft.com/office/drawing/2014/main" id="{59D817D6-2D37-4249-A8DE-3DEB2F9B487C}"/>
                      </a:ext>
                    </a:extLst>
                  </p:cNvPr>
                  <p:cNvSpPr/>
                  <p:nvPr/>
                </p:nvSpPr>
                <p:spPr bwMode="auto">
                  <a:xfrm>
                    <a:off x="8087993" y="2987647"/>
                    <a:ext cx="704570" cy="688424"/>
                  </a:xfrm>
                  <a:prstGeom prst="ellipse">
                    <a:avLst/>
                  </a:prstGeom>
                  <a:solidFill>
                    <a:schemeClr val="bg1"/>
                  </a:solidFill>
                  <a:ln>
                    <a:solidFill>
                      <a:schemeClr val="accent1"/>
                    </a:solidFill>
                    <a:headEnd type="none" w="med" len="med"/>
                    <a:tailEnd type="none" w="med" len="med"/>
                  </a:ln>
                  <a:effectLst>
                    <a:outerShdw blurRad="889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0" numCol="1" rtlCol="0" anchor="b"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40075">
                              <a:srgbClr val="1A1A1A"/>
                            </a:gs>
                            <a:gs pos="30000">
                              <a:srgbClr val="1A1A1A"/>
                            </a:gs>
                          </a:gsLst>
                          <a:lin ang="5400000" scaled="0"/>
                        </a:gradFill>
                        <a:effectLst/>
                        <a:uLnTx/>
                        <a:uFillTx/>
                        <a:latin typeface="Segoe UI"/>
                        <a:ea typeface="+mn-ea"/>
                        <a:cs typeface="+mn-cs"/>
                      </a:rPr>
                      <a:t>VPN</a:t>
                    </a:r>
                  </a:p>
                </p:txBody>
              </p:sp>
              <p:pic>
                <p:nvPicPr>
                  <p:cNvPr id="552" name="Picture 551">
                    <a:extLst>
                      <a:ext uri="{FF2B5EF4-FFF2-40B4-BE49-F238E27FC236}">
                        <a16:creationId xmlns:a16="http://schemas.microsoft.com/office/drawing/2014/main" id="{E8A4BA28-D672-4407-82C0-5A75368F5FA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287863" y="3063875"/>
                    <a:ext cx="304830" cy="304172"/>
                  </a:xfrm>
                  <a:prstGeom prst="rect">
                    <a:avLst/>
                  </a:prstGeom>
                  <a:ln>
                    <a:noFill/>
                    <a:headEnd type="none" w="med" len="med"/>
                    <a:tailEnd type="none" w="med" len="med"/>
                  </a:ln>
                  <a:effectLst/>
                </p:spPr>
              </p:pic>
            </p:grpSp>
            <p:sp>
              <p:nvSpPr>
                <p:cNvPr id="550" name="TextBox 549">
                  <a:extLst>
                    <a:ext uri="{FF2B5EF4-FFF2-40B4-BE49-F238E27FC236}">
                      <a16:creationId xmlns:a16="http://schemas.microsoft.com/office/drawing/2014/main" id="{6EAA15F7-D5DB-4752-A544-1FDBCC50BFCF}"/>
                    </a:ext>
                  </a:extLst>
                </p:cNvPr>
                <p:cNvSpPr txBox="1"/>
                <p:nvPr/>
              </p:nvSpPr>
              <p:spPr>
                <a:xfrm>
                  <a:off x="9782230" y="3461357"/>
                  <a:ext cx="765074" cy="145424"/>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gradFill>
                        <a:gsLst>
                          <a:gs pos="2917">
                            <a:srgbClr val="0078D4"/>
                          </a:gs>
                          <a:gs pos="30000">
                            <a:srgbClr val="0078D4"/>
                          </a:gs>
                        </a:gsLst>
                        <a:lin ang="5400000" scaled="0"/>
                      </a:gradFill>
                      <a:effectLst/>
                      <a:uLnTx/>
                      <a:uFillTx/>
                      <a:latin typeface="Segoe UI"/>
                      <a:ea typeface="+mn-ea"/>
                      <a:cs typeface="Segoe UI Semibold" panose="020B0702040204020203" pitchFamily="34" charset="0"/>
                    </a:rPr>
                    <a:t>Region 3</a:t>
                  </a:r>
                </a:p>
              </p:txBody>
            </p:sp>
          </p:grpSp>
        </p:grpSp>
        <p:grpSp>
          <p:nvGrpSpPr>
            <p:cNvPr id="534" name="Group 533">
              <a:extLst>
                <a:ext uri="{FF2B5EF4-FFF2-40B4-BE49-F238E27FC236}">
                  <a16:creationId xmlns:a16="http://schemas.microsoft.com/office/drawing/2014/main" id="{08C6EC63-8D69-434B-AD68-8C1D6AA496DE}"/>
                </a:ext>
              </a:extLst>
            </p:cNvPr>
            <p:cNvGrpSpPr/>
            <p:nvPr/>
          </p:nvGrpSpPr>
          <p:grpSpPr>
            <a:xfrm>
              <a:off x="5651929" y="4679014"/>
              <a:ext cx="899423" cy="1590327"/>
              <a:chOff x="7437453" y="4394489"/>
              <a:chExt cx="899423" cy="1590327"/>
            </a:xfrm>
          </p:grpSpPr>
          <p:sp>
            <p:nvSpPr>
              <p:cNvPr id="539" name="TextBox 538">
                <a:extLst>
                  <a:ext uri="{FF2B5EF4-FFF2-40B4-BE49-F238E27FC236}">
                    <a16:creationId xmlns:a16="http://schemas.microsoft.com/office/drawing/2014/main" id="{295B41C5-F7CE-4347-A364-8760DB087C90}"/>
                  </a:ext>
                </a:extLst>
              </p:cNvPr>
              <p:cNvSpPr txBox="1"/>
              <p:nvPr/>
            </p:nvSpPr>
            <p:spPr>
              <a:xfrm>
                <a:off x="7737392" y="5818617"/>
                <a:ext cx="535355" cy="16619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Branch</a:t>
                </a:r>
              </a:p>
            </p:txBody>
          </p:sp>
          <p:sp>
            <p:nvSpPr>
              <p:cNvPr id="540" name="EMI_E731">
                <a:extLst>
                  <a:ext uri="{FF2B5EF4-FFF2-40B4-BE49-F238E27FC236}">
                    <a16:creationId xmlns:a16="http://schemas.microsoft.com/office/drawing/2014/main" id="{FACECA77-24FC-4AC6-ADB3-4B78AF845565}"/>
                  </a:ext>
                </a:extLst>
              </p:cNvPr>
              <p:cNvSpPr>
                <a:spLocks noChangeAspect="1" noEditPoints="1"/>
              </p:cNvSpPr>
              <p:nvPr/>
            </p:nvSpPr>
            <p:spPr bwMode="auto">
              <a:xfrm>
                <a:off x="7673262" y="4584205"/>
                <a:ext cx="663614" cy="1078143"/>
              </a:xfrm>
              <a:custGeom>
                <a:avLst/>
                <a:gdLst>
                  <a:gd name="T0" fmla="*/ 0 w 2523"/>
                  <a:gd name="T1" fmla="*/ 0 h 4099"/>
                  <a:gd name="T2" fmla="*/ 2523 w 2523"/>
                  <a:gd name="T3" fmla="*/ 0 h 4099"/>
                  <a:gd name="T4" fmla="*/ 2523 w 2523"/>
                  <a:gd name="T5" fmla="*/ 4099 h 4099"/>
                  <a:gd name="T6" fmla="*/ 1578 w 2523"/>
                  <a:gd name="T7" fmla="*/ 4099 h 4099"/>
                  <a:gd name="T8" fmla="*/ 1578 w 2523"/>
                  <a:gd name="T9" fmla="*/ 2838 h 4099"/>
                  <a:gd name="T10" fmla="*/ 947 w 2523"/>
                  <a:gd name="T11" fmla="*/ 2838 h 4099"/>
                  <a:gd name="T12" fmla="*/ 947 w 2523"/>
                  <a:gd name="T13" fmla="*/ 4099 h 4099"/>
                  <a:gd name="T14" fmla="*/ 0 w 2523"/>
                  <a:gd name="T15" fmla="*/ 4099 h 4099"/>
                  <a:gd name="T16" fmla="*/ 0 w 2523"/>
                  <a:gd name="T17" fmla="*/ 0 h 4099"/>
                  <a:gd name="T18" fmla="*/ 631 w 2523"/>
                  <a:gd name="T19" fmla="*/ 473 h 4099"/>
                  <a:gd name="T20" fmla="*/ 631 w 2523"/>
                  <a:gd name="T21" fmla="*/ 1104 h 4099"/>
                  <a:gd name="T22" fmla="*/ 1262 w 2523"/>
                  <a:gd name="T23" fmla="*/ 473 h 4099"/>
                  <a:gd name="T24" fmla="*/ 1262 w 2523"/>
                  <a:gd name="T25" fmla="*/ 1104 h 4099"/>
                  <a:gd name="T26" fmla="*/ 1893 w 2523"/>
                  <a:gd name="T27" fmla="*/ 473 h 4099"/>
                  <a:gd name="T28" fmla="*/ 1893 w 2523"/>
                  <a:gd name="T29" fmla="*/ 1104 h 4099"/>
                  <a:gd name="T30" fmla="*/ 631 w 2523"/>
                  <a:gd name="T31" fmla="*/ 1419 h 4099"/>
                  <a:gd name="T32" fmla="*/ 631 w 2523"/>
                  <a:gd name="T33" fmla="*/ 2050 h 4099"/>
                  <a:gd name="T34" fmla="*/ 1262 w 2523"/>
                  <a:gd name="T35" fmla="*/ 1419 h 4099"/>
                  <a:gd name="T36" fmla="*/ 1262 w 2523"/>
                  <a:gd name="T37" fmla="*/ 2050 h 4099"/>
                  <a:gd name="T38" fmla="*/ 1893 w 2523"/>
                  <a:gd name="T39" fmla="*/ 1419 h 4099"/>
                  <a:gd name="T40" fmla="*/ 1893 w 2523"/>
                  <a:gd name="T41" fmla="*/ 2050 h 40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23" h="4099">
                    <a:moveTo>
                      <a:pt x="0" y="0"/>
                    </a:moveTo>
                    <a:lnTo>
                      <a:pt x="2523" y="0"/>
                    </a:lnTo>
                    <a:lnTo>
                      <a:pt x="2523" y="4099"/>
                    </a:lnTo>
                    <a:lnTo>
                      <a:pt x="1578" y="4099"/>
                    </a:lnTo>
                    <a:lnTo>
                      <a:pt x="1578" y="2838"/>
                    </a:lnTo>
                    <a:lnTo>
                      <a:pt x="947" y="2838"/>
                    </a:lnTo>
                    <a:lnTo>
                      <a:pt x="947" y="4099"/>
                    </a:lnTo>
                    <a:lnTo>
                      <a:pt x="0" y="4099"/>
                    </a:lnTo>
                    <a:lnTo>
                      <a:pt x="0" y="0"/>
                    </a:lnTo>
                    <a:moveTo>
                      <a:pt x="631" y="473"/>
                    </a:moveTo>
                    <a:lnTo>
                      <a:pt x="631" y="1104"/>
                    </a:lnTo>
                    <a:moveTo>
                      <a:pt x="1262" y="473"/>
                    </a:moveTo>
                    <a:lnTo>
                      <a:pt x="1262" y="1104"/>
                    </a:lnTo>
                    <a:moveTo>
                      <a:pt x="1893" y="473"/>
                    </a:moveTo>
                    <a:lnTo>
                      <a:pt x="1893" y="1104"/>
                    </a:lnTo>
                    <a:moveTo>
                      <a:pt x="631" y="1419"/>
                    </a:moveTo>
                    <a:lnTo>
                      <a:pt x="631" y="2050"/>
                    </a:lnTo>
                    <a:moveTo>
                      <a:pt x="1262" y="1419"/>
                    </a:moveTo>
                    <a:lnTo>
                      <a:pt x="1262" y="2050"/>
                    </a:lnTo>
                    <a:moveTo>
                      <a:pt x="1893" y="1419"/>
                    </a:moveTo>
                    <a:lnTo>
                      <a:pt x="1893" y="2050"/>
                    </a:lnTo>
                  </a:path>
                </a:pathLst>
              </a:custGeom>
              <a:solidFill>
                <a:schemeClr val="bg2"/>
              </a:solidFill>
              <a:ln w="15875" cap="sq">
                <a:solidFill>
                  <a:schemeClr val="tx1"/>
                </a:solidFill>
                <a:prstDash val="solid"/>
                <a:miter lim="800000"/>
                <a:headEnd/>
                <a:tailEnd/>
              </a:ln>
              <a:effectLst>
                <a:outerShdw blurRad="88900" dist="38100" dir="2700000" algn="tl" rotWithShape="0">
                  <a:prstClr val="black">
                    <a:alpha val="30000"/>
                  </a:prstClr>
                </a:outerShdw>
              </a:effec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541" name="Group 540">
                <a:extLst>
                  <a:ext uri="{FF2B5EF4-FFF2-40B4-BE49-F238E27FC236}">
                    <a16:creationId xmlns:a16="http://schemas.microsoft.com/office/drawing/2014/main" id="{D47D6C13-D511-44B5-AFA0-EC0CCCAE4F50}"/>
                  </a:ext>
                </a:extLst>
              </p:cNvPr>
              <p:cNvGrpSpPr/>
              <p:nvPr/>
            </p:nvGrpSpPr>
            <p:grpSpPr>
              <a:xfrm>
                <a:off x="7437453" y="4394489"/>
                <a:ext cx="465804" cy="465802"/>
                <a:chOff x="7426424" y="4586789"/>
                <a:chExt cx="791827" cy="791824"/>
              </a:xfrm>
            </p:grpSpPr>
            <p:sp>
              <p:nvSpPr>
                <p:cNvPr id="542" name="Oval 25">
                  <a:extLst>
                    <a:ext uri="{FF2B5EF4-FFF2-40B4-BE49-F238E27FC236}">
                      <a16:creationId xmlns:a16="http://schemas.microsoft.com/office/drawing/2014/main" id="{B40B136C-FF78-48EE-A99D-7FC57113A290}"/>
                    </a:ext>
                  </a:extLst>
                </p:cNvPr>
                <p:cNvSpPr>
                  <a:spLocks noChangeArrowheads="1"/>
                </p:cNvSpPr>
                <p:nvPr/>
              </p:nvSpPr>
              <p:spPr bwMode="auto">
                <a:xfrm flipH="1">
                  <a:off x="7426424" y="4586789"/>
                  <a:ext cx="791827" cy="791824"/>
                </a:xfrm>
                <a:prstGeom prst="ellipse">
                  <a:avLst/>
                </a:prstGeom>
                <a:ln>
                  <a:noFill/>
                  <a:headEnd type="none" w="med" len="med"/>
                  <a:tailEnd type="none" w="med" len="med"/>
                </a:ln>
                <a:effectLst>
                  <a:outerShdw blurRad="889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543" name="Group 542">
                  <a:extLst>
                    <a:ext uri="{FF2B5EF4-FFF2-40B4-BE49-F238E27FC236}">
                      <a16:creationId xmlns:a16="http://schemas.microsoft.com/office/drawing/2014/main" id="{4D1AD427-AD27-4FA8-A848-823CFC1539A2}"/>
                    </a:ext>
                  </a:extLst>
                </p:cNvPr>
                <p:cNvGrpSpPr/>
                <p:nvPr/>
              </p:nvGrpSpPr>
              <p:grpSpPr>
                <a:xfrm>
                  <a:off x="7653478" y="4769005"/>
                  <a:ext cx="337719" cy="427393"/>
                  <a:chOff x="2382348" y="4130857"/>
                  <a:chExt cx="337719" cy="427393"/>
                </a:xfrm>
              </p:grpSpPr>
              <p:sp>
                <p:nvSpPr>
                  <p:cNvPr id="544" name="Freeform 23">
                    <a:extLst>
                      <a:ext uri="{FF2B5EF4-FFF2-40B4-BE49-F238E27FC236}">
                        <a16:creationId xmlns:a16="http://schemas.microsoft.com/office/drawing/2014/main" id="{B22001D7-31FF-4838-9C53-F6D13CD48967}"/>
                      </a:ext>
                    </a:extLst>
                  </p:cNvPr>
                  <p:cNvSpPr>
                    <a:spLocks/>
                  </p:cNvSpPr>
                  <p:nvPr/>
                </p:nvSpPr>
                <p:spPr bwMode="auto">
                  <a:xfrm flipH="1">
                    <a:off x="2382348" y="4350277"/>
                    <a:ext cx="337719" cy="207973"/>
                  </a:xfrm>
                  <a:custGeom>
                    <a:avLst/>
                    <a:gdLst>
                      <a:gd name="T0" fmla="*/ 0 w 52"/>
                      <a:gd name="T1" fmla="*/ 32 h 32"/>
                      <a:gd name="T2" fmla="*/ 0 w 52"/>
                      <a:gd name="T3" fmla="*/ 24 h 32"/>
                      <a:gd name="T4" fmla="*/ 24 w 52"/>
                      <a:gd name="T5" fmla="*/ 0 h 32"/>
                      <a:gd name="T6" fmla="*/ 28 w 52"/>
                      <a:gd name="T7" fmla="*/ 0 h 32"/>
                      <a:gd name="T8" fmla="*/ 52 w 52"/>
                      <a:gd name="T9" fmla="*/ 24 h 32"/>
                      <a:gd name="T10" fmla="*/ 52 w 52"/>
                      <a:gd name="T11" fmla="*/ 32 h 32"/>
                    </a:gdLst>
                    <a:ahLst/>
                    <a:cxnLst>
                      <a:cxn ang="0">
                        <a:pos x="T0" y="T1"/>
                      </a:cxn>
                      <a:cxn ang="0">
                        <a:pos x="T2" y="T3"/>
                      </a:cxn>
                      <a:cxn ang="0">
                        <a:pos x="T4" y="T5"/>
                      </a:cxn>
                      <a:cxn ang="0">
                        <a:pos x="T6" y="T7"/>
                      </a:cxn>
                      <a:cxn ang="0">
                        <a:pos x="T8" y="T9"/>
                      </a:cxn>
                      <a:cxn ang="0">
                        <a:pos x="T10" y="T11"/>
                      </a:cxn>
                    </a:cxnLst>
                    <a:rect l="0" t="0" r="r" b="b"/>
                    <a:pathLst>
                      <a:path w="52" h="32">
                        <a:moveTo>
                          <a:pt x="0" y="32"/>
                        </a:moveTo>
                        <a:cubicBezTo>
                          <a:pt x="0" y="24"/>
                          <a:pt x="0" y="24"/>
                          <a:pt x="0" y="24"/>
                        </a:cubicBezTo>
                        <a:cubicBezTo>
                          <a:pt x="0" y="11"/>
                          <a:pt x="11" y="0"/>
                          <a:pt x="24" y="0"/>
                        </a:cubicBezTo>
                        <a:cubicBezTo>
                          <a:pt x="28" y="0"/>
                          <a:pt x="28" y="0"/>
                          <a:pt x="28" y="0"/>
                        </a:cubicBezTo>
                        <a:cubicBezTo>
                          <a:pt x="41" y="0"/>
                          <a:pt x="52" y="11"/>
                          <a:pt x="52" y="24"/>
                        </a:cubicBezTo>
                        <a:cubicBezTo>
                          <a:pt x="52" y="32"/>
                          <a:pt x="52" y="32"/>
                          <a:pt x="52" y="32"/>
                        </a:cubicBezTo>
                      </a:path>
                    </a:pathLst>
                  </a:custGeom>
                  <a:noFill/>
                  <a:ln w="254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545" name="Oval 24">
                    <a:extLst>
                      <a:ext uri="{FF2B5EF4-FFF2-40B4-BE49-F238E27FC236}">
                        <a16:creationId xmlns:a16="http://schemas.microsoft.com/office/drawing/2014/main" id="{D4E994D0-0940-47AE-8FAA-D252EC4B6B74}"/>
                      </a:ext>
                    </a:extLst>
                  </p:cNvPr>
                  <p:cNvSpPr>
                    <a:spLocks noChangeArrowheads="1"/>
                  </p:cNvSpPr>
                  <p:nvPr/>
                </p:nvSpPr>
                <p:spPr bwMode="auto">
                  <a:xfrm flipH="1">
                    <a:off x="2441495" y="4130857"/>
                    <a:ext cx="219422" cy="219421"/>
                  </a:xfrm>
                  <a:prstGeom prst="ellipse">
                    <a:avLst/>
                  </a:prstGeom>
                  <a:noFill/>
                  <a:ln w="254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grpSp>
        <p:cxnSp>
          <p:nvCxnSpPr>
            <p:cNvPr id="535" name="Connector: Elbow 534">
              <a:extLst>
                <a:ext uri="{FF2B5EF4-FFF2-40B4-BE49-F238E27FC236}">
                  <a16:creationId xmlns:a16="http://schemas.microsoft.com/office/drawing/2014/main" id="{0BA85E3F-2CC2-4954-8FE7-57A2F6E88912}"/>
                </a:ext>
              </a:extLst>
            </p:cNvPr>
            <p:cNvCxnSpPr>
              <a:stCxn id="542" idx="0"/>
            </p:cNvCxnSpPr>
            <p:nvPr/>
          </p:nvCxnSpPr>
          <p:spPr>
            <a:xfrm rot="5400000" flipH="1" flipV="1">
              <a:off x="6157066" y="3213441"/>
              <a:ext cx="1193338" cy="1737809"/>
            </a:xfrm>
            <a:prstGeom prst="bentConnector2">
              <a:avLst/>
            </a:prstGeom>
            <a:ln w="19050">
              <a:solidFill>
                <a:schemeClr val="accent3"/>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536" name="Group 535">
              <a:extLst>
                <a:ext uri="{FF2B5EF4-FFF2-40B4-BE49-F238E27FC236}">
                  <a16:creationId xmlns:a16="http://schemas.microsoft.com/office/drawing/2014/main" id="{1D48404B-AAD1-4F20-A0FF-44CC253562DC}"/>
                </a:ext>
              </a:extLst>
            </p:cNvPr>
            <p:cNvGrpSpPr/>
            <p:nvPr/>
          </p:nvGrpSpPr>
          <p:grpSpPr>
            <a:xfrm>
              <a:off x="5774204" y="3385782"/>
              <a:ext cx="251946" cy="251944"/>
              <a:chOff x="4458664" y="3955320"/>
              <a:chExt cx="791827" cy="791824"/>
            </a:xfrm>
          </p:grpSpPr>
          <p:sp>
            <p:nvSpPr>
              <p:cNvPr id="537" name="Oval 25">
                <a:extLst>
                  <a:ext uri="{FF2B5EF4-FFF2-40B4-BE49-F238E27FC236}">
                    <a16:creationId xmlns:a16="http://schemas.microsoft.com/office/drawing/2014/main" id="{D1D4D2FD-B54D-446C-B181-78978313363E}"/>
                  </a:ext>
                </a:extLst>
              </p:cNvPr>
              <p:cNvSpPr>
                <a:spLocks noChangeArrowheads="1"/>
              </p:cNvSpPr>
              <p:nvPr/>
            </p:nvSpPr>
            <p:spPr bwMode="auto">
              <a:xfrm flipH="1">
                <a:off x="4458664" y="3955320"/>
                <a:ext cx="791827" cy="791824"/>
              </a:xfrm>
              <a:prstGeom prst="ellipse">
                <a:avLst/>
              </a:prstGeom>
              <a:solidFill>
                <a:schemeClr val="tx1"/>
              </a:solidFill>
              <a:ln>
                <a:noFill/>
                <a:headEnd type="none" w="med" len="med"/>
                <a:tailEnd type="none" w="med" len="med"/>
              </a:ln>
              <a:effectLst>
                <a:outerShdw blurRad="889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538" name="Wifi_E701">
                <a:extLst>
                  <a:ext uri="{FF2B5EF4-FFF2-40B4-BE49-F238E27FC236}">
                    <a16:creationId xmlns:a16="http://schemas.microsoft.com/office/drawing/2014/main" id="{7115F1B2-2DF2-4D6D-A2BA-729A29F0C16D}"/>
                  </a:ext>
                </a:extLst>
              </p:cNvPr>
              <p:cNvSpPr>
                <a:spLocks noChangeAspect="1" noEditPoints="1"/>
              </p:cNvSpPr>
              <p:nvPr/>
            </p:nvSpPr>
            <p:spPr bwMode="auto">
              <a:xfrm>
                <a:off x="4640034" y="4155652"/>
                <a:ext cx="365586" cy="365760"/>
              </a:xfrm>
              <a:custGeom>
                <a:avLst/>
                <a:gdLst>
                  <a:gd name="T0" fmla="*/ 2506 w 2874"/>
                  <a:gd name="T1" fmla="*/ 2756 h 2874"/>
                  <a:gd name="T2" fmla="*/ 2256 w 2874"/>
                  <a:gd name="T3" fmla="*/ 2506 h 2874"/>
                  <a:gd name="T4" fmla="*/ 2506 w 2874"/>
                  <a:gd name="T5" fmla="*/ 2256 h 2874"/>
                  <a:gd name="T6" fmla="*/ 2756 w 2874"/>
                  <a:gd name="T7" fmla="*/ 2506 h 2874"/>
                  <a:gd name="T8" fmla="*/ 2506 w 2874"/>
                  <a:gd name="T9" fmla="*/ 2756 h 2874"/>
                  <a:gd name="T10" fmla="*/ 2874 w 2874"/>
                  <a:gd name="T11" fmla="*/ 1504 h 2874"/>
                  <a:gd name="T12" fmla="*/ 1504 w 2874"/>
                  <a:gd name="T13" fmla="*/ 2874 h 2874"/>
                  <a:gd name="T14" fmla="*/ 2874 w 2874"/>
                  <a:gd name="T15" fmla="*/ 744 h 2874"/>
                  <a:gd name="T16" fmla="*/ 744 w 2874"/>
                  <a:gd name="T17" fmla="*/ 2874 h 2874"/>
                  <a:gd name="T18" fmla="*/ 2874 w 2874"/>
                  <a:gd name="T19" fmla="*/ 0 h 2874"/>
                  <a:gd name="T20" fmla="*/ 0 w 2874"/>
                  <a:gd name="T21" fmla="*/ 2874 h 28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74" h="2874">
                    <a:moveTo>
                      <a:pt x="2506" y="2756"/>
                    </a:moveTo>
                    <a:cubicBezTo>
                      <a:pt x="2368" y="2756"/>
                      <a:pt x="2256" y="2644"/>
                      <a:pt x="2256" y="2506"/>
                    </a:cubicBezTo>
                    <a:cubicBezTo>
                      <a:pt x="2256" y="2368"/>
                      <a:pt x="2368" y="2256"/>
                      <a:pt x="2506" y="2256"/>
                    </a:cubicBezTo>
                    <a:cubicBezTo>
                      <a:pt x="2644" y="2256"/>
                      <a:pt x="2756" y="2368"/>
                      <a:pt x="2756" y="2506"/>
                    </a:cubicBezTo>
                    <a:cubicBezTo>
                      <a:pt x="2756" y="2644"/>
                      <a:pt x="2644" y="2756"/>
                      <a:pt x="2506" y="2756"/>
                    </a:cubicBezTo>
                    <a:close/>
                    <a:moveTo>
                      <a:pt x="2874" y="1504"/>
                    </a:moveTo>
                    <a:cubicBezTo>
                      <a:pt x="2117" y="1504"/>
                      <a:pt x="1504" y="2117"/>
                      <a:pt x="1504" y="2874"/>
                    </a:cubicBezTo>
                    <a:moveTo>
                      <a:pt x="2874" y="744"/>
                    </a:moveTo>
                    <a:cubicBezTo>
                      <a:pt x="1698" y="744"/>
                      <a:pt x="744" y="1698"/>
                      <a:pt x="744" y="2874"/>
                    </a:cubicBezTo>
                    <a:moveTo>
                      <a:pt x="2874" y="0"/>
                    </a:moveTo>
                    <a:cubicBezTo>
                      <a:pt x="1287" y="0"/>
                      <a:pt x="0" y="1287"/>
                      <a:pt x="0" y="2874"/>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sp>
        <p:nvSpPr>
          <p:cNvPr id="81" name="TextBox 80">
            <a:extLst>
              <a:ext uri="{FF2B5EF4-FFF2-40B4-BE49-F238E27FC236}">
                <a16:creationId xmlns:a16="http://schemas.microsoft.com/office/drawing/2014/main" id="{700E3746-E650-F24B-8EA6-CCB3197C1978}"/>
              </a:ext>
            </a:extLst>
          </p:cNvPr>
          <p:cNvSpPr txBox="1"/>
          <p:nvPr/>
        </p:nvSpPr>
        <p:spPr>
          <a:xfrm rot="2617853">
            <a:off x="11018293" y="204493"/>
            <a:ext cx="1594261" cy="369332"/>
          </a:xfrm>
          <a:prstGeom prst="rect">
            <a:avLst/>
          </a:prstGeom>
          <a:solidFill>
            <a:srgbClr val="006600"/>
          </a:solid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FFFFFF"/>
                </a:solidFill>
                <a:effectLst/>
                <a:uLnTx/>
                <a:uFillTx/>
                <a:latin typeface="Segoe UI"/>
                <a:ea typeface="+mn-ea"/>
                <a:cs typeface="+mn-cs"/>
              </a:rPr>
              <a:t>GA</a:t>
            </a:r>
          </a:p>
        </p:txBody>
      </p:sp>
      <p:pic>
        <p:nvPicPr>
          <p:cNvPr id="82" name="Graphic 81">
            <a:extLst>
              <a:ext uri="{FF2B5EF4-FFF2-40B4-BE49-F238E27FC236}">
                <a16:creationId xmlns:a16="http://schemas.microsoft.com/office/drawing/2014/main" id="{AF087025-25EB-3847-89B8-4F52D452DD8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46368" y="168027"/>
            <a:ext cx="745717" cy="745717"/>
          </a:xfrm>
          <a:prstGeom prst="rect">
            <a:avLst/>
          </a:prstGeom>
        </p:spPr>
      </p:pic>
      <p:sp>
        <p:nvSpPr>
          <p:cNvPr id="3" name="TextBox 2">
            <a:extLst>
              <a:ext uri="{FF2B5EF4-FFF2-40B4-BE49-F238E27FC236}">
                <a16:creationId xmlns:a16="http://schemas.microsoft.com/office/drawing/2014/main" id="{E1354A55-5181-7A45-80B1-27494580788C}"/>
              </a:ext>
            </a:extLst>
          </p:cNvPr>
          <p:cNvSpPr txBox="1"/>
          <p:nvPr/>
        </p:nvSpPr>
        <p:spPr>
          <a:xfrm>
            <a:off x="246368" y="998518"/>
            <a:ext cx="10744522" cy="49244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DC501C"/>
                </a:solidFill>
                <a:effectLst/>
                <a:uLnTx/>
                <a:uFillTx/>
                <a:latin typeface="Segoe UI"/>
                <a:ea typeface="+mn-ea"/>
                <a:cs typeface="+mn-cs"/>
              </a:rPr>
              <a:t>Easy deployment of large-scale branch connectivity</a:t>
            </a:r>
          </a:p>
        </p:txBody>
      </p:sp>
    </p:spTree>
    <p:extLst>
      <p:ext uri="{BB962C8B-B14F-4D97-AF65-F5344CB8AC3E}">
        <p14:creationId xmlns:p14="http://schemas.microsoft.com/office/powerpoint/2010/main" val="3071570327"/>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4C79BC4-7A7D-4DE2-918D-3D6271723C61}"/>
              </a:ext>
            </a:extLst>
          </p:cNvPr>
          <p:cNvSpPr/>
          <p:nvPr/>
        </p:nvSpPr>
        <p:spPr bwMode="auto">
          <a:xfrm>
            <a:off x="5049078" y="913744"/>
            <a:ext cx="7142921" cy="5944256"/>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cxnSp>
        <p:nvCxnSpPr>
          <p:cNvPr id="108" name="Straight Arrow Connector 107">
            <a:extLst>
              <a:ext uri="{FF2B5EF4-FFF2-40B4-BE49-F238E27FC236}">
                <a16:creationId xmlns:a16="http://schemas.microsoft.com/office/drawing/2014/main" id="{CA88A123-3A4E-4FA7-BA85-C68219B4A2DA}"/>
              </a:ext>
            </a:extLst>
          </p:cNvPr>
          <p:cNvCxnSpPr>
            <a:cxnSpLocks/>
            <a:stCxn id="106" idx="18"/>
            <a:endCxn id="559" idx="1"/>
          </p:cNvCxnSpPr>
          <p:nvPr/>
        </p:nvCxnSpPr>
        <p:spPr>
          <a:xfrm>
            <a:off x="7378588" y="1518638"/>
            <a:ext cx="1270822" cy="2021717"/>
          </a:xfrm>
          <a:prstGeom prst="straightConnector1">
            <a:avLst/>
          </a:prstGeom>
          <a:ln w="57150">
            <a:solidFill>
              <a:schemeClr val="accent2"/>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F969E99A-6AB9-4FC2-8A0D-1F12994C55B0}"/>
              </a:ext>
            </a:extLst>
          </p:cNvPr>
          <p:cNvCxnSpPr>
            <a:cxnSpLocks/>
            <a:stCxn id="90" idx="20"/>
            <a:endCxn id="559" idx="2"/>
          </p:cNvCxnSpPr>
          <p:nvPr/>
        </p:nvCxnSpPr>
        <p:spPr>
          <a:xfrm>
            <a:off x="5912791" y="2330666"/>
            <a:ext cx="2650465" cy="1412916"/>
          </a:xfrm>
          <a:prstGeom prst="straightConnector1">
            <a:avLst/>
          </a:prstGeom>
          <a:ln w="57150">
            <a:solidFill>
              <a:schemeClr val="accent2"/>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84" name="Title 6">
            <a:extLst>
              <a:ext uri="{FF2B5EF4-FFF2-40B4-BE49-F238E27FC236}">
                <a16:creationId xmlns:a16="http://schemas.microsoft.com/office/drawing/2014/main" id="{D69E895C-9800-7D41-8E0A-84CA98C0444E}"/>
              </a:ext>
            </a:extLst>
          </p:cNvPr>
          <p:cNvSpPr>
            <a:spLocks noGrp="1"/>
          </p:cNvSpPr>
          <p:nvPr>
            <p:ph type="title"/>
          </p:nvPr>
        </p:nvSpPr>
        <p:spPr>
          <a:xfrm>
            <a:off x="1145486" y="248221"/>
            <a:ext cx="11018520" cy="553998"/>
          </a:xfrm>
        </p:spPr>
        <p:txBody>
          <a:bodyPr/>
          <a:lstStyle/>
          <a:p>
            <a:r>
              <a:rPr lang="en-US" dirty="0"/>
              <a:t>Azure Virtual WAN – Unified Cloud Connectivity</a:t>
            </a:r>
          </a:p>
        </p:txBody>
      </p:sp>
      <p:sp>
        <p:nvSpPr>
          <p:cNvPr id="2" name="Text Placeholder 1">
            <a:extLst>
              <a:ext uri="{FF2B5EF4-FFF2-40B4-BE49-F238E27FC236}">
                <a16:creationId xmlns:a16="http://schemas.microsoft.com/office/drawing/2014/main" id="{7FF577D4-48B6-430B-B086-B0CDF2CB479F}"/>
              </a:ext>
            </a:extLst>
          </p:cNvPr>
          <p:cNvSpPr>
            <a:spLocks noGrp="1"/>
          </p:cNvSpPr>
          <p:nvPr>
            <p:ph type="body" sz="quarter" idx="10"/>
          </p:nvPr>
        </p:nvSpPr>
        <p:spPr>
          <a:xfrm>
            <a:off x="298237" y="1909164"/>
            <a:ext cx="4907332" cy="4623710"/>
          </a:xfrm>
        </p:spPr>
        <p:txBody>
          <a:bodyPr>
            <a:noAutofit/>
          </a:bodyPr>
          <a:lstStyle/>
          <a:p>
            <a:pPr marL="0" indent="0">
              <a:buNone/>
            </a:pPr>
            <a:r>
              <a:rPr lang="en-US" sz="2400" dirty="0"/>
              <a:t>Hubs in Azure</a:t>
            </a:r>
          </a:p>
          <a:p>
            <a:pPr marL="0" indent="0">
              <a:buNone/>
            </a:pPr>
            <a:r>
              <a:rPr lang="en-US" sz="2400" dirty="0"/>
              <a:t>Enable/disable branch to branch</a:t>
            </a:r>
          </a:p>
          <a:p>
            <a:pPr marL="0" indent="0">
              <a:buNone/>
            </a:pPr>
            <a:r>
              <a:rPr lang="en-US" sz="2400" dirty="0"/>
              <a:t>IPsec IKEv1 and IKEv2</a:t>
            </a:r>
          </a:p>
          <a:p>
            <a:pPr marL="0" indent="0">
              <a:buNone/>
            </a:pPr>
            <a:r>
              <a:rPr lang="en-US" sz="2400" dirty="0"/>
              <a:t>Scale unit-based billing </a:t>
            </a:r>
          </a:p>
          <a:p>
            <a:pPr marL="0" indent="0">
              <a:buNone/>
            </a:pPr>
            <a:r>
              <a:rPr lang="en-US" sz="2400" dirty="0"/>
              <a:t>E2E Monitoring and Resource Health</a:t>
            </a:r>
          </a:p>
          <a:p>
            <a:pPr marL="0" indent="0">
              <a:buNone/>
            </a:pPr>
            <a:r>
              <a:rPr lang="en-US" sz="2400" dirty="0"/>
              <a:t>ExpressRoute (Preview)</a:t>
            </a:r>
          </a:p>
          <a:p>
            <a:pPr marL="0" indent="0">
              <a:buNone/>
            </a:pPr>
            <a:r>
              <a:rPr lang="en-US" sz="2400" dirty="0"/>
              <a:t>P2S with IKEv2 and OpenVPN (Preview)</a:t>
            </a:r>
          </a:p>
          <a:p>
            <a:pPr marL="0" indent="0">
              <a:buNone/>
            </a:pPr>
            <a:r>
              <a:rPr lang="en-US" sz="2400" dirty="0"/>
              <a:t>O365 Policy (Preview)</a:t>
            </a:r>
          </a:p>
        </p:txBody>
      </p:sp>
      <p:sp>
        <p:nvSpPr>
          <p:cNvPr id="490" name="Rectangle 489">
            <a:extLst>
              <a:ext uri="{FF2B5EF4-FFF2-40B4-BE49-F238E27FC236}">
                <a16:creationId xmlns:a16="http://schemas.microsoft.com/office/drawing/2014/main" id="{48926C10-9D78-443B-83AD-9C518F5A7A6B}"/>
              </a:ext>
            </a:extLst>
          </p:cNvPr>
          <p:cNvSpPr/>
          <p:nvPr/>
        </p:nvSpPr>
        <p:spPr bwMode="auto">
          <a:xfrm>
            <a:off x="13516242" y="2574510"/>
            <a:ext cx="377654" cy="45719"/>
          </a:xfrm>
          <a:prstGeom prst="rect">
            <a:avLst/>
          </a:prstGeom>
          <a:solidFill>
            <a:srgbClr val="33709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496" name="Straight Arrow Connector 495">
            <a:extLst>
              <a:ext uri="{FF2B5EF4-FFF2-40B4-BE49-F238E27FC236}">
                <a16:creationId xmlns:a16="http://schemas.microsoft.com/office/drawing/2014/main" id="{2CAF4F47-0780-47BA-B7D5-41E155976E64}"/>
              </a:ext>
            </a:extLst>
          </p:cNvPr>
          <p:cNvCxnSpPr>
            <a:cxnSpLocks/>
          </p:cNvCxnSpPr>
          <p:nvPr/>
        </p:nvCxnSpPr>
        <p:spPr>
          <a:xfrm>
            <a:off x="8662641" y="2158711"/>
            <a:ext cx="376777" cy="1087996"/>
          </a:xfrm>
          <a:prstGeom prst="straightConnector1">
            <a:avLst/>
          </a:prstGeom>
          <a:ln w="28575">
            <a:solidFill>
              <a:schemeClr val="accent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98" name="Straight Arrow Connector 497">
            <a:extLst>
              <a:ext uri="{FF2B5EF4-FFF2-40B4-BE49-F238E27FC236}">
                <a16:creationId xmlns:a16="http://schemas.microsoft.com/office/drawing/2014/main" id="{F0E96A38-936A-45B6-85F9-D8B5A8421117}"/>
              </a:ext>
            </a:extLst>
          </p:cNvPr>
          <p:cNvCxnSpPr>
            <a:cxnSpLocks/>
          </p:cNvCxnSpPr>
          <p:nvPr/>
        </p:nvCxnSpPr>
        <p:spPr>
          <a:xfrm>
            <a:off x="9896947" y="1813828"/>
            <a:ext cx="0" cy="1012269"/>
          </a:xfrm>
          <a:prstGeom prst="straightConnector1">
            <a:avLst/>
          </a:prstGeom>
          <a:ln w="28575">
            <a:solidFill>
              <a:schemeClr val="accent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11" name="Straight Arrow Connector 510">
            <a:extLst>
              <a:ext uri="{FF2B5EF4-FFF2-40B4-BE49-F238E27FC236}">
                <a16:creationId xmlns:a16="http://schemas.microsoft.com/office/drawing/2014/main" id="{99C509F3-306D-4C81-B387-B21421821438}"/>
              </a:ext>
            </a:extLst>
          </p:cNvPr>
          <p:cNvCxnSpPr/>
          <p:nvPr/>
        </p:nvCxnSpPr>
        <p:spPr>
          <a:xfrm flipV="1">
            <a:off x="10882750" y="2988111"/>
            <a:ext cx="852714" cy="575273"/>
          </a:xfrm>
          <a:prstGeom prst="straightConnector1">
            <a:avLst/>
          </a:prstGeom>
          <a:ln w="28575" cmpd="sng">
            <a:solidFill>
              <a:schemeClr val="accent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12" name="Straight Arrow Connector 511">
            <a:extLst>
              <a:ext uri="{FF2B5EF4-FFF2-40B4-BE49-F238E27FC236}">
                <a16:creationId xmlns:a16="http://schemas.microsoft.com/office/drawing/2014/main" id="{F2DC9548-30C0-432F-AE0C-0E442103B100}"/>
              </a:ext>
            </a:extLst>
          </p:cNvPr>
          <p:cNvCxnSpPr/>
          <p:nvPr/>
        </p:nvCxnSpPr>
        <p:spPr>
          <a:xfrm flipV="1">
            <a:off x="10206066" y="2300220"/>
            <a:ext cx="925188" cy="713123"/>
          </a:xfrm>
          <a:prstGeom prst="straightConnector1">
            <a:avLst/>
          </a:prstGeom>
          <a:ln w="28575" cmpd="sng">
            <a:solidFill>
              <a:schemeClr val="accent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518" name="cloud">
            <a:extLst>
              <a:ext uri="{FF2B5EF4-FFF2-40B4-BE49-F238E27FC236}">
                <a16:creationId xmlns:a16="http://schemas.microsoft.com/office/drawing/2014/main" id="{0E67D92B-61A8-41E7-A27F-289E51949925}"/>
              </a:ext>
            </a:extLst>
          </p:cNvPr>
          <p:cNvSpPr>
            <a:spLocks noChangeAspect="1"/>
          </p:cNvSpPr>
          <p:nvPr/>
        </p:nvSpPr>
        <p:spPr bwMode="auto">
          <a:xfrm>
            <a:off x="9464487" y="1441211"/>
            <a:ext cx="864920" cy="551036"/>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chemeClr val="accent1"/>
          </a:solidFill>
          <a:ln w="15875" cap="sq">
            <a:noFill/>
            <a:prstDash val="solid"/>
            <a:miter lim="800000"/>
            <a:headEnd/>
            <a:tailEnd/>
          </a:ln>
          <a:effectLst>
            <a:outerShdw blurRad="88900" dist="38100" dir="2700000" algn="tl" rotWithShape="0">
              <a:prstClr val="black">
                <a:alpha val="30000"/>
              </a:prstClr>
            </a:outerShdw>
          </a:effectLst>
        </p:spPr>
        <p:txBody>
          <a:bodyPr vert="horz" wrap="square" lIns="91440" tIns="45720" rIns="91440" bIns="0" numCol="1" anchor="ctr" anchorCtr="0" compatLnSpc="1">
            <a:prstTxWarp prst="textNoShape">
              <a:avLst/>
            </a:prstTxWarp>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err="1">
                <a:ln>
                  <a:noFill/>
                </a:ln>
                <a:gradFill>
                  <a:gsLst>
                    <a:gs pos="0">
                      <a:srgbClr val="FFFFFF"/>
                    </a:gs>
                    <a:gs pos="100000">
                      <a:srgbClr val="FFFFFF"/>
                    </a:gs>
                  </a:gsLst>
                </a:gradFill>
                <a:effectLst/>
                <a:uLnTx/>
                <a:uFillTx/>
                <a:latin typeface="Segoe UI"/>
                <a:ea typeface="+mn-ea"/>
                <a:cs typeface="+mn-cs"/>
              </a:rPr>
              <a:t>VNet</a:t>
            </a:r>
            <a:endParaRPr kumimoji="0" lang="en-US" sz="1100" b="0" i="0" u="none" strike="noStrike" kern="1200" cap="none" spc="0" normalizeH="0" baseline="0" noProof="0">
              <a:ln>
                <a:noFill/>
              </a:ln>
              <a:gradFill>
                <a:gsLst>
                  <a:gs pos="0">
                    <a:srgbClr val="FFFFFF"/>
                  </a:gs>
                  <a:gs pos="100000">
                    <a:srgbClr val="FFFFFF"/>
                  </a:gs>
                </a:gsLst>
              </a:gradFill>
              <a:effectLst/>
              <a:uLnTx/>
              <a:uFillTx/>
              <a:latin typeface="Segoe UI"/>
              <a:ea typeface="+mn-ea"/>
              <a:cs typeface="+mn-cs"/>
            </a:endParaRPr>
          </a:p>
        </p:txBody>
      </p:sp>
      <p:sp>
        <p:nvSpPr>
          <p:cNvPr id="519" name="cloud">
            <a:extLst>
              <a:ext uri="{FF2B5EF4-FFF2-40B4-BE49-F238E27FC236}">
                <a16:creationId xmlns:a16="http://schemas.microsoft.com/office/drawing/2014/main" id="{EFD96546-195C-4563-B369-28EB4481F392}"/>
              </a:ext>
            </a:extLst>
          </p:cNvPr>
          <p:cNvSpPr>
            <a:spLocks noChangeAspect="1"/>
          </p:cNvSpPr>
          <p:nvPr/>
        </p:nvSpPr>
        <p:spPr bwMode="auto">
          <a:xfrm>
            <a:off x="8130517" y="2543305"/>
            <a:ext cx="3096582" cy="1972818"/>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chemeClr val="accent6">
              <a:lumMod val="90000"/>
            </a:schemeClr>
          </a:solidFill>
          <a:ln w="15875" cap="sq">
            <a:noFill/>
            <a:prstDash val="solid"/>
            <a:miter lim="800000"/>
            <a:headEnd/>
            <a:tailEnd/>
          </a:ln>
          <a:effectLst>
            <a:outerShdw blurRad="88900" dist="38100" dir="2700000" algn="tl" rotWithShape="0">
              <a:prstClr val="black">
                <a:alpha val="30000"/>
              </a:prstClr>
            </a:outerShdw>
          </a:effectLst>
        </p:spPr>
        <p:txBody>
          <a:bodyPr vert="horz" wrap="square" lIns="91440" tIns="45720" rIns="91440" bIns="182880" numCol="1" anchor="b" anchorCtr="0" compatLnSpc="1">
            <a:prstTxWarp prst="textNoShape">
              <a:avLst/>
            </a:prstTxWarp>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a:ln>
                <a:noFill/>
              </a:ln>
              <a:gradFill>
                <a:gsLst>
                  <a:gs pos="0">
                    <a:srgbClr val="1A1A1A"/>
                  </a:gs>
                  <a:gs pos="100000">
                    <a:srgbClr val="1A1A1A"/>
                  </a:gs>
                </a:gsLst>
              </a:gradFill>
              <a:effectLst/>
              <a:uLnTx/>
              <a:uFillTx/>
              <a:latin typeface="Segoe UI"/>
              <a:ea typeface="+mn-ea"/>
              <a:cs typeface="+mn-cs"/>
            </a:endParaRPr>
          </a:p>
        </p:txBody>
      </p:sp>
      <p:sp>
        <p:nvSpPr>
          <p:cNvPr id="520" name="cloud">
            <a:extLst>
              <a:ext uri="{FF2B5EF4-FFF2-40B4-BE49-F238E27FC236}">
                <a16:creationId xmlns:a16="http://schemas.microsoft.com/office/drawing/2014/main" id="{2B9DDEA4-1050-47E6-90AF-1307820B410F}"/>
              </a:ext>
            </a:extLst>
          </p:cNvPr>
          <p:cNvSpPr>
            <a:spLocks noChangeAspect="1"/>
          </p:cNvSpPr>
          <p:nvPr/>
        </p:nvSpPr>
        <p:spPr bwMode="auto">
          <a:xfrm>
            <a:off x="8206076" y="1810857"/>
            <a:ext cx="864920" cy="551036"/>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chemeClr val="accent1"/>
          </a:solidFill>
          <a:ln w="15875" cap="sq">
            <a:noFill/>
            <a:prstDash val="solid"/>
            <a:miter lim="800000"/>
            <a:headEnd/>
            <a:tailEnd/>
          </a:ln>
          <a:effectLst>
            <a:outerShdw blurRad="88900" dist="38100" dir="2700000" algn="tl" rotWithShape="0">
              <a:prstClr val="black">
                <a:alpha val="30000"/>
              </a:prstClr>
            </a:outerShdw>
          </a:effectLst>
        </p:spPr>
        <p:txBody>
          <a:bodyPr vert="horz" wrap="square" lIns="91440" tIns="45720" rIns="91440" bIns="0" numCol="1" anchor="ctr" anchorCtr="0" compatLnSpc="1">
            <a:prstTxWarp prst="textNoShape">
              <a:avLst/>
            </a:prstTxWarp>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err="1">
                <a:ln>
                  <a:noFill/>
                </a:ln>
                <a:gradFill>
                  <a:gsLst>
                    <a:gs pos="0">
                      <a:srgbClr val="FFFFFF"/>
                    </a:gs>
                    <a:gs pos="100000">
                      <a:srgbClr val="FFFFFF"/>
                    </a:gs>
                  </a:gsLst>
                </a:gradFill>
                <a:effectLst/>
                <a:uLnTx/>
                <a:uFillTx/>
                <a:latin typeface="Segoe UI"/>
                <a:ea typeface="+mn-ea"/>
                <a:cs typeface="+mn-cs"/>
              </a:rPr>
              <a:t>VNet</a:t>
            </a:r>
            <a:endParaRPr kumimoji="0" lang="en-US" sz="1100" b="0" i="0" u="none" strike="noStrike" kern="1200" cap="none" spc="0" normalizeH="0" baseline="0" noProof="0">
              <a:ln>
                <a:noFill/>
              </a:ln>
              <a:gradFill>
                <a:gsLst>
                  <a:gs pos="0">
                    <a:srgbClr val="FFFFFF"/>
                  </a:gs>
                  <a:gs pos="100000">
                    <a:srgbClr val="FFFFFF"/>
                  </a:gs>
                </a:gsLst>
              </a:gradFill>
              <a:effectLst/>
              <a:uLnTx/>
              <a:uFillTx/>
              <a:latin typeface="Segoe UI"/>
              <a:ea typeface="+mn-ea"/>
              <a:cs typeface="+mn-cs"/>
            </a:endParaRPr>
          </a:p>
        </p:txBody>
      </p:sp>
      <p:sp>
        <p:nvSpPr>
          <p:cNvPr id="521" name="cloud">
            <a:extLst>
              <a:ext uri="{FF2B5EF4-FFF2-40B4-BE49-F238E27FC236}">
                <a16:creationId xmlns:a16="http://schemas.microsoft.com/office/drawing/2014/main" id="{67266AD5-7EDE-483E-86BD-B5D37641B1DF}"/>
              </a:ext>
            </a:extLst>
          </p:cNvPr>
          <p:cNvSpPr>
            <a:spLocks noChangeAspect="1"/>
          </p:cNvSpPr>
          <p:nvPr/>
        </p:nvSpPr>
        <p:spPr bwMode="auto">
          <a:xfrm>
            <a:off x="10698794" y="2055090"/>
            <a:ext cx="864920" cy="551036"/>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chemeClr val="accent1"/>
          </a:solidFill>
          <a:ln w="15875" cap="sq">
            <a:noFill/>
            <a:prstDash val="solid"/>
            <a:miter lim="800000"/>
            <a:headEnd/>
            <a:tailEnd/>
          </a:ln>
          <a:effectLst>
            <a:outerShdw blurRad="88900" dist="38100" dir="2700000" algn="tl" rotWithShape="0">
              <a:prstClr val="black">
                <a:alpha val="30000"/>
              </a:prstClr>
            </a:outerShdw>
          </a:effectLst>
        </p:spPr>
        <p:txBody>
          <a:bodyPr vert="horz" wrap="square" lIns="91440" tIns="45720" rIns="91440" bIns="0" numCol="1" anchor="ctr" anchorCtr="0" compatLnSpc="1">
            <a:prstTxWarp prst="textNoShape">
              <a:avLst/>
            </a:prstTxWarp>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err="1">
                <a:ln>
                  <a:noFill/>
                </a:ln>
                <a:gradFill>
                  <a:gsLst>
                    <a:gs pos="0">
                      <a:srgbClr val="FFFFFF"/>
                    </a:gs>
                    <a:gs pos="100000">
                      <a:srgbClr val="FFFFFF"/>
                    </a:gs>
                  </a:gsLst>
                </a:gradFill>
                <a:effectLst/>
                <a:uLnTx/>
                <a:uFillTx/>
                <a:latin typeface="Segoe UI"/>
                <a:ea typeface="+mn-ea"/>
                <a:cs typeface="+mn-cs"/>
              </a:rPr>
              <a:t>VNet</a:t>
            </a:r>
            <a:endParaRPr kumimoji="0" lang="en-US" sz="1100" b="0" i="0" u="none" strike="noStrike" kern="1200" cap="none" spc="0" normalizeH="0" baseline="0" noProof="0">
              <a:ln>
                <a:noFill/>
              </a:ln>
              <a:gradFill>
                <a:gsLst>
                  <a:gs pos="0">
                    <a:srgbClr val="FFFFFF"/>
                  </a:gs>
                  <a:gs pos="100000">
                    <a:srgbClr val="FFFFFF"/>
                  </a:gs>
                </a:gsLst>
              </a:gradFill>
              <a:effectLst/>
              <a:uLnTx/>
              <a:uFillTx/>
              <a:latin typeface="Segoe UI"/>
              <a:ea typeface="+mn-ea"/>
              <a:cs typeface="+mn-cs"/>
            </a:endParaRPr>
          </a:p>
        </p:txBody>
      </p:sp>
      <p:sp>
        <p:nvSpPr>
          <p:cNvPr id="522" name="cloud">
            <a:extLst>
              <a:ext uri="{FF2B5EF4-FFF2-40B4-BE49-F238E27FC236}">
                <a16:creationId xmlns:a16="http://schemas.microsoft.com/office/drawing/2014/main" id="{303B9515-C123-4702-97D8-CA74FE405A84}"/>
              </a:ext>
            </a:extLst>
          </p:cNvPr>
          <p:cNvSpPr>
            <a:spLocks noChangeAspect="1"/>
          </p:cNvSpPr>
          <p:nvPr/>
        </p:nvSpPr>
        <p:spPr bwMode="auto">
          <a:xfrm>
            <a:off x="11282277" y="2737825"/>
            <a:ext cx="864920" cy="551036"/>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chemeClr val="accent1"/>
          </a:solidFill>
          <a:ln w="15875" cap="sq">
            <a:noFill/>
            <a:prstDash val="solid"/>
            <a:miter lim="800000"/>
            <a:headEnd/>
            <a:tailEnd/>
          </a:ln>
          <a:effectLst>
            <a:outerShdw blurRad="88900" dist="38100" dir="2700000" algn="tl" rotWithShape="0">
              <a:prstClr val="black">
                <a:alpha val="30000"/>
              </a:prstClr>
            </a:outerShdw>
          </a:effectLst>
        </p:spPr>
        <p:txBody>
          <a:bodyPr vert="horz" wrap="square" lIns="91440" tIns="45720" rIns="91440" bIns="0" numCol="1" anchor="ctr" anchorCtr="0" compatLnSpc="1">
            <a:prstTxWarp prst="textNoShape">
              <a:avLst/>
            </a:prstTxWarp>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err="1">
                <a:ln>
                  <a:noFill/>
                </a:ln>
                <a:gradFill>
                  <a:gsLst>
                    <a:gs pos="0">
                      <a:srgbClr val="FFFFFF"/>
                    </a:gs>
                    <a:gs pos="100000">
                      <a:srgbClr val="FFFFFF"/>
                    </a:gs>
                  </a:gsLst>
                </a:gradFill>
                <a:effectLst/>
                <a:uLnTx/>
                <a:uFillTx/>
                <a:latin typeface="Segoe UI"/>
                <a:ea typeface="+mn-ea"/>
                <a:cs typeface="+mn-cs"/>
              </a:rPr>
              <a:t>VNet</a:t>
            </a:r>
            <a:endParaRPr kumimoji="0" lang="en-US" sz="1100" b="0" i="0" u="none" strike="noStrike" kern="1200" cap="none" spc="0" normalizeH="0" baseline="0" noProof="0">
              <a:ln>
                <a:noFill/>
              </a:ln>
              <a:gradFill>
                <a:gsLst>
                  <a:gs pos="0">
                    <a:srgbClr val="FFFFFF"/>
                  </a:gs>
                  <a:gs pos="100000">
                    <a:srgbClr val="FFFFFF"/>
                  </a:gs>
                </a:gsLst>
              </a:gradFill>
              <a:effectLst/>
              <a:uLnTx/>
              <a:uFillTx/>
              <a:latin typeface="Segoe UI"/>
              <a:ea typeface="+mn-ea"/>
              <a:cs typeface="+mn-cs"/>
            </a:endParaRPr>
          </a:p>
        </p:txBody>
      </p:sp>
      <p:grpSp>
        <p:nvGrpSpPr>
          <p:cNvPr id="523" name="Group 522">
            <a:extLst>
              <a:ext uri="{FF2B5EF4-FFF2-40B4-BE49-F238E27FC236}">
                <a16:creationId xmlns:a16="http://schemas.microsoft.com/office/drawing/2014/main" id="{61D3DD3C-5D40-4BCB-97C1-96A8D4BEFE78}"/>
              </a:ext>
            </a:extLst>
          </p:cNvPr>
          <p:cNvGrpSpPr/>
          <p:nvPr/>
        </p:nvGrpSpPr>
        <p:grpSpPr>
          <a:xfrm>
            <a:off x="8423922" y="5226915"/>
            <a:ext cx="899423" cy="1590327"/>
            <a:chOff x="7437453" y="4394489"/>
            <a:chExt cx="899423" cy="1590327"/>
          </a:xfrm>
        </p:grpSpPr>
        <p:sp>
          <p:nvSpPr>
            <p:cNvPr id="581" name="TextBox 580">
              <a:extLst>
                <a:ext uri="{FF2B5EF4-FFF2-40B4-BE49-F238E27FC236}">
                  <a16:creationId xmlns:a16="http://schemas.microsoft.com/office/drawing/2014/main" id="{07ACF931-645C-468F-B904-E9CF5499B464}"/>
                </a:ext>
              </a:extLst>
            </p:cNvPr>
            <p:cNvSpPr txBox="1"/>
            <p:nvPr/>
          </p:nvSpPr>
          <p:spPr>
            <a:xfrm>
              <a:off x="7737392" y="5818617"/>
              <a:ext cx="535355" cy="16619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Branch</a:t>
              </a:r>
            </a:p>
          </p:txBody>
        </p:sp>
        <p:sp>
          <p:nvSpPr>
            <p:cNvPr id="582" name="EMI_E731">
              <a:extLst>
                <a:ext uri="{FF2B5EF4-FFF2-40B4-BE49-F238E27FC236}">
                  <a16:creationId xmlns:a16="http://schemas.microsoft.com/office/drawing/2014/main" id="{66BE9CAA-B580-4E7D-A9AB-5CEC2B7D59F3}"/>
                </a:ext>
              </a:extLst>
            </p:cNvPr>
            <p:cNvSpPr>
              <a:spLocks noChangeAspect="1" noEditPoints="1"/>
            </p:cNvSpPr>
            <p:nvPr/>
          </p:nvSpPr>
          <p:spPr bwMode="auto">
            <a:xfrm>
              <a:off x="7673262" y="4584205"/>
              <a:ext cx="663614" cy="1078143"/>
            </a:xfrm>
            <a:custGeom>
              <a:avLst/>
              <a:gdLst>
                <a:gd name="T0" fmla="*/ 0 w 2523"/>
                <a:gd name="T1" fmla="*/ 0 h 4099"/>
                <a:gd name="T2" fmla="*/ 2523 w 2523"/>
                <a:gd name="T3" fmla="*/ 0 h 4099"/>
                <a:gd name="T4" fmla="*/ 2523 w 2523"/>
                <a:gd name="T5" fmla="*/ 4099 h 4099"/>
                <a:gd name="T6" fmla="*/ 1578 w 2523"/>
                <a:gd name="T7" fmla="*/ 4099 h 4099"/>
                <a:gd name="T8" fmla="*/ 1578 w 2523"/>
                <a:gd name="T9" fmla="*/ 2838 h 4099"/>
                <a:gd name="T10" fmla="*/ 947 w 2523"/>
                <a:gd name="T11" fmla="*/ 2838 h 4099"/>
                <a:gd name="T12" fmla="*/ 947 w 2523"/>
                <a:gd name="T13" fmla="*/ 4099 h 4099"/>
                <a:gd name="T14" fmla="*/ 0 w 2523"/>
                <a:gd name="T15" fmla="*/ 4099 h 4099"/>
                <a:gd name="T16" fmla="*/ 0 w 2523"/>
                <a:gd name="T17" fmla="*/ 0 h 4099"/>
                <a:gd name="T18" fmla="*/ 631 w 2523"/>
                <a:gd name="T19" fmla="*/ 473 h 4099"/>
                <a:gd name="T20" fmla="*/ 631 w 2523"/>
                <a:gd name="T21" fmla="*/ 1104 h 4099"/>
                <a:gd name="T22" fmla="*/ 1262 w 2523"/>
                <a:gd name="T23" fmla="*/ 473 h 4099"/>
                <a:gd name="T24" fmla="*/ 1262 w 2523"/>
                <a:gd name="T25" fmla="*/ 1104 h 4099"/>
                <a:gd name="T26" fmla="*/ 1893 w 2523"/>
                <a:gd name="T27" fmla="*/ 473 h 4099"/>
                <a:gd name="T28" fmla="*/ 1893 w 2523"/>
                <a:gd name="T29" fmla="*/ 1104 h 4099"/>
                <a:gd name="T30" fmla="*/ 631 w 2523"/>
                <a:gd name="T31" fmla="*/ 1419 h 4099"/>
                <a:gd name="T32" fmla="*/ 631 w 2523"/>
                <a:gd name="T33" fmla="*/ 2050 h 4099"/>
                <a:gd name="T34" fmla="*/ 1262 w 2523"/>
                <a:gd name="T35" fmla="*/ 1419 h 4099"/>
                <a:gd name="T36" fmla="*/ 1262 w 2523"/>
                <a:gd name="T37" fmla="*/ 2050 h 4099"/>
                <a:gd name="T38" fmla="*/ 1893 w 2523"/>
                <a:gd name="T39" fmla="*/ 1419 h 4099"/>
                <a:gd name="T40" fmla="*/ 1893 w 2523"/>
                <a:gd name="T41" fmla="*/ 2050 h 40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23" h="4099">
                  <a:moveTo>
                    <a:pt x="0" y="0"/>
                  </a:moveTo>
                  <a:lnTo>
                    <a:pt x="2523" y="0"/>
                  </a:lnTo>
                  <a:lnTo>
                    <a:pt x="2523" y="4099"/>
                  </a:lnTo>
                  <a:lnTo>
                    <a:pt x="1578" y="4099"/>
                  </a:lnTo>
                  <a:lnTo>
                    <a:pt x="1578" y="2838"/>
                  </a:lnTo>
                  <a:lnTo>
                    <a:pt x="947" y="2838"/>
                  </a:lnTo>
                  <a:lnTo>
                    <a:pt x="947" y="4099"/>
                  </a:lnTo>
                  <a:lnTo>
                    <a:pt x="0" y="4099"/>
                  </a:lnTo>
                  <a:lnTo>
                    <a:pt x="0" y="0"/>
                  </a:lnTo>
                  <a:moveTo>
                    <a:pt x="631" y="473"/>
                  </a:moveTo>
                  <a:lnTo>
                    <a:pt x="631" y="1104"/>
                  </a:lnTo>
                  <a:moveTo>
                    <a:pt x="1262" y="473"/>
                  </a:moveTo>
                  <a:lnTo>
                    <a:pt x="1262" y="1104"/>
                  </a:lnTo>
                  <a:moveTo>
                    <a:pt x="1893" y="473"/>
                  </a:moveTo>
                  <a:lnTo>
                    <a:pt x="1893" y="1104"/>
                  </a:lnTo>
                  <a:moveTo>
                    <a:pt x="631" y="1419"/>
                  </a:moveTo>
                  <a:lnTo>
                    <a:pt x="631" y="2050"/>
                  </a:lnTo>
                  <a:moveTo>
                    <a:pt x="1262" y="1419"/>
                  </a:moveTo>
                  <a:lnTo>
                    <a:pt x="1262" y="2050"/>
                  </a:lnTo>
                  <a:moveTo>
                    <a:pt x="1893" y="1419"/>
                  </a:moveTo>
                  <a:lnTo>
                    <a:pt x="1893" y="2050"/>
                  </a:lnTo>
                </a:path>
              </a:pathLst>
            </a:custGeom>
            <a:solidFill>
              <a:schemeClr val="bg2"/>
            </a:solidFill>
            <a:ln w="15875" cap="sq">
              <a:solidFill>
                <a:schemeClr val="tx1"/>
              </a:solidFill>
              <a:prstDash val="solid"/>
              <a:miter lim="800000"/>
              <a:headEnd/>
              <a:tailEnd/>
            </a:ln>
            <a:effectLst>
              <a:outerShdw blurRad="88900" dist="38100" dir="2700000" algn="tl" rotWithShape="0">
                <a:prstClr val="black">
                  <a:alpha val="30000"/>
                </a:prstClr>
              </a:outerShdw>
            </a:effec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583" name="Group 582">
              <a:extLst>
                <a:ext uri="{FF2B5EF4-FFF2-40B4-BE49-F238E27FC236}">
                  <a16:creationId xmlns:a16="http://schemas.microsoft.com/office/drawing/2014/main" id="{9C8932AF-9FF7-4491-BC29-552F1342440C}"/>
                </a:ext>
              </a:extLst>
            </p:cNvPr>
            <p:cNvGrpSpPr/>
            <p:nvPr/>
          </p:nvGrpSpPr>
          <p:grpSpPr>
            <a:xfrm>
              <a:off x="7437453" y="4394489"/>
              <a:ext cx="465804" cy="465802"/>
              <a:chOff x="7426424" y="4586789"/>
              <a:chExt cx="791827" cy="791824"/>
            </a:xfrm>
          </p:grpSpPr>
          <p:sp>
            <p:nvSpPr>
              <p:cNvPr id="584" name="Oval 25">
                <a:extLst>
                  <a:ext uri="{FF2B5EF4-FFF2-40B4-BE49-F238E27FC236}">
                    <a16:creationId xmlns:a16="http://schemas.microsoft.com/office/drawing/2014/main" id="{A233D6E8-1C12-4C94-A166-56B1DBC450CD}"/>
                  </a:ext>
                </a:extLst>
              </p:cNvPr>
              <p:cNvSpPr>
                <a:spLocks noChangeArrowheads="1"/>
              </p:cNvSpPr>
              <p:nvPr/>
            </p:nvSpPr>
            <p:spPr bwMode="auto">
              <a:xfrm flipH="1">
                <a:off x="7426424" y="4586789"/>
                <a:ext cx="791827" cy="791824"/>
              </a:xfrm>
              <a:prstGeom prst="ellipse">
                <a:avLst/>
              </a:prstGeom>
              <a:ln>
                <a:noFill/>
                <a:headEnd type="none" w="med" len="med"/>
                <a:tailEnd type="none" w="med" len="med"/>
              </a:ln>
              <a:effectLst>
                <a:outerShdw blurRad="889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585" name="Group 584">
                <a:extLst>
                  <a:ext uri="{FF2B5EF4-FFF2-40B4-BE49-F238E27FC236}">
                    <a16:creationId xmlns:a16="http://schemas.microsoft.com/office/drawing/2014/main" id="{FCC83F6D-CA4D-48A9-890E-8CC44464620A}"/>
                  </a:ext>
                </a:extLst>
              </p:cNvPr>
              <p:cNvGrpSpPr/>
              <p:nvPr/>
            </p:nvGrpSpPr>
            <p:grpSpPr>
              <a:xfrm>
                <a:off x="7653478" y="4769005"/>
                <a:ext cx="337719" cy="427393"/>
                <a:chOff x="2382348" y="4130857"/>
                <a:chExt cx="337719" cy="427393"/>
              </a:xfrm>
            </p:grpSpPr>
            <p:sp>
              <p:nvSpPr>
                <p:cNvPr id="586" name="Freeform 23">
                  <a:extLst>
                    <a:ext uri="{FF2B5EF4-FFF2-40B4-BE49-F238E27FC236}">
                      <a16:creationId xmlns:a16="http://schemas.microsoft.com/office/drawing/2014/main" id="{8FD9DBA3-2DFF-42D4-BAC6-5D8AE96FEF30}"/>
                    </a:ext>
                  </a:extLst>
                </p:cNvPr>
                <p:cNvSpPr>
                  <a:spLocks/>
                </p:cNvSpPr>
                <p:nvPr/>
              </p:nvSpPr>
              <p:spPr bwMode="auto">
                <a:xfrm flipH="1">
                  <a:off x="2382348" y="4350277"/>
                  <a:ext cx="337719" cy="207973"/>
                </a:xfrm>
                <a:custGeom>
                  <a:avLst/>
                  <a:gdLst>
                    <a:gd name="T0" fmla="*/ 0 w 52"/>
                    <a:gd name="T1" fmla="*/ 32 h 32"/>
                    <a:gd name="T2" fmla="*/ 0 w 52"/>
                    <a:gd name="T3" fmla="*/ 24 h 32"/>
                    <a:gd name="T4" fmla="*/ 24 w 52"/>
                    <a:gd name="T5" fmla="*/ 0 h 32"/>
                    <a:gd name="T6" fmla="*/ 28 w 52"/>
                    <a:gd name="T7" fmla="*/ 0 h 32"/>
                    <a:gd name="T8" fmla="*/ 52 w 52"/>
                    <a:gd name="T9" fmla="*/ 24 h 32"/>
                    <a:gd name="T10" fmla="*/ 52 w 52"/>
                    <a:gd name="T11" fmla="*/ 32 h 32"/>
                  </a:gdLst>
                  <a:ahLst/>
                  <a:cxnLst>
                    <a:cxn ang="0">
                      <a:pos x="T0" y="T1"/>
                    </a:cxn>
                    <a:cxn ang="0">
                      <a:pos x="T2" y="T3"/>
                    </a:cxn>
                    <a:cxn ang="0">
                      <a:pos x="T4" y="T5"/>
                    </a:cxn>
                    <a:cxn ang="0">
                      <a:pos x="T6" y="T7"/>
                    </a:cxn>
                    <a:cxn ang="0">
                      <a:pos x="T8" y="T9"/>
                    </a:cxn>
                    <a:cxn ang="0">
                      <a:pos x="T10" y="T11"/>
                    </a:cxn>
                  </a:cxnLst>
                  <a:rect l="0" t="0" r="r" b="b"/>
                  <a:pathLst>
                    <a:path w="52" h="32">
                      <a:moveTo>
                        <a:pt x="0" y="32"/>
                      </a:moveTo>
                      <a:cubicBezTo>
                        <a:pt x="0" y="24"/>
                        <a:pt x="0" y="24"/>
                        <a:pt x="0" y="24"/>
                      </a:cubicBezTo>
                      <a:cubicBezTo>
                        <a:pt x="0" y="11"/>
                        <a:pt x="11" y="0"/>
                        <a:pt x="24" y="0"/>
                      </a:cubicBezTo>
                      <a:cubicBezTo>
                        <a:pt x="28" y="0"/>
                        <a:pt x="28" y="0"/>
                        <a:pt x="28" y="0"/>
                      </a:cubicBezTo>
                      <a:cubicBezTo>
                        <a:pt x="41" y="0"/>
                        <a:pt x="52" y="11"/>
                        <a:pt x="52" y="24"/>
                      </a:cubicBezTo>
                      <a:cubicBezTo>
                        <a:pt x="52" y="32"/>
                        <a:pt x="52" y="32"/>
                        <a:pt x="52" y="32"/>
                      </a:cubicBezTo>
                    </a:path>
                  </a:pathLst>
                </a:custGeom>
                <a:noFill/>
                <a:ln w="254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587" name="Oval 24">
                  <a:extLst>
                    <a:ext uri="{FF2B5EF4-FFF2-40B4-BE49-F238E27FC236}">
                      <a16:creationId xmlns:a16="http://schemas.microsoft.com/office/drawing/2014/main" id="{03BEA4D9-A39B-4BE7-8702-C7837A5ECCCB}"/>
                    </a:ext>
                  </a:extLst>
                </p:cNvPr>
                <p:cNvSpPr>
                  <a:spLocks noChangeArrowheads="1"/>
                </p:cNvSpPr>
                <p:nvPr/>
              </p:nvSpPr>
              <p:spPr bwMode="auto">
                <a:xfrm flipH="1">
                  <a:off x="2441495" y="4130857"/>
                  <a:ext cx="219422" cy="219421"/>
                </a:xfrm>
                <a:prstGeom prst="ellipse">
                  <a:avLst/>
                </a:prstGeom>
                <a:noFill/>
                <a:ln w="254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grpSp>
      <p:grpSp>
        <p:nvGrpSpPr>
          <p:cNvPr id="524" name="Group 523">
            <a:extLst>
              <a:ext uri="{FF2B5EF4-FFF2-40B4-BE49-F238E27FC236}">
                <a16:creationId xmlns:a16="http://schemas.microsoft.com/office/drawing/2014/main" id="{08C6E9FC-2219-4AC8-B38D-F4A882C7E18C}"/>
              </a:ext>
            </a:extLst>
          </p:cNvPr>
          <p:cNvGrpSpPr/>
          <p:nvPr/>
        </p:nvGrpSpPr>
        <p:grpSpPr>
          <a:xfrm>
            <a:off x="9768962" y="5226915"/>
            <a:ext cx="899423" cy="1590327"/>
            <a:chOff x="7437453" y="4394489"/>
            <a:chExt cx="899423" cy="1590327"/>
          </a:xfrm>
        </p:grpSpPr>
        <p:sp>
          <p:nvSpPr>
            <p:cNvPr id="574" name="TextBox 573">
              <a:extLst>
                <a:ext uri="{FF2B5EF4-FFF2-40B4-BE49-F238E27FC236}">
                  <a16:creationId xmlns:a16="http://schemas.microsoft.com/office/drawing/2014/main" id="{435B0462-CAAC-4A80-8801-D78D9DE7776E}"/>
                </a:ext>
              </a:extLst>
            </p:cNvPr>
            <p:cNvSpPr txBox="1"/>
            <p:nvPr/>
          </p:nvSpPr>
          <p:spPr>
            <a:xfrm>
              <a:off x="7737392" y="5818617"/>
              <a:ext cx="535355" cy="16619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Branch</a:t>
              </a:r>
            </a:p>
          </p:txBody>
        </p:sp>
        <p:sp>
          <p:nvSpPr>
            <p:cNvPr id="575" name="EMI_E731">
              <a:extLst>
                <a:ext uri="{FF2B5EF4-FFF2-40B4-BE49-F238E27FC236}">
                  <a16:creationId xmlns:a16="http://schemas.microsoft.com/office/drawing/2014/main" id="{713B7E66-8E52-47B6-BEAF-2C22FD87FA59}"/>
                </a:ext>
              </a:extLst>
            </p:cNvPr>
            <p:cNvSpPr>
              <a:spLocks noChangeAspect="1" noEditPoints="1"/>
            </p:cNvSpPr>
            <p:nvPr/>
          </p:nvSpPr>
          <p:spPr bwMode="auto">
            <a:xfrm>
              <a:off x="7673262" y="4584205"/>
              <a:ext cx="663614" cy="1078143"/>
            </a:xfrm>
            <a:custGeom>
              <a:avLst/>
              <a:gdLst>
                <a:gd name="T0" fmla="*/ 0 w 2523"/>
                <a:gd name="T1" fmla="*/ 0 h 4099"/>
                <a:gd name="T2" fmla="*/ 2523 w 2523"/>
                <a:gd name="T3" fmla="*/ 0 h 4099"/>
                <a:gd name="T4" fmla="*/ 2523 w 2523"/>
                <a:gd name="T5" fmla="*/ 4099 h 4099"/>
                <a:gd name="T6" fmla="*/ 1578 w 2523"/>
                <a:gd name="T7" fmla="*/ 4099 h 4099"/>
                <a:gd name="T8" fmla="*/ 1578 w 2523"/>
                <a:gd name="T9" fmla="*/ 2838 h 4099"/>
                <a:gd name="T10" fmla="*/ 947 w 2523"/>
                <a:gd name="T11" fmla="*/ 2838 h 4099"/>
                <a:gd name="T12" fmla="*/ 947 w 2523"/>
                <a:gd name="T13" fmla="*/ 4099 h 4099"/>
                <a:gd name="T14" fmla="*/ 0 w 2523"/>
                <a:gd name="T15" fmla="*/ 4099 h 4099"/>
                <a:gd name="T16" fmla="*/ 0 w 2523"/>
                <a:gd name="T17" fmla="*/ 0 h 4099"/>
                <a:gd name="T18" fmla="*/ 631 w 2523"/>
                <a:gd name="T19" fmla="*/ 473 h 4099"/>
                <a:gd name="T20" fmla="*/ 631 w 2523"/>
                <a:gd name="T21" fmla="*/ 1104 h 4099"/>
                <a:gd name="T22" fmla="*/ 1262 w 2523"/>
                <a:gd name="T23" fmla="*/ 473 h 4099"/>
                <a:gd name="T24" fmla="*/ 1262 w 2523"/>
                <a:gd name="T25" fmla="*/ 1104 h 4099"/>
                <a:gd name="T26" fmla="*/ 1893 w 2523"/>
                <a:gd name="T27" fmla="*/ 473 h 4099"/>
                <a:gd name="T28" fmla="*/ 1893 w 2523"/>
                <a:gd name="T29" fmla="*/ 1104 h 4099"/>
                <a:gd name="T30" fmla="*/ 631 w 2523"/>
                <a:gd name="T31" fmla="*/ 1419 h 4099"/>
                <a:gd name="T32" fmla="*/ 631 w 2523"/>
                <a:gd name="T33" fmla="*/ 2050 h 4099"/>
                <a:gd name="T34" fmla="*/ 1262 w 2523"/>
                <a:gd name="T35" fmla="*/ 1419 h 4099"/>
                <a:gd name="T36" fmla="*/ 1262 w 2523"/>
                <a:gd name="T37" fmla="*/ 2050 h 4099"/>
                <a:gd name="T38" fmla="*/ 1893 w 2523"/>
                <a:gd name="T39" fmla="*/ 1419 h 4099"/>
                <a:gd name="T40" fmla="*/ 1893 w 2523"/>
                <a:gd name="T41" fmla="*/ 2050 h 40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23" h="4099">
                  <a:moveTo>
                    <a:pt x="0" y="0"/>
                  </a:moveTo>
                  <a:lnTo>
                    <a:pt x="2523" y="0"/>
                  </a:lnTo>
                  <a:lnTo>
                    <a:pt x="2523" y="4099"/>
                  </a:lnTo>
                  <a:lnTo>
                    <a:pt x="1578" y="4099"/>
                  </a:lnTo>
                  <a:lnTo>
                    <a:pt x="1578" y="2838"/>
                  </a:lnTo>
                  <a:lnTo>
                    <a:pt x="947" y="2838"/>
                  </a:lnTo>
                  <a:lnTo>
                    <a:pt x="947" y="4099"/>
                  </a:lnTo>
                  <a:lnTo>
                    <a:pt x="0" y="4099"/>
                  </a:lnTo>
                  <a:lnTo>
                    <a:pt x="0" y="0"/>
                  </a:lnTo>
                  <a:moveTo>
                    <a:pt x="631" y="473"/>
                  </a:moveTo>
                  <a:lnTo>
                    <a:pt x="631" y="1104"/>
                  </a:lnTo>
                  <a:moveTo>
                    <a:pt x="1262" y="473"/>
                  </a:moveTo>
                  <a:lnTo>
                    <a:pt x="1262" y="1104"/>
                  </a:lnTo>
                  <a:moveTo>
                    <a:pt x="1893" y="473"/>
                  </a:moveTo>
                  <a:lnTo>
                    <a:pt x="1893" y="1104"/>
                  </a:lnTo>
                  <a:moveTo>
                    <a:pt x="631" y="1419"/>
                  </a:moveTo>
                  <a:lnTo>
                    <a:pt x="631" y="2050"/>
                  </a:lnTo>
                  <a:moveTo>
                    <a:pt x="1262" y="1419"/>
                  </a:moveTo>
                  <a:lnTo>
                    <a:pt x="1262" y="2050"/>
                  </a:lnTo>
                  <a:moveTo>
                    <a:pt x="1893" y="1419"/>
                  </a:moveTo>
                  <a:lnTo>
                    <a:pt x="1893" y="2050"/>
                  </a:lnTo>
                </a:path>
              </a:pathLst>
            </a:custGeom>
            <a:solidFill>
              <a:schemeClr val="bg2"/>
            </a:solidFill>
            <a:ln w="15875" cap="sq">
              <a:solidFill>
                <a:schemeClr val="tx1"/>
              </a:solidFill>
              <a:prstDash val="solid"/>
              <a:miter lim="800000"/>
              <a:headEnd/>
              <a:tailEnd/>
            </a:ln>
            <a:effectLst>
              <a:outerShdw blurRad="88900" dist="38100" dir="2700000" algn="tl" rotWithShape="0">
                <a:prstClr val="black">
                  <a:alpha val="30000"/>
                </a:prstClr>
              </a:outerShdw>
            </a:effec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576" name="Group 575">
              <a:extLst>
                <a:ext uri="{FF2B5EF4-FFF2-40B4-BE49-F238E27FC236}">
                  <a16:creationId xmlns:a16="http://schemas.microsoft.com/office/drawing/2014/main" id="{53E75ABC-542D-4B70-AA8B-4AD2E01FEFF0}"/>
                </a:ext>
              </a:extLst>
            </p:cNvPr>
            <p:cNvGrpSpPr/>
            <p:nvPr/>
          </p:nvGrpSpPr>
          <p:grpSpPr>
            <a:xfrm>
              <a:off x="7437453" y="4394489"/>
              <a:ext cx="465804" cy="465802"/>
              <a:chOff x="7426424" y="4586789"/>
              <a:chExt cx="791827" cy="791824"/>
            </a:xfrm>
          </p:grpSpPr>
          <p:sp>
            <p:nvSpPr>
              <p:cNvPr id="577" name="Oval 25">
                <a:extLst>
                  <a:ext uri="{FF2B5EF4-FFF2-40B4-BE49-F238E27FC236}">
                    <a16:creationId xmlns:a16="http://schemas.microsoft.com/office/drawing/2014/main" id="{ADB66D8E-0445-4C79-AD4B-122C8732848B}"/>
                  </a:ext>
                </a:extLst>
              </p:cNvPr>
              <p:cNvSpPr>
                <a:spLocks noChangeArrowheads="1"/>
              </p:cNvSpPr>
              <p:nvPr/>
            </p:nvSpPr>
            <p:spPr bwMode="auto">
              <a:xfrm flipH="1">
                <a:off x="7426424" y="4586789"/>
                <a:ext cx="791827" cy="791824"/>
              </a:xfrm>
              <a:prstGeom prst="ellipse">
                <a:avLst/>
              </a:prstGeom>
              <a:ln>
                <a:noFill/>
                <a:headEnd type="none" w="med" len="med"/>
                <a:tailEnd type="none" w="med" len="med"/>
              </a:ln>
              <a:effectLst>
                <a:outerShdw blurRad="889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578" name="Group 577">
                <a:extLst>
                  <a:ext uri="{FF2B5EF4-FFF2-40B4-BE49-F238E27FC236}">
                    <a16:creationId xmlns:a16="http://schemas.microsoft.com/office/drawing/2014/main" id="{ECC7B07E-F14B-44B9-9245-B8A45B41ECEF}"/>
                  </a:ext>
                </a:extLst>
              </p:cNvPr>
              <p:cNvGrpSpPr/>
              <p:nvPr/>
            </p:nvGrpSpPr>
            <p:grpSpPr>
              <a:xfrm>
                <a:off x="7653478" y="4769005"/>
                <a:ext cx="337719" cy="427393"/>
                <a:chOff x="2382348" y="4130857"/>
                <a:chExt cx="337719" cy="427393"/>
              </a:xfrm>
            </p:grpSpPr>
            <p:sp>
              <p:nvSpPr>
                <p:cNvPr id="579" name="Freeform 23">
                  <a:extLst>
                    <a:ext uri="{FF2B5EF4-FFF2-40B4-BE49-F238E27FC236}">
                      <a16:creationId xmlns:a16="http://schemas.microsoft.com/office/drawing/2014/main" id="{F3BBB9CA-4820-4502-BD5C-AC5A91C169F4}"/>
                    </a:ext>
                  </a:extLst>
                </p:cNvPr>
                <p:cNvSpPr>
                  <a:spLocks/>
                </p:cNvSpPr>
                <p:nvPr/>
              </p:nvSpPr>
              <p:spPr bwMode="auto">
                <a:xfrm flipH="1">
                  <a:off x="2382348" y="4350277"/>
                  <a:ext cx="337719" cy="207973"/>
                </a:xfrm>
                <a:custGeom>
                  <a:avLst/>
                  <a:gdLst>
                    <a:gd name="T0" fmla="*/ 0 w 52"/>
                    <a:gd name="T1" fmla="*/ 32 h 32"/>
                    <a:gd name="T2" fmla="*/ 0 w 52"/>
                    <a:gd name="T3" fmla="*/ 24 h 32"/>
                    <a:gd name="T4" fmla="*/ 24 w 52"/>
                    <a:gd name="T5" fmla="*/ 0 h 32"/>
                    <a:gd name="T6" fmla="*/ 28 w 52"/>
                    <a:gd name="T7" fmla="*/ 0 h 32"/>
                    <a:gd name="T8" fmla="*/ 52 w 52"/>
                    <a:gd name="T9" fmla="*/ 24 h 32"/>
                    <a:gd name="T10" fmla="*/ 52 w 52"/>
                    <a:gd name="T11" fmla="*/ 32 h 32"/>
                  </a:gdLst>
                  <a:ahLst/>
                  <a:cxnLst>
                    <a:cxn ang="0">
                      <a:pos x="T0" y="T1"/>
                    </a:cxn>
                    <a:cxn ang="0">
                      <a:pos x="T2" y="T3"/>
                    </a:cxn>
                    <a:cxn ang="0">
                      <a:pos x="T4" y="T5"/>
                    </a:cxn>
                    <a:cxn ang="0">
                      <a:pos x="T6" y="T7"/>
                    </a:cxn>
                    <a:cxn ang="0">
                      <a:pos x="T8" y="T9"/>
                    </a:cxn>
                    <a:cxn ang="0">
                      <a:pos x="T10" y="T11"/>
                    </a:cxn>
                  </a:cxnLst>
                  <a:rect l="0" t="0" r="r" b="b"/>
                  <a:pathLst>
                    <a:path w="52" h="32">
                      <a:moveTo>
                        <a:pt x="0" y="32"/>
                      </a:moveTo>
                      <a:cubicBezTo>
                        <a:pt x="0" y="24"/>
                        <a:pt x="0" y="24"/>
                        <a:pt x="0" y="24"/>
                      </a:cubicBezTo>
                      <a:cubicBezTo>
                        <a:pt x="0" y="11"/>
                        <a:pt x="11" y="0"/>
                        <a:pt x="24" y="0"/>
                      </a:cubicBezTo>
                      <a:cubicBezTo>
                        <a:pt x="28" y="0"/>
                        <a:pt x="28" y="0"/>
                        <a:pt x="28" y="0"/>
                      </a:cubicBezTo>
                      <a:cubicBezTo>
                        <a:pt x="41" y="0"/>
                        <a:pt x="52" y="11"/>
                        <a:pt x="52" y="24"/>
                      </a:cubicBezTo>
                      <a:cubicBezTo>
                        <a:pt x="52" y="32"/>
                        <a:pt x="52" y="32"/>
                        <a:pt x="52" y="32"/>
                      </a:cubicBezTo>
                    </a:path>
                  </a:pathLst>
                </a:custGeom>
                <a:noFill/>
                <a:ln w="254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580" name="Oval 24">
                  <a:extLst>
                    <a:ext uri="{FF2B5EF4-FFF2-40B4-BE49-F238E27FC236}">
                      <a16:creationId xmlns:a16="http://schemas.microsoft.com/office/drawing/2014/main" id="{315B4521-02EF-49E6-A46D-1F13EA8CAA65}"/>
                    </a:ext>
                  </a:extLst>
                </p:cNvPr>
                <p:cNvSpPr>
                  <a:spLocks noChangeArrowheads="1"/>
                </p:cNvSpPr>
                <p:nvPr/>
              </p:nvSpPr>
              <p:spPr bwMode="auto">
                <a:xfrm flipH="1">
                  <a:off x="2441495" y="4130857"/>
                  <a:ext cx="219422" cy="219421"/>
                </a:xfrm>
                <a:prstGeom prst="ellipse">
                  <a:avLst/>
                </a:prstGeom>
                <a:noFill/>
                <a:ln w="254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grpSp>
      <p:grpSp>
        <p:nvGrpSpPr>
          <p:cNvPr id="525" name="Group 524">
            <a:extLst>
              <a:ext uri="{FF2B5EF4-FFF2-40B4-BE49-F238E27FC236}">
                <a16:creationId xmlns:a16="http://schemas.microsoft.com/office/drawing/2014/main" id="{AEB1CED1-39F6-4A03-A05C-80D580E8AFB8}"/>
              </a:ext>
            </a:extLst>
          </p:cNvPr>
          <p:cNvGrpSpPr/>
          <p:nvPr/>
        </p:nvGrpSpPr>
        <p:grpSpPr>
          <a:xfrm>
            <a:off x="11114002" y="5226915"/>
            <a:ext cx="899423" cy="1590327"/>
            <a:chOff x="7437453" y="4394489"/>
            <a:chExt cx="899423" cy="1590327"/>
          </a:xfrm>
        </p:grpSpPr>
        <p:sp>
          <p:nvSpPr>
            <p:cNvPr id="567" name="TextBox 566">
              <a:extLst>
                <a:ext uri="{FF2B5EF4-FFF2-40B4-BE49-F238E27FC236}">
                  <a16:creationId xmlns:a16="http://schemas.microsoft.com/office/drawing/2014/main" id="{0C40597C-2F0C-46CB-B7AC-2DE21B399B9C}"/>
                </a:ext>
              </a:extLst>
            </p:cNvPr>
            <p:cNvSpPr txBox="1"/>
            <p:nvPr/>
          </p:nvSpPr>
          <p:spPr>
            <a:xfrm>
              <a:off x="7737392" y="5818617"/>
              <a:ext cx="535355" cy="16619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Branch</a:t>
              </a:r>
            </a:p>
          </p:txBody>
        </p:sp>
        <p:sp>
          <p:nvSpPr>
            <p:cNvPr id="568" name="EMI_E731">
              <a:extLst>
                <a:ext uri="{FF2B5EF4-FFF2-40B4-BE49-F238E27FC236}">
                  <a16:creationId xmlns:a16="http://schemas.microsoft.com/office/drawing/2014/main" id="{F07AA46D-C4B6-4630-ABF2-32E57B2F9840}"/>
                </a:ext>
              </a:extLst>
            </p:cNvPr>
            <p:cNvSpPr>
              <a:spLocks noChangeAspect="1" noEditPoints="1"/>
            </p:cNvSpPr>
            <p:nvPr/>
          </p:nvSpPr>
          <p:spPr bwMode="auto">
            <a:xfrm>
              <a:off x="7673262" y="4584205"/>
              <a:ext cx="663614" cy="1078143"/>
            </a:xfrm>
            <a:custGeom>
              <a:avLst/>
              <a:gdLst>
                <a:gd name="T0" fmla="*/ 0 w 2523"/>
                <a:gd name="T1" fmla="*/ 0 h 4099"/>
                <a:gd name="T2" fmla="*/ 2523 w 2523"/>
                <a:gd name="T3" fmla="*/ 0 h 4099"/>
                <a:gd name="T4" fmla="*/ 2523 w 2523"/>
                <a:gd name="T5" fmla="*/ 4099 h 4099"/>
                <a:gd name="T6" fmla="*/ 1578 w 2523"/>
                <a:gd name="T7" fmla="*/ 4099 h 4099"/>
                <a:gd name="T8" fmla="*/ 1578 w 2523"/>
                <a:gd name="T9" fmla="*/ 2838 h 4099"/>
                <a:gd name="T10" fmla="*/ 947 w 2523"/>
                <a:gd name="T11" fmla="*/ 2838 h 4099"/>
                <a:gd name="T12" fmla="*/ 947 w 2523"/>
                <a:gd name="T13" fmla="*/ 4099 h 4099"/>
                <a:gd name="T14" fmla="*/ 0 w 2523"/>
                <a:gd name="T15" fmla="*/ 4099 h 4099"/>
                <a:gd name="T16" fmla="*/ 0 w 2523"/>
                <a:gd name="T17" fmla="*/ 0 h 4099"/>
                <a:gd name="T18" fmla="*/ 631 w 2523"/>
                <a:gd name="T19" fmla="*/ 473 h 4099"/>
                <a:gd name="T20" fmla="*/ 631 w 2523"/>
                <a:gd name="T21" fmla="*/ 1104 h 4099"/>
                <a:gd name="T22" fmla="*/ 1262 w 2523"/>
                <a:gd name="T23" fmla="*/ 473 h 4099"/>
                <a:gd name="T24" fmla="*/ 1262 w 2523"/>
                <a:gd name="T25" fmla="*/ 1104 h 4099"/>
                <a:gd name="T26" fmla="*/ 1893 w 2523"/>
                <a:gd name="T27" fmla="*/ 473 h 4099"/>
                <a:gd name="T28" fmla="*/ 1893 w 2523"/>
                <a:gd name="T29" fmla="*/ 1104 h 4099"/>
                <a:gd name="T30" fmla="*/ 631 w 2523"/>
                <a:gd name="T31" fmla="*/ 1419 h 4099"/>
                <a:gd name="T32" fmla="*/ 631 w 2523"/>
                <a:gd name="T33" fmla="*/ 2050 h 4099"/>
                <a:gd name="T34" fmla="*/ 1262 w 2523"/>
                <a:gd name="T35" fmla="*/ 1419 h 4099"/>
                <a:gd name="T36" fmla="*/ 1262 w 2523"/>
                <a:gd name="T37" fmla="*/ 2050 h 4099"/>
                <a:gd name="T38" fmla="*/ 1893 w 2523"/>
                <a:gd name="T39" fmla="*/ 1419 h 4099"/>
                <a:gd name="T40" fmla="*/ 1893 w 2523"/>
                <a:gd name="T41" fmla="*/ 2050 h 40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23" h="4099">
                  <a:moveTo>
                    <a:pt x="0" y="0"/>
                  </a:moveTo>
                  <a:lnTo>
                    <a:pt x="2523" y="0"/>
                  </a:lnTo>
                  <a:lnTo>
                    <a:pt x="2523" y="4099"/>
                  </a:lnTo>
                  <a:lnTo>
                    <a:pt x="1578" y="4099"/>
                  </a:lnTo>
                  <a:lnTo>
                    <a:pt x="1578" y="2838"/>
                  </a:lnTo>
                  <a:lnTo>
                    <a:pt x="947" y="2838"/>
                  </a:lnTo>
                  <a:lnTo>
                    <a:pt x="947" y="4099"/>
                  </a:lnTo>
                  <a:lnTo>
                    <a:pt x="0" y="4099"/>
                  </a:lnTo>
                  <a:lnTo>
                    <a:pt x="0" y="0"/>
                  </a:lnTo>
                  <a:moveTo>
                    <a:pt x="631" y="473"/>
                  </a:moveTo>
                  <a:lnTo>
                    <a:pt x="631" y="1104"/>
                  </a:lnTo>
                  <a:moveTo>
                    <a:pt x="1262" y="473"/>
                  </a:moveTo>
                  <a:lnTo>
                    <a:pt x="1262" y="1104"/>
                  </a:lnTo>
                  <a:moveTo>
                    <a:pt x="1893" y="473"/>
                  </a:moveTo>
                  <a:lnTo>
                    <a:pt x="1893" y="1104"/>
                  </a:lnTo>
                  <a:moveTo>
                    <a:pt x="631" y="1419"/>
                  </a:moveTo>
                  <a:lnTo>
                    <a:pt x="631" y="2050"/>
                  </a:lnTo>
                  <a:moveTo>
                    <a:pt x="1262" y="1419"/>
                  </a:moveTo>
                  <a:lnTo>
                    <a:pt x="1262" y="2050"/>
                  </a:lnTo>
                  <a:moveTo>
                    <a:pt x="1893" y="1419"/>
                  </a:moveTo>
                  <a:lnTo>
                    <a:pt x="1893" y="2050"/>
                  </a:lnTo>
                </a:path>
              </a:pathLst>
            </a:custGeom>
            <a:solidFill>
              <a:schemeClr val="bg2"/>
            </a:solidFill>
            <a:ln w="15875" cap="sq">
              <a:solidFill>
                <a:schemeClr val="tx1"/>
              </a:solidFill>
              <a:prstDash val="solid"/>
              <a:miter lim="800000"/>
              <a:headEnd/>
              <a:tailEnd/>
            </a:ln>
            <a:effectLst>
              <a:outerShdw blurRad="88900" dist="38100" dir="2700000" algn="tl" rotWithShape="0">
                <a:prstClr val="black">
                  <a:alpha val="30000"/>
                </a:prstClr>
              </a:outerShdw>
            </a:effec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569" name="Group 568">
              <a:extLst>
                <a:ext uri="{FF2B5EF4-FFF2-40B4-BE49-F238E27FC236}">
                  <a16:creationId xmlns:a16="http://schemas.microsoft.com/office/drawing/2014/main" id="{7B0819E2-49BD-4DB2-A339-FBEF2D9F2F31}"/>
                </a:ext>
              </a:extLst>
            </p:cNvPr>
            <p:cNvGrpSpPr/>
            <p:nvPr/>
          </p:nvGrpSpPr>
          <p:grpSpPr>
            <a:xfrm>
              <a:off x="7437453" y="4394489"/>
              <a:ext cx="465804" cy="465802"/>
              <a:chOff x="7426424" y="4586789"/>
              <a:chExt cx="791827" cy="791824"/>
            </a:xfrm>
          </p:grpSpPr>
          <p:sp>
            <p:nvSpPr>
              <p:cNvPr id="570" name="Oval 25">
                <a:extLst>
                  <a:ext uri="{FF2B5EF4-FFF2-40B4-BE49-F238E27FC236}">
                    <a16:creationId xmlns:a16="http://schemas.microsoft.com/office/drawing/2014/main" id="{F8766753-6BC2-44D5-87AD-49CE4AD26173}"/>
                  </a:ext>
                </a:extLst>
              </p:cNvPr>
              <p:cNvSpPr>
                <a:spLocks noChangeArrowheads="1"/>
              </p:cNvSpPr>
              <p:nvPr/>
            </p:nvSpPr>
            <p:spPr bwMode="auto">
              <a:xfrm flipH="1">
                <a:off x="7426424" y="4586789"/>
                <a:ext cx="791827" cy="791824"/>
              </a:xfrm>
              <a:prstGeom prst="ellipse">
                <a:avLst/>
              </a:prstGeom>
              <a:ln>
                <a:noFill/>
                <a:headEnd type="none" w="med" len="med"/>
                <a:tailEnd type="none" w="med" len="med"/>
              </a:ln>
              <a:effectLst>
                <a:outerShdw blurRad="889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571" name="Group 570">
                <a:extLst>
                  <a:ext uri="{FF2B5EF4-FFF2-40B4-BE49-F238E27FC236}">
                    <a16:creationId xmlns:a16="http://schemas.microsoft.com/office/drawing/2014/main" id="{BBC5A9C5-9521-496E-956F-47D31B19F3CB}"/>
                  </a:ext>
                </a:extLst>
              </p:cNvPr>
              <p:cNvGrpSpPr/>
              <p:nvPr/>
            </p:nvGrpSpPr>
            <p:grpSpPr>
              <a:xfrm>
                <a:off x="7653478" y="4769005"/>
                <a:ext cx="337719" cy="427393"/>
                <a:chOff x="2382348" y="4130857"/>
                <a:chExt cx="337719" cy="427393"/>
              </a:xfrm>
            </p:grpSpPr>
            <p:sp>
              <p:nvSpPr>
                <p:cNvPr id="572" name="Freeform 23">
                  <a:extLst>
                    <a:ext uri="{FF2B5EF4-FFF2-40B4-BE49-F238E27FC236}">
                      <a16:creationId xmlns:a16="http://schemas.microsoft.com/office/drawing/2014/main" id="{DE573425-4F0F-41B0-9FB8-7397B9542F50}"/>
                    </a:ext>
                  </a:extLst>
                </p:cNvPr>
                <p:cNvSpPr>
                  <a:spLocks/>
                </p:cNvSpPr>
                <p:nvPr/>
              </p:nvSpPr>
              <p:spPr bwMode="auto">
                <a:xfrm flipH="1">
                  <a:off x="2382348" y="4350277"/>
                  <a:ext cx="337719" cy="207973"/>
                </a:xfrm>
                <a:custGeom>
                  <a:avLst/>
                  <a:gdLst>
                    <a:gd name="T0" fmla="*/ 0 w 52"/>
                    <a:gd name="T1" fmla="*/ 32 h 32"/>
                    <a:gd name="T2" fmla="*/ 0 w 52"/>
                    <a:gd name="T3" fmla="*/ 24 h 32"/>
                    <a:gd name="T4" fmla="*/ 24 w 52"/>
                    <a:gd name="T5" fmla="*/ 0 h 32"/>
                    <a:gd name="T6" fmla="*/ 28 w 52"/>
                    <a:gd name="T7" fmla="*/ 0 h 32"/>
                    <a:gd name="T8" fmla="*/ 52 w 52"/>
                    <a:gd name="T9" fmla="*/ 24 h 32"/>
                    <a:gd name="T10" fmla="*/ 52 w 52"/>
                    <a:gd name="T11" fmla="*/ 32 h 32"/>
                  </a:gdLst>
                  <a:ahLst/>
                  <a:cxnLst>
                    <a:cxn ang="0">
                      <a:pos x="T0" y="T1"/>
                    </a:cxn>
                    <a:cxn ang="0">
                      <a:pos x="T2" y="T3"/>
                    </a:cxn>
                    <a:cxn ang="0">
                      <a:pos x="T4" y="T5"/>
                    </a:cxn>
                    <a:cxn ang="0">
                      <a:pos x="T6" y="T7"/>
                    </a:cxn>
                    <a:cxn ang="0">
                      <a:pos x="T8" y="T9"/>
                    </a:cxn>
                    <a:cxn ang="0">
                      <a:pos x="T10" y="T11"/>
                    </a:cxn>
                  </a:cxnLst>
                  <a:rect l="0" t="0" r="r" b="b"/>
                  <a:pathLst>
                    <a:path w="52" h="32">
                      <a:moveTo>
                        <a:pt x="0" y="32"/>
                      </a:moveTo>
                      <a:cubicBezTo>
                        <a:pt x="0" y="24"/>
                        <a:pt x="0" y="24"/>
                        <a:pt x="0" y="24"/>
                      </a:cubicBezTo>
                      <a:cubicBezTo>
                        <a:pt x="0" y="11"/>
                        <a:pt x="11" y="0"/>
                        <a:pt x="24" y="0"/>
                      </a:cubicBezTo>
                      <a:cubicBezTo>
                        <a:pt x="28" y="0"/>
                        <a:pt x="28" y="0"/>
                        <a:pt x="28" y="0"/>
                      </a:cubicBezTo>
                      <a:cubicBezTo>
                        <a:pt x="41" y="0"/>
                        <a:pt x="52" y="11"/>
                        <a:pt x="52" y="24"/>
                      </a:cubicBezTo>
                      <a:cubicBezTo>
                        <a:pt x="52" y="32"/>
                        <a:pt x="52" y="32"/>
                        <a:pt x="52" y="32"/>
                      </a:cubicBezTo>
                    </a:path>
                  </a:pathLst>
                </a:custGeom>
                <a:noFill/>
                <a:ln w="254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573" name="Oval 24">
                  <a:extLst>
                    <a:ext uri="{FF2B5EF4-FFF2-40B4-BE49-F238E27FC236}">
                      <a16:creationId xmlns:a16="http://schemas.microsoft.com/office/drawing/2014/main" id="{0833E524-9539-4D8D-B596-6321D7072299}"/>
                    </a:ext>
                  </a:extLst>
                </p:cNvPr>
                <p:cNvSpPr>
                  <a:spLocks noChangeArrowheads="1"/>
                </p:cNvSpPr>
                <p:nvPr/>
              </p:nvSpPr>
              <p:spPr bwMode="auto">
                <a:xfrm flipH="1">
                  <a:off x="2441495" y="4130857"/>
                  <a:ext cx="219422" cy="219421"/>
                </a:xfrm>
                <a:prstGeom prst="ellipse">
                  <a:avLst/>
                </a:prstGeom>
                <a:noFill/>
                <a:ln w="254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grpSp>
      <p:cxnSp>
        <p:nvCxnSpPr>
          <p:cNvPr id="526" name="Connector: Elbow 525">
            <a:extLst>
              <a:ext uri="{FF2B5EF4-FFF2-40B4-BE49-F238E27FC236}">
                <a16:creationId xmlns:a16="http://schemas.microsoft.com/office/drawing/2014/main" id="{F49240F2-29D0-4C59-BB29-AF07BDBB612B}"/>
              </a:ext>
            </a:extLst>
          </p:cNvPr>
          <p:cNvCxnSpPr>
            <a:cxnSpLocks/>
            <a:stCxn id="584" idx="0"/>
            <a:endCxn id="519" idx="4"/>
          </p:cNvCxnSpPr>
          <p:nvPr/>
        </p:nvCxnSpPr>
        <p:spPr>
          <a:xfrm rot="5400000" flipH="1" flipV="1">
            <a:off x="8425347" y="4747600"/>
            <a:ext cx="710792" cy="247839"/>
          </a:xfrm>
          <a:prstGeom prst="bentConnector4">
            <a:avLst>
              <a:gd name="adj1" fmla="val 50000"/>
              <a:gd name="adj2" fmla="val 98663"/>
            </a:avLst>
          </a:prstGeom>
          <a:ln w="19050">
            <a:solidFill>
              <a:schemeClr val="accent3"/>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27" name="Connector: Elbow 526">
            <a:extLst>
              <a:ext uri="{FF2B5EF4-FFF2-40B4-BE49-F238E27FC236}">
                <a16:creationId xmlns:a16="http://schemas.microsoft.com/office/drawing/2014/main" id="{DFD590EE-1CCC-4936-9976-B81728E2BB6C}"/>
              </a:ext>
            </a:extLst>
          </p:cNvPr>
          <p:cNvCxnSpPr>
            <a:cxnSpLocks/>
            <a:stCxn id="577" idx="0"/>
            <a:endCxn id="519" idx="1"/>
          </p:cNvCxnSpPr>
          <p:nvPr/>
        </p:nvCxnSpPr>
        <p:spPr>
          <a:xfrm rot="5400000" flipH="1" flipV="1">
            <a:off x="9975532" y="4542455"/>
            <a:ext cx="710792" cy="658128"/>
          </a:xfrm>
          <a:prstGeom prst="bentConnector4">
            <a:avLst>
              <a:gd name="adj1" fmla="val 50000"/>
              <a:gd name="adj2" fmla="val 99497"/>
            </a:avLst>
          </a:prstGeom>
          <a:ln w="19050">
            <a:solidFill>
              <a:schemeClr val="accent3"/>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28" name="Connector: Elbow 527">
            <a:extLst>
              <a:ext uri="{FF2B5EF4-FFF2-40B4-BE49-F238E27FC236}">
                <a16:creationId xmlns:a16="http://schemas.microsoft.com/office/drawing/2014/main" id="{4FDF033E-B781-4226-9271-E907905CA527}"/>
              </a:ext>
            </a:extLst>
          </p:cNvPr>
          <p:cNvCxnSpPr>
            <a:cxnSpLocks/>
            <a:stCxn id="570" idx="0"/>
            <a:endCxn id="519" idx="11"/>
          </p:cNvCxnSpPr>
          <p:nvPr/>
        </p:nvCxnSpPr>
        <p:spPr>
          <a:xfrm rot="16200000" flipV="1">
            <a:off x="10631592" y="4511602"/>
            <a:ext cx="1310820" cy="119805"/>
          </a:xfrm>
          <a:prstGeom prst="bentConnector2">
            <a:avLst/>
          </a:prstGeom>
          <a:ln w="19050">
            <a:solidFill>
              <a:schemeClr val="accent3"/>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529" name="Group 528">
            <a:extLst>
              <a:ext uri="{FF2B5EF4-FFF2-40B4-BE49-F238E27FC236}">
                <a16:creationId xmlns:a16="http://schemas.microsoft.com/office/drawing/2014/main" id="{26E0DAF7-F20B-42FC-80A5-1525E5C190A9}"/>
              </a:ext>
            </a:extLst>
          </p:cNvPr>
          <p:cNvGrpSpPr/>
          <p:nvPr/>
        </p:nvGrpSpPr>
        <p:grpSpPr>
          <a:xfrm>
            <a:off x="8676216" y="4745547"/>
            <a:ext cx="251946" cy="251944"/>
            <a:chOff x="4458664" y="3955320"/>
            <a:chExt cx="791827" cy="791824"/>
          </a:xfrm>
        </p:grpSpPr>
        <p:sp>
          <p:nvSpPr>
            <p:cNvPr id="565" name="Oval 25">
              <a:extLst>
                <a:ext uri="{FF2B5EF4-FFF2-40B4-BE49-F238E27FC236}">
                  <a16:creationId xmlns:a16="http://schemas.microsoft.com/office/drawing/2014/main" id="{8113C15A-BBEE-475D-83B6-F8B772F7282E}"/>
                </a:ext>
              </a:extLst>
            </p:cNvPr>
            <p:cNvSpPr>
              <a:spLocks noChangeArrowheads="1"/>
            </p:cNvSpPr>
            <p:nvPr/>
          </p:nvSpPr>
          <p:spPr bwMode="auto">
            <a:xfrm flipH="1">
              <a:off x="4458664" y="3955320"/>
              <a:ext cx="791827" cy="791824"/>
            </a:xfrm>
            <a:prstGeom prst="ellipse">
              <a:avLst/>
            </a:prstGeom>
            <a:solidFill>
              <a:schemeClr val="tx1"/>
            </a:solidFill>
            <a:ln>
              <a:noFill/>
              <a:headEnd type="none" w="med" len="med"/>
              <a:tailEnd type="none" w="med" len="med"/>
            </a:ln>
            <a:effectLst>
              <a:outerShdw blurRad="889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566" name="Wifi_E701">
              <a:extLst>
                <a:ext uri="{FF2B5EF4-FFF2-40B4-BE49-F238E27FC236}">
                  <a16:creationId xmlns:a16="http://schemas.microsoft.com/office/drawing/2014/main" id="{AF632E35-E254-4A7C-8BB6-DDAE65FCBA5C}"/>
                </a:ext>
              </a:extLst>
            </p:cNvPr>
            <p:cNvSpPr>
              <a:spLocks noChangeAspect="1" noEditPoints="1"/>
            </p:cNvSpPr>
            <p:nvPr/>
          </p:nvSpPr>
          <p:spPr bwMode="auto">
            <a:xfrm>
              <a:off x="4640034" y="4155652"/>
              <a:ext cx="365586" cy="365760"/>
            </a:xfrm>
            <a:custGeom>
              <a:avLst/>
              <a:gdLst>
                <a:gd name="T0" fmla="*/ 2506 w 2874"/>
                <a:gd name="T1" fmla="*/ 2756 h 2874"/>
                <a:gd name="T2" fmla="*/ 2256 w 2874"/>
                <a:gd name="T3" fmla="*/ 2506 h 2874"/>
                <a:gd name="T4" fmla="*/ 2506 w 2874"/>
                <a:gd name="T5" fmla="*/ 2256 h 2874"/>
                <a:gd name="T6" fmla="*/ 2756 w 2874"/>
                <a:gd name="T7" fmla="*/ 2506 h 2874"/>
                <a:gd name="T8" fmla="*/ 2506 w 2874"/>
                <a:gd name="T9" fmla="*/ 2756 h 2874"/>
                <a:gd name="T10" fmla="*/ 2874 w 2874"/>
                <a:gd name="T11" fmla="*/ 1504 h 2874"/>
                <a:gd name="T12" fmla="*/ 1504 w 2874"/>
                <a:gd name="T13" fmla="*/ 2874 h 2874"/>
                <a:gd name="T14" fmla="*/ 2874 w 2874"/>
                <a:gd name="T15" fmla="*/ 744 h 2874"/>
                <a:gd name="T16" fmla="*/ 744 w 2874"/>
                <a:gd name="T17" fmla="*/ 2874 h 2874"/>
                <a:gd name="T18" fmla="*/ 2874 w 2874"/>
                <a:gd name="T19" fmla="*/ 0 h 2874"/>
                <a:gd name="T20" fmla="*/ 0 w 2874"/>
                <a:gd name="T21" fmla="*/ 2874 h 28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74" h="2874">
                  <a:moveTo>
                    <a:pt x="2506" y="2756"/>
                  </a:moveTo>
                  <a:cubicBezTo>
                    <a:pt x="2368" y="2756"/>
                    <a:pt x="2256" y="2644"/>
                    <a:pt x="2256" y="2506"/>
                  </a:cubicBezTo>
                  <a:cubicBezTo>
                    <a:pt x="2256" y="2368"/>
                    <a:pt x="2368" y="2256"/>
                    <a:pt x="2506" y="2256"/>
                  </a:cubicBezTo>
                  <a:cubicBezTo>
                    <a:pt x="2644" y="2256"/>
                    <a:pt x="2756" y="2368"/>
                    <a:pt x="2756" y="2506"/>
                  </a:cubicBezTo>
                  <a:cubicBezTo>
                    <a:pt x="2756" y="2644"/>
                    <a:pt x="2644" y="2756"/>
                    <a:pt x="2506" y="2756"/>
                  </a:cubicBezTo>
                  <a:close/>
                  <a:moveTo>
                    <a:pt x="2874" y="1504"/>
                  </a:moveTo>
                  <a:cubicBezTo>
                    <a:pt x="2117" y="1504"/>
                    <a:pt x="1504" y="2117"/>
                    <a:pt x="1504" y="2874"/>
                  </a:cubicBezTo>
                  <a:moveTo>
                    <a:pt x="2874" y="744"/>
                  </a:moveTo>
                  <a:cubicBezTo>
                    <a:pt x="1698" y="744"/>
                    <a:pt x="744" y="1698"/>
                    <a:pt x="744" y="2874"/>
                  </a:cubicBezTo>
                  <a:moveTo>
                    <a:pt x="2874" y="0"/>
                  </a:moveTo>
                  <a:cubicBezTo>
                    <a:pt x="1287" y="0"/>
                    <a:pt x="0" y="1287"/>
                    <a:pt x="0" y="2874"/>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530" name="Group 529">
            <a:extLst>
              <a:ext uri="{FF2B5EF4-FFF2-40B4-BE49-F238E27FC236}">
                <a16:creationId xmlns:a16="http://schemas.microsoft.com/office/drawing/2014/main" id="{3502EF93-BDCA-40EF-BEB9-1D14F401DD37}"/>
              </a:ext>
            </a:extLst>
          </p:cNvPr>
          <p:cNvGrpSpPr/>
          <p:nvPr/>
        </p:nvGrpSpPr>
        <p:grpSpPr>
          <a:xfrm>
            <a:off x="10234766" y="4763881"/>
            <a:ext cx="251946" cy="251944"/>
            <a:chOff x="4458664" y="3955320"/>
            <a:chExt cx="791827" cy="791824"/>
          </a:xfrm>
        </p:grpSpPr>
        <p:sp>
          <p:nvSpPr>
            <p:cNvPr id="563" name="Oval 25">
              <a:extLst>
                <a:ext uri="{FF2B5EF4-FFF2-40B4-BE49-F238E27FC236}">
                  <a16:creationId xmlns:a16="http://schemas.microsoft.com/office/drawing/2014/main" id="{EA580735-C617-411D-8508-AA1E81651B28}"/>
                </a:ext>
              </a:extLst>
            </p:cNvPr>
            <p:cNvSpPr>
              <a:spLocks noChangeArrowheads="1"/>
            </p:cNvSpPr>
            <p:nvPr/>
          </p:nvSpPr>
          <p:spPr bwMode="auto">
            <a:xfrm flipH="1">
              <a:off x="4458664" y="3955320"/>
              <a:ext cx="791827" cy="791824"/>
            </a:xfrm>
            <a:prstGeom prst="ellipse">
              <a:avLst/>
            </a:prstGeom>
            <a:solidFill>
              <a:schemeClr val="tx1"/>
            </a:solidFill>
            <a:ln>
              <a:noFill/>
              <a:headEnd type="none" w="med" len="med"/>
              <a:tailEnd type="none" w="med" len="med"/>
            </a:ln>
            <a:effectLst>
              <a:outerShdw blurRad="889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564" name="Wifi_E701">
              <a:extLst>
                <a:ext uri="{FF2B5EF4-FFF2-40B4-BE49-F238E27FC236}">
                  <a16:creationId xmlns:a16="http://schemas.microsoft.com/office/drawing/2014/main" id="{838D6637-7A64-44D4-B08C-E4F7C809A4B0}"/>
                </a:ext>
              </a:extLst>
            </p:cNvPr>
            <p:cNvSpPr>
              <a:spLocks noChangeAspect="1" noEditPoints="1"/>
            </p:cNvSpPr>
            <p:nvPr/>
          </p:nvSpPr>
          <p:spPr bwMode="auto">
            <a:xfrm>
              <a:off x="4640034" y="4155652"/>
              <a:ext cx="365586" cy="365760"/>
            </a:xfrm>
            <a:custGeom>
              <a:avLst/>
              <a:gdLst>
                <a:gd name="T0" fmla="*/ 2506 w 2874"/>
                <a:gd name="T1" fmla="*/ 2756 h 2874"/>
                <a:gd name="T2" fmla="*/ 2256 w 2874"/>
                <a:gd name="T3" fmla="*/ 2506 h 2874"/>
                <a:gd name="T4" fmla="*/ 2506 w 2874"/>
                <a:gd name="T5" fmla="*/ 2256 h 2874"/>
                <a:gd name="T6" fmla="*/ 2756 w 2874"/>
                <a:gd name="T7" fmla="*/ 2506 h 2874"/>
                <a:gd name="T8" fmla="*/ 2506 w 2874"/>
                <a:gd name="T9" fmla="*/ 2756 h 2874"/>
                <a:gd name="T10" fmla="*/ 2874 w 2874"/>
                <a:gd name="T11" fmla="*/ 1504 h 2874"/>
                <a:gd name="T12" fmla="*/ 1504 w 2874"/>
                <a:gd name="T13" fmla="*/ 2874 h 2874"/>
                <a:gd name="T14" fmla="*/ 2874 w 2874"/>
                <a:gd name="T15" fmla="*/ 744 h 2874"/>
                <a:gd name="T16" fmla="*/ 744 w 2874"/>
                <a:gd name="T17" fmla="*/ 2874 h 2874"/>
                <a:gd name="T18" fmla="*/ 2874 w 2874"/>
                <a:gd name="T19" fmla="*/ 0 h 2874"/>
                <a:gd name="T20" fmla="*/ 0 w 2874"/>
                <a:gd name="T21" fmla="*/ 2874 h 28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74" h="2874">
                  <a:moveTo>
                    <a:pt x="2506" y="2756"/>
                  </a:moveTo>
                  <a:cubicBezTo>
                    <a:pt x="2368" y="2756"/>
                    <a:pt x="2256" y="2644"/>
                    <a:pt x="2256" y="2506"/>
                  </a:cubicBezTo>
                  <a:cubicBezTo>
                    <a:pt x="2256" y="2368"/>
                    <a:pt x="2368" y="2256"/>
                    <a:pt x="2506" y="2256"/>
                  </a:cubicBezTo>
                  <a:cubicBezTo>
                    <a:pt x="2644" y="2256"/>
                    <a:pt x="2756" y="2368"/>
                    <a:pt x="2756" y="2506"/>
                  </a:cubicBezTo>
                  <a:cubicBezTo>
                    <a:pt x="2756" y="2644"/>
                    <a:pt x="2644" y="2756"/>
                    <a:pt x="2506" y="2756"/>
                  </a:cubicBezTo>
                  <a:close/>
                  <a:moveTo>
                    <a:pt x="2874" y="1504"/>
                  </a:moveTo>
                  <a:cubicBezTo>
                    <a:pt x="2117" y="1504"/>
                    <a:pt x="1504" y="2117"/>
                    <a:pt x="1504" y="2874"/>
                  </a:cubicBezTo>
                  <a:moveTo>
                    <a:pt x="2874" y="744"/>
                  </a:moveTo>
                  <a:cubicBezTo>
                    <a:pt x="1698" y="744"/>
                    <a:pt x="744" y="1698"/>
                    <a:pt x="744" y="2874"/>
                  </a:cubicBezTo>
                  <a:moveTo>
                    <a:pt x="2874" y="0"/>
                  </a:moveTo>
                  <a:cubicBezTo>
                    <a:pt x="1287" y="0"/>
                    <a:pt x="0" y="1287"/>
                    <a:pt x="0" y="2874"/>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531" name="Group 530">
            <a:extLst>
              <a:ext uri="{FF2B5EF4-FFF2-40B4-BE49-F238E27FC236}">
                <a16:creationId xmlns:a16="http://schemas.microsoft.com/office/drawing/2014/main" id="{43C89D00-600E-4AF5-8BEE-BEC9B1E8803F}"/>
              </a:ext>
            </a:extLst>
          </p:cNvPr>
          <p:cNvGrpSpPr/>
          <p:nvPr/>
        </p:nvGrpSpPr>
        <p:grpSpPr>
          <a:xfrm>
            <a:off x="11219870" y="4484694"/>
            <a:ext cx="251946" cy="251944"/>
            <a:chOff x="4458664" y="3955320"/>
            <a:chExt cx="791827" cy="791824"/>
          </a:xfrm>
        </p:grpSpPr>
        <p:sp>
          <p:nvSpPr>
            <p:cNvPr id="561" name="Oval 25">
              <a:extLst>
                <a:ext uri="{FF2B5EF4-FFF2-40B4-BE49-F238E27FC236}">
                  <a16:creationId xmlns:a16="http://schemas.microsoft.com/office/drawing/2014/main" id="{BB94C546-5B19-4FA5-8378-EF9BD7A4DEC9}"/>
                </a:ext>
              </a:extLst>
            </p:cNvPr>
            <p:cNvSpPr>
              <a:spLocks noChangeArrowheads="1"/>
            </p:cNvSpPr>
            <p:nvPr/>
          </p:nvSpPr>
          <p:spPr bwMode="auto">
            <a:xfrm flipH="1">
              <a:off x="4458664" y="3955320"/>
              <a:ext cx="791827" cy="791824"/>
            </a:xfrm>
            <a:prstGeom prst="ellipse">
              <a:avLst/>
            </a:prstGeom>
            <a:solidFill>
              <a:schemeClr val="tx1"/>
            </a:solidFill>
            <a:ln>
              <a:noFill/>
              <a:headEnd type="none" w="med" len="med"/>
              <a:tailEnd type="none" w="med" len="med"/>
            </a:ln>
            <a:effectLst>
              <a:outerShdw blurRad="889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562" name="Wifi_E701">
              <a:extLst>
                <a:ext uri="{FF2B5EF4-FFF2-40B4-BE49-F238E27FC236}">
                  <a16:creationId xmlns:a16="http://schemas.microsoft.com/office/drawing/2014/main" id="{226AEC0D-99EE-40C1-961D-5B5C9E226AAA}"/>
                </a:ext>
              </a:extLst>
            </p:cNvPr>
            <p:cNvSpPr>
              <a:spLocks noChangeAspect="1" noEditPoints="1"/>
            </p:cNvSpPr>
            <p:nvPr/>
          </p:nvSpPr>
          <p:spPr bwMode="auto">
            <a:xfrm>
              <a:off x="4640034" y="4155652"/>
              <a:ext cx="365586" cy="365760"/>
            </a:xfrm>
            <a:custGeom>
              <a:avLst/>
              <a:gdLst>
                <a:gd name="T0" fmla="*/ 2506 w 2874"/>
                <a:gd name="T1" fmla="*/ 2756 h 2874"/>
                <a:gd name="T2" fmla="*/ 2256 w 2874"/>
                <a:gd name="T3" fmla="*/ 2506 h 2874"/>
                <a:gd name="T4" fmla="*/ 2506 w 2874"/>
                <a:gd name="T5" fmla="*/ 2256 h 2874"/>
                <a:gd name="T6" fmla="*/ 2756 w 2874"/>
                <a:gd name="T7" fmla="*/ 2506 h 2874"/>
                <a:gd name="T8" fmla="*/ 2506 w 2874"/>
                <a:gd name="T9" fmla="*/ 2756 h 2874"/>
                <a:gd name="T10" fmla="*/ 2874 w 2874"/>
                <a:gd name="T11" fmla="*/ 1504 h 2874"/>
                <a:gd name="T12" fmla="*/ 1504 w 2874"/>
                <a:gd name="T13" fmla="*/ 2874 h 2874"/>
                <a:gd name="T14" fmla="*/ 2874 w 2874"/>
                <a:gd name="T15" fmla="*/ 744 h 2874"/>
                <a:gd name="T16" fmla="*/ 744 w 2874"/>
                <a:gd name="T17" fmla="*/ 2874 h 2874"/>
                <a:gd name="T18" fmla="*/ 2874 w 2874"/>
                <a:gd name="T19" fmla="*/ 0 h 2874"/>
                <a:gd name="T20" fmla="*/ 0 w 2874"/>
                <a:gd name="T21" fmla="*/ 2874 h 28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74" h="2874">
                  <a:moveTo>
                    <a:pt x="2506" y="2756"/>
                  </a:moveTo>
                  <a:cubicBezTo>
                    <a:pt x="2368" y="2756"/>
                    <a:pt x="2256" y="2644"/>
                    <a:pt x="2256" y="2506"/>
                  </a:cubicBezTo>
                  <a:cubicBezTo>
                    <a:pt x="2256" y="2368"/>
                    <a:pt x="2368" y="2256"/>
                    <a:pt x="2506" y="2256"/>
                  </a:cubicBezTo>
                  <a:cubicBezTo>
                    <a:pt x="2644" y="2256"/>
                    <a:pt x="2756" y="2368"/>
                    <a:pt x="2756" y="2506"/>
                  </a:cubicBezTo>
                  <a:cubicBezTo>
                    <a:pt x="2756" y="2644"/>
                    <a:pt x="2644" y="2756"/>
                    <a:pt x="2506" y="2756"/>
                  </a:cubicBezTo>
                  <a:close/>
                  <a:moveTo>
                    <a:pt x="2874" y="1504"/>
                  </a:moveTo>
                  <a:cubicBezTo>
                    <a:pt x="2117" y="1504"/>
                    <a:pt x="1504" y="2117"/>
                    <a:pt x="1504" y="2874"/>
                  </a:cubicBezTo>
                  <a:moveTo>
                    <a:pt x="2874" y="744"/>
                  </a:moveTo>
                  <a:cubicBezTo>
                    <a:pt x="1698" y="744"/>
                    <a:pt x="744" y="1698"/>
                    <a:pt x="744" y="2874"/>
                  </a:cubicBezTo>
                  <a:moveTo>
                    <a:pt x="2874" y="0"/>
                  </a:moveTo>
                  <a:cubicBezTo>
                    <a:pt x="1287" y="0"/>
                    <a:pt x="0" y="1287"/>
                    <a:pt x="0" y="2874"/>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532" name="TextBox 531">
            <a:extLst>
              <a:ext uri="{FF2B5EF4-FFF2-40B4-BE49-F238E27FC236}">
                <a16:creationId xmlns:a16="http://schemas.microsoft.com/office/drawing/2014/main" id="{3224C878-6F18-487D-9F94-E06CB13BCCB3}"/>
              </a:ext>
            </a:extLst>
          </p:cNvPr>
          <p:cNvSpPr txBox="1"/>
          <p:nvPr/>
        </p:nvSpPr>
        <p:spPr>
          <a:xfrm>
            <a:off x="7560673" y="4523525"/>
            <a:ext cx="765074" cy="16619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Internet</a:t>
            </a:r>
          </a:p>
        </p:txBody>
      </p:sp>
      <p:grpSp>
        <p:nvGrpSpPr>
          <p:cNvPr id="533" name="Group 532">
            <a:extLst>
              <a:ext uri="{FF2B5EF4-FFF2-40B4-BE49-F238E27FC236}">
                <a16:creationId xmlns:a16="http://schemas.microsoft.com/office/drawing/2014/main" id="{C5FD449C-EACF-486F-8E18-28D9EED6E426}"/>
              </a:ext>
            </a:extLst>
          </p:cNvPr>
          <p:cNvGrpSpPr/>
          <p:nvPr/>
        </p:nvGrpSpPr>
        <p:grpSpPr>
          <a:xfrm>
            <a:off x="8474866" y="3456176"/>
            <a:ext cx="2407884" cy="818646"/>
            <a:chOff x="7886317" y="2782811"/>
            <a:chExt cx="2407884" cy="818646"/>
          </a:xfrm>
        </p:grpSpPr>
        <p:grpSp>
          <p:nvGrpSpPr>
            <p:cNvPr id="546" name="Group 545">
              <a:extLst>
                <a:ext uri="{FF2B5EF4-FFF2-40B4-BE49-F238E27FC236}">
                  <a16:creationId xmlns:a16="http://schemas.microsoft.com/office/drawing/2014/main" id="{F37C4671-51C8-434D-AFBA-73F9D7FF4F21}"/>
                </a:ext>
              </a:extLst>
            </p:cNvPr>
            <p:cNvGrpSpPr/>
            <p:nvPr/>
          </p:nvGrpSpPr>
          <p:grpSpPr>
            <a:xfrm>
              <a:off x="7886317" y="2782811"/>
              <a:ext cx="765074" cy="818646"/>
              <a:chOff x="8057741" y="2788135"/>
              <a:chExt cx="765074" cy="818646"/>
            </a:xfrm>
          </p:grpSpPr>
          <p:grpSp>
            <p:nvGrpSpPr>
              <p:cNvPr id="557" name="Group 556">
                <a:extLst>
                  <a:ext uri="{FF2B5EF4-FFF2-40B4-BE49-F238E27FC236}">
                    <a16:creationId xmlns:a16="http://schemas.microsoft.com/office/drawing/2014/main" id="{70203E50-B479-49EC-90B8-62DD858D7707}"/>
                  </a:ext>
                </a:extLst>
              </p:cNvPr>
              <p:cNvGrpSpPr/>
              <p:nvPr/>
            </p:nvGrpSpPr>
            <p:grpSpPr>
              <a:xfrm>
                <a:off x="8146131" y="2788135"/>
                <a:ext cx="588294" cy="574812"/>
                <a:chOff x="8087993" y="2987647"/>
                <a:chExt cx="704570" cy="688424"/>
              </a:xfrm>
            </p:grpSpPr>
            <p:sp>
              <p:nvSpPr>
                <p:cNvPr id="559" name="Oval 558">
                  <a:extLst>
                    <a:ext uri="{FF2B5EF4-FFF2-40B4-BE49-F238E27FC236}">
                      <a16:creationId xmlns:a16="http://schemas.microsoft.com/office/drawing/2014/main" id="{8A4F23C8-3620-4BBA-A572-A28D8144D67C}"/>
                    </a:ext>
                  </a:extLst>
                </p:cNvPr>
                <p:cNvSpPr/>
                <p:nvPr/>
              </p:nvSpPr>
              <p:spPr bwMode="auto">
                <a:xfrm>
                  <a:off x="8087993" y="2987647"/>
                  <a:ext cx="704570" cy="688424"/>
                </a:xfrm>
                <a:prstGeom prst="ellipse">
                  <a:avLst/>
                </a:prstGeom>
                <a:solidFill>
                  <a:schemeClr val="bg1"/>
                </a:solidFill>
                <a:ln>
                  <a:solidFill>
                    <a:schemeClr val="accent1"/>
                  </a:solidFill>
                  <a:headEnd type="none" w="med" len="med"/>
                  <a:tailEnd type="none" w="med" len="med"/>
                </a:ln>
                <a:effectLst>
                  <a:outerShdw blurRad="889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0" numCol="1" rtlCol="0" anchor="b"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40075">
                            <a:srgbClr val="1A1A1A"/>
                          </a:gs>
                          <a:gs pos="30000">
                            <a:srgbClr val="1A1A1A"/>
                          </a:gs>
                        </a:gsLst>
                        <a:lin ang="5400000" scaled="0"/>
                      </a:gradFill>
                      <a:effectLst/>
                      <a:uLnTx/>
                      <a:uFillTx/>
                      <a:latin typeface="Segoe UI"/>
                      <a:ea typeface="+mn-ea"/>
                      <a:cs typeface="+mn-cs"/>
                    </a:rPr>
                    <a:t>VPN</a:t>
                  </a:r>
                </a:p>
              </p:txBody>
            </p:sp>
            <p:pic>
              <p:nvPicPr>
                <p:cNvPr id="560" name="Picture 559">
                  <a:extLst>
                    <a:ext uri="{FF2B5EF4-FFF2-40B4-BE49-F238E27FC236}">
                      <a16:creationId xmlns:a16="http://schemas.microsoft.com/office/drawing/2014/main" id="{26D6687B-7958-48BE-BAD1-436A68575E3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287863" y="3063875"/>
                  <a:ext cx="304830" cy="304172"/>
                </a:xfrm>
                <a:prstGeom prst="rect">
                  <a:avLst/>
                </a:prstGeom>
                <a:ln>
                  <a:noFill/>
                  <a:headEnd type="none" w="med" len="med"/>
                  <a:tailEnd type="none" w="med" len="med"/>
                </a:ln>
                <a:effectLst/>
              </p:spPr>
            </p:pic>
          </p:grpSp>
          <p:sp>
            <p:nvSpPr>
              <p:cNvPr id="558" name="TextBox 557">
                <a:extLst>
                  <a:ext uri="{FF2B5EF4-FFF2-40B4-BE49-F238E27FC236}">
                    <a16:creationId xmlns:a16="http://schemas.microsoft.com/office/drawing/2014/main" id="{E4F2FA4F-D443-41D9-884E-26785596DBDE}"/>
                  </a:ext>
                </a:extLst>
              </p:cNvPr>
              <p:cNvSpPr txBox="1"/>
              <p:nvPr/>
            </p:nvSpPr>
            <p:spPr>
              <a:xfrm>
                <a:off x="8057741" y="3461357"/>
                <a:ext cx="765074" cy="145424"/>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gradFill>
                      <a:gsLst>
                        <a:gs pos="2917">
                          <a:srgbClr val="0078D4"/>
                        </a:gs>
                        <a:gs pos="30000">
                          <a:srgbClr val="0078D4"/>
                        </a:gs>
                      </a:gsLst>
                      <a:lin ang="5400000" scaled="0"/>
                    </a:gradFill>
                    <a:effectLst/>
                    <a:uLnTx/>
                    <a:uFillTx/>
                    <a:latin typeface="Segoe UI"/>
                    <a:ea typeface="+mn-ea"/>
                    <a:cs typeface="Segoe UI Semibold" panose="020B0702040204020203" pitchFamily="34" charset="0"/>
                  </a:rPr>
                  <a:t>Region 1</a:t>
                </a:r>
              </a:p>
            </p:txBody>
          </p:sp>
        </p:grpSp>
        <p:grpSp>
          <p:nvGrpSpPr>
            <p:cNvPr id="547" name="Group 546">
              <a:extLst>
                <a:ext uri="{FF2B5EF4-FFF2-40B4-BE49-F238E27FC236}">
                  <a16:creationId xmlns:a16="http://schemas.microsoft.com/office/drawing/2014/main" id="{00E97AD5-1CEB-4937-860C-512F1357EC8A}"/>
                </a:ext>
              </a:extLst>
            </p:cNvPr>
            <p:cNvGrpSpPr/>
            <p:nvPr/>
          </p:nvGrpSpPr>
          <p:grpSpPr>
            <a:xfrm>
              <a:off x="8707722" y="2782811"/>
              <a:ext cx="765074" cy="818646"/>
              <a:chOff x="8947481" y="2788135"/>
              <a:chExt cx="765074" cy="818646"/>
            </a:xfrm>
          </p:grpSpPr>
          <p:grpSp>
            <p:nvGrpSpPr>
              <p:cNvPr id="553" name="Group 552">
                <a:extLst>
                  <a:ext uri="{FF2B5EF4-FFF2-40B4-BE49-F238E27FC236}">
                    <a16:creationId xmlns:a16="http://schemas.microsoft.com/office/drawing/2014/main" id="{40B9DD5D-606D-4516-B544-ABD253DC456C}"/>
                  </a:ext>
                </a:extLst>
              </p:cNvPr>
              <p:cNvGrpSpPr/>
              <p:nvPr/>
            </p:nvGrpSpPr>
            <p:grpSpPr>
              <a:xfrm>
                <a:off x="9035871" y="2788135"/>
                <a:ext cx="588294" cy="574812"/>
                <a:chOff x="8087993" y="2987647"/>
                <a:chExt cx="704570" cy="688424"/>
              </a:xfrm>
            </p:grpSpPr>
            <p:sp>
              <p:nvSpPr>
                <p:cNvPr id="555" name="Oval 554">
                  <a:extLst>
                    <a:ext uri="{FF2B5EF4-FFF2-40B4-BE49-F238E27FC236}">
                      <a16:creationId xmlns:a16="http://schemas.microsoft.com/office/drawing/2014/main" id="{2B540479-0A02-4D77-BBAD-419ECE7A8F36}"/>
                    </a:ext>
                  </a:extLst>
                </p:cNvPr>
                <p:cNvSpPr/>
                <p:nvPr/>
              </p:nvSpPr>
              <p:spPr bwMode="auto">
                <a:xfrm>
                  <a:off x="8087993" y="2987647"/>
                  <a:ext cx="704570" cy="688424"/>
                </a:xfrm>
                <a:prstGeom prst="ellipse">
                  <a:avLst/>
                </a:prstGeom>
                <a:solidFill>
                  <a:schemeClr val="bg1"/>
                </a:solidFill>
                <a:ln>
                  <a:solidFill>
                    <a:schemeClr val="accent1"/>
                  </a:solidFill>
                  <a:headEnd type="none" w="med" len="med"/>
                  <a:tailEnd type="none" w="med" len="med"/>
                </a:ln>
                <a:effectLst>
                  <a:outerShdw blurRad="889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0" numCol="1" rtlCol="0" anchor="b"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40075">
                            <a:srgbClr val="1A1A1A"/>
                          </a:gs>
                          <a:gs pos="30000">
                            <a:srgbClr val="1A1A1A"/>
                          </a:gs>
                        </a:gsLst>
                        <a:lin ang="5400000" scaled="0"/>
                      </a:gradFill>
                      <a:effectLst/>
                      <a:uLnTx/>
                      <a:uFillTx/>
                      <a:latin typeface="Segoe UI"/>
                      <a:ea typeface="+mn-ea"/>
                      <a:cs typeface="+mn-cs"/>
                    </a:rPr>
                    <a:t>VPN</a:t>
                  </a:r>
                </a:p>
              </p:txBody>
            </p:sp>
            <p:pic>
              <p:nvPicPr>
                <p:cNvPr id="556" name="Picture 555">
                  <a:extLst>
                    <a:ext uri="{FF2B5EF4-FFF2-40B4-BE49-F238E27FC236}">
                      <a16:creationId xmlns:a16="http://schemas.microsoft.com/office/drawing/2014/main" id="{E5D97D16-EBF0-4BC8-9BBE-2F3CC6D48CB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287863" y="3063875"/>
                  <a:ext cx="304830" cy="304172"/>
                </a:xfrm>
                <a:prstGeom prst="rect">
                  <a:avLst/>
                </a:prstGeom>
                <a:ln>
                  <a:noFill/>
                  <a:headEnd type="none" w="med" len="med"/>
                  <a:tailEnd type="none" w="med" len="med"/>
                </a:ln>
                <a:effectLst/>
              </p:spPr>
            </p:pic>
          </p:grpSp>
          <p:sp>
            <p:nvSpPr>
              <p:cNvPr id="554" name="TextBox 553">
                <a:extLst>
                  <a:ext uri="{FF2B5EF4-FFF2-40B4-BE49-F238E27FC236}">
                    <a16:creationId xmlns:a16="http://schemas.microsoft.com/office/drawing/2014/main" id="{20ABB7F3-5DDE-42A3-9DA5-92E41D5DE3CD}"/>
                  </a:ext>
                </a:extLst>
              </p:cNvPr>
              <p:cNvSpPr txBox="1"/>
              <p:nvPr/>
            </p:nvSpPr>
            <p:spPr>
              <a:xfrm>
                <a:off x="8947481" y="3461357"/>
                <a:ext cx="765074" cy="145424"/>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gradFill>
                      <a:gsLst>
                        <a:gs pos="2917">
                          <a:srgbClr val="0078D4"/>
                        </a:gs>
                        <a:gs pos="30000">
                          <a:srgbClr val="0078D4"/>
                        </a:gs>
                      </a:gsLst>
                      <a:lin ang="5400000" scaled="0"/>
                    </a:gradFill>
                    <a:effectLst/>
                    <a:uLnTx/>
                    <a:uFillTx/>
                    <a:latin typeface="Segoe UI"/>
                    <a:ea typeface="+mn-ea"/>
                    <a:cs typeface="Segoe UI Semibold" panose="020B0702040204020203" pitchFamily="34" charset="0"/>
                  </a:rPr>
                  <a:t>Region 2</a:t>
                </a:r>
              </a:p>
            </p:txBody>
          </p:sp>
        </p:grpSp>
        <p:grpSp>
          <p:nvGrpSpPr>
            <p:cNvPr id="548" name="Group 547">
              <a:extLst>
                <a:ext uri="{FF2B5EF4-FFF2-40B4-BE49-F238E27FC236}">
                  <a16:creationId xmlns:a16="http://schemas.microsoft.com/office/drawing/2014/main" id="{7A67E24A-33FB-4D07-A476-BD75FED0ED8C}"/>
                </a:ext>
              </a:extLst>
            </p:cNvPr>
            <p:cNvGrpSpPr/>
            <p:nvPr/>
          </p:nvGrpSpPr>
          <p:grpSpPr>
            <a:xfrm>
              <a:off x="9529127" y="2782811"/>
              <a:ext cx="765074" cy="818646"/>
              <a:chOff x="9782230" y="2788135"/>
              <a:chExt cx="765074" cy="818646"/>
            </a:xfrm>
          </p:grpSpPr>
          <p:grpSp>
            <p:nvGrpSpPr>
              <p:cNvPr id="549" name="Group 548">
                <a:extLst>
                  <a:ext uri="{FF2B5EF4-FFF2-40B4-BE49-F238E27FC236}">
                    <a16:creationId xmlns:a16="http://schemas.microsoft.com/office/drawing/2014/main" id="{BF9343CC-DCEC-4FA0-ADCD-6C6EB6C77234}"/>
                  </a:ext>
                </a:extLst>
              </p:cNvPr>
              <p:cNvGrpSpPr/>
              <p:nvPr/>
            </p:nvGrpSpPr>
            <p:grpSpPr>
              <a:xfrm>
                <a:off x="9870620" y="2788135"/>
                <a:ext cx="588294" cy="574812"/>
                <a:chOff x="8087993" y="2987647"/>
                <a:chExt cx="704570" cy="688424"/>
              </a:xfrm>
            </p:grpSpPr>
            <p:sp>
              <p:nvSpPr>
                <p:cNvPr id="551" name="Oval 550">
                  <a:extLst>
                    <a:ext uri="{FF2B5EF4-FFF2-40B4-BE49-F238E27FC236}">
                      <a16:creationId xmlns:a16="http://schemas.microsoft.com/office/drawing/2014/main" id="{59D817D6-2D37-4249-A8DE-3DEB2F9B487C}"/>
                    </a:ext>
                  </a:extLst>
                </p:cNvPr>
                <p:cNvSpPr/>
                <p:nvPr/>
              </p:nvSpPr>
              <p:spPr bwMode="auto">
                <a:xfrm>
                  <a:off x="8087993" y="2987647"/>
                  <a:ext cx="704570" cy="688424"/>
                </a:xfrm>
                <a:prstGeom prst="ellipse">
                  <a:avLst/>
                </a:prstGeom>
                <a:solidFill>
                  <a:schemeClr val="bg1"/>
                </a:solidFill>
                <a:ln>
                  <a:solidFill>
                    <a:schemeClr val="accent1"/>
                  </a:solidFill>
                  <a:headEnd type="none" w="med" len="med"/>
                  <a:tailEnd type="none" w="med" len="med"/>
                </a:ln>
                <a:effectLst>
                  <a:outerShdw blurRad="889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0" numCol="1" rtlCol="0" anchor="b"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40075">
                            <a:srgbClr val="1A1A1A"/>
                          </a:gs>
                          <a:gs pos="30000">
                            <a:srgbClr val="1A1A1A"/>
                          </a:gs>
                        </a:gsLst>
                        <a:lin ang="5400000" scaled="0"/>
                      </a:gradFill>
                      <a:effectLst/>
                      <a:uLnTx/>
                      <a:uFillTx/>
                      <a:latin typeface="Segoe UI"/>
                      <a:ea typeface="+mn-ea"/>
                      <a:cs typeface="+mn-cs"/>
                    </a:rPr>
                    <a:t>VPN</a:t>
                  </a:r>
                </a:p>
              </p:txBody>
            </p:sp>
            <p:pic>
              <p:nvPicPr>
                <p:cNvPr id="552" name="Picture 551">
                  <a:extLst>
                    <a:ext uri="{FF2B5EF4-FFF2-40B4-BE49-F238E27FC236}">
                      <a16:creationId xmlns:a16="http://schemas.microsoft.com/office/drawing/2014/main" id="{E8A4BA28-D672-4407-82C0-5A75368F5FA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287863" y="3063875"/>
                  <a:ext cx="304830" cy="304172"/>
                </a:xfrm>
                <a:prstGeom prst="rect">
                  <a:avLst/>
                </a:prstGeom>
                <a:ln>
                  <a:noFill/>
                  <a:headEnd type="none" w="med" len="med"/>
                  <a:tailEnd type="none" w="med" len="med"/>
                </a:ln>
                <a:effectLst/>
              </p:spPr>
            </p:pic>
          </p:grpSp>
          <p:sp>
            <p:nvSpPr>
              <p:cNvPr id="550" name="TextBox 549">
                <a:extLst>
                  <a:ext uri="{FF2B5EF4-FFF2-40B4-BE49-F238E27FC236}">
                    <a16:creationId xmlns:a16="http://schemas.microsoft.com/office/drawing/2014/main" id="{6EAA15F7-D5DB-4752-A544-1FDBCC50BFCF}"/>
                  </a:ext>
                </a:extLst>
              </p:cNvPr>
              <p:cNvSpPr txBox="1"/>
              <p:nvPr/>
            </p:nvSpPr>
            <p:spPr>
              <a:xfrm>
                <a:off x="9782230" y="3461357"/>
                <a:ext cx="765074" cy="145424"/>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gradFill>
                      <a:gsLst>
                        <a:gs pos="2917">
                          <a:srgbClr val="0078D4"/>
                        </a:gs>
                        <a:gs pos="30000">
                          <a:srgbClr val="0078D4"/>
                        </a:gs>
                      </a:gsLst>
                      <a:lin ang="5400000" scaled="0"/>
                    </a:gradFill>
                    <a:effectLst/>
                    <a:uLnTx/>
                    <a:uFillTx/>
                    <a:latin typeface="Segoe UI"/>
                    <a:ea typeface="+mn-ea"/>
                    <a:cs typeface="Segoe UI Semibold" panose="020B0702040204020203" pitchFamily="34" charset="0"/>
                  </a:rPr>
                  <a:t>Region 3</a:t>
                </a:r>
              </a:p>
            </p:txBody>
          </p:sp>
        </p:grpSp>
      </p:grpSp>
      <p:grpSp>
        <p:nvGrpSpPr>
          <p:cNvPr id="534" name="Group 533">
            <a:extLst>
              <a:ext uri="{FF2B5EF4-FFF2-40B4-BE49-F238E27FC236}">
                <a16:creationId xmlns:a16="http://schemas.microsoft.com/office/drawing/2014/main" id="{08C6EC63-8D69-434B-AD68-8C1D6AA496DE}"/>
              </a:ext>
            </a:extLst>
          </p:cNvPr>
          <p:cNvGrpSpPr/>
          <p:nvPr/>
        </p:nvGrpSpPr>
        <p:grpSpPr>
          <a:xfrm>
            <a:off x="7078882" y="5226915"/>
            <a:ext cx="899423" cy="1590327"/>
            <a:chOff x="7437453" y="4394489"/>
            <a:chExt cx="899423" cy="1590327"/>
          </a:xfrm>
        </p:grpSpPr>
        <p:sp>
          <p:nvSpPr>
            <p:cNvPr id="539" name="TextBox 538">
              <a:extLst>
                <a:ext uri="{FF2B5EF4-FFF2-40B4-BE49-F238E27FC236}">
                  <a16:creationId xmlns:a16="http://schemas.microsoft.com/office/drawing/2014/main" id="{295B41C5-F7CE-4347-A364-8760DB087C90}"/>
                </a:ext>
              </a:extLst>
            </p:cNvPr>
            <p:cNvSpPr txBox="1"/>
            <p:nvPr/>
          </p:nvSpPr>
          <p:spPr>
            <a:xfrm>
              <a:off x="7737392" y="5818617"/>
              <a:ext cx="535355" cy="16619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Branch</a:t>
              </a:r>
            </a:p>
          </p:txBody>
        </p:sp>
        <p:sp>
          <p:nvSpPr>
            <p:cNvPr id="540" name="EMI_E731">
              <a:extLst>
                <a:ext uri="{FF2B5EF4-FFF2-40B4-BE49-F238E27FC236}">
                  <a16:creationId xmlns:a16="http://schemas.microsoft.com/office/drawing/2014/main" id="{FACECA77-24FC-4AC6-ADB3-4B78AF845565}"/>
                </a:ext>
              </a:extLst>
            </p:cNvPr>
            <p:cNvSpPr>
              <a:spLocks noChangeAspect="1" noEditPoints="1"/>
            </p:cNvSpPr>
            <p:nvPr/>
          </p:nvSpPr>
          <p:spPr bwMode="auto">
            <a:xfrm>
              <a:off x="7673262" y="4584205"/>
              <a:ext cx="663614" cy="1078143"/>
            </a:xfrm>
            <a:custGeom>
              <a:avLst/>
              <a:gdLst>
                <a:gd name="T0" fmla="*/ 0 w 2523"/>
                <a:gd name="T1" fmla="*/ 0 h 4099"/>
                <a:gd name="T2" fmla="*/ 2523 w 2523"/>
                <a:gd name="T3" fmla="*/ 0 h 4099"/>
                <a:gd name="T4" fmla="*/ 2523 w 2523"/>
                <a:gd name="T5" fmla="*/ 4099 h 4099"/>
                <a:gd name="T6" fmla="*/ 1578 w 2523"/>
                <a:gd name="T7" fmla="*/ 4099 h 4099"/>
                <a:gd name="T8" fmla="*/ 1578 w 2523"/>
                <a:gd name="T9" fmla="*/ 2838 h 4099"/>
                <a:gd name="T10" fmla="*/ 947 w 2523"/>
                <a:gd name="T11" fmla="*/ 2838 h 4099"/>
                <a:gd name="T12" fmla="*/ 947 w 2523"/>
                <a:gd name="T13" fmla="*/ 4099 h 4099"/>
                <a:gd name="T14" fmla="*/ 0 w 2523"/>
                <a:gd name="T15" fmla="*/ 4099 h 4099"/>
                <a:gd name="T16" fmla="*/ 0 w 2523"/>
                <a:gd name="T17" fmla="*/ 0 h 4099"/>
                <a:gd name="T18" fmla="*/ 631 w 2523"/>
                <a:gd name="T19" fmla="*/ 473 h 4099"/>
                <a:gd name="T20" fmla="*/ 631 w 2523"/>
                <a:gd name="T21" fmla="*/ 1104 h 4099"/>
                <a:gd name="T22" fmla="*/ 1262 w 2523"/>
                <a:gd name="T23" fmla="*/ 473 h 4099"/>
                <a:gd name="T24" fmla="*/ 1262 w 2523"/>
                <a:gd name="T25" fmla="*/ 1104 h 4099"/>
                <a:gd name="T26" fmla="*/ 1893 w 2523"/>
                <a:gd name="T27" fmla="*/ 473 h 4099"/>
                <a:gd name="T28" fmla="*/ 1893 w 2523"/>
                <a:gd name="T29" fmla="*/ 1104 h 4099"/>
                <a:gd name="T30" fmla="*/ 631 w 2523"/>
                <a:gd name="T31" fmla="*/ 1419 h 4099"/>
                <a:gd name="T32" fmla="*/ 631 w 2523"/>
                <a:gd name="T33" fmla="*/ 2050 h 4099"/>
                <a:gd name="T34" fmla="*/ 1262 w 2523"/>
                <a:gd name="T35" fmla="*/ 1419 h 4099"/>
                <a:gd name="T36" fmla="*/ 1262 w 2523"/>
                <a:gd name="T37" fmla="*/ 2050 h 4099"/>
                <a:gd name="T38" fmla="*/ 1893 w 2523"/>
                <a:gd name="T39" fmla="*/ 1419 h 4099"/>
                <a:gd name="T40" fmla="*/ 1893 w 2523"/>
                <a:gd name="T41" fmla="*/ 2050 h 40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23" h="4099">
                  <a:moveTo>
                    <a:pt x="0" y="0"/>
                  </a:moveTo>
                  <a:lnTo>
                    <a:pt x="2523" y="0"/>
                  </a:lnTo>
                  <a:lnTo>
                    <a:pt x="2523" y="4099"/>
                  </a:lnTo>
                  <a:lnTo>
                    <a:pt x="1578" y="4099"/>
                  </a:lnTo>
                  <a:lnTo>
                    <a:pt x="1578" y="2838"/>
                  </a:lnTo>
                  <a:lnTo>
                    <a:pt x="947" y="2838"/>
                  </a:lnTo>
                  <a:lnTo>
                    <a:pt x="947" y="4099"/>
                  </a:lnTo>
                  <a:lnTo>
                    <a:pt x="0" y="4099"/>
                  </a:lnTo>
                  <a:lnTo>
                    <a:pt x="0" y="0"/>
                  </a:lnTo>
                  <a:moveTo>
                    <a:pt x="631" y="473"/>
                  </a:moveTo>
                  <a:lnTo>
                    <a:pt x="631" y="1104"/>
                  </a:lnTo>
                  <a:moveTo>
                    <a:pt x="1262" y="473"/>
                  </a:moveTo>
                  <a:lnTo>
                    <a:pt x="1262" y="1104"/>
                  </a:lnTo>
                  <a:moveTo>
                    <a:pt x="1893" y="473"/>
                  </a:moveTo>
                  <a:lnTo>
                    <a:pt x="1893" y="1104"/>
                  </a:lnTo>
                  <a:moveTo>
                    <a:pt x="631" y="1419"/>
                  </a:moveTo>
                  <a:lnTo>
                    <a:pt x="631" y="2050"/>
                  </a:lnTo>
                  <a:moveTo>
                    <a:pt x="1262" y="1419"/>
                  </a:moveTo>
                  <a:lnTo>
                    <a:pt x="1262" y="2050"/>
                  </a:lnTo>
                  <a:moveTo>
                    <a:pt x="1893" y="1419"/>
                  </a:moveTo>
                  <a:lnTo>
                    <a:pt x="1893" y="2050"/>
                  </a:lnTo>
                </a:path>
              </a:pathLst>
            </a:custGeom>
            <a:solidFill>
              <a:schemeClr val="bg2"/>
            </a:solidFill>
            <a:ln w="15875" cap="sq">
              <a:solidFill>
                <a:schemeClr val="tx1"/>
              </a:solidFill>
              <a:prstDash val="solid"/>
              <a:miter lim="800000"/>
              <a:headEnd/>
              <a:tailEnd/>
            </a:ln>
            <a:effectLst>
              <a:outerShdw blurRad="88900" dist="38100" dir="2700000" algn="tl" rotWithShape="0">
                <a:prstClr val="black">
                  <a:alpha val="30000"/>
                </a:prstClr>
              </a:outerShdw>
            </a:effec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541" name="Group 540">
              <a:extLst>
                <a:ext uri="{FF2B5EF4-FFF2-40B4-BE49-F238E27FC236}">
                  <a16:creationId xmlns:a16="http://schemas.microsoft.com/office/drawing/2014/main" id="{D47D6C13-D511-44B5-AFA0-EC0CCCAE4F50}"/>
                </a:ext>
              </a:extLst>
            </p:cNvPr>
            <p:cNvGrpSpPr/>
            <p:nvPr/>
          </p:nvGrpSpPr>
          <p:grpSpPr>
            <a:xfrm>
              <a:off x="7437453" y="4394489"/>
              <a:ext cx="465804" cy="465802"/>
              <a:chOff x="7426424" y="4586789"/>
              <a:chExt cx="791827" cy="791824"/>
            </a:xfrm>
          </p:grpSpPr>
          <p:sp>
            <p:nvSpPr>
              <p:cNvPr id="542" name="Oval 25">
                <a:extLst>
                  <a:ext uri="{FF2B5EF4-FFF2-40B4-BE49-F238E27FC236}">
                    <a16:creationId xmlns:a16="http://schemas.microsoft.com/office/drawing/2014/main" id="{B40B136C-FF78-48EE-A99D-7FC57113A290}"/>
                  </a:ext>
                </a:extLst>
              </p:cNvPr>
              <p:cNvSpPr>
                <a:spLocks noChangeArrowheads="1"/>
              </p:cNvSpPr>
              <p:nvPr/>
            </p:nvSpPr>
            <p:spPr bwMode="auto">
              <a:xfrm flipH="1">
                <a:off x="7426424" y="4586789"/>
                <a:ext cx="791827" cy="791824"/>
              </a:xfrm>
              <a:prstGeom prst="ellipse">
                <a:avLst/>
              </a:prstGeom>
              <a:ln>
                <a:noFill/>
                <a:headEnd type="none" w="med" len="med"/>
                <a:tailEnd type="none" w="med" len="med"/>
              </a:ln>
              <a:effectLst>
                <a:outerShdw blurRad="889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543" name="Group 542">
                <a:extLst>
                  <a:ext uri="{FF2B5EF4-FFF2-40B4-BE49-F238E27FC236}">
                    <a16:creationId xmlns:a16="http://schemas.microsoft.com/office/drawing/2014/main" id="{4D1AD427-AD27-4FA8-A848-823CFC1539A2}"/>
                  </a:ext>
                </a:extLst>
              </p:cNvPr>
              <p:cNvGrpSpPr/>
              <p:nvPr/>
            </p:nvGrpSpPr>
            <p:grpSpPr>
              <a:xfrm>
                <a:off x="7653478" y="4769005"/>
                <a:ext cx="337719" cy="427393"/>
                <a:chOff x="2382348" y="4130857"/>
                <a:chExt cx="337719" cy="427393"/>
              </a:xfrm>
            </p:grpSpPr>
            <p:sp>
              <p:nvSpPr>
                <p:cNvPr id="544" name="Freeform 23">
                  <a:extLst>
                    <a:ext uri="{FF2B5EF4-FFF2-40B4-BE49-F238E27FC236}">
                      <a16:creationId xmlns:a16="http://schemas.microsoft.com/office/drawing/2014/main" id="{B22001D7-31FF-4838-9C53-F6D13CD48967}"/>
                    </a:ext>
                  </a:extLst>
                </p:cNvPr>
                <p:cNvSpPr>
                  <a:spLocks/>
                </p:cNvSpPr>
                <p:nvPr/>
              </p:nvSpPr>
              <p:spPr bwMode="auto">
                <a:xfrm flipH="1">
                  <a:off x="2382348" y="4350277"/>
                  <a:ext cx="337719" cy="207973"/>
                </a:xfrm>
                <a:custGeom>
                  <a:avLst/>
                  <a:gdLst>
                    <a:gd name="T0" fmla="*/ 0 w 52"/>
                    <a:gd name="T1" fmla="*/ 32 h 32"/>
                    <a:gd name="T2" fmla="*/ 0 w 52"/>
                    <a:gd name="T3" fmla="*/ 24 h 32"/>
                    <a:gd name="T4" fmla="*/ 24 w 52"/>
                    <a:gd name="T5" fmla="*/ 0 h 32"/>
                    <a:gd name="T6" fmla="*/ 28 w 52"/>
                    <a:gd name="T7" fmla="*/ 0 h 32"/>
                    <a:gd name="T8" fmla="*/ 52 w 52"/>
                    <a:gd name="T9" fmla="*/ 24 h 32"/>
                    <a:gd name="T10" fmla="*/ 52 w 52"/>
                    <a:gd name="T11" fmla="*/ 32 h 32"/>
                  </a:gdLst>
                  <a:ahLst/>
                  <a:cxnLst>
                    <a:cxn ang="0">
                      <a:pos x="T0" y="T1"/>
                    </a:cxn>
                    <a:cxn ang="0">
                      <a:pos x="T2" y="T3"/>
                    </a:cxn>
                    <a:cxn ang="0">
                      <a:pos x="T4" y="T5"/>
                    </a:cxn>
                    <a:cxn ang="0">
                      <a:pos x="T6" y="T7"/>
                    </a:cxn>
                    <a:cxn ang="0">
                      <a:pos x="T8" y="T9"/>
                    </a:cxn>
                    <a:cxn ang="0">
                      <a:pos x="T10" y="T11"/>
                    </a:cxn>
                  </a:cxnLst>
                  <a:rect l="0" t="0" r="r" b="b"/>
                  <a:pathLst>
                    <a:path w="52" h="32">
                      <a:moveTo>
                        <a:pt x="0" y="32"/>
                      </a:moveTo>
                      <a:cubicBezTo>
                        <a:pt x="0" y="24"/>
                        <a:pt x="0" y="24"/>
                        <a:pt x="0" y="24"/>
                      </a:cubicBezTo>
                      <a:cubicBezTo>
                        <a:pt x="0" y="11"/>
                        <a:pt x="11" y="0"/>
                        <a:pt x="24" y="0"/>
                      </a:cubicBezTo>
                      <a:cubicBezTo>
                        <a:pt x="28" y="0"/>
                        <a:pt x="28" y="0"/>
                        <a:pt x="28" y="0"/>
                      </a:cubicBezTo>
                      <a:cubicBezTo>
                        <a:pt x="41" y="0"/>
                        <a:pt x="52" y="11"/>
                        <a:pt x="52" y="24"/>
                      </a:cubicBezTo>
                      <a:cubicBezTo>
                        <a:pt x="52" y="32"/>
                        <a:pt x="52" y="32"/>
                        <a:pt x="52" y="32"/>
                      </a:cubicBezTo>
                    </a:path>
                  </a:pathLst>
                </a:custGeom>
                <a:noFill/>
                <a:ln w="254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545" name="Oval 24">
                  <a:extLst>
                    <a:ext uri="{FF2B5EF4-FFF2-40B4-BE49-F238E27FC236}">
                      <a16:creationId xmlns:a16="http://schemas.microsoft.com/office/drawing/2014/main" id="{D4E994D0-0940-47AE-8FAA-D252EC4B6B74}"/>
                    </a:ext>
                  </a:extLst>
                </p:cNvPr>
                <p:cNvSpPr>
                  <a:spLocks noChangeArrowheads="1"/>
                </p:cNvSpPr>
                <p:nvPr/>
              </p:nvSpPr>
              <p:spPr bwMode="auto">
                <a:xfrm flipH="1">
                  <a:off x="2441495" y="4130857"/>
                  <a:ext cx="219422" cy="219421"/>
                </a:xfrm>
                <a:prstGeom prst="ellipse">
                  <a:avLst/>
                </a:prstGeom>
                <a:noFill/>
                <a:ln w="254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grpSp>
      <p:cxnSp>
        <p:nvCxnSpPr>
          <p:cNvPr id="535" name="Connector: Elbow 534">
            <a:extLst>
              <a:ext uri="{FF2B5EF4-FFF2-40B4-BE49-F238E27FC236}">
                <a16:creationId xmlns:a16="http://schemas.microsoft.com/office/drawing/2014/main" id="{0BA85E3F-2CC2-4954-8FE7-57A2F6E88912}"/>
              </a:ext>
            </a:extLst>
          </p:cNvPr>
          <p:cNvCxnSpPr>
            <a:cxnSpLocks/>
            <a:stCxn id="542" idx="0"/>
          </p:cNvCxnSpPr>
          <p:nvPr/>
        </p:nvCxnSpPr>
        <p:spPr>
          <a:xfrm rot="5400000" flipH="1" flipV="1">
            <a:off x="7430482" y="4233685"/>
            <a:ext cx="874532" cy="1111928"/>
          </a:xfrm>
          <a:prstGeom prst="bentConnector2">
            <a:avLst/>
          </a:prstGeom>
          <a:ln w="19050">
            <a:solidFill>
              <a:schemeClr val="accent3"/>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536" name="Group 535">
            <a:extLst>
              <a:ext uri="{FF2B5EF4-FFF2-40B4-BE49-F238E27FC236}">
                <a16:creationId xmlns:a16="http://schemas.microsoft.com/office/drawing/2014/main" id="{1D48404B-AAD1-4F20-A0FF-44CC253562DC}"/>
              </a:ext>
            </a:extLst>
          </p:cNvPr>
          <p:cNvGrpSpPr/>
          <p:nvPr/>
        </p:nvGrpSpPr>
        <p:grpSpPr>
          <a:xfrm>
            <a:off x="7171517" y="4538842"/>
            <a:ext cx="251946" cy="251944"/>
            <a:chOff x="4458664" y="3955320"/>
            <a:chExt cx="791827" cy="791824"/>
          </a:xfrm>
        </p:grpSpPr>
        <p:sp>
          <p:nvSpPr>
            <p:cNvPr id="537" name="Oval 25">
              <a:extLst>
                <a:ext uri="{FF2B5EF4-FFF2-40B4-BE49-F238E27FC236}">
                  <a16:creationId xmlns:a16="http://schemas.microsoft.com/office/drawing/2014/main" id="{D1D4D2FD-B54D-446C-B181-78978313363E}"/>
                </a:ext>
              </a:extLst>
            </p:cNvPr>
            <p:cNvSpPr>
              <a:spLocks noChangeArrowheads="1"/>
            </p:cNvSpPr>
            <p:nvPr/>
          </p:nvSpPr>
          <p:spPr bwMode="auto">
            <a:xfrm flipH="1">
              <a:off x="4458664" y="3955320"/>
              <a:ext cx="791827" cy="791824"/>
            </a:xfrm>
            <a:prstGeom prst="ellipse">
              <a:avLst/>
            </a:prstGeom>
            <a:solidFill>
              <a:schemeClr val="tx1"/>
            </a:solidFill>
            <a:ln>
              <a:noFill/>
              <a:headEnd type="none" w="med" len="med"/>
              <a:tailEnd type="none" w="med" len="med"/>
            </a:ln>
            <a:effectLst>
              <a:outerShdw blurRad="889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538" name="Wifi_E701">
              <a:extLst>
                <a:ext uri="{FF2B5EF4-FFF2-40B4-BE49-F238E27FC236}">
                  <a16:creationId xmlns:a16="http://schemas.microsoft.com/office/drawing/2014/main" id="{7115F1B2-2DF2-4D6D-A2BA-729A29F0C16D}"/>
                </a:ext>
              </a:extLst>
            </p:cNvPr>
            <p:cNvSpPr>
              <a:spLocks noChangeAspect="1" noEditPoints="1"/>
            </p:cNvSpPr>
            <p:nvPr/>
          </p:nvSpPr>
          <p:spPr bwMode="auto">
            <a:xfrm>
              <a:off x="4640034" y="4155652"/>
              <a:ext cx="365586" cy="365760"/>
            </a:xfrm>
            <a:custGeom>
              <a:avLst/>
              <a:gdLst>
                <a:gd name="T0" fmla="*/ 2506 w 2874"/>
                <a:gd name="T1" fmla="*/ 2756 h 2874"/>
                <a:gd name="T2" fmla="*/ 2256 w 2874"/>
                <a:gd name="T3" fmla="*/ 2506 h 2874"/>
                <a:gd name="T4" fmla="*/ 2506 w 2874"/>
                <a:gd name="T5" fmla="*/ 2256 h 2874"/>
                <a:gd name="T6" fmla="*/ 2756 w 2874"/>
                <a:gd name="T7" fmla="*/ 2506 h 2874"/>
                <a:gd name="T8" fmla="*/ 2506 w 2874"/>
                <a:gd name="T9" fmla="*/ 2756 h 2874"/>
                <a:gd name="T10" fmla="*/ 2874 w 2874"/>
                <a:gd name="T11" fmla="*/ 1504 h 2874"/>
                <a:gd name="T12" fmla="*/ 1504 w 2874"/>
                <a:gd name="T13" fmla="*/ 2874 h 2874"/>
                <a:gd name="T14" fmla="*/ 2874 w 2874"/>
                <a:gd name="T15" fmla="*/ 744 h 2874"/>
                <a:gd name="T16" fmla="*/ 744 w 2874"/>
                <a:gd name="T17" fmla="*/ 2874 h 2874"/>
                <a:gd name="T18" fmla="*/ 2874 w 2874"/>
                <a:gd name="T19" fmla="*/ 0 h 2874"/>
                <a:gd name="T20" fmla="*/ 0 w 2874"/>
                <a:gd name="T21" fmla="*/ 2874 h 28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74" h="2874">
                  <a:moveTo>
                    <a:pt x="2506" y="2756"/>
                  </a:moveTo>
                  <a:cubicBezTo>
                    <a:pt x="2368" y="2756"/>
                    <a:pt x="2256" y="2644"/>
                    <a:pt x="2256" y="2506"/>
                  </a:cubicBezTo>
                  <a:cubicBezTo>
                    <a:pt x="2256" y="2368"/>
                    <a:pt x="2368" y="2256"/>
                    <a:pt x="2506" y="2256"/>
                  </a:cubicBezTo>
                  <a:cubicBezTo>
                    <a:pt x="2644" y="2256"/>
                    <a:pt x="2756" y="2368"/>
                    <a:pt x="2756" y="2506"/>
                  </a:cubicBezTo>
                  <a:cubicBezTo>
                    <a:pt x="2756" y="2644"/>
                    <a:pt x="2644" y="2756"/>
                    <a:pt x="2506" y="2756"/>
                  </a:cubicBezTo>
                  <a:close/>
                  <a:moveTo>
                    <a:pt x="2874" y="1504"/>
                  </a:moveTo>
                  <a:cubicBezTo>
                    <a:pt x="2117" y="1504"/>
                    <a:pt x="1504" y="2117"/>
                    <a:pt x="1504" y="2874"/>
                  </a:cubicBezTo>
                  <a:moveTo>
                    <a:pt x="2874" y="744"/>
                  </a:moveTo>
                  <a:cubicBezTo>
                    <a:pt x="1698" y="744"/>
                    <a:pt x="744" y="1698"/>
                    <a:pt x="744" y="2874"/>
                  </a:cubicBezTo>
                  <a:moveTo>
                    <a:pt x="2874" y="0"/>
                  </a:moveTo>
                  <a:cubicBezTo>
                    <a:pt x="1287" y="0"/>
                    <a:pt x="0" y="1287"/>
                    <a:pt x="0" y="2874"/>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81" name="TextBox 80">
            <a:extLst>
              <a:ext uri="{FF2B5EF4-FFF2-40B4-BE49-F238E27FC236}">
                <a16:creationId xmlns:a16="http://schemas.microsoft.com/office/drawing/2014/main" id="{700E3746-E650-F24B-8EA6-CCB3197C1978}"/>
              </a:ext>
            </a:extLst>
          </p:cNvPr>
          <p:cNvSpPr txBox="1"/>
          <p:nvPr/>
        </p:nvSpPr>
        <p:spPr>
          <a:xfrm rot="2984524">
            <a:off x="11046001" y="167549"/>
            <a:ext cx="1594261" cy="369332"/>
          </a:xfrm>
          <a:prstGeom prst="rect">
            <a:avLst/>
          </a:prstGeom>
          <a:solidFill>
            <a:srgbClr val="006600"/>
          </a:solid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FFFFFF"/>
                </a:solidFill>
                <a:effectLst/>
                <a:uLnTx/>
                <a:uFillTx/>
                <a:latin typeface="Segoe UI"/>
                <a:ea typeface="+mn-ea"/>
                <a:cs typeface="+mn-cs"/>
              </a:rPr>
              <a:t>GA</a:t>
            </a:r>
          </a:p>
        </p:txBody>
      </p:sp>
      <p:pic>
        <p:nvPicPr>
          <p:cNvPr id="82" name="Graphic 81">
            <a:extLst>
              <a:ext uri="{FF2B5EF4-FFF2-40B4-BE49-F238E27FC236}">
                <a16:creationId xmlns:a16="http://schemas.microsoft.com/office/drawing/2014/main" id="{AF087025-25EB-3847-89B8-4F52D452DD8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98237" y="168027"/>
            <a:ext cx="745717" cy="745717"/>
          </a:xfrm>
          <a:prstGeom prst="rect">
            <a:avLst/>
          </a:prstGeom>
        </p:spPr>
      </p:pic>
      <p:sp>
        <p:nvSpPr>
          <p:cNvPr id="3" name="TextBox 2">
            <a:extLst>
              <a:ext uri="{FF2B5EF4-FFF2-40B4-BE49-F238E27FC236}">
                <a16:creationId xmlns:a16="http://schemas.microsoft.com/office/drawing/2014/main" id="{E1354A55-5181-7A45-80B1-27494580788C}"/>
              </a:ext>
            </a:extLst>
          </p:cNvPr>
          <p:cNvSpPr txBox="1"/>
          <p:nvPr/>
        </p:nvSpPr>
        <p:spPr>
          <a:xfrm>
            <a:off x="298237" y="1224542"/>
            <a:ext cx="4972104" cy="49244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a:ln>
                  <a:noFill/>
                </a:ln>
                <a:solidFill>
                  <a:srgbClr val="F37521"/>
                </a:solidFill>
                <a:effectLst/>
                <a:uLnTx/>
                <a:uFillTx/>
                <a:latin typeface="Segoe UI"/>
                <a:ea typeface="+mn-ea"/>
                <a:cs typeface="+mn-cs"/>
              </a:rPr>
              <a:t>Features</a:t>
            </a:r>
          </a:p>
        </p:txBody>
      </p:sp>
      <p:grpSp>
        <p:nvGrpSpPr>
          <p:cNvPr id="10" name="Group 9">
            <a:extLst>
              <a:ext uri="{FF2B5EF4-FFF2-40B4-BE49-F238E27FC236}">
                <a16:creationId xmlns:a16="http://schemas.microsoft.com/office/drawing/2014/main" id="{49F3B578-A508-410D-BF2C-1365BFF39079}"/>
              </a:ext>
            </a:extLst>
          </p:cNvPr>
          <p:cNvGrpSpPr/>
          <p:nvPr/>
        </p:nvGrpSpPr>
        <p:grpSpPr>
          <a:xfrm>
            <a:off x="5272934" y="1580508"/>
            <a:ext cx="1108738" cy="1566103"/>
            <a:chOff x="5000834" y="2369942"/>
            <a:chExt cx="1368472" cy="2197806"/>
          </a:xfrm>
        </p:grpSpPr>
        <p:sp>
          <p:nvSpPr>
            <p:cNvPr id="98" name="EMI_E731">
              <a:extLst>
                <a:ext uri="{FF2B5EF4-FFF2-40B4-BE49-F238E27FC236}">
                  <a16:creationId xmlns:a16="http://schemas.microsoft.com/office/drawing/2014/main" id="{239732F8-CEE7-49E4-BDAA-46FAF97186DC}"/>
                </a:ext>
              </a:extLst>
            </p:cNvPr>
            <p:cNvSpPr>
              <a:spLocks noChangeAspect="1" noEditPoints="1"/>
            </p:cNvSpPr>
            <p:nvPr/>
          </p:nvSpPr>
          <p:spPr bwMode="auto">
            <a:xfrm>
              <a:off x="5316722" y="2369942"/>
              <a:ext cx="1052584" cy="1467790"/>
            </a:xfrm>
            <a:custGeom>
              <a:avLst/>
              <a:gdLst>
                <a:gd name="T0" fmla="*/ 0 w 2523"/>
                <a:gd name="T1" fmla="*/ 0 h 4099"/>
                <a:gd name="T2" fmla="*/ 2523 w 2523"/>
                <a:gd name="T3" fmla="*/ 0 h 4099"/>
                <a:gd name="T4" fmla="*/ 2523 w 2523"/>
                <a:gd name="T5" fmla="*/ 4099 h 4099"/>
                <a:gd name="T6" fmla="*/ 1578 w 2523"/>
                <a:gd name="T7" fmla="*/ 4099 h 4099"/>
                <a:gd name="T8" fmla="*/ 1578 w 2523"/>
                <a:gd name="T9" fmla="*/ 2838 h 4099"/>
                <a:gd name="T10" fmla="*/ 947 w 2523"/>
                <a:gd name="T11" fmla="*/ 2838 h 4099"/>
                <a:gd name="T12" fmla="*/ 947 w 2523"/>
                <a:gd name="T13" fmla="*/ 4099 h 4099"/>
                <a:gd name="T14" fmla="*/ 0 w 2523"/>
                <a:gd name="T15" fmla="*/ 4099 h 4099"/>
                <a:gd name="T16" fmla="*/ 0 w 2523"/>
                <a:gd name="T17" fmla="*/ 0 h 4099"/>
                <a:gd name="T18" fmla="*/ 631 w 2523"/>
                <a:gd name="T19" fmla="*/ 473 h 4099"/>
                <a:gd name="T20" fmla="*/ 631 w 2523"/>
                <a:gd name="T21" fmla="*/ 1104 h 4099"/>
                <a:gd name="T22" fmla="*/ 1262 w 2523"/>
                <a:gd name="T23" fmla="*/ 473 h 4099"/>
                <a:gd name="T24" fmla="*/ 1262 w 2523"/>
                <a:gd name="T25" fmla="*/ 1104 h 4099"/>
                <a:gd name="T26" fmla="*/ 1893 w 2523"/>
                <a:gd name="T27" fmla="*/ 473 h 4099"/>
                <a:gd name="T28" fmla="*/ 1893 w 2523"/>
                <a:gd name="T29" fmla="*/ 1104 h 4099"/>
                <a:gd name="T30" fmla="*/ 631 w 2523"/>
                <a:gd name="T31" fmla="*/ 1419 h 4099"/>
                <a:gd name="T32" fmla="*/ 631 w 2523"/>
                <a:gd name="T33" fmla="*/ 2050 h 4099"/>
                <a:gd name="T34" fmla="*/ 1262 w 2523"/>
                <a:gd name="T35" fmla="*/ 1419 h 4099"/>
                <a:gd name="T36" fmla="*/ 1262 w 2523"/>
                <a:gd name="T37" fmla="*/ 2050 h 4099"/>
                <a:gd name="T38" fmla="*/ 1893 w 2523"/>
                <a:gd name="T39" fmla="*/ 1419 h 4099"/>
                <a:gd name="T40" fmla="*/ 1893 w 2523"/>
                <a:gd name="T41" fmla="*/ 2050 h 40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23" h="4099">
                  <a:moveTo>
                    <a:pt x="0" y="0"/>
                  </a:moveTo>
                  <a:lnTo>
                    <a:pt x="2523" y="0"/>
                  </a:lnTo>
                  <a:lnTo>
                    <a:pt x="2523" y="4099"/>
                  </a:lnTo>
                  <a:lnTo>
                    <a:pt x="1578" y="4099"/>
                  </a:lnTo>
                  <a:lnTo>
                    <a:pt x="1578" y="2838"/>
                  </a:lnTo>
                  <a:lnTo>
                    <a:pt x="947" y="2838"/>
                  </a:lnTo>
                  <a:lnTo>
                    <a:pt x="947" y="4099"/>
                  </a:lnTo>
                  <a:lnTo>
                    <a:pt x="0" y="4099"/>
                  </a:lnTo>
                  <a:lnTo>
                    <a:pt x="0" y="0"/>
                  </a:lnTo>
                  <a:moveTo>
                    <a:pt x="631" y="473"/>
                  </a:moveTo>
                  <a:lnTo>
                    <a:pt x="631" y="1104"/>
                  </a:lnTo>
                  <a:moveTo>
                    <a:pt x="1262" y="473"/>
                  </a:moveTo>
                  <a:lnTo>
                    <a:pt x="1262" y="1104"/>
                  </a:lnTo>
                  <a:moveTo>
                    <a:pt x="1893" y="473"/>
                  </a:moveTo>
                  <a:lnTo>
                    <a:pt x="1893" y="1104"/>
                  </a:lnTo>
                  <a:moveTo>
                    <a:pt x="631" y="1419"/>
                  </a:moveTo>
                  <a:lnTo>
                    <a:pt x="631" y="2050"/>
                  </a:lnTo>
                  <a:moveTo>
                    <a:pt x="1262" y="1419"/>
                  </a:moveTo>
                  <a:lnTo>
                    <a:pt x="1262" y="2050"/>
                  </a:lnTo>
                  <a:moveTo>
                    <a:pt x="1893" y="1419"/>
                  </a:moveTo>
                  <a:lnTo>
                    <a:pt x="1893" y="2050"/>
                  </a:lnTo>
                </a:path>
              </a:pathLst>
            </a:custGeom>
            <a:solidFill>
              <a:schemeClr val="bg2"/>
            </a:solidFill>
            <a:ln w="15875" cap="sq">
              <a:solidFill>
                <a:schemeClr val="tx1"/>
              </a:solidFill>
              <a:prstDash val="solid"/>
              <a:miter lim="800000"/>
              <a:headEnd/>
              <a:tailEnd/>
            </a:ln>
            <a:effectLst>
              <a:outerShdw blurRad="88900" dist="38100" dir="2700000" algn="tl" rotWithShape="0">
                <a:prstClr val="black">
                  <a:alpha val="30000"/>
                </a:prstClr>
              </a:outerShdw>
            </a:effec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7" name="EMI_E731">
              <a:extLst>
                <a:ext uri="{FF2B5EF4-FFF2-40B4-BE49-F238E27FC236}">
                  <a16:creationId xmlns:a16="http://schemas.microsoft.com/office/drawing/2014/main" id="{D62242C0-2F49-4576-9F3D-D90AF0CC1246}"/>
                </a:ext>
              </a:extLst>
            </p:cNvPr>
            <p:cNvSpPr>
              <a:spLocks noChangeAspect="1" noEditPoints="1"/>
            </p:cNvSpPr>
            <p:nvPr/>
          </p:nvSpPr>
          <p:spPr bwMode="auto">
            <a:xfrm>
              <a:off x="5159364" y="2522351"/>
              <a:ext cx="1052584" cy="1467790"/>
            </a:xfrm>
            <a:custGeom>
              <a:avLst/>
              <a:gdLst>
                <a:gd name="T0" fmla="*/ 0 w 2523"/>
                <a:gd name="T1" fmla="*/ 0 h 4099"/>
                <a:gd name="T2" fmla="*/ 2523 w 2523"/>
                <a:gd name="T3" fmla="*/ 0 h 4099"/>
                <a:gd name="T4" fmla="*/ 2523 w 2523"/>
                <a:gd name="T5" fmla="*/ 4099 h 4099"/>
                <a:gd name="T6" fmla="*/ 1578 w 2523"/>
                <a:gd name="T7" fmla="*/ 4099 h 4099"/>
                <a:gd name="T8" fmla="*/ 1578 w 2523"/>
                <a:gd name="T9" fmla="*/ 2838 h 4099"/>
                <a:gd name="T10" fmla="*/ 947 w 2523"/>
                <a:gd name="T11" fmla="*/ 2838 h 4099"/>
                <a:gd name="T12" fmla="*/ 947 w 2523"/>
                <a:gd name="T13" fmla="*/ 4099 h 4099"/>
                <a:gd name="T14" fmla="*/ 0 w 2523"/>
                <a:gd name="T15" fmla="*/ 4099 h 4099"/>
                <a:gd name="T16" fmla="*/ 0 w 2523"/>
                <a:gd name="T17" fmla="*/ 0 h 4099"/>
                <a:gd name="T18" fmla="*/ 631 w 2523"/>
                <a:gd name="T19" fmla="*/ 473 h 4099"/>
                <a:gd name="T20" fmla="*/ 631 w 2523"/>
                <a:gd name="T21" fmla="*/ 1104 h 4099"/>
                <a:gd name="T22" fmla="*/ 1262 w 2523"/>
                <a:gd name="T23" fmla="*/ 473 h 4099"/>
                <a:gd name="T24" fmla="*/ 1262 w 2523"/>
                <a:gd name="T25" fmla="*/ 1104 h 4099"/>
                <a:gd name="T26" fmla="*/ 1893 w 2523"/>
                <a:gd name="T27" fmla="*/ 473 h 4099"/>
                <a:gd name="T28" fmla="*/ 1893 w 2523"/>
                <a:gd name="T29" fmla="*/ 1104 h 4099"/>
                <a:gd name="T30" fmla="*/ 631 w 2523"/>
                <a:gd name="T31" fmla="*/ 1419 h 4099"/>
                <a:gd name="T32" fmla="*/ 631 w 2523"/>
                <a:gd name="T33" fmla="*/ 2050 h 4099"/>
                <a:gd name="T34" fmla="*/ 1262 w 2523"/>
                <a:gd name="T35" fmla="*/ 1419 h 4099"/>
                <a:gd name="T36" fmla="*/ 1262 w 2523"/>
                <a:gd name="T37" fmla="*/ 2050 h 4099"/>
                <a:gd name="T38" fmla="*/ 1893 w 2523"/>
                <a:gd name="T39" fmla="*/ 1419 h 4099"/>
                <a:gd name="T40" fmla="*/ 1893 w 2523"/>
                <a:gd name="T41" fmla="*/ 2050 h 40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23" h="4099">
                  <a:moveTo>
                    <a:pt x="0" y="0"/>
                  </a:moveTo>
                  <a:lnTo>
                    <a:pt x="2523" y="0"/>
                  </a:lnTo>
                  <a:lnTo>
                    <a:pt x="2523" y="4099"/>
                  </a:lnTo>
                  <a:lnTo>
                    <a:pt x="1578" y="4099"/>
                  </a:lnTo>
                  <a:lnTo>
                    <a:pt x="1578" y="2838"/>
                  </a:lnTo>
                  <a:lnTo>
                    <a:pt x="947" y="2838"/>
                  </a:lnTo>
                  <a:lnTo>
                    <a:pt x="947" y="4099"/>
                  </a:lnTo>
                  <a:lnTo>
                    <a:pt x="0" y="4099"/>
                  </a:lnTo>
                  <a:lnTo>
                    <a:pt x="0" y="0"/>
                  </a:lnTo>
                  <a:moveTo>
                    <a:pt x="631" y="473"/>
                  </a:moveTo>
                  <a:lnTo>
                    <a:pt x="631" y="1104"/>
                  </a:lnTo>
                  <a:moveTo>
                    <a:pt x="1262" y="473"/>
                  </a:moveTo>
                  <a:lnTo>
                    <a:pt x="1262" y="1104"/>
                  </a:lnTo>
                  <a:moveTo>
                    <a:pt x="1893" y="473"/>
                  </a:moveTo>
                  <a:lnTo>
                    <a:pt x="1893" y="1104"/>
                  </a:lnTo>
                  <a:moveTo>
                    <a:pt x="631" y="1419"/>
                  </a:moveTo>
                  <a:lnTo>
                    <a:pt x="631" y="2050"/>
                  </a:lnTo>
                  <a:moveTo>
                    <a:pt x="1262" y="1419"/>
                  </a:moveTo>
                  <a:lnTo>
                    <a:pt x="1262" y="2050"/>
                  </a:lnTo>
                  <a:moveTo>
                    <a:pt x="1893" y="1419"/>
                  </a:moveTo>
                  <a:lnTo>
                    <a:pt x="1893" y="2050"/>
                  </a:lnTo>
                </a:path>
              </a:pathLst>
            </a:custGeom>
            <a:solidFill>
              <a:schemeClr val="bg2"/>
            </a:solidFill>
            <a:ln w="15875" cap="sq">
              <a:solidFill>
                <a:schemeClr val="tx1"/>
              </a:solidFill>
              <a:prstDash val="solid"/>
              <a:miter lim="800000"/>
              <a:headEnd/>
              <a:tailEnd/>
            </a:ln>
            <a:effectLst>
              <a:outerShdw blurRad="88900" dist="38100" dir="2700000" algn="tl" rotWithShape="0">
                <a:prstClr val="black">
                  <a:alpha val="30000"/>
                </a:prstClr>
              </a:outerShdw>
            </a:effec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9" name="TextBox 88">
              <a:extLst>
                <a:ext uri="{FF2B5EF4-FFF2-40B4-BE49-F238E27FC236}">
                  <a16:creationId xmlns:a16="http://schemas.microsoft.com/office/drawing/2014/main" id="{63602919-0B56-4A04-98A5-6D9AC8F841A8}"/>
                </a:ext>
              </a:extLst>
            </p:cNvPr>
            <p:cNvSpPr txBox="1"/>
            <p:nvPr/>
          </p:nvSpPr>
          <p:spPr>
            <a:xfrm>
              <a:off x="5102552" y="4334511"/>
              <a:ext cx="1109394" cy="233237"/>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Datacenter</a:t>
              </a:r>
            </a:p>
          </p:txBody>
        </p:sp>
        <p:sp>
          <p:nvSpPr>
            <p:cNvPr id="90" name="EMI_E731">
              <a:extLst>
                <a:ext uri="{FF2B5EF4-FFF2-40B4-BE49-F238E27FC236}">
                  <a16:creationId xmlns:a16="http://schemas.microsoft.com/office/drawing/2014/main" id="{3C0EC4EF-6EAD-41C5-8B50-5F195C647A1A}"/>
                </a:ext>
              </a:extLst>
            </p:cNvPr>
            <p:cNvSpPr>
              <a:spLocks noChangeAspect="1" noEditPoints="1"/>
            </p:cNvSpPr>
            <p:nvPr/>
          </p:nvSpPr>
          <p:spPr bwMode="auto">
            <a:xfrm>
              <a:off x="5000834" y="2688610"/>
              <a:ext cx="1052584" cy="1467790"/>
            </a:xfrm>
            <a:custGeom>
              <a:avLst/>
              <a:gdLst>
                <a:gd name="T0" fmla="*/ 0 w 2523"/>
                <a:gd name="T1" fmla="*/ 0 h 4099"/>
                <a:gd name="T2" fmla="*/ 2523 w 2523"/>
                <a:gd name="T3" fmla="*/ 0 h 4099"/>
                <a:gd name="T4" fmla="*/ 2523 w 2523"/>
                <a:gd name="T5" fmla="*/ 4099 h 4099"/>
                <a:gd name="T6" fmla="*/ 1578 w 2523"/>
                <a:gd name="T7" fmla="*/ 4099 h 4099"/>
                <a:gd name="T8" fmla="*/ 1578 w 2523"/>
                <a:gd name="T9" fmla="*/ 2838 h 4099"/>
                <a:gd name="T10" fmla="*/ 947 w 2523"/>
                <a:gd name="T11" fmla="*/ 2838 h 4099"/>
                <a:gd name="T12" fmla="*/ 947 w 2523"/>
                <a:gd name="T13" fmla="*/ 4099 h 4099"/>
                <a:gd name="T14" fmla="*/ 0 w 2523"/>
                <a:gd name="T15" fmla="*/ 4099 h 4099"/>
                <a:gd name="T16" fmla="*/ 0 w 2523"/>
                <a:gd name="T17" fmla="*/ 0 h 4099"/>
                <a:gd name="T18" fmla="*/ 631 w 2523"/>
                <a:gd name="T19" fmla="*/ 473 h 4099"/>
                <a:gd name="T20" fmla="*/ 631 w 2523"/>
                <a:gd name="T21" fmla="*/ 1104 h 4099"/>
                <a:gd name="T22" fmla="*/ 1262 w 2523"/>
                <a:gd name="T23" fmla="*/ 473 h 4099"/>
                <a:gd name="T24" fmla="*/ 1262 w 2523"/>
                <a:gd name="T25" fmla="*/ 1104 h 4099"/>
                <a:gd name="T26" fmla="*/ 1893 w 2523"/>
                <a:gd name="T27" fmla="*/ 473 h 4099"/>
                <a:gd name="T28" fmla="*/ 1893 w 2523"/>
                <a:gd name="T29" fmla="*/ 1104 h 4099"/>
                <a:gd name="T30" fmla="*/ 631 w 2523"/>
                <a:gd name="T31" fmla="*/ 1419 h 4099"/>
                <a:gd name="T32" fmla="*/ 631 w 2523"/>
                <a:gd name="T33" fmla="*/ 2050 h 4099"/>
                <a:gd name="T34" fmla="*/ 1262 w 2523"/>
                <a:gd name="T35" fmla="*/ 1419 h 4099"/>
                <a:gd name="T36" fmla="*/ 1262 w 2523"/>
                <a:gd name="T37" fmla="*/ 2050 h 4099"/>
                <a:gd name="T38" fmla="*/ 1893 w 2523"/>
                <a:gd name="T39" fmla="*/ 1419 h 4099"/>
                <a:gd name="T40" fmla="*/ 1893 w 2523"/>
                <a:gd name="T41" fmla="*/ 2050 h 40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23" h="4099">
                  <a:moveTo>
                    <a:pt x="0" y="0"/>
                  </a:moveTo>
                  <a:lnTo>
                    <a:pt x="2523" y="0"/>
                  </a:lnTo>
                  <a:lnTo>
                    <a:pt x="2523" y="4099"/>
                  </a:lnTo>
                  <a:lnTo>
                    <a:pt x="1578" y="4099"/>
                  </a:lnTo>
                  <a:lnTo>
                    <a:pt x="1578" y="2838"/>
                  </a:lnTo>
                  <a:lnTo>
                    <a:pt x="947" y="2838"/>
                  </a:lnTo>
                  <a:lnTo>
                    <a:pt x="947" y="4099"/>
                  </a:lnTo>
                  <a:lnTo>
                    <a:pt x="0" y="4099"/>
                  </a:lnTo>
                  <a:lnTo>
                    <a:pt x="0" y="0"/>
                  </a:lnTo>
                  <a:moveTo>
                    <a:pt x="631" y="473"/>
                  </a:moveTo>
                  <a:lnTo>
                    <a:pt x="631" y="1104"/>
                  </a:lnTo>
                  <a:moveTo>
                    <a:pt x="1262" y="473"/>
                  </a:moveTo>
                  <a:lnTo>
                    <a:pt x="1262" y="1104"/>
                  </a:lnTo>
                  <a:moveTo>
                    <a:pt x="1893" y="473"/>
                  </a:moveTo>
                  <a:lnTo>
                    <a:pt x="1893" y="1104"/>
                  </a:lnTo>
                  <a:moveTo>
                    <a:pt x="631" y="1419"/>
                  </a:moveTo>
                  <a:lnTo>
                    <a:pt x="631" y="2050"/>
                  </a:lnTo>
                  <a:moveTo>
                    <a:pt x="1262" y="1419"/>
                  </a:moveTo>
                  <a:lnTo>
                    <a:pt x="1262" y="2050"/>
                  </a:lnTo>
                  <a:moveTo>
                    <a:pt x="1893" y="1419"/>
                  </a:moveTo>
                  <a:lnTo>
                    <a:pt x="1893" y="2050"/>
                  </a:lnTo>
                </a:path>
              </a:pathLst>
            </a:custGeom>
            <a:solidFill>
              <a:schemeClr val="bg2"/>
            </a:solidFill>
            <a:ln w="15875" cap="sq">
              <a:solidFill>
                <a:schemeClr val="tx1"/>
              </a:solidFill>
              <a:prstDash val="solid"/>
              <a:miter lim="800000"/>
              <a:headEnd/>
              <a:tailEnd/>
            </a:ln>
            <a:effectLst>
              <a:outerShdw blurRad="88900" dist="38100" dir="2700000" algn="tl" rotWithShape="0">
                <a:prstClr val="black">
                  <a:alpha val="30000"/>
                </a:prstClr>
              </a:outerShdw>
            </a:effec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pic>
        <p:nvPicPr>
          <p:cNvPr id="101" name="Picture 100">
            <a:extLst>
              <a:ext uri="{FF2B5EF4-FFF2-40B4-BE49-F238E27FC236}">
                <a16:creationId xmlns:a16="http://schemas.microsoft.com/office/drawing/2014/main" id="{00F25989-ACD4-4584-BE16-2DA5130874D8}"/>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669122" y="2830249"/>
            <a:ext cx="391427" cy="366188"/>
          </a:xfrm>
          <a:prstGeom prst="rect">
            <a:avLst/>
          </a:prstGeom>
        </p:spPr>
      </p:pic>
      <p:sp>
        <p:nvSpPr>
          <p:cNvPr id="106" name="EMI_E731">
            <a:extLst>
              <a:ext uri="{FF2B5EF4-FFF2-40B4-BE49-F238E27FC236}">
                <a16:creationId xmlns:a16="http://schemas.microsoft.com/office/drawing/2014/main" id="{DB003061-1E0C-4895-B65C-1BAA20A6233F}"/>
              </a:ext>
            </a:extLst>
          </p:cNvPr>
          <p:cNvSpPr>
            <a:spLocks noChangeAspect="1" noEditPoints="1"/>
          </p:cNvSpPr>
          <p:nvPr/>
        </p:nvSpPr>
        <p:spPr bwMode="auto">
          <a:xfrm>
            <a:off x="6993640" y="981925"/>
            <a:ext cx="769590" cy="1073165"/>
          </a:xfrm>
          <a:custGeom>
            <a:avLst/>
            <a:gdLst>
              <a:gd name="T0" fmla="*/ 0 w 2523"/>
              <a:gd name="T1" fmla="*/ 0 h 4099"/>
              <a:gd name="T2" fmla="*/ 2523 w 2523"/>
              <a:gd name="T3" fmla="*/ 0 h 4099"/>
              <a:gd name="T4" fmla="*/ 2523 w 2523"/>
              <a:gd name="T5" fmla="*/ 4099 h 4099"/>
              <a:gd name="T6" fmla="*/ 1578 w 2523"/>
              <a:gd name="T7" fmla="*/ 4099 h 4099"/>
              <a:gd name="T8" fmla="*/ 1578 w 2523"/>
              <a:gd name="T9" fmla="*/ 2838 h 4099"/>
              <a:gd name="T10" fmla="*/ 947 w 2523"/>
              <a:gd name="T11" fmla="*/ 2838 h 4099"/>
              <a:gd name="T12" fmla="*/ 947 w 2523"/>
              <a:gd name="T13" fmla="*/ 4099 h 4099"/>
              <a:gd name="T14" fmla="*/ 0 w 2523"/>
              <a:gd name="T15" fmla="*/ 4099 h 4099"/>
              <a:gd name="T16" fmla="*/ 0 w 2523"/>
              <a:gd name="T17" fmla="*/ 0 h 4099"/>
              <a:gd name="T18" fmla="*/ 631 w 2523"/>
              <a:gd name="T19" fmla="*/ 473 h 4099"/>
              <a:gd name="T20" fmla="*/ 631 w 2523"/>
              <a:gd name="T21" fmla="*/ 1104 h 4099"/>
              <a:gd name="T22" fmla="*/ 1262 w 2523"/>
              <a:gd name="T23" fmla="*/ 473 h 4099"/>
              <a:gd name="T24" fmla="*/ 1262 w 2523"/>
              <a:gd name="T25" fmla="*/ 1104 h 4099"/>
              <a:gd name="T26" fmla="*/ 1893 w 2523"/>
              <a:gd name="T27" fmla="*/ 473 h 4099"/>
              <a:gd name="T28" fmla="*/ 1893 w 2523"/>
              <a:gd name="T29" fmla="*/ 1104 h 4099"/>
              <a:gd name="T30" fmla="*/ 631 w 2523"/>
              <a:gd name="T31" fmla="*/ 1419 h 4099"/>
              <a:gd name="T32" fmla="*/ 631 w 2523"/>
              <a:gd name="T33" fmla="*/ 2050 h 4099"/>
              <a:gd name="T34" fmla="*/ 1262 w 2523"/>
              <a:gd name="T35" fmla="*/ 1419 h 4099"/>
              <a:gd name="T36" fmla="*/ 1262 w 2523"/>
              <a:gd name="T37" fmla="*/ 2050 h 4099"/>
              <a:gd name="T38" fmla="*/ 1893 w 2523"/>
              <a:gd name="T39" fmla="*/ 1419 h 4099"/>
              <a:gd name="T40" fmla="*/ 1893 w 2523"/>
              <a:gd name="T41" fmla="*/ 2050 h 40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23" h="4099">
                <a:moveTo>
                  <a:pt x="0" y="0"/>
                </a:moveTo>
                <a:lnTo>
                  <a:pt x="2523" y="0"/>
                </a:lnTo>
                <a:lnTo>
                  <a:pt x="2523" y="4099"/>
                </a:lnTo>
                <a:lnTo>
                  <a:pt x="1578" y="4099"/>
                </a:lnTo>
                <a:lnTo>
                  <a:pt x="1578" y="2838"/>
                </a:lnTo>
                <a:lnTo>
                  <a:pt x="947" y="2838"/>
                </a:lnTo>
                <a:lnTo>
                  <a:pt x="947" y="4099"/>
                </a:lnTo>
                <a:lnTo>
                  <a:pt x="0" y="4099"/>
                </a:lnTo>
                <a:lnTo>
                  <a:pt x="0" y="0"/>
                </a:lnTo>
                <a:moveTo>
                  <a:pt x="631" y="473"/>
                </a:moveTo>
                <a:lnTo>
                  <a:pt x="631" y="1104"/>
                </a:lnTo>
                <a:moveTo>
                  <a:pt x="1262" y="473"/>
                </a:moveTo>
                <a:lnTo>
                  <a:pt x="1262" y="1104"/>
                </a:lnTo>
                <a:moveTo>
                  <a:pt x="1893" y="473"/>
                </a:moveTo>
                <a:lnTo>
                  <a:pt x="1893" y="1104"/>
                </a:lnTo>
                <a:moveTo>
                  <a:pt x="631" y="1419"/>
                </a:moveTo>
                <a:lnTo>
                  <a:pt x="631" y="2050"/>
                </a:lnTo>
                <a:moveTo>
                  <a:pt x="1262" y="1419"/>
                </a:moveTo>
                <a:lnTo>
                  <a:pt x="1262" y="2050"/>
                </a:lnTo>
                <a:moveTo>
                  <a:pt x="1893" y="1419"/>
                </a:moveTo>
                <a:lnTo>
                  <a:pt x="1893" y="2050"/>
                </a:lnTo>
              </a:path>
            </a:pathLst>
          </a:custGeom>
          <a:solidFill>
            <a:schemeClr val="bg2"/>
          </a:solidFill>
          <a:ln w="15875" cap="sq">
            <a:solidFill>
              <a:schemeClr val="tx1"/>
            </a:solidFill>
            <a:prstDash val="solid"/>
            <a:miter lim="800000"/>
            <a:headEnd/>
            <a:tailEnd/>
          </a:ln>
          <a:effectLst>
            <a:outerShdw blurRad="88900" dist="38100" dir="2700000" algn="tl" rotWithShape="0">
              <a:prstClr val="black">
                <a:alpha val="30000"/>
              </a:prstClr>
            </a:outerShdw>
          </a:effec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 name="Rectangle 13">
            <a:extLst>
              <a:ext uri="{FF2B5EF4-FFF2-40B4-BE49-F238E27FC236}">
                <a16:creationId xmlns:a16="http://schemas.microsoft.com/office/drawing/2014/main" id="{5B3EB714-80E0-4CDF-A26F-6C4BC8C0EBEE}"/>
              </a:ext>
            </a:extLst>
          </p:cNvPr>
          <p:cNvSpPr/>
          <p:nvPr/>
        </p:nvSpPr>
        <p:spPr>
          <a:xfrm>
            <a:off x="6906826" y="2187604"/>
            <a:ext cx="795411" cy="258532"/>
          </a:xfrm>
          <a:prstGeom prst="rect">
            <a:avLst/>
          </a:prstGeom>
        </p:spPr>
        <p:txBody>
          <a:bodyPr wrap="none">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Corp HQ</a:t>
            </a:r>
          </a:p>
        </p:txBody>
      </p:sp>
      <p:pic>
        <p:nvPicPr>
          <p:cNvPr id="112" name="Picture 111">
            <a:extLst>
              <a:ext uri="{FF2B5EF4-FFF2-40B4-BE49-F238E27FC236}">
                <a16:creationId xmlns:a16="http://schemas.microsoft.com/office/drawing/2014/main" id="{4F640002-63AF-488A-86B6-D2629FC8D1A8}"/>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513217" y="2374532"/>
            <a:ext cx="391427" cy="366188"/>
          </a:xfrm>
          <a:prstGeom prst="rect">
            <a:avLst/>
          </a:prstGeom>
        </p:spPr>
      </p:pic>
      <p:pic>
        <p:nvPicPr>
          <p:cNvPr id="1026" name="Picture 2">
            <a:extLst>
              <a:ext uri="{FF2B5EF4-FFF2-40B4-BE49-F238E27FC236}">
                <a16:creationId xmlns:a16="http://schemas.microsoft.com/office/drawing/2014/main" id="{50816F49-4E13-49A1-8D83-F4748DC3EF5F}"/>
              </a:ext>
            </a:extLst>
          </p:cNvPr>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flipH="1">
            <a:off x="5431442" y="3690742"/>
            <a:ext cx="278261" cy="312334"/>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a:extLst>
              <a:ext uri="{FF2B5EF4-FFF2-40B4-BE49-F238E27FC236}">
                <a16:creationId xmlns:a16="http://schemas.microsoft.com/office/drawing/2014/main" id="{12E5D7D6-C9EB-491F-99BF-66346173CC18}"/>
              </a:ext>
            </a:extLst>
          </p:cNvPr>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flipH="1">
            <a:off x="5590147" y="3983859"/>
            <a:ext cx="374799" cy="3748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F2C0100F-D19B-4252-83BD-A3B476DDBC7D}"/>
              </a:ext>
            </a:extLst>
          </p:cNvPr>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flipH="1">
            <a:off x="5849876" y="3665522"/>
            <a:ext cx="312333" cy="312334"/>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a:extLst>
              <a:ext uri="{FF2B5EF4-FFF2-40B4-BE49-F238E27FC236}">
                <a16:creationId xmlns:a16="http://schemas.microsoft.com/office/drawing/2014/main" id="{8B2B21CA-BE0E-4C4A-8668-D36127E168BA}"/>
              </a:ext>
            </a:extLst>
          </p:cNvPr>
          <p:cNvPicPr>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flipH="1">
            <a:off x="5891403" y="3998616"/>
            <a:ext cx="306654" cy="306655"/>
          </a:xfrm>
          <a:prstGeom prst="rect">
            <a:avLst/>
          </a:prstGeom>
          <a:noFill/>
          <a:extLst>
            <a:ext uri="{909E8E84-426E-40DD-AFC4-6F175D3DCCD1}">
              <a14:hiddenFill xmlns:a14="http://schemas.microsoft.com/office/drawing/2010/main">
                <a:solidFill>
                  <a:srgbClr val="FFFFFF"/>
                </a:solidFill>
              </a14:hiddenFill>
            </a:ext>
          </a:extLst>
        </p:spPr>
      </p:pic>
      <p:cxnSp>
        <p:nvCxnSpPr>
          <p:cNvPr id="103" name="Connector: Elbow 102">
            <a:extLst>
              <a:ext uri="{FF2B5EF4-FFF2-40B4-BE49-F238E27FC236}">
                <a16:creationId xmlns:a16="http://schemas.microsoft.com/office/drawing/2014/main" id="{52B93A2C-968F-4756-85A1-41D7F9510BD3}"/>
              </a:ext>
            </a:extLst>
          </p:cNvPr>
          <p:cNvCxnSpPr>
            <a:cxnSpLocks/>
          </p:cNvCxnSpPr>
          <p:nvPr/>
        </p:nvCxnSpPr>
        <p:spPr>
          <a:xfrm flipV="1">
            <a:off x="6332000" y="3922707"/>
            <a:ext cx="1874057" cy="2287"/>
          </a:xfrm>
          <a:prstGeom prst="bentConnector3">
            <a:avLst>
              <a:gd name="adj1" fmla="val 50000"/>
            </a:avLst>
          </a:prstGeom>
          <a:ln w="19050">
            <a:solidFill>
              <a:schemeClr val="accent3"/>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105" name="TextBox 104">
            <a:extLst>
              <a:ext uri="{FF2B5EF4-FFF2-40B4-BE49-F238E27FC236}">
                <a16:creationId xmlns:a16="http://schemas.microsoft.com/office/drawing/2014/main" id="{EBE3DD74-CB4D-49BF-9EC0-0617ECC31132}"/>
              </a:ext>
            </a:extLst>
          </p:cNvPr>
          <p:cNvSpPr txBox="1"/>
          <p:nvPr/>
        </p:nvSpPr>
        <p:spPr>
          <a:xfrm>
            <a:off x="7195652" y="3721205"/>
            <a:ext cx="765074" cy="16619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Internet</a:t>
            </a:r>
          </a:p>
        </p:txBody>
      </p:sp>
      <p:sp>
        <p:nvSpPr>
          <p:cNvPr id="107" name="TextBox 106">
            <a:extLst>
              <a:ext uri="{FF2B5EF4-FFF2-40B4-BE49-F238E27FC236}">
                <a16:creationId xmlns:a16="http://schemas.microsoft.com/office/drawing/2014/main" id="{C4BA9BD8-9ABC-40D6-9D87-780F9472F588}"/>
              </a:ext>
            </a:extLst>
          </p:cNvPr>
          <p:cNvSpPr txBox="1"/>
          <p:nvPr/>
        </p:nvSpPr>
        <p:spPr>
          <a:xfrm>
            <a:off x="6394040" y="3201976"/>
            <a:ext cx="984395" cy="16619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ExpressRoute</a:t>
            </a:r>
          </a:p>
        </p:txBody>
      </p:sp>
      <p:sp>
        <p:nvSpPr>
          <p:cNvPr id="109" name="TextBox 108">
            <a:extLst>
              <a:ext uri="{FF2B5EF4-FFF2-40B4-BE49-F238E27FC236}">
                <a16:creationId xmlns:a16="http://schemas.microsoft.com/office/drawing/2014/main" id="{0D3A6E54-D0C7-49F3-8B34-DF998FBD2393}"/>
              </a:ext>
            </a:extLst>
          </p:cNvPr>
          <p:cNvSpPr txBox="1"/>
          <p:nvPr/>
        </p:nvSpPr>
        <p:spPr>
          <a:xfrm>
            <a:off x="7146122" y="2700919"/>
            <a:ext cx="984395" cy="16619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ExpressRoute</a:t>
            </a:r>
          </a:p>
        </p:txBody>
      </p:sp>
    </p:spTree>
    <p:extLst>
      <p:ext uri="{BB962C8B-B14F-4D97-AF65-F5344CB8AC3E}">
        <p14:creationId xmlns:p14="http://schemas.microsoft.com/office/powerpoint/2010/main" val="4101484404"/>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69" name="Straight Arrow Connector 168">
            <a:extLst>
              <a:ext uri="{FF2B5EF4-FFF2-40B4-BE49-F238E27FC236}">
                <a16:creationId xmlns:a16="http://schemas.microsoft.com/office/drawing/2014/main" id="{950597BF-73E0-4FC2-87E9-F6D23B4B9EDA}"/>
              </a:ext>
            </a:extLst>
          </p:cNvPr>
          <p:cNvCxnSpPr>
            <a:cxnSpLocks/>
            <a:endCxn id="484" idx="2"/>
          </p:cNvCxnSpPr>
          <p:nvPr/>
        </p:nvCxnSpPr>
        <p:spPr>
          <a:xfrm flipV="1">
            <a:off x="6574884" y="2961463"/>
            <a:ext cx="2481107" cy="2569896"/>
          </a:xfrm>
          <a:prstGeom prst="straightConnector1">
            <a:avLst/>
          </a:prstGeom>
          <a:ln w="31750" cmpd="sng">
            <a:solidFill>
              <a:schemeClr val="accent2"/>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sp>
        <p:nvSpPr>
          <p:cNvPr id="84" name="Title 6">
            <a:extLst>
              <a:ext uri="{FF2B5EF4-FFF2-40B4-BE49-F238E27FC236}">
                <a16:creationId xmlns:a16="http://schemas.microsoft.com/office/drawing/2014/main" id="{D69E895C-9800-7D41-8E0A-84CA98C0444E}"/>
              </a:ext>
            </a:extLst>
          </p:cNvPr>
          <p:cNvSpPr>
            <a:spLocks noGrp="1"/>
          </p:cNvSpPr>
          <p:nvPr>
            <p:ph type="title"/>
          </p:nvPr>
        </p:nvSpPr>
        <p:spPr>
          <a:xfrm>
            <a:off x="588263" y="407549"/>
            <a:ext cx="4884690" cy="553998"/>
          </a:xfrm>
        </p:spPr>
        <p:txBody>
          <a:bodyPr>
            <a:normAutofit/>
          </a:bodyPr>
          <a:lstStyle/>
          <a:p>
            <a:pPr algn="ctr"/>
            <a:r>
              <a:rPr lang="en-AU" dirty="0"/>
              <a:t>Traditional WAN</a:t>
            </a:r>
            <a:endParaRPr lang="en-US" dirty="0"/>
          </a:p>
        </p:txBody>
      </p:sp>
      <p:sp>
        <p:nvSpPr>
          <p:cNvPr id="266" name="cloud">
            <a:extLst>
              <a:ext uri="{FF2B5EF4-FFF2-40B4-BE49-F238E27FC236}">
                <a16:creationId xmlns:a16="http://schemas.microsoft.com/office/drawing/2014/main" id="{C6F426EF-DB0B-4DC4-87A4-4E18660C1716}"/>
              </a:ext>
            </a:extLst>
          </p:cNvPr>
          <p:cNvSpPr>
            <a:spLocks noChangeAspect="1"/>
          </p:cNvSpPr>
          <p:nvPr/>
        </p:nvSpPr>
        <p:spPr bwMode="auto">
          <a:xfrm>
            <a:off x="6916539" y="1122470"/>
            <a:ext cx="4950464" cy="1972818"/>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chemeClr val="accent1">
              <a:lumMod val="40000"/>
              <a:lumOff val="60000"/>
            </a:schemeClr>
          </a:solidFill>
          <a:ln w="15875" cap="sq">
            <a:noFill/>
            <a:prstDash val="solid"/>
            <a:miter lim="800000"/>
            <a:headEnd/>
            <a:tailEnd/>
          </a:ln>
          <a:effectLst>
            <a:outerShdw blurRad="88900" dist="38100" dir="2700000" algn="tl" rotWithShape="0">
              <a:prstClr val="black">
                <a:alpha val="30000"/>
              </a:prstClr>
            </a:outerShdw>
          </a:effectLst>
        </p:spPr>
        <p:txBody>
          <a:bodyPr vert="horz" wrap="square" lIns="91440" tIns="45720" rIns="91440" bIns="182880" numCol="1" anchor="b"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gradFill>
                  <a:gsLst>
                    <a:gs pos="0">
                      <a:srgbClr val="1A1A1A"/>
                    </a:gs>
                    <a:gs pos="100000">
                      <a:srgbClr val="1A1A1A"/>
                    </a:gs>
                  </a:gsLst>
                </a:gradFill>
                <a:effectLst/>
                <a:uLnTx/>
                <a:uFillTx/>
                <a:latin typeface="Segoe UI"/>
                <a:ea typeface="+mn-ea"/>
                <a:cs typeface="+mn-cs"/>
              </a:rPr>
              <a:t>Azure</a:t>
            </a:r>
          </a:p>
        </p:txBody>
      </p:sp>
      <p:grpSp>
        <p:nvGrpSpPr>
          <p:cNvPr id="276" name="Group 275">
            <a:extLst>
              <a:ext uri="{FF2B5EF4-FFF2-40B4-BE49-F238E27FC236}">
                <a16:creationId xmlns:a16="http://schemas.microsoft.com/office/drawing/2014/main" id="{2733F42B-D60D-4B84-A5DE-71F58F50A49E}"/>
              </a:ext>
            </a:extLst>
          </p:cNvPr>
          <p:cNvGrpSpPr/>
          <p:nvPr/>
        </p:nvGrpSpPr>
        <p:grpSpPr>
          <a:xfrm>
            <a:off x="2854535" y="5132801"/>
            <a:ext cx="634398" cy="899855"/>
            <a:chOff x="7354302" y="4394489"/>
            <a:chExt cx="1170601" cy="1772467"/>
          </a:xfrm>
        </p:grpSpPr>
        <p:sp>
          <p:nvSpPr>
            <p:cNvPr id="277" name="TextBox 276">
              <a:extLst>
                <a:ext uri="{FF2B5EF4-FFF2-40B4-BE49-F238E27FC236}">
                  <a16:creationId xmlns:a16="http://schemas.microsoft.com/office/drawing/2014/main" id="{50B134D3-1F28-467F-820D-B4E9917D5434}"/>
                </a:ext>
              </a:extLst>
            </p:cNvPr>
            <p:cNvSpPr txBox="1"/>
            <p:nvPr/>
          </p:nvSpPr>
          <p:spPr>
            <a:xfrm>
              <a:off x="7354302" y="5839590"/>
              <a:ext cx="1170601" cy="327366"/>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Branch</a:t>
              </a:r>
            </a:p>
          </p:txBody>
        </p:sp>
        <p:sp>
          <p:nvSpPr>
            <p:cNvPr id="278" name="EMI_E731">
              <a:extLst>
                <a:ext uri="{FF2B5EF4-FFF2-40B4-BE49-F238E27FC236}">
                  <a16:creationId xmlns:a16="http://schemas.microsoft.com/office/drawing/2014/main" id="{B85B5BD8-A578-45AF-B6E5-474B81DE3E2D}"/>
                </a:ext>
              </a:extLst>
            </p:cNvPr>
            <p:cNvSpPr>
              <a:spLocks noChangeAspect="1" noEditPoints="1"/>
            </p:cNvSpPr>
            <p:nvPr/>
          </p:nvSpPr>
          <p:spPr bwMode="auto">
            <a:xfrm>
              <a:off x="7673262" y="4584205"/>
              <a:ext cx="663614" cy="1078143"/>
            </a:xfrm>
            <a:custGeom>
              <a:avLst/>
              <a:gdLst>
                <a:gd name="T0" fmla="*/ 0 w 2523"/>
                <a:gd name="T1" fmla="*/ 0 h 4099"/>
                <a:gd name="T2" fmla="*/ 2523 w 2523"/>
                <a:gd name="T3" fmla="*/ 0 h 4099"/>
                <a:gd name="T4" fmla="*/ 2523 w 2523"/>
                <a:gd name="T5" fmla="*/ 4099 h 4099"/>
                <a:gd name="T6" fmla="*/ 1578 w 2523"/>
                <a:gd name="T7" fmla="*/ 4099 h 4099"/>
                <a:gd name="T8" fmla="*/ 1578 w 2523"/>
                <a:gd name="T9" fmla="*/ 2838 h 4099"/>
                <a:gd name="T10" fmla="*/ 947 w 2523"/>
                <a:gd name="T11" fmla="*/ 2838 h 4099"/>
                <a:gd name="T12" fmla="*/ 947 w 2523"/>
                <a:gd name="T13" fmla="*/ 4099 h 4099"/>
                <a:gd name="T14" fmla="*/ 0 w 2523"/>
                <a:gd name="T15" fmla="*/ 4099 h 4099"/>
                <a:gd name="T16" fmla="*/ 0 w 2523"/>
                <a:gd name="T17" fmla="*/ 0 h 4099"/>
                <a:gd name="T18" fmla="*/ 631 w 2523"/>
                <a:gd name="T19" fmla="*/ 473 h 4099"/>
                <a:gd name="T20" fmla="*/ 631 w 2523"/>
                <a:gd name="T21" fmla="*/ 1104 h 4099"/>
                <a:gd name="T22" fmla="*/ 1262 w 2523"/>
                <a:gd name="T23" fmla="*/ 473 h 4099"/>
                <a:gd name="T24" fmla="*/ 1262 w 2523"/>
                <a:gd name="T25" fmla="*/ 1104 h 4099"/>
                <a:gd name="T26" fmla="*/ 1893 w 2523"/>
                <a:gd name="T27" fmla="*/ 473 h 4099"/>
                <a:gd name="T28" fmla="*/ 1893 w 2523"/>
                <a:gd name="T29" fmla="*/ 1104 h 4099"/>
                <a:gd name="T30" fmla="*/ 631 w 2523"/>
                <a:gd name="T31" fmla="*/ 1419 h 4099"/>
                <a:gd name="T32" fmla="*/ 631 w 2523"/>
                <a:gd name="T33" fmla="*/ 2050 h 4099"/>
                <a:gd name="T34" fmla="*/ 1262 w 2523"/>
                <a:gd name="T35" fmla="*/ 1419 h 4099"/>
                <a:gd name="T36" fmla="*/ 1262 w 2523"/>
                <a:gd name="T37" fmla="*/ 2050 h 4099"/>
                <a:gd name="T38" fmla="*/ 1893 w 2523"/>
                <a:gd name="T39" fmla="*/ 1419 h 4099"/>
                <a:gd name="T40" fmla="*/ 1893 w 2523"/>
                <a:gd name="T41" fmla="*/ 2050 h 40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23" h="4099">
                  <a:moveTo>
                    <a:pt x="0" y="0"/>
                  </a:moveTo>
                  <a:lnTo>
                    <a:pt x="2523" y="0"/>
                  </a:lnTo>
                  <a:lnTo>
                    <a:pt x="2523" y="4099"/>
                  </a:lnTo>
                  <a:lnTo>
                    <a:pt x="1578" y="4099"/>
                  </a:lnTo>
                  <a:lnTo>
                    <a:pt x="1578" y="2838"/>
                  </a:lnTo>
                  <a:lnTo>
                    <a:pt x="947" y="2838"/>
                  </a:lnTo>
                  <a:lnTo>
                    <a:pt x="947" y="4099"/>
                  </a:lnTo>
                  <a:lnTo>
                    <a:pt x="0" y="4099"/>
                  </a:lnTo>
                  <a:lnTo>
                    <a:pt x="0" y="0"/>
                  </a:lnTo>
                  <a:moveTo>
                    <a:pt x="631" y="473"/>
                  </a:moveTo>
                  <a:lnTo>
                    <a:pt x="631" y="1104"/>
                  </a:lnTo>
                  <a:moveTo>
                    <a:pt x="1262" y="473"/>
                  </a:moveTo>
                  <a:lnTo>
                    <a:pt x="1262" y="1104"/>
                  </a:lnTo>
                  <a:moveTo>
                    <a:pt x="1893" y="473"/>
                  </a:moveTo>
                  <a:lnTo>
                    <a:pt x="1893" y="1104"/>
                  </a:lnTo>
                  <a:moveTo>
                    <a:pt x="631" y="1419"/>
                  </a:moveTo>
                  <a:lnTo>
                    <a:pt x="631" y="2050"/>
                  </a:lnTo>
                  <a:moveTo>
                    <a:pt x="1262" y="1419"/>
                  </a:moveTo>
                  <a:lnTo>
                    <a:pt x="1262" y="2050"/>
                  </a:lnTo>
                  <a:moveTo>
                    <a:pt x="1893" y="1419"/>
                  </a:moveTo>
                  <a:lnTo>
                    <a:pt x="1893" y="2050"/>
                  </a:lnTo>
                </a:path>
              </a:pathLst>
            </a:custGeom>
            <a:solidFill>
              <a:schemeClr val="bg2"/>
            </a:solidFill>
            <a:ln w="15875" cap="sq">
              <a:solidFill>
                <a:schemeClr val="tx1"/>
              </a:solidFill>
              <a:prstDash val="solid"/>
              <a:miter lim="800000"/>
              <a:headEnd/>
              <a:tailEnd/>
            </a:ln>
            <a:effectLst>
              <a:outerShdw blurRad="88900" dist="38100" dir="2700000" algn="tl" rotWithShape="0">
                <a:prstClr val="black">
                  <a:alpha val="30000"/>
                </a:prstClr>
              </a:outerShdw>
            </a:effec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279" name="Group 278">
              <a:extLst>
                <a:ext uri="{FF2B5EF4-FFF2-40B4-BE49-F238E27FC236}">
                  <a16:creationId xmlns:a16="http://schemas.microsoft.com/office/drawing/2014/main" id="{3E56922F-6A9D-4A4A-B425-AC49F792CE0B}"/>
                </a:ext>
              </a:extLst>
            </p:cNvPr>
            <p:cNvGrpSpPr/>
            <p:nvPr/>
          </p:nvGrpSpPr>
          <p:grpSpPr>
            <a:xfrm>
              <a:off x="7437453" y="4394489"/>
              <a:ext cx="465804" cy="465802"/>
              <a:chOff x="7426424" y="4586789"/>
              <a:chExt cx="791827" cy="791824"/>
            </a:xfrm>
          </p:grpSpPr>
          <p:sp>
            <p:nvSpPr>
              <p:cNvPr id="280" name="Oval 25">
                <a:extLst>
                  <a:ext uri="{FF2B5EF4-FFF2-40B4-BE49-F238E27FC236}">
                    <a16:creationId xmlns:a16="http://schemas.microsoft.com/office/drawing/2014/main" id="{B579BDA3-27E5-4587-9922-128990684DA9}"/>
                  </a:ext>
                </a:extLst>
              </p:cNvPr>
              <p:cNvSpPr>
                <a:spLocks noChangeArrowheads="1"/>
              </p:cNvSpPr>
              <p:nvPr/>
            </p:nvSpPr>
            <p:spPr bwMode="auto">
              <a:xfrm flipH="1">
                <a:off x="7426424" y="4586789"/>
                <a:ext cx="791827" cy="791824"/>
              </a:xfrm>
              <a:prstGeom prst="ellipse">
                <a:avLst/>
              </a:prstGeom>
              <a:ln>
                <a:noFill/>
                <a:headEnd type="none" w="med" len="med"/>
                <a:tailEnd type="none" w="med" len="med"/>
              </a:ln>
              <a:effectLst>
                <a:outerShdw blurRad="889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281" name="Group 280">
                <a:extLst>
                  <a:ext uri="{FF2B5EF4-FFF2-40B4-BE49-F238E27FC236}">
                    <a16:creationId xmlns:a16="http://schemas.microsoft.com/office/drawing/2014/main" id="{1054AF5C-F4A8-4A53-8F9D-BB640A3EDBFE}"/>
                  </a:ext>
                </a:extLst>
              </p:cNvPr>
              <p:cNvGrpSpPr/>
              <p:nvPr/>
            </p:nvGrpSpPr>
            <p:grpSpPr>
              <a:xfrm>
                <a:off x="7653478" y="4769005"/>
                <a:ext cx="337719" cy="427393"/>
                <a:chOff x="2382348" y="4130857"/>
                <a:chExt cx="337719" cy="427393"/>
              </a:xfrm>
            </p:grpSpPr>
            <p:sp>
              <p:nvSpPr>
                <p:cNvPr id="282" name="Freeform 23">
                  <a:extLst>
                    <a:ext uri="{FF2B5EF4-FFF2-40B4-BE49-F238E27FC236}">
                      <a16:creationId xmlns:a16="http://schemas.microsoft.com/office/drawing/2014/main" id="{428A6D59-F41C-478B-A2FF-283E77F3BE5E}"/>
                    </a:ext>
                  </a:extLst>
                </p:cNvPr>
                <p:cNvSpPr>
                  <a:spLocks/>
                </p:cNvSpPr>
                <p:nvPr/>
              </p:nvSpPr>
              <p:spPr bwMode="auto">
                <a:xfrm flipH="1">
                  <a:off x="2382348" y="4350277"/>
                  <a:ext cx="337719" cy="207973"/>
                </a:xfrm>
                <a:custGeom>
                  <a:avLst/>
                  <a:gdLst>
                    <a:gd name="T0" fmla="*/ 0 w 52"/>
                    <a:gd name="T1" fmla="*/ 32 h 32"/>
                    <a:gd name="T2" fmla="*/ 0 w 52"/>
                    <a:gd name="T3" fmla="*/ 24 h 32"/>
                    <a:gd name="T4" fmla="*/ 24 w 52"/>
                    <a:gd name="T5" fmla="*/ 0 h 32"/>
                    <a:gd name="T6" fmla="*/ 28 w 52"/>
                    <a:gd name="T7" fmla="*/ 0 h 32"/>
                    <a:gd name="T8" fmla="*/ 52 w 52"/>
                    <a:gd name="T9" fmla="*/ 24 h 32"/>
                    <a:gd name="T10" fmla="*/ 52 w 52"/>
                    <a:gd name="T11" fmla="*/ 32 h 32"/>
                  </a:gdLst>
                  <a:ahLst/>
                  <a:cxnLst>
                    <a:cxn ang="0">
                      <a:pos x="T0" y="T1"/>
                    </a:cxn>
                    <a:cxn ang="0">
                      <a:pos x="T2" y="T3"/>
                    </a:cxn>
                    <a:cxn ang="0">
                      <a:pos x="T4" y="T5"/>
                    </a:cxn>
                    <a:cxn ang="0">
                      <a:pos x="T6" y="T7"/>
                    </a:cxn>
                    <a:cxn ang="0">
                      <a:pos x="T8" y="T9"/>
                    </a:cxn>
                    <a:cxn ang="0">
                      <a:pos x="T10" y="T11"/>
                    </a:cxn>
                  </a:cxnLst>
                  <a:rect l="0" t="0" r="r" b="b"/>
                  <a:pathLst>
                    <a:path w="52" h="32">
                      <a:moveTo>
                        <a:pt x="0" y="32"/>
                      </a:moveTo>
                      <a:cubicBezTo>
                        <a:pt x="0" y="24"/>
                        <a:pt x="0" y="24"/>
                        <a:pt x="0" y="24"/>
                      </a:cubicBezTo>
                      <a:cubicBezTo>
                        <a:pt x="0" y="11"/>
                        <a:pt x="11" y="0"/>
                        <a:pt x="24" y="0"/>
                      </a:cubicBezTo>
                      <a:cubicBezTo>
                        <a:pt x="28" y="0"/>
                        <a:pt x="28" y="0"/>
                        <a:pt x="28" y="0"/>
                      </a:cubicBezTo>
                      <a:cubicBezTo>
                        <a:pt x="41" y="0"/>
                        <a:pt x="52" y="11"/>
                        <a:pt x="52" y="24"/>
                      </a:cubicBezTo>
                      <a:cubicBezTo>
                        <a:pt x="52" y="32"/>
                        <a:pt x="52" y="32"/>
                        <a:pt x="52" y="32"/>
                      </a:cubicBezTo>
                    </a:path>
                  </a:pathLst>
                </a:custGeom>
                <a:noFill/>
                <a:ln w="254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83" name="Oval 24">
                  <a:extLst>
                    <a:ext uri="{FF2B5EF4-FFF2-40B4-BE49-F238E27FC236}">
                      <a16:creationId xmlns:a16="http://schemas.microsoft.com/office/drawing/2014/main" id="{66F8FA76-7C8B-483A-B9FE-DCC99726962B}"/>
                    </a:ext>
                  </a:extLst>
                </p:cNvPr>
                <p:cNvSpPr>
                  <a:spLocks noChangeArrowheads="1"/>
                </p:cNvSpPr>
                <p:nvPr/>
              </p:nvSpPr>
              <p:spPr bwMode="auto">
                <a:xfrm flipH="1">
                  <a:off x="2441495" y="4130857"/>
                  <a:ext cx="219422" cy="219421"/>
                </a:xfrm>
                <a:prstGeom prst="ellipse">
                  <a:avLst/>
                </a:prstGeom>
                <a:noFill/>
                <a:ln w="254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grpSp>
      <p:grpSp>
        <p:nvGrpSpPr>
          <p:cNvPr id="284" name="Group 283">
            <a:extLst>
              <a:ext uri="{FF2B5EF4-FFF2-40B4-BE49-F238E27FC236}">
                <a16:creationId xmlns:a16="http://schemas.microsoft.com/office/drawing/2014/main" id="{E868A4E6-A1B6-4FC3-A295-62B8BD8FE49F}"/>
              </a:ext>
            </a:extLst>
          </p:cNvPr>
          <p:cNvGrpSpPr/>
          <p:nvPr/>
        </p:nvGrpSpPr>
        <p:grpSpPr>
          <a:xfrm>
            <a:off x="3738232" y="5132801"/>
            <a:ext cx="669357" cy="914968"/>
            <a:chOff x="7437453" y="4394489"/>
            <a:chExt cx="1365289" cy="1851439"/>
          </a:xfrm>
        </p:grpSpPr>
        <p:sp>
          <p:nvSpPr>
            <p:cNvPr id="285" name="TextBox 284">
              <a:extLst>
                <a:ext uri="{FF2B5EF4-FFF2-40B4-BE49-F238E27FC236}">
                  <a16:creationId xmlns:a16="http://schemas.microsoft.com/office/drawing/2014/main" id="{2A3CBCA4-08CD-4B33-BC9F-74B46E62B6C1}"/>
                </a:ext>
              </a:extLst>
            </p:cNvPr>
            <p:cNvSpPr txBox="1"/>
            <p:nvPr/>
          </p:nvSpPr>
          <p:spPr>
            <a:xfrm>
              <a:off x="7564694" y="5909624"/>
              <a:ext cx="1238048" cy="336304"/>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Branch</a:t>
              </a:r>
            </a:p>
          </p:txBody>
        </p:sp>
        <p:sp>
          <p:nvSpPr>
            <p:cNvPr id="286" name="EMI_E731">
              <a:extLst>
                <a:ext uri="{FF2B5EF4-FFF2-40B4-BE49-F238E27FC236}">
                  <a16:creationId xmlns:a16="http://schemas.microsoft.com/office/drawing/2014/main" id="{09CE0B29-4E15-461F-8CEB-D83CAB4D5CFE}"/>
                </a:ext>
              </a:extLst>
            </p:cNvPr>
            <p:cNvSpPr>
              <a:spLocks noChangeAspect="1" noEditPoints="1"/>
            </p:cNvSpPr>
            <p:nvPr/>
          </p:nvSpPr>
          <p:spPr bwMode="auto">
            <a:xfrm>
              <a:off x="7673262" y="4584205"/>
              <a:ext cx="663614" cy="1078143"/>
            </a:xfrm>
            <a:custGeom>
              <a:avLst/>
              <a:gdLst>
                <a:gd name="T0" fmla="*/ 0 w 2523"/>
                <a:gd name="T1" fmla="*/ 0 h 4099"/>
                <a:gd name="T2" fmla="*/ 2523 w 2523"/>
                <a:gd name="T3" fmla="*/ 0 h 4099"/>
                <a:gd name="T4" fmla="*/ 2523 w 2523"/>
                <a:gd name="T5" fmla="*/ 4099 h 4099"/>
                <a:gd name="T6" fmla="*/ 1578 w 2523"/>
                <a:gd name="T7" fmla="*/ 4099 h 4099"/>
                <a:gd name="T8" fmla="*/ 1578 w 2523"/>
                <a:gd name="T9" fmla="*/ 2838 h 4099"/>
                <a:gd name="T10" fmla="*/ 947 w 2523"/>
                <a:gd name="T11" fmla="*/ 2838 h 4099"/>
                <a:gd name="T12" fmla="*/ 947 w 2523"/>
                <a:gd name="T13" fmla="*/ 4099 h 4099"/>
                <a:gd name="T14" fmla="*/ 0 w 2523"/>
                <a:gd name="T15" fmla="*/ 4099 h 4099"/>
                <a:gd name="T16" fmla="*/ 0 w 2523"/>
                <a:gd name="T17" fmla="*/ 0 h 4099"/>
                <a:gd name="T18" fmla="*/ 631 w 2523"/>
                <a:gd name="T19" fmla="*/ 473 h 4099"/>
                <a:gd name="T20" fmla="*/ 631 w 2523"/>
                <a:gd name="T21" fmla="*/ 1104 h 4099"/>
                <a:gd name="T22" fmla="*/ 1262 w 2523"/>
                <a:gd name="T23" fmla="*/ 473 h 4099"/>
                <a:gd name="T24" fmla="*/ 1262 w 2523"/>
                <a:gd name="T25" fmla="*/ 1104 h 4099"/>
                <a:gd name="T26" fmla="*/ 1893 w 2523"/>
                <a:gd name="T27" fmla="*/ 473 h 4099"/>
                <a:gd name="T28" fmla="*/ 1893 w 2523"/>
                <a:gd name="T29" fmla="*/ 1104 h 4099"/>
                <a:gd name="T30" fmla="*/ 631 w 2523"/>
                <a:gd name="T31" fmla="*/ 1419 h 4099"/>
                <a:gd name="T32" fmla="*/ 631 w 2523"/>
                <a:gd name="T33" fmla="*/ 2050 h 4099"/>
                <a:gd name="T34" fmla="*/ 1262 w 2523"/>
                <a:gd name="T35" fmla="*/ 1419 h 4099"/>
                <a:gd name="T36" fmla="*/ 1262 w 2523"/>
                <a:gd name="T37" fmla="*/ 2050 h 4099"/>
                <a:gd name="T38" fmla="*/ 1893 w 2523"/>
                <a:gd name="T39" fmla="*/ 1419 h 4099"/>
                <a:gd name="T40" fmla="*/ 1893 w 2523"/>
                <a:gd name="T41" fmla="*/ 2050 h 40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23" h="4099">
                  <a:moveTo>
                    <a:pt x="0" y="0"/>
                  </a:moveTo>
                  <a:lnTo>
                    <a:pt x="2523" y="0"/>
                  </a:lnTo>
                  <a:lnTo>
                    <a:pt x="2523" y="4099"/>
                  </a:lnTo>
                  <a:lnTo>
                    <a:pt x="1578" y="4099"/>
                  </a:lnTo>
                  <a:lnTo>
                    <a:pt x="1578" y="2838"/>
                  </a:lnTo>
                  <a:lnTo>
                    <a:pt x="947" y="2838"/>
                  </a:lnTo>
                  <a:lnTo>
                    <a:pt x="947" y="4099"/>
                  </a:lnTo>
                  <a:lnTo>
                    <a:pt x="0" y="4099"/>
                  </a:lnTo>
                  <a:lnTo>
                    <a:pt x="0" y="0"/>
                  </a:lnTo>
                  <a:moveTo>
                    <a:pt x="631" y="473"/>
                  </a:moveTo>
                  <a:lnTo>
                    <a:pt x="631" y="1104"/>
                  </a:lnTo>
                  <a:moveTo>
                    <a:pt x="1262" y="473"/>
                  </a:moveTo>
                  <a:lnTo>
                    <a:pt x="1262" y="1104"/>
                  </a:lnTo>
                  <a:moveTo>
                    <a:pt x="1893" y="473"/>
                  </a:moveTo>
                  <a:lnTo>
                    <a:pt x="1893" y="1104"/>
                  </a:lnTo>
                  <a:moveTo>
                    <a:pt x="631" y="1419"/>
                  </a:moveTo>
                  <a:lnTo>
                    <a:pt x="631" y="2050"/>
                  </a:lnTo>
                  <a:moveTo>
                    <a:pt x="1262" y="1419"/>
                  </a:moveTo>
                  <a:lnTo>
                    <a:pt x="1262" y="2050"/>
                  </a:lnTo>
                  <a:moveTo>
                    <a:pt x="1893" y="1419"/>
                  </a:moveTo>
                  <a:lnTo>
                    <a:pt x="1893" y="2050"/>
                  </a:lnTo>
                </a:path>
              </a:pathLst>
            </a:custGeom>
            <a:solidFill>
              <a:schemeClr val="bg2"/>
            </a:solidFill>
            <a:ln w="15875" cap="sq">
              <a:solidFill>
                <a:schemeClr val="tx1"/>
              </a:solidFill>
              <a:prstDash val="solid"/>
              <a:miter lim="800000"/>
              <a:headEnd/>
              <a:tailEnd/>
            </a:ln>
            <a:effectLst>
              <a:outerShdw blurRad="88900" dist="38100" dir="2700000" algn="tl" rotWithShape="0">
                <a:prstClr val="black">
                  <a:alpha val="30000"/>
                </a:prstClr>
              </a:outerShdw>
            </a:effec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287" name="Group 286">
              <a:extLst>
                <a:ext uri="{FF2B5EF4-FFF2-40B4-BE49-F238E27FC236}">
                  <a16:creationId xmlns:a16="http://schemas.microsoft.com/office/drawing/2014/main" id="{A3F2B23B-0A74-47FD-8907-B63C5666983F}"/>
                </a:ext>
              </a:extLst>
            </p:cNvPr>
            <p:cNvGrpSpPr/>
            <p:nvPr/>
          </p:nvGrpSpPr>
          <p:grpSpPr>
            <a:xfrm>
              <a:off x="7437453" y="4394489"/>
              <a:ext cx="465804" cy="465802"/>
              <a:chOff x="7426424" y="4586789"/>
              <a:chExt cx="791827" cy="791824"/>
            </a:xfrm>
          </p:grpSpPr>
          <p:sp>
            <p:nvSpPr>
              <p:cNvPr id="288" name="Oval 25">
                <a:extLst>
                  <a:ext uri="{FF2B5EF4-FFF2-40B4-BE49-F238E27FC236}">
                    <a16:creationId xmlns:a16="http://schemas.microsoft.com/office/drawing/2014/main" id="{17D6F232-D6F0-43DA-B4FF-B69D1E2F3DE3}"/>
                  </a:ext>
                </a:extLst>
              </p:cNvPr>
              <p:cNvSpPr>
                <a:spLocks noChangeArrowheads="1"/>
              </p:cNvSpPr>
              <p:nvPr/>
            </p:nvSpPr>
            <p:spPr bwMode="auto">
              <a:xfrm flipH="1">
                <a:off x="7426424" y="4586789"/>
                <a:ext cx="791827" cy="791824"/>
              </a:xfrm>
              <a:prstGeom prst="ellipse">
                <a:avLst/>
              </a:prstGeom>
              <a:ln>
                <a:noFill/>
                <a:headEnd type="none" w="med" len="med"/>
                <a:tailEnd type="none" w="med" len="med"/>
              </a:ln>
              <a:effectLst>
                <a:outerShdw blurRad="889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289" name="Group 288">
                <a:extLst>
                  <a:ext uri="{FF2B5EF4-FFF2-40B4-BE49-F238E27FC236}">
                    <a16:creationId xmlns:a16="http://schemas.microsoft.com/office/drawing/2014/main" id="{07E938BE-6958-4A71-BD9E-FAAEA2336C0F}"/>
                  </a:ext>
                </a:extLst>
              </p:cNvPr>
              <p:cNvGrpSpPr/>
              <p:nvPr/>
            </p:nvGrpSpPr>
            <p:grpSpPr>
              <a:xfrm>
                <a:off x="7653478" y="4769005"/>
                <a:ext cx="337719" cy="427393"/>
                <a:chOff x="2382348" y="4130857"/>
                <a:chExt cx="337719" cy="427393"/>
              </a:xfrm>
            </p:grpSpPr>
            <p:sp>
              <p:nvSpPr>
                <p:cNvPr id="290" name="Freeform 23">
                  <a:extLst>
                    <a:ext uri="{FF2B5EF4-FFF2-40B4-BE49-F238E27FC236}">
                      <a16:creationId xmlns:a16="http://schemas.microsoft.com/office/drawing/2014/main" id="{187C9A00-036F-4405-99DE-3CA0F1E4BC42}"/>
                    </a:ext>
                  </a:extLst>
                </p:cNvPr>
                <p:cNvSpPr>
                  <a:spLocks/>
                </p:cNvSpPr>
                <p:nvPr/>
              </p:nvSpPr>
              <p:spPr bwMode="auto">
                <a:xfrm flipH="1">
                  <a:off x="2382348" y="4350277"/>
                  <a:ext cx="337719" cy="207973"/>
                </a:xfrm>
                <a:custGeom>
                  <a:avLst/>
                  <a:gdLst>
                    <a:gd name="T0" fmla="*/ 0 w 52"/>
                    <a:gd name="T1" fmla="*/ 32 h 32"/>
                    <a:gd name="T2" fmla="*/ 0 w 52"/>
                    <a:gd name="T3" fmla="*/ 24 h 32"/>
                    <a:gd name="T4" fmla="*/ 24 w 52"/>
                    <a:gd name="T5" fmla="*/ 0 h 32"/>
                    <a:gd name="T6" fmla="*/ 28 w 52"/>
                    <a:gd name="T7" fmla="*/ 0 h 32"/>
                    <a:gd name="T8" fmla="*/ 52 w 52"/>
                    <a:gd name="T9" fmla="*/ 24 h 32"/>
                    <a:gd name="T10" fmla="*/ 52 w 52"/>
                    <a:gd name="T11" fmla="*/ 32 h 32"/>
                  </a:gdLst>
                  <a:ahLst/>
                  <a:cxnLst>
                    <a:cxn ang="0">
                      <a:pos x="T0" y="T1"/>
                    </a:cxn>
                    <a:cxn ang="0">
                      <a:pos x="T2" y="T3"/>
                    </a:cxn>
                    <a:cxn ang="0">
                      <a:pos x="T4" y="T5"/>
                    </a:cxn>
                    <a:cxn ang="0">
                      <a:pos x="T6" y="T7"/>
                    </a:cxn>
                    <a:cxn ang="0">
                      <a:pos x="T8" y="T9"/>
                    </a:cxn>
                    <a:cxn ang="0">
                      <a:pos x="T10" y="T11"/>
                    </a:cxn>
                  </a:cxnLst>
                  <a:rect l="0" t="0" r="r" b="b"/>
                  <a:pathLst>
                    <a:path w="52" h="32">
                      <a:moveTo>
                        <a:pt x="0" y="32"/>
                      </a:moveTo>
                      <a:cubicBezTo>
                        <a:pt x="0" y="24"/>
                        <a:pt x="0" y="24"/>
                        <a:pt x="0" y="24"/>
                      </a:cubicBezTo>
                      <a:cubicBezTo>
                        <a:pt x="0" y="11"/>
                        <a:pt x="11" y="0"/>
                        <a:pt x="24" y="0"/>
                      </a:cubicBezTo>
                      <a:cubicBezTo>
                        <a:pt x="28" y="0"/>
                        <a:pt x="28" y="0"/>
                        <a:pt x="28" y="0"/>
                      </a:cubicBezTo>
                      <a:cubicBezTo>
                        <a:pt x="41" y="0"/>
                        <a:pt x="52" y="11"/>
                        <a:pt x="52" y="24"/>
                      </a:cubicBezTo>
                      <a:cubicBezTo>
                        <a:pt x="52" y="32"/>
                        <a:pt x="52" y="32"/>
                        <a:pt x="52" y="32"/>
                      </a:cubicBezTo>
                    </a:path>
                  </a:pathLst>
                </a:custGeom>
                <a:noFill/>
                <a:ln w="254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91" name="Oval 24">
                  <a:extLst>
                    <a:ext uri="{FF2B5EF4-FFF2-40B4-BE49-F238E27FC236}">
                      <a16:creationId xmlns:a16="http://schemas.microsoft.com/office/drawing/2014/main" id="{0DE89604-6B47-4E35-90C6-14972F047128}"/>
                    </a:ext>
                  </a:extLst>
                </p:cNvPr>
                <p:cNvSpPr>
                  <a:spLocks noChangeArrowheads="1"/>
                </p:cNvSpPr>
                <p:nvPr/>
              </p:nvSpPr>
              <p:spPr bwMode="auto">
                <a:xfrm flipH="1">
                  <a:off x="2441495" y="4130857"/>
                  <a:ext cx="219422" cy="219421"/>
                </a:xfrm>
                <a:prstGeom prst="ellipse">
                  <a:avLst/>
                </a:prstGeom>
                <a:noFill/>
                <a:ln w="254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grpSp>
      <p:sp>
        <p:nvSpPr>
          <p:cNvPr id="308" name="TextBox 307">
            <a:extLst>
              <a:ext uri="{FF2B5EF4-FFF2-40B4-BE49-F238E27FC236}">
                <a16:creationId xmlns:a16="http://schemas.microsoft.com/office/drawing/2014/main" id="{3A681E7C-E70D-4FC5-96DB-EB7FD0B37866}"/>
              </a:ext>
            </a:extLst>
          </p:cNvPr>
          <p:cNvSpPr txBox="1"/>
          <p:nvPr/>
        </p:nvSpPr>
        <p:spPr>
          <a:xfrm>
            <a:off x="9270001" y="2248841"/>
            <a:ext cx="765074" cy="145424"/>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dirty="0">
                <a:ln>
                  <a:noFill/>
                </a:ln>
                <a:gradFill>
                  <a:gsLst>
                    <a:gs pos="2917">
                      <a:srgbClr val="0078D4"/>
                    </a:gs>
                    <a:gs pos="30000">
                      <a:srgbClr val="0078D4"/>
                    </a:gs>
                  </a:gsLst>
                  <a:lin ang="5400000" scaled="0"/>
                </a:gradFill>
                <a:effectLst/>
                <a:uLnTx/>
                <a:uFillTx/>
                <a:latin typeface="Segoe UI"/>
                <a:ea typeface="+mn-ea"/>
                <a:cs typeface="Segoe UI Semibold" panose="020B0702040204020203" pitchFamily="34" charset="0"/>
              </a:rPr>
              <a:t>East US</a:t>
            </a:r>
          </a:p>
        </p:txBody>
      </p:sp>
      <p:cxnSp>
        <p:nvCxnSpPr>
          <p:cNvPr id="23" name="Straight Arrow Connector 22">
            <a:extLst>
              <a:ext uri="{FF2B5EF4-FFF2-40B4-BE49-F238E27FC236}">
                <a16:creationId xmlns:a16="http://schemas.microsoft.com/office/drawing/2014/main" id="{30201C21-E1C0-4F9D-AB7A-6DD55EA21B75}"/>
              </a:ext>
            </a:extLst>
          </p:cNvPr>
          <p:cNvCxnSpPr>
            <a:cxnSpLocks/>
          </p:cNvCxnSpPr>
          <p:nvPr/>
        </p:nvCxnSpPr>
        <p:spPr>
          <a:xfrm>
            <a:off x="9044225" y="2088969"/>
            <a:ext cx="103540" cy="305296"/>
          </a:xfrm>
          <a:prstGeom prst="straightConnector1">
            <a:avLst/>
          </a:prstGeom>
          <a:ln w="19050">
            <a:solidFill>
              <a:schemeClr val="accent3"/>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484" name="cloud">
            <a:extLst>
              <a:ext uri="{FF2B5EF4-FFF2-40B4-BE49-F238E27FC236}">
                <a16:creationId xmlns:a16="http://schemas.microsoft.com/office/drawing/2014/main" id="{F1578474-0A0A-4388-8B45-F3C02E520C10}"/>
              </a:ext>
            </a:extLst>
          </p:cNvPr>
          <p:cNvSpPr>
            <a:spLocks noChangeAspect="1"/>
          </p:cNvSpPr>
          <p:nvPr/>
        </p:nvSpPr>
        <p:spPr bwMode="auto">
          <a:xfrm>
            <a:off x="8834732" y="2375973"/>
            <a:ext cx="864920" cy="585490"/>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chemeClr val="accent1"/>
          </a:solidFill>
          <a:ln w="15875" cap="sq">
            <a:noFill/>
            <a:prstDash val="solid"/>
            <a:miter lim="800000"/>
            <a:headEnd/>
            <a:tailEnd/>
          </a:ln>
          <a:effectLst>
            <a:outerShdw blurRad="88900" dist="38100" dir="2700000" algn="tl" rotWithShape="0">
              <a:prstClr val="black">
                <a:alpha val="30000"/>
              </a:prstClr>
            </a:outerShdw>
          </a:effectLst>
        </p:spPr>
        <p:txBody>
          <a:bodyPr vert="horz" wrap="square" lIns="91440" tIns="45720" rIns="91440" bIns="0" numCol="1" anchor="ctr" anchorCtr="0" compatLnSpc="1">
            <a:prstTxWarp prst="textNoShape">
              <a:avLst/>
            </a:prstTxWarp>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0">
                      <a:srgbClr val="FFFFFF"/>
                    </a:gs>
                    <a:gs pos="100000">
                      <a:srgbClr val="FFFFFF"/>
                    </a:gs>
                  </a:gsLst>
                </a:gradFill>
                <a:effectLst/>
                <a:uLnTx/>
                <a:uFillTx/>
                <a:latin typeface="Segoe UI"/>
                <a:ea typeface="+mn-ea"/>
                <a:cs typeface="+mn-cs"/>
              </a:rPr>
              <a:t>vWAN</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0">
                      <a:srgbClr val="FFFFFF"/>
                    </a:gs>
                    <a:gs pos="100000">
                      <a:srgbClr val="FFFFFF"/>
                    </a:gs>
                  </a:gsLst>
                </a:gradFill>
                <a:effectLst/>
                <a:uLnTx/>
                <a:uFillTx/>
                <a:latin typeface="Segoe UI"/>
                <a:ea typeface="+mn-ea"/>
                <a:cs typeface="+mn-cs"/>
              </a:rPr>
              <a:t>Hub</a:t>
            </a:r>
          </a:p>
        </p:txBody>
      </p:sp>
      <p:grpSp>
        <p:nvGrpSpPr>
          <p:cNvPr id="6" name="Group 5">
            <a:extLst>
              <a:ext uri="{FF2B5EF4-FFF2-40B4-BE49-F238E27FC236}">
                <a16:creationId xmlns:a16="http://schemas.microsoft.com/office/drawing/2014/main" id="{4D97041A-86BE-4442-B941-4F7C1109C643}"/>
              </a:ext>
            </a:extLst>
          </p:cNvPr>
          <p:cNvGrpSpPr/>
          <p:nvPr/>
        </p:nvGrpSpPr>
        <p:grpSpPr>
          <a:xfrm>
            <a:off x="824585" y="5238850"/>
            <a:ext cx="1341445" cy="816516"/>
            <a:chOff x="10201179" y="819481"/>
            <a:chExt cx="1364615" cy="1054591"/>
          </a:xfrm>
        </p:grpSpPr>
        <p:sp>
          <p:nvSpPr>
            <p:cNvPr id="334" name="TextBox 333">
              <a:extLst>
                <a:ext uri="{FF2B5EF4-FFF2-40B4-BE49-F238E27FC236}">
                  <a16:creationId xmlns:a16="http://schemas.microsoft.com/office/drawing/2014/main" id="{1C62AFC5-0090-4797-9A35-5DF050DED02E}"/>
                </a:ext>
              </a:extLst>
            </p:cNvPr>
            <p:cNvSpPr txBox="1"/>
            <p:nvPr/>
          </p:nvSpPr>
          <p:spPr>
            <a:xfrm>
              <a:off x="10201179" y="1659414"/>
              <a:ext cx="947314" cy="214658"/>
            </a:xfrm>
            <a:prstGeom prst="rect">
              <a:avLst/>
            </a:prstGeom>
            <a:noFill/>
          </p:spPr>
          <p:txBody>
            <a:bodyPr wrap="square" lIns="0" tIns="0" rIns="0" bIns="0" rtlCol="0">
              <a:sp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HQ/DC</a:t>
              </a:r>
            </a:p>
          </p:txBody>
        </p:sp>
        <p:sp>
          <p:nvSpPr>
            <p:cNvPr id="335" name="building_7">
              <a:extLst>
                <a:ext uri="{FF2B5EF4-FFF2-40B4-BE49-F238E27FC236}">
                  <a16:creationId xmlns:a16="http://schemas.microsoft.com/office/drawing/2014/main" id="{94DCE495-2B7A-4445-BB2D-A76F25134BC2}"/>
                </a:ext>
              </a:extLst>
            </p:cNvPr>
            <p:cNvSpPr>
              <a:spLocks noChangeAspect="1" noEditPoints="1"/>
            </p:cNvSpPr>
            <p:nvPr/>
          </p:nvSpPr>
          <p:spPr bwMode="auto">
            <a:xfrm>
              <a:off x="10674836" y="819481"/>
              <a:ext cx="675778" cy="765188"/>
            </a:xfrm>
            <a:custGeom>
              <a:avLst/>
              <a:gdLst>
                <a:gd name="T0" fmla="*/ 142 w 235"/>
                <a:gd name="T1" fmla="*/ 110 h 269"/>
                <a:gd name="T2" fmla="*/ 168 w 235"/>
                <a:gd name="T3" fmla="*/ 110 h 269"/>
                <a:gd name="T4" fmla="*/ 235 w 235"/>
                <a:gd name="T5" fmla="*/ 176 h 269"/>
                <a:gd name="T6" fmla="*/ 235 w 235"/>
                <a:gd name="T7" fmla="*/ 269 h 269"/>
                <a:gd name="T8" fmla="*/ 142 w 235"/>
                <a:gd name="T9" fmla="*/ 94 h 269"/>
                <a:gd name="T10" fmla="*/ 142 w 235"/>
                <a:gd name="T11" fmla="*/ 72 h 269"/>
                <a:gd name="T12" fmla="*/ 0 w 235"/>
                <a:gd name="T13" fmla="*/ 72 h 269"/>
                <a:gd name="T14" fmla="*/ 0 w 235"/>
                <a:gd name="T15" fmla="*/ 269 h 269"/>
                <a:gd name="T16" fmla="*/ 54 w 235"/>
                <a:gd name="T17" fmla="*/ 269 h 269"/>
                <a:gd name="T18" fmla="*/ 54 w 235"/>
                <a:gd name="T19" fmla="*/ 215 h 269"/>
                <a:gd name="T20" fmla="*/ 91 w 235"/>
                <a:gd name="T21" fmla="*/ 215 h 269"/>
                <a:gd name="T22" fmla="*/ 91 w 235"/>
                <a:gd name="T23" fmla="*/ 269 h 269"/>
                <a:gd name="T24" fmla="*/ 142 w 235"/>
                <a:gd name="T25" fmla="*/ 269 h 269"/>
                <a:gd name="T26" fmla="*/ 142 w 235"/>
                <a:gd name="T27" fmla="*/ 110 h 269"/>
                <a:gd name="T28" fmla="*/ 142 w 235"/>
                <a:gd name="T29" fmla="*/ 94 h 269"/>
                <a:gd name="T30" fmla="*/ 127 w 235"/>
                <a:gd name="T31" fmla="*/ 72 h 269"/>
                <a:gd name="T32" fmla="*/ 127 w 235"/>
                <a:gd name="T33" fmla="*/ 37 h 269"/>
                <a:gd name="T34" fmla="*/ 16 w 235"/>
                <a:gd name="T35" fmla="*/ 37 h 269"/>
                <a:gd name="T36" fmla="*/ 16 w 235"/>
                <a:gd name="T37" fmla="*/ 72 h 269"/>
                <a:gd name="T38" fmla="*/ 90 w 235"/>
                <a:gd name="T39" fmla="*/ 37 h 269"/>
                <a:gd name="T40" fmla="*/ 90 w 235"/>
                <a:gd name="T41" fmla="*/ 0 h 269"/>
                <a:gd name="T42" fmla="*/ 53 w 235"/>
                <a:gd name="T43" fmla="*/ 0 h 269"/>
                <a:gd name="T44" fmla="*/ 53 w 235"/>
                <a:gd name="T45" fmla="*/ 37 h 269"/>
                <a:gd name="T46" fmla="*/ 36 w 235"/>
                <a:gd name="T47" fmla="*/ 106 h 269"/>
                <a:gd name="T48" fmla="*/ 36 w 235"/>
                <a:gd name="T49" fmla="*/ 129 h 269"/>
                <a:gd name="T50" fmla="*/ 71 w 235"/>
                <a:gd name="T51" fmla="*/ 106 h 269"/>
                <a:gd name="T52" fmla="*/ 71 w 235"/>
                <a:gd name="T53" fmla="*/ 129 h 269"/>
                <a:gd name="T54" fmla="*/ 108 w 235"/>
                <a:gd name="T55" fmla="*/ 106 h 269"/>
                <a:gd name="T56" fmla="*/ 108 w 235"/>
                <a:gd name="T57" fmla="*/ 129 h 269"/>
                <a:gd name="T58" fmla="*/ 36 w 235"/>
                <a:gd name="T59" fmla="*/ 160 h 269"/>
                <a:gd name="T60" fmla="*/ 36 w 235"/>
                <a:gd name="T61" fmla="*/ 184 h 269"/>
                <a:gd name="T62" fmla="*/ 71 w 235"/>
                <a:gd name="T63" fmla="*/ 160 h 269"/>
                <a:gd name="T64" fmla="*/ 71 w 235"/>
                <a:gd name="T65" fmla="*/ 184 h 269"/>
                <a:gd name="T66" fmla="*/ 108 w 235"/>
                <a:gd name="T67" fmla="*/ 160 h 269"/>
                <a:gd name="T68" fmla="*/ 108 w 235"/>
                <a:gd name="T69" fmla="*/ 184 h 269"/>
                <a:gd name="T70" fmla="*/ 175 w 235"/>
                <a:gd name="T71" fmla="*/ 269 h 269"/>
                <a:gd name="T72" fmla="*/ 201 w 235"/>
                <a:gd name="T73" fmla="*/ 269 h 269"/>
                <a:gd name="T74" fmla="*/ 175 w 235"/>
                <a:gd name="T75" fmla="*/ 235 h 269"/>
                <a:gd name="T76" fmla="*/ 201 w 235"/>
                <a:gd name="T77" fmla="*/ 235 h 269"/>
                <a:gd name="T78" fmla="*/ 175 w 235"/>
                <a:gd name="T79" fmla="*/ 200 h 269"/>
                <a:gd name="T80" fmla="*/ 201 w 235"/>
                <a:gd name="T81" fmla="*/ 200 h 269"/>
                <a:gd name="T82" fmla="*/ 175 w 235"/>
                <a:gd name="T83" fmla="*/ 166 h 269"/>
                <a:gd name="T84" fmla="*/ 201 w 235"/>
                <a:gd name="T85" fmla="*/ 166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35" h="269">
                  <a:moveTo>
                    <a:pt x="142" y="110"/>
                  </a:moveTo>
                  <a:cubicBezTo>
                    <a:pt x="168" y="110"/>
                    <a:pt x="168" y="110"/>
                    <a:pt x="168" y="110"/>
                  </a:cubicBezTo>
                  <a:cubicBezTo>
                    <a:pt x="205" y="110"/>
                    <a:pt x="235" y="140"/>
                    <a:pt x="235" y="176"/>
                  </a:cubicBezTo>
                  <a:cubicBezTo>
                    <a:pt x="235" y="269"/>
                    <a:pt x="235" y="269"/>
                    <a:pt x="235" y="269"/>
                  </a:cubicBezTo>
                  <a:moveTo>
                    <a:pt x="142" y="94"/>
                  </a:moveTo>
                  <a:cubicBezTo>
                    <a:pt x="142" y="72"/>
                    <a:pt x="142" y="72"/>
                    <a:pt x="142" y="72"/>
                  </a:cubicBezTo>
                  <a:cubicBezTo>
                    <a:pt x="0" y="72"/>
                    <a:pt x="0" y="72"/>
                    <a:pt x="0" y="72"/>
                  </a:cubicBezTo>
                  <a:cubicBezTo>
                    <a:pt x="0" y="269"/>
                    <a:pt x="0" y="269"/>
                    <a:pt x="0" y="269"/>
                  </a:cubicBezTo>
                  <a:cubicBezTo>
                    <a:pt x="54" y="269"/>
                    <a:pt x="54" y="269"/>
                    <a:pt x="54" y="269"/>
                  </a:cubicBezTo>
                  <a:cubicBezTo>
                    <a:pt x="54" y="215"/>
                    <a:pt x="54" y="215"/>
                    <a:pt x="54" y="215"/>
                  </a:cubicBezTo>
                  <a:cubicBezTo>
                    <a:pt x="91" y="215"/>
                    <a:pt x="91" y="215"/>
                    <a:pt x="91" y="215"/>
                  </a:cubicBezTo>
                  <a:cubicBezTo>
                    <a:pt x="91" y="269"/>
                    <a:pt x="91" y="269"/>
                    <a:pt x="91" y="269"/>
                  </a:cubicBezTo>
                  <a:cubicBezTo>
                    <a:pt x="142" y="269"/>
                    <a:pt x="142" y="269"/>
                    <a:pt x="142" y="269"/>
                  </a:cubicBezTo>
                  <a:cubicBezTo>
                    <a:pt x="142" y="110"/>
                    <a:pt x="142" y="110"/>
                    <a:pt x="142" y="110"/>
                  </a:cubicBezTo>
                  <a:lnTo>
                    <a:pt x="142" y="94"/>
                  </a:lnTo>
                  <a:close/>
                  <a:moveTo>
                    <a:pt x="127" y="72"/>
                  </a:moveTo>
                  <a:cubicBezTo>
                    <a:pt x="127" y="37"/>
                    <a:pt x="127" y="37"/>
                    <a:pt x="127" y="37"/>
                  </a:cubicBezTo>
                  <a:cubicBezTo>
                    <a:pt x="16" y="37"/>
                    <a:pt x="16" y="37"/>
                    <a:pt x="16" y="37"/>
                  </a:cubicBezTo>
                  <a:cubicBezTo>
                    <a:pt x="16" y="72"/>
                    <a:pt x="16" y="72"/>
                    <a:pt x="16" y="72"/>
                  </a:cubicBezTo>
                  <a:moveTo>
                    <a:pt x="90" y="37"/>
                  </a:moveTo>
                  <a:cubicBezTo>
                    <a:pt x="90" y="0"/>
                    <a:pt x="90" y="0"/>
                    <a:pt x="90" y="0"/>
                  </a:cubicBezTo>
                  <a:cubicBezTo>
                    <a:pt x="53" y="0"/>
                    <a:pt x="53" y="0"/>
                    <a:pt x="53" y="0"/>
                  </a:cubicBezTo>
                  <a:cubicBezTo>
                    <a:pt x="53" y="37"/>
                    <a:pt x="53" y="37"/>
                    <a:pt x="53" y="37"/>
                  </a:cubicBezTo>
                  <a:moveTo>
                    <a:pt x="36" y="106"/>
                  </a:moveTo>
                  <a:cubicBezTo>
                    <a:pt x="36" y="129"/>
                    <a:pt x="36" y="129"/>
                    <a:pt x="36" y="129"/>
                  </a:cubicBezTo>
                  <a:moveTo>
                    <a:pt x="71" y="106"/>
                  </a:moveTo>
                  <a:cubicBezTo>
                    <a:pt x="71" y="129"/>
                    <a:pt x="71" y="129"/>
                    <a:pt x="71" y="129"/>
                  </a:cubicBezTo>
                  <a:moveTo>
                    <a:pt x="108" y="106"/>
                  </a:moveTo>
                  <a:cubicBezTo>
                    <a:pt x="108" y="129"/>
                    <a:pt x="108" y="129"/>
                    <a:pt x="108" y="129"/>
                  </a:cubicBezTo>
                  <a:moveTo>
                    <a:pt x="36" y="160"/>
                  </a:moveTo>
                  <a:cubicBezTo>
                    <a:pt x="36" y="184"/>
                    <a:pt x="36" y="184"/>
                    <a:pt x="36" y="184"/>
                  </a:cubicBezTo>
                  <a:moveTo>
                    <a:pt x="71" y="160"/>
                  </a:moveTo>
                  <a:cubicBezTo>
                    <a:pt x="71" y="184"/>
                    <a:pt x="71" y="184"/>
                    <a:pt x="71" y="184"/>
                  </a:cubicBezTo>
                  <a:moveTo>
                    <a:pt x="108" y="160"/>
                  </a:moveTo>
                  <a:cubicBezTo>
                    <a:pt x="108" y="184"/>
                    <a:pt x="108" y="184"/>
                    <a:pt x="108" y="184"/>
                  </a:cubicBezTo>
                  <a:moveTo>
                    <a:pt x="175" y="269"/>
                  </a:moveTo>
                  <a:cubicBezTo>
                    <a:pt x="201" y="269"/>
                    <a:pt x="201" y="269"/>
                    <a:pt x="201" y="269"/>
                  </a:cubicBezTo>
                  <a:moveTo>
                    <a:pt x="175" y="235"/>
                  </a:moveTo>
                  <a:cubicBezTo>
                    <a:pt x="201" y="235"/>
                    <a:pt x="201" y="235"/>
                    <a:pt x="201" y="235"/>
                  </a:cubicBezTo>
                  <a:moveTo>
                    <a:pt x="175" y="200"/>
                  </a:moveTo>
                  <a:cubicBezTo>
                    <a:pt x="201" y="200"/>
                    <a:pt x="201" y="200"/>
                    <a:pt x="201" y="200"/>
                  </a:cubicBezTo>
                  <a:moveTo>
                    <a:pt x="175" y="166"/>
                  </a:moveTo>
                  <a:cubicBezTo>
                    <a:pt x="201" y="166"/>
                    <a:pt x="201" y="166"/>
                    <a:pt x="201" y="166"/>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nvGrpSpPr>
            <p:cNvPr id="336" name="Group 335">
              <a:extLst>
                <a:ext uri="{FF2B5EF4-FFF2-40B4-BE49-F238E27FC236}">
                  <a16:creationId xmlns:a16="http://schemas.microsoft.com/office/drawing/2014/main" id="{0386AACA-77B6-46AF-BE3C-0C05E11D0B08}"/>
                </a:ext>
              </a:extLst>
            </p:cNvPr>
            <p:cNvGrpSpPr/>
            <p:nvPr/>
          </p:nvGrpSpPr>
          <p:grpSpPr>
            <a:xfrm>
              <a:off x="11099990" y="1366211"/>
              <a:ext cx="465804" cy="465802"/>
              <a:chOff x="7426424" y="4586789"/>
              <a:chExt cx="791827" cy="791824"/>
            </a:xfrm>
          </p:grpSpPr>
          <p:sp>
            <p:nvSpPr>
              <p:cNvPr id="433" name="Oval 25">
                <a:extLst>
                  <a:ext uri="{FF2B5EF4-FFF2-40B4-BE49-F238E27FC236}">
                    <a16:creationId xmlns:a16="http://schemas.microsoft.com/office/drawing/2014/main" id="{9A2F9C0E-9483-44E5-B9CA-9499197CC3F9}"/>
                  </a:ext>
                </a:extLst>
              </p:cNvPr>
              <p:cNvSpPr>
                <a:spLocks noChangeArrowheads="1"/>
              </p:cNvSpPr>
              <p:nvPr/>
            </p:nvSpPr>
            <p:spPr bwMode="auto">
              <a:xfrm flipH="1">
                <a:off x="7426424" y="4586789"/>
                <a:ext cx="791827" cy="791824"/>
              </a:xfrm>
              <a:prstGeom prst="ellipse">
                <a:avLst/>
              </a:prstGeom>
              <a:ln>
                <a:noFill/>
                <a:headEnd type="none" w="med" len="med"/>
                <a:tailEnd type="none" w="med" len="med"/>
              </a:ln>
              <a:effectLst>
                <a:outerShdw blurRad="889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434" name="Group 433">
                <a:extLst>
                  <a:ext uri="{FF2B5EF4-FFF2-40B4-BE49-F238E27FC236}">
                    <a16:creationId xmlns:a16="http://schemas.microsoft.com/office/drawing/2014/main" id="{218D9433-045E-4A81-AFE2-1D049A0710AA}"/>
                  </a:ext>
                </a:extLst>
              </p:cNvPr>
              <p:cNvGrpSpPr/>
              <p:nvPr/>
            </p:nvGrpSpPr>
            <p:grpSpPr>
              <a:xfrm>
                <a:off x="7653478" y="4769005"/>
                <a:ext cx="337719" cy="531958"/>
                <a:chOff x="2382348" y="4130857"/>
                <a:chExt cx="337719" cy="531958"/>
              </a:xfrm>
            </p:grpSpPr>
            <p:sp>
              <p:nvSpPr>
                <p:cNvPr id="435" name="Freeform 23">
                  <a:extLst>
                    <a:ext uri="{FF2B5EF4-FFF2-40B4-BE49-F238E27FC236}">
                      <a16:creationId xmlns:a16="http://schemas.microsoft.com/office/drawing/2014/main" id="{5258E8B4-1D09-4A2A-841E-54C5E7F17CBD}"/>
                    </a:ext>
                  </a:extLst>
                </p:cNvPr>
                <p:cNvSpPr>
                  <a:spLocks/>
                </p:cNvSpPr>
                <p:nvPr/>
              </p:nvSpPr>
              <p:spPr bwMode="auto">
                <a:xfrm flipH="1">
                  <a:off x="2382348" y="4454842"/>
                  <a:ext cx="337719" cy="207973"/>
                </a:xfrm>
                <a:custGeom>
                  <a:avLst/>
                  <a:gdLst>
                    <a:gd name="T0" fmla="*/ 0 w 52"/>
                    <a:gd name="T1" fmla="*/ 32 h 32"/>
                    <a:gd name="T2" fmla="*/ 0 w 52"/>
                    <a:gd name="T3" fmla="*/ 24 h 32"/>
                    <a:gd name="T4" fmla="*/ 24 w 52"/>
                    <a:gd name="T5" fmla="*/ 0 h 32"/>
                    <a:gd name="T6" fmla="*/ 28 w 52"/>
                    <a:gd name="T7" fmla="*/ 0 h 32"/>
                    <a:gd name="T8" fmla="*/ 52 w 52"/>
                    <a:gd name="T9" fmla="*/ 24 h 32"/>
                    <a:gd name="T10" fmla="*/ 52 w 52"/>
                    <a:gd name="T11" fmla="*/ 32 h 32"/>
                  </a:gdLst>
                  <a:ahLst/>
                  <a:cxnLst>
                    <a:cxn ang="0">
                      <a:pos x="T0" y="T1"/>
                    </a:cxn>
                    <a:cxn ang="0">
                      <a:pos x="T2" y="T3"/>
                    </a:cxn>
                    <a:cxn ang="0">
                      <a:pos x="T4" y="T5"/>
                    </a:cxn>
                    <a:cxn ang="0">
                      <a:pos x="T6" y="T7"/>
                    </a:cxn>
                    <a:cxn ang="0">
                      <a:pos x="T8" y="T9"/>
                    </a:cxn>
                    <a:cxn ang="0">
                      <a:pos x="T10" y="T11"/>
                    </a:cxn>
                  </a:cxnLst>
                  <a:rect l="0" t="0" r="r" b="b"/>
                  <a:pathLst>
                    <a:path w="52" h="32">
                      <a:moveTo>
                        <a:pt x="0" y="32"/>
                      </a:moveTo>
                      <a:cubicBezTo>
                        <a:pt x="0" y="24"/>
                        <a:pt x="0" y="24"/>
                        <a:pt x="0" y="24"/>
                      </a:cubicBezTo>
                      <a:cubicBezTo>
                        <a:pt x="0" y="11"/>
                        <a:pt x="11" y="0"/>
                        <a:pt x="24" y="0"/>
                      </a:cubicBezTo>
                      <a:cubicBezTo>
                        <a:pt x="28" y="0"/>
                        <a:pt x="28" y="0"/>
                        <a:pt x="28" y="0"/>
                      </a:cubicBezTo>
                      <a:cubicBezTo>
                        <a:pt x="41" y="0"/>
                        <a:pt x="52" y="11"/>
                        <a:pt x="52" y="24"/>
                      </a:cubicBezTo>
                      <a:cubicBezTo>
                        <a:pt x="52" y="32"/>
                        <a:pt x="52" y="32"/>
                        <a:pt x="52" y="32"/>
                      </a:cubicBezTo>
                    </a:path>
                  </a:pathLst>
                </a:custGeom>
                <a:noFill/>
                <a:ln w="254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436" name="Oval 24">
                  <a:extLst>
                    <a:ext uri="{FF2B5EF4-FFF2-40B4-BE49-F238E27FC236}">
                      <a16:creationId xmlns:a16="http://schemas.microsoft.com/office/drawing/2014/main" id="{1E63BF3D-F1E3-42BF-9E2C-55E4E673ACC1}"/>
                    </a:ext>
                  </a:extLst>
                </p:cNvPr>
                <p:cNvSpPr>
                  <a:spLocks noChangeArrowheads="1"/>
                </p:cNvSpPr>
                <p:nvPr/>
              </p:nvSpPr>
              <p:spPr bwMode="auto">
                <a:xfrm flipH="1">
                  <a:off x="2441495" y="4130857"/>
                  <a:ext cx="219422" cy="219421"/>
                </a:xfrm>
                <a:prstGeom prst="ellipse">
                  <a:avLst/>
                </a:prstGeom>
                <a:noFill/>
                <a:ln w="254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grpSp>
      <p:pic>
        <p:nvPicPr>
          <p:cNvPr id="405" name="Picture 404">
            <a:extLst>
              <a:ext uri="{FF2B5EF4-FFF2-40B4-BE49-F238E27FC236}">
                <a16:creationId xmlns:a16="http://schemas.microsoft.com/office/drawing/2014/main" id="{61735ECA-6D61-4F50-B2BC-A4E3A9B58967}"/>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2190911" y="3233930"/>
            <a:ext cx="430459" cy="339039"/>
          </a:xfrm>
          <a:prstGeom prst="rect">
            <a:avLst/>
          </a:prstGeom>
        </p:spPr>
      </p:pic>
      <p:sp>
        <p:nvSpPr>
          <p:cNvPr id="348" name="TextBox 347">
            <a:extLst>
              <a:ext uri="{FF2B5EF4-FFF2-40B4-BE49-F238E27FC236}">
                <a16:creationId xmlns:a16="http://schemas.microsoft.com/office/drawing/2014/main" id="{2259307D-1685-418C-962E-A09698CCE721}"/>
              </a:ext>
            </a:extLst>
          </p:cNvPr>
          <p:cNvSpPr txBox="1"/>
          <p:nvPr/>
        </p:nvSpPr>
        <p:spPr>
          <a:xfrm>
            <a:off x="1804622" y="3088119"/>
            <a:ext cx="931230" cy="128679"/>
          </a:xfrm>
          <a:prstGeom prst="rect">
            <a:avLst/>
          </a:prstGeom>
          <a:noFill/>
        </p:spPr>
        <p:txBody>
          <a:bodyPr wrap="square" lIns="0" tIns="0" rIns="0" bIns="0" rtlCol="0">
            <a:sp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ExpressRoute</a:t>
            </a:r>
          </a:p>
        </p:txBody>
      </p:sp>
      <p:sp>
        <p:nvSpPr>
          <p:cNvPr id="129" name="TextBox 128">
            <a:extLst>
              <a:ext uri="{FF2B5EF4-FFF2-40B4-BE49-F238E27FC236}">
                <a16:creationId xmlns:a16="http://schemas.microsoft.com/office/drawing/2014/main" id="{2E3D0D00-947A-490C-8866-2DB4103AB8D0}"/>
              </a:ext>
            </a:extLst>
          </p:cNvPr>
          <p:cNvSpPr txBox="1"/>
          <p:nvPr/>
        </p:nvSpPr>
        <p:spPr>
          <a:xfrm>
            <a:off x="6635451" y="2280850"/>
            <a:ext cx="1154165" cy="145424"/>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dirty="0">
                <a:ln>
                  <a:noFill/>
                </a:ln>
                <a:gradFill>
                  <a:gsLst>
                    <a:gs pos="2917">
                      <a:srgbClr val="0078D4"/>
                    </a:gs>
                    <a:gs pos="30000">
                      <a:srgbClr val="0078D4"/>
                    </a:gs>
                  </a:gsLst>
                  <a:lin ang="5400000" scaled="0"/>
                </a:gradFill>
                <a:effectLst/>
                <a:uLnTx/>
                <a:uFillTx/>
                <a:latin typeface="Segoe UI"/>
                <a:ea typeface="+mn-ea"/>
                <a:cs typeface="Segoe UI Semibold" panose="020B0702040204020203" pitchFamily="34" charset="0"/>
              </a:rPr>
              <a:t> West US</a:t>
            </a:r>
          </a:p>
        </p:txBody>
      </p:sp>
      <p:cxnSp>
        <p:nvCxnSpPr>
          <p:cNvPr id="132" name="Straight Connector 131">
            <a:extLst>
              <a:ext uri="{FF2B5EF4-FFF2-40B4-BE49-F238E27FC236}">
                <a16:creationId xmlns:a16="http://schemas.microsoft.com/office/drawing/2014/main" id="{BDD5015D-90E9-492F-99BC-EE646A950137}"/>
              </a:ext>
            </a:extLst>
          </p:cNvPr>
          <p:cNvCxnSpPr>
            <a:cxnSpLocks/>
          </p:cNvCxnSpPr>
          <p:nvPr/>
        </p:nvCxnSpPr>
        <p:spPr>
          <a:xfrm>
            <a:off x="8406834" y="1229037"/>
            <a:ext cx="0" cy="1652741"/>
          </a:xfrm>
          <a:prstGeom prst="line">
            <a:avLst/>
          </a:prstGeom>
          <a:ln>
            <a:solidFill>
              <a:schemeClr val="accent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20" name="TextBox 119">
            <a:extLst>
              <a:ext uri="{FF2B5EF4-FFF2-40B4-BE49-F238E27FC236}">
                <a16:creationId xmlns:a16="http://schemas.microsoft.com/office/drawing/2014/main" id="{2AC13838-25D7-49C7-8235-7831AFDB9A77}"/>
              </a:ext>
            </a:extLst>
          </p:cNvPr>
          <p:cNvSpPr txBox="1"/>
          <p:nvPr/>
        </p:nvSpPr>
        <p:spPr>
          <a:xfrm>
            <a:off x="14403084" y="9111609"/>
            <a:ext cx="765074" cy="33239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Remote User</a:t>
            </a:r>
          </a:p>
        </p:txBody>
      </p:sp>
      <p:sp>
        <p:nvSpPr>
          <p:cNvPr id="99" name="cloud">
            <a:extLst>
              <a:ext uri="{FF2B5EF4-FFF2-40B4-BE49-F238E27FC236}">
                <a16:creationId xmlns:a16="http://schemas.microsoft.com/office/drawing/2014/main" id="{196BE6CE-722A-4D63-9B3C-50A56D6F89AD}"/>
              </a:ext>
            </a:extLst>
          </p:cNvPr>
          <p:cNvSpPr>
            <a:spLocks noChangeAspect="1"/>
          </p:cNvSpPr>
          <p:nvPr/>
        </p:nvSpPr>
        <p:spPr bwMode="auto">
          <a:xfrm>
            <a:off x="1557295" y="1120161"/>
            <a:ext cx="2998037" cy="1910035"/>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chemeClr val="accent1">
              <a:lumMod val="40000"/>
              <a:lumOff val="60000"/>
            </a:schemeClr>
          </a:solidFill>
          <a:ln w="15875" cap="sq">
            <a:noFill/>
            <a:prstDash val="solid"/>
            <a:miter lim="800000"/>
            <a:headEnd/>
            <a:tailEnd/>
          </a:ln>
          <a:effectLst>
            <a:outerShdw blurRad="88900" dist="38100" dir="2700000" algn="tl" rotWithShape="0">
              <a:prstClr val="black">
                <a:alpha val="30000"/>
              </a:prstClr>
            </a:outerShdw>
          </a:effectLst>
        </p:spPr>
        <p:txBody>
          <a:bodyPr vert="horz" wrap="square" lIns="91440" tIns="45720" rIns="91440" bIns="182880" numCol="1" anchor="b" anchorCtr="0" compatLnSpc="1">
            <a:prstTxWarp prst="textNoShape">
              <a:avLst/>
            </a:prstTxWarp>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a:ln>
                <a:noFill/>
              </a:ln>
              <a:gradFill>
                <a:gsLst>
                  <a:gs pos="0">
                    <a:srgbClr val="1A1A1A"/>
                  </a:gs>
                  <a:gs pos="100000">
                    <a:srgbClr val="1A1A1A"/>
                  </a:gs>
                </a:gsLst>
              </a:gradFill>
              <a:effectLst/>
              <a:uLnTx/>
              <a:uFillTx/>
              <a:latin typeface="Segoe UI"/>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a:ln>
                <a:noFill/>
              </a:ln>
              <a:gradFill>
                <a:gsLst>
                  <a:gs pos="0">
                    <a:srgbClr val="1A1A1A"/>
                  </a:gs>
                  <a:gs pos="100000">
                    <a:srgbClr val="1A1A1A"/>
                  </a:gs>
                </a:gsLst>
              </a:gra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gradFill>
                  <a:gsLst>
                    <a:gs pos="0">
                      <a:srgbClr val="1A1A1A"/>
                    </a:gs>
                    <a:gs pos="100000">
                      <a:srgbClr val="1A1A1A"/>
                    </a:gs>
                  </a:gsLst>
                </a:gradFill>
                <a:effectLst/>
                <a:uLnTx/>
                <a:uFillTx/>
                <a:latin typeface="Segoe UI"/>
                <a:ea typeface="+mn-ea"/>
                <a:cs typeface="+mn-cs"/>
              </a:rPr>
              <a:t>Azure</a:t>
            </a:r>
          </a:p>
        </p:txBody>
      </p:sp>
      <p:cxnSp>
        <p:nvCxnSpPr>
          <p:cNvPr id="101" name="Straight Arrow Connector 100">
            <a:extLst>
              <a:ext uri="{FF2B5EF4-FFF2-40B4-BE49-F238E27FC236}">
                <a16:creationId xmlns:a16="http://schemas.microsoft.com/office/drawing/2014/main" id="{75ACF2E8-BB39-4209-B2C6-E30AE069F6D7}"/>
              </a:ext>
            </a:extLst>
          </p:cNvPr>
          <p:cNvCxnSpPr>
            <a:cxnSpLocks/>
            <a:stCxn id="278" idx="11"/>
          </p:cNvCxnSpPr>
          <p:nvPr/>
        </p:nvCxnSpPr>
        <p:spPr>
          <a:xfrm flipH="1" flipV="1">
            <a:off x="3202164" y="4480511"/>
            <a:ext cx="5120" cy="811768"/>
          </a:xfrm>
          <a:prstGeom prst="straightConnector1">
            <a:avLst/>
          </a:prstGeom>
          <a:ln w="31750" cmpd="sng">
            <a:solidFill>
              <a:schemeClr val="accent2"/>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E9B461FC-5F2D-40B9-A1DC-EBF8ACD59CC1}"/>
              </a:ext>
            </a:extLst>
          </p:cNvPr>
          <p:cNvCxnSpPr>
            <a:cxnSpLocks/>
            <a:stCxn id="286" idx="11"/>
          </p:cNvCxnSpPr>
          <p:nvPr/>
        </p:nvCxnSpPr>
        <p:spPr>
          <a:xfrm flipH="1" flipV="1">
            <a:off x="3724940" y="4503517"/>
            <a:ext cx="291640" cy="784523"/>
          </a:xfrm>
          <a:prstGeom prst="straightConnector1">
            <a:avLst/>
          </a:prstGeom>
          <a:ln w="31750" cmpd="sng">
            <a:solidFill>
              <a:schemeClr val="accent2"/>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sp>
        <p:nvSpPr>
          <p:cNvPr id="123" name="TextBox 122">
            <a:extLst>
              <a:ext uri="{FF2B5EF4-FFF2-40B4-BE49-F238E27FC236}">
                <a16:creationId xmlns:a16="http://schemas.microsoft.com/office/drawing/2014/main" id="{CEC3A68A-FC95-42C2-9248-351AA44DE35F}"/>
              </a:ext>
            </a:extLst>
          </p:cNvPr>
          <p:cNvSpPr txBox="1"/>
          <p:nvPr/>
        </p:nvSpPr>
        <p:spPr>
          <a:xfrm>
            <a:off x="3091804" y="4804300"/>
            <a:ext cx="931230" cy="16619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VPN</a:t>
            </a:r>
          </a:p>
        </p:txBody>
      </p:sp>
      <p:sp>
        <p:nvSpPr>
          <p:cNvPr id="265" name="cloud">
            <a:extLst>
              <a:ext uri="{FF2B5EF4-FFF2-40B4-BE49-F238E27FC236}">
                <a16:creationId xmlns:a16="http://schemas.microsoft.com/office/drawing/2014/main" id="{6D482A9C-0A66-4B59-9892-68469F591F45}"/>
              </a:ext>
            </a:extLst>
          </p:cNvPr>
          <p:cNvSpPr>
            <a:spLocks noChangeAspect="1"/>
          </p:cNvSpPr>
          <p:nvPr/>
        </p:nvSpPr>
        <p:spPr bwMode="auto">
          <a:xfrm>
            <a:off x="1768126" y="1537933"/>
            <a:ext cx="864920" cy="551036"/>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chemeClr val="accent1"/>
          </a:solidFill>
          <a:ln w="15875" cap="sq">
            <a:noFill/>
            <a:prstDash val="solid"/>
            <a:miter lim="800000"/>
            <a:headEnd/>
            <a:tailEnd/>
          </a:ln>
          <a:effectLst>
            <a:outerShdw blurRad="88900" dist="38100" dir="2700000" algn="tl" rotWithShape="0">
              <a:prstClr val="black">
                <a:alpha val="30000"/>
              </a:prstClr>
            </a:outerShdw>
          </a:effectLst>
        </p:spPr>
        <p:txBody>
          <a:bodyPr vert="horz" wrap="square" lIns="91440" tIns="45720" rIns="91440" bIns="0" numCol="1" anchor="ctr" anchorCtr="0" compatLnSpc="1">
            <a:prstTxWarp prst="textNoShape">
              <a:avLst/>
            </a:prstTxWarp>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err="1">
                <a:ln>
                  <a:noFill/>
                </a:ln>
                <a:gradFill>
                  <a:gsLst>
                    <a:gs pos="0">
                      <a:srgbClr val="FFFFFF"/>
                    </a:gs>
                    <a:gs pos="100000">
                      <a:srgbClr val="FFFFFF"/>
                    </a:gs>
                  </a:gsLst>
                </a:gradFill>
                <a:effectLst/>
                <a:uLnTx/>
                <a:uFillTx/>
                <a:latin typeface="Segoe UI"/>
                <a:ea typeface="+mn-ea"/>
                <a:cs typeface="+mn-cs"/>
              </a:rPr>
              <a:t>VNet</a:t>
            </a:r>
            <a:endParaRPr kumimoji="0" lang="en-US" sz="1100" b="0" i="0" u="none" strike="noStrike" kern="1200" cap="none" spc="0" normalizeH="0" baseline="0" noProof="0" dirty="0">
              <a:ln>
                <a:noFill/>
              </a:ln>
              <a:gradFill>
                <a:gsLst>
                  <a:gs pos="0">
                    <a:srgbClr val="FFFFFF"/>
                  </a:gs>
                  <a:gs pos="100000">
                    <a:srgbClr val="FFFFFF"/>
                  </a:gs>
                </a:gsLst>
              </a:gradFill>
              <a:effectLst/>
              <a:uLnTx/>
              <a:uFillTx/>
              <a:latin typeface="Segoe UI"/>
              <a:ea typeface="+mn-ea"/>
              <a:cs typeface="+mn-cs"/>
            </a:endParaRPr>
          </a:p>
        </p:txBody>
      </p:sp>
      <p:sp>
        <p:nvSpPr>
          <p:cNvPr id="124" name="cloud">
            <a:extLst>
              <a:ext uri="{FF2B5EF4-FFF2-40B4-BE49-F238E27FC236}">
                <a16:creationId xmlns:a16="http://schemas.microsoft.com/office/drawing/2014/main" id="{8582016F-44B0-4634-90F6-59E911747C92}"/>
              </a:ext>
            </a:extLst>
          </p:cNvPr>
          <p:cNvSpPr>
            <a:spLocks noChangeAspect="1"/>
          </p:cNvSpPr>
          <p:nvPr/>
        </p:nvSpPr>
        <p:spPr bwMode="auto">
          <a:xfrm>
            <a:off x="3036197" y="1291248"/>
            <a:ext cx="864920" cy="551036"/>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chemeClr val="accent1"/>
          </a:solidFill>
          <a:ln w="15875" cap="sq">
            <a:noFill/>
            <a:prstDash val="solid"/>
            <a:miter lim="800000"/>
            <a:headEnd/>
            <a:tailEnd/>
          </a:ln>
          <a:effectLst>
            <a:outerShdw blurRad="88900" dist="38100" dir="2700000" algn="tl" rotWithShape="0">
              <a:prstClr val="black">
                <a:alpha val="30000"/>
              </a:prstClr>
            </a:outerShdw>
          </a:effectLst>
        </p:spPr>
        <p:txBody>
          <a:bodyPr vert="horz" wrap="square" lIns="91440" tIns="45720" rIns="91440" bIns="0" numCol="1" anchor="ctr" anchorCtr="0" compatLnSpc="1">
            <a:prstTxWarp prst="textNoShape">
              <a:avLst/>
            </a:prstTxWarp>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err="1">
                <a:ln>
                  <a:noFill/>
                </a:ln>
                <a:gradFill>
                  <a:gsLst>
                    <a:gs pos="0">
                      <a:srgbClr val="FFFFFF"/>
                    </a:gs>
                    <a:gs pos="100000">
                      <a:srgbClr val="FFFFFF"/>
                    </a:gs>
                  </a:gsLst>
                </a:gradFill>
                <a:effectLst/>
                <a:uLnTx/>
                <a:uFillTx/>
                <a:latin typeface="Segoe UI"/>
                <a:ea typeface="+mn-ea"/>
                <a:cs typeface="+mn-cs"/>
              </a:rPr>
              <a:t>VNet</a:t>
            </a:r>
            <a:endParaRPr kumimoji="0" lang="en-US" sz="1100" b="0" i="0" u="none" strike="noStrike" kern="1200" cap="none" spc="0" normalizeH="0" baseline="0" noProof="0" dirty="0">
              <a:ln>
                <a:noFill/>
              </a:ln>
              <a:gradFill>
                <a:gsLst>
                  <a:gs pos="0">
                    <a:srgbClr val="FFFFFF"/>
                  </a:gs>
                  <a:gs pos="100000">
                    <a:srgbClr val="FFFFFF"/>
                  </a:gs>
                </a:gsLst>
              </a:gradFill>
              <a:effectLst/>
              <a:uLnTx/>
              <a:uFillTx/>
              <a:latin typeface="Segoe UI"/>
              <a:ea typeface="+mn-ea"/>
              <a:cs typeface="+mn-cs"/>
            </a:endParaRPr>
          </a:p>
        </p:txBody>
      </p:sp>
      <p:sp>
        <p:nvSpPr>
          <p:cNvPr id="125" name="cloud">
            <a:extLst>
              <a:ext uri="{FF2B5EF4-FFF2-40B4-BE49-F238E27FC236}">
                <a16:creationId xmlns:a16="http://schemas.microsoft.com/office/drawing/2014/main" id="{E1506ADD-7752-4603-BD58-72016DC42104}"/>
              </a:ext>
            </a:extLst>
          </p:cNvPr>
          <p:cNvSpPr>
            <a:spLocks noChangeAspect="1"/>
          </p:cNvSpPr>
          <p:nvPr/>
        </p:nvSpPr>
        <p:spPr bwMode="auto">
          <a:xfrm>
            <a:off x="7121975" y="1570334"/>
            <a:ext cx="864920" cy="551036"/>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chemeClr val="accent1"/>
          </a:solidFill>
          <a:ln w="15875" cap="sq">
            <a:noFill/>
            <a:prstDash val="solid"/>
            <a:miter lim="800000"/>
            <a:headEnd/>
            <a:tailEnd/>
          </a:ln>
          <a:effectLst>
            <a:outerShdw blurRad="88900" dist="38100" dir="2700000" algn="tl" rotWithShape="0">
              <a:prstClr val="black">
                <a:alpha val="30000"/>
              </a:prstClr>
            </a:outerShdw>
          </a:effectLst>
        </p:spPr>
        <p:txBody>
          <a:bodyPr vert="horz" wrap="square" lIns="91440" tIns="45720" rIns="91440" bIns="0" numCol="1" anchor="ctr" anchorCtr="0" compatLnSpc="1">
            <a:prstTxWarp prst="textNoShape">
              <a:avLst/>
            </a:prstTxWarp>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err="1">
                <a:ln>
                  <a:noFill/>
                </a:ln>
                <a:gradFill>
                  <a:gsLst>
                    <a:gs pos="0">
                      <a:srgbClr val="FFFFFF"/>
                    </a:gs>
                    <a:gs pos="100000">
                      <a:srgbClr val="FFFFFF"/>
                    </a:gs>
                  </a:gsLst>
                </a:gradFill>
                <a:effectLst/>
                <a:uLnTx/>
                <a:uFillTx/>
                <a:latin typeface="Segoe UI"/>
                <a:ea typeface="+mn-ea"/>
                <a:cs typeface="+mn-cs"/>
              </a:rPr>
              <a:t>VNet</a:t>
            </a:r>
            <a:endParaRPr kumimoji="0" lang="en-US" sz="1100" b="0" i="0" u="none" strike="noStrike" kern="1200" cap="none" spc="0" normalizeH="0" baseline="0" noProof="0" dirty="0">
              <a:ln>
                <a:noFill/>
              </a:ln>
              <a:gradFill>
                <a:gsLst>
                  <a:gs pos="0">
                    <a:srgbClr val="FFFFFF"/>
                  </a:gs>
                  <a:gs pos="100000">
                    <a:srgbClr val="FFFFFF"/>
                  </a:gs>
                </a:gsLst>
              </a:gradFill>
              <a:effectLst/>
              <a:uLnTx/>
              <a:uFillTx/>
              <a:latin typeface="Segoe UI"/>
              <a:ea typeface="+mn-ea"/>
              <a:cs typeface="+mn-cs"/>
            </a:endParaRPr>
          </a:p>
        </p:txBody>
      </p:sp>
      <p:sp>
        <p:nvSpPr>
          <p:cNvPr id="126" name="cloud">
            <a:extLst>
              <a:ext uri="{FF2B5EF4-FFF2-40B4-BE49-F238E27FC236}">
                <a16:creationId xmlns:a16="http://schemas.microsoft.com/office/drawing/2014/main" id="{440010DA-6611-4EE4-9B09-5EEE37F64400}"/>
              </a:ext>
            </a:extLst>
          </p:cNvPr>
          <p:cNvSpPr>
            <a:spLocks noChangeAspect="1"/>
          </p:cNvSpPr>
          <p:nvPr/>
        </p:nvSpPr>
        <p:spPr bwMode="auto">
          <a:xfrm>
            <a:off x="8526526" y="1466773"/>
            <a:ext cx="864920" cy="551036"/>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chemeClr val="accent1"/>
          </a:solidFill>
          <a:ln w="15875" cap="sq">
            <a:noFill/>
            <a:prstDash val="solid"/>
            <a:miter lim="800000"/>
            <a:headEnd/>
            <a:tailEnd/>
          </a:ln>
          <a:effectLst>
            <a:outerShdw blurRad="88900" dist="38100" dir="2700000" algn="tl" rotWithShape="0">
              <a:prstClr val="black">
                <a:alpha val="30000"/>
              </a:prstClr>
            </a:outerShdw>
          </a:effectLst>
        </p:spPr>
        <p:txBody>
          <a:bodyPr vert="horz" wrap="square" lIns="91440" tIns="45720" rIns="91440" bIns="0" numCol="1" anchor="ctr" anchorCtr="0" compatLnSpc="1">
            <a:prstTxWarp prst="textNoShape">
              <a:avLst/>
            </a:prstTxWarp>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err="1">
                <a:ln>
                  <a:noFill/>
                </a:ln>
                <a:gradFill>
                  <a:gsLst>
                    <a:gs pos="0">
                      <a:srgbClr val="FFFFFF"/>
                    </a:gs>
                    <a:gs pos="100000">
                      <a:srgbClr val="FFFFFF"/>
                    </a:gs>
                  </a:gsLst>
                </a:gradFill>
                <a:effectLst/>
                <a:uLnTx/>
                <a:uFillTx/>
                <a:latin typeface="Segoe UI"/>
                <a:ea typeface="+mn-ea"/>
                <a:cs typeface="+mn-cs"/>
              </a:rPr>
              <a:t>VNet</a:t>
            </a:r>
            <a:endParaRPr kumimoji="0" lang="en-US" sz="1100" b="0" i="0" u="none" strike="noStrike" kern="1200" cap="none" spc="0" normalizeH="0" baseline="0" noProof="0" dirty="0">
              <a:ln>
                <a:noFill/>
              </a:ln>
              <a:gradFill>
                <a:gsLst>
                  <a:gs pos="0">
                    <a:srgbClr val="FFFFFF"/>
                  </a:gs>
                  <a:gs pos="100000">
                    <a:srgbClr val="FFFFFF"/>
                  </a:gs>
                </a:gsLst>
              </a:gradFill>
              <a:effectLst/>
              <a:uLnTx/>
              <a:uFillTx/>
              <a:latin typeface="Segoe UI"/>
              <a:ea typeface="+mn-ea"/>
              <a:cs typeface="+mn-cs"/>
            </a:endParaRPr>
          </a:p>
        </p:txBody>
      </p:sp>
      <p:sp>
        <p:nvSpPr>
          <p:cNvPr id="127" name="cloud">
            <a:extLst>
              <a:ext uri="{FF2B5EF4-FFF2-40B4-BE49-F238E27FC236}">
                <a16:creationId xmlns:a16="http://schemas.microsoft.com/office/drawing/2014/main" id="{6DD0A206-9ED1-4C6B-9B47-6EF424B9BDC0}"/>
              </a:ext>
            </a:extLst>
          </p:cNvPr>
          <p:cNvSpPr>
            <a:spLocks noChangeAspect="1"/>
          </p:cNvSpPr>
          <p:nvPr/>
        </p:nvSpPr>
        <p:spPr bwMode="auto">
          <a:xfrm>
            <a:off x="7360045" y="2353562"/>
            <a:ext cx="864920" cy="585490"/>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chemeClr val="accent1"/>
          </a:solidFill>
          <a:ln w="15875" cap="sq">
            <a:noFill/>
            <a:prstDash val="solid"/>
            <a:miter lim="800000"/>
            <a:headEnd/>
            <a:tailEnd/>
          </a:ln>
          <a:effectLst>
            <a:outerShdw blurRad="88900" dist="38100" dir="2700000" algn="tl" rotWithShape="0">
              <a:prstClr val="black">
                <a:alpha val="30000"/>
              </a:prstClr>
            </a:outerShdw>
          </a:effectLst>
        </p:spPr>
        <p:txBody>
          <a:bodyPr vert="horz" wrap="square" lIns="91440" tIns="45720" rIns="91440" bIns="0" numCol="1" anchor="ctr" anchorCtr="0" compatLnSpc="1">
            <a:prstTxWarp prst="textNoShape">
              <a:avLst/>
            </a:prstTxWarp>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0">
                      <a:srgbClr val="FFFFFF"/>
                    </a:gs>
                    <a:gs pos="100000">
                      <a:srgbClr val="FFFFFF"/>
                    </a:gs>
                  </a:gsLst>
                </a:gradFill>
                <a:effectLst/>
                <a:uLnTx/>
                <a:uFillTx/>
                <a:latin typeface="Segoe UI"/>
                <a:ea typeface="+mn-ea"/>
                <a:cs typeface="+mn-cs"/>
              </a:rPr>
              <a:t>vWAN</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0">
                      <a:srgbClr val="FFFFFF"/>
                    </a:gs>
                    <a:gs pos="100000">
                      <a:srgbClr val="FFFFFF"/>
                    </a:gs>
                  </a:gsLst>
                </a:gradFill>
                <a:effectLst/>
                <a:uLnTx/>
                <a:uFillTx/>
                <a:latin typeface="Segoe UI"/>
                <a:ea typeface="+mn-ea"/>
                <a:cs typeface="+mn-cs"/>
              </a:rPr>
              <a:t>Hub</a:t>
            </a:r>
          </a:p>
        </p:txBody>
      </p:sp>
      <p:grpSp>
        <p:nvGrpSpPr>
          <p:cNvPr id="134" name="Group 133">
            <a:extLst>
              <a:ext uri="{FF2B5EF4-FFF2-40B4-BE49-F238E27FC236}">
                <a16:creationId xmlns:a16="http://schemas.microsoft.com/office/drawing/2014/main" id="{0D703C5A-E686-40B3-8C9D-2591F972FA4B}"/>
              </a:ext>
            </a:extLst>
          </p:cNvPr>
          <p:cNvGrpSpPr/>
          <p:nvPr/>
        </p:nvGrpSpPr>
        <p:grpSpPr>
          <a:xfrm>
            <a:off x="9729340" y="5285201"/>
            <a:ext cx="634398" cy="899855"/>
            <a:chOff x="7354302" y="4394489"/>
            <a:chExt cx="1170601" cy="1772467"/>
          </a:xfrm>
        </p:grpSpPr>
        <p:sp>
          <p:nvSpPr>
            <p:cNvPr id="135" name="TextBox 134">
              <a:extLst>
                <a:ext uri="{FF2B5EF4-FFF2-40B4-BE49-F238E27FC236}">
                  <a16:creationId xmlns:a16="http://schemas.microsoft.com/office/drawing/2014/main" id="{A53D2F03-952C-4625-B2F3-4C764586573B}"/>
                </a:ext>
              </a:extLst>
            </p:cNvPr>
            <p:cNvSpPr txBox="1"/>
            <p:nvPr/>
          </p:nvSpPr>
          <p:spPr>
            <a:xfrm>
              <a:off x="7354302" y="5839590"/>
              <a:ext cx="1170601" cy="327366"/>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Branch</a:t>
              </a:r>
            </a:p>
          </p:txBody>
        </p:sp>
        <p:sp>
          <p:nvSpPr>
            <p:cNvPr id="136" name="EMI_E731">
              <a:extLst>
                <a:ext uri="{FF2B5EF4-FFF2-40B4-BE49-F238E27FC236}">
                  <a16:creationId xmlns:a16="http://schemas.microsoft.com/office/drawing/2014/main" id="{8574E598-6AFC-4BF9-AFDB-8D764AC6F450}"/>
                </a:ext>
              </a:extLst>
            </p:cNvPr>
            <p:cNvSpPr>
              <a:spLocks noChangeAspect="1" noEditPoints="1"/>
            </p:cNvSpPr>
            <p:nvPr/>
          </p:nvSpPr>
          <p:spPr bwMode="auto">
            <a:xfrm>
              <a:off x="7673262" y="4584205"/>
              <a:ext cx="663614" cy="1078143"/>
            </a:xfrm>
            <a:custGeom>
              <a:avLst/>
              <a:gdLst>
                <a:gd name="T0" fmla="*/ 0 w 2523"/>
                <a:gd name="T1" fmla="*/ 0 h 4099"/>
                <a:gd name="T2" fmla="*/ 2523 w 2523"/>
                <a:gd name="T3" fmla="*/ 0 h 4099"/>
                <a:gd name="T4" fmla="*/ 2523 w 2523"/>
                <a:gd name="T5" fmla="*/ 4099 h 4099"/>
                <a:gd name="T6" fmla="*/ 1578 w 2523"/>
                <a:gd name="T7" fmla="*/ 4099 h 4099"/>
                <a:gd name="T8" fmla="*/ 1578 w 2523"/>
                <a:gd name="T9" fmla="*/ 2838 h 4099"/>
                <a:gd name="T10" fmla="*/ 947 w 2523"/>
                <a:gd name="T11" fmla="*/ 2838 h 4099"/>
                <a:gd name="T12" fmla="*/ 947 w 2523"/>
                <a:gd name="T13" fmla="*/ 4099 h 4099"/>
                <a:gd name="T14" fmla="*/ 0 w 2523"/>
                <a:gd name="T15" fmla="*/ 4099 h 4099"/>
                <a:gd name="T16" fmla="*/ 0 w 2523"/>
                <a:gd name="T17" fmla="*/ 0 h 4099"/>
                <a:gd name="T18" fmla="*/ 631 w 2523"/>
                <a:gd name="T19" fmla="*/ 473 h 4099"/>
                <a:gd name="T20" fmla="*/ 631 w 2523"/>
                <a:gd name="T21" fmla="*/ 1104 h 4099"/>
                <a:gd name="T22" fmla="*/ 1262 w 2523"/>
                <a:gd name="T23" fmla="*/ 473 h 4099"/>
                <a:gd name="T24" fmla="*/ 1262 w 2523"/>
                <a:gd name="T25" fmla="*/ 1104 h 4099"/>
                <a:gd name="T26" fmla="*/ 1893 w 2523"/>
                <a:gd name="T27" fmla="*/ 473 h 4099"/>
                <a:gd name="T28" fmla="*/ 1893 w 2523"/>
                <a:gd name="T29" fmla="*/ 1104 h 4099"/>
                <a:gd name="T30" fmla="*/ 631 w 2523"/>
                <a:gd name="T31" fmla="*/ 1419 h 4099"/>
                <a:gd name="T32" fmla="*/ 631 w 2523"/>
                <a:gd name="T33" fmla="*/ 2050 h 4099"/>
                <a:gd name="T34" fmla="*/ 1262 w 2523"/>
                <a:gd name="T35" fmla="*/ 1419 h 4099"/>
                <a:gd name="T36" fmla="*/ 1262 w 2523"/>
                <a:gd name="T37" fmla="*/ 2050 h 4099"/>
                <a:gd name="T38" fmla="*/ 1893 w 2523"/>
                <a:gd name="T39" fmla="*/ 1419 h 4099"/>
                <a:gd name="T40" fmla="*/ 1893 w 2523"/>
                <a:gd name="T41" fmla="*/ 2050 h 40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23" h="4099">
                  <a:moveTo>
                    <a:pt x="0" y="0"/>
                  </a:moveTo>
                  <a:lnTo>
                    <a:pt x="2523" y="0"/>
                  </a:lnTo>
                  <a:lnTo>
                    <a:pt x="2523" y="4099"/>
                  </a:lnTo>
                  <a:lnTo>
                    <a:pt x="1578" y="4099"/>
                  </a:lnTo>
                  <a:lnTo>
                    <a:pt x="1578" y="2838"/>
                  </a:lnTo>
                  <a:lnTo>
                    <a:pt x="947" y="2838"/>
                  </a:lnTo>
                  <a:lnTo>
                    <a:pt x="947" y="4099"/>
                  </a:lnTo>
                  <a:lnTo>
                    <a:pt x="0" y="4099"/>
                  </a:lnTo>
                  <a:lnTo>
                    <a:pt x="0" y="0"/>
                  </a:lnTo>
                  <a:moveTo>
                    <a:pt x="631" y="473"/>
                  </a:moveTo>
                  <a:lnTo>
                    <a:pt x="631" y="1104"/>
                  </a:lnTo>
                  <a:moveTo>
                    <a:pt x="1262" y="473"/>
                  </a:moveTo>
                  <a:lnTo>
                    <a:pt x="1262" y="1104"/>
                  </a:lnTo>
                  <a:moveTo>
                    <a:pt x="1893" y="473"/>
                  </a:moveTo>
                  <a:lnTo>
                    <a:pt x="1893" y="1104"/>
                  </a:lnTo>
                  <a:moveTo>
                    <a:pt x="631" y="1419"/>
                  </a:moveTo>
                  <a:lnTo>
                    <a:pt x="631" y="2050"/>
                  </a:lnTo>
                  <a:moveTo>
                    <a:pt x="1262" y="1419"/>
                  </a:moveTo>
                  <a:lnTo>
                    <a:pt x="1262" y="2050"/>
                  </a:lnTo>
                  <a:moveTo>
                    <a:pt x="1893" y="1419"/>
                  </a:moveTo>
                  <a:lnTo>
                    <a:pt x="1893" y="2050"/>
                  </a:lnTo>
                </a:path>
              </a:pathLst>
            </a:custGeom>
            <a:solidFill>
              <a:schemeClr val="bg2"/>
            </a:solidFill>
            <a:ln w="15875" cap="sq">
              <a:solidFill>
                <a:schemeClr val="tx1"/>
              </a:solidFill>
              <a:prstDash val="solid"/>
              <a:miter lim="800000"/>
              <a:headEnd/>
              <a:tailEnd/>
            </a:ln>
            <a:effectLst>
              <a:outerShdw blurRad="88900" dist="38100" dir="2700000" algn="tl" rotWithShape="0">
                <a:prstClr val="black">
                  <a:alpha val="30000"/>
                </a:prstClr>
              </a:outerShdw>
            </a:effec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137" name="Group 136">
              <a:extLst>
                <a:ext uri="{FF2B5EF4-FFF2-40B4-BE49-F238E27FC236}">
                  <a16:creationId xmlns:a16="http://schemas.microsoft.com/office/drawing/2014/main" id="{20BB5EC2-C41A-4B0C-A399-44B705E1F8BF}"/>
                </a:ext>
              </a:extLst>
            </p:cNvPr>
            <p:cNvGrpSpPr/>
            <p:nvPr/>
          </p:nvGrpSpPr>
          <p:grpSpPr>
            <a:xfrm>
              <a:off x="7437453" y="4394489"/>
              <a:ext cx="465804" cy="465802"/>
              <a:chOff x="7426424" y="4586789"/>
              <a:chExt cx="791827" cy="791824"/>
            </a:xfrm>
          </p:grpSpPr>
          <p:sp>
            <p:nvSpPr>
              <p:cNvPr id="138" name="Oval 25">
                <a:extLst>
                  <a:ext uri="{FF2B5EF4-FFF2-40B4-BE49-F238E27FC236}">
                    <a16:creationId xmlns:a16="http://schemas.microsoft.com/office/drawing/2014/main" id="{26C0C0E3-FEF6-418D-A1AA-5E4DCABFB240}"/>
                  </a:ext>
                </a:extLst>
              </p:cNvPr>
              <p:cNvSpPr>
                <a:spLocks noChangeArrowheads="1"/>
              </p:cNvSpPr>
              <p:nvPr/>
            </p:nvSpPr>
            <p:spPr bwMode="auto">
              <a:xfrm flipH="1">
                <a:off x="7426424" y="4586789"/>
                <a:ext cx="791827" cy="791824"/>
              </a:xfrm>
              <a:prstGeom prst="ellipse">
                <a:avLst/>
              </a:prstGeom>
              <a:ln>
                <a:noFill/>
                <a:headEnd type="none" w="med" len="med"/>
                <a:tailEnd type="none" w="med" len="med"/>
              </a:ln>
              <a:effectLst>
                <a:outerShdw blurRad="889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139" name="Group 138">
                <a:extLst>
                  <a:ext uri="{FF2B5EF4-FFF2-40B4-BE49-F238E27FC236}">
                    <a16:creationId xmlns:a16="http://schemas.microsoft.com/office/drawing/2014/main" id="{58F1C567-DF25-40CB-8657-6554FCBCB0BF}"/>
                  </a:ext>
                </a:extLst>
              </p:cNvPr>
              <p:cNvGrpSpPr/>
              <p:nvPr/>
            </p:nvGrpSpPr>
            <p:grpSpPr>
              <a:xfrm>
                <a:off x="7653478" y="4769005"/>
                <a:ext cx="337719" cy="427393"/>
                <a:chOff x="2382348" y="4130857"/>
                <a:chExt cx="337719" cy="427393"/>
              </a:xfrm>
            </p:grpSpPr>
            <p:sp>
              <p:nvSpPr>
                <p:cNvPr id="140" name="Freeform 23">
                  <a:extLst>
                    <a:ext uri="{FF2B5EF4-FFF2-40B4-BE49-F238E27FC236}">
                      <a16:creationId xmlns:a16="http://schemas.microsoft.com/office/drawing/2014/main" id="{806A11C4-75CD-45E2-9180-66DA6BA68B8F}"/>
                    </a:ext>
                  </a:extLst>
                </p:cNvPr>
                <p:cNvSpPr>
                  <a:spLocks/>
                </p:cNvSpPr>
                <p:nvPr/>
              </p:nvSpPr>
              <p:spPr bwMode="auto">
                <a:xfrm flipH="1">
                  <a:off x="2382348" y="4350277"/>
                  <a:ext cx="337719" cy="207973"/>
                </a:xfrm>
                <a:custGeom>
                  <a:avLst/>
                  <a:gdLst>
                    <a:gd name="T0" fmla="*/ 0 w 52"/>
                    <a:gd name="T1" fmla="*/ 32 h 32"/>
                    <a:gd name="T2" fmla="*/ 0 w 52"/>
                    <a:gd name="T3" fmla="*/ 24 h 32"/>
                    <a:gd name="T4" fmla="*/ 24 w 52"/>
                    <a:gd name="T5" fmla="*/ 0 h 32"/>
                    <a:gd name="T6" fmla="*/ 28 w 52"/>
                    <a:gd name="T7" fmla="*/ 0 h 32"/>
                    <a:gd name="T8" fmla="*/ 52 w 52"/>
                    <a:gd name="T9" fmla="*/ 24 h 32"/>
                    <a:gd name="T10" fmla="*/ 52 w 52"/>
                    <a:gd name="T11" fmla="*/ 32 h 32"/>
                  </a:gdLst>
                  <a:ahLst/>
                  <a:cxnLst>
                    <a:cxn ang="0">
                      <a:pos x="T0" y="T1"/>
                    </a:cxn>
                    <a:cxn ang="0">
                      <a:pos x="T2" y="T3"/>
                    </a:cxn>
                    <a:cxn ang="0">
                      <a:pos x="T4" y="T5"/>
                    </a:cxn>
                    <a:cxn ang="0">
                      <a:pos x="T6" y="T7"/>
                    </a:cxn>
                    <a:cxn ang="0">
                      <a:pos x="T8" y="T9"/>
                    </a:cxn>
                    <a:cxn ang="0">
                      <a:pos x="T10" y="T11"/>
                    </a:cxn>
                  </a:cxnLst>
                  <a:rect l="0" t="0" r="r" b="b"/>
                  <a:pathLst>
                    <a:path w="52" h="32">
                      <a:moveTo>
                        <a:pt x="0" y="32"/>
                      </a:moveTo>
                      <a:cubicBezTo>
                        <a:pt x="0" y="24"/>
                        <a:pt x="0" y="24"/>
                        <a:pt x="0" y="24"/>
                      </a:cubicBezTo>
                      <a:cubicBezTo>
                        <a:pt x="0" y="11"/>
                        <a:pt x="11" y="0"/>
                        <a:pt x="24" y="0"/>
                      </a:cubicBezTo>
                      <a:cubicBezTo>
                        <a:pt x="28" y="0"/>
                        <a:pt x="28" y="0"/>
                        <a:pt x="28" y="0"/>
                      </a:cubicBezTo>
                      <a:cubicBezTo>
                        <a:pt x="41" y="0"/>
                        <a:pt x="52" y="11"/>
                        <a:pt x="52" y="24"/>
                      </a:cubicBezTo>
                      <a:cubicBezTo>
                        <a:pt x="52" y="32"/>
                        <a:pt x="52" y="32"/>
                        <a:pt x="52" y="32"/>
                      </a:cubicBezTo>
                    </a:path>
                  </a:pathLst>
                </a:custGeom>
                <a:noFill/>
                <a:ln w="254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41" name="Oval 24">
                  <a:extLst>
                    <a:ext uri="{FF2B5EF4-FFF2-40B4-BE49-F238E27FC236}">
                      <a16:creationId xmlns:a16="http://schemas.microsoft.com/office/drawing/2014/main" id="{C4BE2BC9-BBC5-4E69-9853-2BE09477F984}"/>
                    </a:ext>
                  </a:extLst>
                </p:cNvPr>
                <p:cNvSpPr>
                  <a:spLocks noChangeArrowheads="1"/>
                </p:cNvSpPr>
                <p:nvPr/>
              </p:nvSpPr>
              <p:spPr bwMode="auto">
                <a:xfrm flipH="1">
                  <a:off x="2441495" y="4130857"/>
                  <a:ext cx="219422" cy="219421"/>
                </a:xfrm>
                <a:prstGeom prst="ellipse">
                  <a:avLst/>
                </a:prstGeom>
                <a:noFill/>
                <a:ln w="254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grpSp>
      <p:grpSp>
        <p:nvGrpSpPr>
          <p:cNvPr id="142" name="Group 141">
            <a:extLst>
              <a:ext uri="{FF2B5EF4-FFF2-40B4-BE49-F238E27FC236}">
                <a16:creationId xmlns:a16="http://schemas.microsoft.com/office/drawing/2014/main" id="{AB567106-6CE1-47FD-A02B-1719FDA2B692}"/>
              </a:ext>
            </a:extLst>
          </p:cNvPr>
          <p:cNvGrpSpPr/>
          <p:nvPr/>
        </p:nvGrpSpPr>
        <p:grpSpPr>
          <a:xfrm>
            <a:off x="10613037" y="5285201"/>
            <a:ext cx="669357" cy="914968"/>
            <a:chOff x="7437453" y="4394489"/>
            <a:chExt cx="1365289" cy="1851439"/>
          </a:xfrm>
        </p:grpSpPr>
        <p:sp>
          <p:nvSpPr>
            <p:cNvPr id="143" name="TextBox 142">
              <a:extLst>
                <a:ext uri="{FF2B5EF4-FFF2-40B4-BE49-F238E27FC236}">
                  <a16:creationId xmlns:a16="http://schemas.microsoft.com/office/drawing/2014/main" id="{FD1CE93D-5D8D-4442-AE2E-B329D6267574}"/>
                </a:ext>
              </a:extLst>
            </p:cNvPr>
            <p:cNvSpPr txBox="1"/>
            <p:nvPr/>
          </p:nvSpPr>
          <p:spPr>
            <a:xfrm>
              <a:off x="7564694" y="5909624"/>
              <a:ext cx="1238048" cy="336304"/>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Branch</a:t>
              </a:r>
            </a:p>
          </p:txBody>
        </p:sp>
        <p:sp>
          <p:nvSpPr>
            <p:cNvPr id="144" name="EMI_E731">
              <a:extLst>
                <a:ext uri="{FF2B5EF4-FFF2-40B4-BE49-F238E27FC236}">
                  <a16:creationId xmlns:a16="http://schemas.microsoft.com/office/drawing/2014/main" id="{0A6319B8-ECB8-444D-9965-82564DE3F27F}"/>
                </a:ext>
              </a:extLst>
            </p:cNvPr>
            <p:cNvSpPr>
              <a:spLocks noChangeAspect="1" noEditPoints="1"/>
            </p:cNvSpPr>
            <p:nvPr/>
          </p:nvSpPr>
          <p:spPr bwMode="auto">
            <a:xfrm>
              <a:off x="7673262" y="4584205"/>
              <a:ext cx="663614" cy="1078143"/>
            </a:xfrm>
            <a:custGeom>
              <a:avLst/>
              <a:gdLst>
                <a:gd name="T0" fmla="*/ 0 w 2523"/>
                <a:gd name="T1" fmla="*/ 0 h 4099"/>
                <a:gd name="T2" fmla="*/ 2523 w 2523"/>
                <a:gd name="T3" fmla="*/ 0 h 4099"/>
                <a:gd name="T4" fmla="*/ 2523 w 2523"/>
                <a:gd name="T5" fmla="*/ 4099 h 4099"/>
                <a:gd name="T6" fmla="*/ 1578 w 2523"/>
                <a:gd name="T7" fmla="*/ 4099 h 4099"/>
                <a:gd name="T8" fmla="*/ 1578 w 2523"/>
                <a:gd name="T9" fmla="*/ 2838 h 4099"/>
                <a:gd name="T10" fmla="*/ 947 w 2523"/>
                <a:gd name="T11" fmla="*/ 2838 h 4099"/>
                <a:gd name="T12" fmla="*/ 947 w 2523"/>
                <a:gd name="T13" fmla="*/ 4099 h 4099"/>
                <a:gd name="T14" fmla="*/ 0 w 2523"/>
                <a:gd name="T15" fmla="*/ 4099 h 4099"/>
                <a:gd name="T16" fmla="*/ 0 w 2523"/>
                <a:gd name="T17" fmla="*/ 0 h 4099"/>
                <a:gd name="T18" fmla="*/ 631 w 2523"/>
                <a:gd name="T19" fmla="*/ 473 h 4099"/>
                <a:gd name="T20" fmla="*/ 631 w 2523"/>
                <a:gd name="T21" fmla="*/ 1104 h 4099"/>
                <a:gd name="T22" fmla="*/ 1262 w 2523"/>
                <a:gd name="T23" fmla="*/ 473 h 4099"/>
                <a:gd name="T24" fmla="*/ 1262 w 2523"/>
                <a:gd name="T25" fmla="*/ 1104 h 4099"/>
                <a:gd name="T26" fmla="*/ 1893 w 2523"/>
                <a:gd name="T27" fmla="*/ 473 h 4099"/>
                <a:gd name="T28" fmla="*/ 1893 w 2523"/>
                <a:gd name="T29" fmla="*/ 1104 h 4099"/>
                <a:gd name="T30" fmla="*/ 631 w 2523"/>
                <a:gd name="T31" fmla="*/ 1419 h 4099"/>
                <a:gd name="T32" fmla="*/ 631 w 2523"/>
                <a:gd name="T33" fmla="*/ 2050 h 4099"/>
                <a:gd name="T34" fmla="*/ 1262 w 2523"/>
                <a:gd name="T35" fmla="*/ 1419 h 4099"/>
                <a:gd name="T36" fmla="*/ 1262 w 2523"/>
                <a:gd name="T37" fmla="*/ 2050 h 4099"/>
                <a:gd name="T38" fmla="*/ 1893 w 2523"/>
                <a:gd name="T39" fmla="*/ 1419 h 4099"/>
                <a:gd name="T40" fmla="*/ 1893 w 2523"/>
                <a:gd name="T41" fmla="*/ 2050 h 40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23" h="4099">
                  <a:moveTo>
                    <a:pt x="0" y="0"/>
                  </a:moveTo>
                  <a:lnTo>
                    <a:pt x="2523" y="0"/>
                  </a:lnTo>
                  <a:lnTo>
                    <a:pt x="2523" y="4099"/>
                  </a:lnTo>
                  <a:lnTo>
                    <a:pt x="1578" y="4099"/>
                  </a:lnTo>
                  <a:lnTo>
                    <a:pt x="1578" y="2838"/>
                  </a:lnTo>
                  <a:lnTo>
                    <a:pt x="947" y="2838"/>
                  </a:lnTo>
                  <a:lnTo>
                    <a:pt x="947" y="4099"/>
                  </a:lnTo>
                  <a:lnTo>
                    <a:pt x="0" y="4099"/>
                  </a:lnTo>
                  <a:lnTo>
                    <a:pt x="0" y="0"/>
                  </a:lnTo>
                  <a:moveTo>
                    <a:pt x="631" y="473"/>
                  </a:moveTo>
                  <a:lnTo>
                    <a:pt x="631" y="1104"/>
                  </a:lnTo>
                  <a:moveTo>
                    <a:pt x="1262" y="473"/>
                  </a:moveTo>
                  <a:lnTo>
                    <a:pt x="1262" y="1104"/>
                  </a:lnTo>
                  <a:moveTo>
                    <a:pt x="1893" y="473"/>
                  </a:moveTo>
                  <a:lnTo>
                    <a:pt x="1893" y="1104"/>
                  </a:lnTo>
                  <a:moveTo>
                    <a:pt x="631" y="1419"/>
                  </a:moveTo>
                  <a:lnTo>
                    <a:pt x="631" y="2050"/>
                  </a:lnTo>
                  <a:moveTo>
                    <a:pt x="1262" y="1419"/>
                  </a:moveTo>
                  <a:lnTo>
                    <a:pt x="1262" y="2050"/>
                  </a:lnTo>
                  <a:moveTo>
                    <a:pt x="1893" y="1419"/>
                  </a:moveTo>
                  <a:lnTo>
                    <a:pt x="1893" y="2050"/>
                  </a:lnTo>
                </a:path>
              </a:pathLst>
            </a:custGeom>
            <a:solidFill>
              <a:schemeClr val="bg2"/>
            </a:solidFill>
            <a:ln w="15875" cap="sq">
              <a:solidFill>
                <a:schemeClr val="tx1"/>
              </a:solidFill>
              <a:prstDash val="solid"/>
              <a:miter lim="800000"/>
              <a:headEnd/>
              <a:tailEnd/>
            </a:ln>
            <a:effectLst>
              <a:outerShdw blurRad="88900" dist="38100" dir="2700000" algn="tl" rotWithShape="0">
                <a:prstClr val="black">
                  <a:alpha val="30000"/>
                </a:prstClr>
              </a:outerShdw>
            </a:effec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145" name="Group 144">
              <a:extLst>
                <a:ext uri="{FF2B5EF4-FFF2-40B4-BE49-F238E27FC236}">
                  <a16:creationId xmlns:a16="http://schemas.microsoft.com/office/drawing/2014/main" id="{79FF2EF2-2838-4601-B9E6-F2BD0ED57F1E}"/>
                </a:ext>
              </a:extLst>
            </p:cNvPr>
            <p:cNvGrpSpPr/>
            <p:nvPr/>
          </p:nvGrpSpPr>
          <p:grpSpPr>
            <a:xfrm>
              <a:off x="7437453" y="4394489"/>
              <a:ext cx="465804" cy="465802"/>
              <a:chOff x="7426424" y="4586789"/>
              <a:chExt cx="791827" cy="791824"/>
            </a:xfrm>
          </p:grpSpPr>
          <p:sp>
            <p:nvSpPr>
              <p:cNvPr id="146" name="Oval 25">
                <a:extLst>
                  <a:ext uri="{FF2B5EF4-FFF2-40B4-BE49-F238E27FC236}">
                    <a16:creationId xmlns:a16="http://schemas.microsoft.com/office/drawing/2014/main" id="{88F6DD8D-E7E9-48BC-A14E-3753D14940B4}"/>
                  </a:ext>
                </a:extLst>
              </p:cNvPr>
              <p:cNvSpPr>
                <a:spLocks noChangeArrowheads="1"/>
              </p:cNvSpPr>
              <p:nvPr/>
            </p:nvSpPr>
            <p:spPr bwMode="auto">
              <a:xfrm flipH="1">
                <a:off x="7426424" y="4586789"/>
                <a:ext cx="791827" cy="791824"/>
              </a:xfrm>
              <a:prstGeom prst="ellipse">
                <a:avLst/>
              </a:prstGeom>
              <a:ln>
                <a:noFill/>
                <a:headEnd type="none" w="med" len="med"/>
                <a:tailEnd type="none" w="med" len="med"/>
              </a:ln>
              <a:effectLst>
                <a:outerShdw blurRad="889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147" name="Group 146">
                <a:extLst>
                  <a:ext uri="{FF2B5EF4-FFF2-40B4-BE49-F238E27FC236}">
                    <a16:creationId xmlns:a16="http://schemas.microsoft.com/office/drawing/2014/main" id="{3AD0918A-3143-40BF-A033-B7B6DB97239D}"/>
                  </a:ext>
                </a:extLst>
              </p:cNvPr>
              <p:cNvGrpSpPr/>
              <p:nvPr/>
            </p:nvGrpSpPr>
            <p:grpSpPr>
              <a:xfrm>
                <a:off x="7653478" y="4769005"/>
                <a:ext cx="337719" cy="427393"/>
                <a:chOff x="2382348" y="4130857"/>
                <a:chExt cx="337719" cy="427393"/>
              </a:xfrm>
            </p:grpSpPr>
            <p:sp>
              <p:nvSpPr>
                <p:cNvPr id="148" name="Freeform 23">
                  <a:extLst>
                    <a:ext uri="{FF2B5EF4-FFF2-40B4-BE49-F238E27FC236}">
                      <a16:creationId xmlns:a16="http://schemas.microsoft.com/office/drawing/2014/main" id="{90C2FC7F-B9F4-4800-8987-1ED54CA56474}"/>
                    </a:ext>
                  </a:extLst>
                </p:cNvPr>
                <p:cNvSpPr>
                  <a:spLocks/>
                </p:cNvSpPr>
                <p:nvPr/>
              </p:nvSpPr>
              <p:spPr bwMode="auto">
                <a:xfrm flipH="1">
                  <a:off x="2382348" y="4350277"/>
                  <a:ext cx="337719" cy="207973"/>
                </a:xfrm>
                <a:custGeom>
                  <a:avLst/>
                  <a:gdLst>
                    <a:gd name="T0" fmla="*/ 0 w 52"/>
                    <a:gd name="T1" fmla="*/ 32 h 32"/>
                    <a:gd name="T2" fmla="*/ 0 w 52"/>
                    <a:gd name="T3" fmla="*/ 24 h 32"/>
                    <a:gd name="T4" fmla="*/ 24 w 52"/>
                    <a:gd name="T5" fmla="*/ 0 h 32"/>
                    <a:gd name="T6" fmla="*/ 28 w 52"/>
                    <a:gd name="T7" fmla="*/ 0 h 32"/>
                    <a:gd name="T8" fmla="*/ 52 w 52"/>
                    <a:gd name="T9" fmla="*/ 24 h 32"/>
                    <a:gd name="T10" fmla="*/ 52 w 52"/>
                    <a:gd name="T11" fmla="*/ 32 h 32"/>
                  </a:gdLst>
                  <a:ahLst/>
                  <a:cxnLst>
                    <a:cxn ang="0">
                      <a:pos x="T0" y="T1"/>
                    </a:cxn>
                    <a:cxn ang="0">
                      <a:pos x="T2" y="T3"/>
                    </a:cxn>
                    <a:cxn ang="0">
                      <a:pos x="T4" y="T5"/>
                    </a:cxn>
                    <a:cxn ang="0">
                      <a:pos x="T6" y="T7"/>
                    </a:cxn>
                    <a:cxn ang="0">
                      <a:pos x="T8" y="T9"/>
                    </a:cxn>
                    <a:cxn ang="0">
                      <a:pos x="T10" y="T11"/>
                    </a:cxn>
                  </a:cxnLst>
                  <a:rect l="0" t="0" r="r" b="b"/>
                  <a:pathLst>
                    <a:path w="52" h="32">
                      <a:moveTo>
                        <a:pt x="0" y="32"/>
                      </a:moveTo>
                      <a:cubicBezTo>
                        <a:pt x="0" y="24"/>
                        <a:pt x="0" y="24"/>
                        <a:pt x="0" y="24"/>
                      </a:cubicBezTo>
                      <a:cubicBezTo>
                        <a:pt x="0" y="11"/>
                        <a:pt x="11" y="0"/>
                        <a:pt x="24" y="0"/>
                      </a:cubicBezTo>
                      <a:cubicBezTo>
                        <a:pt x="28" y="0"/>
                        <a:pt x="28" y="0"/>
                        <a:pt x="28" y="0"/>
                      </a:cubicBezTo>
                      <a:cubicBezTo>
                        <a:pt x="41" y="0"/>
                        <a:pt x="52" y="11"/>
                        <a:pt x="52" y="24"/>
                      </a:cubicBezTo>
                      <a:cubicBezTo>
                        <a:pt x="52" y="32"/>
                        <a:pt x="52" y="32"/>
                        <a:pt x="52" y="32"/>
                      </a:cubicBezTo>
                    </a:path>
                  </a:pathLst>
                </a:custGeom>
                <a:noFill/>
                <a:ln w="254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49" name="Oval 24">
                  <a:extLst>
                    <a:ext uri="{FF2B5EF4-FFF2-40B4-BE49-F238E27FC236}">
                      <a16:creationId xmlns:a16="http://schemas.microsoft.com/office/drawing/2014/main" id="{AF735BE0-F7F8-4BCB-8C90-B89D0EA77003}"/>
                    </a:ext>
                  </a:extLst>
                </p:cNvPr>
                <p:cNvSpPr>
                  <a:spLocks noChangeArrowheads="1"/>
                </p:cNvSpPr>
                <p:nvPr/>
              </p:nvSpPr>
              <p:spPr bwMode="auto">
                <a:xfrm flipH="1">
                  <a:off x="2441495" y="4130857"/>
                  <a:ext cx="219422" cy="219421"/>
                </a:xfrm>
                <a:prstGeom prst="ellipse">
                  <a:avLst/>
                </a:prstGeom>
                <a:noFill/>
                <a:ln w="254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grpSp>
      <p:grpSp>
        <p:nvGrpSpPr>
          <p:cNvPr id="150" name="Group 149">
            <a:extLst>
              <a:ext uri="{FF2B5EF4-FFF2-40B4-BE49-F238E27FC236}">
                <a16:creationId xmlns:a16="http://schemas.microsoft.com/office/drawing/2014/main" id="{22F30C1A-1A38-4A5E-9490-94AE889237F7}"/>
              </a:ext>
            </a:extLst>
          </p:cNvPr>
          <p:cNvGrpSpPr/>
          <p:nvPr/>
        </p:nvGrpSpPr>
        <p:grpSpPr>
          <a:xfrm>
            <a:off x="5702455" y="5378957"/>
            <a:ext cx="1341445" cy="1042905"/>
            <a:chOff x="10201179" y="819481"/>
            <a:chExt cx="1364615" cy="1346989"/>
          </a:xfrm>
        </p:grpSpPr>
        <p:sp>
          <p:nvSpPr>
            <p:cNvPr id="151" name="TextBox 150">
              <a:extLst>
                <a:ext uri="{FF2B5EF4-FFF2-40B4-BE49-F238E27FC236}">
                  <a16:creationId xmlns:a16="http://schemas.microsoft.com/office/drawing/2014/main" id="{4D4DE732-E47B-4DC3-9657-F1588B88BD6C}"/>
                </a:ext>
              </a:extLst>
            </p:cNvPr>
            <p:cNvSpPr txBox="1"/>
            <p:nvPr/>
          </p:nvSpPr>
          <p:spPr>
            <a:xfrm>
              <a:off x="10201179" y="1659414"/>
              <a:ext cx="947314" cy="507056"/>
            </a:xfrm>
            <a:prstGeom prst="rect">
              <a:avLst/>
            </a:prstGeom>
            <a:noFill/>
          </p:spPr>
          <p:txBody>
            <a:bodyPr wrap="square" lIns="0" tIns="0" rIns="0" bIns="0" rtlCol="0">
              <a:sp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Redmond</a:t>
              </a:r>
            </a:p>
            <a:p>
              <a:pPr marL="0" marR="0" lvl="0" indent="0" algn="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HQ Branch</a:t>
              </a:r>
            </a:p>
          </p:txBody>
        </p:sp>
        <p:sp>
          <p:nvSpPr>
            <p:cNvPr id="152" name="building_7">
              <a:extLst>
                <a:ext uri="{FF2B5EF4-FFF2-40B4-BE49-F238E27FC236}">
                  <a16:creationId xmlns:a16="http://schemas.microsoft.com/office/drawing/2014/main" id="{F623A90E-AB84-4CDD-99CB-2B10C162F291}"/>
                </a:ext>
              </a:extLst>
            </p:cNvPr>
            <p:cNvSpPr>
              <a:spLocks noChangeAspect="1" noEditPoints="1"/>
            </p:cNvSpPr>
            <p:nvPr/>
          </p:nvSpPr>
          <p:spPr bwMode="auto">
            <a:xfrm>
              <a:off x="10674836" y="819481"/>
              <a:ext cx="675778" cy="765188"/>
            </a:xfrm>
            <a:custGeom>
              <a:avLst/>
              <a:gdLst>
                <a:gd name="T0" fmla="*/ 142 w 235"/>
                <a:gd name="T1" fmla="*/ 110 h 269"/>
                <a:gd name="T2" fmla="*/ 168 w 235"/>
                <a:gd name="T3" fmla="*/ 110 h 269"/>
                <a:gd name="T4" fmla="*/ 235 w 235"/>
                <a:gd name="T5" fmla="*/ 176 h 269"/>
                <a:gd name="T6" fmla="*/ 235 w 235"/>
                <a:gd name="T7" fmla="*/ 269 h 269"/>
                <a:gd name="T8" fmla="*/ 142 w 235"/>
                <a:gd name="T9" fmla="*/ 94 h 269"/>
                <a:gd name="T10" fmla="*/ 142 w 235"/>
                <a:gd name="T11" fmla="*/ 72 h 269"/>
                <a:gd name="T12" fmla="*/ 0 w 235"/>
                <a:gd name="T13" fmla="*/ 72 h 269"/>
                <a:gd name="T14" fmla="*/ 0 w 235"/>
                <a:gd name="T15" fmla="*/ 269 h 269"/>
                <a:gd name="T16" fmla="*/ 54 w 235"/>
                <a:gd name="T17" fmla="*/ 269 h 269"/>
                <a:gd name="T18" fmla="*/ 54 w 235"/>
                <a:gd name="T19" fmla="*/ 215 h 269"/>
                <a:gd name="T20" fmla="*/ 91 w 235"/>
                <a:gd name="T21" fmla="*/ 215 h 269"/>
                <a:gd name="T22" fmla="*/ 91 w 235"/>
                <a:gd name="T23" fmla="*/ 269 h 269"/>
                <a:gd name="T24" fmla="*/ 142 w 235"/>
                <a:gd name="T25" fmla="*/ 269 h 269"/>
                <a:gd name="T26" fmla="*/ 142 w 235"/>
                <a:gd name="T27" fmla="*/ 110 h 269"/>
                <a:gd name="T28" fmla="*/ 142 w 235"/>
                <a:gd name="T29" fmla="*/ 94 h 269"/>
                <a:gd name="T30" fmla="*/ 127 w 235"/>
                <a:gd name="T31" fmla="*/ 72 h 269"/>
                <a:gd name="T32" fmla="*/ 127 w 235"/>
                <a:gd name="T33" fmla="*/ 37 h 269"/>
                <a:gd name="T34" fmla="*/ 16 w 235"/>
                <a:gd name="T35" fmla="*/ 37 h 269"/>
                <a:gd name="T36" fmla="*/ 16 w 235"/>
                <a:gd name="T37" fmla="*/ 72 h 269"/>
                <a:gd name="T38" fmla="*/ 90 w 235"/>
                <a:gd name="T39" fmla="*/ 37 h 269"/>
                <a:gd name="T40" fmla="*/ 90 w 235"/>
                <a:gd name="T41" fmla="*/ 0 h 269"/>
                <a:gd name="T42" fmla="*/ 53 w 235"/>
                <a:gd name="T43" fmla="*/ 0 h 269"/>
                <a:gd name="T44" fmla="*/ 53 w 235"/>
                <a:gd name="T45" fmla="*/ 37 h 269"/>
                <a:gd name="T46" fmla="*/ 36 w 235"/>
                <a:gd name="T47" fmla="*/ 106 h 269"/>
                <a:gd name="T48" fmla="*/ 36 w 235"/>
                <a:gd name="T49" fmla="*/ 129 h 269"/>
                <a:gd name="T50" fmla="*/ 71 w 235"/>
                <a:gd name="T51" fmla="*/ 106 h 269"/>
                <a:gd name="T52" fmla="*/ 71 w 235"/>
                <a:gd name="T53" fmla="*/ 129 h 269"/>
                <a:gd name="T54" fmla="*/ 108 w 235"/>
                <a:gd name="T55" fmla="*/ 106 h 269"/>
                <a:gd name="T56" fmla="*/ 108 w 235"/>
                <a:gd name="T57" fmla="*/ 129 h 269"/>
                <a:gd name="T58" fmla="*/ 36 w 235"/>
                <a:gd name="T59" fmla="*/ 160 h 269"/>
                <a:gd name="T60" fmla="*/ 36 w 235"/>
                <a:gd name="T61" fmla="*/ 184 h 269"/>
                <a:gd name="T62" fmla="*/ 71 w 235"/>
                <a:gd name="T63" fmla="*/ 160 h 269"/>
                <a:gd name="T64" fmla="*/ 71 w 235"/>
                <a:gd name="T65" fmla="*/ 184 h 269"/>
                <a:gd name="T66" fmla="*/ 108 w 235"/>
                <a:gd name="T67" fmla="*/ 160 h 269"/>
                <a:gd name="T68" fmla="*/ 108 w 235"/>
                <a:gd name="T69" fmla="*/ 184 h 269"/>
                <a:gd name="T70" fmla="*/ 175 w 235"/>
                <a:gd name="T71" fmla="*/ 269 h 269"/>
                <a:gd name="T72" fmla="*/ 201 w 235"/>
                <a:gd name="T73" fmla="*/ 269 h 269"/>
                <a:gd name="T74" fmla="*/ 175 w 235"/>
                <a:gd name="T75" fmla="*/ 235 h 269"/>
                <a:gd name="T76" fmla="*/ 201 w 235"/>
                <a:gd name="T77" fmla="*/ 235 h 269"/>
                <a:gd name="T78" fmla="*/ 175 w 235"/>
                <a:gd name="T79" fmla="*/ 200 h 269"/>
                <a:gd name="T80" fmla="*/ 201 w 235"/>
                <a:gd name="T81" fmla="*/ 200 h 269"/>
                <a:gd name="T82" fmla="*/ 175 w 235"/>
                <a:gd name="T83" fmla="*/ 166 h 269"/>
                <a:gd name="T84" fmla="*/ 201 w 235"/>
                <a:gd name="T85" fmla="*/ 166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35" h="269">
                  <a:moveTo>
                    <a:pt x="142" y="110"/>
                  </a:moveTo>
                  <a:cubicBezTo>
                    <a:pt x="168" y="110"/>
                    <a:pt x="168" y="110"/>
                    <a:pt x="168" y="110"/>
                  </a:cubicBezTo>
                  <a:cubicBezTo>
                    <a:pt x="205" y="110"/>
                    <a:pt x="235" y="140"/>
                    <a:pt x="235" y="176"/>
                  </a:cubicBezTo>
                  <a:cubicBezTo>
                    <a:pt x="235" y="269"/>
                    <a:pt x="235" y="269"/>
                    <a:pt x="235" y="269"/>
                  </a:cubicBezTo>
                  <a:moveTo>
                    <a:pt x="142" y="94"/>
                  </a:moveTo>
                  <a:cubicBezTo>
                    <a:pt x="142" y="72"/>
                    <a:pt x="142" y="72"/>
                    <a:pt x="142" y="72"/>
                  </a:cubicBezTo>
                  <a:cubicBezTo>
                    <a:pt x="0" y="72"/>
                    <a:pt x="0" y="72"/>
                    <a:pt x="0" y="72"/>
                  </a:cubicBezTo>
                  <a:cubicBezTo>
                    <a:pt x="0" y="269"/>
                    <a:pt x="0" y="269"/>
                    <a:pt x="0" y="269"/>
                  </a:cubicBezTo>
                  <a:cubicBezTo>
                    <a:pt x="54" y="269"/>
                    <a:pt x="54" y="269"/>
                    <a:pt x="54" y="269"/>
                  </a:cubicBezTo>
                  <a:cubicBezTo>
                    <a:pt x="54" y="215"/>
                    <a:pt x="54" y="215"/>
                    <a:pt x="54" y="215"/>
                  </a:cubicBezTo>
                  <a:cubicBezTo>
                    <a:pt x="91" y="215"/>
                    <a:pt x="91" y="215"/>
                    <a:pt x="91" y="215"/>
                  </a:cubicBezTo>
                  <a:cubicBezTo>
                    <a:pt x="91" y="269"/>
                    <a:pt x="91" y="269"/>
                    <a:pt x="91" y="269"/>
                  </a:cubicBezTo>
                  <a:cubicBezTo>
                    <a:pt x="142" y="269"/>
                    <a:pt x="142" y="269"/>
                    <a:pt x="142" y="269"/>
                  </a:cubicBezTo>
                  <a:cubicBezTo>
                    <a:pt x="142" y="110"/>
                    <a:pt x="142" y="110"/>
                    <a:pt x="142" y="110"/>
                  </a:cubicBezTo>
                  <a:lnTo>
                    <a:pt x="142" y="94"/>
                  </a:lnTo>
                  <a:close/>
                  <a:moveTo>
                    <a:pt x="127" y="72"/>
                  </a:moveTo>
                  <a:cubicBezTo>
                    <a:pt x="127" y="37"/>
                    <a:pt x="127" y="37"/>
                    <a:pt x="127" y="37"/>
                  </a:cubicBezTo>
                  <a:cubicBezTo>
                    <a:pt x="16" y="37"/>
                    <a:pt x="16" y="37"/>
                    <a:pt x="16" y="37"/>
                  </a:cubicBezTo>
                  <a:cubicBezTo>
                    <a:pt x="16" y="72"/>
                    <a:pt x="16" y="72"/>
                    <a:pt x="16" y="72"/>
                  </a:cubicBezTo>
                  <a:moveTo>
                    <a:pt x="90" y="37"/>
                  </a:moveTo>
                  <a:cubicBezTo>
                    <a:pt x="90" y="0"/>
                    <a:pt x="90" y="0"/>
                    <a:pt x="90" y="0"/>
                  </a:cubicBezTo>
                  <a:cubicBezTo>
                    <a:pt x="53" y="0"/>
                    <a:pt x="53" y="0"/>
                    <a:pt x="53" y="0"/>
                  </a:cubicBezTo>
                  <a:cubicBezTo>
                    <a:pt x="53" y="37"/>
                    <a:pt x="53" y="37"/>
                    <a:pt x="53" y="37"/>
                  </a:cubicBezTo>
                  <a:moveTo>
                    <a:pt x="36" y="106"/>
                  </a:moveTo>
                  <a:cubicBezTo>
                    <a:pt x="36" y="129"/>
                    <a:pt x="36" y="129"/>
                    <a:pt x="36" y="129"/>
                  </a:cubicBezTo>
                  <a:moveTo>
                    <a:pt x="71" y="106"/>
                  </a:moveTo>
                  <a:cubicBezTo>
                    <a:pt x="71" y="129"/>
                    <a:pt x="71" y="129"/>
                    <a:pt x="71" y="129"/>
                  </a:cubicBezTo>
                  <a:moveTo>
                    <a:pt x="108" y="106"/>
                  </a:moveTo>
                  <a:cubicBezTo>
                    <a:pt x="108" y="129"/>
                    <a:pt x="108" y="129"/>
                    <a:pt x="108" y="129"/>
                  </a:cubicBezTo>
                  <a:moveTo>
                    <a:pt x="36" y="160"/>
                  </a:moveTo>
                  <a:cubicBezTo>
                    <a:pt x="36" y="184"/>
                    <a:pt x="36" y="184"/>
                    <a:pt x="36" y="184"/>
                  </a:cubicBezTo>
                  <a:moveTo>
                    <a:pt x="71" y="160"/>
                  </a:moveTo>
                  <a:cubicBezTo>
                    <a:pt x="71" y="184"/>
                    <a:pt x="71" y="184"/>
                    <a:pt x="71" y="184"/>
                  </a:cubicBezTo>
                  <a:moveTo>
                    <a:pt x="108" y="160"/>
                  </a:moveTo>
                  <a:cubicBezTo>
                    <a:pt x="108" y="184"/>
                    <a:pt x="108" y="184"/>
                    <a:pt x="108" y="184"/>
                  </a:cubicBezTo>
                  <a:moveTo>
                    <a:pt x="175" y="269"/>
                  </a:moveTo>
                  <a:cubicBezTo>
                    <a:pt x="201" y="269"/>
                    <a:pt x="201" y="269"/>
                    <a:pt x="201" y="269"/>
                  </a:cubicBezTo>
                  <a:moveTo>
                    <a:pt x="175" y="235"/>
                  </a:moveTo>
                  <a:cubicBezTo>
                    <a:pt x="201" y="235"/>
                    <a:pt x="201" y="235"/>
                    <a:pt x="201" y="235"/>
                  </a:cubicBezTo>
                  <a:moveTo>
                    <a:pt x="175" y="200"/>
                  </a:moveTo>
                  <a:cubicBezTo>
                    <a:pt x="201" y="200"/>
                    <a:pt x="201" y="200"/>
                    <a:pt x="201" y="200"/>
                  </a:cubicBezTo>
                  <a:moveTo>
                    <a:pt x="175" y="166"/>
                  </a:moveTo>
                  <a:cubicBezTo>
                    <a:pt x="201" y="166"/>
                    <a:pt x="201" y="166"/>
                    <a:pt x="201" y="166"/>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nvGrpSpPr>
            <p:cNvPr id="153" name="Group 152">
              <a:extLst>
                <a:ext uri="{FF2B5EF4-FFF2-40B4-BE49-F238E27FC236}">
                  <a16:creationId xmlns:a16="http://schemas.microsoft.com/office/drawing/2014/main" id="{D742D34B-76C3-45C0-A6DC-9A2DAA23CB91}"/>
                </a:ext>
              </a:extLst>
            </p:cNvPr>
            <p:cNvGrpSpPr/>
            <p:nvPr/>
          </p:nvGrpSpPr>
          <p:grpSpPr>
            <a:xfrm>
              <a:off x="11099990" y="1366211"/>
              <a:ext cx="465804" cy="465802"/>
              <a:chOff x="7426424" y="4586789"/>
              <a:chExt cx="791827" cy="791824"/>
            </a:xfrm>
          </p:grpSpPr>
          <p:sp>
            <p:nvSpPr>
              <p:cNvPr id="154" name="Oval 25">
                <a:extLst>
                  <a:ext uri="{FF2B5EF4-FFF2-40B4-BE49-F238E27FC236}">
                    <a16:creationId xmlns:a16="http://schemas.microsoft.com/office/drawing/2014/main" id="{74C457A6-FB93-4D39-BDE8-4BFD6AF89D7A}"/>
                  </a:ext>
                </a:extLst>
              </p:cNvPr>
              <p:cNvSpPr>
                <a:spLocks noChangeArrowheads="1"/>
              </p:cNvSpPr>
              <p:nvPr/>
            </p:nvSpPr>
            <p:spPr bwMode="auto">
              <a:xfrm flipH="1">
                <a:off x="7426424" y="4586789"/>
                <a:ext cx="791827" cy="791824"/>
              </a:xfrm>
              <a:prstGeom prst="ellipse">
                <a:avLst/>
              </a:prstGeom>
              <a:ln>
                <a:noFill/>
                <a:headEnd type="none" w="med" len="med"/>
                <a:tailEnd type="none" w="med" len="med"/>
              </a:ln>
              <a:effectLst>
                <a:outerShdw blurRad="889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155" name="Group 154">
                <a:extLst>
                  <a:ext uri="{FF2B5EF4-FFF2-40B4-BE49-F238E27FC236}">
                    <a16:creationId xmlns:a16="http://schemas.microsoft.com/office/drawing/2014/main" id="{53649CFF-9BB8-4644-B46A-C98F2941FB70}"/>
                  </a:ext>
                </a:extLst>
              </p:cNvPr>
              <p:cNvGrpSpPr/>
              <p:nvPr/>
            </p:nvGrpSpPr>
            <p:grpSpPr>
              <a:xfrm>
                <a:off x="7653478" y="4769005"/>
                <a:ext cx="337719" cy="427393"/>
                <a:chOff x="2382348" y="4130857"/>
                <a:chExt cx="337719" cy="427393"/>
              </a:xfrm>
            </p:grpSpPr>
            <p:sp>
              <p:nvSpPr>
                <p:cNvPr id="156" name="Freeform 23">
                  <a:extLst>
                    <a:ext uri="{FF2B5EF4-FFF2-40B4-BE49-F238E27FC236}">
                      <a16:creationId xmlns:a16="http://schemas.microsoft.com/office/drawing/2014/main" id="{581ABA56-50FD-4FA7-B7FD-C1579CA45916}"/>
                    </a:ext>
                  </a:extLst>
                </p:cNvPr>
                <p:cNvSpPr>
                  <a:spLocks/>
                </p:cNvSpPr>
                <p:nvPr/>
              </p:nvSpPr>
              <p:spPr bwMode="auto">
                <a:xfrm flipH="1">
                  <a:off x="2382348" y="4350277"/>
                  <a:ext cx="337719" cy="207973"/>
                </a:xfrm>
                <a:custGeom>
                  <a:avLst/>
                  <a:gdLst>
                    <a:gd name="T0" fmla="*/ 0 w 52"/>
                    <a:gd name="T1" fmla="*/ 32 h 32"/>
                    <a:gd name="T2" fmla="*/ 0 w 52"/>
                    <a:gd name="T3" fmla="*/ 24 h 32"/>
                    <a:gd name="T4" fmla="*/ 24 w 52"/>
                    <a:gd name="T5" fmla="*/ 0 h 32"/>
                    <a:gd name="T6" fmla="*/ 28 w 52"/>
                    <a:gd name="T7" fmla="*/ 0 h 32"/>
                    <a:gd name="T8" fmla="*/ 52 w 52"/>
                    <a:gd name="T9" fmla="*/ 24 h 32"/>
                    <a:gd name="T10" fmla="*/ 52 w 52"/>
                    <a:gd name="T11" fmla="*/ 32 h 32"/>
                  </a:gdLst>
                  <a:ahLst/>
                  <a:cxnLst>
                    <a:cxn ang="0">
                      <a:pos x="T0" y="T1"/>
                    </a:cxn>
                    <a:cxn ang="0">
                      <a:pos x="T2" y="T3"/>
                    </a:cxn>
                    <a:cxn ang="0">
                      <a:pos x="T4" y="T5"/>
                    </a:cxn>
                    <a:cxn ang="0">
                      <a:pos x="T6" y="T7"/>
                    </a:cxn>
                    <a:cxn ang="0">
                      <a:pos x="T8" y="T9"/>
                    </a:cxn>
                    <a:cxn ang="0">
                      <a:pos x="T10" y="T11"/>
                    </a:cxn>
                  </a:cxnLst>
                  <a:rect l="0" t="0" r="r" b="b"/>
                  <a:pathLst>
                    <a:path w="52" h="32">
                      <a:moveTo>
                        <a:pt x="0" y="32"/>
                      </a:moveTo>
                      <a:cubicBezTo>
                        <a:pt x="0" y="24"/>
                        <a:pt x="0" y="24"/>
                        <a:pt x="0" y="24"/>
                      </a:cubicBezTo>
                      <a:cubicBezTo>
                        <a:pt x="0" y="11"/>
                        <a:pt x="11" y="0"/>
                        <a:pt x="24" y="0"/>
                      </a:cubicBezTo>
                      <a:cubicBezTo>
                        <a:pt x="28" y="0"/>
                        <a:pt x="28" y="0"/>
                        <a:pt x="28" y="0"/>
                      </a:cubicBezTo>
                      <a:cubicBezTo>
                        <a:pt x="41" y="0"/>
                        <a:pt x="52" y="11"/>
                        <a:pt x="52" y="24"/>
                      </a:cubicBezTo>
                      <a:cubicBezTo>
                        <a:pt x="52" y="32"/>
                        <a:pt x="52" y="32"/>
                        <a:pt x="52" y="32"/>
                      </a:cubicBezTo>
                    </a:path>
                  </a:pathLst>
                </a:custGeom>
                <a:noFill/>
                <a:ln w="254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57" name="Oval 24">
                  <a:extLst>
                    <a:ext uri="{FF2B5EF4-FFF2-40B4-BE49-F238E27FC236}">
                      <a16:creationId xmlns:a16="http://schemas.microsoft.com/office/drawing/2014/main" id="{253D04D6-B2D5-44B4-AFBA-764B60C3E77F}"/>
                    </a:ext>
                  </a:extLst>
                </p:cNvPr>
                <p:cNvSpPr>
                  <a:spLocks noChangeArrowheads="1"/>
                </p:cNvSpPr>
                <p:nvPr/>
              </p:nvSpPr>
              <p:spPr bwMode="auto">
                <a:xfrm flipH="1">
                  <a:off x="2441495" y="4130857"/>
                  <a:ext cx="219422" cy="219421"/>
                </a:xfrm>
                <a:prstGeom prst="ellipse">
                  <a:avLst/>
                </a:prstGeom>
                <a:noFill/>
                <a:ln w="254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grpSp>
      <p:pic>
        <p:nvPicPr>
          <p:cNvPr id="160" name="Picture 159">
            <a:extLst>
              <a:ext uri="{FF2B5EF4-FFF2-40B4-BE49-F238E27FC236}">
                <a16:creationId xmlns:a16="http://schemas.microsoft.com/office/drawing/2014/main" id="{B45FD2C8-4441-43A7-97CF-25CB494FCB69}"/>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7931031" y="3321368"/>
            <a:ext cx="430459" cy="339039"/>
          </a:xfrm>
          <a:prstGeom prst="rect">
            <a:avLst/>
          </a:prstGeom>
        </p:spPr>
      </p:pic>
      <p:sp>
        <p:nvSpPr>
          <p:cNvPr id="161" name="TextBox 160">
            <a:extLst>
              <a:ext uri="{FF2B5EF4-FFF2-40B4-BE49-F238E27FC236}">
                <a16:creationId xmlns:a16="http://schemas.microsoft.com/office/drawing/2014/main" id="{05F156AC-0636-4419-8CAB-1A31D2A669CA}"/>
              </a:ext>
            </a:extLst>
          </p:cNvPr>
          <p:cNvSpPr txBox="1"/>
          <p:nvPr/>
        </p:nvSpPr>
        <p:spPr>
          <a:xfrm>
            <a:off x="7638976" y="3187424"/>
            <a:ext cx="931230" cy="128679"/>
          </a:xfrm>
          <a:prstGeom prst="rect">
            <a:avLst/>
          </a:prstGeom>
          <a:noFill/>
        </p:spPr>
        <p:txBody>
          <a:bodyPr wrap="square" lIns="0" tIns="0" rIns="0" bIns="0" rtlCol="0">
            <a:sp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ExpressRoute</a:t>
            </a:r>
          </a:p>
        </p:txBody>
      </p:sp>
      <p:cxnSp>
        <p:nvCxnSpPr>
          <p:cNvPr id="162" name="Straight Arrow Connector 161">
            <a:extLst>
              <a:ext uri="{FF2B5EF4-FFF2-40B4-BE49-F238E27FC236}">
                <a16:creationId xmlns:a16="http://schemas.microsoft.com/office/drawing/2014/main" id="{BEEC444A-972D-4115-B7E3-EDB55D1A6B4D}"/>
              </a:ext>
            </a:extLst>
          </p:cNvPr>
          <p:cNvCxnSpPr>
            <a:cxnSpLocks/>
            <a:stCxn id="136" idx="13"/>
          </p:cNvCxnSpPr>
          <p:nvPr/>
        </p:nvCxnSpPr>
        <p:spPr>
          <a:xfrm flipH="1" flipV="1">
            <a:off x="9227437" y="2869293"/>
            <a:ext cx="944598" cy="2575386"/>
          </a:xfrm>
          <a:prstGeom prst="straightConnector1">
            <a:avLst/>
          </a:prstGeom>
          <a:ln w="31750" cmpd="sng">
            <a:solidFill>
              <a:schemeClr val="accent2"/>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3" name="Straight Arrow Connector 162">
            <a:extLst>
              <a:ext uri="{FF2B5EF4-FFF2-40B4-BE49-F238E27FC236}">
                <a16:creationId xmlns:a16="http://schemas.microsoft.com/office/drawing/2014/main" id="{D92F2CB0-15FD-4265-8BAD-99D74E0C433C}"/>
              </a:ext>
            </a:extLst>
          </p:cNvPr>
          <p:cNvCxnSpPr>
            <a:cxnSpLocks/>
            <a:stCxn id="144" idx="10"/>
          </p:cNvCxnSpPr>
          <p:nvPr/>
        </p:nvCxnSpPr>
        <p:spPr>
          <a:xfrm flipH="1" flipV="1">
            <a:off x="9369599" y="2881778"/>
            <a:ext cx="1440417" cy="2640683"/>
          </a:xfrm>
          <a:prstGeom prst="straightConnector1">
            <a:avLst/>
          </a:prstGeom>
          <a:ln w="31750" cmpd="sng">
            <a:solidFill>
              <a:schemeClr val="accent2"/>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sp>
        <p:nvSpPr>
          <p:cNvPr id="164" name="TextBox 163">
            <a:extLst>
              <a:ext uri="{FF2B5EF4-FFF2-40B4-BE49-F238E27FC236}">
                <a16:creationId xmlns:a16="http://schemas.microsoft.com/office/drawing/2014/main" id="{C509FF13-0988-451C-AF2A-8A6479E84E72}"/>
              </a:ext>
            </a:extLst>
          </p:cNvPr>
          <p:cNvSpPr txBox="1"/>
          <p:nvPr/>
        </p:nvSpPr>
        <p:spPr>
          <a:xfrm>
            <a:off x="9694659" y="4957617"/>
            <a:ext cx="1315785" cy="33239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S2S VPN/SDWAN CPE</a:t>
            </a:r>
          </a:p>
        </p:txBody>
      </p:sp>
      <p:cxnSp>
        <p:nvCxnSpPr>
          <p:cNvPr id="253" name="Straight Arrow Connector 252">
            <a:extLst>
              <a:ext uri="{FF2B5EF4-FFF2-40B4-BE49-F238E27FC236}">
                <a16:creationId xmlns:a16="http://schemas.microsoft.com/office/drawing/2014/main" id="{C6FD849F-D6A3-4B00-A54F-92A764A8CEBF}"/>
              </a:ext>
            </a:extLst>
          </p:cNvPr>
          <p:cNvCxnSpPr>
            <a:cxnSpLocks/>
          </p:cNvCxnSpPr>
          <p:nvPr/>
        </p:nvCxnSpPr>
        <p:spPr>
          <a:xfrm flipV="1">
            <a:off x="1518967" y="2834435"/>
            <a:ext cx="1477036" cy="2827026"/>
          </a:xfrm>
          <a:prstGeom prst="straightConnector1">
            <a:avLst/>
          </a:prstGeom>
          <a:ln w="31750" cmpd="sng">
            <a:solidFill>
              <a:schemeClr val="accent2"/>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sp>
        <p:nvSpPr>
          <p:cNvPr id="165" name="cloud">
            <a:extLst>
              <a:ext uri="{FF2B5EF4-FFF2-40B4-BE49-F238E27FC236}">
                <a16:creationId xmlns:a16="http://schemas.microsoft.com/office/drawing/2014/main" id="{CB8E4255-F049-46A6-B0C8-3F5BED12A0FC}"/>
              </a:ext>
            </a:extLst>
          </p:cNvPr>
          <p:cNvSpPr>
            <a:spLocks noChangeAspect="1"/>
          </p:cNvSpPr>
          <p:nvPr/>
        </p:nvSpPr>
        <p:spPr bwMode="auto">
          <a:xfrm>
            <a:off x="2640378" y="2353562"/>
            <a:ext cx="864920" cy="551036"/>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chemeClr val="accent1"/>
          </a:solidFill>
          <a:ln w="15875" cap="sq">
            <a:noFill/>
            <a:prstDash val="solid"/>
            <a:miter lim="800000"/>
            <a:headEnd/>
            <a:tailEnd/>
          </a:ln>
          <a:effectLst>
            <a:outerShdw blurRad="88900" dist="38100" dir="2700000" algn="tl" rotWithShape="0">
              <a:prstClr val="black">
                <a:alpha val="30000"/>
              </a:prstClr>
            </a:outerShdw>
          </a:effectLst>
        </p:spPr>
        <p:txBody>
          <a:bodyPr vert="horz" wrap="square" lIns="91440" tIns="45720" rIns="91440" bIns="0" numCol="1" anchor="ctr" anchorCtr="0" compatLnSpc="1">
            <a:prstTxWarp prst="textNoShape">
              <a:avLst/>
            </a:prstTxWarp>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err="1">
                <a:ln>
                  <a:noFill/>
                </a:ln>
                <a:gradFill>
                  <a:gsLst>
                    <a:gs pos="0">
                      <a:srgbClr val="FFFFFF"/>
                    </a:gs>
                    <a:gs pos="100000">
                      <a:srgbClr val="FFFFFF"/>
                    </a:gs>
                  </a:gsLst>
                </a:gradFill>
                <a:effectLst/>
                <a:uLnTx/>
                <a:uFillTx/>
                <a:latin typeface="Segoe UI"/>
                <a:ea typeface="+mn-ea"/>
                <a:cs typeface="+mn-cs"/>
              </a:rPr>
              <a:t>VNet</a:t>
            </a:r>
            <a:endParaRPr kumimoji="0" lang="en-US" sz="1100" b="0" i="0" u="none" strike="noStrike" kern="1200" cap="none" spc="0" normalizeH="0" baseline="0" noProof="0" dirty="0">
              <a:ln>
                <a:noFill/>
              </a:ln>
              <a:gradFill>
                <a:gsLst>
                  <a:gs pos="0">
                    <a:srgbClr val="FFFFFF"/>
                  </a:gs>
                  <a:gs pos="100000">
                    <a:srgbClr val="FFFFFF"/>
                  </a:gs>
                </a:gsLst>
              </a:gradFill>
              <a:effectLst/>
              <a:uLnTx/>
              <a:uFillTx/>
              <a:latin typeface="Segoe UI"/>
              <a:ea typeface="+mn-ea"/>
              <a:cs typeface="+mn-cs"/>
            </a:endParaRPr>
          </a:p>
        </p:txBody>
      </p:sp>
      <p:sp>
        <p:nvSpPr>
          <p:cNvPr id="255" name="cloud">
            <a:extLst>
              <a:ext uri="{FF2B5EF4-FFF2-40B4-BE49-F238E27FC236}">
                <a16:creationId xmlns:a16="http://schemas.microsoft.com/office/drawing/2014/main" id="{F2BD79B2-4EC6-4200-AB6B-BEDB0A6E2656}"/>
              </a:ext>
            </a:extLst>
          </p:cNvPr>
          <p:cNvSpPr>
            <a:spLocks noChangeAspect="1"/>
          </p:cNvSpPr>
          <p:nvPr/>
        </p:nvSpPr>
        <p:spPr bwMode="auto">
          <a:xfrm>
            <a:off x="1907672" y="3480036"/>
            <a:ext cx="1980267" cy="1174954"/>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chemeClr val="bg1">
              <a:lumMod val="95000"/>
            </a:schemeClr>
          </a:solidFill>
          <a:ln w="15875" cap="sq">
            <a:noFill/>
            <a:prstDash val="solid"/>
            <a:miter lim="800000"/>
            <a:headEnd/>
            <a:tailEnd/>
          </a:ln>
          <a:effectLst>
            <a:outerShdw blurRad="88900" dist="38100" dir="2700000" algn="tl" rotWithShape="0">
              <a:prstClr val="black">
                <a:alpha val="30000"/>
              </a:prstClr>
            </a:outerShdw>
          </a:effectLst>
        </p:spPr>
        <p:txBody>
          <a:bodyPr vert="horz" wrap="square" lIns="91440" tIns="45720" rIns="91440" bIns="182880" numCol="1" anchor="ctr" anchorCtr="0" compatLnSpc="1">
            <a:prstTxWarp prst="textNoShape">
              <a:avLst/>
            </a:prstTxWarp>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a:ln>
                <a:noFill/>
              </a:ln>
              <a:gradFill>
                <a:gsLst>
                  <a:gs pos="0">
                    <a:srgbClr val="1A1A1A"/>
                  </a:gs>
                  <a:gs pos="100000">
                    <a:srgbClr val="1A1A1A"/>
                  </a:gs>
                </a:gsLst>
              </a:gradFill>
              <a:effectLst/>
              <a:uLnTx/>
              <a:uFillTx/>
              <a:latin typeface="Segoe UI"/>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a:ln>
                <a:noFill/>
              </a:ln>
              <a:gradFill>
                <a:gsLst>
                  <a:gs pos="0">
                    <a:srgbClr val="1A1A1A"/>
                  </a:gs>
                  <a:gs pos="100000">
                    <a:srgbClr val="1A1A1A"/>
                  </a:gs>
                </a:gsLst>
              </a:gradFill>
              <a:effectLst/>
              <a:uLnTx/>
              <a:uFillTx/>
              <a:latin typeface="Segoe UI"/>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a:ln>
                <a:noFill/>
              </a:ln>
              <a:gradFill>
                <a:gsLst>
                  <a:gs pos="0">
                    <a:srgbClr val="1A1A1A"/>
                  </a:gs>
                  <a:gs pos="100000">
                    <a:srgbClr val="1A1A1A"/>
                  </a:gs>
                </a:gsLst>
              </a:gradFill>
              <a:effectLst/>
              <a:uLnTx/>
              <a:uFillTx/>
              <a:latin typeface="Segoe UI"/>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gradFill>
                  <a:gsLst>
                    <a:gs pos="0">
                      <a:srgbClr val="1A1A1A"/>
                    </a:gs>
                    <a:gs pos="100000">
                      <a:srgbClr val="1A1A1A"/>
                    </a:gs>
                  </a:gsLst>
                </a:gradFill>
                <a:effectLst/>
                <a:uLnTx/>
                <a:uFillTx/>
                <a:latin typeface="Segoe UI"/>
                <a:ea typeface="+mn-ea"/>
                <a:cs typeface="+mn-cs"/>
              </a:rPr>
              <a:t>Carrier Network</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gradFill>
                  <a:gsLst>
                    <a:gs pos="0">
                      <a:srgbClr val="1A1A1A"/>
                    </a:gs>
                    <a:gs pos="100000">
                      <a:srgbClr val="1A1A1A"/>
                    </a:gs>
                  </a:gsLst>
                </a:gradFill>
                <a:effectLst/>
                <a:uLnTx/>
                <a:uFillTx/>
                <a:latin typeface="Segoe UI"/>
                <a:ea typeface="+mn-ea"/>
                <a:cs typeface="+mn-cs"/>
              </a:rPr>
              <a:t>(E.g.: </a:t>
            </a:r>
            <a:r>
              <a:rPr kumimoji="0" lang="en-US" sz="1050" b="0" i="0" u="none" strike="noStrike" kern="1200" cap="none" spc="0" normalizeH="0" baseline="0" noProof="0" dirty="0" err="1">
                <a:ln>
                  <a:noFill/>
                </a:ln>
                <a:gradFill>
                  <a:gsLst>
                    <a:gs pos="0">
                      <a:srgbClr val="1A1A1A"/>
                    </a:gs>
                    <a:gs pos="100000">
                      <a:srgbClr val="1A1A1A"/>
                    </a:gs>
                  </a:gsLst>
                </a:gradFill>
                <a:effectLst/>
                <a:uLnTx/>
                <a:uFillTx/>
                <a:latin typeface="Segoe UI"/>
                <a:ea typeface="+mn-ea"/>
                <a:cs typeface="+mn-cs"/>
              </a:rPr>
              <a:t>BellC</a:t>
            </a:r>
            <a:r>
              <a:rPr kumimoji="0" lang="en-US" sz="1050" b="0" i="0" u="none" strike="noStrike" kern="1200" cap="none" spc="0" normalizeH="0" baseline="0" noProof="0" dirty="0">
                <a:ln>
                  <a:noFill/>
                </a:ln>
                <a:gradFill>
                  <a:gsLst>
                    <a:gs pos="0">
                      <a:srgbClr val="1A1A1A"/>
                    </a:gs>
                    <a:gs pos="100000">
                      <a:srgbClr val="1A1A1A"/>
                    </a:gs>
                  </a:gsLst>
                </a:gradFill>
                <a:effectLst/>
                <a:uLnTx/>
                <a:uFillTx/>
                <a:latin typeface="Segoe UI"/>
                <a:ea typeface="+mn-ea"/>
                <a:cs typeface="+mn-cs"/>
              </a:rPr>
              <a:t> MPLS/SDWAN</a:t>
            </a:r>
          </a:p>
        </p:txBody>
      </p:sp>
      <p:cxnSp>
        <p:nvCxnSpPr>
          <p:cNvPr id="24" name="Straight Connector 23">
            <a:extLst>
              <a:ext uri="{FF2B5EF4-FFF2-40B4-BE49-F238E27FC236}">
                <a16:creationId xmlns:a16="http://schemas.microsoft.com/office/drawing/2014/main" id="{0C7DF90A-F62F-422B-9F28-645EBEC93095}"/>
              </a:ext>
            </a:extLst>
          </p:cNvPr>
          <p:cNvCxnSpPr/>
          <p:nvPr/>
        </p:nvCxnSpPr>
        <p:spPr>
          <a:xfrm>
            <a:off x="5521696" y="1237949"/>
            <a:ext cx="0" cy="5396255"/>
          </a:xfrm>
          <a:prstGeom prst="line">
            <a:avLst/>
          </a:prstGeom>
        </p:spPr>
        <p:style>
          <a:lnRef idx="1">
            <a:schemeClr val="accent1"/>
          </a:lnRef>
          <a:fillRef idx="0">
            <a:schemeClr val="accent1"/>
          </a:fillRef>
          <a:effectRef idx="0">
            <a:schemeClr val="accent1"/>
          </a:effectRef>
          <a:fontRef idx="minor">
            <a:schemeClr val="tx1"/>
          </a:fontRef>
        </p:style>
      </p:cxnSp>
      <p:sp>
        <p:nvSpPr>
          <p:cNvPr id="166" name="Title 6">
            <a:extLst>
              <a:ext uri="{FF2B5EF4-FFF2-40B4-BE49-F238E27FC236}">
                <a16:creationId xmlns:a16="http://schemas.microsoft.com/office/drawing/2014/main" id="{EB837ABA-F393-4604-8E43-4F243E8E8D65}"/>
              </a:ext>
            </a:extLst>
          </p:cNvPr>
          <p:cNvSpPr txBox="1">
            <a:spLocks/>
          </p:cNvSpPr>
          <p:nvPr/>
        </p:nvSpPr>
        <p:spPr>
          <a:xfrm>
            <a:off x="5964489" y="407549"/>
            <a:ext cx="4884690" cy="553998"/>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AU" sz="3600" b="0" i="0" u="none" strike="noStrike" kern="1200" cap="none" spc="0" normalizeH="0" baseline="0" noProof="0" dirty="0">
                <a:ln>
                  <a:noFill/>
                </a:ln>
                <a:solidFill>
                  <a:srgbClr val="1A1A1A"/>
                </a:solidFill>
                <a:effectLst/>
                <a:uLnTx/>
                <a:uFillTx/>
                <a:latin typeface="Segoe UI Semibold"/>
                <a:ea typeface="+mj-ea"/>
                <a:cs typeface="+mj-cs"/>
              </a:rPr>
              <a:t>Azure </a:t>
            </a:r>
            <a:r>
              <a:rPr kumimoji="0" lang="en-AU" sz="3600" b="0" i="0" u="none" strike="noStrike" kern="1200" cap="none" spc="0" normalizeH="0" baseline="0" noProof="0" dirty="0" err="1">
                <a:ln>
                  <a:noFill/>
                </a:ln>
                <a:solidFill>
                  <a:srgbClr val="1A1A1A"/>
                </a:solidFill>
                <a:effectLst/>
                <a:uLnTx/>
                <a:uFillTx/>
                <a:latin typeface="Segoe UI Semibold"/>
                <a:ea typeface="+mj-ea"/>
                <a:cs typeface="+mj-cs"/>
              </a:rPr>
              <a:t>vWAN</a:t>
            </a:r>
            <a:endParaRPr kumimoji="0" lang="en-US" sz="3600" b="0" i="0" u="none" strike="noStrike" kern="1200" cap="none" spc="0" normalizeH="0" baseline="0" noProof="0" dirty="0">
              <a:ln>
                <a:noFill/>
              </a:ln>
              <a:solidFill>
                <a:srgbClr val="1A1A1A"/>
              </a:solidFill>
              <a:effectLst/>
              <a:uLnTx/>
              <a:uFillTx/>
              <a:latin typeface="Segoe UI Semibold"/>
              <a:ea typeface="+mj-ea"/>
              <a:cs typeface="+mj-cs"/>
            </a:endParaRPr>
          </a:p>
        </p:txBody>
      </p:sp>
      <p:pic>
        <p:nvPicPr>
          <p:cNvPr id="168" name="Graphic 12">
            <a:extLst>
              <a:ext uri="{FF2B5EF4-FFF2-40B4-BE49-F238E27FC236}">
                <a16:creationId xmlns:a16="http://schemas.microsoft.com/office/drawing/2014/main" id="{2D5B97AD-C7E1-44EC-ACAE-EF438FAF42F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521039" y="2574944"/>
            <a:ext cx="357225" cy="357225"/>
          </a:xfrm>
          <a:prstGeom prst="rect">
            <a:avLst/>
          </a:prstGeom>
        </p:spPr>
      </p:pic>
      <p:pic>
        <p:nvPicPr>
          <p:cNvPr id="170" name="Graphic 12">
            <a:extLst>
              <a:ext uri="{FF2B5EF4-FFF2-40B4-BE49-F238E27FC236}">
                <a16:creationId xmlns:a16="http://schemas.microsoft.com/office/drawing/2014/main" id="{FB3186B5-9AF6-4366-B0A7-25604EBDEAA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059799" y="2646662"/>
            <a:ext cx="357225" cy="357225"/>
          </a:xfrm>
          <a:prstGeom prst="rect">
            <a:avLst/>
          </a:prstGeom>
        </p:spPr>
      </p:pic>
      <p:pic>
        <p:nvPicPr>
          <p:cNvPr id="27" name="Picture 26">
            <a:extLst>
              <a:ext uri="{FF2B5EF4-FFF2-40B4-BE49-F238E27FC236}">
                <a16:creationId xmlns:a16="http://schemas.microsoft.com/office/drawing/2014/main" id="{18BDC08C-1499-42CB-A984-EA9F8B702E7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238897" y="2285616"/>
            <a:ext cx="1317884" cy="797489"/>
          </a:xfrm>
          <a:prstGeom prst="rect">
            <a:avLst/>
          </a:prstGeom>
        </p:spPr>
      </p:pic>
      <p:grpSp>
        <p:nvGrpSpPr>
          <p:cNvPr id="172" name="Group 171">
            <a:extLst>
              <a:ext uri="{FF2B5EF4-FFF2-40B4-BE49-F238E27FC236}">
                <a16:creationId xmlns:a16="http://schemas.microsoft.com/office/drawing/2014/main" id="{C1B10147-1B70-4AF7-92F0-F7A6EDF521C6}"/>
              </a:ext>
            </a:extLst>
          </p:cNvPr>
          <p:cNvGrpSpPr/>
          <p:nvPr/>
        </p:nvGrpSpPr>
        <p:grpSpPr>
          <a:xfrm>
            <a:off x="8443777" y="5445261"/>
            <a:ext cx="664305" cy="688743"/>
            <a:chOff x="8297714" y="5409103"/>
            <a:chExt cx="905071" cy="857060"/>
          </a:xfrm>
        </p:grpSpPr>
        <p:grpSp>
          <p:nvGrpSpPr>
            <p:cNvPr id="173" name="Group 172">
              <a:extLst>
                <a:ext uri="{FF2B5EF4-FFF2-40B4-BE49-F238E27FC236}">
                  <a16:creationId xmlns:a16="http://schemas.microsoft.com/office/drawing/2014/main" id="{0919013D-ACA7-40D5-AA05-08658D5C7746}"/>
                </a:ext>
              </a:extLst>
            </p:cNvPr>
            <p:cNvGrpSpPr/>
            <p:nvPr/>
          </p:nvGrpSpPr>
          <p:grpSpPr>
            <a:xfrm>
              <a:off x="8297714" y="6057325"/>
              <a:ext cx="905071" cy="208838"/>
              <a:chOff x="8652137" y="5805967"/>
              <a:chExt cx="905071" cy="208838"/>
            </a:xfrm>
          </p:grpSpPr>
          <p:pic>
            <p:nvPicPr>
              <p:cNvPr id="179" name="Picture 178">
                <a:extLst>
                  <a:ext uri="{FF2B5EF4-FFF2-40B4-BE49-F238E27FC236}">
                    <a16:creationId xmlns:a16="http://schemas.microsoft.com/office/drawing/2014/main" id="{94079F21-AA48-42E7-BB42-C9674D4E367D}"/>
                  </a:ext>
                </a:extLst>
              </p:cNvPr>
              <p:cNvPicPr>
                <a:picLocks noChangeAspect="1"/>
              </p:cNvPicPr>
              <p:nvPr/>
            </p:nvPicPr>
            <p:blipFill>
              <a:blip r:embed="rId7"/>
              <a:stretch>
                <a:fillRect/>
              </a:stretch>
            </p:blipFill>
            <p:spPr>
              <a:xfrm>
                <a:off x="9348370" y="5805967"/>
                <a:ext cx="208838" cy="208838"/>
              </a:xfrm>
              <a:prstGeom prst="rect">
                <a:avLst/>
              </a:prstGeom>
            </p:spPr>
          </p:pic>
          <p:pic>
            <p:nvPicPr>
              <p:cNvPr id="180" name="Picture 2" descr="Image result for windows logo">
                <a:extLst>
                  <a:ext uri="{FF2B5EF4-FFF2-40B4-BE49-F238E27FC236}">
                    <a16:creationId xmlns:a16="http://schemas.microsoft.com/office/drawing/2014/main" id="{11A4F1F7-EA37-46B7-9E72-56F7DDE64D2F}"/>
                  </a:ext>
                </a:extLst>
              </p:cNvPr>
              <p:cNvPicPr>
                <a:picLocks noChangeAspect="1" noChangeArrowheads="1"/>
              </p:cNvPicPr>
              <p:nvPr/>
            </p:nvPicPr>
            <p:blipFill rotWithShape="1">
              <a:blip r:embed="rId8">
                <a:biLevel thresh="75000"/>
                <a:extLst>
                  <a:ext uri="{28A0092B-C50C-407E-A947-70E740481C1C}">
                    <a14:useLocalDpi xmlns:a14="http://schemas.microsoft.com/office/drawing/2010/main" val="0"/>
                  </a:ext>
                </a:extLst>
              </a:blip>
              <a:srcRect l="31282" t="24394" r="31282" b="24394"/>
              <a:stretch/>
            </p:blipFill>
            <p:spPr bwMode="auto">
              <a:xfrm>
                <a:off x="9108753" y="5817122"/>
                <a:ext cx="185928" cy="186528"/>
              </a:xfrm>
              <a:prstGeom prst="rect">
                <a:avLst/>
              </a:prstGeom>
              <a:noFill/>
              <a:extLst>
                <a:ext uri="{909E8E84-426E-40DD-AFC4-6F175D3DCCD1}">
                  <a14:hiddenFill xmlns:a14="http://schemas.microsoft.com/office/drawing/2010/main">
                    <a:solidFill>
                      <a:srgbClr val="FFFFFF"/>
                    </a:solidFill>
                  </a14:hiddenFill>
                </a:ext>
              </a:extLst>
            </p:spPr>
          </p:pic>
          <p:pic>
            <p:nvPicPr>
              <p:cNvPr id="181" name="Picture 4" descr="Image result for apple logo">
                <a:extLst>
                  <a:ext uri="{FF2B5EF4-FFF2-40B4-BE49-F238E27FC236}">
                    <a16:creationId xmlns:a16="http://schemas.microsoft.com/office/drawing/2014/main" id="{1B082B7F-830F-4F35-A307-947C77E3BA43}"/>
                  </a:ext>
                </a:extLst>
              </p:cNvPr>
              <p:cNvPicPr>
                <a:picLocks noChangeAspect="1" noChangeArrowheads="1"/>
              </p:cNvPicPr>
              <p:nvPr/>
            </p:nvPicPr>
            <p:blipFill rotWithShape="1">
              <a:blip r:embed="rId9">
                <a:biLevel thresh="75000"/>
                <a:extLst>
                  <a:ext uri="{28A0092B-C50C-407E-A947-70E740481C1C}">
                    <a14:useLocalDpi xmlns:a14="http://schemas.microsoft.com/office/drawing/2010/main" val="0"/>
                  </a:ext>
                </a:extLst>
              </a:blip>
              <a:srcRect l="31639" t="19811" r="31639" b="19811"/>
              <a:stretch/>
            </p:blipFill>
            <p:spPr bwMode="auto">
              <a:xfrm>
                <a:off x="8888087" y="5807391"/>
                <a:ext cx="166978" cy="205990"/>
              </a:xfrm>
              <a:prstGeom prst="rect">
                <a:avLst/>
              </a:prstGeom>
              <a:noFill/>
              <a:extLst>
                <a:ext uri="{909E8E84-426E-40DD-AFC4-6F175D3DCCD1}">
                  <a14:hiddenFill xmlns:a14="http://schemas.microsoft.com/office/drawing/2010/main">
                    <a:solidFill>
                      <a:srgbClr val="FFFFFF"/>
                    </a:solidFill>
                  </a14:hiddenFill>
                </a:ext>
              </a:extLst>
            </p:spPr>
          </p:pic>
          <p:pic>
            <p:nvPicPr>
              <p:cNvPr id="182" name="Picture 6" descr="Image result for android logo">
                <a:extLst>
                  <a:ext uri="{FF2B5EF4-FFF2-40B4-BE49-F238E27FC236}">
                    <a16:creationId xmlns:a16="http://schemas.microsoft.com/office/drawing/2014/main" id="{BC599973-8212-4CE8-B95B-043B0A829C4A}"/>
                  </a:ext>
                </a:extLst>
              </p:cNvPr>
              <p:cNvPicPr>
                <a:picLocks noChangeAspect="1" noChangeArrowheads="1"/>
              </p:cNvPicPr>
              <p:nvPr/>
            </p:nvPicPr>
            <p:blipFill>
              <a:blip r:embed="rId10">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652137" y="5819255"/>
                <a:ext cx="182262" cy="182262"/>
              </a:xfrm>
              <a:prstGeom prst="rect">
                <a:avLst/>
              </a:prstGeom>
              <a:noFill/>
              <a:extLst>
                <a:ext uri="{909E8E84-426E-40DD-AFC4-6F175D3DCCD1}">
                  <a14:hiddenFill xmlns:a14="http://schemas.microsoft.com/office/drawing/2010/main">
                    <a:solidFill>
                      <a:srgbClr val="FFFFFF"/>
                    </a:solidFill>
                  </a14:hiddenFill>
                </a:ext>
              </a:extLst>
            </p:spPr>
          </p:pic>
        </p:grpSp>
        <p:sp>
          <p:nvSpPr>
            <p:cNvPr id="174" name="Oval 25">
              <a:extLst>
                <a:ext uri="{FF2B5EF4-FFF2-40B4-BE49-F238E27FC236}">
                  <a16:creationId xmlns:a16="http://schemas.microsoft.com/office/drawing/2014/main" id="{262E2149-E248-4CDC-84A4-2CB1D1C2E2B3}"/>
                </a:ext>
              </a:extLst>
            </p:cNvPr>
            <p:cNvSpPr>
              <a:spLocks noChangeArrowheads="1"/>
            </p:cNvSpPr>
            <p:nvPr/>
          </p:nvSpPr>
          <p:spPr bwMode="auto">
            <a:xfrm flipH="1">
              <a:off x="8461082" y="5493838"/>
              <a:ext cx="532304" cy="532301"/>
            </a:xfrm>
            <a:prstGeom prst="ellipse">
              <a:avLst/>
            </a:prstGeom>
            <a:solidFill>
              <a:schemeClr val="accent1"/>
            </a:solidFill>
            <a:ln>
              <a:noFill/>
              <a:headEnd type="none" w="med" len="med"/>
              <a:tailEnd type="none" w="med" len="med"/>
            </a:ln>
            <a:effectLst>
              <a:outerShdw blurRad="889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75" name="people_4">
              <a:extLst>
                <a:ext uri="{FF2B5EF4-FFF2-40B4-BE49-F238E27FC236}">
                  <a16:creationId xmlns:a16="http://schemas.microsoft.com/office/drawing/2014/main" id="{D359F5E6-233D-46E6-A920-0A295F51E6D8}"/>
                </a:ext>
              </a:extLst>
            </p:cNvPr>
            <p:cNvSpPr>
              <a:spLocks noChangeAspect="1" noEditPoints="1"/>
            </p:cNvSpPr>
            <p:nvPr/>
          </p:nvSpPr>
          <p:spPr bwMode="auto">
            <a:xfrm>
              <a:off x="8596923" y="5602919"/>
              <a:ext cx="260625" cy="291373"/>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nvGrpSpPr>
            <p:cNvPr id="176" name="Group 175">
              <a:extLst>
                <a:ext uri="{FF2B5EF4-FFF2-40B4-BE49-F238E27FC236}">
                  <a16:creationId xmlns:a16="http://schemas.microsoft.com/office/drawing/2014/main" id="{0F7AF600-DFE4-40B0-A846-42D513840BA6}"/>
                </a:ext>
              </a:extLst>
            </p:cNvPr>
            <p:cNvGrpSpPr/>
            <p:nvPr/>
          </p:nvGrpSpPr>
          <p:grpSpPr>
            <a:xfrm>
              <a:off x="8338935" y="5409103"/>
              <a:ext cx="257988" cy="257985"/>
              <a:chOff x="5863098" y="-1444796"/>
              <a:chExt cx="465804" cy="465802"/>
            </a:xfrm>
          </p:grpSpPr>
          <p:sp>
            <p:nvSpPr>
              <p:cNvPr id="177" name="Oval 25">
                <a:extLst>
                  <a:ext uri="{FF2B5EF4-FFF2-40B4-BE49-F238E27FC236}">
                    <a16:creationId xmlns:a16="http://schemas.microsoft.com/office/drawing/2014/main" id="{3D6ABAC0-75F5-45BE-B485-9554F63380DE}"/>
                  </a:ext>
                </a:extLst>
              </p:cNvPr>
              <p:cNvSpPr>
                <a:spLocks noChangeArrowheads="1"/>
              </p:cNvSpPr>
              <p:nvPr/>
            </p:nvSpPr>
            <p:spPr bwMode="auto">
              <a:xfrm flipH="1">
                <a:off x="5863098" y="-1444796"/>
                <a:ext cx="465804" cy="465802"/>
              </a:xfrm>
              <a:prstGeom prst="ellipse">
                <a:avLst/>
              </a:prstGeom>
              <a:solidFill>
                <a:schemeClr val="tx2"/>
              </a:solidFill>
              <a:ln>
                <a:noFill/>
                <a:headEnd type="none" w="med" len="med"/>
                <a:tailEnd type="none" w="med" len="med"/>
              </a:ln>
              <a:effectLst>
                <a:outerShdw blurRad="889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78" name="Laptop_E770">
                <a:extLst>
                  <a:ext uri="{FF2B5EF4-FFF2-40B4-BE49-F238E27FC236}">
                    <a16:creationId xmlns:a16="http://schemas.microsoft.com/office/drawing/2014/main" id="{512D97CA-A5CB-4254-830F-5984CF282EA1}"/>
                  </a:ext>
                </a:extLst>
              </p:cNvPr>
              <p:cNvSpPr>
                <a:spLocks noChangeAspect="1" noEditPoints="1"/>
              </p:cNvSpPr>
              <p:nvPr/>
            </p:nvSpPr>
            <p:spPr bwMode="auto">
              <a:xfrm>
                <a:off x="5956591" y="-1307390"/>
                <a:ext cx="286226" cy="190990"/>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5875" cap="sq">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9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sp>
        <p:nvSpPr>
          <p:cNvPr id="183" name="TextBox 182">
            <a:extLst>
              <a:ext uri="{FF2B5EF4-FFF2-40B4-BE49-F238E27FC236}">
                <a16:creationId xmlns:a16="http://schemas.microsoft.com/office/drawing/2014/main" id="{E0A6F60B-2F34-4F38-9E74-64593FEA47B0}"/>
              </a:ext>
            </a:extLst>
          </p:cNvPr>
          <p:cNvSpPr txBox="1"/>
          <p:nvPr/>
        </p:nvSpPr>
        <p:spPr>
          <a:xfrm>
            <a:off x="8323713" y="6275939"/>
            <a:ext cx="1045176" cy="16619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Remote Users</a:t>
            </a:r>
          </a:p>
        </p:txBody>
      </p:sp>
      <p:cxnSp>
        <p:nvCxnSpPr>
          <p:cNvPr id="186" name="Straight Arrow Connector 185">
            <a:extLst>
              <a:ext uri="{FF2B5EF4-FFF2-40B4-BE49-F238E27FC236}">
                <a16:creationId xmlns:a16="http://schemas.microsoft.com/office/drawing/2014/main" id="{646B333C-DBE8-4900-91A9-3CDDF4E5092D}"/>
              </a:ext>
            </a:extLst>
          </p:cNvPr>
          <p:cNvCxnSpPr>
            <a:cxnSpLocks/>
          </p:cNvCxnSpPr>
          <p:nvPr/>
        </p:nvCxnSpPr>
        <p:spPr>
          <a:xfrm flipV="1">
            <a:off x="482835" y="5661461"/>
            <a:ext cx="728102" cy="9458"/>
          </a:xfrm>
          <a:prstGeom prst="straightConnector1">
            <a:avLst/>
          </a:prstGeom>
          <a:ln w="31750" cmpd="sng">
            <a:solidFill>
              <a:schemeClr val="accent2"/>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8" name="Straight Arrow Connector 187">
            <a:extLst>
              <a:ext uri="{FF2B5EF4-FFF2-40B4-BE49-F238E27FC236}">
                <a16:creationId xmlns:a16="http://schemas.microsoft.com/office/drawing/2014/main" id="{5631172C-1CF0-4210-B1EB-59694FEA222F}"/>
              </a:ext>
            </a:extLst>
          </p:cNvPr>
          <p:cNvCxnSpPr>
            <a:cxnSpLocks/>
            <a:stCxn id="136" idx="14"/>
            <a:endCxn id="27" idx="2"/>
          </p:cNvCxnSpPr>
          <p:nvPr/>
        </p:nvCxnSpPr>
        <p:spPr>
          <a:xfrm flipV="1">
            <a:off x="10172035" y="3083105"/>
            <a:ext cx="725804" cy="2445834"/>
          </a:xfrm>
          <a:prstGeom prst="straightConnector1">
            <a:avLst/>
          </a:prstGeom>
          <a:ln w="31750" cmpd="sng">
            <a:solidFill>
              <a:schemeClr val="accent2"/>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1" name="Straight Arrow Connector 190">
            <a:extLst>
              <a:ext uri="{FF2B5EF4-FFF2-40B4-BE49-F238E27FC236}">
                <a16:creationId xmlns:a16="http://schemas.microsoft.com/office/drawing/2014/main" id="{97D36A2F-E1F8-4393-9685-4B7F17AD2DAF}"/>
              </a:ext>
            </a:extLst>
          </p:cNvPr>
          <p:cNvCxnSpPr>
            <a:cxnSpLocks/>
          </p:cNvCxnSpPr>
          <p:nvPr/>
        </p:nvCxnSpPr>
        <p:spPr>
          <a:xfrm flipV="1">
            <a:off x="10770179" y="3030196"/>
            <a:ext cx="422426" cy="2421151"/>
          </a:xfrm>
          <a:prstGeom prst="straightConnector1">
            <a:avLst/>
          </a:prstGeom>
          <a:ln w="31750" cmpd="sng">
            <a:solidFill>
              <a:schemeClr val="accent2"/>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7" name="Straight Arrow Connector 196">
            <a:extLst>
              <a:ext uri="{FF2B5EF4-FFF2-40B4-BE49-F238E27FC236}">
                <a16:creationId xmlns:a16="http://schemas.microsoft.com/office/drawing/2014/main" id="{6B183C8F-673E-4C75-8D4E-262A0F5F1EEE}"/>
              </a:ext>
            </a:extLst>
          </p:cNvPr>
          <p:cNvCxnSpPr>
            <a:cxnSpLocks/>
          </p:cNvCxnSpPr>
          <p:nvPr/>
        </p:nvCxnSpPr>
        <p:spPr>
          <a:xfrm>
            <a:off x="7691480" y="2108879"/>
            <a:ext cx="103540" cy="305296"/>
          </a:xfrm>
          <a:prstGeom prst="straightConnector1">
            <a:avLst/>
          </a:prstGeom>
          <a:ln w="19050">
            <a:solidFill>
              <a:schemeClr val="accent3"/>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8" name="Straight Arrow Connector 197">
            <a:extLst>
              <a:ext uri="{FF2B5EF4-FFF2-40B4-BE49-F238E27FC236}">
                <a16:creationId xmlns:a16="http://schemas.microsoft.com/office/drawing/2014/main" id="{54BD31CE-647B-42E3-95BB-69935FA469EF}"/>
              </a:ext>
            </a:extLst>
          </p:cNvPr>
          <p:cNvCxnSpPr>
            <a:cxnSpLocks/>
          </p:cNvCxnSpPr>
          <p:nvPr/>
        </p:nvCxnSpPr>
        <p:spPr>
          <a:xfrm flipH="1">
            <a:off x="3316750" y="1852900"/>
            <a:ext cx="172183" cy="559784"/>
          </a:xfrm>
          <a:prstGeom prst="straightConnector1">
            <a:avLst/>
          </a:prstGeom>
          <a:ln w="19050">
            <a:solidFill>
              <a:schemeClr val="accent3"/>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0" name="Straight Arrow Connector 199">
            <a:extLst>
              <a:ext uri="{FF2B5EF4-FFF2-40B4-BE49-F238E27FC236}">
                <a16:creationId xmlns:a16="http://schemas.microsoft.com/office/drawing/2014/main" id="{57587B57-1A04-4A49-98BD-68E35D7E3C76}"/>
              </a:ext>
            </a:extLst>
          </p:cNvPr>
          <p:cNvCxnSpPr>
            <a:cxnSpLocks/>
          </p:cNvCxnSpPr>
          <p:nvPr/>
        </p:nvCxnSpPr>
        <p:spPr>
          <a:xfrm>
            <a:off x="2455900" y="2106100"/>
            <a:ext cx="302095" cy="367465"/>
          </a:xfrm>
          <a:prstGeom prst="straightConnector1">
            <a:avLst/>
          </a:prstGeom>
          <a:ln w="19050">
            <a:solidFill>
              <a:schemeClr val="accent3"/>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203" name="Group 202">
            <a:extLst>
              <a:ext uri="{FF2B5EF4-FFF2-40B4-BE49-F238E27FC236}">
                <a16:creationId xmlns:a16="http://schemas.microsoft.com/office/drawing/2014/main" id="{7B6D0ED5-0D87-49D7-8D94-1CE1FB89F211}"/>
              </a:ext>
            </a:extLst>
          </p:cNvPr>
          <p:cNvGrpSpPr/>
          <p:nvPr/>
        </p:nvGrpSpPr>
        <p:grpSpPr>
          <a:xfrm>
            <a:off x="71120" y="5292279"/>
            <a:ext cx="664305" cy="688743"/>
            <a:chOff x="8297714" y="5409103"/>
            <a:chExt cx="905071" cy="857060"/>
          </a:xfrm>
        </p:grpSpPr>
        <p:grpSp>
          <p:nvGrpSpPr>
            <p:cNvPr id="204" name="Group 203">
              <a:extLst>
                <a:ext uri="{FF2B5EF4-FFF2-40B4-BE49-F238E27FC236}">
                  <a16:creationId xmlns:a16="http://schemas.microsoft.com/office/drawing/2014/main" id="{524A0544-3055-4DCB-BBB6-52073F6B9350}"/>
                </a:ext>
              </a:extLst>
            </p:cNvPr>
            <p:cNvGrpSpPr/>
            <p:nvPr/>
          </p:nvGrpSpPr>
          <p:grpSpPr>
            <a:xfrm>
              <a:off x="8297714" y="6057325"/>
              <a:ext cx="905071" cy="208838"/>
              <a:chOff x="8652137" y="5805967"/>
              <a:chExt cx="905071" cy="208838"/>
            </a:xfrm>
          </p:grpSpPr>
          <p:pic>
            <p:nvPicPr>
              <p:cNvPr id="210" name="Picture 209">
                <a:extLst>
                  <a:ext uri="{FF2B5EF4-FFF2-40B4-BE49-F238E27FC236}">
                    <a16:creationId xmlns:a16="http://schemas.microsoft.com/office/drawing/2014/main" id="{8E603760-51B7-451A-81A8-84AA42DFC48E}"/>
                  </a:ext>
                </a:extLst>
              </p:cNvPr>
              <p:cNvPicPr>
                <a:picLocks noChangeAspect="1"/>
              </p:cNvPicPr>
              <p:nvPr/>
            </p:nvPicPr>
            <p:blipFill>
              <a:blip r:embed="rId7"/>
              <a:stretch>
                <a:fillRect/>
              </a:stretch>
            </p:blipFill>
            <p:spPr>
              <a:xfrm>
                <a:off x="9348370" y="5805967"/>
                <a:ext cx="208838" cy="208838"/>
              </a:xfrm>
              <a:prstGeom prst="rect">
                <a:avLst/>
              </a:prstGeom>
            </p:spPr>
          </p:pic>
          <p:pic>
            <p:nvPicPr>
              <p:cNvPr id="211" name="Picture 2" descr="Image result for windows logo">
                <a:extLst>
                  <a:ext uri="{FF2B5EF4-FFF2-40B4-BE49-F238E27FC236}">
                    <a16:creationId xmlns:a16="http://schemas.microsoft.com/office/drawing/2014/main" id="{71C7AA9A-3DD7-403C-A245-6C93380741E8}"/>
                  </a:ext>
                </a:extLst>
              </p:cNvPr>
              <p:cNvPicPr>
                <a:picLocks noChangeAspect="1" noChangeArrowheads="1"/>
              </p:cNvPicPr>
              <p:nvPr/>
            </p:nvPicPr>
            <p:blipFill rotWithShape="1">
              <a:blip r:embed="rId8">
                <a:biLevel thresh="75000"/>
                <a:extLst>
                  <a:ext uri="{28A0092B-C50C-407E-A947-70E740481C1C}">
                    <a14:useLocalDpi xmlns:a14="http://schemas.microsoft.com/office/drawing/2010/main" val="0"/>
                  </a:ext>
                </a:extLst>
              </a:blip>
              <a:srcRect l="31282" t="24394" r="31282" b="24394"/>
              <a:stretch/>
            </p:blipFill>
            <p:spPr bwMode="auto">
              <a:xfrm>
                <a:off x="9108753" y="5817122"/>
                <a:ext cx="185928" cy="186528"/>
              </a:xfrm>
              <a:prstGeom prst="rect">
                <a:avLst/>
              </a:prstGeom>
              <a:noFill/>
              <a:extLst>
                <a:ext uri="{909E8E84-426E-40DD-AFC4-6F175D3DCCD1}">
                  <a14:hiddenFill xmlns:a14="http://schemas.microsoft.com/office/drawing/2010/main">
                    <a:solidFill>
                      <a:srgbClr val="FFFFFF"/>
                    </a:solidFill>
                  </a14:hiddenFill>
                </a:ext>
              </a:extLst>
            </p:spPr>
          </p:pic>
          <p:pic>
            <p:nvPicPr>
              <p:cNvPr id="212" name="Picture 4" descr="Image result for apple logo">
                <a:extLst>
                  <a:ext uri="{FF2B5EF4-FFF2-40B4-BE49-F238E27FC236}">
                    <a16:creationId xmlns:a16="http://schemas.microsoft.com/office/drawing/2014/main" id="{EB37CE7C-1CAB-4FC1-9539-0978ECF13C0C}"/>
                  </a:ext>
                </a:extLst>
              </p:cNvPr>
              <p:cNvPicPr>
                <a:picLocks noChangeAspect="1" noChangeArrowheads="1"/>
              </p:cNvPicPr>
              <p:nvPr/>
            </p:nvPicPr>
            <p:blipFill rotWithShape="1">
              <a:blip r:embed="rId9">
                <a:biLevel thresh="75000"/>
                <a:extLst>
                  <a:ext uri="{28A0092B-C50C-407E-A947-70E740481C1C}">
                    <a14:useLocalDpi xmlns:a14="http://schemas.microsoft.com/office/drawing/2010/main" val="0"/>
                  </a:ext>
                </a:extLst>
              </a:blip>
              <a:srcRect l="31639" t="19811" r="31639" b="19811"/>
              <a:stretch/>
            </p:blipFill>
            <p:spPr bwMode="auto">
              <a:xfrm>
                <a:off x="8888087" y="5807391"/>
                <a:ext cx="166978" cy="205990"/>
              </a:xfrm>
              <a:prstGeom prst="rect">
                <a:avLst/>
              </a:prstGeom>
              <a:noFill/>
              <a:extLst>
                <a:ext uri="{909E8E84-426E-40DD-AFC4-6F175D3DCCD1}">
                  <a14:hiddenFill xmlns:a14="http://schemas.microsoft.com/office/drawing/2010/main">
                    <a:solidFill>
                      <a:srgbClr val="FFFFFF"/>
                    </a:solidFill>
                  </a14:hiddenFill>
                </a:ext>
              </a:extLst>
            </p:spPr>
          </p:pic>
          <p:pic>
            <p:nvPicPr>
              <p:cNvPr id="213" name="Picture 6" descr="Image result for android logo">
                <a:extLst>
                  <a:ext uri="{FF2B5EF4-FFF2-40B4-BE49-F238E27FC236}">
                    <a16:creationId xmlns:a16="http://schemas.microsoft.com/office/drawing/2014/main" id="{BAC9B073-45EC-4CDA-BBF0-B704CA86F924}"/>
                  </a:ext>
                </a:extLst>
              </p:cNvPr>
              <p:cNvPicPr>
                <a:picLocks noChangeAspect="1" noChangeArrowheads="1"/>
              </p:cNvPicPr>
              <p:nvPr/>
            </p:nvPicPr>
            <p:blipFill>
              <a:blip r:embed="rId10">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652137" y="5819255"/>
                <a:ext cx="182262" cy="182262"/>
              </a:xfrm>
              <a:prstGeom prst="rect">
                <a:avLst/>
              </a:prstGeom>
              <a:noFill/>
              <a:extLst>
                <a:ext uri="{909E8E84-426E-40DD-AFC4-6F175D3DCCD1}">
                  <a14:hiddenFill xmlns:a14="http://schemas.microsoft.com/office/drawing/2010/main">
                    <a:solidFill>
                      <a:srgbClr val="FFFFFF"/>
                    </a:solidFill>
                  </a14:hiddenFill>
                </a:ext>
              </a:extLst>
            </p:spPr>
          </p:pic>
        </p:grpSp>
        <p:sp>
          <p:nvSpPr>
            <p:cNvPr id="205" name="Oval 25">
              <a:extLst>
                <a:ext uri="{FF2B5EF4-FFF2-40B4-BE49-F238E27FC236}">
                  <a16:creationId xmlns:a16="http://schemas.microsoft.com/office/drawing/2014/main" id="{2B2F3A2A-90AC-44FA-9B26-9406946F99B2}"/>
                </a:ext>
              </a:extLst>
            </p:cNvPr>
            <p:cNvSpPr>
              <a:spLocks noChangeArrowheads="1"/>
            </p:cNvSpPr>
            <p:nvPr/>
          </p:nvSpPr>
          <p:spPr bwMode="auto">
            <a:xfrm flipH="1">
              <a:off x="8461082" y="5493838"/>
              <a:ext cx="532304" cy="532301"/>
            </a:xfrm>
            <a:prstGeom prst="ellipse">
              <a:avLst/>
            </a:prstGeom>
            <a:solidFill>
              <a:schemeClr val="accent1"/>
            </a:solidFill>
            <a:ln>
              <a:noFill/>
              <a:headEnd type="none" w="med" len="med"/>
              <a:tailEnd type="none" w="med" len="med"/>
            </a:ln>
            <a:effectLst>
              <a:outerShdw blurRad="889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06" name="people_4">
              <a:extLst>
                <a:ext uri="{FF2B5EF4-FFF2-40B4-BE49-F238E27FC236}">
                  <a16:creationId xmlns:a16="http://schemas.microsoft.com/office/drawing/2014/main" id="{3CFEB975-A77F-49EC-B0E5-4EF17F69CF7A}"/>
                </a:ext>
              </a:extLst>
            </p:cNvPr>
            <p:cNvSpPr>
              <a:spLocks noChangeAspect="1" noEditPoints="1"/>
            </p:cNvSpPr>
            <p:nvPr/>
          </p:nvSpPr>
          <p:spPr bwMode="auto">
            <a:xfrm>
              <a:off x="8596923" y="5602919"/>
              <a:ext cx="260625" cy="291373"/>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nvGrpSpPr>
            <p:cNvPr id="207" name="Group 206">
              <a:extLst>
                <a:ext uri="{FF2B5EF4-FFF2-40B4-BE49-F238E27FC236}">
                  <a16:creationId xmlns:a16="http://schemas.microsoft.com/office/drawing/2014/main" id="{85162BCD-B51B-4677-B68F-C5448BDC50E4}"/>
                </a:ext>
              </a:extLst>
            </p:cNvPr>
            <p:cNvGrpSpPr/>
            <p:nvPr/>
          </p:nvGrpSpPr>
          <p:grpSpPr>
            <a:xfrm>
              <a:off x="8338935" y="5409103"/>
              <a:ext cx="257988" cy="257985"/>
              <a:chOff x="5863098" y="-1444796"/>
              <a:chExt cx="465804" cy="465802"/>
            </a:xfrm>
          </p:grpSpPr>
          <p:sp>
            <p:nvSpPr>
              <p:cNvPr id="208" name="Oval 25">
                <a:extLst>
                  <a:ext uri="{FF2B5EF4-FFF2-40B4-BE49-F238E27FC236}">
                    <a16:creationId xmlns:a16="http://schemas.microsoft.com/office/drawing/2014/main" id="{2102627E-21FF-4415-8A41-24F8F8CC6E31}"/>
                  </a:ext>
                </a:extLst>
              </p:cNvPr>
              <p:cNvSpPr>
                <a:spLocks noChangeArrowheads="1"/>
              </p:cNvSpPr>
              <p:nvPr/>
            </p:nvSpPr>
            <p:spPr bwMode="auto">
              <a:xfrm flipH="1">
                <a:off x="5863098" y="-1444796"/>
                <a:ext cx="465804" cy="465802"/>
              </a:xfrm>
              <a:prstGeom prst="ellipse">
                <a:avLst/>
              </a:prstGeom>
              <a:solidFill>
                <a:schemeClr val="tx2"/>
              </a:solidFill>
              <a:ln>
                <a:noFill/>
                <a:headEnd type="none" w="med" len="med"/>
                <a:tailEnd type="none" w="med" len="med"/>
              </a:ln>
              <a:effectLst>
                <a:outerShdw blurRad="889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09" name="Laptop_E770">
                <a:extLst>
                  <a:ext uri="{FF2B5EF4-FFF2-40B4-BE49-F238E27FC236}">
                    <a16:creationId xmlns:a16="http://schemas.microsoft.com/office/drawing/2014/main" id="{BF4CC8B4-FD96-403A-AF81-BE3B7AAACCC1}"/>
                  </a:ext>
                </a:extLst>
              </p:cNvPr>
              <p:cNvSpPr>
                <a:spLocks noChangeAspect="1" noEditPoints="1"/>
              </p:cNvSpPr>
              <p:nvPr/>
            </p:nvSpPr>
            <p:spPr bwMode="auto">
              <a:xfrm>
                <a:off x="5956591" y="-1307390"/>
                <a:ext cx="286226" cy="190990"/>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5875" cap="sq">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9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sp>
        <p:nvSpPr>
          <p:cNvPr id="214" name="TextBox 213">
            <a:extLst>
              <a:ext uri="{FF2B5EF4-FFF2-40B4-BE49-F238E27FC236}">
                <a16:creationId xmlns:a16="http://schemas.microsoft.com/office/drawing/2014/main" id="{EA9E5FF9-A3E2-4561-9477-8C745D091A2E}"/>
              </a:ext>
            </a:extLst>
          </p:cNvPr>
          <p:cNvSpPr txBox="1"/>
          <p:nvPr/>
        </p:nvSpPr>
        <p:spPr>
          <a:xfrm>
            <a:off x="-48944" y="6122957"/>
            <a:ext cx="1045176" cy="16619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Remote Users</a:t>
            </a:r>
          </a:p>
        </p:txBody>
      </p:sp>
      <p:cxnSp>
        <p:nvCxnSpPr>
          <p:cNvPr id="215" name="Straight Arrow Connector 214">
            <a:extLst>
              <a:ext uri="{FF2B5EF4-FFF2-40B4-BE49-F238E27FC236}">
                <a16:creationId xmlns:a16="http://schemas.microsoft.com/office/drawing/2014/main" id="{28ADC602-F722-41FF-AA39-D9B65382C49F}"/>
              </a:ext>
            </a:extLst>
          </p:cNvPr>
          <p:cNvCxnSpPr>
            <a:cxnSpLocks/>
          </p:cNvCxnSpPr>
          <p:nvPr/>
        </p:nvCxnSpPr>
        <p:spPr>
          <a:xfrm flipV="1">
            <a:off x="8809727" y="2881778"/>
            <a:ext cx="332111" cy="2696554"/>
          </a:xfrm>
          <a:prstGeom prst="straightConnector1">
            <a:avLst/>
          </a:prstGeom>
          <a:ln w="31750" cmpd="sng">
            <a:solidFill>
              <a:schemeClr val="accent2"/>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sp>
        <p:nvSpPr>
          <p:cNvPr id="217" name="TextBox 216">
            <a:extLst>
              <a:ext uri="{FF2B5EF4-FFF2-40B4-BE49-F238E27FC236}">
                <a16:creationId xmlns:a16="http://schemas.microsoft.com/office/drawing/2014/main" id="{4AC225CA-FDF9-4A21-BFEE-68E3A242B46F}"/>
              </a:ext>
            </a:extLst>
          </p:cNvPr>
          <p:cNvSpPr txBox="1"/>
          <p:nvPr/>
        </p:nvSpPr>
        <p:spPr>
          <a:xfrm>
            <a:off x="8801361" y="5482021"/>
            <a:ext cx="1040266" cy="409343"/>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P2S VPN/</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User VPN</a:t>
            </a:r>
          </a:p>
        </p:txBody>
      </p:sp>
      <p:pic>
        <p:nvPicPr>
          <p:cNvPr id="49" name="Picture 48">
            <a:extLst>
              <a:ext uri="{FF2B5EF4-FFF2-40B4-BE49-F238E27FC236}">
                <a16:creationId xmlns:a16="http://schemas.microsoft.com/office/drawing/2014/main" id="{F6F64A4C-7224-435F-ACB2-A2536919EE7E}"/>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370045" y="1112835"/>
            <a:ext cx="614476" cy="322600"/>
          </a:xfrm>
          <a:prstGeom prst="rect">
            <a:avLst/>
          </a:prstGeom>
        </p:spPr>
      </p:pic>
      <p:pic>
        <p:nvPicPr>
          <p:cNvPr id="222" name="Picture 221">
            <a:extLst>
              <a:ext uri="{FF2B5EF4-FFF2-40B4-BE49-F238E27FC236}">
                <a16:creationId xmlns:a16="http://schemas.microsoft.com/office/drawing/2014/main" id="{2B711E78-5187-420F-BC4A-EB79E116E12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703156" y="1101184"/>
            <a:ext cx="614476" cy="322600"/>
          </a:xfrm>
          <a:prstGeom prst="rect">
            <a:avLst/>
          </a:prstGeom>
        </p:spPr>
      </p:pic>
      <p:cxnSp>
        <p:nvCxnSpPr>
          <p:cNvPr id="224" name="Straight Arrow Connector 223">
            <a:extLst>
              <a:ext uri="{FF2B5EF4-FFF2-40B4-BE49-F238E27FC236}">
                <a16:creationId xmlns:a16="http://schemas.microsoft.com/office/drawing/2014/main" id="{2E51621A-CC57-482B-9A01-02F57027215A}"/>
              </a:ext>
            </a:extLst>
          </p:cNvPr>
          <p:cNvCxnSpPr>
            <a:cxnSpLocks/>
          </p:cNvCxnSpPr>
          <p:nvPr/>
        </p:nvCxnSpPr>
        <p:spPr>
          <a:xfrm>
            <a:off x="8190045" y="2534673"/>
            <a:ext cx="664640" cy="0"/>
          </a:xfrm>
          <a:prstGeom prst="straightConnector1">
            <a:avLst/>
          </a:prstGeom>
          <a:ln w="19050">
            <a:solidFill>
              <a:schemeClr val="accent3"/>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9323494B-0FF9-4018-A049-C461E0056082}"/>
              </a:ext>
            </a:extLst>
          </p:cNvPr>
          <p:cNvCxnSpPr/>
          <p:nvPr/>
        </p:nvCxnSpPr>
        <p:spPr>
          <a:xfrm flipH="1">
            <a:off x="1839435" y="6090703"/>
            <a:ext cx="212716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0" name="TextBox 229">
            <a:extLst>
              <a:ext uri="{FF2B5EF4-FFF2-40B4-BE49-F238E27FC236}">
                <a16:creationId xmlns:a16="http://schemas.microsoft.com/office/drawing/2014/main" id="{12BF6F6A-4A33-4AFB-890C-3D060AE6C5B1}"/>
              </a:ext>
            </a:extLst>
          </p:cNvPr>
          <p:cNvSpPr txBox="1"/>
          <p:nvPr/>
        </p:nvSpPr>
        <p:spPr>
          <a:xfrm>
            <a:off x="1967178" y="6224357"/>
            <a:ext cx="2082230" cy="16619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Traffic Backhauled to HQ</a:t>
            </a:r>
          </a:p>
        </p:txBody>
      </p:sp>
      <p:sp>
        <p:nvSpPr>
          <p:cNvPr id="94" name="cloud">
            <a:extLst>
              <a:ext uri="{FF2B5EF4-FFF2-40B4-BE49-F238E27FC236}">
                <a16:creationId xmlns:a16="http://schemas.microsoft.com/office/drawing/2014/main" id="{0F9E527E-0298-4270-A772-20BAD3281897}"/>
              </a:ext>
            </a:extLst>
          </p:cNvPr>
          <p:cNvSpPr>
            <a:spLocks noChangeAspect="1"/>
          </p:cNvSpPr>
          <p:nvPr/>
        </p:nvSpPr>
        <p:spPr bwMode="auto">
          <a:xfrm>
            <a:off x="9455640" y="3480036"/>
            <a:ext cx="1844236" cy="1174954"/>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chemeClr val="bg1">
              <a:lumMod val="95000"/>
            </a:schemeClr>
          </a:solidFill>
          <a:ln w="15875" cap="sq">
            <a:noFill/>
            <a:prstDash val="solid"/>
            <a:miter lim="800000"/>
            <a:headEnd/>
            <a:tailEnd/>
          </a:ln>
          <a:effectLst>
            <a:outerShdw blurRad="88900" dist="38100" dir="2700000" algn="tl" rotWithShape="0">
              <a:prstClr val="black">
                <a:alpha val="30000"/>
              </a:prstClr>
            </a:outerShdw>
          </a:effectLst>
        </p:spPr>
        <p:txBody>
          <a:bodyPr vert="horz" wrap="square" lIns="91440" tIns="45720" rIns="91440" bIns="182880" numCol="1" anchor="ctr" anchorCtr="0" compatLnSpc="1">
            <a:prstTxWarp prst="textNoShape">
              <a:avLst/>
            </a:prstTxWarp>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a:ln>
                <a:noFill/>
              </a:ln>
              <a:gradFill>
                <a:gsLst>
                  <a:gs pos="0">
                    <a:srgbClr val="1A1A1A"/>
                  </a:gs>
                  <a:gs pos="100000">
                    <a:srgbClr val="1A1A1A"/>
                  </a:gs>
                </a:gsLst>
              </a:gradFill>
              <a:effectLst/>
              <a:uLnTx/>
              <a:uFillTx/>
              <a:latin typeface="Segoe UI"/>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a:ln>
                <a:noFill/>
              </a:ln>
              <a:gradFill>
                <a:gsLst>
                  <a:gs pos="0">
                    <a:srgbClr val="1A1A1A"/>
                  </a:gs>
                  <a:gs pos="100000">
                    <a:srgbClr val="1A1A1A"/>
                  </a:gs>
                </a:gsLst>
              </a:gradFill>
              <a:effectLst/>
              <a:uLnTx/>
              <a:uFillTx/>
              <a:latin typeface="Segoe UI"/>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gradFill>
                  <a:gsLst>
                    <a:gs pos="0">
                      <a:srgbClr val="1A1A1A"/>
                    </a:gs>
                    <a:gs pos="100000">
                      <a:srgbClr val="1A1A1A"/>
                    </a:gs>
                  </a:gsLst>
                </a:gradFill>
                <a:effectLst/>
                <a:uLnTx/>
                <a:uFillTx/>
                <a:latin typeface="Segoe UI"/>
                <a:ea typeface="+mn-ea"/>
                <a:cs typeface="+mn-cs"/>
              </a:rPr>
              <a:t>Biz Internet</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gradFill>
                  <a:gsLst>
                    <a:gs pos="0">
                      <a:srgbClr val="1A1A1A"/>
                    </a:gs>
                    <a:gs pos="100000">
                      <a:srgbClr val="1A1A1A"/>
                    </a:gs>
                  </a:gsLst>
                </a:gradFill>
                <a:effectLst/>
                <a:uLnTx/>
                <a:uFillTx/>
                <a:latin typeface="Segoe UI"/>
                <a:ea typeface="+mn-ea"/>
                <a:cs typeface="+mn-cs"/>
              </a:rPr>
              <a:t>(E.g. Bell/MAPS)</a:t>
            </a:r>
          </a:p>
        </p:txBody>
      </p:sp>
      <p:grpSp>
        <p:nvGrpSpPr>
          <p:cNvPr id="252" name="Group 251">
            <a:extLst>
              <a:ext uri="{FF2B5EF4-FFF2-40B4-BE49-F238E27FC236}">
                <a16:creationId xmlns:a16="http://schemas.microsoft.com/office/drawing/2014/main" id="{B9B2722A-0876-49B9-864E-11363DD153E0}"/>
              </a:ext>
            </a:extLst>
          </p:cNvPr>
          <p:cNvGrpSpPr/>
          <p:nvPr/>
        </p:nvGrpSpPr>
        <p:grpSpPr>
          <a:xfrm>
            <a:off x="7456040" y="5437601"/>
            <a:ext cx="634398" cy="899855"/>
            <a:chOff x="7354302" y="4394489"/>
            <a:chExt cx="1170601" cy="1772467"/>
          </a:xfrm>
        </p:grpSpPr>
        <p:sp>
          <p:nvSpPr>
            <p:cNvPr id="254" name="TextBox 253">
              <a:extLst>
                <a:ext uri="{FF2B5EF4-FFF2-40B4-BE49-F238E27FC236}">
                  <a16:creationId xmlns:a16="http://schemas.microsoft.com/office/drawing/2014/main" id="{39490826-2361-41B5-9BAF-F456FB99D1B1}"/>
                </a:ext>
              </a:extLst>
            </p:cNvPr>
            <p:cNvSpPr txBox="1"/>
            <p:nvPr/>
          </p:nvSpPr>
          <p:spPr>
            <a:xfrm>
              <a:off x="7354302" y="5839590"/>
              <a:ext cx="1170601" cy="327366"/>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Branch</a:t>
              </a:r>
            </a:p>
          </p:txBody>
        </p:sp>
        <p:sp>
          <p:nvSpPr>
            <p:cNvPr id="256" name="EMI_E731">
              <a:extLst>
                <a:ext uri="{FF2B5EF4-FFF2-40B4-BE49-F238E27FC236}">
                  <a16:creationId xmlns:a16="http://schemas.microsoft.com/office/drawing/2014/main" id="{DBAE7664-DA2C-4924-ABFE-84DA019B3B3E}"/>
                </a:ext>
              </a:extLst>
            </p:cNvPr>
            <p:cNvSpPr>
              <a:spLocks noChangeAspect="1" noEditPoints="1"/>
            </p:cNvSpPr>
            <p:nvPr/>
          </p:nvSpPr>
          <p:spPr bwMode="auto">
            <a:xfrm>
              <a:off x="7673262" y="4584205"/>
              <a:ext cx="663614" cy="1078143"/>
            </a:xfrm>
            <a:custGeom>
              <a:avLst/>
              <a:gdLst>
                <a:gd name="T0" fmla="*/ 0 w 2523"/>
                <a:gd name="T1" fmla="*/ 0 h 4099"/>
                <a:gd name="T2" fmla="*/ 2523 w 2523"/>
                <a:gd name="T3" fmla="*/ 0 h 4099"/>
                <a:gd name="T4" fmla="*/ 2523 w 2523"/>
                <a:gd name="T5" fmla="*/ 4099 h 4099"/>
                <a:gd name="T6" fmla="*/ 1578 w 2523"/>
                <a:gd name="T7" fmla="*/ 4099 h 4099"/>
                <a:gd name="T8" fmla="*/ 1578 w 2523"/>
                <a:gd name="T9" fmla="*/ 2838 h 4099"/>
                <a:gd name="T10" fmla="*/ 947 w 2523"/>
                <a:gd name="T11" fmla="*/ 2838 h 4099"/>
                <a:gd name="T12" fmla="*/ 947 w 2523"/>
                <a:gd name="T13" fmla="*/ 4099 h 4099"/>
                <a:gd name="T14" fmla="*/ 0 w 2523"/>
                <a:gd name="T15" fmla="*/ 4099 h 4099"/>
                <a:gd name="T16" fmla="*/ 0 w 2523"/>
                <a:gd name="T17" fmla="*/ 0 h 4099"/>
                <a:gd name="T18" fmla="*/ 631 w 2523"/>
                <a:gd name="T19" fmla="*/ 473 h 4099"/>
                <a:gd name="T20" fmla="*/ 631 w 2523"/>
                <a:gd name="T21" fmla="*/ 1104 h 4099"/>
                <a:gd name="T22" fmla="*/ 1262 w 2523"/>
                <a:gd name="T23" fmla="*/ 473 h 4099"/>
                <a:gd name="T24" fmla="*/ 1262 w 2523"/>
                <a:gd name="T25" fmla="*/ 1104 h 4099"/>
                <a:gd name="T26" fmla="*/ 1893 w 2523"/>
                <a:gd name="T27" fmla="*/ 473 h 4099"/>
                <a:gd name="T28" fmla="*/ 1893 w 2523"/>
                <a:gd name="T29" fmla="*/ 1104 h 4099"/>
                <a:gd name="T30" fmla="*/ 631 w 2523"/>
                <a:gd name="T31" fmla="*/ 1419 h 4099"/>
                <a:gd name="T32" fmla="*/ 631 w 2523"/>
                <a:gd name="T33" fmla="*/ 2050 h 4099"/>
                <a:gd name="T34" fmla="*/ 1262 w 2523"/>
                <a:gd name="T35" fmla="*/ 1419 h 4099"/>
                <a:gd name="T36" fmla="*/ 1262 w 2523"/>
                <a:gd name="T37" fmla="*/ 2050 h 4099"/>
                <a:gd name="T38" fmla="*/ 1893 w 2523"/>
                <a:gd name="T39" fmla="*/ 1419 h 4099"/>
                <a:gd name="T40" fmla="*/ 1893 w 2523"/>
                <a:gd name="T41" fmla="*/ 2050 h 40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23" h="4099">
                  <a:moveTo>
                    <a:pt x="0" y="0"/>
                  </a:moveTo>
                  <a:lnTo>
                    <a:pt x="2523" y="0"/>
                  </a:lnTo>
                  <a:lnTo>
                    <a:pt x="2523" y="4099"/>
                  </a:lnTo>
                  <a:lnTo>
                    <a:pt x="1578" y="4099"/>
                  </a:lnTo>
                  <a:lnTo>
                    <a:pt x="1578" y="2838"/>
                  </a:lnTo>
                  <a:lnTo>
                    <a:pt x="947" y="2838"/>
                  </a:lnTo>
                  <a:lnTo>
                    <a:pt x="947" y="4099"/>
                  </a:lnTo>
                  <a:lnTo>
                    <a:pt x="0" y="4099"/>
                  </a:lnTo>
                  <a:lnTo>
                    <a:pt x="0" y="0"/>
                  </a:lnTo>
                  <a:moveTo>
                    <a:pt x="631" y="473"/>
                  </a:moveTo>
                  <a:lnTo>
                    <a:pt x="631" y="1104"/>
                  </a:lnTo>
                  <a:moveTo>
                    <a:pt x="1262" y="473"/>
                  </a:moveTo>
                  <a:lnTo>
                    <a:pt x="1262" y="1104"/>
                  </a:lnTo>
                  <a:moveTo>
                    <a:pt x="1893" y="473"/>
                  </a:moveTo>
                  <a:lnTo>
                    <a:pt x="1893" y="1104"/>
                  </a:lnTo>
                  <a:moveTo>
                    <a:pt x="631" y="1419"/>
                  </a:moveTo>
                  <a:lnTo>
                    <a:pt x="631" y="2050"/>
                  </a:lnTo>
                  <a:moveTo>
                    <a:pt x="1262" y="1419"/>
                  </a:moveTo>
                  <a:lnTo>
                    <a:pt x="1262" y="2050"/>
                  </a:lnTo>
                  <a:moveTo>
                    <a:pt x="1893" y="1419"/>
                  </a:moveTo>
                  <a:lnTo>
                    <a:pt x="1893" y="2050"/>
                  </a:lnTo>
                </a:path>
              </a:pathLst>
            </a:custGeom>
            <a:solidFill>
              <a:schemeClr val="bg2"/>
            </a:solidFill>
            <a:ln w="15875" cap="sq">
              <a:solidFill>
                <a:schemeClr val="tx1"/>
              </a:solidFill>
              <a:prstDash val="solid"/>
              <a:miter lim="800000"/>
              <a:headEnd/>
              <a:tailEnd/>
            </a:ln>
            <a:effectLst>
              <a:outerShdw blurRad="88900" dist="38100" dir="2700000" algn="tl" rotWithShape="0">
                <a:prstClr val="black">
                  <a:alpha val="30000"/>
                </a:prstClr>
              </a:outerShdw>
            </a:effec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257" name="Group 256">
              <a:extLst>
                <a:ext uri="{FF2B5EF4-FFF2-40B4-BE49-F238E27FC236}">
                  <a16:creationId xmlns:a16="http://schemas.microsoft.com/office/drawing/2014/main" id="{5CBC7CF2-7937-4B6F-AE3B-2FBB6D6261BE}"/>
                </a:ext>
              </a:extLst>
            </p:cNvPr>
            <p:cNvGrpSpPr/>
            <p:nvPr/>
          </p:nvGrpSpPr>
          <p:grpSpPr>
            <a:xfrm>
              <a:off x="7437453" y="4394489"/>
              <a:ext cx="465804" cy="465802"/>
              <a:chOff x="7426424" y="4586789"/>
              <a:chExt cx="791827" cy="791824"/>
            </a:xfrm>
          </p:grpSpPr>
          <p:sp>
            <p:nvSpPr>
              <p:cNvPr id="258" name="Oval 25">
                <a:extLst>
                  <a:ext uri="{FF2B5EF4-FFF2-40B4-BE49-F238E27FC236}">
                    <a16:creationId xmlns:a16="http://schemas.microsoft.com/office/drawing/2014/main" id="{F19F4A45-BCCD-431D-8C91-BD6196740FA5}"/>
                  </a:ext>
                </a:extLst>
              </p:cNvPr>
              <p:cNvSpPr>
                <a:spLocks noChangeArrowheads="1"/>
              </p:cNvSpPr>
              <p:nvPr/>
            </p:nvSpPr>
            <p:spPr bwMode="auto">
              <a:xfrm flipH="1">
                <a:off x="7426424" y="4586789"/>
                <a:ext cx="791827" cy="791824"/>
              </a:xfrm>
              <a:prstGeom prst="ellipse">
                <a:avLst/>
              </a:prstGeom>
              <a:ln>
                <a:noFill/>
                <a:headEnd type="none" w="med" len="med"/>
                <a:tailEnd type="none" w="med" len="med"/>
              </a:ln>
              <a:effectLst>
                <a:outerShdw blurRad="889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259" name="Group 258">
                <a:extLst>
                  <a:ext uri="{FF2B5EF4-FFF2-40B4-BE49-F238E27FC236}">
                    <a16:creationId xmlns:a16="http://schemas.microsoft.com/office/drawing/2014/main" id="{5DBE8F12-76A3-4787-AB09-99A4E74533EA}"/>
                  </a:ext>
                </a:extLst>
              </p:cNvPr>
              <p:cNvGrpSpPr/>
              <p:nvPr/>
            </p:nvGrpSpPr>
            <p:grpSpPr>
              <a:xfrm>
                <a:off x="7653478" y="4769005"/>
                <a:ext cx="337719" cy="427393"/>
                <a:chOff x="2382348" y="4130857"/>
                <a:chExt cx="337719" cy="427393"/>
              </a:xfrm>
            </p:grpSpPr>
            <p:sp>
              <p:nvSpPr>
                <p:cNvPr id="260" name="Freeform 23">
                  <a:extLst>
                    <a:ext uri="{FF2B5EF4-FFF2-40B4-BE49-F238E27FC236}">
                      <a16:creationId xmlns:a16="http://schemas.microsoft.com/office/drawing/2014/main" id="{575CC21F-5139-455B-AEC8-89A2C1AB31C4}"/>
                    </a:ext>
                  </a:extLst>
                </p:cNvPr>
                <p:cNvSpPr>
                  <a:spLocks/>
                </p:cNvSpPr>
                <p:nvPr/>
              </p:nvSpPr>
              <p:spPr bwMode="auto">
                <a:xfrm flipH="1">
                  <a:off x="2382348" y="4350277"/>
                  <a:ext cx="337719" cy="207973"/>
                </a:xfrm>
                <a:custGeom>
                  <a:avLst/>
                  <a:gdLst>
                    <a:gd name="T0" fmla="*/ 0 w 52"/>
                    <a:gd name="T1" fmla="*/ 32 h 32"/>
                    <a:gd name="T2" fmla="*/ 0 w 52"/>
                    <a:gd name="T3" fmla="*/ 24 h 32"/>
                    <a:gd name="T4" fmla="*/ 24 w 52"/>
                    <a:gd name="T5" fmla="*/ 0 h 32"/>
                    <a:gd name="T6" fmla="*/ 28 w 52"/>
                    <a:gd name="T7" fmla="*/ 0 h 32"/>
                    <a:gd name="T8" fmla="*/ 52 w 52"/>
                    <a:gd name="T9" fmla="*/ 24 h 32"/>
                    <a:gd name="T10" fmla="*/ 52 w 52"/>
                    <a:gd name="T11" fmla="*/ 32 h 32"/>
                  </a:gdLst>
                  <a:ahLst/>
                  <a:cxnLst>
                    <a:cxn ang="0">
                      <a:pos x="T0" y="T1"/>
                    </a:cxn>
                    <a:cxn ang="0">
                      <a:pos x="T2" y="T3"/>
                    </a:cxn>
                    <a:cxn ang="0">
                      <a:pos x="T4" y="T5"/>
                    </a:cxn>
                    <a:cxn ang="0">
                      <a:pos x="T6" y="T7"/>
                    </a:cxn>
                    <a:cxn ang="0">
                      <a:pos x="T8" y="T9"/>
                    </a:cxn>
                    <a:cxn ang="0">
                      <a:pos x="T10" y="T11"/>
                    </a:cxn>
                  </a:cxnLst>
                  <a:rect l="0" t="0" r="r" b="b"/>
                  <a:pathLst>
                    <a:path w="52" h="32">
                      <a:moveTo>
                        <a:pt x="0" y="32"/>
                      </a:moveTo>
                      <a:cubicBezTo>
                        <a:pt x="0" y="24"/>
                        <a:pt x="0" y="24"/>
                        <a:pt x="0" y="24"/>
                      </a:cubicBezTo>
                      <a:cubicBezTo>
                        <a:pt x="0" y="11"/>
                        <a:pt x="11" y="0"/>
                        <a:pt x="24" y="0"/>
                      </a:cubicBezTo>
                      <a:cubicBezTo>
                        <a:pt x="28" y="0"/>
                        <a:pt x="28" y="0"/>
                        <a:pt x="28" y="0"/>
                      </a:cubicBezTo>
                      <a:cubicBezTo>
                        <a:pt x="41" y="0"/>
                        <a:pt x="52" y="11"/>
                        <a:pt x="52" y="24"/>
                      </a:cubicBezTo>
                      <a:cubicBezTo>
                        <a:pt x="52" y="32"/>
                        <a:pt x="52" y="32"/>
                        <a:pt x="52" y="32"/>
                      </a:cubicBezTo>
                    </a:path>
                  </a:pathLst>
                </a:custGeom>
                <a:noFill/>
                <a:ln w="254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61" name="Oval 24">
                  <a:extLst>
                    <a:ext uri="{FF2B5EF4-FFF2-40B4-BE49-F238E27FC236}">
                      <a16:creationId xmlns:a16="http://schemas.microsoft.com/office/drawing/2014/main" id="{2B6A15F6-976C-439C-8E1E-065725899F40}"/>
                    </a:ext>
                  </a:extLst>
                </p:cNvPr>
                <p:cNvSpPr>
                  <a:spLocks noChangeArrowheads="1"/>
                </p:cNvSpPr>
                <p:nvPr/>
              </p:nvSpPr>
              <p:spPr bwMode="auto">
                <a:xfrm flipH="1">
                  <a:off x="2441495" y="4130857"/>
                  <a:ext cx="219422" cy="219421"/>
                </a:xfrm>
                <a:prstGeom prst="ellipse">
                  <a:avLst/>
                </a:prstGeom>
                <a:noFill/>
                <a:ln w="254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grpSp>
      <p:cxnSp>
        <p:nvCxnSpPr>
          <p:cNvPr id="262" name="Straight Arrow Connector 261">
            <a:extLst>
              <a:ext uri="{FF2B5EF4-FFF2-40B4-BE49-F238E27FC236}">
                <a16:creationId xmlns:a16="http://schemas.microsoft.com/office/drawing/2014/main" id="{791FC480-F596-492F-8A64-3856BE40AE83}"/>
              </a:ext>
            </a:extLst>
          </p:cNvPr>
          <p:cNvCxnSpPr>
            <a:cxnSpLocks/>
          </p:cNvCxnSpPr>
          <p:nvPr/>
        </p:nvCxnSpPr>
        <p:spPr>
          <a:xfrm flipH="1" flipV="1">
            <a:off x="7592090" y="4655917"/>
            <a:ext cx="291640" cy="784523"/>
          </a:xfrm>
          <a:prstGeom prst="straightConnector1">
            <a:avLst/>
          </a:prstGeom>
          <a:ln w="31750" cmpd="sng">
            <a:solidFill>
              <a:schemeClr val="accent2"/>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sp>
        <p:nvSpPr>
          <p:cNvPr id="250" name="cloud">
            <a:extLst>
              <a:ext uri="{FF2B5EF4-FFF2-40B4-BE49-F238E27FC236}">
                <a16:creationId xmlns:a16="http://schemas.microsoft.com/office/drawing/2014/main" id="{25C3AB23-3349-4F6D-9E04-464F0E5912B0}"/>
              </a:ext>
            </a:extLst>
          </p:cNvPr>
          <p:cNvSpPr>
            <a:spLocks noChangeAspect="1"/>
          </p:cNvSpPr>
          <p:nvPr/>
        </p:nvSpPr>
        <p:spPr bwMode="auto">
          <a:xfrm>
            <a:off x="6362178" y="3632436"/>
            <a:ext cx="1980267" cy="1174954"/>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chemeClr val="bg1">
              <a:lumMod val="95000"/>
            </a:schemeClr>
          </a:solidFill>
          <a:ln w="15875" cap="sq">
            <a:noFill/>
            <a:prstDash val="solid"/>
            <a:miter lim="800000"/>
            <a:headEnd/>
            <a:tailEnd/>
          </a:ln>
          <a:effectLst>
            <a:outerShdw blurRad="88900" dist="38100" dir="2700000" algn="tl" rotWithShape="0">
              <a:prstClr val="black">
                <a:alpha val="30000"/>
              </a:prstClr>
            </a:outerShdw>
          </a:effectLst>
        </p:spPr>
        <p:txBody>
          <a:bodyPr vert="horz" wrap="square" lIns="91440" tIns="45720" rIns="91440" bIns="182880" numCol="1" anchor="ctr" anchorCtr="0" compatLnSpc="1">
            <a:prstTxWarp prst="textNoShape">
              <a:avLst/>
            </a:prstTxWarp>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a:ln>
                <a:noFill/>
              </a:ln>
              <a:gradFill>
                <a:gsLst>
                  <a:gs pos="0">
                    <a:srgbClr val="1A1A1A"/>
                  </a:gs>
                  <a:gs pos="100000">
                    <a:srgbClr val="1A1A1A"/>
                  </a:gs>
                </a:gsLst>
              </a:gradFill>
              <a:effectLst/>
              <a:uLnTx/>
              <a:uFillTx/>
              <a:latin typeface="Segoe UI"/>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a:ln>
                <a:noFill/>
              </a:ln>
              <a:gradFill>
                <a:gsLst>
                  <a:gs pos="0">
                    <a:srgbClr val="1A1A1A"/>
                  </a:gs>
                  <a:gs pos="100000">
                    <a:srgbClr val="1A1A1A"/>
                  </a:gs>
                </a:gsLst>
              </a:gradFill>
              <a:effectLst/>
              <a:uLnTx/>
              <a:uFillTx/>
              <a:latin typeface="Segoe UI"/>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gradFill>
                  <a:gsLst>
                    <a:gs pos="0">
                      <a:srgbClr val="1A1A1A"/>
                    </a:gs>
                    <a:gs pos="100000">
                      <a:srgbClr val="1A1A1A"/>
                    </a:gs>
                  </a:gsLst>
                </a:gradFill>
                <a:effectLst/>
                <a:uLnTx/>
                <a:uFillTx/>
                <a:latin typeface="Segoe UI"/>
                <a:ea typeface="+mn-ea"/>
                <a:cs typeface="+mn-cs"/>
              </a:rPr>
              <a:t>Carrier Network</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gradFill>
                  <a:gsLst>
                    <a:gs pos="0">
                      <a:srgbClr val="1A1A1A"/>
                    </a:gs>
                    <a:gs pos="100000">
                      <a:srgbClr val="1A1A1A"/>
                    </a:gs>
                  </a:gsLst>
                </a:gradFill>
                <a:effectLst/>
                <a:uLnTx/>
                <a:uFillTx/>
                <a:latin typeface="Segoe UI"/>
                <a:ea typeface="+mn-ea"/>
                <a:cs typeface="+mn-cs"/>
              </a:rPr>
              <a:t>(E.g. Bell MPLS/SDN)</a:t>
            </a:r>
          </a:p>
        </p:txBody>
      </p:sp>
      <p:sp>
        <p:nvSpPr>
          <p:cNvPr id="263" name="TextBox 262">
            <a:extLst>
              <a:ext uri="{FF2B5EF4-FFF2-40B4-BE49-F238E27FC236}">
                <a16:creationId xmlns:a16="http://schemas.microsoft.com/office/drawing/2014/main" id="{DC3350D6-E2AB-41E1-9DF3-A975F00B0E55}"/>
              </a:ext>
            </a:extLst>
          </p:cNvPr>
          <p:cNvSpPr txBox="1"/>
          <p:nvPr/>
        </p:nvSpPr>
        <p:spPr>
          <a:xfrm>
            <a:off x="7287927" y="5029536"/>
            <a:ext cx="931230" cy="16619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VPN</a:t>
            </a:r>
          </a:p>
        </p:txBody>
      </p:sp>
      <p:cxnSp>
        <p:nvCxnSpPr>
          <p:cNvPr id="171" name="Straight Arrow Connector 170">
            <a:extLst>
              <a:ext uri="{FF2B5EF4-FFF2-40B4-BE49-F238E27FC236}">
                <a16:creationId xmlns:a16="http://schemas.microsoft.com/office/drawing/2014/main" id="{E9229EB9-D205-47EA-A761-7250CE1918EE}"/>
              </a:ext>
            </a:extLst>
          </p:cNvPr>
          <p:cNvCxnSpPr>
            <a:cxnSpLocks/>
          </p:cNvCxnSpPr>
          <p:nvPr/>
        </p:nvCxnSpPr>
        <p:spPr>
          <a:xfrm flipH="1" flipV="1">
            <a:off x="8376299" y="4367106"/>
            <a:ext cx="1658776" cy="942918"/>
          </a:xfrm>
          <a:prstGeom prst="straightConnector1">
            <a:avLst/>
          </a:prstGeom>
          <a:ln w="31750" cmpd="sng">
            <a:solidFill>
              <a:schemeClr val="accent2"/>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31DFB24E-B3B4-4B3B-B3F5-5BBBEC4FB2F4}"/>
              </a:ext>
            </a:extLst>
          </p:cNvPr>
          <p:cNvSpPr txBox="1"/>
          <p:nvPr/>
        </p:nvSpPr>
        <p:spPr>
          <a:xfrm>
            <a:off x="5581241" y="3388371"/>
            <a:ext cx="577530" cy="738664"/>
          </a:xfrm>
          <a:prstGeom prst="rect">
            <a:avLst/>
          </a:prstGeom>
          <a:noFill/>
          <a:ln>
            <a:solidFill>
              <a:schemeClr val="accent1"/>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1A1A1A"/>
                </a:solidFill>
                <a:effectLst/>
                <a:uLnTx/>
                <a:uFillTx/>
                <a:latin typeface="Segoe UI"/>
                <a:ea typeface="+mn-ea"/>
                <a:cs typeface="+mn-cs"/>
              </a:rPr>
              <a:t>SDWAN Controller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1A1A1A"/>
                </a:solidFill>
                <a:effectLst/>
                <a:uLnTx/>
                <a:uFillTx/>
                <a:latin typeface="Segoe UI"/>
                <a:ea typeface="+mn-ea"/>
                <a:cs typeface="+mn-cs"/>
              </a:rPr>
              <a:t>Console Connect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1A1A1A"/>
              </a:solidFill>
              <a:effectLst/>
              <a:uLnTx/>
              <a:uFillTx/>
              <a:latin typeface="Segoe UI"/>
              <a:ea typeface="+mn-ea"/>
              <a:cs typeface="+mn-cs"/>
            </a:endParaRPr>
          </a:p>
        </p:txBody>
      </p:sp>
      <p:grpSp>
        <p:nvGrpSpPr>
          <p:cNvPr id="159" name="Group 158">
            <a:extLst>
              <a:ext uri="{FF2B5EF4-FFF2-40B4-BE49-F238E27FC236}">
                <a16:creationId xmlns:a16="http://schemas.microsoft.com/office/drawing/2014/main" id="{9883C48A-98D1-47E3-AD31-827D3C155E64}"/>
              </a:ext>
            </a:extLst>
          </p:cNvPr>
          <p:cNvGrpSpPr/>
          <p:nvPr/>
        </p:nvGrpSpPr>
        <p:grpSpPr>
          <a:xfrm>
            <a:off x="5708196" y="966300"/>
            <a:ext cx="669357" cy="914968"/>
            <a:chOff x="7437453" y="4394489"/>
            <a:chExt cx="1365289" cy="1851439"/>
          </a:xfrm>
        </p:grpSpPr>
        <p:sp>
          <p:nvSpPr>
            <p:cNvPr id="189" name="TextBox 188">
              <a:extLst>
                <a:ext uri="{FF2B5EF4-FFF2-40B4-BE49-F238E27FC236}">
                  <a16:creationId xmlns:a16="http://schemas.microsoft.com/office/drawing/2014/main" id="{B9743B17-DFD0-41DE-B4F3-CF08A88B0C5E}"/>
                </a:ext>
              </a:extLst>
            </p:cNvPr>
            <p:cNvSpPr txBox="1"/>
            <p:nvPr/>
          </p:nvSpPr>
          <p:spPr>
            <a:xfrm>
              <a:off x="7564694" y="5909624"/>
              <a:ext cx="1238048" cy="336304"/>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Branch</a:t>
              </a:r>
            </a:p>
          </p:txBody>
        </p:sp>
        <p:sp>
          <p:nvSpPr>
            <p:cNvPr id="190" name="EMI_E731">
              <a:extLst>
                <a:ext uri="{FF2B5EF4-FFF2-40B4-BE49-F238E27FC236}">
                  <a16:creationId xmlns:a16="http://schemas.microsoft.com/office/drawing/2014/main" id="{15BE48BD-AEED-4F25-9C17-90E23CA8A01C}"/>
                </a:ext>
              </a:extLst>
            </p:cNvPr>
            <p:cNvSpPr>
              <a:spLocks noChangeAspect="1" noEditPoints="1"/>
            </p:cNvSpPr>
            <p:nvPr/>
          </p:nvSpPr>
          <p:spPr bwMode="auto">
            <a:xfrm>
              <a:off x="7673262" y="4584205"/>
              <a:ext cx="663614" cy="1078143"/>
            </a:xfrm>
            <a:custGeom>
              <a:avLst/>
              <a:gdLst>
                <a:gd name="T0" fmla="*/ 0 w 2523"/>
                <a:gd name="T1" fmla="*/ 0 h 4099"/>
                <a:gd name="T2" fmla="*/ 2523 w 2523"/>
                <a:gd name="T3" fmla="*/ 0 h 4099"/>
                <a:gd name="T4" fmla="*/ 2523 w 2523"/>
                <a:gd name="T5" fmla="*/ 4099 h 4099"/>
                <a:gd name="T6" fmla="*/ 1578 w 2523"/>
                <a:gd name="T7" fmla="*/ 4099 h 4099"/>
                <a:gd name="T8" fmla="*/ 1578 w 2523"/>
                <a:gd name="T9" fmla="*/ 2838 h 4099"/>
                <a:gd name="T10" fmla="*/ 947 w 2523"/>
                <a:gd name="T11" fmla="*/ 2838 h 4099"/>
                <a:gd name="T12" fmla="*/ 947 w 2523"/>
                <a:gd name="T13" fmla="*/ 4099 h 4099"/>
                <a:gd name="T14" fmla="*/ 0 w 2523"/>
                <a:gd name="T15" fmla="*/ 4099 h 4099"/>
                <a:gd name="T16" fmla="*/ 0 w 2523"/>
                <a:gd name="T17" fmla="*/ 0 h 4099"/>
                <a:gd name="T18" fmla="*/ 631 w 2523"/>
                <a:gd name="T19" fmla="*/ 473 h 4099"/>
                <a:gd name="T20" fmla="*/ 631 w 2523"/>
                <a:gd name="T21" fmla="*/ 1104 h 4099"/>
                <a:gd name="T22" fmla="*/ 1262 w 2523"/>
                <a:gd name="T23" fmla="*/ 473 h 4099"/>
                <a:gd name="T24" fmla="*/ 1262 w 2523"/>
                <a:gd name="T25" fmla="*/ 1104 h 4099"/>
                <a:gd name="T26" fmla="*/ 1893 w 2523"/>
                <a:gd name="T27" fmla="*/ 473 h 4099"/>
                <a:gd name="T28" fmla="*/ 1893 w 2523"/>
                <a:gd name="T29" fmla="*/ 1104 h 4099"/>
                <a:gd name="T30" fmla="*/ 631 w 2523"/>
                <a:gd name="T31" fmla="*/ 1419 h 4099"/>
                <a:gd name="T32" fmla="*/ 631 w 2523"/>
                <a:gd name="T33" fmla="*/ 2050 h 4099"/>
                <a:gd name="T34" fmla="*/ 1262 w 2523"/>
                <a:gd name="T35" fmla="*/ 1419 h 4099"/>
                <a:gd name="T36" fmla="*/ 1262 w 2523"/>
                <a:gd name="T37" fmla="*/ 2050 h 4099"/>
                <a:gd name="T38" fmla="*/ 1893 w 2523"/>
                <a:gd name="T39" fmla="*/ 1419 h 4099"/>
                <a:gd name="T40" fmla="*/ 1893 w 2523"/>
                <a:gd name="T41" fmla="*/ 2050 h 40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23" h="4099">
                  <a:moveTo>
                    <a:pt x="0" y="0"/>
                  </a:moveTo>
                  <a:lnTo>
                    <a:pt x="2523" y="0"/>
                  </a:lnTo>
                  <a:lnTo>
                    <a:pt x="2523" y="4099"/>
                  </a:lnTo>
                  <a:lnTo>
                    <a:pt x="1578" y="4099"/>
                  </a:lnTo>
                  <a:lnTo>
                    <a:pt x="1578" y="2838"/>
                  </a:lnTo>
                  <a:lnTo>
                    <a:pt x="947" y="2838"/>
                  </a:lnTo>
                  <a:lnTo>
                    <a:pt x="947" y="4099"/>
                  </a:lnTo>
                  <a:lnTo>
                    <a:pt x="0" y="4099"/>
                  </a:lnTo>
                  <a:lnTo>
                    <a:pt x="0" y="0"/>
                  </a:lnTo>
                  <a:moveTo>
                    <a:pt x="631" y="473"/>
                  </a:moveTo>
                  <a:lnTo>
                    <a:pt x="631" y="1104"/>
                  </a:lnTo>
                  <a:moveTo>
                    <a:pt x="1262" y="473"/>
                  </a:moveTo>
                  <a:lnTo>
                    <a:pt x="1262" y="1104"/>
                  </a:lnTo>
                  <a:moveTo>
                    <a:pt x="1893" y="473"/>
                  </a:moveTo>
                  <a:lnTo>
                    <a:pt x="1893" y="1104"/>
                  </a:lnTo>
                  <a:moveTo>
                    <a:pt x="631" y="1419"/>
                  </a:moveTo>
                  <a:lnTo>
                    <a:pt x="631" y="2050"/>
                  </a:lnTo>
                  <a:moveTo>
                    <a:pt x="1262" y="1419"/>
                  </a:moveTo>
                  <a:lnTo>
                    <a:pt x="1262" y="2050"/>
                  </a:lnTo>
                  <a:moveTo>
                    <a:pt x="1893" y="1419"/>
                  </a:moveTo>
                  <a:lnTo>
                    <a:pt x="1893" y="2050"/>
                  </a:lnTo>
                </a:path>
              </a:pathLst>
            </a:custGeom>
            <a:solidFill>
              <a:schemeClr val="bg2"/>
            </a:solidFill>
            <a:ln w="15875" cap="sq">
              <a:solidFill>
                <a:schemeClr val="tx1"/>
              </a:solidFill>
              <a:prstDash val="solid"/>
              <a:miter lim="800000"/>
              <a:headEnd/>
              <a:tailEnd/>
            </a:ln>
            <a:effectLst>
              <a:outerShdw blurRad="88900" dist="38100" dir="2700000" algn="tl" rotWithShape="0">
                <a:prstClr val="black">
                  <a:alpha val="30000"/>
                </a:prstClr>
              </a:outerShdw>
            </a:effec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192" name="Group 191">
              <a:extLst>
                <a:ext uri="{FF2B5EF4-FFF2-40B4-BE49-F238E27FC236}">
                  <a16:creationId xmlns:a16="http://schemas.microsoft.com/office/drawing/2014/main" id="{07E895A3-8F8B-4638-8FA1-337C08BE1645}"/>
                </a:ext>
              </a:extLst>
            </p:cNvPr>
            <p:cNvGrpSpPr/>
            <p:nvPr/>
          </p:nvGrpSpPr>
          <p:grpSpPr>
            <a:xfrm>
              <a:off x="7437453" y="4394489"/>
              <a:ext cx="465804" cy="465802"/>
              <a:chOff x="7426424" y="4586789"/>
              <a:chExt cx="791827" cy="791824"/>
            </a:xfrm>
          </p:grpSpPr>
          <p:sp>
            <p:nvSpPr>
              <p:cNvPr id="193" name="Oval 25">
                <a:extLst>
                  <a:ext uri="{FF2B5EF4-FFF2-40B4-BE49-F238E27FC236}">
                    <a16:creationId xmlns:a16="http://schemas.microsoft.com/office/drawing/2014/main" id="{8A77B2BC-E788-4E59-B2FD-D542D7EC6944}"/>
                  </a:ext>
                </a:extLst>
              </p:cNvPr>
              <p:cNvSpPr>
                <a:spLocks noChangeArrowheads="1"/>
              </p:cNvSpPr>
              <p:nvPr/>
            </p:nvSpPr>
            <p:spPr bwMode="auto">
              <a:xfrm flipH="1">
                <a:off x="7426424" y="4586789"/>
                <a:ext cx="791827" cy="791824"/>
              </a:xfrm>
              <a:prstGeom prst="ellipse">
                <a:avLst/>
              </a:prstGeom>
              <a:ln>
                <a:noFill/>
                <a:headEnd type="none" w="med" len="med"/>
                <a:tailEnd type="none" w="med" len="med"/>
              </a:ln>
              <a:effectLst>
                <a:outerShdw blurRad="889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194" name="Group 193">
                <a:extLst>
                  <a:ext uri="{FF2B5EF4-FFF2-40B4-BE49-F238E27FC236}">
                    <a16:creationId xmlns:a16="http://schemas.microsoft.com/office/drawing/2014/main" id="{737EC872-C6E6-4199-8677-D4FF1F6477C3}"/>
                  </a:ext>
                </a:extLst>
              </p:cNvPr>
              <p:cNvGrpSpPr/>
              <p:nvPr/>
            </p:nvGrpSpPr>
            <p:grpSpPr>
              <a:xfrm>
                <a:off x="7653478" y="4769005"/>
                <a:ext cx="337719" cy="427393"/>
                <a:chOff x="2382348" y="4130857"/>
                <a:chExt cx="337719" cy="427393"/>
              </a:xfrm>
            </p:grpSpPr>
            <p:sp>
              <p:nvSpPr>
                <p:cNvPr id="195" name="Freeform 23">
                  <a:extLst>
                    <a:ext uri="{FF2B5EF4-FFF2-40B4-BE49-F238E27FC236}">
                      <a16:creationId xmlns:a16="http://schemas.microsoft.com/office/drawing/2014/main" id="{20FC3207-069E-42CA-B22A-B73B1CD06FC6}"/>
                    </a:ext>
                  </a:extLst>
                </p:cNvPr>
                <p:cNvSpPr>
                  <a:spLocks/>
                </p:cNvSpPr>
                <p:nvPr/>
              </p:nvSpPr>
              <p:spPr bwMode="auto">
                <a:xfrm flipH="1">
                  <a:off x="2382348" y="4350277"/>
                  <a:ext cx="337719" cy="207973"/>
                </a:xfrm>
                <a:custGeom>
                  <a:avLst/>
                  <a:gdLst>
                    <a:gd name="T0" fmla="*/ 0 w 52"/>
                    <a:gd name="T1" fmla="*/ 32 h 32"/>
                    <a:gd name="T2" fmla="*/ 0 w 52"/>
                    <a:gd name="T3" fmla="*/ 24 h 32"/>
                    <a:gd name="T4" fmla="*/ 24 w 52"/>
                    <a:gd name="T5" fmla="*/ 0 h 32"/>
                    <a:gd name="T6" fmla="*/ 28 w 52"/>
                    <a:gd name="T7" fmla="*/ 0 h 32"/>
                    <a:gd name="T8" fmla="*/ 52 w 52"/>
                    <a:gd name="T9" fmla="*/ 24 h 32"/>
                    <a:gd name="T10" fmla="*/ 52 w 52"/>
                    <a:gd name="T11" fmla="*/ 32 h 32"/>
                  </a:gdLst>
                  <a:ahLst/>
                  <a:cxnLst>
                    <a:cxn ang="0">
                      <a:pos x="T0" y="T1"/>
                    </a:cxn>
                    <a:cxn ang="0">
                      <a:pos x="T2" y="T3"/>
                    </a:cxn>
                    <a:cxn ang="0">
                      <a:pos x="T4" y="T5"/>
                    </a:cxn>
                    <a:cxn ang="0">
                      <a:pos x="T6" y="T7"/>
                    </a:cxn>
                    <a:cxn ang="0">
                      <a:pos x="T8" y="T9"/>
                    </a:cxn>
                    <a:cxn ang="0">
                      <a:pos x="T10" y="T11"/>
                    </a:cxn>
                  </a:cxnLst>
                  <a:rect l="0" t="0" r="r" b="b"/>
                  <a:pathLst>
                    <a:path w="52" h="32">
                      <a:moveTo>
                        <a:pt x="0" y="32"/>
                      </a:moveTo>
                      <a:cubicBezTo>
                        <a:pt x="0" y="24"/>
                        <a:pt x="0" y="24"/>
                        <a:pt x="0" y="24"/>
                      </a:cubicBezTo>
                      <a:cubicBezTo>
                        <a:pt x="0" y="11"/>
                        <a:pt x="11" y="0"/>
                        <a:pt x="24" y="0"/>
                      </a:cubicBezTo>
                      <a:cubicBezTo>
                        <a:pt x="28" y="0"/>
                        <a:pt x="28" y="0"/>
                        <a:pt x="28" y="0"/>
                      </a:cubicBezTo>
                      <a:cubicBezTo>
                        <a:pt x="41" y="0"/>
                        <a:pt x="52" y="11"/>
                        <a:pt x="52" y="24"/>
                      </a:cubicBezTo>
                      <a:cubicBezTo>
                        <a:pt x="52" y="32"/>
                        <a:pt x="52" y="32"/>
                        <a:pt x="52" y="32"/>
                      </a:cubicBezTo>
                    </a:path>
                  </a:pathLst>
                </a:custGeom>
                <a:noFill/>
                <a:ln w="254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96" name="Oval 24">
                  <a:extLst>
                    <a:ext uri="{FF2B5EF4-FFF2-40B4-BE49-F238E27FC236}">
                      <a16:creationId xmlns:a16="http://schemas.microsoft.com/office/drawing/2014/main" id="{EB004D5B-5653-4513-89D6-6FE47FD7F721}"/>
                    </a:ext>
                  </a:extLst>
                </p:cNvPr>
                <p:cNvSpPr>
                  <a:spLocks noChangeArrowheads="1"/>
                </p:cNvSpPr>
                <p:nvPr/>
              </p:nvSpPr>
              <p:spPr bwMode="auto">
                <a:xfrm flipH="1">
                  <a:off x="2441495" y="4130857"/>
                  <a:ext cx="219422" cy="219421"/>
                </a:xfrm>
                <a:prstGeom prst="ellipse">
                  <a:avLst/>
                </a:prstGeom>
                <a:noFill/>
                <a:ln w="254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grpSp>
      <p:cxnSp>
        <p:nvCxnSpPr>
          <p:cNvPr id="199" name="Straight Arrow Connector 198">
            <a:extLst>
              <a:ext uri="{FF2B5EF4-FFF2-40B4-BE49-F238E27FC236}">
                <a16:creationId xmlns:a16="http://schemas.microsoft.com/office/drawing/2014/main" id="{DD8530E7-B578-47F6-AFFA-CD23E50F0452}"/>
              </a:ext>
            </a:extLst>
          </p:cNvPr>
          <p:cNvCxnSpPr>
            <a:cxnSpLocks/>
            <a:stCxn id="127" idx="5"/>
          </p:cNvCxnSpPr>
          <p:nvPr/>
        </p:nvCxnSpPr>
        <p:spPr>
          <a:xfrm flipH="1" flipV="1">
            <a:off x="5928511" y="1326462"/>
            <a:ext cx="1431534" cy="1377854"/>
          </a:xfrm>
          <a:prstGeom prst="straightConnector1">
            <a:avLst/>
          </a:prstGeom>
          <a:ln w="31750" cmpd="sng">
            <a:solidFill>
              <a:schemeClr val="accent2"/>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sp>
        <p:nvSpPr>
          <p:cNvPr id="3" name="Left Brace 2">
            <a:extLst>
              <a:ext uri="{FF2B5EF4-FFF2-40B4-BE49-F238E27FC236}">
                <a16:creationId xmlns:a16="http://schemas.microsoft.com/office/drawing/2014/main" id="{41CB55EB-D022-4AC3-B6B4-7768C28F1FBF}"/>
              </a:ext>
            </a:extLst>
          </p:cNvPr>
          <p:cNvSpPr/>
          <p:nvPr/>
        </p:nvSpPr>
        <p:spPr>
          <a:xfrm>
            <a:off x="6192295" y="3316103"/>
            <a:ext cx="169883" cy="1377854"/>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cxnSp>
        <p:nvCxnSpPr>
          <p:cNvPr id="201" name="Straight Arrow Connector 200">
            <a:extLst>
              <a:ext uri="{FF2B5EF4-FFF2-40B4-BE49-F238E27FC236}">
                <a16:creationId xmlns:a16="http://schemas.microsoft.com/office/drawing/2014/main" id="{4662F944-50B7-4ECE-B487-1771AF525991}"/>
              </a:ext>
            </a:extLst>
          </p:cNvPr>
          <p:cNvCxnSpPr>
            <a:cxnSpLocks/>
          </p:cNvCxnSpPr>
          <p:nvPr/>
        </p:nvCxnSpPr>
        <p:spPr>
          <a:xfrm>
            <a:off x="9840608" y="2544095"/>
            <a:ext cx="664640" cy="0"/>
          </a:xfrm>
          <a:prstGeom prst="straightConnector1">
            <a:avLst/>
          </a:prstGeom>
          <a:ln w="19050">
            <a:solidFill>
              <a:schemeClr val="accent3"/>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202" name="cloud">
            <a:extLst>
              <a:ext uri="{FF2B5EF4-FFF2-40B4-BE49-F238E27FC236}">
                <a16:creationId xmlns:a16="http://schemas.microsoft.com/office/drawing/2014/main" id="{E504BF11-A501-41BF-BE4A-81C6DC150567}"/>
              </a:ext>
            </a:extLst>
          </p:cNvPr>
          <p:cNvSpPr>
            <a:spLocks noChangeAspect="1"/>
          </p:cNvSpPr>
          <p:nvPr/>
        </p:nvSpPr>
        <p:spPr bwMode="auto">
          <a:xfrm>
            <a:off x="9699164" y="1476927"/>
            <a:ext cx="864920" cy="551036"/>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chemeClr val="accent1"/>
          </a:solidFill>
          <a:ln w="15875" cap="sq">
            <a:noFill/>
            <a:prstDash val="solid"/>
            <a:miter lim="800000"/>
            <a:headEnd/>
            <a:tailEnd/>
          </a:ln>
          <a:effectLst>
            <a:outerShdw blurRad="88900" dist="38100" dir="2700000" algn="tl" rotWithShape="0">
              <a:prstClr val="black">
                <a:alpha val="30000"/>
              </a:prstClr>
            </a:outerShdw>
          </a:effectLst>
        </p:spPr>
        <p:txBody>
          <a:bodyPr vert="horz" wrap="square" lIns="91440" tIns="45720" rIns="91440" bIns="0" numCol="1" anchor="ctr" anchorCtr="0" compatLnSpc="1">
            <a:prstTxWarp prst="textNoShape">
              <a:avLst/>
            </a:prstTxWarp>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0">
                      <a:srgbClr val="FFFFFF"/>
                    </a:gs>
                    <a:gs pos="100000">
                      <a:srgbClr val="FFFFFF"/>
                    </a:gs>
                  </a:gsLst>
                </a:gradFill>
                <a:effectLst/>
                <a:uLnTx/>
                <a:uFillTx/>
                <a:latin typeface="Segoe UI"/>
                <a:ea typeface="+mn-ea"/>
                <a:cs typeface="+mn-cs"/>
              </a:rPr>
              <a:t>Internet</a:t>
            </a:r>
          </a:p>
        </p:txBody>
      </p:sp>
      <p:cxnSp>
        <p:nvCxnSpPr>
          <p:cNvPr id="216" name="Straight Arrow Connector 215">
            <a:extLst>
              <a:ext uri="{FF2B5EF4-FFF2-40B4-BE49-F238E27FC236}">
                <a16:creationId xmlns:a16="http://schemas.microsoft.com/office/drawing/2014/main" id="{5FD6AB50-49D7-41E7-B69D-9D952BBA1EC0}"/>
              </a:ext>
            </a:extLst>
          </p:cNvPr>
          <p:cNvCxnSpPr>
            <a:cxnSpLocks/>
          </p:cNvCxnSpPr>
          <p:nvPr/>
        </p:nvCxnSpPr>
        <p:spPr>
          <a:xfrm flipH="1">
            <a:off x="9403840" y="1991263"/>
            <a:ext cx="620258" cy="518702"/>
          </a:xfrm>
          <a:prstGeom prst="straightConnector1">
            <a:avLst/>
          </a:prstGeom>
          <a:ln w="19050">
            <a:solidFill>
              <a:schemeClr val="accent3"/>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58" name="Graphic 157">
            <a:extLst>
              <a:ext uri="{FF2B5EF4-FFF2-40B4-BE49-F238E27FC236}">
                <a16:creationId xmlns:a16="http://schemas.microsoft.com/office/drawing/2014/main" id="{1E641D2E-ED3E-40E0-9F6F-E93518628C5C}"/>
              </a:ext>
            </a:extLst>
          </p:cNvPr>
          <p:cNvPicPr>
            <a:picLocks noChangeAspect="1"/>
          </p:cNvPicPr>
          <p:nvPr/>
        </p:nvPicPr>
        <p:blipFill>
          <a:blip r:embed="rId12">
            <a:extLst>
              <a:ext uri="{96DAC541-7B7A-43D3-8B79-37D633B846F1}">
                <asvg:svgBlip xmlns:asvg="http://schemas.microsoft.com/office/drawing/2016/SVG/main" r:embed="rId5"/>
              </a:ext>
            </a:extLst>
          </a:blip>
          <a:stretch>
            <a:fillRect/>
          </a:stretch>
        </p:blipFill>
        <p:spPr>
          <a:xfrm>
            <a:off x="298237" y="168027"/>
            <a:ext cx="745717" cy="745717"/>
          </a:xfrm>
          <a:prstGeom prst="rect">
            <a:avLst/>
          </a:prstGeom>
        </p:spPr>
      </p:pic>
    </p:spTree>
    <p:extLst>
      <p:ext uri="{BB962C8B-B14F-4D97-AF65-F5344CB8AC3E}">
        <p14:creationId xmlns:p14="http://schemas.microsoft.com/office/powerpoint/2010/main" val="608761020"/>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 name="Title 6">
            <a:extLst>
              <a:ext uri="{FF2B5EF4-FFF2-40B4-BE49-F238E27FC236}">
                <a16:creationId xmlns:a16="http://schemas.microsoft.com/office/drawing/2014/main" id="{D69E895C-9800-7D41-8E0A-84CA98C0444E}"/>
              </a:ext>
            </a:extLst>
          </p:cNvPr>
          <p:cNvSpPr>
            <a:spLocks noGrp="1"/>
          </p:cNvSpPr>
          <p:nvPr>
            <p:ph type="title"/>
          </p:nvPr>
        </p:nvSpPr>
        <p:spPr>
          <a:xfrm>
            <a:off x="586739" y="286776"/>
            <a:ext cx="11018520" cy="553998"/>
          </a:xfrm>
        </p:spPr>
        <p:txBody>
          <a:bodyPr/>
          <a:lstStyle/>
          <a:p>
            <a:r>
              <a:rPr lang="en-US" b="0"/>
              <a:t>Azure Virtual WAN Partners</a:t>
            </a:r>
          </a:p>
        </p:txBody>
      </p:sp>
      <p:grpSp>
        <p:nvGrpSpPr>
          <p:cNvPr id="13" name="Group 12">
            <a:extLst>
              <a:ext uri="{FF2B5EF4-FFF2-40B4-BE49-F238E27FC236}">
                <a16:creationId xmlns:a16="http://schemas.microsoft.com/office/drawing/2014/main" id="{77540741-6480-41DA-8AF2-AB2D4426B915}"/>
              </a:ext>
            </a:extLst>
          </p:cNvPr>
          <p:cNvGrpSpPr/>
          <p:nvPr/>
        </p:nvGrpSpPr>
        <p:grpSpPr>
          <a:xfrm>
            <a:off x="588263" y="1083661"/>
            <a:ext cx="11018519" cy="3093647"/>
            <a:chOff x="586390" y="1434368"/>
            <a:chExt cx="11018519" cy="3093647"/>
          </a:xfrm>
          <a:effectLst>
            <a:outerShdw blurRad="50800" dist="38100" dir="8100000" algn="tr" rotWithShape="0">
              <a:prstClr val="black">
                <a:alpha val="40000"/>
              </a:prstClr>
            </a:outerShdw>
          </a:effectLst>
        </p:grpSpPr>
        <p:sp>
          <p:nvSpPr>
            <p:cNvPr id="38" name="Text Placeholder 10">
              <a:extLst>
                <a:ext uri="{FF2B5EF4-FFF2-40B4-BE49-F238E27FC236}">
                  <a16:creationId xmlns:a16="http://schemas.microsoft.com/office/drawing/2014/main" id="{EC12A4B9-710D-4DB5-BBF3-9780328DC0A8}"/>
                </a:ext>
              </a:extLst>
            </p:cNvPr>
            <p:cNvSpPr txBox="1">
              <a:spLocks/>
            </p:cNvSpPr>
            <p:nvPr/>
          </p:nvSpPr>
          <p:spPr>
            <a:xfrm>
              <a:off x="586390" y="1434368"/>
              <a:ext cx="11018519" cy="3093647"/>
            </a:xfrm>
            <a:prstGeom prst="rect">
              <a:avLst/>
            </a:prstGeom>
            <a:solidFill>
              <a:schemeClr val="bg1"/>
            </a:solidFill>
            <a:effectLst>
              <a:outerShdw blurRad="88900" dist="38100" dir="2700000" algn="tl" rotWithShape="0">
                <a:prstClr val="black">
                  <a:alpha val="30000"/>
                </a:prstClr>
              </a:outerShdw>
            </a:effectLst>
          </p:spPr>
          <p:txBody>
            <a:bodyPr vert="horz" wrap="square" lIns="182880" tIns="146304" rIns="182880" bIns="146304" rtlCol="0">
              <a:no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2400" b="0" i="0" u="none" strike="noStrike" kern="1200" cap="none" spc="0" normalizeH="0" baseline="0" noProof="0">
                <a:ln>
                  <a:noFill/>
                </a:ln>
                <a:gradFill>
                  <a:gsLst>
                    <a:gs pos="1250">
                      <a:srgbClr val="0078D4"/>
                    </a:gs>
                    <a:gs pos="100000">
                      <a:srgbClr val="0078D4"/>
                    </a:gs>
                  </a:gsLst>
                  <a:lin ang="5400000" scaled="0"/>
                </a:gradFill>
                <a:effectLst/>
                <a:uLnTx/>
                <a:uFillTx/>
                <a:latin typeface="Segoe UI Semibold"/>
                <a:ea typeface="+mn-ea"/>
                <a:cs typeface="Segoe UI Semilight" panose="020B0402040204020203" pitchFamily="34" charset="0"/>
              </a:endParaRPr>
            </a:p>
          </p:txBody>
        </p:sp>
        <p:pic>
          <p:nvPicPr>
            <p:cNvPr id="106" name="Picture 105">
              <a:extLst>
                <a:ext uri="{FF2B5EF4-FFF2-40B4-BE49-F238E27FC236}">
                  <a16:creationId xmlns:a16="http://schemas.microsoft.com/office/drawing/2014/main" id="{EDDDEBE1-DB64-4E5E-A52C-D63000F5BEB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433223" y="3508626"/>
              <a:ext cx="1553710" cy="452130"/>
            </a:xfrm>
            <a:prstGeom prst="rect">
              <a:avLst/>
            </a:prstGeom>
          </p:spPr>
        </p:pic>
        <p:pic>
          <p:nvPicPr>
            <p:cNvPr id="107" name="Picture 106">
              <a:extLst>
                <a:ext uri="{FF2B5EF4-FFF2-40B4-BE49-F238E27FC236}">
                  <a16:creationId xmlns:a16="http://schemas.microsoft.com/office/drawing/2014/main" id="{75A743DB-4ADF-4209-9A3D-A7D93F32BA96}"/>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8646027" y="1793447"/>
              <a:ext cx="1553708" cy="716378"/>
            </a:xfrm>
            <a:prstGeom prst="rect">
              <a:avLst/>
            </a:prstGeom>
          </p:spPr>
        </p:pic>
      </p:grpSp>
      <p:grpSp>
        <p:nvGrpSpPr>
          <p:cNvPr id="12" name="Group 11">
            <a:extLst>
              <a:ext uri="{FF2B5EF4-FFF2-40B4-BE49-F238E27FC236}">
                <a16:creationId xmlns:a16="http://schemas.microsoft.com/office/drawing/2014/main" id="{DD845431-3E46-4C73-9C80-86491DCFBC82}"/>
              </a:ext>
            </a:extLst>
          </p:cNvPr>
          <p:cNvGrpSpPr/>
          <p:nvPr/>
        </p:nvGrpSpPr>
        <p:grpSpPr>
          <a:xfrm>
            <a:off x="825586" y="1448169"/>
            <a:ext cx="6787668" cy="2089782"/>
            <a:chOff x="1240621" y="5196383"/>
            <a:chExt cx="6787668" cy="2089782"/>
          </a:xfrm>
        </p:grpSpPr>
        <p:pic>
          <p:nvPicPr>
            <p:cNvPr id="108" name="Picture 107">
              <a:extLst>
                <a:ext uri="{FF2B5EF4-FFF2-40B4-BE49-F238E27FC236}">
                  <a16:creationId xmlns:a16="http://schemas.microsoft.com/office/drawing/2014/main" id="{84AAF9E0-3208-4B40-8E02-7DB0D3002DE6}"/>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5238298" y="6453313"/>
              <a:ext cx="1547568" cy="832852"/>
            </a:xfrm>
            <a:prstGeom prst="rect">
              <a:avLst/>
            </a:prstGeom>
          </p:spPr>
        </p:pic>
        <p:pic>
          <p:nvPicPr>
            <p:cNvPr id="109" name="Picture 108">
              <a:extLst>
                <a:ext uri="{FF2B5EF4-FFF2-40B4-BE49-F238E27FC236}">
                  <a16:creationId xmlns:a16="http://schemas.microsoft.com/office/drawing/2014/main" id="{655F2B4F-A989-4A3B-8BAF-0359F6D35993}"/>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6674331" y="5196383"/>
              <a:ext cx="1353958" cy="915158"/>
            </a:xfrm>
            <a:prstGeom prst="rect">
              <a:avLst/>
            </a:prstGeom>
          </p:spPr>
        </p:pic>
        <p:pic>
          <p:nvPicPr>
            <p:cNvPr id="110" name="Picture 109">
              <a:extLst>
                <a:ext uri="{FF2B5EF4-FFF2-40B4-BE49-F238E27FC236}">
                  <a16:creationId xmlns:a16="http://schemas.microsoft.com/office/drawing/2014/main" id="{652AD38A-89E4-40B0-84FE-A4F993C6EE9F}"/>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2177151" y="6652757"/>
              <a:ext cx="1872822" cy="433964"/>
            </a:xfrm>
            <a:prstGeom prst="rect">
              <a:avLst/>
            </a:prstGeom>
          </p:spPr>
        </p:pic>
        <p:pic>
          <p:nvPicPr>
            <p:cNvPr id="118" name="Picture 117">
              <a:extLst>
                <a:ext uri="{FF2B5EF4-FFF2-40B4-BE49-F238E27FC236}">
                  <a16:creationId xmlns:a16="http://schemas.microsoft.com/office/drawing/2014/main" id="{762AC8E9-454B-44C2-A729-7F34897CB790}"/>
                </a:ext>
              </a:extLst>
            </p:cNvPr>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3774021" y="5362484"/>
              <a:ext cx="1831164" cy="524860"/>
            </a:xfrm>
            <a:prstGeom prst="rect">
              <a:avLst/>
            </a:prstGeom>
          </p:spPr>
        </p:pic>
        <p:pic>
          <p:nvPicPr>
            <p:cNvPr id="7170" name="Picture 2" descr="Image result for 128 technology logo">
              <a:extLst>
                <a:ext uri="{FF2B5EF4-FFF2-40B4-BE49-F238E27FC236}">
                  <a16:creationId xmlns:a16="http://schemas.microsoft.com/office/drawing/2014/main" id="{6B20E119-B8B5-42BD-BDC0-7DBC071617C6}"/>
                </a:ext>
              </a:extLst>
            </p:cNvPr>
            <p:cNvPicPr>
              <a:picLocks noChangeAspect="1" noChangeArrowheads="1"/>
            </p:cNvPicPr>
            <p:nvPr/>
          </p:nvPicPr>
          <p:blipFill>
            <a:blip r:embed="rId9"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1240621" y="5327366"/>
              <a:ext cx="1321150" cy="59509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5" name="Group 14">
            <a:extLst>
              <a:ext uri="{FF2B5EF4-FFF2-40B4-BE49-F238E27FC236}">
                <a16:creationId xmlns:a16="http://schemas.microsoft.com/office/drawing/2014/main" id="{9F53E877-A71D-4E12-B3BC-0ADE0E830587}"/>
              </a:ext>
            </a:extLst>
          </p:cNvPr>
          <p:cNvGrpSpPr/>
          <p:nvPr/>
        </p:nvGrpSpPr>
        <p:grpSpPr>
          <a:xfrm>
            <a:off x="586739" y="2630484"/>
            <a:ext cx="11018519" cy="3435278"/>
            <a:chOff x="586390" y="3071470"/>
            <a:chExt cx="11018519" cy="3435278"/>
          </a:xfrm>
        </p:grpSpPr>
        <p:sp>
          <p:nvSpPr>
            <p:cNvPr id="33" name="Text Placeholder 10">
              <a:extLst>
                <a:ext uri="{FF2B5EF4-FFF2-40B4-BE49-F238E27FC236}">
                  <a16:creationId xmlns:a16="http://schemas.microsoft.com/office/drawing/2014/main" id="{CADBAFAB-2AC7-4F38-A9C7-5AF947E59420}"/>
                </a:ext>
              </a:extLst>
            </p:cNvPr>
            <p:cNvSpPr txBox="1">
              <a:spLocks/>
            </p:cNvSpPr>
            <p:nvPr/>
          </p:nvSpPr>
          <p:spPr>
            <a:xfrm>
              <a:off x="586390" y="4931217"/>
              <a:ext cx="11018519" cy="1575531"/>
            </a:xfrm>
            <a:prstGeom prst="rect">
              <a:avLst/>
            </a:prstGeom>
            <a:solidFill>
              <a:schemeClr val="bg1"/>
            </a:solidFill>
            <a:effectLst>
              <a:outerShdw blurRad="50800" dist="38100" dir="8100000" algn="tr" rotWithShape="0">
                <a:prstClr val="black">
                  <a:alpha val="40000"/>
                </a:prstClr>
              </a:outerShdw>
            </a:effectLst>
          </p:spPr>
          <p:txBody>
            <a:bodyPr vert="horz" wrap="square" lIns="182880" tIns="146304" rIns="182880" bIns="146304" rtlCol="0">
              <a:no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2400" b="0" i="0" u="none" strike="noStrike" kern="1200" cap="none" spc="0" normalizeH="0" baseline="0" noProof="0">
                <a:ln>
                  <a:noFill/>
                </a:ln>
                <a:gradFill>
                  <a:gsLst>
                    <a:gs pos="1250">
                      <a:srgbClr val="0078D4"/>
                    </a:gs>
                    <a:gs pos="100000">
                      <a:srgbClr val="0078D4"/>
                    </a:gs>
                  </a:gsLst>
                  <a:lin ang="5400000" scaled="0"/>
                </a:gradFill>
                <a:effectLst/>
                <a:uLnTx/>
                <a:uFillTx/>
                <a:latin typeface="Segoe UI Semibold"/>
                <a:ea typeface="+mn-ea"/>
                <a:cs typeface="Segoe UI Semilight" panose="020B0402040204020203" pitchFamily="34" charset="0"/>
              </a:endParaRPr>
            </a:p>
          </p:txBody>
        </p:sp>
        <p:pic>
          <p:nvPicPr>
            <p:cNvPr id="123" name="Picture 122">
              <a:extLst>
                <a:ext uri="{FF2B5EF4-FFF2-40B4-BE49-F238E27FC236}">
                  <a16:creationId xmlns:a16="http://schemas.microsoft.com/office/drawing/2014/main" id="{675E6D72-B8B7-4C7F-B930-40AC4F3CB0EA}"/>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3766300" y="5134385"/>
              <a:ext cx="2026630" cy="1372363"/>
            </a:xfrm>
            <a:prstGeom prst="rect">
              <a:avLst/>
            </a:prstGeom>
          </p:spPr>
        </p:pic>
        <p:pic>
          <p:nvPicPr>
            <p:cNvPr id="124" name="Picture 123">
              <a:extLst>
                <a:ext uri="{FF2B5EF4-FFF2-40B4-BE49-F238E27FC236}">
                  <a16:creationId xmlns:a16="http://schemas.microsoft.com/office/drawing/2014/main" id="{024C09F0-025C-4004-8EB3-4513BC30402D}"/>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6450366" y="5175042"/>
              <a:ext cx="1619242" cy="442053"/>
            </a:xfrm>
            <a:prstGeom prst="rect">
              <a:avLst/>
            </a:prstGeom>
          </p:spPr>
        </p:pic>
        <p:pic>
          <p:nvPicPr>
            <p:cNvPr id="126" name="Picture 125">
              <a:extLst>
                <a:ext uri="{FF2B5EF4-FFF2-40B4-BE49-F238E27FC236}">
                  <a16:creationId xmlns:a16="http://schemas.microsoft.com/office/drawing/2014/main" id="{4DABEF9B-5EB1-41B4-B5B6-E91DF12458B2}"/>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1583052" y="5348589"/>
              <a:ext cx="1689667" cy="341930"/>
            </a:xfrm>
            <a:prstGeom prst="rect">
              <a:avLst/>
            </a:prstGeom>
          </p:spPr>
        </p:pic>
        <p:pic>
          <p:nvPicPr>
            <p:cNvPr id="128" name="Picture 127">
              <a:extLst>
                <a:ext uri="{FF2B5EF4-FFF2-40B4-BE49-F238E27FC236}">
                  <a16:creationId xmlns:a16="http://schemas.microsoft.com/office/drawing/2014/main" id="{DB313945-0E37-4306-A61B-8D6DA3B4259E}"/>
                </a:ext>
              </a:extLst>
            </p:cNvPr>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9555033" y="3071470"/>
              <a:ext cx="1413419" cy="410834"/>
            </a:xfrm>
            <a:prstGeom prst="rect">
              <a:avLst/>
            </a:prstGeom>
          </p:spPr>
        </p:pic>
        <p:sp>
          <p:nvSpPr>
            <p:cNvPr id="36" name="Text Placeholder 10">
              <a:extLst>
                <a:ext uri="{FF2B5EF4-FFF2-40B4-BE49-F238E27FC236}">
                  <a16:creationId xmlns:a16="http://schemas.microsoft.com/office/drawing/2014/main" id="{28FD1EE7-F3D4-48DF-B76C-397C2B654691}"/>
                </a:ext>
              </a:extLst>
            </p:cNvPr>
            <p:cNvSpPr txBox="1">
              <a:spLocks/>
            </p:cNvSpPr>
            <p:nvPr/>
          </p:nvSpPr>
          <p:spPr>
            <a:xfrm>
              <a:off x="586390" y="4931217"/>
              <a:ext cx="615553" cy="1575531"/>
            </a:xfrm>
            <a:prstGeom prst="rect">
              <a:avLst/>
            </a:prstGeom>
            <a:solidFill>
              <a:schemeClr val="accent1"/>
            </a:solidFill>
            <a:effectLst/>
          </p:spPr>
          <p:txBody>
            <a:bodyPr vert="vert270" wrap="square" lIns="182880" tIns="146304" rIns="182880" bIns="146304"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Semibold"/>
                  <a:ea typeface="+mn-ea"/>
                  <a:cs typeface="Segoe UI Semilight" panose="020B0402040204020203" pitchFamily="34" charset="0"/>
                </a:rPr>
                <a:t>Coming soon</a:t>
              </a:r>
            </a:p>
          </p:txBody>
        </p:sp>
      </p:grpSp>
      <p:pic>
        <p:nvPicPr>
          <p:cNvPr id="23" name="Picture 22">
            <a:extLst>
              <a:ext uri="{FF2B5EF4-FFF2-40B4-BE49-F238E27FC236}">
                <a16:creationId xmlns:a16="http://schemas.microsoft.com/office/drawing/2014/main" id="{9307A2C7-9E68-4195-92C6-8766BBA69BD0}"/>
              </a:ext>
            </a:extLst>
          </p:cNvPr>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9075253" y="4990130"/>
            <a:ext cx="1619243" cy="575731"/>
          </a:xfrm>
          <a:prstGeom prst="rect">
            <a:avLst/>
          </a:prstGeom>
        </p:spPr>
      </p:pic>
    </p:spTree>
    <p:extLst>
      <p:ext uri="{BB962C8B-B14F-4D97-AF65-F5344CB8AC3E}">
        <p14:creationId xmlns:p14="http://schemas.microsoft.com/office/powerpoint/2010/main" val="1063292503"/>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5E68608-A728-DA45-953C-67ABF4FC3EB5}"/>
              </a:ext>
            </a:extLst>
          </p:cNvPr>
          <p:cNvSpPr/>
          <p:nvPr/>
        </p:nvSpPr>
        <p:spPr bwMode="auto">
          <a:xfrm>
            <a:off x="6871062" y="1933302"/>
            <a:ext cx="5538651" cy="4924697"/>
          </a:xfrm>
          <a:prstGeom prst="rect">
            <a:avLst/>
          </a:prstGeom>
          <a:solidFill>
            <a:schemeClr val="bg1"/>
          </a:solidFill>
          <a:ln>
            <a:noFill/>
            <a:headEnd type="none" w="med" len="med"/>
            <a:tailEnd type="none" w="med" len="me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42" name="Freeform: Shape 41">
            <a:extLst>
              <a:ext uri="{FF2B5EF4-FFF2-40B4-BE49-F238E27FC236}">
                <a16:creationId xmlns:a16="http://schemas.microsoft.com/office/drawing/2014/main" id="{A8560B31-D477-49BD-BDFC-A00FD67BE5A3}"/>
              </a:ext>
            </a:extLst>
          </p:cNvPr>
          <p:cNvSpPr/>
          <p:nvPr/>
        </p:nvSpPr>
        <p:spPr bwMode="auto">
          <a:xfrm>
            <a:off x="7614292" y="2193407"/>
            <a:ext cx="4214500" cy="4508716"/>
          </a:xfrm>
          <a:custGeom>
            <a:avLst/>
            <a:gdLst>
              <a:gd name="connsiteX0" fmla="*/ 1970342 w 4214500"/>
              <a:gd name="connsiteY0" fmla="*/ 0 h 4508716"/>
              <a:gd name="connsiteX1" fmla="*/ 3044903 w 4214500"/>
              <a:gd name="connsiteY1" fmla="*/ 272089 h 4508716"/>
              <a:gd name="connsiteX2" fmla="*/ 3124715 w 4214500"/>
              <a:gd name="connsiteY2" fmla="*/ 320576 h 4508716"/>
              <a:gd name="connsiteX3" fmla="*/ 2252663 w 4214500"/>
              <a:gd name="connsiteY3" fmla="*/ 752475 h 4508716"/>
              <a:gd name="connsiteX4" fmla="*/ 2457450 w 4214500"/>
              <a:gd name="connsiteY4" fmla="*/ 1238250 h 4508716"/>
              <a:gd name="connsiteX5" fmla="*/ 2909888 w 4214500"/>
              <a:gd name="connsiteY5" fmla="*/ 1243013 h 4508716"/>
              <a:gd name="connsiteX6" fmla="*/ 2705100 w 4214500"/>
              <a:gd name="connsiteY6" fmla="*/ 1552575 h 4508716"/>
              <a:gd name="connsiteX7" fmla="*/ 2071688 w 4214500"/>
              <a:gd name="connsiteY7" fmla="*/ 1709738 h 4508716"/>
              <a:gd name="connsiteX8" fmla="*/ 1685925 w 4214500"/>
              <a:gd name="connsiteY8" fmla="*/ 2157413 h 4508716"/>
              <a:gd name="connsiteX9" fmla="*/ 1743075 w 4214500"/>
              <a:gd name="connsiteY9" fmla="*/ 2833688 h 4508716"/>
              <a:gd name="connsiteX10" fmla="*/ 2066925 w 4214500"/>
              <a:gd name="connsiteY10" fmla="*/ 2957513 h 4508716"/>
              <a:gd name="connsiteX11" fmla="*/ 2495550 w 4214500"/>
              <a:gd name="connsiteY11" fmla="*/ 2919413 h 4508716"/>
              <a:gd name="connsiteX12" fmla="*/ 2714625 w 4214500"/>
              <a:gd name="connsiteY12" fmla="*/ 3305175 h 4508716"/>
              <a:gd name="connsiteX13" fmla="*/ 2847975 w 4214500"/>
              <a:gd name="connsiteY13" fmla="*/ 4162425 h 4508716"/>
              <a:gd name="connsiteX14" fmla="*/ 3481388 w 4214500"/>
              <a:gd name="connsiteY14" fmla="*/ 3486150 h 4508716"/>
              <a:gd name="connsiteX15" fmla="*/ 3971925 w 4214500"/>
              <a:gd name="connsiteY15" fmla="*/ 2562225 h 4508716"/>
              <a:gd name="connsiteX16" fmla="*/ 3714750 w 4214500"/>
              <a:gd name="connsiteY16" fmla="*/ 2566988 h 4508716"/>
              <a:gd name="connsiteX17" fmla="*/ 3162300 w 4214500"/>
              <a:gd name="connsiteY17" fmla="*/ 1824038 h 4508716"/>
              <a:gd name="connsiteX18" fmla="*/ 3228975 w 4214500"/>
              <a:gd name="connsiteY18" fmla="*/ 1676400 h 4508716"/>
              <a:gd name="connsiteX19" fmla="*/ 3562350 w 4214500"/>
              <a:gd name="connsiteY19" fmla="*/ 1843088 h 4508716"/>
              <a:gd name="connsiteX20" fmla="*/ 3871913 w 4214500"/>
              <a:gd name="connsiteY20" fmla="*/ 2295525 h 4508716"/>
              <a:gd name="connsiteX21" fmla="*/ 3805238 w 4214500"/>
              <a:gd name="connsiteY21" fmla="*/ 2443163 h 4508716"/>
              <a:gd name="connsiteX22" fmla="*/ 4214500 w 4214500"/>
              <a:gd name="connsiteY22" fmla="*/ 2456365 h 4508716"/>
              <a:gd name="connsiteX23" fmla="*/ 4213061 w 4214500"/>
              <a:gd name="connsiteY23" fmla="*/ 2484853 h 4508716"/>
              <a:gd name="connsiteX24" fmla="*/ 1970342 w 4214500"/>
              <a:gd name="connsiteY24" fmla="*/ 4508716 h 4508716"/>
              <a:gd name="connsiteX25" fmla="*/ 1092844 w 4214500"/>
              <a:gd name="connsiteY25" fmla="*/ 4331557 h 4508716"/>
              <a:gd name="connsiteX26" fmla="*/ 928037 w 4214500"/>
              <a:gd name="connsiteY26" fmla="*/ 4252166 h 4508716"/>
              <a:gd name="connsiteX27" fmla="*/ 1100137 w 4214500"/>
              <a:gd name="connsiteY27" fmla="*/ 4062413 h 4508716"/>
              <a:gd name="connsiteX28" fmla="*/ 1052512 w 4214500"/>
              <a:gd name="connsiteY28" fmla="*/ 3690938 h 4508716"/>
              <a:gd name="connsiteX29" fmla="*/ 676275 w 4214500"/>
              <a:gd name="connsiteY29" fmla="*/ 3452813 h 4508716"/>
              <a:gd name="connsiteX30" fmla="*/ 276225 w 4214500"/>
              <a:gd name="connsiteY30" fmla="*/ 3338513 h 4508716"/>
              <a:gd name="connsiteX31" fmla="*/ 0 w 4214500"/>
              <a:gd name="connsiteY31" fmla="*/ 2947988 h 4508716"/>
              <a:gd name="connsiteX32" fmla="*/ 238125 w 4214500"/>
              <a:gd name="connsiteY32" fmla="*/ 2281238 h 4508716"/>
              <a:gd name="connsiteX33" fmla="*/ 533400 w 4214500"/>
              <a:gd name="connsiteY33" fmla="*/ 2271713 h 4508716"/>
              <a:gd name="connsiteX34" fmla="*/ 800100 w 4214500"/>
              <a:gd name="connsiteY34" fmla="*/ 2628901 h 4508716"/>
              <a:gd name="connsiteX35" fmla="*/ 1100137 w 4214500"/>
              <a:gd name="connsiteY35" fmla="*/ 2462213 h 4508716"/>
              <a:gd name="connsiteX36" fmla="*/ 981075 w 4214500"/>
              <a:gd name="connsiteY36" fmla="*/ 2100263 h 4508716"/>
              <a:gd name="connsiteX37" fmla="*/ 1104900 w 4214500"/>
              <a:gd name="connsiteY37" fmla="*/ 1647826 h 4508716"/>
              <a:gd name="connsiteX38" fmla="*/ 1685925 w 4214500"/>
              <a:gd name="connsiteY38" fmla="*/ 1081088 h 4508716"/>
              <a:gd name="connsiteX39" fmla="*/ 1328737 w 4214500"/>
              <a:gd name="connsiteY39" fmla="*/ 638176 h 4508716"/>
              <a:gd name="connsiteX40" fmla="*/ 1081087 w 4214500"/>
              <a:gd name="connsiteY40" fmla="*/ 928688 h 4508716"/>
              <a:gd name="connsiteX41" fmla="*/ 147090 w 4214500"/>
              <a:gd name="connsiteY41" fmla="*/ 932281 h 4508716"/>
              <a:gd name="connsiteX42" fmla="*/ 230770 w 4214500"/>
              <a:gd name="connsiteY42" fmla="*/ 820377 h 4508716"/>
              <a:gd name="connsiteX43" fmla="*/ 1970342 w 4214500"/>
              <a:gd name="connsiteY43" fmla="*/ 0 h 4508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4214500" h="4508716">
                <a:moveTo>
                  <a:pt x="1970342" y="0"/>
                </a:moveTo>
                <a:cubicBezTo>
                  <a:pt x="2359420" y="0"/>
                  <a:pt x="2725476" y="98565"/>
                  <a:pt x="3044903" y="272089"/>
                </a:cubicBezTo>
                <a:lnTo>
                  <a:pt x="3124715" y="320576"/>
                </a:lnTo>
                <a:lnTo>
                  <a:pt x="2252663" y="752475"/>
                </a:lnTo>
                <a:lnTo>
                  <a:pt x="2457450" y="1238250"/>
                </a:lnTo>
                <a:lnTo>
                  <a:pt x="2909888" y="1243013"/>
                </a:lnTo>
                <a:lnTo>
                  <a:pt x="2705100" y="1552575"/>
                </a:lnTo>
                <a:lnTo>
                  <a:pt x="2071688" y="1709738"/>
                </a:lnTo>
                <a:lnTo>
                  <a:pt x="1685925" y="2157413"/>
                </a:lnTo>
                <a:lnTo>
                  <a:pt x="1743075" y="2833688"/>
                </a:lnTo>
                <a:lnTo>
                  <a:pt x="2066925" y="2957513"/>
                </a:lnTo>
                <a:lnTo>
                  <a:pt x="2495550" y="2919413"/>
                </a:lnTo>
                <a:lnTo>
                  <a:pt x="2714625" y="3305175"/>
                </a:lnTo>
                <a:lnTo>
                  <a:pt x="2847975" y="4162425"/>
                </a:lnTo>
                <a:lnTo>
                  <a:pt x="3481388" y="3486150"/>
                </a:lnTo>
                <a:lnTo>
                  <a:pt x="3971925" y="2562225"/>
                </a:lnTo>
                <a:lnTo>
                  <a:pt x="3714750" y="2566988"/>
                </a:lnTo>
                <a:lnTo>
                  <a:pt x="3162300" y="1824038"/>
                </a:lnTo>
                <a:lnTo>
                  <a:pt x="3228975" y="1676400"/>
                </a:lnTo>
                <a:lnTo>
                  <a:pt x="3562350" y="1843088"/>
                </a:lnTo>
                <a:lnTo>
                  <a:pt x="3871913" y="2295525"/>
                </a:lnTo>
                <a:lnTo>
                  <a:pt x="3805238" y="2443163"/>
                </a:lnTo>
                <a:lnTo>
                  <a:pt x="4214500" y="2456365"/>
                </a:lnTo>
                <a:lnTo>
                  <a:pt x="4213061" y="2484853"/>
                </a:lnTo>
                <a:cubicBezTo>
                  <a:pt x="4097616" y="3621627"/>
                  <a:pt x="3137575" y="4508716"/>
                  <a:pt x="1970342" y="4508716"/>
                </a:cubicBezTo>
                <a:cubicBezTo>
                  <a:pt x="1659080" y="4508716"/>
                  <a:pt x="1362552" y="4445634"/>
                  <a:pt x="1092844" y="4331557"/>
                </a:cubicBezTo>
                <a:lnTo>
                  <a:pt x="928037" y="4252166"/>
                </a:lnTo>
                <a:lnTo>
                  <a:pt x="1100137" y="4062413"/>
                </a:lnTo>
                <a:lnTo>
                  <a:pt x="1052512" y="3690938"/>
                </a:lnTo>
                <a:lnTo>
                  <a:pt x="676275" y="3452813"/>
                </a:lnTo>
                <a:lnTo>
                  <a:pt x="276225" y="3338513"/>
                </a:lnTo>
                <a:lnTo>
                  <a:pt x="0" y="2947988"/>
                </a:lnTo>
                <a:lnTo>
                  <a:pt x="238125" y="2281238"/>
                </a:lnTo>
                <a:lnTo>
                  <a:pt x="533400" y="2271713"/>
                </a:lnTo>
                <a:lnTo>
                  <a:pt x="800100" y="2628901"/>
                </a:lnTo>
                <a:lnTo>
                  <a:pt x="1100137" y="2462213"/>
                </a:lnTo>
                <a:lnTo>
                  <a:pt x="981075" y="2100263"/>
                </a:lnTo>
                <a:lnTo>
                  <a:pt x="1104900" y="1647826"/>
                </a:lnTo>
                <a:lnTo>
                  <a:pt x="1685925" y="1081088"/>
                </a:lnTo>
                <a:lnTo>
                  <a:pt x="1328737" y="638176"/>
                </a:lnTo>
                <a:lnTo>
                  <a:pt x="1081087" y="928688"/>
                </a:lnTo>
                <a:lnTo>
                  <a:pt x="147090" y="932281"/>
                </a:lnTo>
                <a:lnTo>
                  <a:pt x="230770" y="820377"/>
                </a:lnTo>
                <a:cubicBezTo>
                  <a:pt x="644252" y="319352"/>
                  <a:pt x="1270003" y="0"/>
                  <a:pt x="1970342" y="0"/>
                </a:cubicBezTo>
                <a:close/>
              </a:path>
            </a:pathLst>
          </a:custGeom>
          <a:solidFill>
            <a:srgbClr val="C2C2C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pic>
        <p:nvPicPr>
          <p:cNvPr id="6" name="Graphic 5">
            <a:extLst>
              <a:ext uri="{FF2B5EF4-FFF2-40B4-BE49-F238E27FC236}">
                <a16:creationId xmlns:a16="http://schemas.microsoft.com/office/drawing/2014/main" id="{F13B215C-6EE2-4060-89CB-365DABB0845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325544" y="2177418"/>
            <a:ext cx="4520846" cy="4546828"/>
          </a:xfrm>
          <a:prstGeom prst="rect">
            <a:avLst/>
          </a:prstGeom>
        </p:spPr>
      </p:pic>
      <p:sp>
        <p:nvSpPr>
          <p:cNvPr id="109" name="people_4" title="Icon of a person">
            <a:extLst>
              <a:ext uri="{FF2B5EF4-FFF2-40B4-BE49-F238E27FC236}">
                <a16:creationId xmlns:a16="http://schemas.microsoft.com/office/drawing/2014/main" id="{5384A869-CCD2-4F63-B1A4-DC41C50A531C}"/>
              </a:ext>
            </a:extLst>
          </p:cNvPr>
          <p:cNvSpPr>
            <a:spLocks noChangeAspect="1" noEditPoints="1"/>
          </p:cNvSpPr>
          <p:nvPr/>
        </p:nvSpPr>
        <p:spPr bwMode="auto">
          <a:xfrm>
            <a:off x="10301301" y="3093589"/>
            <a:ext cx="268172" cy="299811"/>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2" name="Arc 11">
            <a:extLst>
              <a:ext uri="{FF2B5EF4-FFF2-40B4-BE49-F238E27FC236}">
                <a16:creationId xmlns:a16="http://schemas.microsoft.com/office/drawing/2014/main" id="{68F0BD38-652C-4712-A218-993680E56746}"/>
              </a:ext>
            </a:extLst>
          </p:cNvPr>
          <p:cNvSpPr/>
          <p:nvPr/>
        </p:nvSpPr>
        <p:spPr>
          <a:xfrm rot="1750712">
            <a:off x="10203801" y="2372734"/>
            <a:ext cx="666334" cy="768635"/>
          </a:xfrm>
          <a:prstGeom prst="arc">
            <a:avLst>
              <a:gd name="adj1" fmla="val 7854967"/>
              <a:gd name="adj2" fmla="val 19123660"/>
            </a:avLst>
          </a:prstGeom>
          <a:ln w="76200">
            <a:solidFill>
              <a:srgbClr val="0078D7"/>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2" name="Arc 111">
            <a:extLst>
              <a:ext uri="{FF2B5EF4-FFF2-40B4-BE49-F238E27FC236}">
                <a16:creationId xmlns:a16="http://schemas.microsoft.com/office/drawing/2014/main" id="{4191874A-AECE-42CF-95E5-736F213FC6FD}"/>
              </a:ext>
            </a:extLst>
          </p:cNvPr>
          <p:cNvSpPr/>
          <p:nvPr/>
        </p:nvSpPr>
        <p:spPr>
          <a:xfrm rot="4383228" flipH="1">
            <a:off x="8475775" y="2350792"/>
            <a:ext cx="1270747" cy="2085218"/>
          </a:xfrm>
          <a:prstGeom prst="arc">
            <a:avLst>
              <a:gd name="adj1" fmla="val 16734804"/>
              <a:gd name="adj2" fmla="val 3289176"/>
            </a:avLst>
          </a:prstGeom>
          <a:ln w="76200">
            <a:solidFill>
              <a:srgbClr val="0078D7"/>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3" name="Arc 112">
            <a:extLst>
              <a:ext uri="{FF2B5EF4-FFF2-40B4-BE49-F238E27FC236}">
                <a16:creationId xmlns:a16="http://schemas.microsoft.com/office/drawing/2014/main" id="{1F26D49D-31C8-4D67-8101-9ADE7666235D}"/>
              </a:ext>
            </a:extLst>
          </p:cNvPr>
          <p:cNvSpPr/>
          <p:nvPr/>
        </p:nvSpPr>
        <p:spPr>
          <a:xfrm rot="5021410" flipH="1">
            <a:off x="8284517" y="3245956"/>
            <a:ext cx="2627146" cy="2323100"/>
          </a:xfrm>
          <a:prstGeom prst="arc">
            <a:avLst>
              <a:gd name="adj1" fmla="val 20250829"/>
              <a:gd name="adj2" fmla="val 3922804"/>
            </a:avLst>
          </a:prstGeom>
          <a:ln w="76200">
            <a:solidFill>
              <a:srgbClr val="0078D7"/>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pic>
        <p:nvPicPr>
          <p:cNvPr id="3" name="Graphic 2">
            <a:extLst>
              <a:ext uri="{FF2B5EF4-FFF2-40B4-BE49-F238E27FC236}">
                <a16:creationId xmlns:a16="http://schemas.microsoft.com/office/drawing/2014/main" id="{3476035A-100C-4F1D-BA45-02F404C6095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998618" y="3164796"/>
            <a:ext cx="476250" cy="476250"/>
          </a:xfrm>
          <a:prstGeom prst="rect">
            <a:avLst/>
          </a:prstGeom>
        </p:spPr>
      </p:pic>
      <p:pic>
        <p:nvPicPr>
          <p:cNvPr id="32" name="Graphic 31">
            <a:extLst>
              <a:ext uri="{FF2B5EF4-FFF2-40B4-BE49-F238E27FC236}">
                <a16:creationId xmlns:a16="http://schemas.microsoft.com/office/drawing/2014/main" id="{B049A819-E442-4F62-9D1B-673DA528E16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001378" y="3868964"/>
            <a:ext cx="1169178" cy="1169178"/>
          </a:xfrm>
          <a:prstGeom prst="rect">
            <a:avLst/>
          </a:prstGeom>
        </p:spPr>
      </p:pic>
      <p:pic>
        <p:nvPicPr>
          <p:cNvPr id="33" name="Graphic 32">
            <a:extLst>
              <a:ext uri="{FF2B5EF4-FFF2-40B4-BE49-F238E27FC236}">
                <a16:creationId xmlns:a16="http://schemas.microsoft.com/office/drawing/2014/main" id="{707BCE46-9FA0-4150-B51D-D0AE5DC2BAE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061083" y="3971716"/>
            <a:ext cx="476250" cy="476250"/>
          </a:xfrm>
          <a:prstGeom prst="rect">
            <a:avLst/>
          </a:prstGeom>
        </p:spPr>
      </p:pic>
      <p:pic>
        <p:nvPicPr>
          <p:cNvPr id="34" name="Graphic 33">
            <a:extLst>
              <a:ext uri="{FF2B5EF4-FFF2-40B4-BE49-F238E27FC236}">
                <a16:creationId xmlns:a16="http://schemas.microsoft.com/office/drawing/2014/main" id="{282F4115-1006-4FB3-AFBE-D6C0225BE82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578585" y="2736105"/>
            <a:ext cx="476250" cy="476250"/>
          </a:xfrm>
          <a:prstGeom prst="rect">
            <a:avLst/>
          </a:prstGeom>
        </p:spPr>
      </p:pic>
      <p:pic>
        <p:nvPicPr>
          <p:cNvPr id="46" name="Graphic 45">
            <a:extLst>
              <a:ext uri="{FF2B5EF4-FFF2-40B4-BE49-F238E27FC236}">
                <a16:creationId xmlns:a16="http://schemas.microsoft.com/office/drawing/2014/main" id="{5CC030A9-8069-4C9F-96B7-347BD9E90DD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981219" y="5199813"/>
            <a:ext cx="1169178" cy="1169178"/>
          </a:xfrm>
          <a:prstGeom prst="rect">
            <a:avLst/>
          </a:prstGeom>
        </p:spPr>
      </p:pic>
      <p:pic>
        <p:nvPicPr>
          <p:cNvPr id="47" name="Graphic 46">
            <a:extLst>
              <a:ext uri="{FF2B5EF4-FFF2-40B4-BE49-F238E27FC236}">
                <a16:creationId xmlns:a16="http://schemas.microsoft.com/office/drawing/2014/main" id="{1174C253-F3FD-432D-9FE5-4AD011BA8AC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342348" y="2519835"/>
            <a:ext cx="1169178" cy="1169178"/>
          </a:xfrm>
          <a:prstGeom prst="rect">
            <a:avLst/>
          </a:prstGeom>
        </p:spPr>
      </p:pic>
      <p:pic>
        <p:nvPicPr>
          <p:cNvPr id="48" name="Graphic 47">
            <a:extLst>
              <a:ext uri="{FF2B5EF4-FFF2-40B4-BE49-F238E27FC236}">
                <a16:creationId xmlns:a16="http://schemas.microsoft.com/office/drawing/2014/main" id="{B4B9D2F6-E7B4-4E29-8DDC-37E86794B29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775168" y="5394056"/>
            <a:ext cx="1169178" cy="1169178"/>
          </a:xfrm>
          <a:prstGeom prst="rect">
            <a:avLst/>
          </a:prstGeom>
        </p:spPr>
      </p:pic>
      <p:pic>
        <p:nvPicPr>
          <p:cNvPr id="49" name="Graphic 48">
            <a:extLst>
              <a:ext uri="{FF2B5EF4-FFF2-40B4-BE49-F238E27FC236}">
                <a16:creationId xmlns:a16="http://schemas.microsoft.com/office/drawing/2014/main" id="{DAC442BA-D4DB-43BA-B362-D7204E42073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889528" y="4014257"/>
            <a:ext cx="1169178" cy="1169178"/>
          </a:xfrm>
          <a:prstGeom prst="rect">
            <a:avLst/>
          </a:prstGeom>
        </p:spPr>
      </p:pic>
      <p:pic>
        <p:nvPicPr>
          <p:cNvPr id="50" name="Graphic 49">
            <a:extLst>
              <a:ext uri="{FF2B5EF4-FFF2-40B4-BE49-F238E27FC236}">
                <a16:creationId xmlns:a16="http://schemas.microsoft.com/office/drawing/2014/main" id="{E2BEC12D-EFF1-42A3-9075-C8ED708C656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031376" y="3225143"/>
            <a:ext cx="1169178" cy="1169178"/>
          </a:xfrm>
          <a:prstGeom prst="rect">
            <a:avLst/>
          </a:prstGeom>
        </p:spPr>
      </p:pic>
      <p:pic>
        <p:nvPicPr>
          <p:cNvPr id="51" name="Graphic 50">
            <a:extLst>
              <a:ext uri="{FF2B5EF4-FFF2-40B4-BE49-F238E27FC236}">
                <a16:creationId xmlns:a16="http://schemas.microsoft.com/office/drawing/2014/main" id="{617C04D6-7B5A-401C-971A-3F92C4B8871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207778" y="3058437"/>
            <a:ext cx="1169178" cy="1169178"/>
          </a:xfrm>
          <a:prstGeom prst="rect">
            <a:avLst/>
          </a:prstGeom>
        </p:spPr>
      </p:pic>
      <p:pic>
        <p:nvPicPr>
          <p:cNvPr id="52" name="Graphic 51">
            <a:extLst>
              <a:ext uri="{FF2B5EF4-FFF2-40B4-BE49-F238E27FC236}">
                <a16:creationId xmlns:a16="http://schemas.microsoft.com/office/drawing/2014/main" id="{0136346E-67B6-48D3-B535-ACD5B90952E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1022822" y="3599964"/>
            <a:ext cx="1169178" cy="1169178"/>
          </a:xfrm>
          <a:prstGeom prst="rect">
            <a:avLst/>
          </a:prstGeom>
        </p:spPr>
      </p:pic>
      <p:pic>
        <p:nvPicPr>
          <p:cNvPr id="53" name="Graphic 52">
            <a:extLst>
              <a:ext uri="{FF2B5EF4-FFF2-40B4-BE49-F238E27FC236}">
                <a16:creationId xmlns:a16="http://schemas.microsoft.com/office/drawing/2014/main" id="{087B8CC3-B7C6-4327-B316-6C3DDCF5AD5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674690" y="2763189"/>
            <a:ext cx="1169178" cy="1169178"/>
          </a:xfrm>
          <a:prstGeom prst="rect">
            <a:avLst/>
          </a:prstGeom>
        </p:spPr>
      </p:pic>
      <p:sp>
        <p:nvSpPr>
          <p:cNvPr id="40" name="Title 43">
            <a:extLst>
              <a:ext uri="{FF2B5EF4-FFF2-40B4-BE49-F238E27FC236}">
                <a16:creationId xmlns:a16="http://schemas.microsoft.com/office/drawing/2014/main" id="{5E823DDE-7E5F-4B4D-8B74-0EDBAE2575FC}"/>
              </a:ext>
            </a:extLst>
          </p:cNvPr>
          <p:cNvSpPr>
            <a:spLocks noGrp="1"/>
          </p:cNvSpPr>
          <p:nvPr>
            <p:ph type="title"/>
          </p:nvPr>
        </p:nvSpPr>
        <p:spPr>
          <a:xfrm>
            <a:off x="1199357" y="307866"/>
            <a:ext cx="10059922" cy="553998"/>
          </a:xfrm>
        </p:spPr>
        <p:txBody>
          <a:bodyPr/>
          <a:lstStyle/>
          <a:p>
            <a:r>
              <a:rPr lang="en-US" dirty="0"/>
              <a:t>Azure Front Door Service</a:t>
            </a:r>
          </a:p>
        </p:txBody>
      </p:sp>
      <p:sp>
        <p:nvSpPr>
          <p:cNvPr id="2" name="Rectangle 1">
            <a:extLst>
              <a:ext uri="{FF2B5EF4-FFF2-40B4-BE49-F238E27FC236}">
                <a16:creationId xmlns:a16="http://schemas.microsoft.com/office/drawing/2014/main" id="{A569A7C7-AC6C-4F66-82C6-A412805033F5}"/>
              </a:ext>
            </a:extLst>
          </p:cNvPr>
          <p:cNvSpPr/>
          <p:nvPr/>
        </p:nvSpPr>
        <p:spPr>
          <a:xfrm>
            <a:off x="455487" y="1701222"/>
            <a:ext cx="6332595" cy="4724370"/>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bold"/>
                <a:ea typeface="+mn-ea"/>
                <a:cs typeface="Segoe UI Semilight" panose="020B0402040204020203" pitchFamily="34" charset="0"/>
              </a:rPr>
              <a:t>Application acceleration</a:t>
            </a:r>
          </a:p>
          <a:p>
            <a:pPr marL="190500" marR="0" lvl="0" indent="-1905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HTTP proxy at the edge of Microsoft’s global network</a:t>
            </a:r>
          </a:p>
          <a:p>
            <a:pPr marL="190500" marR="0" lvl="0" indent="-1905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Reduce latency and improve throughput for your app </a:t>
            </a:r>
          </a:p>
          <a:p>
            <a:pPr marL="190500" marR="0" lvl="0" indent="-1905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Scale out with massive SSL offload</a:t>
            </a:r>
          </a:p>
          <a:p>
            <a:pPr marL="190500" marR="0" lvl="0" indent="-1905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Supports IPv6 </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bold"/>
                <a:ea typeface="+mn-ea"/>
                <a:cs typeface="Segoe UI Semilight" panose="020B0402040204020203" pitchFamily="34" charset="0"/>
              </a:rPr>
              <a:t>Global HTTP/S load balancing</a:t>
            </a:r>
          </a:p>
          <a:p>
            <a:pPr marL="190500" marR="0" lvl="0" indent="-1905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Active probing with global instant failover </a:t>
            </a:r>
          </a:p>
          <a:p>
            <a:pPr marL="190500" marR="0" lvl="0" indent="-1905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Path based routing for microservices</a:t>
            </a:r>
          </a:p>
          <a:p>
            <a:pPr marL="190500" marR="0" lvl="0" indent="-1905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Request rate limiting</a:t>
            </a:r>
          </a:p>
          <a:p>
            <a:pPr marL="190500" marR="0" lvl="0" indent="-1905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Sticky, weighted and priority routing</a:t>
            </a:r>
          </a:p>
          <a:p>
            <a:pPr marL="0" marR="0" lvl="0" indent="0" algn="l" defTabSz="914367" rtl="0" eaLnBrk="1" fontAlgn="auto" latinLnBrk="0" hangingPunct="1">
              <a:lnSpc>
                <a:spcPct val="100000"/>
              </a:lnSpc>
              <a:spcBef>
                <a:spcPts val="0"/>
              </a:spcBef>
              <a:spcAft>
                <a:spcPts val="600"/>
              </a:spcAft>
              <a:buClrTx/>
              <a:buSzTx/>
              <a:buFontTx/>
              <a:buNone/>
              <a:tabLst/>
              <a:defRPr/>
            </a:pPr>
            <a:endParaRPr kumimoji="0" lang="en-US" sz="1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bold"/>
                <a:ea typeface="+mn-ea"/>
                <a:cs typeface="Segoe UI Semilight" panose="020B0402040204020203" pitchFamily="34" charset="0"/>
              </a:rPr>
              <a:t>Global insights</a:t>
            </a:r>
          </a:p>
          <a:p>
            <a:pPr marL="190500" marR="0" lvl="0" indent="-1905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Central traffic dashboard</a:t>
            </a:r>
          </a:p>
          <a:p>
            <a:pPr marL="190500" marR="0" lvl="0" indent="-1905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Regional backend health</a:t>
            </a:r>
          </a:p>
        </p:txBody>
      </p:sp>
      <p:sp>
        <p:nvSpPr>
          <p:cNvPr id="54" name="Rectangle 53">
            <a:extLst>
              <a:ext uri="{FF2B5EF4-FFF2-40B4-BE49-F238E27FC236}">
                <a16:creationId xmlns:a16="http://schemas.microsoft.com/office/drawing/2014/main" id="{52F15414-0003-4F94-98C7-98A6985E3803}"/>
              </a:ext>
            </a:extLst>
          </p:cNvPr>
          <p:cNvSpPr/>
          <p:nvPr/>
        </p:nvSpPr>
        <p:spPr>
          <a:xfrm>
            <a:off x="734088" y="951612"/>
            <a:ext cx="6943818" cy="584775"/>
          </a:xfrm>
          <a:prstGeom prst="rect">
            <a:avLst/>
          </a:prstGeom>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F37521"/>
                </a:solidFill>
                <a:effectLst/>
                <a:uLnTx/>
                <a:uFillTx/>
                <a:latin typeface="Segoe UI Semibold"/>
                <a:ea typeface="+mn-ea"/>
                <a:cs typeface="+mn-cs"/>
              </a:rPr>
              <a:t>Your global entry-point to the cloud</a:t>
            </a:r>
          </a:p>
        </p:txBody>
      </p:sp>
      <p:sp>
        <p:nvSpPr>
          <p:cNvPr id="27" name="TextBox 26">
            <a:extLst>
              <a:ext uri="{FF2B5EF4-FFF2-40B4-BE49-F238E27FC236}">
                <a16:creationId xmlns:a16="http://schemas.microsoft.com/office/drawing/2014/main" id="{A37B6321-B69C-3F40-9215-5A1CBDEDF1F4}"/>
              </a:ext>
            </a:extLst>
          </p:cNvPr>
          <p:cNvSpPr txBox="1"/>
          <p:nvPr/>
        </p:nvSpPr>
        <p:spPr>
          <a:xfrm rot="2380381">
            <a:off x="11046001" y="167549"/>
            <a:ext cx="1594261" cy="369332"/>
          </a:xfrm>
          <a:prstGeom prst="rect">
            <a:avLst/>
          </a:prstGeom>
          <a:solidFill>
            <a:srgbClr val="7030A0"/>
          </a:solid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FFFFFF"/>
                </a:solidFill>
                <a:effectLst/>
                <a:uLnTx/>
                <a:uFillTx/>
                <a:latin typeface="Segoe UI"/>
                <a:ea typeface="+mn-ea"/>
                <a:cs typeface="+mn-cs"/>
              </a:rPr>
              <a:t>Preview</a:t>
            </a:r>
          </a:p>
        </p:txBody>
      </p:sp>
      <p:pic>
        <p:nvPicPr>
          <p:cNvPr id="28" name="Graphic 27">
            <a:extLst>
              <a:ext uri="{FF2B5EF4-FFF2-40B4-BE49-F238E27FC236}">
                <a16:creationId xmlns:a16="http://schemas.microsoft.com/office/drawing/2014/main" id="{7E2E540D-1F87-BB4F-9AA6-CD10A3D3F587}"/>
              </a:ext>
            </a:extLst>
          </p:cNvPr>
          <p:cNvPicPr>
            <a:picLocks noChangeAspect="1"/>
          </p:cNvPicPr>
          <p:nvPr/>
        </p:nvPicPr>
        <p:blipFill>
          <a:blip r:embed="rId9">
            <a:extLst>
              <a:ext uri="{96DAC541-7B7A-43D3-8B79-37D633B846F1}">
                <asvg:svgBlip xmlns:asvg="http://schemas.microsoft.com/office/drawing/2016/SVG/main" r:embed="rId8"/>
              </a:ext>
            </a:extLst>
          </a:blip>
          <a:stretch>
            <a:fillRect/>
          </a:stretch>
        </p:blipFill>
        <p:spPr>
          <a:xfrm>
            <a:off x="363208" y="256076"/>
            <a:ext cx="715335" cy="715335"/>
          </a:xfrm>
          <a:prstGeom prst="rect">
            <a:avLst/>
          </a:prstGeom>
        </p:spPr>
      </p:pic>
    </p:spTree>
    <p:extLst>
      <p:ext uri="{BB962C8B-B14F-4D97-AF65-F5344CB8AC3E}">
        <p14:creationId xmlns:p14="http://schemas.microsoft.com/office/powerpoint/2010/main" val="1122611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400"/>
                                        <p:tgtEl>
                                          <p:spTgt spid="32"/>
                                        </p:tgtEl>
                                      </p:cBhvr>
                                    </p:animEffect>
                                  </p:childTnLst>
                                </p:cTn>
                              </p:par>
                              <p:par>
                                <p:cTn id="8" presetID="64" presetClass="path" presetSubtype="0" decel="100000" fill="hold" nodeType="withEffect">
                                  <p:stCondLst>
                                    <p:cond delay="0"/>
                                  </p:stCondLst>
                                  <p:childTnLst>
                                    <p:animMotion origin="layout" path="M -1.25E-6 0.07662 L -1.25E-6 -3.7037E-7 " pathEditMode="relative" rAng="0" ptsTypes="AA">
                                      <p:cBhvr>
                                        <p:cTn id="9" dur="750" fill="hold"/>
                                        <p:tgtEl>
                                          <p:spTgt spid="32"/>
                                        </p:tgtEl>
                                        <p:attrNameLst>
                                          <p:attrName>ppt_x</p:attrName>
                                          <p:attrName>ppt_y</p:attrName>
                                        </p:attrNameLst>
                                      </p:cBhvr>
                                      <p:rCtr x="0" y="-3843"/>
                                    </p:animMotion>
                                  </p:childTnLst>
                                </p:cTn>
                              </p:par>
                            </p:childTnLst>
                          </p:cTn>
                        </p:par>
                        <p:par>
                          <p:cTn id="10" fill="hold">
                            <p:stCondLst>
                              <p:cond delay="750"/>
                            </p:stCondLst>
                            <p:childTnLst>
                              <p:par>
                                <p:cTn id="11" presetID="42" presetClass="path" presetSubtype="0" accel="50667" decel="49333" fill="hold" nodeType="afterEffect">
                                  <p:stCondLst>
                                    <p:cond delay="700"/>
                                  </p:stCondLst>
                                  <p:childTnLst>
                                    <p:animMotion origin="layout" path="M -1.25E-6 -3.7037E-7 L 0.04896 -0.19815 " pathEditMode="relative" rAng="0" ptsTypes="AA">
                                      <p:cBhvr>
                                        <p:cTn id="12" dur="750" fill="hold"/>
                                        <p:tgtEl>
                                          <p:spTgt spid="32"/>
                                        </p:tgtEl>
                                        <p:attrNameLst>
                                          <p:attrName>ppt_x</p:attrName>
                                          <p:attrName>ppt_y</p:attrName>
                                        </p:attrNameLst>
                                      </p:cBhvr>
                                      <p:rCtr x="2448" y="-9907"/>
                                    </p:animMotion>
                                  </p:childTnLst>
                                </p:cTn>
                              </p:par>
                              <p:par>
                                <p:cTn id="13" presetID="6" presetClass="emph" presetSubtype="0" fill="hold" nodeType="withEffect">
                                  <p:stCondLst>
                                    <p:cond delay="1000"/>
                                  </p:stCondLst>
                                  <p:childTnLst>
                                    <p:animScale>
                                      <p:cBhvr>
                                        <p:cTn id="14" dur="400" fill="hold"/>
                                        <p:tgtEl>
                                          <p:spTgt spid="32"/>
                                        </p:tgtEl>
                                      </p:cBhvr>
                                      <p:by x="25000" y="25000"/>
                                    </p:animScale>
                                  </p:childTnLst>
                                </p:cTn>
                              </p:par>
                            </p:childTnLst>
                          </p:cTn>
                        </p:par>
                        <p:par>
                          <p:cTn id="15" fill="hold">
                            <p:stCondLst>
                              <p:cond delay="2200"/>
                            </p:stCondLst>
                            <p:childTnLst>
                              <p:par>
                                <p:cTn id="16" presetID="22" presetClass="entr" presetSubtype="2" fill="hold" grpId="0" nodeType="afterEffect">
                                  <p:stCondLst>
                                    <p:cond delay="0"/>
                                  </p:stCondLst>
                                  <p:childTnLst>
                                    <p:set>
                                      <p:cBhvr>
                                        <p:cTn id="17" dur="1" fill="hold">
                                          <p:stCondLst>
                                            <p:cond delay="0"/>
                                          </p:stCondLst>
                                        </p:cTn>
                                        <p:tgtEl>
                                          <p:spTgt spid="113"/>
                                        </p:tgtEl>
                                        <p:attrNameLst>
                                          <p:attrName>style.visibility</p:attrName>
                                        </p:attrNameLst>
                                      </p:cBhvr>
                                      <p:to>
                                        <p:strVal val="visible"/>
                                      </p:to>
                                    </p:set>
                                    <p:animEffect transition="in" filter="wipe(right)">
                                      <p:cBhvr>
                                        <p:cTn id="18" dur="750"/>
                                        <p:tgtEl>
                                          <p:spTgt spid="113"/>
                                        </p:tgtEl>
                                      </p:cBhvr>
                                    </p:animEffect>
                                  </p:childTnLst>
                                </p:cTn>
                              </p:par>
                              <p:par>
                                <p:cTn id="19" presetID="22" presetClass="entr" presetSubtype="2" fill="hold" grpId="0" nodeType="withEffect">
                                  <p:stCondLst>
                                    <p:cond delay="0"/>
                                  </p:stCondLst>
                                  <p:childTnLst>
                                    <p:set>
                                      <p:cBhvr>
                                        <p:cTn id="20" dur="1" fill="hold">
                                          <p:stCondLst>
                                            <p:cond delay="0"/>
                                          </p:stCondLst>
                                        </p:cTn>
                                        <p:tgtEl>
                                          <p:spTgt spid="112"/>
                                        </p:tgtEl>
                                        <p:attrNameLst>
                                          <p:attrName>style.visibility</p:attrName>
                                        </p:attrNameLst>
                                      </p:cBhvr>
                                      <p:to>
                                        <p:strVal val="visible"/>
                                      </p:to>
                                    </p:set>
                                    <p:animEffect transition="in" filter="wipe(right)">
                                      <p:cBhvr>
                                        <p:cTn id="21" dur="750"/>
                                        <p:tgtEl>
                                          <p:spTgt spid="112"/>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wipe(left)">
                                      <p:cBhvr>
                                        <p:cTn id="24" dur="750"/>
                                        <p:tgtEl>
                                          <p:spTgt spid="12"/>
                                        </p:tgtEl>
                                      </p:cBhvr>
                                    </p:animEffect>
                                  </p:childTnLst>
                                </p:cTn>
                              </p:par>
                            </p:childTnLst>
                          </p:cTn>
                        </p:par>
                        <p:par>
                          <p:cTn id="25" fill="hold">
                            <p:stCondLst>
                              <p:cond delay="2950"/>
                            </p:stCondLst>
                            <p:childTnLst>
                              <p:par>
                                <p:cTn id="26" presetID="10" presetClass="entr" presetSubtype="0" fill="hold" nodeType="afterEffect">
                                  <p:stCondLst>
                                    <p:cond delay="500"/>
                                  </p:stCondLst>
                                  <p:childTnLst>
                                    <p:set>
                                      <p:cBhvr>
                                        <p:cTn id="27" dur="1" fill="hold">
                                          <p:stCondLst>
                                            <p:cond delay="0"/>
                                          </p:stCondLst>
                                        </p:cTn>
                                        <p:tgtEl>
                                          <p:spTgt spid="46"/>
                                        </p:tgtEl>
                                        <p:attrNameLst>
                                          <p:attrName>style.visibility</p:attrName>
                                        </p:attrNameLst>
                                      </p:cBhvr>
                                      <p:to>
                                        <p:strVal val="visible"/>
                                      </p:to>
                                    </p:set>
                                    <p:animEffect transition="in" filter="fade">
                                      <p:cBhvr>
                                        <p:cTn id="28" dur="400"/>
                                        <p:tgtEl>
                                          <p:spTgt spid="46"/>
                                        </p:tgtEl>
                                      </p:cBhvr>
                                    </p:animEffect>
                                  </p:childTnLst>
                                </p:cTn>
                              </p:par>
                              <p:par>
                                <p:cTn id="29" presetID="6" presetClass="emph" presetSubtype="0" fill="hold" nodeType="withEffect">
                                  <p:stCondLst>
                                    <p:cond delay="300"/>
                                  </p:stCondLst>
                                  <p:childTnLst>
                                    <p:animScale>
                                      <p:cBhvr>
                                        <p:cTn id="30" dur="400" fill="hold"/>
                                        <p:tgtEl>
                                          <p:spTgt spid="46"/>
                                        </p:tgtEl>
                                      </p:cBhvr>
                                      <p:by x="25000" y="25000"/>
                                    </p:animScale>
                                  </p:childTnLst>
                                </p:cTn>
                              </p:par>
                            </p:childTnLst>
                          </p:cTn>
                        </p:par>
                        <p:par>
                          <p:cTn id="31" fill="hold">
                            <p:stCondLst>
                              <p:cond delay="3850"/>
                            </p:stCondLst>
                            <p:childTnLst>
                              <p:par>
                                <p:cTn id="32" presetID="10" presetClass="entr" presetSubtype="0" fill="hold" nodeType="afterEffect">
                                  <p:stCondLst>
                                    <p:cond delay="0"/>
                                  </p:stCondLst>
                                  <p:childTnLst>
                                    <p:set>
                                      <p:cBhvr>
                                        <p:cTn id="33" dur="1" fill="hold">
                                          <p:stCondLst>
                                            <p:cond delay="0"/>
                                          </p:stCondLst>
                                        </p:cTn>
                                        <p:tgtEl>
                                          <p:spTgt spid="47"/>
                                        </p:tgtEl>
                                        <p:attrNameLst>
                                          <p:attrName>style.visibility</p:attrName>
                                        </p:attrNameLst>
                                      </p:cBhvr>
                                      <p:to>
                                        <p:strVal val="visible"/>
                                      </p:to>
                                    </p:set>
                                    <p:animEffect transition="in" filter="fade">
                                      <p:cBhvr>
                                        <p:cTn id="34" dur="400"/>
                                        <p:tgtEl>
                                          <p:spTgt spid="47"/>
                                        </p:tgtEl>
                                      </p:cBhvr>
                                    </p:animEffect>
                                  </p:childTnLst>
                                </p:cTn>
                              </p:par>
                              <p:par>
                                <p:cTn id="35" presetID="6" presetClass="emph" presetSubtype="0" fill="hold" nodeType="withEffect">
                                  <p:stCondLst>
                                    <p:cond delay="0"/>
                                  </p:stCondLst>
                                  <p:childTnLst>
                                    <p:animScale>
                                      <p:cBhvr>
                                        <p:cTn id="36" dur="400" fill="hold"/>
                                        <p:tgtEl>
                                          <p:spTgt spid="47"/>
                                        </p:tgtEl>
                                      </p:cBhvr>
                                      <p:by x="25000" y="25000"/>
                                    </p:animScale>
                                  </p:childTnLst>
                                </p:cTn>
                              </p:par>
                            </p:childTnLst>
                          </p:cTn>
                        </p:par>
                        <p:par>
                          <p:cTn id="37" fill="hold">
                            <p:stCondLst>
                              <p:cond delay="4250"/>
                            </p:stCondLst>
                            <p:childTnLst>
                              <p:par>
                                <p:cTn id="38" presetID="10" presetClass="entr" presetSubtype="0" fill="hold" nodeType="afterEffect">
                                  <p:stCondLst>
                                    <p:cond delay="0"/>
                                  </p:stCondLst>
                                  <p:childTnLst>
                                    <p:set>
                                      <p:cBhvr>
                                        <p:cTn id="39" dur="1" fill="hold">
                                          <p:stCondLst>
                                            <p:cond delay="0"/>
                                          </p:stCondLst>
                                        </p:cTn>
                                        <p:tgtEl>
                                          <p:spTgt spid="48"/>
                                        </p:tgtEl>
                                        <p:attrNameLst>
                                          <p:attrName>style.visibility</p:attrName>
                                        </p:attrNameLst>
                                      </p:cBhvr>
                                      <p:to>
                                        <p:strVal val="visible"/>
                                      </p:to>
                                    </p:set>
                                    <p:animEffect transition="in" filter="fade">
                                      <p:cBhvr>
                                        <p:cTn id="40" dur="300"/>
                                        <p:tgtEl>
                                          <p:spTgt spid="48"/>
                                        </p:tgtEl>
                                      </p:cBhvr>
                                    </p:animEffect>
                                  </p:childTnLst>
                                </p:cTn>
                              </p:par>
                              <p:par>
                                <p:cTn id="41" presetID="6" presetClass="emph" presetSubtype="0" fill="hold" nodeType="withEffect">
                                  <p:stCondLst>
                                    <p:cond delay="0"/>
                                  </p:stCondLst>
                                  <p:childTnLst>
                                    <p:animScale>
                                      <p:cBhvr>
                                        <p:cTn id="42" dur="300" fill="hold"/>
                                        <p:tgtEl>
                                          <p:spTgt spid="48"/>
                                        </p:tgtEl>
                                      </p:cBhvr>
                                      <p:by x="25000" y="25000"/>
                                    </p:animScale>
                                  </p:childTnLst>
                                </p:cTn>
                              </p:par>
                            </p:childTnLst>
                          </p:cTn>
                        </p:par>
                        <p:par>
                          <p:cTn id="43" fill="hold">
                            <p:stCondLst>
                              <p:cond delay="4550"/>
                            </p:stCondLst>
                            <p:childTnLst>
                              <p:par>
                                <p:cTn id="44" presetID="10" presetClass="entr" presetSubtype="0" fill="hold" nodeType="afterEffect">
                                  <p:stCondLst>
                                    <p:cond delay="0"/>
                                  </p:stCondLst>
                                  <p:childTnLst>
                                    <p:set>
                                      <p:cBhvr>
                                        <p:cTn id="45" dur="1" fill="hold">
                                          <p:stCondLst>
                                            <p:cond delay="0"/>
                                          </p:stCondLst>
                                        </p:cTn>
                                        <p:tgtEl>
                                          <p:spTgt spid="49"/>
                                        </p:tgtEl>
                                        <p:attrNameLst>
                                          <p:attrName>style.visibility</p:attrName>
                                        </p:attrNameLst>
                                      </p:cBhvr>
                                      <p:to>
                                        <p:strVal val="visible"/>
                                      </p:to>
                                    </p:set>
                                    <p:animEffect transition="in" filter="fade">
                                      <p:cBhvr>
                                        <p:cTn id="46" dur="300"/>
                                        <p:tgtEl>
                                          <p:spTgt spid="49"/>
                                        </p:tgtEl>
                                      </p:cBhvr>
                                    </p:animEffect>
                                  </p:childTnLst>
                                </p:cTn>
                              </p:par>
                              <p:par>
                                <p:cTn id="47" presetID="6" presetClass="emph" presetSubtype="0" fill="hold" nodeType="withEffect">
                                  <p:stCondLst>
                                    <p:cond delay="0"/>
                                  </p:stCondLst>
                                  <p:childTnLst>
                                    <p:animScale>
                                      <p:cBhvr>
                                        <p:cTn id="48" dur="300" fill="hold"/>
                                        <p:tgtEl>
                                          <p:spTgt spid="49"/>
                                        </p:tgtEl>
                                      </p:cBhvr>
                                      <p:by x="25000" y="25000"/>
                                    </p:animScale>
                                  </p:childTnLst>
                                </p:cTn>
                              </p:par>
                            </p:childTnLst>
                          </p:cTn>
                        </p:par>
                        <p:par>
                          <p:cTn id="49" fill="hold">
                            <p:stCondLst>
                              <p:cond delay="4850"/>
                            </p:stCondLst>
                            <p:childTnLst>
                              <p:par>
                                <p:cTn id="50" presetID="10" presetClass="entr" presetSubtype="0" fill="hold" nodeType="afterEffect">
                                  <p:stCondLst>
                                    <p:cond delay="0"/>
                                  </p:stCondLst>
                                  <p:childTnLst>
                                    <p:set>
                                      <p:cBhvr>
                                        <p:cTn id="51" dur="1" fill="hold">
                                          <p:stCondLst>
                                            <p:cond delay="0"/>
                                          </p:stCondLst>
                                        </p:cTn>
                                        <p:tgtEl>
                                          <p:spTgt spid="50"/>
                                        </p:tgtEl>
                                        <p:attrNameLst>
                                          <p:attrName>style.visibility</p:attrName>
                                        </p:attrNameLst>
                                      </p:cBhvr>
                                      <p:to>
                                        <p:strVal val="visible"/>
                                      </p:to>
                                    </p:set>
                                    <p:animEffect transition="in" filter="fade">
                                      <p:cBhvr>
                                        <p:cTn id="52" dur="200"/>
                                        <p:tgtEl>
                                          <p:spTgt spid="50"/>
                                        </p:tgtEl>
                                      </p:cBhvr>
                                    </p:animEffect>
                                  </p:childTnLst>
                                </p:cTn>
                              </p:par>
                              <p:par>
                                <p:cTn id="53" presetID="6" presetClass="emph" presetSubtype="0" fill="hold" nodeType="withEffect">
                                  <p:stCondLst>
                                    <p:cond delay="0"/>
                                  </p:stCondLst>
                                  <p:childTnLst>
                                    <p:animScale>
                                      <p:cBhvr>
                                        <p:cTn id="54" dur="200" fill="hold"/>
                                        <p:tgtEl>
                                          <p:spTgt spid="50"/>
                                        </p:tgtEl>
                                      </p:cBhvr>
                                      <p:by x="25000" y="25000"/>
                                    </p:animScale>
                                  </p:childTnLst>
                                </p:cTn>
                              </p:par>
                            </p:childTnLst>
                          </p:cTn>
                        </p:par>
                        <p:par>
                          <p:cTn id="55" fill="hold">
                            <p:stCondLst>
                              <p:cond delay="5050"/>
                            </p:stCondLst>
                            <p:childTnLst>
                              <p:par>
                                <p:cTn id="56" presetID="10" presetClass="entr" presetSubtype="0" fill="hold" nodeType="afterEffect">
                                  <p:stCondLst>
                                    <p:cond delay="0"/>
                                  </p:stCondLst>
                                  <p:childTnLst>
                                    <p:set>
                                      <p:cBhvr>
                                        <p:cTn id="57" dur="1" fill="hold">
                                          <p:stCondLst>
                                            <p:cond delay="0"/>
                                          </p:stCondLst>
                                        </p:cTn>
                                        <p:tgtEl>
                                          <p:spTgt spid="51"/>
                                        </p:tgtEl>
                                        <p:attrNameLst>
                                          <p:attrName>style.visibility</p:attrName>
                                        </p:attrNameLst>
                                      </p:cBhvr>
                                      <p:to>
                                        <p:strVal val="visible"/>
                                      </p:to>
                                    </p:set>
                                    <p:animEffect transition="in" filter="fade">
                                      <p:cBhvr>
                                        <p:cTn id="58" dur="200"/>
                                        <p:tgtEl>
                                          <p:spTgt spid="51"/>
                                        </p:tgtEl>
                                      </p:cBhvr>
                                    </p:animEffect>
                                  </p:childTnLst>
                                </p:cTn>
                              </p:par>
                              <p:par>
                                <p:cTn id="59" presetID="6" presetClass="emph" presetSubtype="0" fill="hold" nodeType="withEffect">
                                  <p:stCondLst>
                                    <p:cond delay="0"/>
                                  </p:stCondLst>
                                  <p:childTnLst>
                                    <p:animScale>
                                      <p:cBhvr>
                                        <p:cTn id="60" dur="200" fill="hold"/>
                                        <p:tgtEl>
                                          <p:spTgt spid="51"/>
                                        </p:tgtEl>
                                      </p:cBhvr>
                                      <p:by x="25000" y="25000"/>
                                    </p:animScale>
                                  </p:childTnLst>
                                </p:cTn>
                              </p:par>
                            </p:childTnLst>
                          </p:cTn>
                        </p:par>
                        <p:par>
                          <p:cTn id="61" fill="hold">
                            <p:stCondLst>
                              <p:cond delay="5250"/>
                            </p:stCondLst>
                            <p:childTnLst>
                              <p:par>
                                <p:cTn id="62" presetID="10" presetClass="entr" presetSubtype="0" fill="hold" nodeType="afterEffect">
                                  <p:stCondLst>
                                    <p:cond delay="0"/>
                                  </p:stCondLst>
                                  <p:childTnLst>
                                    <p:set>
                                      <p:cBhvr>
                                        <p:cTn id="63" dur="1" fill="hold">
                                          <p:stCondLst>
                                            <p:cond delay="0"/>
                                          </p:stCondLst>
                                        </p:cTn>
                                        <p:tgtEl>
                                          <p:spTgt spid="52"/>
                                        </p:tgtEl>
                                        <p:attrNameLst>
                                          <p:attrName>style.visibility</p:attrName>
                                        </p:attrNameLst>
                                      </p:cBhvr>
                                      <p:to>
                                        <p:strVal val="visible"/>
                                      </p:to>
                                    </p:set>
                                    <p:animEffect transition="in" filter="fade">
                                      <p:cBhvr>
                                        <p:cTn id="64" dur="100"/>
                                        <p:tgtEl>
                                          <p:spTgt spid="52"/>
                                        </p:tgtEl>
                                      </p:cBhvr>
                                    </p:animEffect>
                                  </p:childTnLst>
                                </p:cTn>
                              </p:par>
                              <p:par>
                                <p:cTn id="65" presetID="6" presetClass="emph" presetSubtype="0" fill="hold" nodeType="withEffect">
                                  <p:stCondLst>
                                    <p:cond delay="0"/>
                                  </p:stCondLst>
                                  <p:childTnLst>
                                    <p:animScale>
                                      <p:cBhvr>
                                        <p:cTn id="66" dur="100" fill="hold"/>
                                        <p:tgtEl>
                                          <p:spTgt spid="52"/>
                                        </p:tgtEl>
                                      </p:cBhvr>
                                      <p:by x="25000" y="25000"/>
                                    </p:animScale>
                                  </p:childTnLst>
                                </p:cTn>
                              </p:par>
                            </p:childTnLst>
                          </p:cTn>
                        </p:par>
                        <p:par>
                          <p:cTn id="67" fill="hold">
                            <p:stCondLst>
                              <p:cond delay="5350"/>
                            </p:stCondLst>
                            <p:childTnLst>
                              <p:par>
                                <p:cTn id="68" presetID="10" presetClass="entr" presetSubtype="0" fill="hold" nodeType="afterEffect">
                                  <p:stCondLst>
                                    <p:cond delay="0"/>
                                  </p:stCondLst>
                                  <p:childTnLst>
                                    <p:set>
                                      <p:cBhvr>
                                        <p:cTn id="69" dur="1" fill="hold">
                                          <p:stCondLst>
                                            <p:cond delay="0"/>
                                          </p:stCondLst>
                                        </p:cTn>
                                        <p:tgtEl>
                                          <p:spTgt spid="53"/>
                                        </p:tgtEl>
                                        <p:attrNameLst>
                                          <p:attrName>style.visibility</p:attrName>
                                        </p:attrNameLst>
                                      </p:cBhvr>
                                      <p:to>
                                        <p:strVal val="visible"/>
                                      </p:to>
                                    </p:set>
                                    <p:animEffect transition="in" filter="fade">
                                      <p:cBhvr>
                                        <p:cTn id="70" dur="100"/>
                                        <p:tgtEl>
                                          <p:spTgt spid="53"/>
                                        </p:tgtEl>
                                      </p:cBhvr>
                                    </p:animEffect>
                                  </p:childTnLst>
                                </p:cTn>
                              </p:par>
                              <p:par>
                                <p:cTn id="71" presetID="6" presetClass="emph" presetSubtype="0" fill="hold" nodeType="withEffect">
                                  <p:stCondLst>
                                    <p:cond delay="0"/>
                                  </p:stCondLst>
                                  <p:childTnLst>
                                    <p:animScale>
                                      <p:cBhvr>
                                        <p:cTn id="72" dur="100" fill="hold"/>
                                        <p:tgtEl>
                                          <p:spTgt spid="53"/>
                                        </p:tgtEl>
                                      </p:cBhvr>
                                      <p:by x="25000" y="2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12" grpId="0" animBg="1"/>
      <p:bldP spid="113"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43BB04FC-F60B-1948-9946-8607A77C07C4}"/>
              </a:ext>
            </a:extLst>
          </p:cNvPr>
          <p:cNvSpPr/>
          <p:nvPr/>
        </p:nvSpPr>
        <p:spPr bwMode="auto">
          <a:xfrm>
            <a:off x="222637" y="4309607"/>
            <a:ext cx="6297433" cy="2337683"/>
          </a:xfrm>
          <a:prstGeom prst="round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41" name="TextBox 40">
            <a:extLst>
              <a:ext uri="{FF2B5EF4-FFF2-40B4-BE49-F238E27FC236}">
                <a16:creationId xmlns:a16="http://schemas.microsoft.com/office/drawing/2014/main" id="{6049CABC-05F2-4EA4-8A73-CB3CFEC3B188}"/>
              </a:ext>
            </a:extLst>
          </p:cNvPr>
          <p:cNvSpPr txBox="1"/>
          <p:nvPr/>
        </p:nvSpPr>
        <p:spPr>
          <a:xfrm>
            <a:off x="1081516" y="784004"/>
            <a:ext cx="10504947"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F37521"/>
                </a:solidFill>
                <a:effectLst/>
                <a:uLnTx/>
                <a:uFillTx/>
                <a:latin typeface="Segoe UI" panose="020B0502040204020203" pitchFamily="34" charset="0"/>
                <a:ea typeface="+mn-ea"/>
                <a:cs typeface="Segoe UI" panose="020B0502040204020203" pitchFamily="34" charset="0"/>
              </a:rPr>
              <a:t>Smart Traffic Engineering for Azure and external endpoints</a:t>
            </a:r>
          </a:p>
        </p:txBody>
      </p:sp>
      <p:sp>
        <p:nvSpPr>
          <p:cNvPr id="42" name="Title 1">
            <a:extLst>
              <a:ext uri="{FF2B5EF4-FFF2-40B4-BE49-F238E27FC236}">
                <a16:creationId xmlns:a16="http://schemas.microsoft.com/office/drawing/2014/main" id="{D7DEA23F-92A9-4A17-BD3C-BC8C04E43110}"/>
              </a:ext>
            </a:extLst>
          </p:cNvPr>
          <p:cNvSpPr txBox="1">
            <a:spLocks/>
          </p:cNvSpPr>
          <p:nvPr/>
        </p:nvSpPr>
        <p:spPr>
          <a:xfrm>
            <a:off x="1081517" y="329490"/>
            <a:ext cx="11605370" cy="1587116"/>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5400" kern="1200">
                <a:solidFill>
                  <a:schemeClr val="bg1"/>
                </a:solidFill>
                <a:latin typeface="Segoe UI Light" panose="020B0502040204020203" pitchFamily="34" charset="0"/>
                <a:ea typeface="+mj-ea"/>
                <a:cs typeface="Segoe UI Light" panose="020B0502040204020203"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b="1" i="0" u="none" strike="noStrike" kern="1200" cap="none" spc="0" normalizeH="0" baseline="0" noProof="0">
                <a:ln>
                  <a:noFill/>
                </a:ln>
                <a:solidFill>
                  <a:srgbClr val="1A1A1A"/>
                </a:solidFill>
                <a:effectLst/>
                <a:uLnTx/>
                <a:uFillTx/>
                <a:latin typeface="Segoe UI Semibold"/>
                <a:ea typeface="+mj-ea"/>
                <a:cs typeface="Segoe UI Light" panose="020B0502040204020203" pitchFamily="34" charset="0"/>
              </a:rPr>
              <a:t>Azure Traffic Manager</a:t>
            </a:r>
          </a:p>
        </p:txBody>
      </p:sp>
      <p:sp>
        <p:nvSpPr>
          <p:cNvPr id="49" name="Text Placeholder 2">
            <a:extLst>
              <a:ext uri="{FF2B5EF4-FFF2-40B4-BE49-F238E27FC236}">
                <a16:creationId xmlns:a16="http://schemas.microsoft.com/office/drawing/2014/main" id="{A7F2B073-08FA-428B-8BE6-81AB5B0EE1B7}"/>
              </a:ext>
            </a:extLst>
          </p:cNvPr>
          <p:cNvSpPr txBox="1">
            <a:spLocks/>
          </p:cNvSpPr>
          <p:nvPr/>
        </p:nvSpPr>
        <p:spPr>
          <a:xfrm>
            <a:off x="376810" y="4365892"/>
            <a:ext cx="5995649" cy="2092881"/>
          </a:xfrm>
          <a:prstGeom prst="rect">
            <a:avLst/>
          </a:prstGeom>
          <a:solidFill>
            <a:schemeClr val="bg1">
              <a:lumMod val="95000"/>
            </a:schemeClr>
          </a:solidFill>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400" b="1" i="0" u="none" strike="noStrike" kern="1200" cap="none" spc="0" normalizeH="0" baseline="0" noProof="0">
                <a:ln>
                  <a:noFill/>
                </a:ln>
                <a:solidFill>
                  <a:srgbClr val="F37521"/>
                </a:solidFill>
                <a:effectLst/>
                <a:uLnTx/>
                <a:uFillTx/>
                <a:latin typeface="Segoe UI Semilight" panose="020B0402040204020203" pitchFamily="34" charset="0"/>
                <a:ea typeface="+mn-ea"/>
                <a:cs typeface="Segoe UI Semilight" panose="020B0402040204020203" pitchFamily="34" charset="0"/>
              </a:rPr>
              <a:t>What’s new</a:t>
            </a:r>
          </a:p>
          <a:p>
            <a:pPr marL="285750" marR="0" lvl="0" indent="-28575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1600" b="1" i="0" u="none" strike="noStrike" kern="1200" cap="none" spc="0" normalizeH="0" baseline="0" noProof="0">
                <a:ln>
                  <a:noFill/>
                </a:ln>
                <a:solidFill>
                  <a:srgbClr val="1A1A1A"/>
                </a:solidFill>
                <a:effectLst/>
                <a:uLnTx/>
                <a:uFillTx/>
                <a:latin typeface="Segoe UI Semilight" panose="020B0402040204020203" pitchFamily="34" charset="0"/>
                <a:ea typeface="+mn-ea"/>
                <a:cs typeface="Segoe UI Semilight" panose="020B0402040204020203" pitchFamily="34" charset="0"/>
              </a:rPr>
              <a:t>Add your endpoints using IPv4 / IPv6 addresses</a:t>
            </a:r>
          </a:p>
          <a:p>
            <a:pPr marL="285750" marR="0" lvl="0" indent="-28575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1600" b="1" i="0" u="none" strike="noStrike" kern="1200" cap="none" spc="0" normalizeH="0" baseline="0" noProof="0">
                <a:ln>
                  <a:noFill/>
                </a:ln>
                <a:solidFill>
                  <a:srgbClr val="1A1A1A"/>
                </a:solidFill>
                <a:effectLst/>
                <a:uLnTx/>
                <a:uFillTx/>
                <a:latin typeface="Segoe UI Semilight" panose="020B0402040204020203" pitchFamily="34" charset="0"/>
                <a:ea typeface="+mn-ea"/>
                <a:cs typeface="Segoe UI Semilight" panose="020B0402040204020203" pitchFamily="34" charset="0"/>
              </a:rPr>
              <a:t>Multi-value responses for increased availability</a:t>
            </a:r>
          </a:p>
          <a:p>
            <a:pPr marL="285750" marR="0" lvl="0" indent="-28575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1600" b="1" i="0" u="none" strike="noStrike" kern="1200" cap="none" spc="0" normalizeH="0" baseline="0" noProof="0">
                <a:ln>
                  <a:noFill/>
                </a:ln>
                <a:solidFill>
                  <a:srgbClr val="1A1A1A"/>
                </a:solidFill>
                <a:effectLst/>
                <a:uLnTx/>
                <a:uFillTx/>
                <a:latin typeface="Segoe UI Semilight" panose="020B0402040204020203" pitchFamily="34" charset="0"/>
                <a:ea typeface="+mn-ea"/>
                <a:cs typeface="Segoe UI Semilight" panose="020B0402040204020203" pitchFamily="34" charset="0"/>
              </a:rPr>
              <a:t>Route traffic to multi-tenant endpoints using custom headers</a:t>
            </a:r>
          </a:p>
          <a:p>
            <a:pPr marL="285750" marR="0" lvl="0" indent="-28575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1600" b="1" i="0" u="none" strike="noStrike" kern="1200" cap="none" spc="0" normalizeH="0" baseline="0" noProof="0">
                <a:ln>
                  <a:noFill/>
                </a:ln>
                <a:solidFill>
                  <a:srgbClr val="1A1A1A"/>
                </a:solidFill>
                <a:effectLst/>
                <a:uLnTx/>
                <a:uFillTx/>
                <a:latin typeface="Segoe UI Semilight" panose="020B0402040204020203" pitchFamily="34" charset="0"/>
                <a:ea typeface="+mn-ea"/>
                <a:cs typeface="Segoe UI Semilight" panose="020B0402040204020203" pitchFamily="34" charset="0"/>
              </a:rPr>
              <a:t>Specify custom HTTP response codes to indicate endpoint health</a:t>
            </a:r>
          </a:p>
          <a:p>
            <a:pPr marL="285750" marR="0" lvl="0" indent="-28575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1600" b="1" i="0" u="none" strike="noStrike" kern="1200" cap="none" spc="0" normalizeH="0" baseline="0" noProof="0">
                <a:ln>
                  <a:noFill/>
                </a:ln>
                <a:solidFill>
                  <a:srgbClr val="1A1A1A"/>
                </a:solidFill>
                <a:effectLst/>
                <a:uLnTx/>
                <a:uFillTx/>
                <a:latin typeface="Segoe UI Semilight" panose="020B0402040204020203" pitchFamily="34" charset="0"/>
                <a:ea typeface="+mn-ea"/>
                <a:cs typeface="Segoe UI Semilight" panose="020B0402040204020203" pitchFamily="34" charset="0"/>
              </a:rPr>
              <a:t>Subnet routing: Deliver customized content for ISPs or corporate offices</a:t>
            </a:r>
          </a:p>
        </p:txBody>
      </p:sp>
      <p:sp>
        <p:nvSpPr>
          <p:cNvPr id="36" name="TextBox 35">
            <a:extLst>
              <a:ext uri="{FF2B5EF4-FFF2-40B4-BE49-F238E27FC236}">
                <a16:creationId xmlns:a16="http://schemas.microsoft.com/office/drawing/2014/main" id="{DF6B7B80-3DE6-4E47-BDF3-11A65FB9BEBB}"/>
              </a:ext>
            </a:extLst>
          </p:cNvPr>
          <p:cNvSpPr txBox="1"/>
          <p:nvPr/>
        </p:nvSpPr>
        <p:spPr>
          <a:xfrm>
            <a:off x="615051" y="2440300"/>
            <a:ext cx="3298214" cy="1203406"/>
          </a:xfrm>
          <a:prstGeom prst="rect">
            <a:avLst/>
          </a:prstGeom>
          <a:noFill/>
        </p:spPr>
        <p:txBody>
          <a:bodyPr wrap="square" lIns="182880" tIns="146304" rIns="182880" bIns="146304" rtlCol="0">
            <a:spAutoFit/>
          </a:bodyPr>
          <a:lstStyle/>
          <a:p>
            <a:pPr marL="0" marR="0" lvl="0" indent="0" algn="ctr" defTabSz="914367" rtl="0" eaLnBrk="1" fontAlgn="auto" latinLnBrk="0" hangingPunct="1">
              <a:lnSpc>
                <a:spcPct val="100000"/>
              </a:lnSpc>
              <a:spcBef>
                <a:spcPts val="0"/>
              </a:spcBef>
              <a:spcAft>
                <a:spcPts val="600"/>
              </a:spcAft>
              <a:buClrTx/>
              <a:buSzTx/>
              <a:buFontTx/>
              <a:buNone/>
              <a:tabLst/>
              <a:defRPr/>
            </a:pPr>
            <a:r>
              <a:rPr kumimoji="0" lang="en-US" sz="1765" b="1" i="0" u="none" strike="noStrike" kern="1200" cap="none" spc="0" normalizeH="0" baseline="0" noProof="0">
                <a:ln>
                  <a:noFill/>
                </a:ln>
                <a:solidFill>
                  <a:srgbClr val="0D0D0D"/>
                </a:solidFill>
                <a:effectLst/>
                <a:uLnTx/>
                <a:uFillTx/>
                <a:latin typeface="Segoe UI"/>
                <a:ea typeface="Segoe UI Light" charset="0"/>
                <a:cs typeface="Segoe UI Light" charset="0"/>
              </a:rPr>
              <a:t>Intelligent Routing</a:t>
            </a:r>
          </a:p>
          <a:p>
            <a:pPr marL="0" marR="0" lvl="0" indent="0" algn="ctr" defTabSz="914367" rtl="0" eaLnBrk="1" fontAlgn="auto" latinLnBrk="0" hangingPunct="1">
              <a:lnSpc>
                <a:spcPct val="100000"/>
              </a:lnSpc>
              <a:spcBef>
                <a:spcPts val="0"/>
              </a:spcBef>
              <a:spcAft>
                <a:spcPts val="600"/>
              </a:spcAft>
              <a:buClrTx/>
              <a:buSzTx/>
              <a:buFontTx/>
              <a:buNone/>
              <a:tabLst/>
              <a:defRPr/>
            </a:pPr>
            <a:r>
              <a:rPr kumimoji="0" lang="en-US" sz="1765" b="0" i="0" u="none" strike="noStrike" kern="1200" cap="none" spc="0" normalizeH="0" baseline="0" noProof="0">
                <a:ln>
                  <a:noFill/>
                </a:ln>
                <a:solidFill>
                  <a:srgbClr val="1A1A1A"/>
                </a:solidFill>
                <a:effectLst/>
                <a:uLnTx/>
                <a:uFillTx/>
                <a:latin typeface="Segoe UI"/>
                <a:ea typeface="Segoe UI Light" charset="0"/>
                <a:cs typeface="Segoe UI Light" charset="0"/>
              </a:rPr>
              <a:t>Geo, Subnet, Failover, Latency &amp; Weighted</a:t>
            </a:r>
          </a:p>
        </p:txBody>
      </p:sp>
      <p:sp>
        <p:nvSpPr>
          <p:cNvPr id="37" name="TextBox 36">
            <a:extLst>
              <a:ext uri="{FF2B5EF4-FFF2-40B4-BE49-F238E27FC236}">
                <a16:creationId xmlns:a16="http://schemas.microsoft.com/office/drawing/2014/main" id="{5F539471-9095-46D5-B614-1405772E18A0}"/>
              </a:ext>
            </a:extLst>
          </p:cNvPr>
          <p:cNvSpPr txBox="1"/>
          <p:nvPr/>
        </p:nvSpPr>
        <p:spPr>
          <a:xfrm>
            <a:off x="4480333" y="2425320"/>
            <a:ext cx="3678513" cy="1280351"/>
          </a:xfrm>
          <a:prstGeom prst="rect">
            <a:avLst/>
          </a:prstGeom>
          <a:noFill/>
        </p:spPr>
        <p:txBody>
          <a:bodyPr wrap="square" lIns="182880" tIns="146304" rIns="182880" bIns="146304" rtlCol="0">
            <a:spAutoFit/>
          </a:bodyPr>
          <a:lstStyle/>
          <a:p>
            <a:pPr marL="0" marR="0" lvl="0" indent="0" algn="ctr" defTabSz="914367" rtl="0" eaLnBrk="1" fontAlgn="auto" latinLnBrk="0" hangingPunct="1">
              <a:lnSpc>
                <a:spcPct val="100000"/>
              </a:lnSpc>
              <a:spcBef>
                <a:spcPts val="0"/>
              </a:spcBef>
              <a:spcAft>
                <a:spcPts val="600"/>
              </a:spcAft>
              <a:buClrTx/>
              <a:buSzTx/>
              <a:buFontTx/>
              <a:buNone/>
              <a:tabLst/>
              <a:defRPr/>
            </a:pPr>
            <a:r>
              <a:rPr kumimoji="0" lang="en-US" sz="1765" b="1" i="0" u="none" strike="noStrike" kern="1200" cap="none" spc="0" normalizeH="0" baseline="0" noProof="0">
                <a:ln>
                  <a:noFill/>
                </a:ln>
                <a:solidFill>
                  <a:srgbClr val="0D0D0D"/>
                </a:solidFill>
                <a:effectLst/>
                <a:uLnTx/>
                <a:uFillTx/>
                <a:latin typeface="Segoe UI"/>
                <a:ea typeface="Segoe UI Light" charset="0"/>
                <a:cs typeface="Segoe UI Light" charset="0"/>
              </a:rPr>
              <a:t>Traffic View</a:t>
            </a:r>
          </a:p>
          <a:p>
            <a:pPr marL="0" marR="0" lvl="0" indent="0" algn="ctr" defTabSz="914367" rtl="0" eaLnBrk="1" fontAlgn="auto" latinLnBrk="0" hangingPunct="1">
              <a:lnSpc>
                <a:spcPct val="100000"/>
              </a:lnSpc>
              <a:spcBef>
                <a:spcPts val="0"/>
              </a:spcBef>
              <a:spcAft>
                <a:spcPts val="600"/>
              </a:spcAft>
              <a:buClrTx/>
              <a:buSzTx/>
              <a:buFontTx/>
              <a:buNone/>
              <a:tabLst/>
              <a:defRPr/>
            </a:pPr>
            <a:r>
              <a:rPr kumimoji="0" lang="en-US" sz="1765" b="0" i="0" u="none" strike="noStrike" kern="1200" cap="none" spc="0" normalizeH="0" baseline="0" noProof="0">
                <a:ln>
                  <a:noFill/>
                </a:ln>
                <a:solidFill>
                  <a:srgbClr val="1A1A1A"/>
                </a:solidFill>
                <a:effectLst/>
                <a:uLnTx/>
                <a:uFillTx/>
                <a:latin typeface="Segoe UI"/>
                <a:ea typeface="Segoe UI Light" charset="0"/>
                <a:cs typeface="Segoe UI Light" charset="0"/>
              </a:rPr>
              <a:t>Actionable Insights</a:t>
            </a:r>
          </a:p>
          <a:p>
            <a:pPr marL="0" marR="0" lvl="0" indent="0" algn="ctr" defTabSz="914367" rtl="0" eaLnBrk="1" fontAlgn="auto" latinLnBrk="0" hangingPunct="1">
              <a:lnSpc>
                <a:spcPct val="100000"/>
              </a:lnSpc>
              <a:spcBef>
                <a:spcPts val="0"/>
              </a:spcBef>
              <a:spcAft>
                <a:spcPts val="600"/>
              </a:spcAft>
              <a:buClrTx/>
              <a:buSzTx/>
              <a:buFontTx/>
              <a:buNone/>
              <a:tabLst/>
              <a:defRPr/>
            </a:pPr>
            <a:r>
              <a:rPr kumimoji="0" lang="en-US" sz="1765" b="0" i="0" u="none" strike="noStrike" kern="1200" cap="none" spc="0" normalizeH="0" baseline="0" noProof="0">
                <a:ln>
                  <a:noFill/>
                </a:ln>
                <a:solidFill>
                  <a:srgbClr val="1A1A1A"/>
                </a:solidFill>
                <a:effectLst/>
                <a:uLnTx/>
                <a:uFillTx/>
                <a:latin typeface="Segoe UI"/>
                <a:ea typeface="Segoe UI Light" charset="0"/>
                <a:cs typeface="Segoe UI Light" charset="0"/>
              </a:rPr>
              <a:t>on real time data</a:t>
            </a:r>
          </a:p>
        </p:txBody>
      </p:sp>
      <p:pic>
        <p:nvPicPr>
          <p:cNvPr id="45" name="Picture 6" descr="Image result for azure traffic manager">
            <a:extLst>
              <a:ext uri="{FF2B5EF4-FFF2-40B4-BE49-F238E27FC236}">
                <a16:creationId xmlns:a16="http://schemas.microsoft.com/office/drawing/2014/main" id="{2B22653D-BE30-4621-A639-0EE302BF7194}"/>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431159" y="1595471"/>
            <a:ext cx="1670000" cy="876750"/>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10" descr="Image result for azure log analytics">
            <a:extLst>
              <a:ext uri="{FF2B5EF4-FFF2-40B4-BE49-F238E27FC236}">
                <a16:creationId xmlns:a16="http://schemas.microsoft.com/office/drawing/2014/main" id="{081B4A83-5B03-451C-94B2-333259BB4084}"/>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8925061" y="1445668"/>
            <a:ext cx="1807584" cy="948982"/>
          </a:xfrm>
          <a:prstGeom prst="rect">
            <a:avLst/>
          </a:prstGeom>
          <a:noFill/>
          <a:extLst>
            <a:ext uri="{909E8E84-426E-40DD-AFC4-6F175D3DCCD1}">
              <a14:hiddenFill xmlns:a14="http://schemas.microsoft.com/office/drawing/2010/main">
                <a:solidFill>
                  <a:srgbClr val="FFFFFF"/>
                </a:solidFill>
              </a14:hiddenFill>
            </a:ext>
          </a:extLst>
        </p:spPr>
      </p:pic>
      <p:cxnSp>
        <p:nvCxnSpPr>
          <p:cNvPr id="51" name="Straight Connector 50">
            <a:extLst>
              <a:ext uri="{FF2B5EF4-FFF2-40B4-BE49-F238E27FC236}">
                <a16:creationId xmlns:a16="http://schemas.microsoft.com/office/drawing/2014/main" id="{042B0A45-D613-439F-94D6-8B0E85D106C0}"/>
              </a:ext>
            </a:extLst>
          </p:cNvPr>
          <p:cNvCxnSpPr/>
          <p:nvPr/>
        </p:nvCxnSpPr>
        <p:spPr>
          <a:xfrm>
            <a:off x="4340550" y="1445667"/>
            <a:ext cx="0" cy="2423664"/>
          </a:xfrm>
          <a:prstGeom prst="line">
            <a:avLst/>
          </a:prstGeom>
        </p:spPr>
        <p:style>
          <a:lnRef idx="2">
            <a:schemeClr val="dk1"/>
          </a:lnRef>
          <a:fillRef idx="0">
            <a:schemeClr val="dk1"/>
          </a:fillRef>
          <a:effectRef idx="1">
            <a:schemeClr val="dk1"/>
          </a:effectRef>
          <a:fontRef idx="minor">
            <a:schemeClr val="tx1"/>
          </a:fontRef>
        </p:style>
      </p:cxnSp>
      <p:cxnSp>
        <p:nvCxnSpPr>
          <p:cNvPr id="52" name="Straight Connector 51">
            <a:extLst>
              <a:ext uri="{FF2B5EF4-FFF2-40B4-BE49-F238E27FC236}">
                <a16:creationId xmlns:a16="http://schemas.microsoft.com/office/drawing/2014/main" id="{DC549363-00F8-4BB7-B752-6ADFF26744AE}"/>
              </a:ext>
            </a:extLst>
          </p:cNvPr>
          <p:cNvCxnSpPr/>
          <p:nvPr/>
        </p:nvCxnSpPr>
        <p:spPr>
          <a:xfrm>
            <a:off x="8158846" y="1491150"/>
            <a:ext cx="0" cy="2423664"/>
          </a:xfrm>
          <a:prstGeom prst="line">
            <a:avLst/>
          </a:prstGeom>
        </p:spPr>
        <p:style>
          <a:lnRef idx="2">
            <a:schemeClr val="dk1"/>
          </a:lnRef>
          <a:fillRef idx="0">
            <a:schemeClr val="dk1"/>
          </a:fillRef>
          <a:effectRef idx="1">
            <a:schemeClr val="dk1"/>
          </a:effectRef>
          <a:fontRef idx="minor">
            <a:schemeClr val="tx1"/>
          </a:fontRef>
        </p:style>
      </p:cxnSp>
      <p:sp>
        <p:nvSpPr>
          <p:cNvPr id="53" name="TextBox 52">
            <a:extLst>
              <a:ext uri="{FF2B5EF4-FFF2-40B4-BE49-F238E27FC236}">
                <a16:creationId xmlns:a16="http://schemas.microsoft.com/office/drawing/2014/main" id="{B2B3B4C1-2ABC-4252-8644-C6E1B1984B96}"/>
              </a:ext>
            </a:extLst>
          </p:cNvPr>
          <p:cNvSpPr txBox="1"/>
          <p:nvPr/>
        </p:nvSpPr>
        <p:spPr>
          <a:xfrm>
            <a:off x="7950658" y="2434127"/>
            <a:ext cx="3675527" cy="1280351"/>
          </a:xfrm>
          <a:prstGeom prst="rect">
            <a:avLst/>
          </a:prstGeom>
          <a:noFill/>
        </p:spPr>
        <p:txBody>
          <a:bodyPr wrap="square" lIns="182880" tIns="146304" rIns="182880" bIns="146304" rtlCol="0">
            <a:spAutoFit/>
          </a:bodyPr>
          <a:lstStyle/>
          <a:p>
            <a:pPr marL="0" marR="0" lvl="0" indent="0" algn="ctr" defTabSz="914367" rtl="0" eaLnBrk="1" fontAlgn="auto" latinLnBrk="0" hangingPunct="1">
              <a:lnSpc>
                <a:spcPct val="100000"/>
              </a:lnSpc>
              <a:spcBef>
                <a:spcPts val="0"/>
              </a:spcBef>
              <a:spcAft>
                <a:spcPts val="600"/>
              </a:spcAft>
              <a:buClrTx/>
              <a:buSzTx/>
              <a:buFontTx/>
              <a:buNone/>
              <a:tabLst/>
              <a:defRPr/>
            </a:pPr>
            <a:r>
              <a:rPr kumimoji="0" lang="en-US" sz="1765" b="1" i="0" u="none" strike="noStrike" kern="1200" cap="none" spc="0" normalizeH="0" baseline="0" noProof="0">
                <a:ln>
                  <a:noFill/>
                </a:ln>
                <a:solidFill>
                  <a:srgbClr val="0D0D0D"/>
                </a:solidFill>
                <a:effectLst/>
                <a:uLnTx/>
                <a:uFillTx/>
                <a:latin typeface="Segoe UI"/>
                <a:ea typeface="Segoe UI Light" charset="0"/>
                <a:cs typeface="Segoe UI Light" charset="0"/>
              </a:rPr>
              <a:t>Analytics and Logs</a:t>
            </a:r>
          </a:p>
          <a:p>
            <a:pPr marL="0" marR="0" lvl="0" indent="0" algn="ctr" defTabSz="914367" rtl="0" eaLnBrk="1" fontAlgn="auto" latinLnBrk="0" hangingPunct="1">
              <a:lnSpc>
                <a:spcPct val="100000"/>
              </a:lnSpc>
              <a:spcBef>
                <a:spcPts val="0"/>
              </a:spcBef>
              <a:spcAft>
                <a:spcPts val="600"/>
              </a:spcAft>
              <a:buClrTx/>
              <a:buSzTx/>
              <a:buFontTx/>
              <a:buNone/>
              <a:tabLst/>
              <a:defRPr/>
            </a:pPr>
            <a:r>
              <a:rPr kumimoji="0" lang="en-US" sz="1765" b="0" i="0" u="none" strike="noStrike" kern="1200" cap="none" spc="0" normalizeH="0" baseline="0" noProof="0">
                <a:ln>
                  <a:noFill/>
                </a:ln>
                <a:solidFill>
                  <a:srgbClr val="1A1A1A"/>
                </a:solidFill>
                <a:effectLst/>
                <a:uLnTx/>
                <a:uFillTx/>
                <a:latin typeface="Segoe UI"/>
                <a:ea typeface="Segoe UI Light" charset="0"/>
                <a:cs typeface="Segoe UI Light" charset="0"/>
              </a:rPr>
              <a:t>Identify patterns &amp; </a:t>
            </a:r>
          </a:p>
          <a:p>
            <a:pPr marL="0" marR="0" lvl="0" indent="0" algn="ctr" defTabSz="914367" rtl="0" eaLnBrk="1" fontAlgn="auto" latinLnBrk="0" hangingPunct="1">
              <a:lnSpc>
                <a:spcPct val="100000"/>
              </a:lnSpc>
              <a:spcBef>
                <a:spcPts val="0"/>
              </a:spcBef>
              <a:spcAft>
                <a:spcPts val="600"/>
              </a:spcAft>
              <a:buClrTx/>
              <a:buSzTx/>
              <a:buFontTx/>
              <a:buNone/>
              <a:tabLst/>
              <a:defRPr/>
            </a:pPr>
            <a:r>
              <a:rPr kumimoji="0" lang="en-US" sz="1765" b="0" i="0" u="none" strike="noStrike" kern="1200" cap="none" spc="0" normalizeH="0" baseline="0" noProof="0">
                <a:ln>
                  <a:noFill/>
                </a:ln>
                <a:solidFill>
                  <a:srgbClr val="1A1A1A"/>
                </a:solidFill>
                <a:effectLst/>
                <a:uLnTx/>
                <a:uFillTx/>
                <a:latin typeface="Segoe UI"/>
                <a:ea typeface="Segoe UI Light" charset="0"/>
                <a:cs typeface="Segoe UI Light" charset="0"/>
              </a:rPr>
              <a:t>detect threats</a:t>
            </a:r>
          </a:p>
        </p:txBody>
      </p:sp>
      <p:grpSp>
        <p:nvGrpSpPr>
          <p:cNvPr id="6" name="Group 5">
            <a:extLst>
              <a:ext uri="{FF2B5EF4-FFF2-40B4-BE49-F238E27FC236}">
                <a16:creationId xmlns:a16="http://schemas.microsoft.com/office/drawing/2014/main" id="{C7CCB925-DD58-4F2A-8EEF-BA98503973B8}"/>
              </a:ext>
            </a:extLst>
          </p:cNvPr>
          <p:cNvGrpSpPr/>
          <p:nvPr/>
        </p:nvGrpSpPr>
        <p:grpSpPr>
          <a:xfrm>
            <a:off x="7845665" y="4397098"/>
            <a:ext cx="3994569" cy="2171619"/>
            <a:chOff x="-106060" y="1361326"/>
            <a:chExt cx="8541249" cy="5556514"/>
          </a:xfrm>
        </p:grpSpPr>
        <p:pic>
          <p:nvPicPr>
            <p:cNvPr id="162" name="Picture 161">
              <a:extLst>
                <a:ext uri="{FF2B5EF4-FFF2-40B4-BE49-F238E27FC236}">
                  <a16:creationId xmlns:a16="http://schemas.microsoft.com/office/drawing/2014/main" id="{CE90DAD7-B201-47C4-BB14-EF68B2DDC212}"/>
                </a:ext>
              </a:extLst>
            </p:cNvPr>
            <p:cNvPicPr>
              <a:picLocks noChangeAspect="1"/>
            </p:cNvPicPr>
            <p:nvPr/>
          </p:nvPicPr>
          <p:blipFill>
            <a:blip r:embed="rId5" cstate="screen">
              <a:grayscl/>
              <a:extLst>
                <a:ext uri="{28A0092B-C50C-407E-A947-70E740481C1C}">
                  <a14:useLocalDpi xmlns:a14="http://schemas.microsoft.com/office/drawing/2010/main"/>
                </a:ext>
              </a:extLst>
            </a:blip>
            <a:stretch>
              <a:fillRect/>
            </a:stretch>
          </p:blipFill>
          <p:spPr>
            <a:xfrm>
              <a:off x="-106060" y="2114495"/>
              <a:ext cx="8541249" cy="4803345"/>
            </a:xfrm>
            <a:prstGeom prst="rect">
              <a:avLst/>
            </a:prstGeom>
          </p:spPr>
        </p:pic>
        <p:cxnSp>
          <p:nvCxnSpPr>
            <p:cNvPr id="163" name="Connector: Curved 162">
              <a:extLst>
                <a:ext uri="{FF2B5EF4-FFF2-40B4-BE49-F238E27FC236}">
                  <a16:creationId xmlns:a16="http://schemas.microsoft.com/office/drawing/2014/main" id="{A495B77A-CABC-42F7-AC7D-C94A537F771F}"/>
                </a:ext>
              </a:extLst>
            </p:cNvPr>
            <p:cNvCxnSpPr>
              <a:cxnSpLocks/>
              <a:stCxn id="216" idx="6"/>
              <a:endCxn id="218" idx="2"/>
            </p:cNvCxnSpPr>
            <p:nvPr/>
          </p:nvCxnSpPr>
          <p:spPr>
            <a:xfrm flipV="1">
              <a:off x="5762850" y="4542152"/>
              <a:ext cx="592507" cy="147997"/>
            </a:xfrm>
            <a:prstGeom prst="curvedConnector3">
              <a:avLst>
                <a:gd name="adj1" fmla="val 50000"/>
              </a:avLst>
            </a:prstGeom>
            <a:ln w="1270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nvGrpSpPr>
            <p:cNvPr id="164" name="Group 163">
              <a:extLst>
                <a:ext uri="{FF2B5EF4-FFF2-40B4-BE49-F238E27FC236}">
                  <a16:creationId xmlns:a16="http://schemas.microsoft.com/office/drawing/2014/main" id="{E3AF3E75-E749-4B31-AF16-3CCE79D44B4F}"/>
                </a:ext>
              </a:extLst>
            </p:cNvPr>
            <p:cNvGrpSpPr/>
            <p:nvPr/>
          </p:nvGrpSpPr>
          <p:grpSpPr>
            <a:xfrm>
              <a:off x="1149827" y="3733603"/>
              <a:ext cx="90355" cy="87253"/>
              <a:chOff x="1259812" y="3411205"/>
              <a:chExt cx="90367" cy="87264"/>
            </a:xfrm>
          </p:grpSpPr>
          <p:sp>
            <p:nvSpPr>
              <p:cNvPr id="165" name="Circle: Hollow 164">
                <a:extLst>
                  <a:ext uri="{FF2B5EF4-FFF2-40B4-BE49-F238E27FC236}">
                    <a16:creationId xmlns:a16="http://schemas.microsoft.com/office/drawing/2014/main" id="{8E1AFDB5-5320-4E48-8AAB-4E73A2B0AFAD}"/>
                  </a:ext>
                </a:extLst>
              </p:cNvPr>
              <p:cNvSpPr/>
              <p:nvPr/>
            </p:nvSpPr>
            <p:spPr>
              <a:xfrm>
                <a:off x="1270403" y="3419155"/>
                <a:ext cx="69187" cy="68742"/>
              </a:xfrm>
              <a:prstGeom prst="donut">
                <a:avLst/>
              </a:prstGeom>
              <a:solidFill>
                <a:srgbClr val="70AD47"/>
              </a:solidFill>
              <a:ln>
                <a:solidFill>
                  <a:srgbClr val="28782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191"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66" name="Oval 165">
                <a:extLst>
                  <a:ext uri="{FF2B5EF4-FFF2-40B4-BE49-F238E27FC236}">
                    <a16:creationId xmlns:a16="http://schemas.microsoft.com/office/drawing/2014/main" id="{A8F56CFC-34C9-48D0-8F48-5BDAB9A6DE9A}"/>
                  </a:ext>
                </a:extLst>
              </p:cNvPr>
              <p:cNvSpPr/>
              <p:nvPr/>
            </p:nvSpPr>
            <p:spPr>
              <a:xfrm>
                <a:off x="1259812" y="3411205"/>
                <a:ext cx="90367" cy="87264"/>
              </a:xfrm>
              <a:prstGeom prst="ellipse">
                <a:avLst/>
              </a:prstGeom>
              <a:noFill/>
              <a:ln w="19050">
                <a:solidFill>
                  <a:srgbClr val="70AD47"/>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191"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FFFFFF"/>
                  </a:solidFill>
                  <a:effectLst/>
                  <a:uLnTx/>
                  <a:uFillTx/>
                  <a:latin typeface="Segoe UI Semilight"/>
                  <a:ea typeface="+mn-ea"/>
                  <a:cs typeface="+mn-cs"/>
                </a:endParaRPr>
              </a:p>
            </p:txBody>
          </p:sp>
        </p:grpSp>
        <p:grpSp>
          <p:nvGrpSpPr>
            <p:cNvPr id="167" name="Group 166">
              <a:extLst>
                <a:ext uri="{FF2B5EF4-FFF2-40B4-BE49-F238E27FC236}">
                  <a16:creationId xmlns:a16="http://schemas.microsoft.com/office/drawing/2014/main" id="{30214C2A-6E0E-4955-AEAB-3D3BAE788CA2}"/>
                </a:ext>
              </a:extLst>
            </p:cNvPr>
            <p:cNvGrpSpPr/>
            <p:nvPr/>
          </p:nvGrpSpPr>
          <p:grpSpPr>
            <a:xfrm>
              <a:off x="2064097" y="3943123"/>
              <a:ext cx="90355" cy="87253"/>
              <a:chOff x="1259812" y="3411205"/>
              <a:chExt cx="90367" cy="87264"/>
            </a:xfrm>
          </p:grpSpPr>
          <p:sp>
            <p:nvSpPr>
              <p:cNvPr id="168" name="Circle: Hollow 167">
                <a:extLst>
                  <a:ext uri="{FF2B5EF4-FFF2-40B4-BE49-F238E27FC236}">
                    <a16:creationId xmlns:a16="http://schemas.microsoft.com/office/drawing/2014/main" id="{8E1EEE3F-036B-4939-AFB6-DAE60C0A8C6E}"/>
                  </a:ext>
                </a:extLst>
              </p:cNvPr>
              <p:cNvSpPr/>
              <p:nvPr/>
            </p:nvSpPr>
            <p:spPr>
              <a:xfrm>
                <a:off x="1270403" y="3419155"/>
                <a:ext cx="69187" cy="68742"/>
              </a:xfrm>
              <a:prstGeom prst="donut">
                <a:avLst/>
              </a:prstGeom>
              <a:solidFill>
                <a:srgbClr val="70AD47"/>
              </a:solidFill>
              <a:ln>
                <a:solidFill>
                  <a:srgbClr val="28782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191"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69" name="Oval 168">
                <a:extLst>
                  <a:ext uri="{FF2B5EF4-FFF2-40B4-BE49-F238E27FC236}">
                    <a16:creationId xmlns:a16="http://schemas.microsoft.com/office/drawing/2014/main" id="{DC25EAD4-DB48-4259-8710-B4C7BDB4E300}"/>
                  </a:ext>
                </a:extLst>
              </p:cNvPr>
              <p:cNvSpPr/>
              <p:nvPr/>
            </p:nvSpPr>
            <p:spPr>
              <a:xfrm>
                <a:off x="1259812" y="3411205"/>
                <a:ext cx="90367" cy="87264"/>
              </a:xfrm>
              <a:prstGeom prst="ellipse">
                <a:avLst/>
              </a:prstGeom>
              <a:noFill/>
              <a:ln w="19050">
                <a:solidFill>
                  <a:srgbClr val="70AD47"/>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191"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FFFFFF"/>
                  </a:solidFill>
                  <a:effectLst/>
                  <a:uLnTx/>
                  <a:uFillTx/>
                  <a:latin typeface="Segoe UI Semilight"/>
                  <a:ea typeface="+mn-ea"/>
                  <a:cs typeface="+mn-cs"/>
                </a:endParaRPr>
              </a:p>
            </p:txBody>
          </p:sp>
        </p:grpSp>
        <p:grpSp>
          <p:nvGrpSpPr>
            <p:cNvPr id="170" name="Group 169">
              <a:extLst>
                <a:ext uri="{FF2B5EF4-FFF2-40B4-BE49-F238E27FC236}">
                  <a16:creationId xmlns:a16="http://schemas.microsoft.com/office/drawing/2014/main" id="{C1DD6BBF-5FAD-40AB-8462-A1A6AC34A7A8}"/>
                </a:ext>
              </a:extLst>
            </p:cNvPr>
            <p:cNvGrpSpPr/>
            <p:nvPr/>
          </p:nvGrpSpPr>
          <p:grpSpPr>
            <a:xfrm>
              <a:off x="1195004" y="4019804"/>
              <a:ext cx="90355" cy="87253"/>
              <a:chOff x="1259812" y="3411205"/>
              <a:chExt cx="90367" cy="87264"/>
            </a:xfrm>
          </p:grpSpPr>
          <p:sp>
            <p:nvSpPr>
              <p:cNvPr id="171" name="Circle: Hollow 170">
                <a:extLst>
                  <a:ext uri="{FF2B5EF4-FFF2-40B4-BE49-F238E27FC236}">
                    <a16:creationId xmlns:a16="http://schemas.microsoft.com/office/drawing/2014/main" id="{1F7FD680-1593-4165-B0F5-8F44209A20CE}"/>
                  </a:ext>
                </a:extLst>
              </p:cNvPr>
              <p:cNvSpPr/>
              <p:nvPr/>
            </p:nvSpPr>
            <p:spPr>
              <a:xfrm>
                <a:off x="1270403" y="3419155"/>
                <a:ext cx="69187" cy="68742"/>
              </a:xfrm>
              <a:prstGeom prst="donut">
                <a:avLst/>
              </a:prstGeom>
              <a:solidFill>
                <a:srgbClr val="70AD47"/>
              </a:solidFill>
              <a:ln>
                <a:solidFill>
                  <a:srgbClr val="28782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191"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72" name="Oval 171">
                <a:extLst>
                  <a:ext uri="{FF2B5EF4-FFF2-40B4-BE49-F238E27FC236}">
                    <a16:creationId xmlns:a16="http://schemas.microsoft.com/office/drawing/2014/main" id="{942451ED-301F-4DF5-AB06-C7E52698A164}"/>
                  </a:ext>
                </a:extLst>
              </p:cNvPr>
              <p:cNvSpPr/>
              <p:nvPr/>
            </p:nvSpPr>
            <p:spPr>
              <a:xfrm>
                <a:off x="1259812" y="3411205"/>
                <a:ext cx="90367" cy="87264"/>
              </a:xfrm>
              <a:prstGeom prst="ellipse">
                <a:avLst/>
              </a:prstGeom>
              <a:noFill/>
              <a:ln w="19050">
                <a:solidFill>
                  <a:srgbClr val="70AD47"/>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191"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FFFFFF"/>
                  </a:solidFill>
                  <a:effectLst/>
                  <a:uLnTx/>
                  <a:uFillTx/>
                  <a:latin typeface="Segoe UI Semilight"/>
                  <a:ea typeface="+mn-ea"/>
                  <a:cs typeface="+mn-cs"/>
                </a:endParaRPr>
              </a:p>
            </p:txBody>
          </p:sp>
        </p:grpSp>
        <p:grpSp>
          <p:nvGrpSpPr>
            <p:cNvPr id="173" name="Group 172">
              <a:extLst>
                <a:ext uri="{FF2B5EF4-FFF2-40B4-BE49-F238E27FC236}">
                  <a16:creationId xmlns:a16="http://schemas.microsoft.com/office/drawing/2014/main" id="{91774E64-8029-4255-AF22-BD3840DAC9A1}"/>
                </a:ext>
              </a:extLst>
            </p:cNvPr>
            <p:cNvGrpSpPr/>
            <p:nvPr/>
          </p:nvGrpSpPr>
          <p:grpSpPr>
            <a:xfrm>
              <a:off x="1664104" y="4052859"/>
              <a:ext cx="90355" cy="87253"/>
              <a:chOff x="1259812" y="3411205"/>
              <a:chExt cx="90367" cy="87264"/>
            </a:xfrm>
          </p:grpSpPr>
          <p:sp>
            <p:nvSpPr>
              <p:cNvPr id="174" name="Circle: Hollow 173">
                <a:extLst>
                  <a:ext uri="{FF2B5EF4-FFF2-40B4-BE49-F238E27FC236}">
                    <a16:creationId xmlns:a16="http://schemas.microsoft.com/office/drawing/2014/main" id="{2C0CE32C-BFCB-4C09-B770-BA8C0E263D90}"/>
                  </a:ext>
                </a:extLst>
              </p:cNvPr>
              <p:cNvSpPr/>
              <p:nvPr/>
            </p:nvSpPr>
            <p:spPr>
              <a:xfrm>
                <a:off x="1270403" y="3419155"/>
                <a:ext cx="69187" cy="68742"/>
              </a:xfrm>
              <a:prstGeom prst="donut">
                <a:avLst/>
              </a:prstGeom>
              <a:solidFill>
                <a:srgbClr val="70AD47"/>
              </a:solidFill>
              <a:ln>
                <a:solidFill>
                  <a:srgbClr val="28782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191"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75" name="Oval 174">
                <a:extLst>
                  <a:ext uri="{FF2B5EF4-FFF2-40B4-BE49-F238E27FC236}">
                    <a16:creationId xmlns:a16="http://schemas.microsoft.com/office/drawing/2014/main" id="{BDCCCC24-3CC8-4F38-9999-0D652BEFB5CB}"/>
                  </a:ext>
                </a:extLst>
              </p:cNvPr>
              <p:cNvSpPr/>
              <p:nvPr/>
            </p:nvSpPr>
            <p:spPr>
              <a:xfrm>
                <a:off x="1259812" y="3411205"/>
                <a:ext cx="90367" cy="87264"/>
              </a:xfrm>
              <a:prstGeom prst="ellipse">
                <a:avLst/>
              </a:prstGeom>
              <a:noFill/>
              <a:ln w="19050">
                <a:solidFill>
                  <a:srgbClr val="70AD47"/>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191"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FFFFFF"/>
                  </a:solidFill>
                  <a:effectLst/>
                  <a:uLnTx/>
                  <a:uFillTx/>
                  <a:latin typeface="Segoe UI Semilight"/>
                  <a:ea typeface="+mn-ea"/>
                  <a:cs typeface="+mn-cs"/>
                </a:endParaRPr>
              </a:p>
            </p:txBody>
          </p:sp>
        </p:grpSp>
        <p:sp>
          <p:nvSpPr>
            <p:cNvPr id="176" name="Oval 592">
              <a:extLst>
                <a:ext uri="{FF2B5EF4-FFF2-40B4-BE49-F238E27FC236}">
                  <a16:creationId xmlns:a16="http://schemas.microsoft.com/office/drawing/2014/main" id="{17E73642-33CE-44E4-A816-8D9EE88C960B}"/>
                </a:ext>
              </a:extLst>
            </p:cNvPr>
            <p:cNvSpPr>
              <a:spLocks noChangeAspect="1" noChangeArrowheads="1"/>
            </p:cNvSpPr>
            <p:nvPr/>
          </p:nvSpPr>
          <p:spPr bwMode="auto">
            <a:xfrm>
              <a:off x="1448172" y="3891116"/>
              <a:ext cx="49705" cy="51968"/>
            </a:xfrm>
            <a:prstGeom prst="ellipse">
              <a:avLst/>
            </a:prstGeom>
            <a:solidFill>
              <a:schemeClr val="accent4"/>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7554" rtl="0" eaLnBrk="1" fontAlgn="auto" latinLnBrk="0" hangingPunct="1">
                <a:lnSpc>
                  <a:spcPct val="100000"/>
                </a:lnSpc>
                <a:spcBef>
                  <a:spcPts val="0"/>
                </a:spcBef>
                <a:spcAft>
                  <a:spcPts val="0"/>
                </a:spcAft>
                <a:buClrTx/>
                <a:buSzTx/>
                <a:buFontTx/>
                <a:buNone/>
                <a:tabLst/>
                <a:defRPr/>
              </a:pPr>
              <a:endParaRPr kumimoji="0" lang="en-US" sz="2398" b="0" i="0" u="none" strike="noStrike" kern="0" cap="none" spc="0" normalizeH="0" baseline="0" noProof="0">
                <a:ln>
                  <a:noFill/>
                </a:ln>
                <a:solidFill>
                  <a:srgbClr val="292929"/>
                </a:solidFill>
                <a:effectLst/>
                <a:uLnTx/>
                <a:uFillTx/>
                <a:latin typeface="Segoe UI Semilight"/>
                <a:ea typeface="+mn-ea"/>
                <a:cs typeface="+mn-cs"/>
              </a:endParaRPr>
            </a:p>
          </p:txBody>
        </p:sp>
        <p:grpSp>
          <p:nvGrpSpPr>
            <p:cNvPr id="177" name="Group 176">
              <a:extLst>
                <a:ext uri="{FF2B5EF4-FFF2-40B4-BE49-F238E27FC236}">
                  <a16:creationId xmlns:a16="http://schemas.microsoft.com/office/drawing/2014/main" id="{206B5BA4-10EC-4E5C-B2B7-27EDFF86CA7E}"/>
                </a:ext>
              </a:extLst>
            </p:cNvPr>
            <p:cNvGrpSpPr/>
            <p:nvPr/>
          </p:nvGrpSpPr>
          <p:grpSpPr>
            <a:xfrm>
              <a:off x="2109273" y="5190721"/>
              <a:ext cx="90355" cy="87253"/>
              <a:chOff x="1259812" y="3411205"/>
              <a:chExt cx="90367" cy="87264"/>
            </a:xfrm>
          </p:grpSpPr>
          <p:sp>
            <p:nvSpPr>
              <p:cNvPr id="178" name="Circle: Hollow 177">
                <a:extLst>
                  <a:ext uri="{FF2B5EF4-FFF2-40B4-BE49-F238E27FC236}">
                    <a16:creationId xmlns:a16="http://schemas.microsoft.com/office/drawing/2014/main" id="{6E116405-EA25-4FCA-877D-7604CD0C00C3}"/>
                  </a:ext>
                </a:extLst>
              </p:cNvPr>
              <p:cNvSpPr/>
              <p:nvPr/>
            </p:nvSpPr>
            <p:spPr>
              <a:xfrm>
                <a:off x="1270403" y="3419155"/>
                <a:ext cx="69187" cy="68742"/>
              </a:xfrm>
              <a:prstGeom prst="donut">
                <a:avLst/>
              </a:prstGeom>
              <a:solidFill>
                <a:srgbClr val="70AD47"/>
              </a:solidFill>
              <a:ln>
                <a:solidFill>
                  <a:srgbClr val="28782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191"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79" name="Oval 178">
                <a:extLst>
                  <a:ext uri="{FF2B5EF4-FFF2-40B4-BE49-F238E27FC236}">
                    <a16:creationId xmlns:a16="http://schemas.microsoft.com/office/drawing/2014/main" id="{91D867F7-BCFE-491E-85EF-31046F6EDEF2}"/>
                  </a:ext>
                </a:extLst>
              </p:cNvPr>
              <p:cNvSpPr/>
              <p:nvPr/>
            </p:nvSpPr>
            <p:spPr>
              <a:xfrm>
                <a:off x="1259812" y="3411205"/>
                <a:ext cx="90367" cy="87264"/>
              </a:xfrm>
              <a:prstGeom prst="ellipse">
                <a:avLst/>
              </a:prstGeom>
              <a:noFill/>
              <a:ln w="19050">
                <a:solidFill>
                  <a:srgbClr val="70AD47"/>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191"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FFFFFF"/>
                  </a:solidFill>
                  <a:effectLst/>
                  <a:uLnTx/>
                  <a:uFillTx/>
                  <a:latin typeface="Segoe UI Semilight"/>
                  <a:ea typeface="+mn-ea"/>
                  <a:cs typeface="+mn-cs"/>
                </a:endParaRPr>
              </a:p>
            </p:txBody>
          </p:sp>
        </p:grpSp>
        <p:grpSp>
          <p:nvGrpSpPr>
            <p:cNvPr id="180" name="Group 179">
              <a:extLst>
                <a:ext uri="{FF2B5EF4-FFF2-40B4-BE49-F238E27FC236}">
                  <a16:creationId xmlns:a16="http://schemas.microsoft.com/office/drawing/2014/main" id="{0FB4390C-9908-43E0-9E84-FFE0B9D7BACB}"/>
                </a:ext>
              </a:extLst>
            </p:cNvPr>
            <p:cNvGrpSpPr/>
            <p:nvPr/>
          </p:nvGrpSpPr>
          <p:grpSpPr>
            <a:xfrm>
              <a:off x="2911702" y="5476431"/>
              <a:ext cx="90355" cy="87253"/>
              <a:chOff x="1259812" y="3411205"/>
              <a:chExt cx="90367" cy="87264"/>
            </a:xfrm>
          </p:grpSpPr>
          <p:sp>
            <p:nvSpPr>
              <p:cNvPr id="181" name="Circle: Hollow 180">
                <a:extLst>
                  <a:ext uri="{FF2B5EF4-FFF2-40B4-BE49-F238E27FC236}">
                    <a16:creationId xmlns:a16="http://schemas.microsoft.com/office/drawing/2014/main" id="{25F13BBC-3DD4-4B40-983B-282E0E8EF47E}"/>
                  </a:ext>
                </a:extLst>
              </p:cNvPr>
              <p:cNvSpPr/>
              <p:nvPr/>
            </p:nvSpPr>
            <p:spPr>
              <a:xfrm>
                <a:off x="1270403" y="3419155"/>
                <a:ext cx="69187" cy="68742"/>
              </a:xfrm>
              <a:prstGeom prst="donut">
                <a:avLst/>
              </a:prstGeom>
              <a:solidFill>
                <a:srgbClr val="70AD47"/>
              </a:solidFill>
              <a:ln>
                <a:solidFill>
                  <a:srgbClr val="28782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191"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82" name="Oval 181">
                <a:extLst>
                  <a:ext uri="{FF2B5EF4-FFF2-40B4-BE49-F238E27FC236}">
                    <a16:creationId xmlns:a16="http://schemas.microsoft.com/office/drawing/2014/main" id="{63FE4654-97E9-435D-9A4C-9D3C7B8B1FE3}"/>
                  </a:ext>
                </a:extLst>
              </p:cNvPr>
              <p:cNvSpPr/>
              <p:nvPr/>
            </p:nvSpPr>
            <p:spPr>
              <a:xfrm>
                <a:off x="1259812" y="3411205"/>
                <a:ext cx="90367" cy="87264"/>
              </a:xfrm>
              <a:prstGeom prst="ellipse">
                <a:avLst/>
              </a:prstGeom>
              <a:noFill/>
              <a:ln w="19050">
                <a:solidFill>
                  <a:srgbClr val="70AD47"/>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191"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FFFFFF"/>
                  </a:solidFill>
                  <a:effectLst/>
                  <a:uLnTx/>
                  <a:uFillTx/>
                  <a:latin typeface="Segoe UI Semilight"/>
                  <a:ea typeface="+mn-ea"/>
                  <a:cs typeface="+mn-cs"/>
                </a:endParaRPr>
              </a:p>
            </p:txBody>
          </p:sp>
        </p:grpSp>
        <p:grpSp>
          <p:nvGrpSpPr>
            <p:cNvPr id="183" name="Group 182">
              <a:extLst>
                <a:ext uri="{FF2B5EF4-FFF2-40B4-BE49-F238E27FC236}">
                  <a16:creationId xmlns:a16="http://schemas.microsoft.com/office/drawing/2014/main" id="{07895AF1-D100-4757-8642-B561BC1735DA}"/>
                </a:ext>
              </a:extLst>
            </p:cNvPr>
            <p:cNvGrpSpPr/>
            <p:nvPr/>
          </p:nvGrpSpPr>
          <p:grpSpPr>
            <a:xfrm>
              <a:off x="2283141" y="6057373"/>
              <a:ext cx="90355" cy="87253"/>
              <a:chOff x="1259812" y="3411205"/>
              <a:chExt cx="90367" cy="87264"/>
            </a:xfrm>
          </p:grpSpPr>
          <p:sp>
            <p:nvSpPr>
              <p:cNvPr id="184" name="Circle: Hollow 183">
                <a:extLst>
                  <a:ext uri="{FF2B5EF4-FFF2-40B4-BE49-F238E27FC236}">
                    <a16:creationId xmlns:a16="http://schemas.microsoft.com/office/drawing/2014/main" id="{38BAE204-5FC1-4E98-93EF-9DC42FCD3129}"/>
                  </a:ext>
                </a:extLst>
              </p:cNvPr>
              <p:cNvSpPr/>
              <p:nvPr/>
            </p:nvSpPr>
            <p:spPr>
              <a:xfrm>
                <a:off x="1270403" y="3419155"/>
                <a:ext cx="69187" cy="68742"/>
              </a:xfrm>
              <a:prstGeom prst="donut">
                <a:avLst/>
              </a:prstGeom>
              <a:solidFill>
                <a:srgbClr val="70AD47"/>
              </a:solidFill>
              <a:ln>
                <a:solidFill>
                  <a:srgbClr val="28782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191"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85" name="Oval 184">
                <a:extLst>
                  <a:ext uri="{FF2B5EF4-FFF2-40B4-BE49-F238E27FC236}">
                    <a16:creationId xmlns:a16="http://schemas.microsoft.com/office/drawing/2014/main" id="{27452BE4-6657-4FA4-8214-C03A77A4322F}"/>
                  </a:ext>
                </a:extLst>
              </p:cNvPr>
              <p:cNvSpPr/>
              <p:nvPr/>
            </p:nvSpPr>
            <p:spPr>
              <a:xfrm>
                <a:off x="1259812" y="3411205"/>
                <a:ext cx="90367" cy="87264"/>
              </a:xfrm>
              <a:prstGeom prst="ellipse">
                <a:avLst/>
              </a:prstGeom>
              <a:noFill/>
              <a:ln w="19050">
                <a:solidFill>
                  <a:srgbClr val="70AD47"/>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191"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FFFFFF"/>
                  </a:solidFill>
                  <a:effectLst/>
                  <a:uLnTx/>
                  <a:uFillTx/>
                  <a:latin typeface="Segoe UI Semilight"/>
                  <a:ea typeface="+mn-ea"/>
                  <a:cs typeface="+mn-cs"/>
                </a:endParaRPr>
              </a:p>
            </p:txBody>
          </p:sp>
        </p:grpSp>
        <p:sp>
          <p:nvSpPr>
            <p:cNvPr id="186" name="Oval 592">
              <a:extLst>
                <a:ext uri="{FF2B5EF4-FFF2-40B4-BE49-F238E27FC236}">
                  <a16:creationId xmlns:a16="http://schemas.microsoft.com/office/drawing/2014/main" id="{10CA0D9B-3CB8-4099-9F7E-B341623533BF}"/>
                </a:ext>
              </a:extLst>
            </p:cNvPr>
            <p:cNvSpPr>
              <a:spLocks noChangeAspect="1" noChangeArrowheads="1"/>
            </p:cNvSpPr>
            <p:nvPr/>
          </p:nvSpPr>
          <p:spPr bwMode="auto">
            <a:xfrm>
              <a:off x="2583992" y="5368679"/>
              <a:ext cx="49705" cy="51968"/>
            </a:xfrm>
            <a:prstGeom prst="ellipse">
              <a:avLst/>
            </a:prstGeom>
            <a:solidFill>
              <a:schemeClr val="accent4"/>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7554" rtl="0" eaLnBrk="1" fontAlgn="auto" latinLnBrk="0" hangingPunct="1">
                <a:lnSpc>
                  <a:spcPct val="100000"/>
                </a:lnSpc>
                <a:spcBef>
                  <a:spcPts val="0"/>
                </a:spcBef>
                <a:spcAft>
                  <a:spcPts val="0"/>
                </a:spcAft>
                <a:buClrTx/>
                <a:buSzTx/>
                <a:buFontTx/>
                <a:buNone/>
                <a:tabLst/>
                <a:defRPr/>
              </a:pPr>
              <a:endParaRPr kumimoji="0" lang="en-US" sz="2398" b="0" i="0" u="none" strike="noStrike" kern="0" cap="none" spc="0" normalizeH="0" baseline="0" noProof="0">
                <a:ln>
                  <a:noFill/>
                </a:ln>
                <a:solidFill>
                  <a:srgbClr val="292929"/>
                </a:solidFill>
                <a:effectLst/>
                <a:uLnTx/>
                <a:uFillTx/>
                <a:latin typeface="Segoe UI Semilight"/>
                <a:ea typeface="+mn-ea"/>
                <a:cs typeface="+mn-cs"/>
              </a:endParaRPr>
            </a:p>
          </p:txBody>
        </p:sp>
        <p:grpSp>
          <p:nvGrpSpPr>
            <p:cNvPr id="187" name="Group 186">
              <a:extLst>
                <a:ext uri="{FF2B5EF4-FFF2-40B4-BE49-F238E27FC236}">
                  <a16:creationId xmlns:a16="http://schemas.microsoft.com/office/drawing/2014/main" id="{5A96654B-6A31-4DA2-B49E-09D9213B86FC}"/>
                </a:ext>
              </a:extLst>
            </p:cNvPr>
            <p:cNvGrpSpPr/>
            <p:nvPr/>
          </p:nvGrpSpPr>
          <p:grpSpPr>
            <a:xfrm>
              <a:off x="3845019" y="3476464"/>
              <a:ext cx="90355" cy="87253"/>
              <a:chOff x="1259812" y="3411205"/>
              <a:chExt cx="90367" cy="87264"/>
            </a:xfrm>
          </p:grpSpPr>
          <p:sp>
            <p:nvSpPr>
              <p:cNvPr id="188" name="Circle: Hollow 187">
                <a:extLst>
                  <a:ext uri="{FF2B5EF4-FFF2-40B4-BE49-F238E27FC236}">
                    <a16:creationId xmlns:a16="http://schemas.microsoft.com/office/drawing/2014/main" id="{05B207AF-EE82-42D0-8C65-581E74061BAF}"/>
                  </a:ext>
                </a:extLst>
              </p:cNvPr>
              <p:cNvSpPr/>
              <p:nvPr/>
            </p:nvSpPr>
            <p:spPr>
              <a:xfrm>
                <a:off x="1270403" y="3419155"/>
                <a:ext cx="69187" cy="68742"/>
              </a:xfrm>
              <a:prstGeom prst="donut">
                <a:avLst/>
              </a:prstGeom>
              <a:solidFill>
                <a:srgbClr val="70AD47"/>
              </a:solidFill>
              <a:ln>
                <a:solidFill>
                  <a:srgbClr val="28782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191"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89" name="Oval 188">
                <a:extLst>
                  <a:ext uri="{FF2B5EF4-FFF2-40B4-BE49-F238E27FC236}">
                    <a16:creationId xmlns:a16="http://schemas.microsoft.com/office/drawing/2014/main" id="{BF866E0E-6EB7-4AC9-A21E-0D0477B42D5C}"/>
                  </a:ext>
                </a:extLst>
              </p:cNvPr>
              <p:cNvSpPr/>
              <p:nvPr/>
            </p:nvSpPr>
            <p:spPr>
              <a:xfrm>
                <a:off x="1259812" y="3411205"/>
                <a:ext cx="90367" cy="87264"/>
              </a:xfrm>
              <a:prstGeom prst="ellipse">
                <a:avLst/>
              </a:prstGeom>
              <a:noFill/>
              <a:ln w="19050">
                <a:solidFill>
                  <a:srgbClr val="70AD47"/>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191"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FFFFFF"/>
                  </a:solidFill>
                  <a:effectLst/>
                  <a:uLnTx/>
                  <a:uFillTx/>
                  <a:latin typeface="Segoe UI Semilight"/>
                  <a:ea typeface="+mn-ea"/>
                  <a:cs typeface="+mn-cs"/>
                </a:endParaRPr>
              </a:p>
            </p:txBody>
          </p:sp>
        </p:grpSp>
        <p:grpSp>
          <p:nvGrpSpPr>
            <p:cNvPr id="190" name="Group 189">
              <a:extLst>
                <a:ext uri="{FF2B5EF4-FFF2-40B4-BE49-F238E27FC236}">
                  <a16:creationId xmlns:a16="http://schemas.microsoft.com/office/drawing/2014/main" id="{D4E17E26-AC0B-4B0F-8A3D-301B06FD252A}"/>
                </a:ext>
              </a:extLst>
            </p:cNvPr>
            <p:cNvGrpSpPr/>
            <p:nvPr/>
          </p:nvGrpSpPr>
          <p:grpSpPr>
            <a:xfrm>
              <a:off x="4647810" y="3335149"/>
              <a:ext cx="90355" cy="87253"/>
              <a:chOff x="1259812" y="3411205"/>
              <a:chExt cx="90367" cy="87264"/>
            </a:xfrm>
          </p:grpSpPr>
          <p:sp>
            <p:nvSpPr>
              <p:cNvPr id="191" name="Circle: Hollow 190">
                <a:extLst>
                  <a:ext uri="{FF2B5EF4-FFF2-40B4-BE49-F238E27FC236}">
                    <a16:creationId xmlns:a16="http://schemas.microsoft.com/office/drawing/2014/main" id="{DD1812A4-A533-41A2-B5CA-6AD5807A3158}"/>
                  </a:ext>
                </a:extLst>
              </p:cNvPr>
              <p:cNvSpPr/>
              <p:nvPr/>
            </p:nvSpPr>
            <p:spPr>
              <a:xfrm>
                <a:off x="1270403" y="3419155"/>
                <a:ext cx="69187" cy="68742"/>
              </a:xfrm>
              <a:prstGeom prst="donut">
                <a:avLst/>
              </a:prstGeom>
              <a:solidFill>
                <a:srgbClr val="70AD47"/>
              </a:solidFill>
              <a:ln>
                <a:solidFill>
                  <a:srgbClr val="28782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191"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92" name="Oval 191">
                <a:extLst>
                  <a:ext uri="{FF2B5EF4-FFF2-40B4-BE49-F238E27FC236}">
                    <a16:creationId xmlns:a16="http://schemas.microsoft.com/office/drawing/2014/main" id="{19B61602-AA75-47CF-94A4-D14896B1BD3D}"/>
                  </a:ext>
                </a:extLst>
              </p:cNvPr>
              <p:cNvSpPr/>
              <p:nvPr/>
            </p:nvSpPr>
            <p:spPr>
              <a:xfrm>
                <a:off x="1259812" y="3411205"/>
                <a:ext cx="90367" cy="87264"/>
              </a:xfrm>
              <a:prstGeom prst="ellipse">
                <a:avLst/>
              </a:prstGeom>
              <a:noFill/>
              <a:ln w="19050">
                <a:solidFill>
                  <a:srgbClr val="70AD47"/>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191"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FFFFFF"/>
                  </a:solidFill>
                  <a:effectLst/>
                  <a:uLnTx/>
                  <a:uFillTx/>
                  <a:latin typeface="Segoe UI Semilight"/>
                  <a:ea typeface="+mn-ea"/>
                  <a:cs typeface="+mn-cs"/>
                </a:endParaRPr>
              </a:p>
            </p:txBody>
          </p:sp>
        </p:grpSp>
        <p:grpSp>
          <p:nvGrpSpPr>
            <p:cNvPr id="193" name="Group 192">
              <a:extLst>
                <a:ext uri="{FF2B5EF4-FFF2-40B4-BE49-F238E27FC236}">
                  <a16:creationId xmlns:a16="http://schemas.microsoft.com/office/drawing/2014/main" id="{35D8174E-9A0C-4CE1-BDF2-C6EAB50DD34D}"/>
                </a:ext>
              </a:extLst>
            </p:cNvPr>
            <p:cNvGrpSpPr/>
            <p:nvPr/>
          </p:nvGrpSpPr>
          <p:grpSpPr>
            <a:xfrm>
              <a:off x="4454533" y="4219309"/>
              <a:ext cx="90355" cy="87253"/>
              <a:chOff x="1259812" y="3411205"/>
              <a:chExt cx="90367" cy="87264"/>
            </a:xfrm>
          </p:grpSpPr>
          <p:sp>
            <p:nvSpPr>
              <p:cNvPr id="194" name="Circle: Hollow 193">
                <a:extLst>
                  <a:ext uri="{FF2B5EF4-FFF2-40B4-BE49-F238E27FC236}">
                    <a16:creationId xmlns:a16="http://schemas.microsoft.com/office/drawing/2014/main" id="{23153481-028C-42D2-8D0B-ACB238EB0EBC}"/>
                  </a:ext>
                </a:extLst>
              </p:cNvPr>
              <p:cNvSpPr/>
              <p:nvPr/>
            </p:nvSpPr>
            <p:spPr>
              <a:xfrm>
                <a:off x="1270403" y="3419155"/>
                <a:ext cx="69187" cy="68742"/>
              </a:xfrm>
              <a:prstGeom prst="donut">
                <a:avLst/>
              </a:prstGeom>
              <a:solidFill>
                <a:srgbClr val="70AD47"/>
              </a:solidFill>
              <a:ln>
                <a:solidFill>
                  <a:srgbClr val="28782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191"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95" name="Oval 194">
                <a:extLst>
                  <a:ext uri="{FF2B5EF4-FFF2-40B4-BE49-F238E27FC236}">
                    <a16:creationId xmlns:a16="http://schemas.microsoft.com/office/drawing/2014/main" id="{DC45CAE1-526D-471E-A23B-D13CD6D6FAEC}"/>
                  </a:ext>
                </a:extLst>
              </p:cNvPr>
              <p:cNvSpPr/>
              <p:nvPr/>
            </p:nvSpPr>
            <p:spPr>
              <a:xfrm>
                <a:off x="1259812" y="3411205"/>
                <a:ext cx="90367" cy="87264"/>
              </a:xfrm>
              <a:prstGeom prst="ellipse">
                <a:avLst/>
              </a:prstGeom>
              <a:noFill/>
              <a:ln w="19050">
                <a:solidFill>
                  <a:srgbClr val="70AD47"/>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191"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FFFFFF"/>
                  </a:solidFill>
                  <a:effectLst/>
                  <a:uLnTx/>
                  <a:uFillTx/>
                  <a:latin typeface="Segoe UI Semilight"/>
                  <a:ea typeface="+mn-ea"/>
                  <a:cs typeface="+mn-cs"/>
                </a:endParaRPr>
              </a:p>
            </p:txBody>
          </p:sp>
        </p:grpSp>
        <p:grpSp>
          <p:nvGrpSpPr>
            <p:cNvPr id="196" name="Group 195">
              <a:extLst>
                <a:ext uri="{FF2B5EF4-FFF2-40B4-BE49-F238E27FC236}">
                  <a16:creationId xmlns:a16="http://schemas.microsoft.com/office/drawing/2014/main" id="{31EFE7C2-3EA3-449B-80C9-AE3F3B8BF0F2}"/>
                </a:ext>
              </a:extLst>
            </p:cNvPr>
            <p:cNvGrpSpPr/>
            <p:nvPr/>
          </p:nvGrpSpPr>
          <p:grpSpPr>
            <a:xfrm>
              <a:off x="4822568" y="3907446"/>
              <a:ext cx="90355" cy="87253"/>
              <a:chOff x="1259812" y="3411205"/>
              <a:chExt cx="90367" cy="87264"/>
            </a:xfrm>
          </p:grpSpPr>
          <p:sp>
            <p:nvSpPr>
              <p:cNvPr id="197" name="Circle: Hollow 196">
                <a:extLst>
                  <a:ext uri="{FF2B5EF4-FFF2-40B4-BE49-F238E27FC236}">
                    <a16:creationId xmlns:a16="http://schemas.microsoft.com/office/drawing/2014/main" id="{D0A67310-EA11-4BB1-9B91-9E42550976AA}"/>
                  </a:ext>
                </a:extLst>
              </p:cNvPr>
              <p:cNvSpPr/>
              <p:nvPr/>
            </p:nvSpPr>
            <p:spPr>
              <a:xfrm>
                <a:off x="1270403" y="3419155"/>
                <a:ext cx="69187" cy="68742"/>
              </a:xfrm>
              <a:prstGeom prst="donut">
                <a:avLst/>
              </a:prstGeom>
              <a:solidFill>
                <a:srgbClr val="70AD47"/>
              </a:solidFill>
              <a:ln>
                <a:solidFill>
                  <a:srgbClr val="28782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191"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98" name="Oval 197">
                <a:extLst>
                  <a:ext uri="{FF2B5EF4-FFF2-40B4-BE49-F238E27FC236}">
                    <a16:creationId xmlns:a16="http://schemas.microsoft.com/office/drawing/2014/main" id="{87299438-12B0-4FAD-9AA0-79DD79856AD1}"/>
                  </a:ext>
                </a:extLst>
              </p:cNvPr>
              <p:cNvSpPr/>
              <p:nvPr/>
            </p:nvSpPr>
            <p:spPr>
              <a:xfrm>
                <a:off x="1259812" y="3411205"/>
                <a:ext cx="90367" cy="87264"/>
              </a:xfrm>
              <a:prstGeom prst="ellipse">
                <a:avLst/>
              </a:prstGeom>
              <a:noFill/>
              <a:ln w="19050">
                <a:solidFill>
                  <a:srgbClr val="70AD47"/>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191"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FFFFFF"/>
                  </a:solidFill>
                  <a:effectLst/>
                  <a:uLnTx/>
                  <a:uFillTx/>
                  <a:latin typeface="Segoe UI Semilight"/>
                  <a:ea typeface="+mn-ea"/>
                  <a:cs typeface="+mn-cs"/>
                </a:endParaRPr>
              </a:p>
            </p:txBody>
          </p:sp>
        </p:grpSp>
        <p:sp>
          <p:nvSpPr>
            <p:cNvPr id="199" name="Oval 592">
              <a:extLst>
                <a:ext uri="{FF2B5EF4-FFF2-40B4-BE49-F238E27FC236}">
                  <a16:creationId xmlns:a16="http://schemas.microsoft.com/office/drawing/2014/main" id="{B42DD0B4-9183-4F33-9EFC-7698582803E6}"/>
                </a:ext>
              </a:extLst>
            </p:cNvPr>
            <p:cNvSpPr>
              <a:spLocks noChangeAspect="1" noChangeArrowheads="1"/>
            </p:cNvSpPr>
            <p:nvPr/>
          </p:nvSpPr>
          <p:spPr bwMode="auto">
            <a:xfrm>
              <a:off x="4203013" y="3606803"/>
              <a:ext cx="49705" cy="51968"/>
            </a:xfrm>
            <a:prstGeom prst="ellipse">
              <a:avLst/>
            </a:prstGeom>
            <a:solidFill>
              <a:schemeClr val="accent4"/>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7554" rtl="0" eaLnBrk="1" fontAlgn="auto" latinLnBrk="0" hangingPunct="1">
                <a:lnSpc>
                  <a:spcPct val="100000"/>
                </a:lnSpc>
                <a:spcBef>
                  <a:spcPts val="0"/>
                </a:spcBef>
                <a:spcAft>
                  <a:spcPts val="0"/>
                </a:spcAft>
                <a:buClrTx/>
                <a:buSzTx/>
                <a:buFontTx/>
                <a:buNone/>
                <a:tabLst/>
                <a:defRPr/>
              </a:pPr>
              <a:endParaRPr kumimoji="0" lang="en-US" sz="2398" b="0" i="0" u="none" strike="noStrike" kern="0" cap="none" spc="0" normalizeH="0" baseline="0" noProof="0">
                <a:ln>
                  <a:noFill/>
                </a:ln>
                <a:solidFill>
                  <a:srgbClr val="292929"/>
                </a:solidFill>
                <a:effectLst/>
                <a:uLnTx/>
                <a:uFillTx/>
                <a:latin typeface="Segoe UI Semilight"/>
                <a:ea typeface="+mn-ea"/>
                <a:cs typeface="+mn-cs"/>
              </a:endParaRPr>
            </a:p>
          </p:txBody>
        </p:sp>
        <p:grpSp>
          <p:nvGrpSpPr>
            <p:cNvPr id="200" name="Group 199">
              <a:extLst>
                <a:ext uri="{FF2B5EF4-FFF2-40B4-BE49-F238E27FC236}">
                  <a16:creationId xmlns:a16="http://schemas.microsoft.com/office/drawing/2014/main" id="{AA0818D4-A373-446F-82D1-2F1B7C4C642E}"/>
                </a:ext>
              </a:extLst>
            </p:cNvPr>
            <p:cNvGrpSpPr/>
            <p:nvPr/>
          </p:nvGrpSpPr>
          <p:grpSpPr>
            <a:xfrm>
              <a:off x="7340199" y="5800235"/>
              <a:ext cx="90355" cy="87253"/>
              <a:chOff x="1259812" y="3411205"/>
              <a:chExt cx="90367" cy="87264"/>
            </a:xfrm>
          </p:grpSpPr>
          <p:sp>
            <p:nvSpPr>
              <p:cNvPr id="201" name="Circle: Hollow 200">
                <a:extLst>
                  <a:ext uri="{FF2B5EF4-FFF2-40B4-BE49-F238E27FC236}">
                    <a16:creationId xmlns:a16="http://schemas.microsoft.com/office/drawing/2014/main" id="{B616333B-954A-4142-BEC8-C1206759F5B5}"/>
                  </a:ext>
                </a:extLst>
              </p:cNvPr>
              <p:cNvSpPr/>
              <p:nvPr/>
            </p:nvSpPr>
            <p:spPr>
              <a:xfrm>
                <a:off x="1270403" y="3419155"/>
                <a:ext cx="69187" cy="68742"/>
              </a:xfrm>
              <a:prstGeom prst="donut">
                <a:avLst/>
              </a:prstGeom>
              <a:solidFill>
                <a:srgbClr val="70AD47"/>
              </a:solidFill>
              <a:ln>
                <a:solidFill>
                  <a:srgbClr val="28782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191"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02" name="Oval 201">
                <a:extLst>
                  <a:ext uri="{FF2B5EF4-FFF2-40B4-BE49-F238E27FC236}">
                    <a16:creationId xmlns:a16="http://schemas.microsoft.com/office/drawing/2014/main" id="{1D76AF78-0F40-4BFC-B769-0E22F05442F6}"/>
                  </a:ext>
                </a:extLst>
              </p:cNvPr>
              <p:cNvSpPr/>
              <p:nvPr/>
            </p:nvSpPr>
            <p:spPr>
              <a:xfrm>
                <a:off x="1259812" y="3411205"/>
                <a:ext cx="90367" cy="87264"/>
              </a:xfrm>
              <a:prstGeom prst="ellipse">
                <a:avLst/>
              </a:prstGeom>
              <a:noFill/>
              <a:ln w="19050">
                <a:solidFill>
                  <a:srgbClr val="70AD47"/>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191"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FFFFFF"/>
                  </a:solidFill>
                  <a:effectLst/>
                  <a:uLnTx/>
                  <a:uFillTx/>
                  <a:latin typeface="Segoe UI Semilight"/>
                  <a:ea typeface="+mn-ea"/>
                  <a:cs typeface="+mn-cs"/>
                </a:endParaRPr>
              </a:p>
            </p:txBody>
          </p:sp>
        </p:grpSp>
        <p:grpSp>
          <p:nvGrpSpPr>
            <p:cNvPr id="203" name="Group 202">
              <a:extLst>
                <a:ext uri="{FF2B5EF4-FFF2-40B4-BE49-F238E27FC236}">
                  <a16:creationId xmlns:a16="http://schemas.microsoft.com/office/drawing/2014/main" id="{7653A76A-7CD0-470E-A06B-7CECD5D4B25D}"/>
                </a:ext>
              </a:extLst>
            </p:cNvPr>
            <p:cNvGrpSpPr/>
            <p:nvPr/>
          </p:nvGrpSpPr>
          <p:grpSpPr>
            <a:xfrm>
              <a:off x="6616401" y="5739399"/>
              <a:ext cx="90355" cy="87253"/>
              <a:chOff x="1259812" y="3411205"/>
              <a:chExt cx="90367" cy="87264"/>
            </a:xfrm>
          </p:grpSpPr>
          <p:sp>
            <p:nvSpPr>
              <p:cNvPr id="204" name="Circle: Hollow 203">
                <a:extLst>
                  <a:ext uri="{FF2B5EF4-FFF2-40B4-BE49-F238E27FC236}">
                    <a16:creationId xmlns:a16="http://schemas.microsoft.com/office/drawing/2014/main" id="{C7093D4C-1292-4262-A36F-8C2E2DEAD823}"/>
                  </a:ext>
                </a:extLst>
              </p:cNvPr>
              <p:cNvSpPr/>
              <p:nvPr/>
            </p:nvSpPr>
            <p:spPr>
              <a:xfrm>
                <a:off x="1270403" y="3419155"/>
                <a:ext cx="69187" cy="68742"/>
              </a:xfrm>
              <a:prstGeom prst="donut">
                <a:avLst/>
              </a:prstGeom>
              <a:solidFill>
                <a:srgbClr val="70AD47"/>
              </a:solidFill>
              <a:ln>
                <a:solidFill>
                  <a:srgbClr val="28782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191"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05" name="Oval 204">
                <a:extLst>
                  <a:ext uri="{FF2B5EF4-FFF2-40B4-BE49-F238E27FC236}">
                    <a16:creationId xmlns:a16="http://schemas.microsoft.com/office/drawing/2014/main" id="{D245DD52-4ADB-43A5-9F43-1F91BBF7E09F}"/>
                  </a:ext>
                </a:extLst>
              </p:cNvPr>
              <p:cNvSpPr/>
              <p:nvPr/>
            </p:nvSpPr>
            <p:spPr>
              <a:xfrm>
                <a:off x="1259812" y="3411205"/>
                <a:ext cx="90367" cy="87264"/>
              </a:xfrm>
              <a:prstGeom prst="ellipse">
                <a:avLst/>
              </a:prstGeom>
              <a:noFill/>
              <a:ln w="19050">
                <a:solidFill>
                  <a:srgbClr val="70AD47"/>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191"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FFFFFF"/>
                  </a:solidFill>
                  <a:effectLst/>
                  <a:uLnTx/>
                  <a:uFillTx/>
                  <a:latin typeface="Segoe UI Semilight"/>
                  <a:ea typeface="+mn-ea"/>
                  <a:cs typeface="+mn-cs"/>
                </a:endParaRPr>
              </a:p>
            </p:txBody>
          </p:sp>
        </p:grpSp>
        <p:grpSp>
          <p:nvGrpSpPr>
            <p:cNvPr id="206" name="Group 205">
              <a:extLst>
                <a:ext uri="{FF2B5EF4-FFF2-40B4-BE49-F238E27FC236}">
                  <a16:creationId xmlns:a16="http://schemas.microsoft.com/office/drawing/2014/main" id="{1D5F3727-4A18-47A9-9B98-48B02720D07C}"/>
                </a:ext>
              </a:extLst>
            </p:cNvPr>
            <p:cNvGrpSpPr/>
            <p:nvPr/>
          </p:nvGrpSpPr>
          <p:grpSpPr>
            <a:xfrm>
              <a:off x="7812805" y="6285941"/>
              <a:ext cx="90355" cy="87253"/>
              <a:chOff x="1259812" y="3411205"/>
              <a:chExt cx="90367" cy="87264"/>
            </a:xfrm>
          </p:grpSpPr>
          <p:sp>
            <p:nvSpPr>
              <p:cNvPr id="207" name="Circle: Hollow 206">
                <a:extLst>
                  <a:ext uri="{FF2B5EF4-FFF2-40B4-BE49-F238E27FC236}">
                    <a16:creationId xmlns:a16="http://schemas.microsoft.com/office/drawing/2014/main" id="{B9BF772E-AC8C-421B-8870-7AC43A09104D}"/>
                  </a:ext>
                </a:extLst>
              </p:cNvPr>
              <p:cNvSpPr/>
              <p:nvPr/>
            </p:nvSpPr>
            <p:spPr>
              <a:xfrm>
                <a:off x="1270403" y="3419155"/>
                <a:ext cx="69187" cy="68742"/>
              </a:xfrm>
              <a:prstGeom prst="donut">
                <a:avLst/>
              </a:prstGeom>
              <a:solidFill>
                <a:srgbClr val="70AD47"/>
              </a:solidFill>
              <a:ln>
                <a:solidFill>
                  <a:srgbClr val="28782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191"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08" name="Oval 207">
                <a:extLst>
                  <a:ext uri="{FF2B5EF4-FFF2-40B4-BE49-F238E27FC236}">
                    <a16:creationId xmlns:a16="http://schemas.microsoft.com/office/drawing/2014/main" id="{6CA832B4-E6CE-4E91-9E63-222A0041D8B5}"/>
                  </a:ext>
                </a:extLst>
              </p:cNvPr>
              <p:cNvSpPr/>
              <p:nvPr/>
            </p:nvSpPr>
            <p:spPr>
              <a:xfrm>
                <a:off x="1259812" y="3411205"/>
                <a:ext cx="90367" cy="87264"/>
              </a:xfrm>
              <a:prstGeom prst="ellipse">
                <a:avLst/>
              </a:prstGeom>
              <a:noFill/>
              <a:ln w="19050">
                <a:solidFill>
                  <a:srgbClr val="70AD47"/>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191"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FFFFFF"/>
                  </a:solidFill>
                  <a:effectLst/>
                  <a:uLnTx/>
                  <a:uFillTx/>
                  <a:latin typeface="Segoe UI Semilight"/>
                  <a:ea typeface="+mn-ea"/>
                  <a:cs typeface="+mn-cs"/>
                </a:endParaRPr>
              </a:p>
            </p:txBody>
          </p:sp>
        </p:grpSp>
        <p:grpSp>
          <p:nvGrpSpPr>
            <p:cNvPr id="209" name="Group 208">
              <a:extLst>
                <a:ext uri="{FF2B5EF4-FFF2-40B4-BE49-F238E27FC236}">
                  <a16:creationId xmlns:a16="http://schemas.microsoft.com/office/drawing/2014/main" id="{1FC7B186-4151-4F2D-8CF4-67A0A4D1DDB5}"/>
                </a:ext>
              </a:extLst>
            </p:cNvPr>
            <p:cNvGrpSpPr/>
            <p:nvPr/>
          </p:nvGrpSpPr>
          <p:grpSpPr>
            <a:xfrm>
              <a:off x="6129067" y="4771681"/>
              <a:ext cx="90355" cy="87253"/>
              <a:chOff x="1259812" y="3411205"/>
              <a:chExt cx="90367" cy="87264"/>
            </a:xfrm>
          </p:grpSpPr>
          <p:sp>
            <p:nvSpPr>
              <p:cNvPr id="210" name="Circle: Hollow 209">
                <a:extLst>
                  <a:ext uri="{FF2B5EF4-FFF2-40B4-BE49-F238E27FC236}">
                    <a16:creationId xmlns:a16="http://schemas.microsoft.com/office/drawing/2014/main" id="{1990833C-778F-44F1-B266-90A7FF384DDE}"/>
                  </a:ext>
                </a:extLst>
              </p:cNvPr>
              <p:cNvSpPr/>
              <p:nvPr/>
            </p:nvSpPr>
            <p:spPr>
              <a:xfrm>
                <a:off x="1270403" y="3419155"/>
                <a:ext cx="69187" cy="68742"/>
              </a:xfrm>
              <a:prstGeom prst="donut">
                <a:avLst/>
              </a:prstGeom>
              <a:solidFill>
                <a:srgbClr val="70AD47"/>
              </a:solidFill>
              <a:ln>
                <a:solidFill>
                  <a:srgbClr val="28782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191"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11" name="Oval 210">
                <a:extLst>
                  <a:ext uri="{FF2B5EF4-FFF2-40B4-BE49-F238E27FC236}">
                    <a16:creationId xmlns:a16="http://schemas.microsoft.com/office/drawing/2014/main" id="{B568634A-9372-4550-A12D-220D0A7D5682}"/>
                  </a:ext>
                </a:extLst>
              </p:cNvPr>
              <p:cNvSpPr/>
              <p:nvPr/>
            </p:nvSpPr>
            <p:spPr>
              <a:xfrm>
                <a:off x="1259812" y="3411205"/>
                <a:ext cx="90367" cy="87264"/>
              </a:xfrm>
              <a:prstGeom prst="ellipse">
                <a:avLst/>
              </a:prstGeom>
              <a:noFill/>
              <a:ln w="19050">
                <a:solidFill>
                  <a:srgbClr val="70AD47"/>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191"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FFFFFF"/>
                  </a:solidFill>
                  <a:effectLst/>
                  <a:uLnTx/>
                  <a:uFillTx/>
                  <a:latin typeface="Segoe UI Semilight"/>
                  <a:ea typeface="+mn-ea"/>
                  <a:cs typeface="+mn-cs"/>
                </a:endParaRPr>
              </a:p>
            </p:txBody>
          </p:sp>
        </p:grpSp>
        <p:grpSp>
          <p:nvGrpSpPr>
            <p:cNvPr id="212" name="Group 211">
              <a:extLst>
                <a:ext uri="{FF2B5EF4-FFF2-40B4-BE49-F238E27FC236}">
                  <a16:creationId xmlns:a16="http://schemas.microsoft.com/office/drawing/2014/main" id="{8559E309-6873-4687-B8F8-1E00F9DA2AF0}"/>
                </a:ext>
              </a:extLst>
            </p:cNvPr>
            <p:cNvGrpSpPr/>
            <p:nvPr/>
          </p:nvGrpSpPr>
          <p:grpSpPr>
            <a:xfrm>
              <a:off x="7083060" y="3994698"/>
              <a:ext cx="90355" cy="87253"/>
              <a:chOff x="1259812" y="3411205"/>
              <a:chExt cx="90367" cy="87264"/>
            </a:xfrm>
          </p:grpSpPr>
          <p:sp>
            <p:nvSpPr>
              <p:cNvPr id="213" name="Circle: Hollow 212">
                <a:extLst>
                  <a:ext uri="{FF2B5EF4-FFF2-40B4-BE49-F238E27FC236}">
                    <a16:creationId xmlns:a16="http://schemas.microsoft.com/office/drawing/2014/main" id="{C38F68AF-C938-45EA-957C-EFC916F27490}"/>
                  </a:ext>
                </a:extLst>
              </p:cNvPr>
              <p:cNvSpPr/>
              <p:nvPr/>
            </p:nvSpPr>
            <p:spPr>
              <a:xfrm>
                <a:off x="1270403" y="3419155"/>
                <a:ext cx="69187" cy="68742"/>
              </a:xfrm>
              <a:prstGeom prst="donut">
                <a:avLst/>
              </a:prstGeom>
              <a:solidFill>
                <a:srgbClr val="70AD47"/>
              </a:solidFill>
              <a:ln>
                <a:solidFill>
                  <a:srgbClr val="28782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191"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14" name="Oval 213">
                <a:extLst>
                  <a:ext uri="{FF2B5EF4-FFF2-40B4-BE49-F238E27FC236}">
                    <a16:creationId xmlns:a16="http://schemas.microsoft.com/office/drawing/2014/main" id="{3719AAB1-ECD3-46C9-B325-9B1E3482D5B4}"/>
                  </a:ext>
                </a:extLst>
              </p:cNvPr>
              <p:cNvSpPr/>
              <p:nvPr/>
            </p:nvSpPr>
            <p:spPr>
              <a:xfrm>
                <a:off x="1259812" y="3411205"/>
                <a:ext cx="90367" cy="87264"/>
              </a:xfrm>
              <a:prstGeom prst="ellipse">
                <a:avLst/>
              </a:prstGeom>
              <a:noFill/>
              <a:ln w="19050">
                <a:solidFill>
                  <a:srgbClr val="70AD47"/>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191"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FFFFFF"/>
                  </a:solidFill>
                  <a:effectLst/>
                  <a:uLnTx/>
                  <a:uFillTx/>
                  <a:latin typeface="Segoe UI Semilight"/>
                  <a:ea typeface="+mn-ea"/>
                  <a:cs typeface="+mn-cs"/>
                </a:endParaRPr>
              </a:p>
            </p:txBody>
          </p:sp>
        </p:grpSp>
        <p:grpSp>
          <p:nvGrpSpPr>
            <p:cNvPr id="215" name="Group 214">
              <a:extLst>
                <a:ext uri="{FF2B5EF4-FFF2-40B4-BE49-F238E27FC236}">
                  <a16:creationId xmlns:a16="http://schemas.microsoft.com/office/drawing/2014/main" id="{99777593-3AD7-4DCB-8751-7B4CF0E2A114}"/>
                </a:ext>
              </a:extLst>
            </p:cNvPr>
            <p:cNvGrpSpPr/>
            <p:nvPr/>
          </p:nvGrpSpPr>
          <p:grpSpPr>
            <a:xfrm>
              <a:off x="5683084" y="4647873"/>
              <a:ext cx="90355" cy="87253"/>
              <a:chOff x="1259812" y="3411205"/>
              <a:chExt cx="90367" cy="87264"/>
            </a:xfrm>
          </p:grpSpPr>
          <p:sp>
            <p:nvSpPr>
              <p:cNvPr id="216" name="Circle: Hollow 215">
                <a:extLst>
                  <a:ext uri="{FF2B5EF4-FFF2-40B4-BE49-F238E27FC236}">
                    <a16:creationId xmlns:a16="http://schemas.microsoft.com/office/drawing/2014/main" id="{9F4EAE7F-3B8F-4C43-87A3-1508B8420BF5}"/>
                  </a:ext>
                </a:extLst>
              </p:cNvPr>
              <p:cNvSpPr/>
              <p:nvPr/>
            </p:nvSpPr>
            <p:spPr>
              <a:xfrm>
                <a:off x="1270403" y="3419155"/>
                <a:ext cx="69187" cy="68742"/>
              </a:xfrm>
              <a:prstGeom prst="donut">
                <a:avLst/>
              </a:prstGeom>
              <a:solidFill>
                <a:srgbClr val="70AD47"/>
              </a:solidFill>
              <a:ln>
                <a:solidFill>
                  <a:srgbClr val="28782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191"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17" name="Oval 216">
                <a:extLst>
                  <a:ext uri="{FF2B5EF4-FFF2-40B4-BE49-F238E27FC236}">
                    <a16:creationId xmlns:a16="http://schemas.microsoft.com/office/drawing/2014/main" id="{337369A4-30CB-4764-9F24-E32013255E93}"/>
                  </a:ext>
                </a:extLst>
              </p:cNvPr>
              <p:cNvSpPr/>
              <p:nvPr/>
            </p:nvSpPr>
            <p:spPr>
              <a:xfrm>
                <a:off x="1259812" y="3411205"/>
                <a:ext cx="90367" cy="87264"/>
              </a:xfrm>
              <a:prstGeom prst="ellipse">
                <a:avLst/>
              </a:prstGeom>
              <a:noFill/>
              <a:ln w="19050">
                <a:solidFill>
                  <a:srgbClr val="70AD47"/>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191"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FFFFFF"/>
                  </a:solidFill>
                  <a:effectLst/>
                  <a:uLnTx/>
                  <a:uFillTx/>
                  <a:latin typeface="Segoe UI Semilight"/>
                  <a:ea typeface="+mn-ea"/>
                  <a:cs typeface="+mn-cs"/>
                </a:endParaRPr>
              </a:p>
            </p:txBody>
          </p:sp>
        </p:grpSp>
        <p:sp>
          <p:nvSpPr>
            <p:cNvPr id="218" name="Oval 592">
              <a:extLst>
                <a:ext uri="{FF2B5EF4-FFF2-40B4-BE49-F238E27FC236}">
                  <a16:creationId xmlns:a16="http://schemas.microsoft.com/office/drawing/2014/main" id="{8D87564A-0467-4D7E-BA7E-3B9C5E1711F4}"/>
                </a:ext>
              </a:extLst>
            </p:cNvPr>
            <p:cNvSpPr>
              <a:spLocks noChangeAspect="1" noChangeArrowheads="1"/>
            </p:cNvSpPr>
            <p:nvPr/>
          </p:nvSpPr>
          <p:spPr bwMode="auto">
            <a:xfrm>
              <a:off x="6355357" y="4516168"/>
              <a:ext cx="49705" cy="51968"/>
            </a:xfrm>
            <a:prstGeom prst="ellipse">
              <a:avLst/>
            </a:prstGeom>
            <a:solidFill>
              <a:schemeClr val="accent4"/>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7554" rtl="0" eaLnBrk="1" fontAlgn="auto" latinLnBrk="0" hangingPunct="1">
                <a:lnSpc>
                  <a:spcPct val="100000"/>
                </a:lnSpc>
                <a:spcBef>
                  <a:spcPts val="0"/>
                </a:spcBef>
                <a:spcAft>
                  <a:spcPts val="0"/>
                </a:spcAft>
                <a:buClrTx/>
                <a:buSzTx/>
                <a:buFontTx/>
                <a:buNone/>
                <a:tabLst/>
                <a:defRPr/>
              </a:pPr>
              <a:endParaRPr kumimoji="0" lang="en-US" sz="2398" b="0" i="0" u="none" strike="noStrike" kern="0" cap="none" spc="0" normalizeH="0" baseline="0" noProof="0">
                <a:ln>
                  <a:noFill/>
                </a:ln>
                <a:solidFill>
                  <a:srgbClr val="292929"/>
                </a:solidFill>
                <a:effectLst/>
                <a:uLnTx/>
                <a:uFillTx/>
                <a:latin typeface="Segoe UI Semilight"/>
                <a:ea typeface="+mn-ea"/>
                <a:cs typeface="+mn-cs"/>
              </a:endParaRPr>
            </a:p>
          </p:txBody>
        </p:sp>
        <p:sp>
          <p:nvSpPr>
            <p:cNvPr id="219" name="Oval 592">
              <a:extLst>
                <a:ext uri="{FF2B5EF4-FFF2-40B4-BE49-F238E27FC236}">
                  <a16:creationId xmlns:a16="http://schemas.microsoft.com/office/drawing/2014/main" id="{70C4D0CD-6404-41DC-8387-90251C84CB45}"/>
                </a:ext>
              </a:extLst>
            </p:cNvPr>
            <p:cNvSpPr>
              <a:spLocks noChangeAspect="1" noChangeArrowheads="1"/>
            </p:cNvSpPr>
            <p:nvPr/>
          </p:nvSpPr>
          <p:spPr bwMode="auto">
            <a:xfrm>
              <a:off x="6998625" y="5887447"/>
              <a:ext cx="49705" cy="51968"/>
            </a:xfrm>
            <a:prstGeom prst="ellipse">
              <a:avLst/>
            </a:prstGeom>
            <a:solidFill>
              <a:schemeClr val="accent4"/>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7554" rtl="0" eaLnBrk="1" fontAlgn="auto" latinLnBrk="0" hangingPunct="1">
                <a:lnSpc>
                  <a:spcPct val="100000"/>
                </a:lnSpc>
                <a:spcBef>
                  <a:spcPts val="0"/>
                </a:spcBef>
                <a:spcAft>
                  <a:spcPts val="0"/>
                </a:spcAft>
                <a:buClrTx/>
                <a:buSzTx/>
                <a:buFontTx/>
                <a:buNone/>
                <a:tabLst/>
                <a:defRPr/>
              </a:pPr>
              <a:endParaRPr kumimoji="0" lang="en-US" sz="2398" b="0" i="0" u="none" strike="noStrike" kern="0" cap="none" spc="0" normalizeH="0" baseline="0" noProof="0">
                <a:ln>
                  <a:noFill/>
                </a:ln>
                <a:solidFill>
                  <a:srgbClr val="292929"/>
                </a:solidFill>
                <a:effectLst/>
                <a:uLnTx/>
                <a:uFillTx/>
                <a:latin typeface="Segoe UI Semilight"/>
                <a:ea typeface="+mn-ea"/>
                <a:cs typeface="+mn-cs"/>
              </a:endParaRPr>
            </a:p>
          </p:txBody>
        </p:sp>
        <p:cxnSp>
          <p:nvCxnSpPr>
            <p:cNvPr id="220" name="Connector: Curved 219">
              <a:extLst>
                <a:ext uri="{FF2B5EF4-FFF2-40B4-BE49-F238E27FC236}">
                  <a16:creationId xmlns:a16="http://schemas.microsoft.com/office/drawing/2014/main" id="{EDC3E93B-9B7C-4971-9118-905F174BA406}"/>
                </a:ext>
              </a:extLst>
            </p:cNvPr>
            <p:cNvCxnSpPr>
              <a:cxnSpLocks/>
              <a:stCxn id="165" idx="5"/>
              <a:endCxn id="176" idx="1"/>
            </p:cNvCxnSpPr>
            <p:nvPr/>
          </p:nvCxnSpPr>
          <p:spPr>
            <a:xfrm rot="16200000" flipH="1">
              <a:off x="1288184" y="3731458"/>
              <a:ext cx="98547" cy="235988"/>
            </a:xfrm>
            <a:prstGeom prst="curvedConnector3">
              <a:avLst>
                <a:gd name="adj1" fmla="val -56304"/>
              </a:avLst>
            </a:prstGeom>
            <a:ln w="1270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21" name="Connector: Curved 220">
              <a:extLst>
                <a:ext uri="{FF2B5EF4-FFF2-40B4-BE49-F238E27FC236}">
                  <a16:creationId xmlns:a16="http://schemas.microsoft.com/office/drawing/2014/main" id="{701B1ED8-462D-4D5F-A19D-E613877B26CF}"/>
                </a:ext>
              </a:extLst>
            </p:cNvPr>
            <p:cNvCxnSpPr>
              <a:cxnSpLocks/>
            </p:cNvCxnSpPr>
            <p:nvPr/>
          </p:nvCxnSpPr>
          <p:spPr>
            <a:xfrm rot="5400000" flipH="1" flipV="1">
              <a:off x="1225544" y="3851045"/>
              <a:ext cx="150908" cy="225958"/>
            </a:xfrm>
            <a:prstGeom prst="curvedConnector3">
              <a:avLst>
                <a:gd name="adj1" fmla="val 97460"/>
              </a:avLst>
            </a:prstGeom>
            <a:ln w="1270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22" name="Connector: Curved 221">
              <a:extLst>
                <a:ext uri="{FF2B5EF4-FFF2-40B4-BE49-F238E27FC236}">
                  <a16:creationId xmlns:a16="http://schemas.microsoft.com/office/drawing/2014/main" id="{491D5124-30F4-4DA5-80DF-B0DA65AD7D7E}"/>
                </a:ext>
              </a:extLst>
            </p:cNvPr>
            <p:cNvCxnSpPr>
              <a:cxnSpLocks/>
              <a:stCxn id="176" idx="4"/>
              <a:endCxn id="174" idx="1"/>
            </p:cNvCxnSpPr>
            <p:nvPr/>
          </p:nvCxnSpPr>
          <p:spPr>
            <a:xfrm rot="16200000" flipH="1">
              <a:off x="1515050" y="3901060"/>
              <a:ext cx="127751" cy="211799"/>
            </a:xfrm>
            <a:prstGeom prst="curvedConnector3">
              <a:avLst>
                <a:gd name="adj1" fmla="val -69277"/>
              </a:avLst>
            </a:prstGeom>
            <a:ln w="1270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23" name="Connector: Curved 222">
              <a:extLst>
                <a:ext uri="{FF2B5EF4-FFF2-40B4-BE49-F238E27FC236}">
                  <a16:creationId xmlns:a16="http://schemas.microsoft.com/office/drawing/2014/main" id="{5C917078-A4E3-4183-9D69-97C86BFC7EE0}"/>
                </a:ext>
              </a:extLst>
            </p:cNvPr>
            <p:cNvCxnSpPr>
              <a:cxnSpLocks/>
              <a:stCxn id="176" idx="0"/>
              <a:endCxn id="169" idx="1"/>
            </p:cNvCxnSpPr>
            <p:nvPr/>
          </p:nvCxnSpPr>
          <p:spPr>
            <a:xfrm rot="16200000" flipH="1">
              <a:off x="1742803" y="3621337"/>
              <a:ext cx="64747" cy="604304"/>
            </a:xfrm>
            <a:prstGeom prst="curvedConnector3">
              <a:avLst>
                <a:gd name="adj1" fmla="val -353017"/>
              </a:avLst>
            </a:prstGeom>
            <a:ln w="1270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24" name="Connector: Curved 223">
              <a:extLst>
                <a:ext uri="{FF2B5EF4-FFF2-40B4-BE49-F238E27FC236}">
                  <a16:creationId xmlns:a16="http://schemas.microsoft.com/office/drawing/2014/main" id="{13412B41-8319-40C4-8AE1-08E5F0CDD17E}"/>
                </a:ext>
              </a:extLst>
            </p:cNvPr>
            <p:cNvCxnSpPr>
              <a:cxnSpLocks/>
              <a:stCxn id="179" idx="0"/>
              <a:endCxn id="186" idx="7"/>
            </p:cNvCxnSpPr>
            <p:nvPr/>
          </p:nvCxnSpPr>
          <p:spPr>
            <a:xfrm rot="16200000" flipH="1">
              <a:off x="2297631" y="5047503"/>
              <a:ext cx="185608" cy="471967"/>
            </a:xfrm>
            <a:prstGeom prst="curvedConnector3">
              <a:avLst>
                <a:gd name="adj1" fmla="val -30787"/>
              </a:avLst>
            </a:prstGeom>
            <a:ln w="1270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25" name="Connector: Curved 224">
              <a:extLst>
                <a:ext uri="{FF2B5EF4-FFF2-40B4-BE49-F238E27FC236}">
                  <a16:creationId xmlns:a16="http://schemas.microsoft.com/office/drawing/2014/main" id="{E27CE1A5-558C-4772-90D2-D272C74D8971}"/>
                </a:ext>
              </a:extLst>
            </p:cNvPr>
            <p:cNvCxnSpPr>
              <a:cxnSpLocks/>
              <a:stCxn id="186" idx="7"/>
              <a:endCxn id="181" idx="0"/>
            </p:cNvCxnSpPr>
            <p:nvPr/>
          </p:nvCxnSpPr>
          <p:spPr>
            <a:xfrm rot="16200000" flipH="1">
              <a:off x="2737622" y="5265085"/>
              <a:ext cx="108051" cy="330462"/>
            </a:xfrm>
            <a:prstGeom prst="curvedConnector3">
              <a:avLst>
                <a:gd name="adj1" fmla="val -77556"/>
              </a:avLst>
            </a:prstGeom>
            <a:ln w="1270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26" name="Connector: Curved 225">
              <a:extLst>
                <a:ext uri="{FF2B5EF4-FFF2-40B4-BE49-F238E27FC236}">
                  <a16:creationId xmlns:a16="http://schemas.microsoft.com/office/drawing/2014/main" id="{E8664D51-8748-4276-A799-720EC4D33DAA}"/>
                </a:ext>
              </a:extLst>
            </p:cNvPr>
            <p:cNvCxnSpPr>
              <a:cxnSpLocks/>
              <a:endCxn id="186" idx="3"/>
            </p:cNvCxnSpPr>
            <p:nvPr/>
          </p:nvCxnSpPr>
          <p:spPr>
            <a:xfrm rot="5400000" flipH="1" flipV="1">
              <a:off x="2116486" y="5624868"/>
              <a:ext cx="686615" cy="262954"/>
            </a:xfrm>
            <a:prstGeom prst="curvedConnector3">
              <a:avLst>
                <a:gd name="adj1" fmla="val 51387"/>
              </a:avLst>
            </a:prstGeom>
            <a:ln w="1270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27" name="Connector: Curved 226">
              <a:extLst>
                <a:ext uri="{FF2B5EF4-FFF2-40B4-BE49-F238E27FC236}">
                  <a16:creationId xmlns:a16="http://schemas.microsoft.com/office/drawing/2014/main" id="{5FEA50FF-B9FA-41DE-9844-00E3C32002CE}"/>
                </a:ext>
              </a:extLst>
            </p:cNvPr>
            <p:cNvCxnSpPr>
              <a:cxnSpLocks/>
              <a:stCxn id="188" idx="2"/>
              <a:endCxn id="199" idx="6"/>
            </p:cNvCxnSpPr>
            <p:nvPr/>
          </p:nvCxnSpPr>
          <p:spPr>
            <a:xfrm rot="10800000" flipH="1" flipV="1">
              <a:off x="3855607" y="3518740"/>
              <a:ext cx="397109" cy="114048"/>
            </a:xfrm>
            <a:prstGeom prst="curvedConnector5">
              <a:avLst>
                <a:gd name="adj1" fmla="val 9593"/>
                <a:gd name="adj2" fmla="val -155090"/>
                <a:gd name="adj3" fmla="val 78416"/>
              </a:avLst>
            </a:prstGeom>
            <a:ln w="1270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28" name="Connector: Curved 227">
              <a:extLst>
                <a:ext uri="{FF2B5EF4-FFF2-40B4-BE49-F238E27FC236}">
                  <a16:creationId xmlns:a16="http://schemas.microsoft.com/office/drawing/2014/main" id="{E114A30A-BF09-4A45-9B75-5AA5E026002D}"/>
                </a:ext>
              </a:extLst>
            </p:cNvPr>
            <p:cNvCxnSpPr>
              <a:cxnSpLocks/>
              <a:stCxn id="199" idx="4"/>
              <a:endCxn id="192" idx="4"/>
            </p:cNvCxnSpPr>
            <p:nvPr/>
          </p:nvCxnSpPr>
          <p:spPr>
            <a:xfrm rot="5400000" flipH="1" flipV="1">
              <a:off x="4342220" y="3308006"/>
              <a:ext cx="236411" cy="465123"/>
            </a:xfrm>
            <a:prstGeom prst="curvedConnector3">
              <a:avLst>
                <a:gd name="adj1" fmla="val 4028"/>
              </a:avLst>
            </a:prstGeom>
            <a:ln w="1270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29" name="Connector: Curved 228">
              <a:extLst>
                <a:ext uri="{FF2B5EF4-FFF2-40B4-BE49-F238E27FC236}">
                  <a16:creationId xmlns:a16="http://schemas.microsoft.com/office/drawing/2014/main" id="{826CACF9-C7E3-454B-A67E-584C9346A04A}"/>
                </a:ext>
              </a:extLst>
            </p:cNvPr>
            <p:cNvCxnSpPr>
              <a:cxnSpLocks/>
              <a:stCxn id="199" idx="3"/>
              <a:endCxn id="197" idx="0"/>
            </p:cNvCxnSpPr>
            <p:nvPr/>
          </p:nvCxnSpPr>
          <p:spPr>
            <a:xfrm rot="16200000" flipH="1">
              <a:off x="4406921" y="3454531"/>
              <a:ext cx="264195" cy="657456"/>
            </a:xfrm>
            <a:prstGeom prst="curvedConnector3">
              <a:avLst>
                <a:gd name="adj1" fmla="val 100467"/>
              </a:avLst>
            </a:prstGeom>
            <a:ln w="1270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30" name="Connector: Curved 229">
              <a:extLst>
                <a:ext uri="{FF2B5EF4-FFF2-40B4-BE49-F238E27FC236}">
                  <a16:creationId xmlns:a16="http://schemas.microsoft.com/office/drawing/2014/main" id="{05C01C01-431D-43FF-A549-839F72CCB148}"/>
                </a:ext>
              </a:extLst>
            </p:cNvPr>
            <p:cNvCxnSpPr>
              <a:cxnSpLocks/>
              <a:stCxn id="199" idx="3"/>
              <a:endCxn id="195" idx="6"/>
            </p:cNvCxnSpPr>
            <p:nvPr/>
          </p:nvCxnSpPr>
          <p:spPr>
            <a:xfrm rot="16200000" flipH="1">
              <a:off x="4071722" y="3789730"/>
              <a:ext cx="611734" cy="334596"/>
            </a:xfrm>
            <a:prstGeom prst="curvedConnector4">
              <a:avLst>
                <a:gd name="adj1" fmla="val 45812"/>
                <a:gd name="adj2" fmla="val -19545"/>
              </a:avLst>
            </a:prstGeom>
            <a:ln w="1270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nvGrpSpPr>
            <p:cNvPr id="231" name="Group 230">
              <a:extLst>
                <a:ext uri="{FF2B5EF4-FFF2-40B4-BE49-F238E27FC236}">
                  <a16:creationId xmlns:a16="http://schemas.microsoft.com/office/drawing/2014/main" id="{19985E8E-D0B6-4299-BA3C-A8C6D6716D00}"/>
                </a:ext>
              </a:extLst>
            </p:cNvPr>
            <p:cNvGrpSpPr/>
            <p:nvPr/>
          </p:nvGrpSpPr>
          <p:grpSpPr>
            <a:xfrm>
              <a:off x="4279448" y="1361326"/>
              <a:ext cx="509701" cy="495992"/>
              <a:chOff x="6249125" y="3598792"/>
              <a:chExt cx="784110" cy="802170"/>
            </a:xfrm>
          </p:grpSpPr>
          <p:sp>
            <p:nvSpPr>
              <p:cNvPr id="232" name="Octagon 231">
                <a:extLst>
                  <a:ext uri="{FF2B5EF4-FFF2-40B4-BE49-F238E27FC236}">
                    <a16:creationId xmlns:a16="http://schemas.microsoft.com/office/drawing/2014/main" id="{878A4075-E066-43BA-BF67-49638647769A}"/>
                  </a:ext>
                </a:extLst>
              </p:cNvPr>
              <p:cNvSpPr/>
              <p:nvPr/>
            </p:nvSpPr>
            <p:spPr>
              <a:xfrm>
                <a:off x="6394123" y="3722417"/>
                <a:ext cx="544840" cy="605445"/>
              </a:xfrm>
              <a:prstGeom prst="octagon">
                <a:avLst/>
              </a:prstGeom>
              <a:solidFill>
                <a:sysClr val="window" lastClr="FFFFFF"/>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05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3" name="Rectangle 232">
                <a:extLst>
                  <a:ext uri="{FF2B5EF4-FFF2-40B4-BE49-F238E27FC236}">
                    <a16:creationId xmlns:a16="http://schemas.microsoft.com/office/drawing/2014/main" id="{8CBA0987-74F1-42FF-AC92-0B472072F751}"/>
                  </a:ext>
                </a:extLst>
              </p:cNvPr>
              <p:cNvSpPr/>
              <p:nvPr/>
            </p:nvSpPr>
            <p:spPr>
              <a:xfrm rot="18772377">
                <a:off x="6351871" y="3682631"/>
                <a:ext cx="172753" cy="148361"/>
              </a:xfrm>
              <a:prstGeom prst="rect">
                <a:avLst/>
              </a:prstGeom>
              <a:solidFill>
                <a:srgbClr val="FFFFFF"/>
              </a:solidFill>
              <a:ln w="12700" cap="flat" cmpd="sng" algn="ctr">
                <a:noFill/>
                <a:prstDash val="solid"/>
                <a:miter lim="800000"/>
              </a:ln>
              <a:effectLst/>
            </p:spPr>
            <p:txBody>
              <a:bodyPr rtlCol="0" anchor="ctr"/>
              <a:lstStyle/>
              <a:p>
                <a:pPr marL="0" marR="0" lvl="0" indent="0" algn="ctr" defTabSz="91405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4" name="Rectangle 233">
                <a:extLst>
                  <a:ext uri="{FF2B5EF4-FFF2-40B4-BE49-F238E27FC236}">
                    <a16:creationId xmlns:a16="http://schemas.microsoft.com/office/drawing/2014/main" id="{50973E9B-7EB2-48D1-9836-B7F21C8E0D6F}"/>
                  </a:ext>
                </a:extLst>
              </p:cNvPr>
              <p:cNvSpPr/>
              <p:nvPr/>
            </p:nvSpPr>
            <p:spPr>
              <a:xfrm rot="18772377">
                <a:off x="6853066" y="4082002"/>
                <a:ext cx="134454" cy="148361"/>
              </a:xfrm>
              <a:prstGeom prst="rect">
                <a:avLst/>
              </a:prstGeom>
              <a:solidFill>
                <a:srgbClr val="FFFFFF"/>
              </a:solidFill>
              <a:ln w="12700" cap="flat" cmpd="sng" algn="ctr">
                <a:noFill/>
                <a:prstDash val="solid"/>
                <a:miter lim="800000"/>
              </a:ln>
              <a:effectLst/>
            </p:spPr>
            <p:txBody>
              <a:bodyPr rtlCol="0" anchor="ctr"/>
              <a:lstStyle/>
              <a:p>
                <a:pPr marL="0" marR="0" lvl="0" indent="0" algn="ctr" defTabSz="91405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5" name="Rectangle 234">
                <a:extLst>
                  <a:ext uri="{FF2B5EF4-FFF2-40B4-BE49-F238E27FC236}">
                    <a16:creationId xmlns:a16="http://schemas.microsoft.com/office/drawing/2014/main" id="{F6D25DF9-DFBD-4739-8DA6-62C46D1DE2F8}"/>
                  </a:ext>
                </a:extLst>
              </p:cNvPr>
              <p:cNvSpPr/>
              <p:nvPr/>
            </p:nvSpPr>
            <p:spPr>
              <a:xfrm>
                <a:off x="6483173" y="3598793"/>
                <a:ext cx="312289" cy="73096"/>
              </a:xfrm>
              <a:prstGeom prst="rect">
                <a:avLst/>
              </a:prstGeom>
              <a:solidFill>
                <a:srgbClr val="FFFFFF"/>
              </a:solidFill>
              <a:ln w="12700" cap="flat" cmpd="sng" algn="ctr">
                <a:noFill/>
                <a:prstDash val="solid"/>
                <a:miter lim="800000"/>
              </a:ln>
              <a:effectLst/>
            </p:spPr>
            <p:txBody>
              <a:bodyPr rtlCol="0" anchor="ctr"/>
              <a:lstStyle/>
              <a:p>
                <a:pPr marL="0" marR="0" lvl="0" indent="0" algn="ctr" defTabSz="91405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6" name="Rectangle 235">
                <a:extLst>
                  <a:ext uri="{FF2B5EF4-FFF2-40B4-BE49-F238E27FC236}">
                    <a16:creationId xmlns:a16="http://schemas.microsoft.com/office/drawing/2014/main" id="{426A3360-6D1C-4D42-9AE6-EAC3A58025BC}"/>
                  </a:ext>
                </a:extLst>
              </p:cNvPr>
              <p:cNvSpPr/>
              <p:nvPr/>
            </p:nvSpPr>
            <p:spPr>
              <a:xfrm rot="18751534">
                <a:off x="6731373" y="4216350"/>
                <a:ext cx="296128" cy="73096"/>
              </a:xfrm>
              <a:prstGeom prst="rect">
                <a:avLst/>
              </a:prstGeom>
              <a:solidFill>
                <a:srgbClr val="FFFFFF"/>
              </a:solidFill>
              <a:ln w="12700" cap="flat" cmpd="sng" algn="ctr">
                <a:noFill/>
                <a:prstDash val="solid"/>
                <a:miter lim="800000"/>
              </a:ln>
              <a:effectLst/>
            </p:spPr>
            <p:txBody>
              <a:bodyPr rtlCol="0" anchor="ctr"/>
              <a:lstStyle/>
              <a:p>
                <a:pPr marL="0" marR="0" lvl="0" indent="0" algn="ctr" defTabSz="91405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7" name="Rectangle 236">
                <a:extLst>
                  <a:ext uri="{FF2B5EF4-FFF2-40B4-BE49-F238E27FC236}">
                    <a16:creationId xmlns:a16="http://schemas.microsoft.com/office/drawing/2014/main" id="{45F064F5-1703-472B-9375-2C8C3BF89B1F}"/>
                  </a:ext>
                </a:extLst>
              </p:cNvPr>
              <p:cNvSpPr/>
              <p:nvPr/>
            </p:nvSpPr>
            <p:spPr>
              <a:xfrm>
                <a:off x="6493528" y="4313625"/>
                <a:ext cx="312289" cy="73096"/>
              </a:xfrm>
              <a:prstGeom prst="rect">
                <a:avLst/>
              </a:prstGeom>
              <a:solidFill>
                <a:srgbClr val="FFFFFF"/>
              </a:solidFill>
              <a:ln w="12700" cap="flat" cmpd="sng" algn="ctr">
                <a:noFill/>
                <a:prstDash val="solid"/>
                <a:miter lim="800000"/>
              </a:ln>
              <a:effectLst/>
            </p:spPr>
            <p:txBody>
              <a:bodyPr rtlCol="0" anchor="ctr"/>
              <a:lstStyle/>
              <a:p>
                <a:pPr marL="0" marR="0" lvl="0" indent="0" algn="ctr" defTabSz="91405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238" name="Picture 237">
                <a:extLst>
                  <a:ext uri="{FF2B5EF4-FFF2-40B4-BE49-F238E27FC236}">
                    <a16:creationId xmlns:a16="http://schemas.microsoft.com/office/drawing/2014/main" id="{48E777B3-45EC-414F-842A-CB5AE88655DC}"/>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249125" y="3598792"/>
                <a:ext cx="784110" cy="787929"/>
              </a:xfrm>
              <a:prstGeom prst="rect">
                <a:avLst/>
              </a:prstGeom>
            </p:spPr>
          </p:pic>
        </p:grpSp>
        <p:pic>
          <p:nvPicPr>
            <p:cNvPr id="239" name="Picture 238">
              <a:extLst>
                <a:ext uri="{FF2B5EF4-FFF2-40B4-BE49-F238E27FC236}">
                  <a16:creationId xmlns:a16="http://schemas.microsoft.com/office/drawing/2014/main" id="{C396F9EB-EF25-493B-BEED-CEC51C009D4A}"/>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2894004" y="1416704"/>
              <a:ext cx="377850" cy="385232"/>
            </a:xfrm>
            <a:prstGeom prst="rect">
              <a:avLst/>
            </a:prstGeom>
          </p:spPr>
        </p:pic>
        <p:cxnSp>
          <p:nvCxnSpPr>
            <p:cNvPr id="240" name="Straight Arrow Connector 239">
              <a:extLst>
                <a:ext uri="{FF2B5EF4-FFF2-40B4-BE49-F238E27FC236}">
                  <a16:creationId xmlns:a16="http://schemas.microsoft.com/office/drawing/2014/main" id="{C0FE607C-CF1F-4DCF-BC96-D49EEF976976}"/>
                </a:ext>
              </a:extLst>
            </p:cNvPr>
            <p:cNvCxnSpPr>
              <a:cxnSpLocks/>
              <a:stCxn id="239" idx="3"/>
              <a:endCxn id="238" idx="1"/>
            </p:cNvCxnSpPr>
            <p:nvPr/>
          </p:nvCxnSpPr>
          <p:spPr>
            <a:xfrm flipV="1">
              <a:off x="3271855" y="1604916"/>
              <a:ext cx="1007593" cy="4404"/>
            </a:xfrm>
            <a:prstGeom prst="straightConnector1">
              <a:avLst/>
            </a:prstGeom>
            <a:ln w="127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41" name="Connector: Curved 240">
              <a:extLst>
                <a:ext uri="{FF2B5EF4-FFF2-40B4-BE49-F238E27FC236}">
                  <a16:creationId xmlns:a16="http://schemas.microsoft.com/office/drawing/2014/main" id="{E869F626-E7A3-4B60-A643-ADC951C3DC29}"/>
                </a:ext>
              </a:extLst>
            </p:cNvPr>
            <p:cNvCxnSpPr>
              <a:cxnSpLocks/>
              <a:stCxn id="210" idx="7"/>
              <a:endCxn id="218" idx="3"/>
            </p:cNvCxnSpPr>
            <p:nvPr/>
          </p:nvCxnSpPr>
          <p:spPr>
            <a:xfrm rot="5400000" flipH="1" flipV="1">
              <a:off x="6166106" y="4593125"/>
              <a:ext cx="229130" cy="163933"/>
            </a:xfrm>
            <a:prstGeom prst="curvedConnector3">
              <a:avLst>
                <a:gd name="adj1" fmla="val 50000"/>
              </a:avLst>
            </a:prstGeom>
            <a:ln w="1270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42" name="Connector: Curved 241">
              <a:extLst>
                <a:ext uri="{FF2B5EF4-FFF2-40B4-BE49-F238E27FC236}">
                  <a16:creationId xmlns:a16="http://schemas.microsoft.com/office/drawing/2014/main" id="{C6846BFA-9CB2-472B-8BF4-844FB3663007}"/>
                </a:ext>
              </a:extLst>
            </p:cNvPr>
            <p:cNvCxnSpPr>
              <a:cxnSpLocks/>
              <a:stCxn id="213" idx="3"/>
              <a:endCxn id="218" idx="7"/>
            </p:cNvCxnSpPr>
            <p:nvPr/>
          </p:nvCxnSpPr>
          <p:spPr>
            <a:xfrm rot="5400000">
              <a:off x="6519529" y="3939529"/>
              <a:ext cx="462505" cy="705997"/>
            </a:xfrm>
            <a:prstGeom prst="curvedConnector3">
              <a:avLst>
                <a:gd name="adj1" fmla="val 50000"/>
              </a:avLst>
            </a:prstGeom>
            <a:ln w="1270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43" name="Connector: Curved 242">
              <a:extLst>
                <a:ext uri="{FF2B5EF4-FFF2-40B4-BE49-F238E27FC236}">
                  <a16:creationId xmlns:a16="http://schemas.microsoft.com/office/drawing/2014/main" id="{318AFE18-FC5C-4F31-91D6-BB59761FC74B}"/>
                </a:ext>
              </a:extLst>
            </p:cNvPr>
            <p:cNvCxnSpPr>
              <a:cxnSpLocks/>
              <a:stCxn id="219" idx="1"/>
              <a:endCxn id="204" idx="6"/>
            </p:cNvCxnSpPr>
            <p:nvPr/>
          </p:nvCxnSpPr>
          <p:spPr>
            <a:xfrm rot="16200000" flipV="1">
              <a:off x="6794343" y="5683498"/>
              <a:ext cx="113384" cy="309736"/>
            </a:xfrm>
            <a:prstGeom prst="curvedConnector2">
              <a:avLst/>
            </a:prstGeom>
            <a:ln w="1270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44" name="Connector: Curved 243">
              <a:extLst>
                <a:ext uri="{FF2B5EF4-FFF2-40B4-BE49-F238E27FC236}">
                  <a16:creationId xmlns:a16="http://schemas.microsoft.com/office/drawing/2014/main" id="{85FBB5D0-F005-4A7A-B6C3-C42917B8C192}"/>
                </a:ext>
              </a:extLst>
            </p:cNvPr>
            <p:cNvCxnSpPr>
              <a:cxnSpLocks/>
              <a:stCxn id="202" idx="2"/>
              <a:endCxn id="219" idx="6"/>
            </p:cNvCxnSpPr>
            <p:nvPr/>
          </p:nvCxnSpPr>
          <p:spPr>
            <a:xfrm rot="10800000" flipV="1">
              <a:off x="7048329" y="5843821"/>
              <a:ext cx="291869" cy="69610"/>
            </a:xfrm>
            <a:prstGeom prst="curvedConnector3">
              <a:avLst>
                <a:gd name="adj1" fmla="val 50000"/>
              </a:avLst>
            </a:prstGeom>
            <a:ln w="1270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45" name="Connector: Curved 244">
              <a:extLst>
                <a:ext uri="{FF2B5EF4-FFF2-40B4-BE49-F238E27FC236}">
                  <a16:creationId xmlns:a16="http://schemas.microsoft.com/office/drawing/2014/main" id="{5240D03D-0EAE-40E3-987C-BCD49298BC87}"/>
                </a:ext>
              </a:extLst>
            </p:cNvPr>
            <p:cNvCxnSpPr>
              <a:cxnSpLocks/>
              <a:stCxn id="208" idx="1"/>
              <a:endCxn id="219" idx="5"/>
            </p:cNvCxnSpPr>
            <p:nvPr/>
          </p:nvCxnSpPr>
          <p:spPr>
            <a:xfrm rot="16200000" flipV="1">
              <a:off x="7250107" y="5722749"/>
              <a:ext cx="366875" cy="784987"/>
            </a:xfrm>
            <a:prstGeom prst="curvedConnector3">
              <a:avLst>
                <a:gd name="adj1" fmla="val 50000"/>
              </a:avLst>
            </a:prstGeom>
            <a:ln w="1270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46" name="Straight Arrow Connector 245">
              <a:extLst>
                <a:ext uri="{FF2B5EF4-FFF2-40B4-BE49-F238E27FC236}">
                  <a16:creationId xmlns:a16="http://schemas.microsoft.com/office/drawing/2014/main" id="{F2479DE6-7BAD-4B3C-BC60-38706CA5D6FD}"/>
                </a:ext>
              </a:extLst>
            </p:cNvPr>
            <p:cNvCxnSpPr>
              <a:cxnSpLocks/>
              <a:stCxn id="238" idx="2"/>
            </p:cNvCxnSpPr>
            <p:nvPr/>
          </p:nvCxnSpPr>
          <p:spPr>
            <a:xfrm flipH="1">
              <a:off x="1462437" y="1848509"/>
              <a:ext cx="3071862" cy="2038031"/>
            </a:xfrm>
            <a:prstGeom prst="straightConnector1">
              <a:avLst/>
            </a:prstGeom>
            <a:ln w="127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47" name="Straight Arrow Connector 246">
              <a:extLst>
                <a:ext uri="{FF2B5EF4-FFF2-40B4-BE49-F238E27FC236}">
                  <a16:creationId xmlns:a16="http://schemas.microsoft.com/office/drawing/2014/main" id="{1AF73194-B1C5-445C-A907-2D4A719424FE}"/>
                </a:ext>
              </a:extLst>
            </p:cNvPr>
            <p:cNvCxnSpPr>
              <a:cxnSpLocks/>
              <a:stCxn id="238" idx="2"/>
              <a:endCxn id="199" idx="1"/>
            </p:cNvCxnSpPr>
            <p:nvPr/>
          </p:nvCxnSpPr>
          <p:spPr>
            <a:xfrm flipH="1">
              <a:off x="4210290" y="1848508"/>
              <a:ext cx="324008" cy="1765906"/>
            </a:xfrm>
            <a:prstGeom prst="straightConnector1">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8" name="Straight Arrow Connector 247">
              <a:extLst>
                <a:ext uri="{FF2B5EF4-FFF2-40B4-BE49-F238E27FC236}">
                  <a16:creationId xmlns:a16="http://schemas.microsoft.com/office/drawing/2014/main" id="{55589C2E-DB22-4C20-9B28-52373B28262D}"/>
                </a:ext>
              </a:extLst>
            </p:cNvPr>
            <p:cNvCxnSpPr>
              <a:cxnSpLocks/>
              <a:stCxn id="238" idx="2"/>
              <a:endCxn id="218" idx="0"/>
            </p:cNvCxnSpPr>
            <p:nvPr/>
          </p:nvCxnSpPr>
          <p:spPr>
            <a:xfrm>
              <a:off x="4534298" y="1848508"/>
              <a:ext cx="1845910" cy="2667660"/>
            </a:xfrm>
            <a:prstGeom prst="straightConnector1">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9" name="Straight Arrow Connector 248">
              <a:extLst>
                <a:ext uri="{FF2B5EF4-FFF2-40B4-BE49-F238E27FC236}">
                  <a16:creationId xmlns:a16="http://schemas.microsoft.com/office/drawing/2014/main" id="{473A7568-81C7-4113-B349-81BDF0AB7421}"/>
                </a:ext>
              </a:extLst>
            </p:cNvPr>
            <p:cNvCxnSpPr>
              <a:cxnSpLocks/>
              <a:stCxn id="238" idx="2"/>
              <a:endCxn id="219" idx="6"/>
            </p:cNvCxnSpPr>
            <p:nvPr/>
          </p:nvCxnSpPr>
          <p:spPr>
            <a:xfrm>
              <a:off x="4534300" y="1848509"/>
              <a:ext cx="2514030" cy="4064924"/>
            </a:xfrm>
            <a:prstGeom prst="straightConnector1">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50" name="Group 249">
              <a:extLst>
                <a:ext uri="{FF2B5EF4-FFF2-40B4-BE49-F238E27FC236}">
                  <a16:creationId xmlns:a16="http://schemas.microsoft.com/office/drawing/2014/main" id="{840E7507-3714-46AE-9F64-59F1656BAABD}"/>
                </a:ext>
              </a:extLst>
            </p:cNvPr>
            <p:cNvGrpSpPr/>
            <p:nvPr/>
          </p:nvGrpSpPr>
          <p:grpSpPr>
            <a:xfrm>
              <a:off x="461166" y="5022029"/>
              <a:ext cx="1049980" cy="1043257"/>
              <a:chOff x="1702931" y="3845631"/>
              <a:chExt cx="1893442" cy="1845270"/>
            </a:xfrm>
          </p:grpSpPr>
          <p:pic>
            <p:nvPicPr>
              <p:cNvPr id="251" name="Picture 250">
                <a:extLst>
                  <a:ext uri="{FF2B5EF4-FFF2-40B4-BE49-F238E27FC236}">
                    <a16:creationId xmlns:a16="http://schemas.microsoft.com/office/drawing/2014/main" id="{3AB963A2-128A-47C6-9020-2484A0470AE2}"/>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702931" y="4457514"/>
                <a:ext cx="735236" cy="735236"/>
              </a:xfrm>
              <a:prstGeom prst="rect">
                <a:avLst/>
              </a:prstGeom>
            </p:spPr>
          </p:pic>
          <p:pic>
            <p:nvPicPr>
              <p:cNvPr id="252" name="Picture 251">
                <a:extLst>
                  <a:ext uri="{FF2B5EF4-FFF2-40B4-BE49-F238E27FC236}">
                    <a16:creationId xmlns:a16="http://schemas.microsoft.com/office/drawing/2014/main" id="{BFA3DB24-94D8-46FE-8878-9CC914CE92A0}"/>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2739637" y="4910611"/>
                <a:ext cx="780290" cy="780290"/>
              </a:xfrm>
              <a:prstGeom prst="rect">
                <a:avLst/>
              </a:prstGeom>
            </p:spPr>
          </p:pic>
          <p:grpSp>
            <p:nvGrpSpPr>
              <p:cNvPr id="253" name="Group 252">
                <a:extLst>
                  <a:ext uri="{FF2B5EF4-FFF2-40B4-BE49-F238E27FC236}">
                    <a16:creationId xmlns:a16="http://schemas.microsoft.com/office/drawing/2014/main" id="{910020F0-1EC2-41F6-9539-C14CFE7F286E}"/>
                  </a:ext>
                </a:extLst>
              </p:cNvPr>
              <p:cNvGrpSpPr/>
              <p:nvPr/>
            </p:nvGrpSpPr>
            <p:grpSpPr>
              <a:xfrm>
                <a:off x="2663190" y="3845631"/>
                <a:ext cx="933183" cy="979501"/>
                <a:chOff x="3402032" y="3628744"/>
                <a:chExt cx="933183" cy="979501"/>
              </a:xfrm>
            </p:grpSpPr>
            <p:pic>
              <p:nvPicPr>
                <p:cNvPr id="254" name="Picture 253">
                  <a:extLst>
                    <a:ext uri="{FF2B5EF4-FFF2-40B4-BE49-F238E27FC236}">
                      <a16:creationId xmlns:a16="http://schemas.microsoft.com/office/drawing/2014/main" id="{B4E8A8CD-80B6-4473-B541-8675F4B5C647}"/>
                    </a:ext>
                  </a:extLst>
                </p:cNvPr>
                <p:cNvPicPr>
                  <a:picLocks noChangeAspect="1"/>
                </p:cNvPicPr>
                <p:nvPr/>
              </p:nvPicPr>
              <p:blipFill>
                <a:blip r:embed="rId9" cstate="screen">
                  <a:duotone>
                    <a:schemeClr val="accent4">
                      <a:shade val="45000"/>
                      <a:satMod val="135000"/>
                    </a:schemeClr>
                    <a:prstClr val="white"/>
                  </a:duotone>
                  <a:extLst>
                    <a:ext uri="{28A0092B-C50C-407E-A947-70E740481C1C}">
                      <a14:useLocalDpi xmlns:a14="http://schemas.microsoft.com/office/drawing/2010/main"/>
                    </a:ext>
                  </a:extLst>
                </a:blip>
                <a:stretch>
                  <a:fillRect/>
                </a:stretch>
              </p:blipFill>
              <p:spPr>
                <a:xfrm>
                  <a:off x="3687222" y="3873907"/>
                  <a:ext cx="362801" cy="380808"/>
                </a:xfrm>
                <a:prstGeom prst="rect">
                  <a:avLst/>
                </a:prstGeom>
              </p:spPr>
            </p:pic>
            <p:pic>
              <p:nvPicPr>
                <p:cNvPr id="255" name="Picture 254">
                  <a:extLst>
                    <a:ext uri="{FF2B5EF4-FFF2-40B4-BE49-F238E27FC236}">
                      <a16:creationId xmlns:a16="http://schemas.microsoft.com/office/drawing/2014/main" id="{03DF49A4-F0DE-42DE-93D6-7D7FF0451718}"/>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3402032" y="3628744"/>
                  <a:ext cx="933183" cy="979501"/>
                </a:xfrm>
                <a:prstGeom prst="rect">
                  <a:avLst/>
                </a:prstGeom>
              </p:spPr>
            </p:pic>
          </p:grpSp>
        </p:grpSp>
      </p:grpSp>
      <p:pic>
        <p:nvPicPr>
          <p:cNvPr id="3" name="Picture 2" descr="A close up of a map&#10;&#10;Description generated with high confidence">
            <a:extLst>
              <a:ext uri="{FF2B5EF4-FFF2-40B4-BE49-F238E27FC236}">
                <a16:creationId xmlns:a16="http://schemas.microsoft.com/office/drawing/2014/main" id="{BA493EAA-A30D-4F4B-868D-7749F37D2EBD}"/>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5515243" y="1550019"/>
            <a:ext cx="1554214" cy="889550"/>
          </a:xfrm>
          <a:prstGeom prst="rect">
            <a:avLst/>
          </a:prstGeom>
        </p:spPr>
      </p:pic>
      <p:pic>
        <p:nvPicPr>
          <p:cNvPr id="109" name="Picture 6" descr="Image result for azure traffic manager">
            <a:extLst>
              <a:ext uri="{FF2B5EF4-FFF2-40B4-BE49-F238E27FC236}">
                <a16:creationId xmlns:a16="http://schemas.microsoft.com/office/drawing/2014/main" id="{8068EBA2-B44A-E34E-AB00-6EFBCE395314}"/>
              </a:ext>
            </a:extLst>
          </p:cNvPr>
          <p:cNvPicPr>
            <a:picLocks noChangeAspect="1" noChangeArrowheads="1"/>
          </p:cNvPicPr>
          <p:nvPr/>
        </p:nvPicPr>
        <p:blipFill>
          <a:blip r:embed="rId12" cstate="screen">
            <a:extLst>
              <a:ext uri="{28A0092B-C50C-407E-A947-70E740481C1C}">
                <a14:useLocalDpi xmlns:a14="http://schemas.microsoft.com/office/drawing/2010/main"/>
              </a:ext>
            </a:extLst>
          </a:blip>
          <a:srcRect/>
          <a:stretch>
            <a:fillRect/>
          </a:stretch>
        </p:blipFill>
        <p:spPr bwMode="auto">
          <a:xfrm>
            <a:off x="0" y="330060"/>
            <a:ext cx="1289135" cy="6767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14831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A237FA9-915A-48FF-BE8C-FCB92F704A70}"/>
              </a:ext>
            </a:extLst>
          </p:cNvPr>
          <p:cNvSpPr>
            <a:spLocks noGrp="1"/>
          </p:cNvSpPr>
          <p:nvPr>
            <p:ph type="title"/>
          </p:nvPr>
        </p:nvSpPr>
        <p:spPr>
          <a:xfrm>
            <a:off x="1126022" y="412457"/>
            <a:ext cx="10494261" cy="553998"/>
          </a:xfrm>
        </p:spPr>
        <p:txBody>
          <a:bodyPr/>
          <a:lstStyle/>
          <a:p>
            <a:r>
              <a:rPr lang="en-US"/>
              <a:t>Load balancing in Azure</a:t>
            </a:r>
          </a:p>
        </p:txBody>
      </p:sp>
      <p:pic>
        <p:nvPicPr>
          <p:cNvPr id="8" name="Graphic 7">
            <a:extLst>
              <a:ext uri="{FF2B5EF4-FFF2-40B4-BE49-F238E27FC236}">
                <a16:creationId xmlns:a16="http://schemas.microsoft.com/office/drawing/2014/main" id="{D1DBEFE0-F143-4D49-93FC-5DD378CEC4DF}"/>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737238" y="3299247"/>
            <a:ext cx="4892140" cy="993760"/>
          </a:xfrm>
          <a:prstGeom prst="rect">
            <a:avLst/>
          </a:prstGeom>
          <a:effectLst/>
        </p:spPr>
      </p:pic>
      <p:sp>
        <p:nvSpPr>
          <p:cNvPr id="9" name="Freeform: Shape 8">
            <a:extLst>
              <a:ext uri="{FF2B5EF4-FFF2-40B4-BE49-F238E27FC236}">
                <a16:creationId xmlns:a16="http://schemas.microsoft.com/office/drawing/2014/main" id="{42B9F084-41FC-4EC2-972C-1C344C550DF7}"/>
              </a:ext>
            </a:extLst>
          </p:cNvPr>
          <p:cNvSpPr/>
          <p:nvPr/>
        </p:nvSpPr>
        <p:spPr>
          <a:xfrm>
            <a:off x="4593090" y="3310614"/>
            <a:ext cx="6117243" cy="938397"/>
          </a:xfrm>
          <a:custGeom>
            <a:avLst/>
            <a:gdLst>
              <a:gd name="connsiteX0" fmla="*/ 0 w 3642444"/>
              <a:gd name="connsiteY0" fmla="*/ 3202926 h 3202926"/>
              <a:gd name="connsiteX1" fmla="*/ 141454 w 3642444"/>
              <a:gd name="connsiteY1" fmla="*/ 0 h 3202926"/>
              <a:gd name="connsiteX2" fmla="*/ 3465627 w 3642444"/>
              <a:gd name="connsiteY2" fmla="*/ 0 h 3202926"/>
              <a:gd name="connsiteX3" fmla="*/ 3642444 w 3642444"/>
              <a:gd name="connsiteY3" fmla="*/ 3187770 h 3202926"/>
              <a:gd name="connsiteX4" fmla="*/ 0 w 3642444"/>
              <a:gd name="connsiteY4" fmla="*/ 3202926 h 32029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2444" h="3202926">
                <a:moveTo>
                  <a:pt x="0" y="3202926"/>
                </a:moveTo>
                <a:lnTo>
                  <a:pt x="141454" y="0"/>
                </a:lnTo>
                <a:lnTo>
                  <a:pt x="3465627" y="0"/>
                </a:lnTo>
                <a:lnTo>
                  <a:pt x="3642444" y="3187770"/>
                </a:lnTo>
                <a:lnTo>
                  <a:pt x="0" y="3202926"/>
                </a:lnTo>
                <a:close/>
              </a:path>
            </a:pathLst>
          </a:custGeom>
          <a:solidFill>
            <a:schemeClr val="bg1"/>
          </a:solidFill>
          <a:ln w="8240" cap="flat">
            <a:solidFill>
              <a:schemeClr val="tx2"/>
            </a:solidFill>
            <a:prstDash val="solid"/>
            <a:miter/>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 name="Freeform: Shape 9">
            <a:extLst>
              <a:ext uri="{FF2B5EF4-FFF2-40B4-BE49-F238E27FC236}">
                <a16:creationId xmlns:a16="http://schemas.microsoft.com/office/drawing/2014/main" id="{4B8F916B-71ED-4983-89FE-9F20A8E27189}"/>
              </a:ext>
            </a:extLst>
          </p:cNvPr>
          <p:cNvSpPr/>
          <p:nvPr/>
        </p:nvSpPr>
        <p:spPr>
          <a:xfrm>
            <a:off x="6874130" y="3393339"/>
            <a:ext cx="3590670" cy="772945"/>
          </a:xfrm>
          <a:custGeom>
            <a:avLst/>
            <a:gdLst>
              <a:gd name="connsiteX0" fmla="*/ 0 w 3642444"/>
              <a:gd name="connsiteY0" fmla="*/ 3202926 h 3202926"/>
              <a:gd name="connsiteX1" fmla="*/ 141454 w 3642444"/>
              <a:gd name="connsiteY1" fmla="*/ 0 h 3202926"/>
              <a:gd name="connsiteX2" fmla="*/ 3465627 w 3642444"/>
              <a:gd name="connsiteY2" fmla="*/ 0 h 3202926"/>
              <a:gd name="connsiteX3" fmla="*/ 3642444 w 3642444"/>
              <a:gd name="connsiteY3" fmla="*/ 3187770 h 3202926"/>
              <a:gd name="connsiteX4" fmla="*/ 0 w 3642444"/>
              <a:gd name="connsiteY4" fmla="*/ 3202926 h 32029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2444" h="3202926">
                <a:moveTo>
                  <a:pt x="0" y="3202926"/>
                </a:moveTo>
                <a:lnTo>
                  <a:pt x="141454" y="0"/>
                </a:lnTo>
                <a:lnTo>
                  <a:pt x="3465627" y="0"/>
                </a:lnTo>
                <a:lnTo>
                  <a:pt x="3642444" y="3187770"/>
                </a:lnTo>
                <a:lnTo>
                  <a:pt x="0" y="3202926"/>
                </a:lnTo>
                <a:close/>
              </a:path>
            </a:pathLst>
          </a:custGeom>
          <a:solidFill>
            <a:schemeClr val="bg1"/>
          </a:solidFill>
          <a:ln w="8240" cap="flat">
            <a:solidFill>
              <a:schemeClr val="tx2"/>
            </a:solidFill>
            <a:prstDash val="dash"/>
            <a:miter/>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2" name="TextBox 11">
            <a:extLst>
              <a:ext uri="{FF2B5EF4-FFF2-40B4-BE49-F238E27FC236}">
                <a16:creationId xmlns:a16="http://schemas.microsoft.com/office/drawing/2014/main" id="{67329D1B-8E99-4969-A698-DC7DB8154E89}"/>
              </a:ext>
            </a:extLst>
          </p:cNvPr>
          <p:cNvSpPr txBox="1"/>
          <p:nvPr/>
        </p:nvSpPr>
        <p:spPr>
          <a:xfrm>
            <a:off x="4723378" y="4247490"/>
            <a:ext cx="1072730" cy="261610"/>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Region / Zone</a:t>
            </a:r>
          </a:p>
        </p:txBody>
      </p:sp>
      <p:sp>
        <p:nvSpPr>
          <p:cNvPr id="13" name="TextBox 12">
            <a:extLst>
              <a:ext uri="{FF2B5EF4-FFF2-40B4-BE49-F238E27FC236}">
                <a16:creationId xmlns:a16="http://schemas.microsoft.com/office/drawing/2014/main" id="{192B39EE-84B1-4821-8780-365DBE272A06}"/>
              </a:ext>
            </a:extLst>
          </p:cNvPr>
          <p:cNvSpPr txBox="1"/>
          <p:nvPr/>
        </p:nvSpPr>
        <p:spPr>
          <a:xfrm>
            <a:off x="1794420" y="4247490"/>
            <a:ext cx="587020" cy="261610"/>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Global</a:t>
            </a:r>
          </a:p>
        </p:txBody>
      </p:sp>
      <p:pic>
        <p:nvPicPr>
          <p:cNvPr id="15" name="Picture 14">
            <a:extLst>
              <a:ext uri="{FF2B5EF4-FFF2-40B4-BE49-F238E27FC236}">
                <a16:creationId xmlns:a16="http://schemas.microsoft.com/office/drawing/2014/main" id="{9A642185-50C7-4F05-B9B7-8A6194FA53B5}"/>
              </a:ext>
            </a:extLst>
          </p:cNvPr>
          <p:cNvPicPr>
            <a:picLocks noChangeAspect="1"/>
          </p:cNvPicPr>
          <p:nvPr/>
        </p:nvPicPr>
        <p:blipFill>
          <a:blip r:embed="rId4"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8094948" y="3541231"/>
            <a:ext cx="228378" cy="228848"/>
          </a:xfrm>
          <a:prstGeom prst="rect">
            <a:avLst/>
          </a:prstGeom>
        </p:spPr>
      </p:pic>
      <p:pic>
        <p:nvPicPr>
          <p:cNvPr id="16" name="Picture 15">
            <a:extLst>
              <a:ext uri="{FF2B5EF4-FFF2-40B4-BE49-F238E27FC236}">
                <a16:creationId xmlns:a16="http://schemas.microsoft.com/office/drawing/2014/main" id="{1D44EF47-58CC-4519-B576-E54C141EE629}"/>
              </a:ext>
            </a:extLst>
          </p:cNvPr>
          <p:cNvPicPr>
            <a:picLocks noChangeAspect="1"/>
          </p:cNvPicPr>
          <p:nvPr/>
        </p:nvPicPr>
        <p:blipFill>
          <a:blip r:embed="rId5"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5620437" y="3502643"/>
            <a:ext cx="335672" cy="336363"/>
          </a:xfrm>
          <a:prstGeom prst="rect">
            <a:avLst/>
          </a:prstGeom>
        </p:spPr>
      </p:pic>
      <p:pic>
        <p:nvPicPr>
          <p:cNvPr id="17" name="Picture 16">
            <a:extLst>
              <a:ext uri="{FF2B5EF4-FFF2-40B4-BE49-F238E27FC236}">
                <a16:creationId xmlns:a16="http://schemas.microsoft.com/office/drawing/2014/main" id="{8172FA66-E25F-4BAE-9D5B-2DF356DCC3BF}"/>
              </a:ext>
            </a:extLst>
          </p:cNvPr>
          <p:cNvPicPr>
            <a:picLocks noChangeAspect="1"/>
          </p:cNvPicPr>
          <p:nvPr/>
        </p:nvPicPr>
        <p:blipFill>
          <a:blip r:embed="rId6"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8102867" y="3804905"/>
            <a:ext cx="223764" cy="224225"/>
          </a:xfrm>
          <a:prstGeom prst="rect">
            <a:avLst/>
          </a:prstGeom>
        </p:spPr>
      </p:pic>
      <p:pic>
        <p:nvPicPr>
          <p:cNvPr id="18" name="Picture 17">
            <a:extLst>
              <a:ext uri="{FF2B5EF4-FFF2-40B4-BE49-F238E27FC236}">
                <a16:creationId xmlns:a16="http://schemas.microsoft.com/office/drawing/2014/main" id="{CFD67BD3-4C4E-47F8-A7BB-C26D7C32C025}"/>
              </a:ext>
            </a:extLst>
          </p:cNvPr>
          <p:cNvPicPr>
            <a:picLocks noChangeAspect="1"/>
          </p:cNvPicPr>
          <p:nvPr/>
        </p:nvPicPr>
        <p:blipFill>
          <a:blip r:embed="rId7"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5248616" y="3492096"/>
            <a:ext cx="328890" cy="329568"/>
          </a:xfrm>
          <a:prstGeom prst="rect">
            <a:avLst/>
          </a:prstGeom>
        </p:spPr>
      </p:pic>
      <p:pic>
        <p:nvPicPr>
          <p:cNvPr id="19" name="Picture 18">
            <a:extLst>
              <a:ext uri="{FF2B5EF4-FFF2-40B4-BE49-F238E27FC236}">
                <a16:creationId xmlns:a16="http://schemas.microsoft.com/office/drawing/2014/main" id="{BD6F7EC2-0052-47C2-8F04-CBD5EE89FAB6}"/>
              </a:ext>
            </a:extLst>
          </p:cNvPr>
          <p:cNvPicPr>
            <a:picLocks noChangeAspect="1"/>
          </p:cNvPicPr>
          <p:nvPr/>
        </p:nvPicPr>
        <p:blipFill>
          <a:blip r:embed="rId8"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8412531" y="3553823"/>
            <a:ext cx="445938" cy="445938"/>
          </a:xfrm>
          <a:prstGeom prst="rect">
            <a:avLst/>
          </a:prstGeom>
        </p:spPr>
      </p:pic>
      <p:pic>
        <p:nvPicPr>
          <p:cNvPr id="20" name="Picture 19">
            <a:extLst>
              <a:ext uri="{FF2B5EF4-FFF2-40B4-BE49-F238E27FC236}">
                <a16:creationId xmlns:a16="http://schemas.microsoft.com/office/drawing/2014/main" id="{0C6CBCBD-1A44-4AE0-B902-19FF6F63F172}"/>
              </a:ext>
            </a:extLst>
          </p:cNvPr>
          <p:cNvPicPr>
            <a:picLocks noChangeAspect="1"/>
          </p:cNvPicPr>
          <p:nvPr/>
        </p:nvPicPr>
        <p:blipFill>
          <a:blip r:embed="rId9"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8988831" y="3546982"/>
            <a:ext cx="455133" cy="455133"/>
          </a:xfrm>
          <a:prstGeom prst="rect">
            <a:avLst/>
          </a:prstGeom>
        </p:spPr>
      </p:pic>
      <p:grpSp>
        <p:nvGrpSpPr>
          <p:cNvPr id="21" name="Group 20">
            <a:extLst>
              <a:ext uri="{FF2B5EF4-FFF2-40B4-BE49-F238E27FC236}">
                <a16:creationId xmlns:a16="http://schemas.microsoft.com/office/drawing/2014/main" id="{A2534CF0-F321-4993-8F50-476097E1F243}"/>
              </a:ext>
            </a:extLst>
          </p:cNvPr>
          <p:cNvGrpSpPr/>
          <p:nvPr/>
        </p:nvGrpSpPr>
        <p:grpSpPr>
          <a:xfrm>
            <a:off x="5705493" y="2783169"/>
            <a:ext cx="1611343" cy="669065"/>
            <a:chOff x="4147637" y="1008582"/>
            <a:chExt cx="1611343" cy="669065"/>
          </a:xfrm>
        </p:grpSpPr>
        <p:sp>
          <p:nvSpPr>
            <p:cNvPr id="22" name="Rectangle: Rounded Corners 21">
              <a:extLst>
                <a:ext uri="{FF2B5EF4-FFF2-40B4-BE49-F238E27FC236}">
                  <a16:creationId xmlns:a16="http://schemas.microsoft.com/office/drawing/2014/main" id="{0E879EA2-F76A-4322-AD46-0EB0AE8757D5}"/>
                </a:ext>
              </a:extLst>
            </p:cNvPr>
            <p:cNvSpPr/>
            <p:nvPr/>
          </p:nvSpPr>
          <p:spPr>
            <a:xfrm>
              <a:off x="4147637" y="1008582"/>
              <a:ext cx="1596411" cy="669065"/>
            </a:xfrm>
            <a:prstGeom prst="roundRect">
              <a:avLst/>
            </a:prstGeom>
            <a:solidFill>
              <a:schemeClr val="bg1"/>
            </a:solidFill>
            <a:ln w="19050" cap="flat">
              <a:solidFill>
                <a:schemeClr val="tx2"/>
              </a:solidFill>
              <a:prstDash val="solid"/>
              <a:miter/>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3" name="TextBox 22">
              <a:extLst>
                <a:ext uri="{FF2B5EF4-FFF2-40B4-BE49-F238E27FC236}">
                  <a16:creationId xmlns:a16="http://schemas.microsoft.com/office/drawing/2014/main" id="{3FD9FD2F-33C8-494C-8F7D-6BB97C747A13}"/>
                </a:ext>
              </a:extLst>
            </p:cNvPr>
            <p:cNvSpPr txBox="1"/>
            <p:nvPr/>
          </p:nvSpPr>
          <p:spPr>
            <a:xfrm>
              <a:off x="4648989" y="1135050"/>
              <a:ext cx="1109991"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A1A1A"/>
                  </a:solidFill>
                  <a:effectLst/>
                  <a:uLnTx/>
                  <a:uFillTx/>
                  <a:latin typeface="Segoe UI Light" panose="020B0502040204020203" pitchFamily="34" charset="0"/>
                  <a:ea typeface="+mn-ea"/>
                  <a:cs typeface="Segoe UI Light" panose="020B0502040204020203" pitchFamily="34" charset="0"/>
                </a:rPr>
                <a:t>Load Balancer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A1A1A"/>
                  </a:solidFill>
                  <a:effectLst/>
                  <a:uLnTx/>
                  <a:uFillTx/>
                  <a:latin typeface="Segoe UI Light" panose="020B0502040204020203" pitchFamily="34" charset="0"/>
                  <a:ea typeface="+mn-ea"/>
                  <a:cs typeface="Segoe UI Light" panose="020B0502040204020203" pitchFamily="34" charset="0"/>
                </a:rPr>
                <a:t>(Public)</a:t>
              </a:r>
              <a:endParaRPr kumimoji="0" lang="en-US" sz="1050" b="0" i="0" u="none" strike="noStrike" kern="1200" cap="none" spc="0" normalizeH="0" baseline="0" noProof="0">
                <a:ln>
                  <a:noFill/>
                </a:ln>
                <a:solidFill>
                  <a:srgbClr val="1A1A1A"/>
                </a:solidFill>
                <a:effectLst/>
                <a:uLnTx/>
                <a:uFillTx/>
                <a:latin typeface="Segoe UI Light" panose="020B0502040204020203" pitchFamily="34" charset="0"/>
                <a:ea typeface="+mn-ea"/>
                <a:cs typeface="Segoe UI Light" panose="020B0502040204020203" pitchFamily="34" charset="0"/>
              </a:endParaRPr>
            </a:p>
          </p:txBody>
        </p:sp>
        <p:pic>
          <p:nvPicPr>
            <p:cNvPr id="24" name="Picture 2" descr="Image result for standard load balancer icon">
              <a:extLst>
                <a:ext uri="{FF2B5EF4-FFF2-40B4-BE49-F238E27FC236}">
                  <a16:creationId xmlns:a16="http://schemas.microsoft.com/office/drawing/2014/main" id="{D2B3C066-BCC7-4E00-81AD-1F559B4880E9}"/>
                </a:ext>
              </a:extLst>
            </p:cNvPr>
            <p:cNvPicPr>
              <a:picLocks noChangeAspect="1" noChangeArrowheads="1"/>
            </p:cNvPicPr>
            <p:nvPr/>
          </p:nvPicPr>
          <p:blipFill rotWithShape="1">
            <a:blip r:embed="rId10" cstate="screen">
              <a:extLst>
                <a:ext uri="{28A0092B-C50C-407E-A947-70E740481C1C}">
                  <a14:useLocalDpi xmlns:a14="http://schemas.microsoft.com/office/drawing/2010/main"/>
                </a:ext>
              </a:extLst>
            </a:blip>
            <a:srcRect t="-10981" b="-1"/>
            <a:stretch/>
          </p:blipFill>
          <p:spPr bwMode="auto">
            <a:xfrm>
              <a:off x="4223416" y="1119232"/>
              <a:ext cx="456174" cy="42251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0" name="Group 69">
            <a:extLst>
              <a:ext uri="{FF2B5EF4-FFF2-40B4-BE49-F238E27FC236}">
                <a16:creationId xmlns:a16="http://schemas.microsoft.com/office/drawing/2014/main" id="{EBB26EF6-6215-4AF2-BA23-C5D2768FA0DF}"/>
              </a:ext>
            </a:extLst>
          </p:cNvPr>
          <p:cNvGrpSpPr/>
          <p:nvPr/>
        </p:nvGrpSpPr>
        <p:grpSpPr>
          <a:xfrm>
            <a:off x="2812458" y="2787413"/>
            <a:ext cx="1596411" cy="669065"/>
            <a:chOff x="2812458" y="2787413"/>
            <a:chExt cx="1596411" cy="669065"/>
          </a:xfrm>
        </p:grpSpPr>
        <p:sp>
          <p:nvSpPr>
            <p:cNvPr id="14" name="Rectangle: Rounded Corners 13">
              <a:extLst>
                <a:ext uri="{FF2B5EF4-FFF2-40B4-BE49-F238E27FC236}">
                  <a16:creationId xmlns:a16="http://schemas.microsoft.com/office/drawing/2014/main" id="{D49B71C2-BC14-470A-88B6-0E5CC4DA8AAC}"/>
                </a:ext>
              </a:extLst>
            </p:cNvPr>
            <p:cNvSpPr/>
            <p:nvPr/>
          </p:nvSpPr>
          <p:spPr>
            <a:xfrm>
              <a:off x="2812458" y="2787413"/>
              <a:ext cx="1596411" cy="669065"/>
            </a:xfrm>
            <a:prstGeom prst="roundRect">
              <a:avLst/>
            </a:prstGeom>
            <a:solidFill>
              <a:schemeClr val="bg1"/>
            </a:solidFill>
            <a:ln w="19050" cap="flat">
              <a:solidFill>
                <a:schemeClr val="tx2"/>
              </a:solidFill>
              <a:prstDash val="solid"/>
              <a:miter/>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25" name="Picture 2" descr="Image result for azure traffic manager logo">
              <a:extLst>
                <a:ext uri="{FF2B5EF4-FFF2-40B4-BE49-F238E27FC236}">
                  <a16:creationId xmlns:a16="http://schemas.microsoft.com/office/drawing/2014/main" id="{4F07C411-4D38-4917-850D-8577464F5E4A}"/>
                </a:ext>
              </a:extLst>
            </p:cNvPr>
            <p:cNvPicPr>
              <a:picLocks noChangeAspect="1" noChangeArrowheads="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2812458" y="2950367"/>
              <a:ext cx="668516" cy="350971"/>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id="{387F3098-289E-4E2C-9A8D-550105885E52}"/>
                </a:ext>
              </a:extLst>
            </p:cNvPr>
            <p:cNvSpPr txBox="1"/>
            <p:nvPr/>
          </p:nvSpPr>
          <p:spPr>
            <a:xfrm>
              <a:off x="3321001" y="2891111"/>
              <a:ext cx="108786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A1A1A"/>
                  </a:solidFill>
                  <a:effectLst/>
                  <a:uLnTx/>
                  <a:uFillTx/>
                  <a:latin typeface="Segoe UI Light" panose="020B0502040204020203" pitchFamily="34" charset="0"/>
                  <a:ea typeface="+mn-ea"/>
                  <a:cs typeface="Segoe UI Light" panose="020B0502040204020203" pitchFamily="34" charset="0"/>
                </a:rPr>
                <a:t>Traffic Manager</a:t>
              </a:r>
              <a:endParaRPr kumimoji="0" lang="en-US" sz="1050" b="0" i="0" u="none" strike="noStrike" kern="1200" cap="none" spc="0" normalizeH="0" baseline="0" noProof="0">
                <a:ln>
                  <a:noFill/>
                </a:ln>
                <a:solidFill>
                  <a:srgbClr val="1A1A1A"/>
                </a:solidFill>
                <a:effectLst/>
                <a:uLnTx/>
                <a:uFillTx/>
                <a:latin typeface="Segoe UI Light" panose="020B0502040204020203" pitchFamily="34" charset="0"/>
                <a:ea typeface="+mn-ea"/>
                <a:cs typeface="Segoe UI Light" panose="020B0502040204020203" pitchFamily="34" charset="0"/>
              </a:endParaRPr>
            </a:p>
          </p:txBody>
        </p:sp>
      </p:grpSp>
      <p:grpSp>
        <p:nvGrpSpPr>
          <p:cNvPr id="27" name="Group 26">
            <a:extLst>
              <a:ext uri="{FF2B5EF4-FFF2-40B4-BE49-F238E27FC236}">
                <a16:creationId xmlns:a16="http://schemas.microsoft.com/office/drawing/2014/main" id="{CF2FF82B-16BF-4485-816F-A95AF7B43468}"/>
              </a:ext>
            </a:extLst>
          </p:cNvPr>
          <p:cNvGrpSpPr/>
          <p:nvPr/>
        </p:nvGrpSpPr>
        <p:grpSpPr>
          <a:xfrm>
            <a:off x="5723420" y="1935744"/>
            <a:ext cx="1578483" cy="669065"/>
            <a:chOff x="4961420" y="1804059"/>
            <a:chExt cx="1578483" cy="669065"/>
          </a:xfrm>
        </p:grpSpPr>
        <p:sp>
          <p:nvSpPr>
            <p:cNvPr id="28" name="Rectangle: Rounded Corners 27">
              <a:extLst>
                <a:ext uri="{FF2B5EF4-FFF2-40B4-BE49-F238E27FC236}">
                  <a16:creationId xmlns:a16="http://schemas.microsoft.com/office/drawing/2014/main" id="{9FDABCC4-34E1-48F7-8325-72655149F9C2}"/>
                </a:ext>
              </a:extLst>
            </p:cNvPr>
            <p:cNvSpPr/>
            <p:nvPr/>
          </p:nvSpPr>
          <p:spPr>
            <a:xfrm>
              <a:off x="4961420" y="1804059"/>
              <a:ext cx="1578483" cy="669065"/>
            </a:xfrm>
            <a:prstGeom prst="roundRect">
              <a:avLst/>
            </a:prstGeom>
            <a:solidFill>
              <a:schemeClr val="bg1"/>
            </a:solidFill>
            <a:ln w="19050" cap="flat">
              <a:solidFill>
                <a:schemeClr val="tx2"/>
              </a:solidFill>
              <a:prstDash val="solid"/>
              <a:miter/>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29" name="Picture 28">
              <a:extLst>
                <a:ext uri="{FF2B5EF4-FFF2-40B4-BE49-F238E27FC236}">
                  <a16:creationId xmlns:a16="http://schemas.microsoft.com/office/drawing/2014/main" id="{22618BB7-E343-4A68-B081-CC82AE5A4DB8}"/>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5050498" y="1927505"/>
              <a:ext cx="415804" cy="415804"/>
            </a:xfrm>
            <a:prstGeom prst="rect">
              <a:avLst/>
            </a:prstGeom>
          </p:spPr>
        </p:pic>
        <p:sp>
          <p:nvSpPr>
            <p:cNvPr id="30" name="TextBox 29">
              <a:extLst>
                <a:ext uri="{FF2B5EF4-FFF2-40B4-BE49-F238E27FC236}">
                  <a16:creationId xmlns:a16="http://schemas.microsoft.com/office/drawing/2014/main" id="{FDAF2FD0-1BB3-4F87-9A69-0A75541909AB}"/>
                </a:ext>
              </a:extLst>
            </p:cNvPr>
            <p:cNvSpPr txBox="1"/>
            <p:nvPr/>
          </p:nvSpPr>
          <p:spPr>
            <a:xfrm>
              <a:off x="5429914" y="1904574"/>
              <a:ext cx="106823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A1A1A"/>
                  </a:solidFill>
                  <a:effectLst/>
                  <a:uLnTx/>
                  <a:uFillTx/>
                  <a:latin typeface="Segoe UI Light" panose="020B0502040204020203" pitchFamily="34" charset="0"/>
                  <a:ea typeface="+mn-ea"/>
                  <a:cs typeface="Segoe UI Light" panose="020B0502040204020203" pitchFamily="34" charset="0"/>
                </a:rPr>
                <a:t>Application Gateway</a:t>
              </a:r>
              <a:endParaRPr kumimoji="0" lang="en-US" sz="1050" b="0" i="0" u="none" strike="noStrike" kern="1200" cap="none" spc="0" normalizeH="0" baseline="0" noProof="0">
                <a:ln>
                  <a:noFill/>
                </a:ln>
                <a:solidFill>
                  <a:srgbClr val="1A1A1A"/>
                </a:solidFill>
                <a:effectLst/>
                <a:uLnTx/>
                <a:uFillTx/>
                <a:latin typeface="Segoe UI Light" panose="020B0502040204020203" pitchFamily="34" charset="0"/>
                <a:ea typeface="+mn-ea"/>
                <a:cs typeface="Segoe UI Light" panose="020B0502040204020203" pitchFamily="34" charset="0"/>
              </a:endParaRPr>
            </a:p>
          </p:txBody>
        </p:sp>
      </p:grpSp>
      <p:grpSp>
        <p:nvGrpSpPr>
          <p:cNvPr id="31" name="Group 30">
            <a:extLst>
              <a:ext uri="{FF2B5EF4-FFF2-40B4-BE49-F238E27FC236}">
                <a16:creationId xmlns:a16="http://schemas.microsoft.com/office/drawing/2014/main" id="{0B09BF69-52BB-410A-81B1-5B78B4E3046B}"/>
              </a:ext>
            </a:extLst>
          </p:cNvPr>
          <p:cNvGrpSpPr/>
          <p:nvPr/>
        </p:nvGrpSpPr>
        <p:grpSpPr>
          <a:xfrm flipH="1">
            <a:off x="1067595" y="2451908"/>
            <a:ext cx="478498" cy="478496"/>
            <a:chOff x="438150" y="527050"/>
            <a:chExt cx="537826" cy="537825"/>
          </a:xfrm>
        </p:grpSpPr>
        <p:sp>
          <p:nvSpPr>
            <p:cNvPr id="32" name="Oval 25">
              <a:extLst>
                <a:ext uri="{FF2B5EF4-FFF2-40B4-BE49-F238E27FC236}">
                  <a16:creationId xmlns:a16="http://schemas.microsoft.com/office/drawing/2014/main" id="{0254FF68-7C98-4AF9-9422-FD50E14FC51A}"/>
                </a:ext>
              </a:extLst>
            </p:cNvPr>
            <p:cNvSpPr>
              <a:spLocks noChangeArrowheads="1"/>
            </p:cNvSpPr>
            <p:nvPr/>
          </p:nvSpPr>
          <p:spPr bwMode="auto">
            <a:xfrm>
              <a:off x="438150" y="527050"/>
              <a:ext cx="537826" cy="537825"/>
            </a:xfrm>
            <a:prstGeom prst="ellipse">
              <a:avLst/>
            </a:prstGeom>
            <a:solidFill>
              <a:srgbClr val="FFFFFF"/>
            </a:solidFill>
            <a:ln w="25400" cap="flat">
              <a:solidFill>
                <a:schemeClr val="tx1">
                  <a:lumMod val="65000"/>
                  <a:lumOff val="3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3" name="Freeform 23">
              <a:extLst>
                <a:ext uri="{FF2B5EF4-FFF2-40B4-BE49-F238E27FC236}">
                  <a16:creationId xmlns:a16="http://schemas.microsoft.com/office/drawing/2014/main" id="{11EAF7CD-5527-4238-B6D9-D9EFC255A45A}"/>
                </a:ext>
              </a:extLst>
            </p:cNvPr>
            <p:cNvSpPr>
              <a:spLocks/>
            </p:cNvSpPr>
            <p:nvPr/>
          </p:nvSpPr>
          <p:spPr bwMode="auto">
            <a:xfrm>
              <a:off x="592369" y="795314"/>
              <a:ext cx="229386" cy="141260"/>
            </a:xfrm>
            <a:custGeom>
              <a:avLst/>
              <a:gdLst>
                <a:gd name="T0" fmla="*/ 0 w 52"/>
                <a:gd name="T1" fmla="*/ 32 h 32"/>
                <a:gd name="T2" fmla="*/ 0 w 52"/>
                <a:gd name="T3" fmla="*/ 24 h 32"/>
                <a:gd name="T4" fmla="*/ 24 w 52"/>
                <a:gd name="T5" fmla="*/ 0 h 32"/>
                <a:gd name="T6" fmla="*/ 28 w 52"/>
                <a:gd name="T7" fmla="*/ 0 h 32"/>
                <a:gd name="T8" fmla="*/ 52 w 52"/>
                <a:gd name="T9" fmla="*/ 24 h 32"/>
                <a:gd name="T10" fmla="*/ 52 w 52"/>
                <a:gd name="T11" fmla="*/ 32 h 32"/>
              </a:gdLst>
              <a:ahLst/>
              <a:cxnLst>
                <a:cxn ang="0">
                  <a:pos x="T0" y="T1"/>
                </a:cxn>
                <a:cxn ang="0">
                  <a:pos x="T2" y="T3"/>
                </a:cxn>
                <a:cxn ang="0">
                  <a:pos x="T4" y="T5"/>
                </a:cxn>
                <a:cxn ang="0">
                  <a:pos x="T6" y="T7"/>
                </a:cxn>
                <a:cxn ang="0">
                  <a:pos x="T8" y="T9"/>
                </a:cxn>
                <a:cxn ang="0">
                  <a:pos x="T10" y="T11"/>
                </a:cxn>
              </a:cxnLst>
              <a:rect l="0" t="0" r="r" b="b"/>
              <a:pathLst>
                <a:path w="52" h="32">
                  <a:moveTo>
                    <a:pt x="0" y="32"/>
                  </a:moveTo>
                  <a:cubicBezTo>
                    <a:pt x="0" y="24"/>
                    <a:pt x="0" y="24"/>
                    <a:pt x="0" y="24"/>
                  </a:cubicBezTo>
                  <a:cubicBezTo>
                    <a:pt x="0" y="11"/>
                    <a:pt x="11" y="0"/>
                    <a:pt x="24" y="0"/>
                  </a:cubicBezTo>
                  <a:cubicBezTo>
                    <a:pt x="28" y="0"/>
                    <a:pt x="28" y="0"/>
                    <a:pt x="28" y="0"/>
                  </a:cubicBezTo>
                  <a:cubicBezTo>
                    <a:pt x="41" y="0"/>
                    <a:pt x="52" y="11"/>
                    <a:pt x="52" y="24"/>
                  </a:cubicBezTo>
                  <a:cubicBezTo>
                    <a:pt x="52" y="32"/>
                    <a:pt x="52" y="32"/>
                    <a:pt x="52" y="32"/>
                  </a:cubicBezTo>
                </a:path>
              </a:pathLst>
            </a:custGeom>
            <a:noFill/>
            <a:ln w="25400" cap="rnd">
              <a:solidFill>
                <a:schemeClr val="tx1">
                  <a:lumMod val="65000"/>
                  <a:lumOff val="3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4" name="Oval 24">
              <a:extLst>
                <a:ext uri="{FF2B5EF4-FFF2-40B4-BE49-F238E27FC236}">
                  <a16:creationId xmlns:a16="http://schemas.microsoft.com/office/drawing/2014/main" id="{88D4CB71-9E2B-4BD2-B9DD-2FF6B43FF2CC}"/>
                </a:ext>
              </a:extLst>
            </p:cNvPr>
            <p:cNvSpPr>
              <a:spLocks noChangeArrowheads="1"/>
            </p:cNvSpPr>
            <p:nvPr/>
          </p:nvSpPr>
          <p:spPr bwMode="auto">
            <a:xfrm>
              <a:off x="632545" y="646279"/>
              <a:ext cx="149036" cy="149036"/>
            </a:xfrm>
            <a:prstGeom prst="ellipse">
              <a:avLst/>
            </a:prstGeom>
            <a:noFill/>
            <a:ln w="25400" cap="rnd">
              <a:solidFill>
                <a:schemeClr val="tx1">
                  <a:lumMod val="65000"/>
                  <a:lumOff val="3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35" name="Group 34">
            <a:extLst>
              <a:ext uri="{FF2B5EF4-FFF2-40B4-BE49-F238E27FC236}">
                <a16:creationId xmlns:a16="http://schemas.microsoft.com/office/drawing/2014/main" id="{7AC8A84D-CC79-44D8-89D7-A49EC6BD1299}"/>
              </a:ext>
            </a:extLst>
          </p:cNvPr>
          <p:cNvGrpSpPr/>
          <p:nvPr/>
        </p:nvGrpSpPr>
        <p:grpSpPr>
          <a:xfrm>
            <a:off x="1948694" y="2518768"/>
            <a:ext cx="445713" cy="342858"/>
            <a:chOff x="3550089" y="1921607"/>
            <a:chExt cx="575761" cy="365761"/>
          </a:xfrm>
        </p:grpSpPr>
        <p:sp>
          <p:nvSpPr>
            <p:cNvPr id="36" name="Freeform: Shape 35">
              <a:extLst>
                <a:ext uri="{FF2B5EF4-FFF2-40B4-BE49-F238E27FC236}">
                  <a16:creationId xmlns:a16="http://schemas.microsoft.com/office/drawing/2014/main" id="{B90E0AAC-1DCF-4022-9FBC-D67BBBDDA6E3}"/>
                </a:ext>
              </a:extLst>
            </p:cNvPr>
            <p:cNvSpPr/>
            <p:nvPr/>
          </p:nvSpPr>
          <p:spPr>
            <a:xfrm>
              <a:off x="3550089" y="1921608"/>
              <a:ext cx="575761" cy="365760"/>
            </a:xfrm>
            <a:custGeom>
              <a:avLst/>
              <a:gdLst>
                <a:gd name="connsiteX0" fmla="*/ 0 w 923544"/>
                <a:gd name="connsiteY0" fmla="*/ 0 h 365760"/>
                <a:gd name="connsiteX1" fmla="*/ 246888 w 923544"/>
                <a:gd name="connsiteY1" fmla="*/ 0 h 365760"/>
                <a:gd name="connsiteX2" fmla="*/ 612648 w 923544"/>
                <a:gd name="connsiteY2" fmla="*/ 365760 h 365760"/>
                <a:gd name="connsiteX3" fmla="*/ 923544 w 923544"/>
                <a:gd name="connsiteY3" fmla="*/ 365760 h 365760"/>
              </a:gdLst>
              <a:ahLst/>
              <a:cxnLst>
                <a:cxn ang="0">
                  <a:pos x="connsiteX0" y="connsiteY0"/>
                </a:cxn>
                <a:cxn ang="0">
                  <a:pos x="connsiteX1" y="connsiteY1"/>
                </a:cxn>
                <a:cxn ang="0">
                  <a:pos x="connsiteX2" y="connsiteY2"/>
                </a:cxn>
                <a:cxn ang="0">
                  <a:pos x="connsiteX3" y="connsiteY3"/>
                </a:cxn>
              </a:cxnLst>
              <a:rect l="l" t="t" r="r" b="b"/>
              <a:pathLst>
                <a:path w="923544" h="365760">
                  <a:moveTo>
                    <a:pt x="0" y="0"/>
                  </a:moveTo>
                  <a:lnTo>
                    <a:pt x="246888" y="0"/>
                  </a:lnTo>
                  <a:lnTo>
                    <a:pt x="612648" y="365760"/>
                  </a:lnTo>
                  <a:lnTo>
                    <a:pt x="923544" y="365760"/>
                  </a:lnTo>
                </a:path>
              </a:pathLst>
            </a:custGeom>
            <a:noFill/>
            <a:ln>
              <a:solidFill>
                <a:schemeClr val="bg1">
                  <a:lumMod val="65000"/>
                </a:schemeClr>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7" name="Freeform: Shape 36">
              <a:extLst>
                <a:ext uri="{FF2B5EF4-FFF2-40B4-BE49-F238E27FC236}">
                  <a16:creationId xmlns:a16="http://schemas.microsoft.com/office/drawing/2014/main" id="{6BD41B6B-AE83-4C37-A182-BFAE01D48E96}"/>
                </a:ext>
              </a:extLst>
            </p:cNvPr>
            <p:cNvSpPr/>
            <p:nvPr/>
          </p:nvSpPr>
          <p:spPr>
            <a:xfrm flipV="1">
              <a:off x="3550089" y="1921607"/>
              <a:ext cx="575761" cy="365760"/>
            </a:xfrm>
            <a:custGeom>
              <a:avLst/>
              <a:gdLst>
                <a:gd name="connsiteX0" fmla="*/ 0 w 923544"/>
                <a:gd name="connsiteY0" fmla="*/ 0 h 365760"/>
                <a:gd name="connsiteX1" fmla="*/ 246888 w 923544"/>
                <a:gd name="connsiteY1" fmla="*/ 0 h 365760"/>
                <a:gd name="connsiteX2" fmla="*/ 612648 w 923544"/>
                <a:gd name="connsiteY2" fmla="*/ 365760 h 365760"/>
                <a:gd name="connsiteX3" fmla="*/ 923544 w 923544"/>
                <a:gd name="connsiteY3" fmla="*/ 365760 h 365760"/>
              </a:gdLst>
              <a:ahLst/>
              <a:cxnLst>
                <a:cxn ang="0">
                  <a:pos x="connsiteX0" y="connsiteY0"/>
                </a:cxn>
                <a:cxn ang="0">
                  <a:pos x="connsiteX1" y="connsiteY1"/>
                </a:cxn>
                <a:cxn ang="0">
                  <a:pos x="connsiteX2" y="connsiteY2"/>
                </a:cxn>
                <a:cxn ang="0">
                  <a:pos x="connsiteX3" y="connsiteY3"/>
                </a:cxn>
              </a:cxnLst>
              <a:rect l="l" t="t" r="r" b="b"/>
              <a:pathLst>
                <a:path w="923544" h="365760">
                  <a:moveTo>
                    <a:pt x="0" y="0"/>
                  </a:moveTo>
                  <a:lnTo>
                    <a:pt x="246888" y="0"/>
                  </a:lnTo>
                  <a:lnTo>
                    <a:pt x="612648" y="365760"/>
                  </a:lnTo>
                  <a:lnTo>
                    <a:pt x="923544" y="365760"/>
                  </a:lnTo>
                </a:path>
              </a:pathLst>
            </a:custGeom>
            <a:noFill/>
            <a:ln>
              <a:solidFill>
                <a:schemeClr val="bg1">
                  <a:lumMod val="65000"/>
                </a:schemeClr>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8" name="Oval 37">
              <a:extLst>
                <a:ext uri="{FF2B5EF4-FFF2-40B4-BE49-F238E27FC236}">
                  <a16:creationId xmlns:a16="http://schemas.microsoft.com/office/drawing/2014/main" id="{E1BC8A65-7226-4010-9D45-DF060043B54B}"/>
                </a:ext>
              </a:extLst>
            </p:cNvPr>
            <p:cNvSpPr/>
            <p:nvPr/>
          </p:nvSpPr>
          <p:spPr>
            <a:xfrm>
              <a:off x="3773419" y="2061625"/>
              <a:ext cx="101654" cy="85725"/>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39" name="Group 38">
            <a:extLst>
              <a:ext uri="{FF2B5EF4-FFF2-40B4-BE49-F238E27FC236}">
                <a16:creationId xmlns:a16="http://schemas.microsoft.com/office/drawing/2014/main" id="{D458A718-8B00-4177-A438-4226A5D274AB}"/>
              </a:ext>
            </a:extLst>
          </p:cNvPr>
          <p:cNvGrpSpPr/>
          <p:nvPr/>
        </p:nvGrpSpPr>
        <p:grpSpPr>
          <a:xfrm>
            <a:off x="4836874" y="2518767"/>
            <a:ext cx="445713" cy="342858"/>
            <a:chOff x="3550089" y="1921607"/>
            <a:chExt cx="575761" cy="365761"/>
          </a:xfrm>
        </p:grpSpPr>
        <p:sp>
          <p:nvSpPr>
            <p:cNvPr id="40" name="Freeform: Shape 39">
              <a:extLst>
                <a:ext uri="{FF2B5EF4-FFF2-40B4-BE49-F238E27FC236}">
                  <a16:creationId xmlns:a16="http://schemas.microsoft.com/office/drawing/2014/main" id="{7BD26121-5840-4AFF-828B-602F1FEEEEEF}"/>
                </a:ext>
              </a:extLst>
            </p:cNvPr>
            <p:cNvSpPr/>
            <p:nvPr/>
          </p:nvSpPr>
          <p:spPr>
            <a:xfrm>
              <a:off x="3550089" y="1921608"/>
              <a:ext cx="575761" cy="365760"/>
            </a:xfrm>
            <a:custGeom>
              <a:avLst/>
              <a:gdLst>
                <a:gd name="connsiteX0" fmla="*/ 0 w 923544"/>
                <a:gd name="connsiteY0" fmla="*/ 0 h 365760"/>
                <a:gd name="connsiteX1" fmla="*/ 246888 w 923544"/>
                <a:gd name="connsiteY1" fmla="*/ 0 h 365760"/>
                <a:gd name="connsiteX2" fmla="*/ 612648 w 923544"/>
                <a:gd name="connsiteY2" fmla="*/ 365760 h 365760"/>
                <a:gd name="connsiteX3" fmla="*/ 923544 w 923544"/>
                <a:gd name="connsiteY3" fmla="*/ 365760 h 365760"/>
              </a:gdLst>
              <a:ahLst/>
              <a:cxnLst>
                <a:cxn ang="0">
                  <a:pos x="connsiteX0" y="connsiteY0"/>
                </a:cxn>
                <a:cxn ang="0">
                  <a:pos x="connsiteX1" y="connsiteY1"/>
                </a:cxn>
                <a:cxn ang="0">
                  <a:pos x="connsiteX2" y="connsiteY2"/>
                </a:cxn>
                <a:cxn ang="0">
                  <a:pos x="connsiteX3" y="connsiteY3"/>
                </a:cxn>
              </a:cxnLst>
              <a:rect l="l" t="t" r="r" b="b"/>
              <a:pathLst>
                <a:path w="923544" h="365760">
                  <a:moveTo>
                    <a:pt x="0" y="0"/>
                  </a:moveTo>
                  <a:lnTo>
                    <a:pt x="246888" y="0"/>
                  </a:lnTo>
                  <a:lnTo>
                    <a:pt x="612648" y="365760"/>
                  </a:lnTo>
                  <a:lnTo>
                    <a:pt x="923544" y="365760"/>
                  </a:lnTo>
                </a:path>
              </a:pathLst>
            </a:custGeom>
            <a:noFill/>
            <a:ln>
              <a:solidFill>
                <a:schemeClr val="bg1">
                  <a:lumMod val="65000"/>
                </a:schemeClr>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1" name="Freeform: Shape 40">
              <a:extLst>
                <a:ext uri="{FF2B5EF4-FFF2-40B4-BE49-F238E27FC236}">
                  <a16:creationId xmlns:a16="http://schemas.microsoft.com/office/drawing/2014/main" id="{9B901C4F-F604-429C-92F0-758090D7E4A6}"/>
                </a:ext>
              </a:extLst>
            </p:cNvPr>
            <p:cNvSpPr/>
            <p:nvPr/>
          </p:nvSpPr>
          <p:spPr>
            <a:xfrm flipV="1">
              <a:off x="3550089" y="1921607"/>
              <a:ext cx="575761" cy="365760"/>
            </a:xfrm>
            <a:custGeom>
              <a:avLst/>
              <a:gdLst>
                <a:gd name="connsiteX0" fmla="*/ 0 w 923544"/>
                <a:gd name="connsiteY0" fmla="*/ 0 h 365760"/>
                <a:gd name="connsiteX1" fmla="*/ 246888 w 923544"/>
                <a:gd name="connsiteY1" fmla="*/ 0 h 365760"/>
                <a:gd name="connsiteX2" fmla="*/ 612648 w 923544"/>
                <a:gd name="connsiteY2" fmla="*/ 365760 h 365760"/>
                <a:gd name="connsiteX3" fmla="*/ 923544 w 923544"/>
                <a:gd name="connsiteY3" fmla="*/ 365760 h 365760"/>
              </a:gdLst>
              <a:ahLst/>
              <a:cxnLst>
                <a:cxn ang="0">
                  <a:pos x="connsiteX0" y="connsiteY0"/>
                </a:cxn>
                <a:cxn ang="0">
                  <a:pos x="connsiteX1" y="connsiteY1"/>
                </a:cxn>
                <a:cxn ang="0">
                  <a:pos x="connsiteX2" y="connsiteY2"/>
                </a:cxn>
                <a:cxn ang="0">
                  <a:pos x="connsiteX3" y="connsiteY3"/>
                </a:cxn>
              </a:cxnLst>
              <a:rect l="l" t="t" r="r" b="b"/>
              <a:pathLst>
                <a:path w="923544" h="365760">
                  <a:moveTo>
                    <a:pt x="0" y="0"/>
                  </a:moveTo>
                  <a:lnTo>
                    <a:pt x="246888" y="0"/>
                  </a:lnTo>
                  <a:lnTo>
                    <a:pt x="612648" y="365760"/>
                  </a:lnTo>
                  <a:lnTo>
                    <a:pt x="923544" y="365760"/>
                  </a:lnTo>
                </a:path>
              </a:pathLst>
            </a:custGeom>
            <a:noFill/>
            <a:ln>
              <a:solidFill>
                <a:schemeClr val="bg1">
                  <a:lumMod val="65000"/>
                </a:schemeClr>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2" name="Oval 41">
              <a:extLst>
                <a:ext uri="{FF2B5EF4-FFF2-40B4-BE49-F238E27FC236}">
                  <a16:creationId xmlns:a16="http://schemas.microsoft.com/office/drawing/2014/main" id="{FE5FF2F0-13A8-4BD9-866C-F422FFED6866}"/>
                </a:ext>
              </a:extLst>
            </p:cNvPr>
            <p:cNvSpPr/>
            <p:nvPr/>
          </p:nvSpPr>
          <p:spPr>
            <a:xfrm>
              <a:off x="3773419" y="2061625"/>
              <a:ext cx="101654" cy="85725"/>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43" name="Group 42">
            <a:extLst>
              <a:ext uri="{FF2B5EF4-FFF2-40B4-BE49-F238E27FC236}">
                <a16:creationId xmlns:a16="http://schemas.microsoft.com/office/drawing/2014/main" id="{C57B3855-E9C4-4312-846F-41FD400631AC}"/>
              </a:ext>
            </a:extLst>
          </p:cNvPr>
          <p:cNvGrpSpPr/>
          <p:nvPr/>
        </p:nvGrpSpPr>
        <p:grpSpPr>
          <a:xfrm rot="10800000">
            <a:off x="7678194" y="2517023"/>
            <a:ext cx="445713" cy="342858"/>
            <a:chOff x="3550089" y="1921607"/>
            <a:chExt cx="575761" cy="365761"/>
          </a:xfrm>
        </p:grpSpPr>
        <p:sp>
          <p:nvSpPr>
            <p:cNvPr id="44" name="Freeform: Shape 43">
              <a:extLst>
                <a:ext uri="{FF2B5EF4-FFF2-40B4-BE49-F238E27FC236}">
                  <a16:creationId xmlns:a16="http://schemas.microsoft.com/office/drawing/2014/main" id="{F72B9913-588E-4A89-8A6E-19559FCF5BBB}"/>
                </a:ext>
              </a:extLst>
            </p:cNvPr>
            <p:cNvSpPr/>
            <p:nvPr/>
          </p:nvSpPr>
          <p:spPr>
            <a:xfrm>
              <a:off x="3550089" y="1921608"/>
              <a:ext cx="575761" cy="365760"/>
            </a:xfrm>
            <a:custGeom>
              <a:avLst/>
              <a:gdLst>
                <a:gd name="connsiteX0" fmla="*/ 0 w 923544"/>
                <a:gd name="connsiteY0" fmla="*/ 0 h 365760"/>
                <a:gd name="connsiteX1" fmla="*/ 246888 w 923544"/>
                <a:gd name="connsiteY1" fmla="*/ 0 h 365760"/>
                <a:gd name="connsiteX2" fmla="*/ 612648 w 923544"/>
                <a:gd name="connsiteY2" fmla="*/ 365760 h 365760"/>
                <a:gd name="connsiteX3" fmla="*/ 923544 w 923544"/>
                <a:gd name="connsiteY3" fmla="*/ 365760 h 365760"/>
              </a:gdLst>
              <a:ahLst/>
              <a:cxnLst>
                <a:cxn ang="0">
                  <a:pos x="connsiteX0" y="connsiteY0"/>
                </a:cxn>
                <a:cxn ang="0">
                  <a:pos x="connsiteX1" y="connsiteY1"/>
                </a:cxn>
                <a:cxn ang="0">
                  <a:pos x="connsiteX2" y="connsiteY2"/>
                </a:cxn>
                <a:cxn ang="0">
                  <a:pos x="connsiteX3" y="connsiteY3"/>
                </a:cxn>
              </a:cxnLst>
              <a:rect l="l" t="t" r="r" b="b"/>
              <a:pathLst>
                <a:path w="923544" h="365760">
                  <a:moveTo>
                    <a:pt x="0" y="0"/>
                  </a:moveTo>
                  <a:lnTo>
                    <a:pt x="246888" y="0"/>
                  </a:lnTo>
                  <a:lnTo>
                    <a:pt x="612648" y="365760"/>
                  </a:lnTo>
                  <a:lnTo>
                    <a:pt x="923544" y="365760"/>
                  </a:lnTo>
                </a:path>
              </a:pathLst>
            </a:custGeom>
            <a:noFill/>
            <a:ln>
              <a:solidFill>
                <a:schemeClr val="bg1">
                  <a:lumMod val="65000"/>
                </a:schemeClr>
              </a:solidFill>
              <a:headEnd type="arrow"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5" name="Freeform: Shape 44">
              <a:extLst>
                <a:ext uri="{FF2B5EF4-FFF2-40B4-BE49-F238E27FC236}">
                  <a16:creationId xmlns:a16="http://schemas.microsoft.com/office/drawing/2014/main" id="{AC80FF5B-3C1B-4074-ADE5-3174C8C885D1}"/>
                </a:ext>
              </a:extLst>
            </p:cNvPr>
            <p:cNvSpPr/>
            <p:nvPr/>
          </p:nvSpPr>
          <p:spPr>
            <a:xfrm flipV="1">
              <a:off x="3550089" y="1921607"/>
              <a:ext cx="575761" cy="365760"/>
            </a:xfrm>
            <a:custGeom>
              <a:avLst/>
              <a:gdLst>
                <a:gd name="connsiteX0" fmla="*/ 0 w 923544"/>
                <a:gd name="connsiteY0" fmla="*/ 0 h 365760"/>
                <a:gd name="connsiteX1" fmla="*/ 246888 w 923544"/>
                <a:gd name="connsiteY1" fmla="*/ 0 h 365760"/>
                <a:gd name="connsiteX2" fmla="*/ 612648 w 923544"/>
                <a:gd name="connsiteY2" fmla="*/ 365760 h 365760"/>
                <a:gd name="connsiteX3" fmla="*/ 923544 w 923544"/>
                <a:gd name="connsiteY3" fmla="*/ 365760 h 365760"/>
              </a:gdLst>
              <a:ahLst/>
              <a:cxnLst>
                <a:cxn ang="0">
                  <a:pos x="connsiteX0" y="connsiteY0"/>
                </a:cxn>
                <a:cxn ang="0">
                  <a:pos x="connsiteX1" y="connsiteY1"/>
                </a:cxn>
                <a:cxn ang="0">
                  <a:pos x="connsiteX2" y="connsiteY2"/>
                </a:cxn>
                <a:cxn ang="0">
                  <a:pos x="connsiteX3" y="connsiteY3"/>
                </a:cxn>
              </a:cxnLst>
              <a:rect l="l" t="t" r="r" b="b"/>
              <a:pathLst>
                <a:path w="923544" h="365760">
                  <a:moveTo>
                    <a:pt x="0" y="0"/>
                  </a:moveTo>
                  <a:lnTo>
                    <a:pt x="246888" y="0"/>
                  </a:lnTo>
                  <a:lnTo>
                    <a:pt x="612648" y="365760"/>
                  </a:lnTo>
                  <a:lnTo>
                    <a:pt x="923544" y="365760"/>
                  </a:lnTo>
                </a:path>
              </a:pathLst>
            </a:custGeom>
            <a:noFill/>
            <a:ln>
              <a:solidFill>
                <a:schemeClr val="bg1">
                  <a:lumMod val="65000"/>
                </a:schemeClr>
              </a:solidFill>
              <a:headEnd type="arrow"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6" name="Oval 45">
              <a:extLst>
                <a:ext uri="{FF2B5EF4-FFF2-40B4-BE49-F238E27FC236}">
                  <a16:creationId xmlns:a16="http://schemas.microsoft.com/office/drawing/2014/main" id="{FC4D6CA5-4BE4-4BFB-9079-A2CAFE313985}"/>
                </a:ext>
              </a:extLst>
            </p:cNvPr>
            <p:cNvSpPr/>
            <p:nvPr/>
          </p:nvSpPr>
          <p:spPr>
            <a:xfrm>
              <a:off x="3773419" y="2061625"/>
              <a:ext cx="101654" cy="85725"/>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47" name="Group 46">
            <a:extLst>
              <a:ext uri="{FF2B5EF4-FFF2-40B4-BE49-F238E27FC236}">
                <a16:creationId xmlns:a16="http://schemas.microsoft.com/office/drawing/2014/main" id="{8E864164-EA35-43C0-BF42-C3287E16031D}"/>
              </a:ext>
            </a:extLst>
          </p:cNvPr>
          <p:cNvGrpSpPr/>
          <p:nvPr/>
        </p:nvGrpSpPr>
        <p:grpSpPr>
          <a:xfrm>
            <a:off x="8494596" y="2764257"/>
            <a:ext cx="1626276" cy="669065"/>
            <a:chOff x="4147637" y="1008582"/>
            <a:chExt cx="1626276" cy="669065"/>
          </a:xfrm>
        </p:grpSpPr>
        <p:sp>
          <p:nvSpPr>
            <p:cNvPr id="48" name="Rectangle: Rounded Corners 47">
              <a:extLst>
                <a:ext uri="{FF2B5EF4-FFF2-40B4-BE49-F238E27FC236}">
                  <a16:creationId xmlns:a16="http://schemas.microsoft.com/office/drawing/2014/main" id="{D1638A5F-A19D-4F16-8164-8DAFCCEBD972}"/>
                </a:ext>
              </a:extLst>
            </p:cNvPr>
            <p:cNvSpPr/>
            <p:nvPr/>
          </p:nvSpPr>
          <p:spPr>
            <a:xfrm>
              <a:off x="4147637" y="1008582"/>
              <a:ext cx="1596411" cy="669065"/>
            </a:xfrm>
            <a:prstGeom prst="roundRect">
              <a:avLst/>
            </a:prstGeom>
            <a:solidFill>
              <a:schemeClr val="bg1"/>
            </a:solidFill>
            <a:ln w="19050" cap="flat">
              <a:solidFill>
                <a:schemeClr val="tx2"/>
              </a:solidFill>
              <a:prstDash val="solid"/>
              <a:miter/>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9" name="TextBox 48">
              <a:extLst>
                <a:ext uri="{FF2B5EF4-FFF2-40B4-BE49-F238E27FC236}">
                  <a16:creationId xmlns:a16="http://schemas.microsoft.com/office/drawing/2014/main" id="{81449E5F-B447-46C8-BCF4-5F72569A828B}"/>
                </a:ext>
              </a:extLst>
            </p:cNvPr>
            <p:cNvSpPr txBox="1"/>
            <p:nvPr/>
          </p:nvSpPr>
          <p:spPr>
            <a:xfrm>
              <a:off x="4588143" y="1136555"/>
              <a:ext cx="118577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A1A1A"/>
                  </a:solidFill>
                  <a:effectLst/>
                  <a:uLnTx/>
                  <a:uFillTx/>
                  <a:latin typeface="Segoe UI Light" panose="020B0502040204020203" pitchFamily="34" charset="0"/>
                  <a:ea typeface="+mn-ea"/>
                  <a:cs typeface="Segoe UI Light" panose="020B0502040204020203" pitchFamily="34" charset="0"/>
                </a:rPr>
                <a:t>Load Balancer (Internal)</a:t>
              </a:r>
              <a:endParaRPr kumimoji="0" lang="en-US" sz="1050" b="0" i="0" u="none" strike="noStrike" kern="1200" cap="none" spc="0" normalizeH="0" baseline="0" noProof="0">
                <a:ln>
                  <a:noFill/>
                </a:ln>
                <a:solidFill>
                  <a:srgbClr val="1A1A1A"/>
                </a:solidFill>
                <a:effectLst/>
                <a:uLnTx/>
                <a:uFillTx/>
                <a:latin typeface="Segoe UI Light" panose="020B0502040204020203" pitchFamily="34" charset="0"/>
                <a:ea typeface="+mn-ea"/>
                <a:cs typeface="Segoe UI Light" panose="020B0502040204020203" pitchFamily="34" charset="0"/>
              </a:endParaRPr>
            </a:p>
          </p:txBody>
        </p:sp>
        <p:pic>
          <p:nvPicPr>
            <p:cNvPr id="50" name="Picture 2" descr="Image result for standard load balancer icon">
              <a:extLst>
                <a:ext uri="{FF2B5EF4-FFF2-40B4-BE49-F238E27FC236}">
                  <a16:creationId xmlns:a16="http://schemas.microsoft.com/office/drawing/2014/main" id="{C9E69EF4-855E-4717-A57A-EC5DF4D9E451}"/>
                </a:ext>
              </a:extLst>
            </p:cNvPr>
            <p:cNvPicPr>
              <a:picLocks noChangeAspect="1" noChangeArrowheads="1"/>
            </p:cNvPicPr>
            <p:nvPr/>
          </p:nvPicPr>
          <p:blipFill rotWithShape="1">
            <a:blip r:embed="rId10" cstate="screen">
              <a:extLst>
                <a:ext uri="{28A0092B-C50C-407E-A947-70E740481C1C}">
                  <a14:useLocalDpi xmlns:a14="http://schemas.microsoft.com/office/drawing/2010/main"/>
                </a:ext>
              </a:extLst>
            </a:blip>
            <a:srcRect t="-10981" b="-1"/>
            <a:stretch/>
          </p:blipFill>
          <p:spPr bwMode="auto">
            <a:xfrm>
              <a:off x="4223416" y="1119232"/>
              <a:ext cx="456174" cy="42251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1" name="Group 50">
            <a:extLst>
              <a:ext uri="{FF2B5EF4-FFF2-40B4-BE49-F238E27FC236}">
                <a16:creationId xmlns:a16="http://schemas.microsoft.com/office/drawing/2014/main" id="{72B22837-32CB-4866-8F7B-8920FB047854}"/>
              </a:ext>
            </a:extLst>
          </p:cNvPr>
          <p:cNvGrpSpPr/>
          <p:nvPr/>
        </p:nvGrpSpPr>
        <p:grpSpPr>
          <a:xfrm>
            <a:off x="2812458" y="1935744"/>
            <a:ext cx="1770373" cy="669065"/>
            <a:chOff x="2050458" y="1804059"/>
            <a:chExt cx="1770373" cy="669065"/>
          </a:xfrm>
        </p:grpSpPr>
        <p:sp>
          <p:nvSpPr>
            <p:cNvPr id="52" name="Rectangle: Rounded Corners 51">
              <a:extLst>
                <a:ext uri="{FF2B5EF4-FFF2-40B4-BE49-F238E27FC236}">
                  <a16:creationId xmlns:a16="http://schemas.microsoft.com/office/drawing/2014/main" id="{D10F757F-B2C1-4E47-B451-C6CDA9BD40A6}"/>
                </a:ext>
              </a:extLst>
            </p:cNvPr>
            <p:cNvSpPr/>
            <p:nvPr/>
          </p:nvSpPr>
          <p:spPr>
            <a:xfrm>
              <a:off x="2050458" y="1804059"/>
              <a:ext cx="1596411" cy="669065"/>
            </a:xfrm>
            <a:prstGeom prst="roundRect">
              <a:avLst/>
            </a:prstGeom>
            <a:solidFill>
              <a:schemeClr val="bg1"/>
            </a:solidFill>
            <a:ln w="19050" cap="flat">
              <a:solidFill>
                <a:schemeClr val="tx2"/>
              </a:solidFill>
              <a:prstDash val="solid"/>
              <a:miter/>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53" name="Graphic 52">
              <a:extLst>
                <a:ext uri="{FF2B5EF4-FFF2-40B4-BE49-F238E27FC236}">
                  <a16:creationId xmlns:a16="http://schemas.microsoft.com/office/drawing/2014/main" id="{9AED1840-E313-4236-BAEB-0369657E9EBF}"/>
                </a:ext>
              </a:extLst>
            </p:cNvPr>
            <p:cNvPicPr>
              <a:picLocks noChangeAspect="1"/>
            </p:cNvPicPr>
            <p:nvPr/>
          </p:nvPicPr>
          <p:blipFill>
            <a:blip r:embed="rId13">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2210431" y="1961122"/>
              <a:ext cx="348570" cy="348570"/>
            </a:xfrm>
            <a:prstGeom prst="rect">
              <a:avLst/>
            </a:prstGeom>
          </p:spPr>
        </p:pic>
        <p:sp>
          <p:nvSpPr>
            <p:cNvPr id="54" name="TextBox 53">
              <a:extLst>
                <a:ext uri="{FF2B5EF4-FFF2-40B4-BE49-F238E27FC236}">
                  <a16:creationId xmlns:a16="http://schemas.microsoft.com/office/drawing/2014/main" id="{AF991D57-34EC-4DC2-9382-1F681388B169}"/>
                </a:ext>
              </a:extLst>
            </p:cNvPr>
            <p:cNvSpPr txBox="1"/>
            <p:nvPr/>
          </p:nvSpPr>
          <p:spPr>
            <a:xfrm>
              <a:off x="2554423" y="1987466"/>
              <a:ext cx="1087868"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A1A1A"/>
                  </a:solidFill>
                  <a:effectLst/>
                  <a:uLnTx/>
                  <a:uFillTx/>
                  <a:latin typeface="Segoe UI Light" panose="020B0502040204020203" pitchFamily="34" charset="0"/>
                  <a:ea typeface="+mn-ea"/>
                  <a:cs typeface="Segoe UI Light" panose="020B0502040204020203" pitchFamily="34" charset="0"/>
                </a:rPr>
                <a:t>Front Door</a:t>
              </a:r>
              <a:endParaRPr kumimoji="0" lang="en-US" sz="1050" b="0" i="0" u="none" strike="noStrike" kern="1200" cap="none" spc="0" normalizeH="0" baseline="0" noProof="0">
                <a:ln>
                  <a:noFill/>
                </a:ln>
                <a:solidFill>
                  <a:srgbClr val="1A1A1A"/>
                </a:solidFill>
                <a:effectLst/>
                <a:uLnTx/>
                <a:uFillTx/>
                <a:latin typeface="Segoe UI Light" panose="020B0502040204020203" pitchFamily="34" charset="0"/>
                <a:ea typeface="+mn-ea"/>
                <a:cs typeface="Segoe UI Light" panose="020B0502040204020203" pitchFamily="34" charset="0"/>
              </a:endParaRPr>
            </a:p>
          </p:txBody>
        </p:sp>
        <p:sp>
          <p:nvSpPr>
            <p:cNvPr id="55" name="TextBox 54">
              <a:extLst>
                <a:ext uri="{FF2B5EF4-FFF2-40B4-BE49-F238E27FC236}">
                  <a16:creationId xmlns:a16="http://schemas.microsoft.com/office/drawing/2014/main" id="{B72C4614-294B-41B8-8376-4A99DEA10DA6}"/>
                </a:ext>
              </a:extLst>
            </p:cNvPr>
            <p:cNvSpPr txBox="1"/>
            <p:nvPr/>
          </p:nvSpPr>
          <p:spPr>
            <a:xfrm rot="2525463">
              <a:off x="3091946" y="1829997"/>
              <a:ext cx="728885" cy="261610"/>
            </a:xfrm>
            <a:custGeom>
              <a:avLst/>
              <a:gdLst>
                <a:gd name="connsiteX0" fmla="*/ 0 w 728885"/>
                <a:gd name="connsiteY0" fmla="*/ 258835 h 261610"/>
                <a:gd name="connsiteX1" fmla="*/ 286548 w 728885"/>
                <a:gd name="connsiteY1" fmla="*/ 0 h 261610"/>
                <a:gd name="connsiteX2" fmla="*/ 492577 w 728885"/>
                <a:gd name="connsiteY2" fmla="*/ 0 h 261610"/>
                <a:gd name="connsiteX3" fmla="*/ 728885 w 728885"/>
                <a:gd name="connsiteY3" fmla="*/ 261610 h 261610"/>
                <a:gd name="connsiteX4" fmla="*/ 0 w 728885"/>
                <a:gd name="connsiteY4" fmla="*/ 261609 h 261610"/>
                <a:gd name="connsiteX5" fmla="*/ 0 w 728885"/>
                <a:gd name="connsiteY5" fmla="*/ 258835 h 261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8885" h="261610">
                  <a:moveTo>
                    <a:pt x="0" y="258835"/>
                  </a:moveTo>
                  <a:lnTo>
                    <a:pt x="286548" y="0"/>
                  </a:lnTo>
                  <a:lnTo>
                    <a:pt x="492577" y="0"/>
                  </a:lnTo>
                  <a:lnTo>
                    <a:pt x="728885" y="261610"/>
                  </a:lnTo>
                  <a:lnTo>
                    <a:pt x="0" y="261609"/>
                  </a:lnTo>
                  <a:lnTo>
                    <a:pt x="0" y="258835"/>
                  </a:lnTo>
                  <a:close/>
                </a:path>
              </a:pathLst>
            </a:custGeom>
            <a:solidFill>
              <a:srgbClr val="7030A0"/>
            </a:solidFill>
          </p:spPr>
          <p:txBody>
            <a:bodyPr wrap="square" rtlCol="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Segoe UI"/>
                <a:ea typeface="+mn-ea"/>
                <a:cs typeface="+mn-cs"/>
              </a:endParaRPr>
            </a:p>
          </p:txBody>
        </p:sp>
        <p:sp>
          <p:nvSpPr>
            <p:cNvPr id="56" name="Rectangle 55">
              <a:extLst>
                <a:ext uri="{FF2B5EF4-FFF2-40B4-BE49-F238E27FC236}">
                  <a16:creationId xmlns:a16="http://schemas.microsoft.com/office/drawing/2014/main" id="{32DA737C-ED21-4B51-AF12-BDDAA48306B2}"/>
                </a:ext>
              </a:extLst>
            </p:cNvPr>
            <p:cNvSpPr/>
            <p:nvPr/>
          </p:nvSpPr>
          <p:spPr>
            <a:xfrm rot="2475568">
              <a:off x="3171806" y="1865699"/>
              <a:ext cx="575799" cy="230832"/>
            </a:xfrm>
            <a:prstGeom prst="rect">
              <a:avLst/>
            </a:prstGeom>
          </p:spPr>
          <p:txBody>
            <a:bodyPr wrap="non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a:ea typeface="+mn-ea"/>
                  <a:cs typeface="+mn-cs"/>
                </a:rPr>
                <a:t>Preview</a:t>
              </a:r>
            </a:p>
          </p:txBody>
        </p:sp>
      </p:grpSp>
      <p:sp>
        <p:nvSpPr>
          <p:cNvPr id="60" name="Text Placeholder 7">
            <a:extLst>
              <a:ext uri="{FF2B5EF4-FFF2-40B4-BE49-F238E27FC236}">
                <a16:creationId xmlns:a16="http://schemas.microsoft.com/office/drawing/2014/main" id="{43A096E6-0878-4E80-A587-D14C44DCE2C0}"/>
              </a:ext>
            </a:extLst>
          </p:cNvPr>
          <p:cNvSpPr txBox="1">
            <a:spLocks/>
          </p:cNvSpPr>
          <p:nvPr/>
        </p:nvSpPr>
        <p:spPr>
          <a:xfrm>
            <a:off x="586740" y="4709803"/>
            <a:ext cx="3423296" cy="571307"/>
          </a:xfrm>
          <a:prstGeom prst="rect">
            <a:avLst/>
          </a:prstGeom>
        </p:spPr>
        <p:txBody>
          <a:bodyPr>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400" b="1" i="0" u="none" strike="noStrike" kern="1200" cap="none" spc="0" normalizeH="0" baseline="0" noProof="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Global</a:t>
            </a:r>
          </a:p>
        </p:txBody>
      </p:sp>
      <p:sp>
        <p:nvSpPr>
          <p:cNvPr id="61" name="Text Placeholder 8">
            <a:extLst>
              <a:ext uri="{FF2B5EF4-FFF2-40B4-BE49-F238E27FC236}">
                <a16:creationId xmlns:a16="http://schemas.microsoft.com/office/drawing/2014/main" id="{11FEDC19-6D9F-45ED-B607-A3AC94A4B814}"/>
              </a:ext>
            </a:extLst>
          </p:cNvPr>
          <p:cNvSpPr txBox="1">
            <a:spLocks/>
          </p:cNvSpPr>
          <p:nvPr/>
        </p:nvSpPr>
        <p:spPr>
          <a:xfrm>
            <a:off x="586739" y="5236417"/>
            <a:ext cx="3199479" cy="1380453"/>
          </a:xfrm>
          <a:prstGeom prst="rect">
            <a:avLst/>
          </a:prstGeom>
        </p:spPr>
        <p:txBody>
          <a:bodyPr>
            <a:normAutofit fontScale="92500" lnSpcReduction="10000"/>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Route to your closest available service region or your on-prem DC. Offload SSL, improve performance / accelerate websites at the Edge. </a:t>
            </a:r>
          </a:p>
        </p:txBody>
      </p:sp>
      <p:sp>
        <p:nvSpPr>
          <p:cNvPr id="62" name="Text Placeholder 9">
            <a:extLst>
              <a:ext uri="{FF2B5EF4-FFF2-40B4-BE49-F238E27FC236}">
                <a16:creationId xmlns:a16="http://schemas.microsoft.com/office/drawing/2014/main" id="{31633C5D-DBBF-4B3D-BEA1-A44977871DA7}"/>
              </a:ext>
            </a:extLst>
          </p:cNvPr>
          <p:cNvSpPr txBox="1">
            <a:spLocks/>
          </p:cNvSpPr>
          <p:nvPr/>
        </p:nvSpPr>
        <p:spPr>
          <a:xfrm>
            <a:off x="4666162" y="4729993"/>
            <a:ext cx="3023466" cy="571307"/>
          </a:xfrm>
          <a:prstGeom prst="rect">
            <a:avLst/>
          </a:prstGeom>
        </p:spPr>
        <p:txBody>
          <a:bodyPr>
            <a:norm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400" b="1" i="0" u="none" strike="noStrike" kern="1200" cap="none" spc="0" normalizeH="0" baseline="0" noProof="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Regional</a:t>
            </a:r>
          </a:p>
        </p:txBody>
      </p:sp>
      <p:sp>
        <p:nvSpPr>
          <p:cNvPr id="63" name="Text Placeholder 10">
            <a:extLst>
              <a:ext uri="{FF2B5EF4-FFF2-40B4-BE49-F238E27FC236}">
                <a16:creationId xmlns:a16="http://schemas.microsoft.com/office/drawing/2014/main" id="{FE9C70DA-5E63-454B-B015-AF3FD6BD0059}"/>
              </a:ext>
            </a:extLst>
          </p:cNvPr>
          <p:cNvSpPr txBox="1">
            <a:spLocks/>
          </p:cNvSpPr>
          <p:nvPr/>
        </p:nvSpPr>
        <p:spPr>
          <a:xfrm>
            <a:off x="4601914" y="5231633"/>
            <a:ext cx="3023466" cy="1423167"/>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7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Route across zones and into your VNET.   Offload SSL and build your application-specific logic.  </a:t>
            </a:r>
          </a:p>
        </p:txBody>
      </p:sp>
      <p:grpSp>
        <p:nvGrpSpPr>
          <p:cNvPr id="69" name="Group 68">
            <a:extLst>
              <a:ext uri="{FF2B5EF4-FFF2-40B4-BE49-F238E27FC236}">
                <a16:creationId xmlns:a16="http://schemas.microsoft.com/office/drawing/2014/main" id="{72DDFF48-EF5D-4E6A-A289-7D27C02BA988}"/>
              </a:ext>
            </a:extLst>
          </p:cNvPr>
          <p:cNvGrpSpPr/>
          <p:nvPr/>
        </p:nvGrpSpPr>
        <p:grpSpPr>
          <a:xfrm>
            <a:off x="4154970" y="5089266"/>
            <a:ext cx="4138345" cy="1565534"/>
            <a:chOff x="4005191" y="5089266"/>
            <a:chExt cx="4138345" cy="4093666"/>
          </a:xfrm>
        </p:grpSpPr>
        <p:cxnSp>
          <p:nvCxnSpPr>
            <p:cNvPr id="59" name="Straight Connector 58">
              <a:extLst>
                <a:ext uri="{FF2B5EF4-FFF2-40B4-BE49-F238E27FC236}">
                  <a16:creationId xmlns:a16="http://schemas.microsoft.com/office/drawing/2014/main" id="{36F94D04-5B45-4882-A630-11063E1D23D1}"/>
                </a:ext>
              </a:extLst>
            </p:cNvPr>
            <p:cNvCxnSpPr>
              <a:cxnSpLocks/>
            </p:cNvCxnSpPr>
            <p:nvPr/>
          </p:nvCxnSpPr>
          <p:spPr>
            <a:xfrm>
              <a:off x="4005191" y="5089266"/>
              <a:ext cx="0" cy="4093666"/>
            </a:xfrm>
            <a:prstGeom prst="line">
              <a:avLst/>
            </a:prstGeom>
            <a:ln w="12700" cap="rnd">
              <a:solidFill>
                <a:schemeClr val="tx2">
                  <a:lumMod val="50000"/>
                </a:schemeClr>
              </a:solidFill>
              <a:prstDash val="sysDot"/>
              <a:headEnd type="none"/>
              <a:tailEnd type="none"/>
            </a:ln>
            <a:effectLst/>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24338388-4B15-4820-9519-57832193E948}"/>
                </a:ext>
              </a:extLst>
            </p:cNvPr>
            <p:cNvCxnSpPr>
              <a:cxnSpLocks/>
            </p:cNvCxnSpPr>
            <p:nvPr/>
          </p:nvCxnSpPr>
          <p:spPr>
            <a:xfrm>
              <a:off x="8143536" y="5089266"/>
              <a:ext cx="0" cy="4093666"/>
            </a:xfrm>
            <a:prstGeom prst="line">
              <a:avLst/>
            </a:prstGeom>
            <a:ln w="12700" cap="rnd">
              <a:solidFill>
                <a:schemeClr val="tx2">
                  <a:lumMod val="50000"/>
                </a:schemeClr>
              </a:solidFill>
              <a:prstDash val="sysDot"/>
              <a:headEnd type="none"/>
              <a:tailEnd type="none"/>
            </a:ln>
            <a:effectLst/>
          </p:spPr>
          <p:style>
            <a:lnRef idx="1">
              <a:schemeClr val="accent1"/>
            </a:lnRef>
            <a:fillRef idx="0">
              <a:schemeClr val="accent1"/>
            </a:fillRef>
            <a:effectRef idx="0">
              <a:schemeClr val="accent1"/>
            </a:effectRef>
            <a:fontRef idx="minor">
              <a:schemeClr val="tx1"/>
            </a:fontRef>
          </p:style>
        </p:cxnSp>
      </p:grpSp>
      <p:sp>
        <p:nvSpPr>
          <p:cNvPr id="65" name="Text Placeholder 10">
            <a:extLst>
              <a:ext uri="{FF2B5EF4-FFF2-40B4-BE49-F238E27FC236}">
                <a16:creationId xmlns:a16="http://schemas.microsoft.com/office/drawing/2014/main" id="{AB0D5E03-39D9-43A3-B372-5C9C12054AFA}"/>
              </a:ext>
            </a:extLst>
          </p:cNvPr>
          <p:cNvSpPr txBox="1">
            <a:spLocks/>
          </p:cNvSpPr>
          <p:nvPr/>
        </p:nvSpPr>
        <p:spPr>
          <a:xfrm>
            <a:off x="8640803" y="5231633"/>
            <a:ext cx="3023466" cy="142316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a:buNone/>
              <a:defRPr sz="1600" b="0" i="0" kern="1200" spc="0">
                <a:solidFill>
                  <a:schemeClr val="tx1"/>
                </a:solidFill>
                <a:latin typeface="Segoe UI" charset="0"/>
                <a:ea typeface="Segoe UI" charset="0"/>
                <a:cs typeface="Segoe UI" charset="0"/>
              </a:defRPr>
            </a:lvl1pPr>
            <a:lvl2pPr marL="457200" indent="0" algn="l" defTabSz="914400" rtl="0" eaLnBrk="1" latinLnBrk="0" hangingPunct="1">
              <a:lnSpc>
                <a:spcPct val="90000"/>
              </a:lnSpc>
              <a:spcBef>
                <a:spcPts val="500"/>
              </a:spcBef>
              <a:buFont typeface="Arial"/>
              <a:buNone/>
              <a:defRPr sz="2400" b="0" i="0" kern="1200">
                <a:solidFill>
                  <a:schemeClr val="tx1"/>
                </a:solidFill>
                <a:latin typeface="Segoe UI" charset="0"/>
                <a:ea typeface="Segoe UI" charset="0"/>
                <a:cs typeface="Segoe UI" charset="0"/>
              </a:defRPr>
            </a:lvl2pPr>
            <a:lvl3pPr marL="914400" indent="0" algn="l" defTabSz="914400" rtl="0" eaLnBrk="1" latinLnBrk="0" hangingPunct="1">
              <a:lnSpc>
                <a:spcPct val="90000"/>
              </a:lnSpc>
              <a:spcBef>
                <a:spcPts val="500"/>
              </a:spcBef>
              <a:buFont typeface="Arial"/>
              <a:buNone/>
              <a:defRPr sz="2000" b="0" i="0" kern="1200">
                <a:solidFill>
                  <a:schemeClr val="tx1"/>
                </a:solidFill>
                <a:latin typeface="Segoe UI" charset="0"/>
                <a:ea typeface="Segoe UI" charset="0"/>
                <a:cs typeface="Segoe UI" charset="0"/>
              </a:defRPr>
            </a:lvl3pPr>
            <a:lvl4pPr marL="1371600" indent="0" algn="l" defTabSz="914400" rtl="0" eaLnBrk="1" latinLnBrk="0" hangingPunct="1">
              <a:lnSpc>
                <a:spcPct val="90000"/>
              </a:lnSpc>
              <a:spcBef>
                <a:spcPts val="500"/>
              </a:spcBef>
              <a:buFont typeface="Arial"/>
              <a:buNone/>
              <a:defRPr sz="1800" b="0" i="0" kern="1200">
                <a:solidFill>
                  <a:schemeClr val="tx1"/>
                </a:solidFill>
                <a:latin typeface="Segoe UI" charset="0"/>
                <a:ea typeface="Segoe UI" charset="0"/>
                <a:cs typeface="Segoe UI" charset="0"/>
              </a:defRPr>
            </a:lvl4pPr>
            <a:lvl5pPr marL="1828800" indent="0" algn="l" defTabSz="914400" rtl="0" eaLnBrk="1" latinLnBrk="0" hangingPunct="1">
              <a:lnSpc>
                <a:spcPct val="90000"/>
              </a:lnSpc>
              <a:spcBef>
                <a:spcPts val="500"/>
              </a:spcBef>
              <a:buFont typeface="Arial"/>
              <a:buNone/>
              <a:defRPr sz="1800" b="0" i="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a:buNone/>
              <a:tabLst/>
              <a:defRPr/>
            </a:pPr>
            <a:r>
              <a:rPr kumimoji="0" lang="en-US" sz="17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Route across and between your resources to build your regional application.</a:t>
            </a:r>
          </a:p>
        </p:txBody>
      </p:sp>
      <p:sp>
        <p:nvSpPr>
          <p:cNvPr id="66" name="Text Placeholder 11">
            <a:extLst>
              <a:ext uri="{FF2B5EF4-FFF2-40B4-BE49-F238E27FC236}">
                <a16:creationId xmlns:a16="http://schemas.microsoft.com/office/drawing/2014/main" id="{266DE15A-DA88-48AD-BA79-63FC8839F0DA}"/>
              </a:ext>
            </a:extLst>
          </p:cNvPr>
          <p:cNvSpPr txBox="1">
            <a:spLocks/>
          </p:cNvSpPr>
          <p:nvPr/>
        </p:nvSpPr>
        <p:spPr>
          <a:xfrm>
            <a:off x="8644375" y="4713962"/>
            <a:ext cx="3899833" cy="571307"/>
          </a:xfrm>
          <a:prstGeom prst="rect">
            <a:avLst/>
          </a:prstGeom>
        </p:spPr>
        <p:txBody>
          <a:bodyPr>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400" b="1" i="0" u="none" strike="noStrike" kern="1200" cap="none" spc="0" normalizeH="0" baseline="0" noProof="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Internal</a:t>
            </a:r>
          </a:p>
        </p:txBody>
      </p:sp>
      <p:grpSp>
        <p:nvGrpSpPr>
          <p:cNvPr id="68" name="Group 67">
            <a:extLst>
              <a:ext uri="{FF2B5EF4-FFF2-40B4-BE49-F238E27FC236}">
                <a16:creationId xmlns:a16="http://schemas.microsoft.com/office/drawing/2014/main" id="{1168BDB4-75D1-4FD4-9DD1-DE67553667F8}"/>
              </a:ext>
            </a:extLst>
          </p:cNvPr>
          <p:cNvGrpSpPr/>
          <p:nvPr/>
        </p:nvGrpSpPr>
        <p:grpSpPr>
          <a:xfrm>
            <a:off x="280290" y="429894"/>
            <a:ext cx="612898" cy="506752"/>
            <a:chOff x="5002941" y="4585507"/>
            <a:chExt cx="609753" cy="504153"/>
          </a:xfrm>
        </p:grpSpPr>
        <p:sp>
          <p:nvSpPr>
            <p:cNvPr id="71" name="Freeform 19">
              <a:extLst>
                <a:ext uri="{FF2B5EF4-FFF2-40B4-BE49-F238E27FC236}">
                  <a16:creationId xmlns:a16="http://schemas.microsoft.com/office/drawing/2014/main" id="{BA59B688-3DC4-4728-B2DC-853D5E52DB3E}"/>
                </a:ext>
              </a:extLst>
            </p:cNvPr>
            <p:cNvSpPr>
              <a:spLocks/>
            </p:cNvSpPr>
            <p:nvPr/>
          </p:nvSpPr>
          <p:spPr bwMode="auto">
            <a:xfrm>
              <a:off x="5002941" y="4585507"/>
              <a:ext cx="609753" cy="504153"/>
            </a:xfrm>
            <a:custGeom>
              <a:avLst/>
              <a:gdLst>
                <a:gd name="T0" fmla="*/ 31 w 262"/>
                <a:gd name="T1" fmla="*/ 216 h 216"/>
                <a:gd name="T2" fmla="*/ 0 w 262"/>
                <a:gd name="T3" fmla="*/ 131 h 216"/>
                <a:gd name="T4" fmla="*/ 131 w 262"/>
                <a:gd name="T5" fmla="*/ 0 h 216"/>
                <a:gd name="T6" fmla="*/ 262 w 262"/>
                <a:gd name="T7" fmla="*/ 131 h 216"/>
                <a:gd name="T8" fmla="*/ 231 w 262"/>
                <a:gd name="T9" fmla="*/ 216 h 216"/>
              </a:gdLst>
              <a:ahLst/>
              <a:cxnLst>
                <a:cxn ang="0">
                  <a:pos x="T0" y="T1"/>
                </a:cxn>
                <a:cxn ang="0">
                  <a:pos x="T2" y="T3"/>
                </a:cxn>
                <a:cxn ang="0">
                  <a:pos x="T4" y="T5"/>
                </a:cxn>
                <a:cxn ang="0">
                  <a:pos x="T6" y="T7"/>
                </a:cxn>
                <a:cxn ang="0">
                  <a:pos x="T8" y="T9"/>
                </a:cxn>
              </a:cxnLst>
              <a:rect l="0" t="0" r="r" b="b"/>
              <a:pathLst>
                <a:path w="262" h="216">
                  <a:moveTo>
                    <a:pt x="31" y="216"/>
                  </a:moveTo>
                  <a:cubicBezTo>
                    <a:pt x="12" y="193"/>
                    <a:pt x="0" y="163"/>
                    <a:pt x="0" y="131"/>
                  </a:cubicBezTo>
                  <a:cubicBezTo>
                    <a:pt x="0" y="59"/>
                    <a:pt x="59" y="0"/>
                    <a:pt x="131" y="0"/>
                  </a:cubicBezTo>
                  <a:cubicBezTo>
                    <a:pt x="203" y="0"/>
                    <a:pt x="262" y="59"/>
                    <a:pt x="262" y="131"/>
                  </a:cubicBezTo>
                  <a:cubicBezTo>
                    <a:pt x="262" y="163"/>
                    <a:pt x="250" y="193"/>
                    <a:pt x="231" y="216"/>
                  </a:cubicBezTo>
                </a:path>
              </a:pathLst>
            </a:custGeom>
            <a:noFill/>
            <a:ln w="31750" cap="flat">
              <a:solidFill>
                <a:schemeClr val="accent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72" name="Line 20">
              <a:extLst>
                <a:ext uri="{FF2B5EF4-FFF2-40B4-BE49-F238E27FC236}">
                  <a16:creationId xmlns:a16="http://schemas.microsoft.com/office/drawing/2014/main" id="{B8E2E555-E7D1-4C15-8938-D31EB3A7E69F}"/>
                </a:ext>
              </a:extLst>
            </p:cNvPr>
            <p:cNvSpPr>
              <a:spLocks noChangeShapeType="1"/>
            </p:cNvSpPr>
            <p:nvPr/>
          </p:nvSpPr>
          <p:spPr bwMode="auto">
            <a:xfrm flipV="1">
              <a:off x="5307818" y="4858164"/>
              <a:ext cx="143413" cy="119083"/>
            </a:xfrm>
            <a:prstGeom prst="line">
              <a:avLst/>
            </a:prstGeom>
            <a:noFill/>
            <a:ln w="31750" cap="flat">
              <a:solidFill>
                <a:schemeClr val="accent3"/>
              </a:solidFill>
              <a:prstDash val="solid"/>
              <a:miter lim="800000"/>
              <a:headEnd type="oval"/>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73" name="Line 22">
              <a:extLst>
                <a:ext uri="{FF2B5EF4-FFF2-40B4-BE49-F238E27FC236}">
                  <a16:creationId xmlns:a16="http://schemas.microsoft.com/office/drawing/2014/main" id="{30A26C0F-9988-4C51-9244-EB0F325F928E}"/>
                </a:ext>
              </a:extLst>
            </p:cNvPr>
            <p:cNvSpPr>
              <a:spLocks noChangeShapeType="1"/>
            </p:cNvSpPr>
            <p:nvPr/>
          </p:nvSpPr>
          <p:spPr bwMode="auto">
            <a:xfrm>
              <a:off x="5307818" y="4585507"/>
              <a:ext cx="0" cy="74942"/>
            </a:xfrm>
            <a:prstGeom prst="line">
              <a:avLst/>
            </a:prstGeom>
            <a:noFill/>
            <a:ln w="31750" cap="flat">
              <a:solidFill>
                <a:schemeClr val="accent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74" name="Line 23">
              <a:extLst>
                <a:ext uri="{FF2B5EF4-FFF2-40B4-BE49-F238E27FC236}">
                  <a16:creationId xmlns:a16="http://schemas.microsoft.com/office/drawing/2014/main" id="{E1924C59-2D6B-4612-A936-1E60BF4E31A3}"/>
                </a:ext>
              </a:extLst>
            </p:cNvPr>
            <p:cNvSpPr>
              <a:spLocks noChangeShapeType="1"/>
            </p:cNvSpPr>
            <p:nvPr/>
          </p:nvSpPr>
          <p:spPr bwMode="auto">
            <a:xfrm flipH="1">
              <a:off x="5471327" y="4674074"/>
              <a:ext cx="52800" cy="54503"/>
            </a:xfrm>
            <a:prstGeom prst="line">
              <a:avLst/>
            </a:prstGeom>
            <a:noFill/>
            <a:ln w="31750" cap="flat">
              <a:solidFill>
                <a:schemeClr val="accent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75" name="Line 24">
              <a:extLst>
                <a:ext uri="{FF2B5EF4-FFF2-40B4-BE49-F238E27FC236}">
                  <a16:creationId xmlns:a16="http://schemas.microsoft.com/office/drawing/2014/main" id="{273C71A1-4F09-42F6-992C-A715CDC971F5}"/>
                </a:ext>
              </a:extLst>
            </p:cNvPr>
            <p:cNvSpPr>
              <a:spLocks noChangeShapeType="1"/>
            </p:cNvSpPr>
            <p:nvPr/>
          </p:nvSpPr>
          <p:spPr bwMode="auto">
            <a:xfrm flipH="1">
              <a:off x="5539456" y="4875055"/>
              <a:ext cx="73238" cy="0"/>
            </a:xfrm>
            <a:prstGeom prst="line">
              <a:avLst/>
            </a:prstGeom>
            <a:noFill/>
            <a:ln w="31750" cap="flat">
              <a:solidFill>
                <a:schemeClr val="accent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76" name="Line 25">
              <a:extLst>
                <a:ext uri="{FF2B5EF4-FFF2-40B4-BE49-F238E27FC236}">
                  <a16:creationId xmlns:a16="http://schemas.microsoft.com/office/drawing/2014/main" id="{72F1D892-99BF-4471-ACA6-81128B6A1C41}"/>
                </a:ext>
              </a:extLst>
            </p:cNvPr>
            <p:cNvSpPr>
              <a:spLocks noChangeShapeType="1"/>
            </p:cNvSpPr>
            <p:nvPr/>
          </p:nvSpPr>
          <p:spPr bwMode="auto">
            <a:xfrm flipH="1">
              <a:off x="5002941" y="4875055"/>
              <a:ext cx="73238" cy="0"/>
            </a:xfrm>
            <a:prstGeom prst="line">
              <a:avLst/>
            </a:prstGeom>
            <a:noFill/>
            <a:ln w="31750" cap="flat">
              <a:solidFill>
                <a:schemeClr val="accent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77" name="Line 26">
              <a:extLst>
                <a:ext uri="{FF2B5EF4-FFF2-40B4-BE49-F238E27FC236}">
                  <a16:creationId xmlns:a16="http://schemas.microsoft.com/office/drawing/2014/main" id="{B2B6A1F5-F7F7-48D1-8B9F-1C1B556427DA}"/>
                </a:ext>
              </a:extLst>
            </p:cNvPr>
            <p:cNvSpPr>
              <a:spLocks noChangeShapeType="1"/>
            </p:cNvSpPr>
            <p:nvPr/>
          </p:nvSpPr>
          <p:spPr bwMode="auto">
            <a:xfrm>
              <a:off x="5091508" y="4674074"/>
              <a:ext cx="52800" cy="54503"/>
            </a:xfrm>
            <a:prstGeom prst="line">
              <a:avLst/>
            </a:prstGeom>
            <a:noFill/>
            <a:ln w="31750" cap="flat">
              <a:solidFill>
                <a:schemeClr val="accent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pic>
        <p:nvPicPr>
          <p:cNvPr id="78" name="Picture 77">
            <a:extLst>
              <a:ext uri="{FF2B5EF4-FFF2-40B4-BE49-F238E27FC236}">
                <a16:creationId xmlns:a16="http://schemas.microsoft.com/office/drawing/2014/main" id="{A0E2D894-AE96-423D-B120-5B379327EC3B}"/>
              </a:ext>
            </a:extLst>
          </p:cNvPr>
          <p:cNvPicPr>
            <a:picLocks noChangeAspect="1"/>
          </p:cNvPicPr>
          <p:nvPr/>
        </p:nvPicPr>
        <p:blipFill>
          <a:blip r:embed="rId15" cstate="screen">
            <a:grayscl/>
            <a:extLst>
              <a:ext uri="{28A0092B-C50C-407E-A947-70E740481C1C}">
                <a14:useLocalDpi xmlns:a14="http://schemas.microsoft.com/office/drawing/2010/main"/>
              </a:ext>
            </a:extLst>
          </a:blip>
          <a:stretch>
            <a:fillRect/>
          </a:stretch>
        </p:blipFill>
        <p:spPr>
          <a:xfrm>
            <a:off x="9937013" y="3771611"/>
            <a:ext cx="378715" cy="438580"/>
          </a:xfrm>
          <a:prstGeom prst="rect">
            <a:avLst/>
          </a:prstGeom>
          <a:ln>
            <a:noFill/>
            <a:prstDash val="sysDash"/>
          </a:ln>
        </p:spPr>
      </p:pic>
      <p:pic>
        <p:nvPicPr>
          <p:cNvPr id="79" name="Picture 78">
            <a:extLst>
              <a:ext uri="{FF2B5EF4-FFF2-40B4-BE49-F238E27FC236}">
                <a16:creationId xmlns:a16="http://schemas.microsoft.com/office/drawing/2014/main" id="{5DE92818-E8E0-4FEB-9015-664FE39B1F6A}"/>
              </a:ext>
            </a:extLst>
          </p:cNvPr>
          <p:cNvPicPr>
            <a:picLocks noChangeAspect="1"/>
          </p:cNvPicPr>
          <p:nvPr/>
        </p:nvPicPr>
        <p:blipFill>
          <a:blip r:embed="rId16"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6011160" y="3851885"/>
            <a:ext cx="293411" cy="293411"/>
          </a:xfrm>
          <a:prstGeom prst="rect">
            <a:avLst/>
          </a:prstGeom>
        </p:spPr>
      </p:pic>
      <p:pic>
        <p:nvPicPr>
          <p:cNvPr id="80" name="Picture 79">
            <a:extLst>
              <a:ext uri="{FF2B5EF4-FFF2-40B4-BE49-F238E27FC236}">
                <a16:creationId xmlns:a16="http://schemas.microsoft.com/office/drawing/2014/main" id="{87CF93B1-201F-440A-B7F7-9BA54B16F288}"/>
              </a:ext>
            </a:extLst>
          </p:cNvPr>
          <p:cNvPicPr>
            <a:picLocks noChangeAspect="1"/>
          </p:cNvPicPr>
          <p:nvPr/>
        </p:nvPicPr>
        <p:blipFill>
          <a:blip r:embed="rId17"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5265274" y="3850443"/>
            <a:ext cx="289982" cy="289982"/>
          </a:xfrm>
          <a:prstGeom prst="rect">
            <a:avLst/>
          </a:prstGeom>
        </p:spPr>
      </p:pic>
      <p:pic>
        <p:nvPicPr>
          <p:cNvPr id="81" name="Picture 14" descr="Image result for azure logic apps icon">
            <a:extLst>
              <a:ext uri="{FF2B5EF4-FFF2-40B4-BE49-F238E27FC236}">
                <a16:creationId xmlns:a16="http://schemas.microsoft.com/office/drawing/2014/main" id="{264A2F32-87EB-4072-8E97-3CDAB6458B77}"/>
              </a:ext>
            </a:extLst>
          </p:cNvPr>
          <p:cNvPicPr>
            <a:picLocks noChangeAspect="1" noChangeArrowheads="1"/>
          </p:cNvPicPr>
          <p:nvPr/>
        </p:nvPicPr>
        <p:blipFill>
          <a:blip r:embed="rId18" cstate="screen">
            <a:duotone>
              <a:prstClr val="black"/>
              <a:schemeClr val="accent5">
                <a:tint val="45000"/>
                <a:satMod val="400000"/>
              </a:schemeClr>
            </a:duotone>
            <a:extLst>
              <a:ext uri="{28A0092B-C50C-407E-A947-70E740481C1C}">
                <a14:useLocalDpi xmlns:a14="http://schemas.microsoft.com/office/drawing/2010/main"/>
              </a:ext>
            </a:extLst>
          </a:blip>
          <a:srcRect/>
          <a:stretch>
            <a:fillRect/>
          </a:stretch>
        </p:blipFill>
        <p:spPr bwMode="auto">
          <a:xfrm>
            <a:off x="5971445" y="3475091"/>
            <a:ext cx="394708" cy="394708"/>
          </a:xfrm>
          <a:prstGeom prst="rect">
            <a:avLst/>
          </a:prstGeom>
          <a:extLst>
            <a:ext uri="{909E8E84-426E-40DD-AFC4-6F175D3DCCD1}">
              <a14:hiddenFill xmlns:a14="http://schemas.microsoft.com/office/drawing/2010/main">
                <a:solidFill>
                  <a:srgbClr val="FFFFFF"/>
                </a:solidFill>
              </a14:hiddenFill>
            </a:ext>
          </a:extLst>
        </p:spPr>
      </p:pic>
      <p:pic>
        <p:nvPicPr>
          <p:cNvPr id="82" name="Picture 81">
            <a:extLst>
              <a:ext uri="{FF2B5EF4-FFF2-40B4-BE49-F238E27FC236}">
                <a16:creationId xmlns:a16="http://schemas.microsoft.com/office/drawing/2014/main" id="{EF3E31F1-FE76-4AA6-801D-35AD391A0C48}"/>
              </a:ext>
            </a:extLst>
          </p:cNvPr>
          <p:cNvPicPr>
            <a:picLocks noChangeAspect="1"/>
          </p:cNvPicPr>
          <p:nvPr/>
        </p:nvPicPr>
        <p:blipFill>
          <a:blip r:embed="rId19"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5613988" y="3864379"/>
            <a:ext cx="334397" cy="334397"/>
          </a:xfrm>
          <a:prstGeom prst="rect">
            <a:avLst/>
          </a:prstGeom>
        </p:spPr>
      </p:pic>
      <p:grpSp>
        <p:nvGrpSpPr>
          <p:cNvPr id="83" name="Group 82">
            <a:extLst>
              <a:ext uri="{FF2B5EF4-FFF2-40B4-BE49-F238E27FC236}">
                <a16:creationId xmlns:a16="http://schemas.microsoft.com/office/drawing/2014/main" id="{C19D856F-46E1-45BE-A50E-7F4DBA083A9E}"/>
              </a:ext>
            </a:extLst>
          </p:cNvPr>
          <p:cNvGrpSpPr/>
          <p:nvPr/>
        </p:nvGrpSpPr>
        <p:grpSpPr>
          <a:xfrm>
            <a:off x="8495195" y="1935744"/>
            <a:ext cx="1578483" cy="669065"/>
            <a:chOff x="4961420" y="1804059"/>
            <a:chExt cx="1578483" cy="669065"/>
          </a:xfrm>
        </p:grpSpPr>
        <p:sp>
          <p:nvSpPr>
            <p:cNvPr id="84" name="Rectangle: Rounded Corners 83">
              <a:extLst>
                <a:ext uri="{FF2B5EF4-FFF2-40B4-BE49-F238E27FC236}">
                  <a16:creationId xmlns:a16="http://schemas.microsoft.com/office/drawing/2014/main" id="{182C2FDD-9B4E-4DC1-BA3F-4BFBE35B4468}"/>
                </a:ext>
              </a:extLst>
            </p:cNvPr>
            <p:cNvSpPr/>
            <p:nvPr/>
          </p:nvSpPr>
          <p:spPr>
            <a:xfrm>
              <a:off x="4961420" y="1804059"/>
              <a:ext cx="1578483" cy="669065"/>
            </a:xfrm>
            <a:prstGeom prst="roundRect">
              <a:avLst/>
            </a:prstGeom>
            <a:solidFill>
              <a:schemeClr val="bg1"/>
            </a:solidFill>
            <a:ln w="19050" cap="flat">
              <a:solidFill>
                <a:schemeClr val="tx2"/>
              </a:solidFill>
              <a:prstDash val="solid"/>
              <a:miter/>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85" name="Picture 84">
              <a:extLst>
                <a:ext uri="{FF2B5EF4-FFF2-40B4-BE49-F238E27FC236}">
                  <a16:creationId xmlns:a16="http://schemas.microsoft.com/office/drawing/2014/main" id="{F33E8095-88E2-4C2B-94B7-BCCE0BC6AB2F}"/>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5050498" y="1927505"/>
              <a:ext cx="415804" cy="415804"/>
            </a:xfrm>
            <a:prstGeom prst="rect">
              <a:avLst/>
            </a:prstGeom>
          </p:spPr>
        </p:pic>
        <p:sp>
          <p:nvSpPr>
            <p:cNvPr id="86" name="TextBox 85">
              <a:extLst>
                <a:ext uri="{FF2B5EF4-FFF2-40B4-BE49-F238E27FC236}">
                  <a16:creationId xmlns:a16="http://schemas.microsoft.com/office/drawing/2014/main" id="{E71A6634-B1EE-4060-96E8-D0F92FFEE304}"/>
                </a:ext>
              </a:extLst>
            </p:cNvPr>
            <p:cNvSpPr txBox="1"/>
            <p:nvPr/>
          </p:nvSpPr>
          <p:spPr>
            <a:xfrm>
              <a:off x="5429914" y="1904574"/>
              <a:ext cx="106823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A1A1A"/>
                  </a:solidFill>
                  <a:effectLst/>
                  <a:uLnTx/>
                  <a:uFillTx/>
                  <a:latin typeface="Segoe UI Light" panose="020B0502040204020203" pitchFamily="34" charset="0"/>
                  <a:ea typeface="+mn-ea"/>
                  <a:cs typeface="Segoe UI Light" panose="020B0502040204020203" pitchFamily="34" charset="0"/>
                </a:rPr>
                <a:t>Application Gateway</a:t>
              </a:r>
              <a:endParaRPr kumimoji="0" lang="en-US" sz="1050" b="0" i="0" u="none" strike="noStrike" kern="1200" cap="none" spc="0" normalizeH="0" baseline="0" noProof="0">
                <a:ln>
                  <a:noFill/>
                </a:ln>
                <a:solidFill>
                  <a:srgbClr val="1A1A1A"/>
                </a:solidFill>
                <a:effectLst/>
                <a:uLnTx/>
                <a:uFillTx/>
                <a:latin typeface="Segoe UI Light" panose="020B0502040204020203" pitchFamily="34" charset="0"/>
                <a:ea typeface="+mn-ea"/>
                <a:cs typeface="Segoe UI Light" panose="020B0502040204020203" pitchFamily="34" charset="0"/>
              </a:endParaRPr>
            </a:p>
          </p:txBody>
        </p:sp>
      </p:grpSp>
    </p:spTree>
    <p:extLst>
      <p:ext uri="{BB962C8B-B14F-4D97-AF65-F5344CB8AC3E}">
        <p14:creationId xmlns:p14="http://schemas.microsoft.com/office/powerpoint/2010/main" val="646893651"/>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ounded Rectangle 5">
            <a:extLst>
              <a:ext uri="{FF2B5EF4-FFF2-40B4-BE49-F238E27FC236}">
                <a16:creationId xmlns:a16="http://schemas.microsoft.com/office/drawing/2014/main" id="{227750F6-9FFC-44E5-AE41-8F30F1DB9F74}"/>
              </a:ext>
            </a:extLst>
          </p:cNvPr>
          <p:cNvSpPr/>
          <p:nvPr/>
        </p:nvSpPr>
        <p:spPr bwMode="auto">
          <a:xfrm>
            <a:off x="79867" y="1238303"/>
            <a:ext cx="5525191" cy="1764404"/>
          </a:xfrm>
          <a:prstGeom prst="roundRect">
            <a:avLst>
              <a:gd name="adj" fmla="val 10535"/>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40" name="Rectangle 39">
            <a:extLst>
              <a:ext uri="{FF2B5EF4-FFF2-40B4-BE49-F238E27FC236}">
                <a16:creationId xmlns:a16="http://schemas.microsoft.com/office/drawing/2014/main" id="{49AB6752-228D-420C-A020-F0DAEAE8D361}"/>
              </a:ext>
            </a:extLst>
          </p:cNvPr>
          <p:cNvSpPr/>
          <p:nvPr/>
        </p:nvSpPr>
        <p:spPr bwMode="auto">
          <a:xfrm>
            <a:off x="5885359" y="1464257"/>
            <a:ext cx="6324758" cy="5425323"/>
          </a:xfrm>
          <a:prstGeom prst="rect">
            <a:avLst/>
          </a:prstGeom>
          <a:solidFill>
            <a:schemeClr val="bg1"/>
          </a:solidFill>
          <a:ln>
            <a:noFill/>
            <a:headEnd type="none" w="med" len="med"/>
            <a:tailEnd type="none" w="med" len="med"/>
          </a:ln>
          <a:effectLst>
            <a:outerShdw blurRad="190500" dist="38100" dir="2700000" sx="101000" sy="101000" algn="ctr"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 name="Title 1">
            <a:extLst>
              <a:ext uri="{FF2B5EF4-FFF2-40B4-BE49-F238E27FC236}">
                <a16:creationId xmlns:a16="http://schemas.microsoft.com/office/drawing/2014/main" id="{990ECCF9-375D-4FCB-B4A7-96CA1132524F}"/>
              </a:ext>
            </a:extLst>
          </p:cNvPr>
          <p:cNvSpPr>
            <a:spLocks noGrp="1"/>
          </p:cNvSpPr>
          <p:nvPr>
            <p:ph type="title"/>
          </p:nvPr>
        </p:nvSpPr>
        <p:spPr>
          <a:xfrm>
            <a:off x="1049047" y="129185"/>
            <a:ext cx="6511686" cy="644014"/>
          </a:xfrm>
        </p:spPr>
        <p:txBody>
          <a:bodyPr/>
          <a:lstStyle/>
          <a:p>
            <a:r>
              <a:rPr lang="en-US" dirty="0"/>
              <a:t>Application Gateway</a:t>
            </a:r>
            <a:br>
              <a:rPr lang="en-US" dirty="0"/>
            </a:br>
            <a:endParaRPr lang="en-US" dirty="0">
              <a:solidFill>
                <a:srgbClr val="F37521"/>
              </a:solidFill>
            </a:endParaRPr>
          </a:p>
        </p:txBody>
      </p:sp>
      <p:sp>
        <p:nvSpPr>
          <p:cNvPr id="3" name="Text Placeholder 2">
            <a:extLst>
              <a:ext uri="{FF2B5EF4-FFF2-40B4-BE49-F238E27FC236}">
                <a16:creationId xmlns:a16="http://schemas.microsoft.com/office/drawing/2014/main" id="{33A1CDAE-AB64-4E8C-9F83-73FBAC3FED0C}"/>
              </a:ext>
            </a:extLst>
          </p:cNvPr>
          <p:cNvSpPr>
            <a:spLocks noGrp="1"/>
          </p:cNvSpPr>
          <p:nvPr>
            <p:ph type="body" sz="quarter" idx="10"/>
          </p:nvPr>
        </p:nvSpPr>
        <p:spPr>
          <a:xfrm>
            <a:off x="183219" y="1251130"/>
            <a:ext cx="5544641" cy="5537923"/>
          </a:xfrm>
        </p:spPr>
        <p:txBody>
          <a:bodyPr vert="horz" wrap="square" lIns="0" tIns="0" rIns="0" bIns="0" rtlCol="0" anchor="t">
            <a:normAutofit fontScale="55000" lnSpcReduction="20000"/>
          </a:bodyPr>
          <a:lstStyle/>
          <a:p>
            <a:pPr marL="0" indent="0">
              <a:buNone/>
            </a:pPr>
            <a:endParaRPr lang="en-US" sz="2900" b="1" dirty="0">
              <a:solidFill>
                <a:schemeClr val="tx1"/>
              </a:solidFill>
              <a:latin typeface="+mn-lt"/>
            </a:endParaRPr>
          </a:p>
          <a:p>
            <a:pPr marL="0" indent="0">
              <a:buNone/>
            </a:pPr>
            <a:r>
              <a:rPr lang="en-US" sz="2900" b="1" dirty="0">
                <a:solidFill>
                  <a:schemeClr val="tx1"/>
                </a:solidFill>
                <a:latin typeface="+mn-lt"/>
              </a:rPr>
              <a:t>Platform managed </a:t>
            </a:r>
            <a:r>
              <a:rPr lang="en-US" sz="2900" dirty="0"/>
              <a:t>built in high availability and scalability</a:t>
            </a:r>
          </a:p>
          <a:p>
            <a:pPr marL="0" indent="0">
              <a:buNone/>
            </a:pPr>
            <a:r>
              <a:rPr lang="en-US" sz="2900" b="1" dirty="0">
                <a:solidFill>
                  <a:schemeClr val="tx1"/>
                </a:solidFill>
                <a:latin typeface="+mn-lt"/>
              </a:rPr>
              <a:t>Layer 7 load balancing </a:t>
            </a:r>
            <a:r>
              <a:rPr lang="en-US" sz="2900" dirty="0"/>
              <a:t>URL path, host based, round robin, session affinity, redirection</a:t>
            </a:r>
          </a:p>
          <a:p>
            <a:pPr marL="0" indent="0">
              <a:buNone/>
            </a:pPr>
            <a:r>
              <a:rPr lang="en-US" sz="2900" b="1" dirty="0">
                <a:solidFill>
                  <a:schemeClr val="tx1"/>
                </a:solidFill>
                <a:latin typeface="+mn-lt"/>
              </a:rPr>
              <a:t>Centralized SSL management </a:t>
            </a:r>
            <a:r>
              <a:rPr lang="en-US" sz="2900" dirty="0"/>
              <a:t>SSL offload and SSL policy </a:t>
            </a:r>
          </a:p>
          <a:p>
            <a:pPr marL="0" indent="0">
              <a:buNone/>
            </a:pPr>
            <a:r>
              <a:rPr lang="en-US" b="1" dirty="0">
                <a:solidFill>
                  <a:schemeClr val="tx1"/>
                </a:solidFill>
                <a:latin typeface="+mn-lt"/>
              </a:rPr>
              <a:t>Public or ILB </a:t>
            </a:r>
            <a:r>
              <a:rPr lang="en-US" sz="2900" dirty="0"/>
              <a:t>public internal or hybrid </a:t>
            </a:r>
          </a:p>
          <a:p>
            <a:pPr marL="0" indent="0">
              <a:buNone/>
            </a:pPr>
            <a:r>
              <a:rPr lang="en-US" b="1" dirty="0">
                <a:solidFill>
                  <a:schemeClr val="tx1"/>
                </a:solidFill>
                <a:latin typeface="+mn-lt"/>
              </a:rPr>
              <a:t>Rich diagnostics </a:t>
            </a:r>
            <a:r>
              <a:rPr lang="en-US" sz="2900" dirty="0"/>
              <a:t>Azure monitor, Log analytics</a:t>
            </a:r>
          </a:p>
          <a:p>
            <a:pPr marL="0" indent="0">
              <a:buNone/>
            </a:pPr>
            <a:endParaRPr lang="en-US" dirty="0"/>
          </a:p>
          <a:p>
            <a:pPr marL="0" indent="0">
              <a:spcBef>
                <a:spcPts val="600"/>
              </a:spcBef>
              <a:buNone/>
            </a:pPr>
            <a:endParaRPr lang="en-US" sz="2400" dirty="0">
              <a:solidFill>
                <a:srgbClr val="FF0000"/>
              </a:solidFill>
            </a:endParaRPr>
          </a:p>
          <a:p>
            <a:pPr marL="0" indent="0">
              <a:spcBef>
                <a:spcPts val="600"/>
              </a:spcBef>
              <a:buNone/>
            </a:pPr>
            <a:r>
              <a:rPr lang="en-US" sz="4400" b="1" spc="-50" dirty="0">
                <a:ln w="3175">
                  <a:noFill/>
                </a:ln>
                <a:solidFill>
                  <a:srgbClr val="F37521"/>
                </a:solidFill>
                <a:latin typeface="+mj-lt"/>
              </a:rPr>
              <a:t>What’s New </a:t>
            </a:r>
          </a:p>
          <a:p>
            <a:pPr marL="0" indent="0">
              <a:buNone/>
            </a:pPr>
            <a:r>
              <a:rPr lang="en-US" sz="2500" dirty="0">
                <a:solidFill>
                  <a:srgbClr val="0070C0"/>
                </a:solidFill>
                <a:latin typeface="Segoe UI Semibold"/>
              </a:rPr>
              <a:t>Features</a:t>
            </a:r>
          </a:p>
          <a:p>
            <a:pPr marL="0" indent="0">
              <a:buNone/>
            </a:pPr>
            <a:r>
              <a:rPr lang="en-US" sz="2500" dirty="0">
                <a:latin typeface="+mn-lt"/>
              </a:rPr>
              <a:t>Connection draining support</a:t>
            </a:r>
          </a:p>
          <a:p>
            <a:pPr marL="0" indent="0">
              <a:buNone/>
            </a:pPr>
            <a:r>
              <a:rPr lang="en-US" sz="2500" dirty="0">
                <a:latin typeface="+mn-lt"/>
              </a:rPr>
              <a:t>Custom error pages</a:t>
            </a:r>
          </a:p>
          <a:p>
            <a:pPr marL="0" indent="0">
              <a:buNone/>
            </a:pPr>
            <a:r>
              <a:rPr lang="en-US" sz="2500" dirty="0">
                <a:latin typeface="+mn-lt"/>
              </a:rPr>
              <a:t>Ingress Controller for Azure Kubernetes Service (AKS) preview</a:t>
            </a:r>
          </a:p>
          <a:p>
            <a:pPr marL="0" indent="0">
              <a:buNone/>
            </a:pPr>
            <a:endParaRPr lang="en-US" sz="2000" dirty="0">
              <a:latin typeface="+mn-lt"/>
            </a:endParaRPr>
          </a:p>
          <a:p>
            <a:pPr marL="0" indent="0">
              <a:buNone/>
            </a:pPr>
            <a:r>
              <a:rPr lang="en-US" sz="2500" dirty="0">
                <a:solidFill>
                  <a:srgbClr val="0070C0"/>
                </a:solidFill>
                <a:latin typeface="Segoe UI Semibold"/>
              </a:rPr>
              <a:t>Diagnostics</a:t>
            </a:r>
          </a:p>
          <a:p>
            <a:pPr marL="0" indent="0">
              <a:buNone/>
            </a:pPr>
            <a:r>
              <a:rPr lang="en-US" sz="2500" dirty="0">
                <a:latin typeface="+mn-lt"/>
              </a:rPr>
              <a:t>Enhanced multi dimensional metrics</a:t>
            </a:r>
          </a:p>
          <a:p>
            <a:pPr marL="0" indent="0">
              <a:buNone/>
            </a:pPr>
            <a:r>
              <a:rPr lang="en-US" sz="2500" dirty="0">
                <a:latin typeface="+mn-lt"/>
              </a:rPr>
              <a:t>Diagnose connectivity issues with Network Watcher integration</a:t>
            </a:r>
          </a:p>
          <a:p>
            <a:pPr marL="0" indent="0">
              <a:buNone/>
            </a:pPr>
            <a:endParaRPr lang="en-US" sz="2000" dirty="0">
              <a:latin typeface="+mn-lt"/>
            </a:endParaRPr>
          </a:p>
          <a:p>
            <a:pPr marL="0" indent="0">
              <a:buNone/>
            </a:pPr>
            <a:r>
              <a:rPr lang="en-US" sz="2500" dirty="0">
                <a:solidFill>
                  <a:srgbClr val="0070C0"/>
                </a:solidFill>
                <a:latin typeface="Segoe UI Semibold"/>
              </a:rPr>
              <a:t>Portal enhancements </a:t>
            </a:r>
          </a:p>
          <a:p>
            <a:pPr marL="0" indent="0">
              <a:buNone/>
            </a:pPr>
            <a:r>
              <a:rPr lang="en-US" sz="2500" dirty="0">
                <a:latin typeface="+mn-lt"/>
              </a:rPr>
              <a:t>Complete API Parity</a:t>
            </a:r>
          </a:p>
          <a:p>
            <a:pPr marL="0" indent="0">
              <a:buNone/>
            </a:pPr>
            <a:r>
              <a:rPr lang="en-US" sz="2500" dirty="0">
                <a:latin typeface="+mn-lt"/>
              </a:rPr>
              <a:t>SSL policy, VMSS, Web App Services, Custom error pages, Redirection, Connection draining</a:t>
            </a:r>
          </a:p>
          <a:p>
            <a:pPr marL="0" indent="0">
              <a:buNone/>
            </a:pPr>
            <a:endParaRPr lang="en-US" sz="2500" dirty="0">
              <a:solidFill>
                <a:srgbClr val="0070C0"/>
              </a:solidFill>
              <a:latin typeface="Segoe UI Semibold"/>
            </a:endParaRPr>
          </a:p>
          <a:p>
            <a:pPr marL="0" indent="0">
              <a:buNone/>
            </a:pPr>
            <a:r>
              <a:rPr lang="en-US" sz="2500" dirty="0">
                <a:solidFill>
                  <a:srgbClr val="0070C0"/>
                </a:solidFill>
                <a:latin typeface="Segoe UI Semibold"/>
              </a:rPr>
              <a:t>And more features …</a:t>
            </a:r>
          </a:p>
        </p:txBody>
      </p:sp>
      <p:sp>
        <p:nvSpPr>
          <p:cNvPr id="83" name="TextBox 82">
            <a:extLst>
              <a:ext uri="{FF2B5EF4-FFF2-40B4-BE49-F238E27FC236}">
                <a16:creationId xmlns:a16="http://schemas.microsoft.com/office/drawing/2014/main" id="{D969CC08-FECA-4472-B82C-8F2EB9EE543E}"/>
              </a:ext>
            </a:extLst>
          </p:cNvPr>
          <p:cNvSpPr txBox="1"/>
          <p:nvPr/>
        </p:nvSpPr>
        <p:spPr>
          <a:xfrm>
            <a:off x="5502519" y="4145255"/>
            <a:ext cx="1657432" cy="533970"/>
          </a:xfrm>
          <a:prstGeom prst="rect">
            <a:avLst/>
          </a:prstGeom>
          <a:noFill/>
        </p:spPr>
        <p:txBody>
          <a:bodyPr wrap="square" lIns="182880" tIns="146304" rIns="182880" bIns="146304" rtlCol="0">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0">
                      <a:srgbClr val="1A1A1A"/>
                    </a:gs>
                    <a:gs pos="100000">
                      <a:srgbClr val="1A1A1A"/>
                    </a:gs>
                  </a:gsLst>
                  <a:lin ang="5400000" scaled="0"/>
                </a:gradFill>
                <a:effectLst/>
                <a:uLnTx/>
                <a:uFillTx/>
                <a:latin typeface="Segoe UI"/>
                <a:ea typeface="+mn-ea"/>
                <a:cs typeface="+mn-cs"/>
              </a:rPr>
              <a:t>Internet</a:t>
            </a:r>
          </a:p>
        </p:txBody>
      </p:sp>
      <p:grpSp>
        <p:nvGrpSpPr>
          <p:cNvPr id="5" name="Group 4">
            <a:extLst>
              <a:ext uri="{FF2B5EF4-FFF2-40B4-BE49-F238E27FC236}">
                <a16:creationId xmlns:a16="http://schemas.microsoft.com/office/drawing/2014/main" id="{3A23ECF0-6E7A-4036-B41D-452696D562B6}"/>
              </a:ext>
            </a:extLst>
          </p:cNvPr>
          <p:cNvGrpSpPr/>
          <p:nvPr/>
        </p:nvGrpSpPr>
        <p:grpSpPr>
          <a:xfrm>
            <a:off x="5977508" y="1545023"/>
            <a:ext cx="6137368" cy="5255403"/>
            <a:chOff x="5776172" y="1108795"/>
            <a:chExt cx="6137368" cy="5255403"/>
          </a:xfrm>
        </p:grpSpPr>
        <p:sp>
          <p:nvSpPr>
            <p:cNvPr id="43" name="Rectangle 42">
              <a:extLst>
                <a:ext uri="{FF2B5EF4-FFF2-40B4-BE49-F238E27FC236}">
                  <a16:creationId xmlns:a16="http://schemas.microsoft.com/office/drawing/2014/main" id="{08DFE1EB-5C0D-4F83-A040-D0F9EF5C2429}"/>
                </a:ext>
              </a:extLst>
            </p:cNvPr>
            <p:cNvSpPr/>
            <p:nvPr/>
          </p:nvSpPr>
          <p:spPr bwMode="auto">
            <a:xfrm>
              <a:off x="6729736" y="1944291"/>
              <a:ext cx="5183804" cy="3119873"/>
            </a:xfrm>
            <a:prstGeom prst="rect">
              <a:avLst/>
            </a:prstGeom>
            <a:solidFill>
              <a:schemeClr val="bg1">
                <a:lumMod val="85000"/>
              </a:schemeClr>
            </a:solidFill>
            <a:ln w="28575">
              <a:solidFill>
                <a:schemeClr val="bg1">
                  <a:lumMod val="65000"/>
                </a:schemeClr>
              </a:solidFill>
              <a:prstDash val="sysDash"/>
            </a:ln>
          </p:spPr>
          <p:txBody>
            <a:bodyPr lIns="182880" tIns="146304" rIns="182880" bIns="146304" anchor="t" anchorCtr="0"/>
            <a:lstStyle/>
            <a:p>
              <a:pPr marL="0" marR="0" lvl="0" indent="0" algn="ctr" defTabSz="950782"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a:ln>
                  <a:noFill/>
                </a:ln>
                <a:gradFill>
                  <a:gsLst>
                    <a:gs pos="1250">
                      <a:srgbClr val="353535"/>
                    </a:gs>
                    <a:gs pos="100000">
                      <a:srgbClr val="353535"/>
                    </a:gs>
                  </a:gsLst>
                  <a:lin ang="5400000" scaled="0"/>
                </a:gradFill>
                <a:effectLst/>
                <a:uLnTx/>
                <a:uFillTx/>
                <a:latin typeface="Segoe UI Semilight"/>
                <a:ea typeface="MS PGothic" pitchFamily="34" charset="-128"/>
                <a:cs typeface="+mn-cs"/>
              </a:endParaRPr>
            </a:p>
          </p:txBody>
        </p:sp>
        <p:grpSp>
          <p:nvGrpSpPr>
            <p:cNvPr id="44" name="Group 43">
              <a:extLst>
                <a:ext uri="{FF2B5EF4-FFF2-40B4-BE49-F238E27FC236}">
                  <a16:creationId xmlns:a16="http://schemas.microsoft.com/office/drawing/2014/main" id="{31702A7E-45DD-4407-8C2D-8C0E9D4A62DD}"/>
                </a:ext>
              </a:extLst>
            </p:cNvPr>
            <p:cNvGrpSpPr/>
            <p:nvPr/>
          </p:nvGrpSpPr>
          <p:grpSpPr>
            <a:xfrm>
              <a:off x="10714282" y="4649820"/>
              <a:ext cx="765692" cy="781384"/>
              <a:chOff x="8202217" y="2973621"/>
              <a:chExt cx="497707" cy="517913"/>
            </a:xfrm>
          </p:grpSpPr>
          <p:sp>
            <p:nvSpPr>
              <p:cNvPr id="45" name="Oval 44">
                <a:extLst>
                  <a:ext uri="{FF2B5EF4-FFF2-40B4-BE49-F238E27FC236}">
                    <a16:creationId xmlns:a16="http://schemas.microsoft.com/office/drawing/2014/main" id="{C87A23A1-1C2D-49F7-B236-5C9D24289A61}"/>
                  </a:ext>
                </a:extLst>
              </p:cNvPr>
              <p:cNvSpPr/>
              <p:nvPr/>
            </p:nvSpPr>
            <p:spPr bwMode="auto">
              <a:xfrm>
                <a:off x="8202217" y="2973621"/>
                <a:ext cx="497707" cy="517913"/>
              </a:xfrm>
              <a:prstGeom prst="ellipse">
                <a:avLst/>
              </a:prstGeom>
              <a:solidFill>
                <a:schemeClr val="bg1">
                  <a:lumMod val="85000"/>
                </a:schemeClr>
              </a:solidFill>
              <a:ln w="28575">
                <a:solidFill>
                  <a:schemeClr val="bg1">
                    <a:lumMod val="65000"/>
                  </a:schemeClr>
                </a:solidFill>
                <a:prstDash val="sysDash"/>
              </a:ln>
            </p:spPr>
            <p:txBody>
              <a:bodyPr lIns="182880" tIns="146304" rIns="182880" bIns="146304" anchor="t" anchorCtr="0"/>
              <a:lstStyle/>
              <a:p>
                <a:pPr marL="0" marR="0" lvl="0" indent="0" algn="ctr" defTabSz="950782"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err="1">
                  <a:ln>
                    <a:noFill/>
                  </a:ln>
                  <a:gradFill>
                    <a:gsLst>
                      <a:gs pos="1250">
                        <a:srgbClr val="353535"/>
                      </a:gs>
                      <a:gs pos="100000">
                        <a:srgbClr val="353535"/>
                      </a:gs>
                    </a:gsLst>
                    <a:lin ang="5400000" scaled="0"/>
                  </a:gradFill>
                  <a:effectLst/>
                  <a:uLnTx/>
                  <a:uFillTx/>
                  <a:latin typeface="Segoe UI Semilight"/>
                  <a:ea typeface="MS PGothic" pitchFamily="34" charset="-128"/>
                  <a:cs typeface="+mn-cs"/>
                </a:endParaRPr>
              </a:p>
            </p:txBody>
          </p:sp>
          <p:pic>
            <p:nvPicPr>
              <p:cNvPr id="46" name="Picture 45">
                <a:extLst>
                  <a:ext uri="{FF2B5EF4-FFF2-40B4-BE49-F238E27FC236}">
                    <a16:creationId xmlns:a16="http://schemas.microsoft.com/office/drawing/2014/main" id="{43717166-BE85-4A99-B2E6-2E8CE9E3E4A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283100" y="3073818"/>
                <a:ext cx="348872" cy="348872"/>
              </a:xfrm>
              <a:prstGeom prst="rect">
                <a:avLst/>
              </a:prstGeom>
              <a:ln>
                <a:noFill/>
                <a:prstDash val="sysDash"/>
              </a:ln>
            </p:spPr>
          </p:pic>
        </p:grpSp>
        <p:grpSp>
          <p:nvGrpSpPr>
            <p:cNvPr id="48" name="Group 47">
              <a:extLst>
                <a:ext uri="{FF2B5EF4-FFF2-40B4-BE49-F238E27FC236}">
                  <a16:creationId xmlns:a16="http://schemas.microsoft.com/office/drawing/2014/main" id="{5663E2A7-DB73-48A5-8E90-69706988AC55}"/>
                </a:ext>
              </a:extLst>
            </p:cNvPr>
            <p:cNvGrpSpPr/>
            <p:nvPr/>
          </p:nvGrpSpPr>
          <p:grpSpPr>
            <a:xfrm>
              <a:off x="9418476" y="3641523"/>
              <a:ext cx="2238657" cy="711515"/>
              <a:chOff x="5174105" y="2508597"/>
              <a:chExt cx="3089885" cy="815309"/>
            </a:xfrm>
          </p:grpSpPr>
          <p:sp>
            <p:nvSpPr>
              <p:cNvPr id="49" name="Rectangle 48">
                <a:extLst>
                  <a:ext uri="{FF2B5EF4-FFF2-40B4-BE49-F238E27FC236}">
                    <a16:creationId xmlns:a16="http://schemas.microsoft.com/office/drawing/2014/main" id="{F0A1363B-8D49-4C1D-921C-7284CB11B311}"/>
                  </a:ext>
                </a:extLst>
              </p:cNvPr>
              <p:cNvSpPr/>
              <p:nvPr/>
            </p:nvSpPr>
            <p:spPr bwMode="auto">
              <a:xfrm>
                <a:off x="5174105" y="2508597"/>
                <a:ext cx="3089885" cy="815309"/>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50" name="Picture 49">
                <a:extLst>
                  <a:ext uri="{FF2B5EF4-FFF2-40B4-BE49-F238E27FC236}">
                    <a16:creationId xmlns:a16="http://schemas.microsoft.com/office/drawing/2014/main" id="{CBA5B3D5-319F-4281-9A58-E1AC44962EB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651612" y="2626524"/>
                <a:ext cx="590878" cy="579456"/>
              </a:xfrm>
              <a:prstGeom prst="rect">
                <a:avLst/>
              </a:prstGeom>
            </p:spPr>
          </p:pic>
          <p:pic>
            <p:nvPicPr>
              <p:cNvPr id="51" name="Picture 50">
                <a:extLst>
                  <a:ext uri="{FF2B5EF4-FFF2-40B4-BE49-F238E27FC236}">
                    <a16:creationId xmlns:a16="http://schemas.microsoft.com/office/drawing/2014/main" id="{02E4A1F1-B180-4E36-8C99-D785578C1B8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423609" y="2626524"/>
                <a:ext cx="590878" cy="579456"/>
              </a:xfrm>
              <a:prstGeom prst="rect">
                <a:avLst/>
              </a:prstGeom>
            </p:spPr>
          </p:pic>
          <p:pic>
            <p:nvPicPr>
              <p:cNvPr id="52" name="Picture 51">
                <a:extLst>
                  <a:ext uri="{FF2B5EF4-FFF2-40B4-BE49-F238E27FC236}">
                    <a16:creationId xmlns:a16="http://schemas.microsoft.com/office/drawing/2014/main" id="{CF33C385-B099-4ECE-B539-C2693C81A4B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195609" y="2626524"/>
                <a:ext cx="590878" cy="579456"/>
              </a:xfrm>
              <a:prstGeom prst="rect">
                <a:avLst/>
              </a:prstGeom>
            </p:spPr>
          </p:pic>
        </p:grpSp>
        <p:grpSp>
          <p:nvGrpSpPr>
            <p:cNvPr id="82" name="Group 81">
              <a:extLst>
                <a:ext uri="{FF2B5EF4-FFF2-40B4-BE49-F238E27FC236}">
                  <a16:creationId xmlns:a16="http://schemas.microsoft.com/office/drawing/2014/main" id="{62933F18-CBD8-4599-ABFE-FF8C5F82DDBD}"/>
                </a:ext>
              </a:extLst>
            </p:cNvPr>
            <p:cNvGrpSpPr/>
            <p:nvPr/>
          </p:nvGrpSpPr>
          <p:grpSpPr>
            <a:xfrm>
              <a:off x="5776172" y="3238318"/>
              <a:ext cx="582873" cy="548742"/>
              <a:chOff x="5927984" y="3229856"/>
              <a:chExt cx="582873" cy="548742"/>
            </a:xfrm>
          </p:grpSpPr>
          <p:sp>
            <p:nvSpPr>
              <p:cNvPr id="53" name="Oval 52">
                <a:extLst>
                  <a:ext uri="{FF2B5EF4-FFF2-40B4-BE49-F238E27FC236}">
                    <a16:creationId xmlns:a16="http://schemas.microsoft.com/office/drawing/2014/main" id="{3C24C0BE-0FF1-456D-ADB4-E8D947046187}"/>
                  </a:ext>
                </a:extLst>
              </p:cNvPr>
              <p:cNvSpPr/>
              <p:nvPr/>
            </p:nvSpPr>
            <p:spPr bwMode="auto">
              <a:xfrm>
                <a:off x="5927984" y="3229856"/>
                <a:ext cx="582873" cy="548742"/>
              </a:xfrm>
              <a:prstGeom prst="ellipse">
                <a:avLst/>
              </a:prstGeom>
              <a:solidFill>
                <a:schemeClr val="bg1">
                  <a:lumMod val="85000"/>
                </a:schemeClr>
              </a:solidFill>
              <a:ln w="28575">
                <a:solidFill>
                  <a:schemeClr val="bg1">
                    <a:lumMod val="65000"/>
                  </a:schemeClr>
                </a:solidFill>
                <a:prstDash val="solid"/>
              </a:ln>
            </p:spPr>
            <p:txBody>
              <a:bodyPr lIns="182880" tIns="146304" rIns="182880" bIns="146304" anchor="t" anchorCtr="0"/>
              <a:lstStyle/>
              <a:p>
                <a:pPr marL="0" marR="0" lvl="0" indent="0" algn="ctr" defTabSz="950782"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err="1">
                  <a:ln>
                    <a:noFill/>
                  </a:ln>
                  <a:gradFill>
                    <a:gsLst>
                      <a:gs pos="1250">
                        <a:srgbClr val="353535"/>
                      </a:gs>
                      <a:gs pos="100000">
                        <a:srgbClr val="353535"/>
                      </a:gs>
                    </a:gsLst>
                    <a:lin ang="5400000" scaled="0"/>
                  </a:gradFill>
                  <a:effectLst/>
                  <a:uLnTx/>
                  <a:uFillTx/>
                  <a:latin typeface="Segoe UI Semilight"/>
                  <a:ea typeface="MS PGothic" pitchFamily="34" charset="-128"/>
                  <a:cs typeface="+mn-cs"/>
                </a:endParaRPr>
              </a:p>
            </p:txBody>
          </p:sp>
          <p:sp>
            <p:nvSpPr>
              <p:cNvPr id="54" name="globe_2">
                <a:extLst>
                  <a:ext uri="{FF2B5EF4-FFF2-40B4-BE49-F238E27FC236}">
                    <a16:creationId xmlns:a16="http://schemas.microsoft.com/office/drawing/2014/main" id="{D5EE1616-9F26-4136-B07A-F5FFC758EC5C}"/>
                  </a:ext>
                </a:extLst>
              </p:cNvPr>
              <p:cNvSpPr>
                <a:spLocks noChangeAspect="1" noEditPoints="1"/>
              </p:cNvSpPr>
              <p:nvPr/>
            </p:nvSpPr>
            <p:spPr bwMode="auto">
              <a:xfrm>
                <a:off x="6066591" y="3343185"/>
                <a:ext cx="305661" cy="287762"/>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22225" cap="flat">
                <a:solidFill>
                  <a:srgbClr val="5C2D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grpSp>
        <p:sp>
          <p:nvSpPr>
            <p:cNvPr id="55" name="Rectangle 54">
              <a:extLst>
                <a:ext uri="{FF2B5EF4-FFF2-40B4-BE49-F238E27FC236}">
                  <a16:creationId xmlns:a16="http://schemas.microsoft.com/office/drawing/2014/main" id="{6F3C747D-DB32-4AEF-86B3-7D2D96F0BE37}"/>
                </a:ext>
              </a:extLst>
            </p:cNvPr>
            <p:cNvSpPr/>
            <p:nvPr/>
          </p:nvSpPr>
          <p:spPr bwMode="auto">
            <a:xfrm flipH="1">
              <a:off x="9430895" y="5389463"/>
              <a:ext cx="958309" cy="616397"/>
            </a:xfrm>
            <a:prstGeom prst="rect">
              <a:avLst/>
            </a:prstGeom>
            <a:solidFill>
              <a:schemeClr val="bg2"/>
            </a:solidFill>
            <a:ln w="28575">
              <a:solidFill>
                <a:schemeClr val="accent3"/>
              </a:solidFill>
              <a:prstDash val="sysDot"/>
            </a:ln>
          </p:spPr>
          <p:txBody>
            <a:bodyPr lIns="182880" tIns="146304" rIns="182880" bIns="146304" anchor="t" anchorCtr="0"/>
            <a:lstStyle/>
            <a:p>
              <a:pPr marL="0" marR="0" lvl="0" indent="0" algn="ctr" defTabSz="950782"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err="1">
                <a:ln>
                  <a:noFill/>
                </a:ln>
                <a:gradFill>
                  <a:gsLst>
                    <a:gs pos="1250">
                      <a:srgbClr val="1A1A1A"/>
                    </a:gs>
                    <a:gs pos="100000">
                      <a:srgbClr val="1A1A1A"/>
                    </a:gs>
                  </a:gsLst>
                  <a:lin ang="5400000" scaled="0"/>
                </a:gradFill>
                <a:effectLst/>
                <a:uLnTx/>
                <a:uFillTx/>
                <a:latin typeface="Segoe UI"/>
                <a:ea typeface="MS PGothic" pitchFamily="34" charset="-128"/>
                <a:cs typeface="+mn-cs"/>
              </a:endParaRPr>
            </a:p>
          </p:txBody>
        </p:sp>
        <p:sp>
          <p:nvSpPr>
            <p:cNvPr id="56" name="Cylinder 88">
              <a:extLst>
                <a:ext uri="{FF2B5EF4-FFF2-40B4-BE49-F238E27FC236}">
                  <a16:creationId xmlns:a16="http://schemas.microsoft.com/office/drawing/2014/main" id="{092C04B5-D0B1-4502-8694-8AD59B426D4B}"/>
                </a:ext>
              </a:extLst>
            </p:cNvPr>
            <p:cNvSpPr/>
            <p:nvPr/>
          </p:nvSpPr>
          <p:spPr bwMode="auto">
            <a:xfrm rot="16200000">
              <a:off x="8601473" y="5379879"/>
              <a:ext cx="190694" cy="626101"/>
            </a:xfrm>
            <a:prstGeom prst="can">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1"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VPN</a:t>
              </a:r>
            </a:p>
          </p:txBody>
        </p:sp>
        <p:pic>
          <p:nvPicPr>
            <p:cNvPr id="57" name="Picture 56">
              <a:extLst>
                <a:ext uri="{FF2B5EF4-FFF2-40B4-BE49-F238E27FC236}">
                  <a16:creationId xmlns:a16="http://schemas.microsoft.com/office/drawing/2014/main" id="{BAD5285B-D26D-479B-A0F1-E6DA93623A65}"/>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t="1" b="26644"/>
            <a:stretch/>
          </p:blipFill>
          <p:spPr>
            <a:xfrm>
              <a:off x="8379998" y="4649821"/>
              <a:ext cx="499296" cy="344812"/>
            </a:xfrm>
            <a:prstGeom prst="rect">
              <a:avLst/>
            </a:prstGeom>
          </p:spPr>
        </p:pic>
        <p:cxnSp>
          <p:nvCxnSpPr>
            <p:cNvPr id="58" name="Straight Arrow Connector 57">
              <a:extLst>
                <a:ext uri="{FF2B5EF4-FFF2-40B4-BE49-F238E27FC236}">
                  <a16:creationId xmlns:a16="http://schemas.microsoft.com/office/drawing/2014/main" id="{6D52D89E-85BE-40B9-A99C-E3AA99B52842}"/>
                </a:ext>
              </a:extLst>
            </p:cNvPr>
            <p:cNvCxnSpPr>
              <a:cxnSpLocks/>
            </p:cNvCxnSpPr>
            <p:nvPr/>
          </p:nvCxnSpPr>
          <p:spPr>
            <a:xfrm>
              <a:off x="8629646" y="4994633"/>
              <a:ext cx="0" cy="602949"/>
            </a:xfrm>
            <a:prstGeom prst="straightConnector1">
              <a:avLst/>
            </a:prstGeom>
            <a:ln w="22225" cap="rnd">
              <a:solidFill>
                <a:srgbClr val="FF0000"/>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64458B9D-66C7-4CD9-9F68-CAF710A7EF87}"/>
                </a:ext>
              </a:extLst>
            </p:cNvPr>
            <p:cNvCxnSpPr>
              <a:cxnSpLocks/>
              <a:stCxn id="56" idx="3"/>
              <a:endCxn id="55" idx="3"/>
            </p:cNvCxnSpPr>
            <p:nvPr/>
          </p:nvCxnSpPr>
          <p:spPr>
            <a:xfrm>
              <a:off x="9009871" y="5692930"/>
              <a:ext cx="421024" cy="4732"/>
            </a:xfrm>
            <a:prstGeom prst="straightConnector1">
              <a:avLst/>
            </a:prstGeom>
            <a:ln w="22225" cap="rnd">
              <a:solidFill>
                <a:srgbClr val="FF0000"/>
              </a:solidFill>
              <a:headEnd type="none"/>
              <a:tailEnd type="arrow"/>
            </a:ln>
          </p:spPr>
          <p:style>
            <a:lnRef idx="1">
              <a:schemeClr val="accent1"/>
            </a:lnRef>
            <a:fillRef idx="0">
              <a:schemeClr val="accent1"/>
            </a:fillRef>
            <a:effectRef idx="0">
              <a:schemeClr val="accent1"/>
            </a:effectRef>
            <a:fontRef idx="minor">
              <a:schemeClr val="tx1"/>
            </a:fontRef>
          </p:style>
        </p:cxnSp>
        <p:sp>
          <p:nvSpPr>
            <p:cNvPr id="60" name="building_5">
              <a:extLst>
                <a:ext uri="{FF2B5EF4-FFF2-40B4-BE49-F238E27FC236}">
                  <a16:creationId xmlns:a16="http://schemas.microsoft.com/office/drawing/2014/main" id="{AA5F159C-ABF0-439C-841B-FA5B2888EF9F}"/>
                </a:ext>
              </a:extLst>
            </p:cNvPr>
            <p:cNvSpPr>
              <a:spLocks noChangeAspect="1" noEditPoints="1"/>
            </p:cNvSpPr>
            <p:nvPr/>
          </p:nvSpPr>
          <p:spPr bwMode="auto">
            <a:xfrm>
              <a:off x="9635791" y="5482323"/>
              <a:ext cx="421206" cy="430675"/>
            </a:xfrm>
            <a:custGeom>
              <a:avLst/>
              <a:gdLst>
                <a:gd name="T0" fmla="*/ 299 w 395"/>
                <a:gd name="T1" fmla="*/ 151 h 429"/>
                <a:gd name="T2" fmla="*/ 299 w 395"/>
                <a:gd name="T3" fmla="*/ 429 h 429"/>
                <a:gd name="T4" fmla="*/ 242 w 395"/>
                <a:gd name="T5" fmla="*/ 429 h 429"/>
                <a:gd name="T6" fmla="*/ 242 w 395"/>
                <a:gd name="T7" fmla="*/ 333 h 429"/>
                <a:gd name="T8" fmla="*/ 181 w 395"/>
                <a:gd name="T9" fmla="*/ 333 h 429"/>
                <a:gd name="T10" fmla="*/ 181 w 395"/>
                <a:gd name="T11" fmla="*/ 429 h 429"/>
                <a:gd name="T12" fmla="*/ 121 w 395"/>
                <a:gd name="T13" fmla="*/ 429 h 429"/>
                <a:gd name="T14" fmla="*/ 121 w 395"/>
                <a:gd name="T15" fmla="*/ 151 h 429"/>
                <a:gd name="T16" fmla="*/ 211 w 395"/>
                <a:gd name="T17" fmla="*/ 151 h 429"/>
                <a:gd name="T18" fmla="*/ 299 w 395"/>
                <a:gd name="T19" fmla="*/ 151 h 429"/>
                <a:gd name="T20" fmla="*/ 211 w 395"/>
                <a:gd name="T21" fmla="*/ 151 h 429"/>
                <a:gd name="T22" fmla="*/ 211 w 395"/>
                <a:gd name="T23" fmla="*/ 92 h 429"/>
                <a:gd name="T24" fmla="*/ 0 w 395"/>
                <a:gd name="T25" fmla="*/ 92 h 429"/>
                <a:gd name="T26" fmla="*/ 0 w 395"/>
                <a:gd name="T27" fmla="*/ 429 h 429"/>
                <a:gd name="T28" fmla="*/ 395 w 395"/>
                <a:gd name="T29" fmla="*/ 429 h 429"/>
                <a:gd name="T30" fmla="*/ 395 w 395"/>
                <a:gd name="T31" fmla="*/ 123 h 429"/>
                <a:gd name="T32" fmla="*/ 268 w 395"/>
                <a:gd name="T33" fmla="*/ 0 h 429"/>
                <a:gd name="T34" fmla="*/ 268 w 395"/>
                <a:gd name="T35" fmla="*/ 151 h 429"/>
                <a:gd name="T36" fmla="*/ 62 w 395"/>
                <a:gd name="T37" fmla="*/ 151 h 429"/>
                <a:gd name="T38" fmla="*/ 56 w 395"/>
                <a:gd name="T39" fmla="*/ 151 h 429"/>
                <a:gd name="T40" fmla="*/ 56 w 395"/>
                <a:gd name="T41" fmla="*/ 155 h 429"/>
                <a:gd name="T42" fmla="*/ 62 w 395"/>
                <a:gd name="T43" fmla="*/ 155 h 429"/>
                <a:gd name="T44" fmla="*/ 62 w 395"/>
                <a:gd name="T45" fmla="*/ 151 h 429"/>
                <a:gd name="T46" fmla="*/ 62 w 395"/>
                <a:gd name="T47" fmla="*/ 211 h 429"/>
                <a:gd name="T48" fmla="*/ 56 w 395"/>
                <a:gd name="T49" fmla="*/ 211 h 429"/>
                <a:gd name="T50" fmla="*/ 56 w 395"/>
                <a:gd name="T51" fmla="*/ 217 h 429"/>
                <a:gd name="T52" fmla="*/ 62 w 395"/>
                <a:gd name="T53" fmla="*/ 217 h 429"/>
                <a:gd name="T54" fmla="*/ 62 w 395"/>
                <a:gd name="T55" fmla="*/ 211 h 429"/>
                <a:gd name="T56" fmla="*/ 62 w 395"/>
                <a:gd name="T57" fmla="*/ 271 h 429"/>
                <a:gd name="T58" fmla="*/ 56 w 395"/>
                <a:gd name="T59" fmla="*/ 271 h 429"/>
                <a:gd name="T60" fmla="*/ 56 w 395"/>
                <a:gd name="T61" fmla="*/ 277 h 429"/>
                <a:gd name="T62" fmla="*/ 62 w 395"/>
                <a:gd name="T63" fmla="*/ 277 h 429"/>
                <a:gd name="T64" fmla="*/ 62 w 395"/>
                <a:gd name="T65" fmla="*/ 271 h 429"/>
                <a:gd name="T66" fmla="*/ 62 w 395"/>
                <a:gd name="T67" fmla="*/ 332 h 429"/>
                <a:gd name="T68" fmla="*/ 56 w 395"/>
                <a:gd name="T69" fmla="*/ 332 h 429"/>
                <a:gd name="T70" fmla="*/ 56 w 395"/>
                <a:gd name="T71" fmla="*/ 337 h 429"/>
                <a:gd name="T72" fmla="*/ 62 w 395"/>
                <a:gd name="T73" fmla="*/ 337 h 429"/>
                <a:gd name="T74" fmla="*/ 62 w 395"/>
                <a:gd name="T75" fmla="*/ 332 h 429"/>
                <a:gd name="T76" fmla="*/ 62 w 395"/>
                <a:gd name="T77" fmla="*/ 392 h 429"/>
                <a:gd name="T78" fmla="*/ 56 w 395"/>
                <a:gd name="T79" fmla="*/ 392 h 429"/>
                <a:gd name="T80" fmla="*/ 56 w 395"/>
                <a:gd name="T81" fmla="*/ 397 h 429"/>
                <a:gd name="T82" fmla="*/ 62 w 395"/>
                <a:gd name="T83" fmla="*/ 397 h 429"/>
                <a:gd name="T84" fmla="*/ 62 w 395"/>
                <a:gd name="T85" fmla="*/ 392 h 429"/>
                <a:gd name="T86" fmla="*/ 182 w 395"/>
                <a:gd name="T87" fmla="*/ 211 h 429"/>
                <a:gd name="T88" fmla="*/ 177 w 395"/>
                <a:gd name="T89" fmla="*/ 211 h 429"/>
                <a:gd name="T90" fmla="*/ 177 w 395"/>
                <a:gd name="T91" fmla="*/ 217 h 429"/>
                <a:gd name="T92" fmla="*/ 182 w 395"/>
                <a:gd name="T93" fmla="*/ 217 h 429"/>
                <a:gd name="T94" fmla="*/ 182 w 395"/>
                <a:gd name="T95" fmla="*/ 211 h 429"/>
                <a:gd name="T96" fmla="*/ 182 w 395"/>
                <a:gd name="T97" fmla="*/ 273 h 429"/>
                <a:gd name="T98" fmla="*/ 177 w 395"/>
                <a:gd name="T99" fmla="*/ 273 h 429"/>
                <a:gd name="T100" fmla="*/ 177 w 395"/>
                <a:gd name="T101" fmla="*/ 277 h 429"/>
                <a:gd name="T102" fmla="*/ 182 w 395"/>
                <a:gd name="T103" fmla="*/ 277 h 429"/>
                <a:gd name="T104" fmla="*/ 182 w 395"/>
                <a:gd name="T105" fmla="*/ 273 h 429"/>
                <a:gd name="T106" fmla="*/ 243 w 395"/>
                <a:gd name="T107" fmla="*/ 211 h 429"/>
                <a:gd name="T108" fmla="*/ 237 w 395"/>
                <a:gd name="T109" fmla="*/ 211 h 429"/>
                <a:gd name="T110" fmla="*/ 237 w 395"/>
                <a:gd name="T111" fmla="*/ 217 h 429"/>
                <a:gd name="T112" fmla="*/ 243 w 395"/>
                <a:gd name="T113" fmla="*/ 217 h 429"/>
                <a:gd name="T114" fmla="*/ 243 w 395"/>
                <a:gd name="T115" fmla="*/ 211 h 429"/>
                <a:gd name="T116" fmla="*/ 243 w 395"/>
                <a:gd name="T117" fmla="*/ 273 h 429"/>
                <a:gd name="T118" fmla="*/ 237 w 395"/>
                <a:gd name="T119" fmla="*/ 273 h 429"/>
                <a:gd name="T120" fmla="*/ 237 w 395"/>
                <a:gd name="T121" fmla="*/ 277 h 429"/>
                <a:gd name="T122" fmla="*/ 243 w 395"/>
                <a:gd name="T123" fmla="*/ 277 h 429"/>
                <a:gd name="T124" fmla="*/ 243 w 395"/>
                <a:gd name="T125" fmla="*/ 273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95" h="429">
                  <a:moveTo>
                    <a:pt x="299" y="151"/>
                  </a:moveTo>
                  <a:lnTo>
                    <a:pt x="299" y="429"/>
                  </a:lnTo>
                  <a:lnTo>
                    <a:pt x="242" y="429"/>
                  </a:lnTo>
                  <a:lnTo>
                    <a:pt x="242" y="333"/>
                  </a:lnTo>
                  <a:lnTo>
                    <a:pt x="181" y="333"/>
                  </a:lnTo>
                  <a:lnTo>
                    <a:pt x="181" y="429"/>
                  </a:lnTo>
                  <a:lnTo>
                    <a:pt x="121" y="429"/>
                  </a:lnTo>
                  <a:lnTo>
                    <a:pt x="121" y="151"/>
                  </a:lnTo>
                  <a:lnTo>
                    <a:pt x="211" y="151"/>
                  </a:lnTo>
                  <a:lnTo>
                    <a:pt x="299" y="151"/>
                  </a:lnTo>
                  <a:moveTo>
                    <a:pt x="211" y="151"/>
                  </a:moveTo>
                  <a:lnTo>
                    <a:pt x="211" y="92"/>
                  </a:lnTo>
                  <a:lnTo>
                    <a:pt x="0" y="92"/>
                  </a:lnTo>
                  <a:lnTo>
                    <a:pt x="0" y="429"/>
                  </a:lnTo>
                  <a:moveTo>
                    <a:pt x="395" y="429"/>
                  </a:moveTo>
                  <a:lnTo>
                    <a:pt x="395" y="123"/>
                  </a:lnTo>
                  <a:lnTo>
                    <a:pt x="268" y="0"/>
                  </a:lnTo>
                  <a:lnTo>
                    <a:pt x="268" y="151"/>
                  </a:lnTo>
                  <a:moveTo>
                    <a:pt x="62" y="151"/>
                  </a:moveTo>
                  <a:lnTo>
                    <a:pt x="56" y="151"/>
                  </a:lnTo>
                  <a:lnTo>
                    <a:pt x="56" y="155"/>
                  </a:lnTo>
                  <a:lnTo>
                    <a:pt x="62" y="155"/>
                  </a:lnTo>
                  <a:lnTo>
                    <a:pt x="62" y="151"/>
                  </a:lnTo>
                  <a:moveTo>
                    <a:pt x="62" y="211"/>
                  </a:moveTo>
                  <a:lnTo>
                    <a:pt x="56" y="211"/>
                  </a:lnTo>
                  <a:lnTo>
                    <a:pt x="56" y="217"/>
                  </a:lnTo>
                  <a:lnTo>
                    <a:pt x="62" y="217"/>
                  </a:lnTo>
                  <a:lnTo>
                    <a:pt x="62" y="211"/>
                  </a:lnTo>
                  <a:moveTo>
                    <a:pt x="62" y="271"/>
                  </a:moveTo>
                  <a:lnTo>
                    <a:pt x="56" y="271"/>
                  </a:lnTo>
                  <a:lnTo>
                    <a:pt x="56" y="277"/>
                  </a:lnTo>
                  <a:lnTo>
                    <a:pt x="62" y="277"/>
                  </a:lnTo>
                  <a:lnTo>
                    <a:pt x="62" y="271"/>
                  </a:lnTo>
                  <a:moveTo>
                    <a:pt x="62" y="332"/>
                  </a:moveTo>
                  <a:lnTo>
                    <a:pt x="56" y="332"/>
                  </a:lnTo>
                  <a:lnTo>
                    <a:pt x="56" y="337"/>
                  </a:lnTo>
                  <a:lnTo>
                    <a:pt x="62" y="337"/>
                  </a:lnTo>
                  <a:lnTo>
                    <a:pt x="62" y="332"/>
                  </a:lnTo>
                  <a:moveTo>
                    <a:pt x="62" y="392"/>
                  </a:moveTo>
                  <a:lnTo>
                    <a:pt x="56" y="392"/>
                  </a:lnTo>
                  <a:lnTo>
                    <a:pt x="56" y="397"/>
                  </a:lnTo>
                  <a:lnTo>
                    <a:pt x="62" y="397"/>
                  </a:lnTo>
                  <a:lnTo>
                    <a:pt x="62" y="392"/>
                  </a:lnTo>
                  <a:moveTo>
                    <a:pt x="182" y="211"/>
                  </a:moveTo>
                  <a:lnTo>
                    <a:pt x="177" y="211"/>
                  </a:lnTo>
                  <a:lnTo>
                    <a:pt x="177" y="217"/>
                  </a:lnTo>
                  <a:lnTo>
                    <a:pt x="182" y="217"/>
                  </a:lnTo>
                  <a:lnTo>
                    <a:pt x="182" y="211"/>
                  </a:lnTo>
                  <a:moveTo>
                    <a:pt x="182" y="273"/>
                  </a:moveTo>
                  <a:lnTo>
                    <a:pt x="177" y="273"/>
                  </a:lnTo>
                  <a:lnTo>
                    <a:pt x="177" y="277"/>
                  </a:lnTo>
                  <a:lnTo>
                    <a:pt x="182" y="277"/>
                  </a:lnTo>
                  <a:lnTo>
                    <a:pt x="182" y="273"/>
                  </a:lnTo>
                  <a:moveTo>
                    <a:pt x="243" y="211"/>
                  </a:moveTo>
                  <a:lnTo>
                    <a:pt x="237" y="211"/>
                  </a:lnTo>
                  <a:lnTo>
                    <a:pt x="237" y="217"/>
                  </a:lnTo>
                  <a:lnTo>
                    <a:pt x="243" y="217"/>
                  </a:lnTo>
                  <a:lnTo>
                    <a:pt x="243" y="211"/>
                  </a:lnTo>
                  <a:moveTo>
                    <a:pt x="243" y="273"/>
                  </a:moveTo>
                  <a:lnTo>
                    <a:pt x="237" y="273"/>
                  </a:lnTo>
                  <a:lnTo>
                    <a:pt x="237" y="277"/>
                  </a:lnTo>
                  <a:lnTo>
                    <a:pt x="243" y="277"/>
                  </a:lnTo>
                  <a:lnTo>
                    <a:pt x="243" y="273"/>
                  </a:lnTo>
                </a:path>
              </a:pathLst>
            </a:custGeom>
            <a:noFill/>
            <a:ln w="15875" cap="sq">
              <a:solidFill>
                <a:schemeClr val="tx2">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61" name="Group 60">
              <a:extLst>
                <a:ext uri="{FF2B5EF4-FFF2-40B4-BE49-F238E27FC236}">
                  <a16:creationId xmlns:a16="http://schemas.microsoft.com/office/drawing/2014/main" id="{163E30B8-0EE7-4346-B70F-CAF961384862}"/>
                </a:ext>
              </a:extLst>
            </p:cNvPr>
            <p:cNvGrpSpPr/>
            <p:nvPr/>
          </p:nvGrpSpPr>
          <p:grpSpPr>
            <a:xfrm>
              <a:off x="9454766" y="2384939"/>
              <a:ext cx="2202367" cy="711515"/>
              <a:chOff x="5174105" y="2508597"/>
              <a:chExt cx="3089885" cy="815309"/>
            </a:xfrm>
          </p:grpSpPr>
          <p:sp>
            <p:nvSpPr>
              <p:cNvPr id="62" name="Rectangle 61">
                <a:extLst>
                  <a:ext uri="{FF2B5EF4-FFF2-40B4-BE49-F238E27FC236}">
                    <a16:creationId xmlns:a16="http://schemas.microsoft.com/office/drawing/2014/main" id="{2E156888-894F-49C3-9A52-E1918BF18670}"/>
                  </a:ext>
                </a:extLst>
              </p:cNvPr>
              <p:cNvSpPr/>
              <p:nvPr/>
            </p:nvSpPr>
            <p:spPr bwMode="auto">
              <a:xfrm>
                <a:off x="5174105" y="2508597"/>
                <a:ext cx="3089885" cy="815309"/>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63" name="Picture 62">
                <a:extLst>
                  <a:ext uri="{FF2B5EF4-FFF2-40B4-BE49-F238E27FC236}">
                    <a16:creationId xmlns:a16="http://schemas.microsoft.com/office/drawing/2014/main" id="{138F8961-FC69-4E4B-BC69-F258BDDF1F0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651612" y="2626524"/>
                <a:ext cx="590878" cy="579456"/>
              </a:xfrm>
              <a:prstGeom prst="rect">
                <a:avLst/>
              </a:prstGeom>
            </p:spPr>
          </p:pic>
          <p:pic>
            <p:nvPicPr>
              <p:cNvPr id="64" name="Picture 63">
                <a:extLst>
                  <a:ext uri="{FF2B5EF4-FFF2-40B4-BE49-F238E27FC236}">
                    <a16:creationId xmlns:a16="http://schemas.microsoft.com/office/drawing/2014/main" id="{2D849B82-5481-436F-9D8C-D9D67DCBAF9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423609" y="2626524"/>
                <a:ext cx="590878" cy="579456"/>
              </a:xfrm>
              <a:prstGeom prst="rect">
                <a:avLst/>
              </a:prstGeom>
            </p:spPr>
          </p:pic>
          <p:pic>
            <p:nvPicPr>
              <p:cNvPr id="65" name="Picture 64">
                <a:extLst>
                  <a:ext uri="{FF2B5EF4-FFF2-40B4-BE49-F238E27FC236}">
                    <a16:creationId xmlns:a16="http://schemas.microsoft.com/office/drawing/2014/main" id="{9A18D74A-5B90-4071-9E3C-5B8478A172D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195609" y="2626524"/>
                <a:ext cx="590878" cy="579456"/>
              </a:xfrm>
              <a:prstGeom prst="rect">
                <a:avLst/>
              </a:prstGeom>
            </p:spPr>
          </p:pic>
        </p:grpSp>
        <p:cxnSp>
          <p:nvCxnSpPr>
            <p:cNvPr id="66" name="Straight Arrow Connector 65">
              <a:extLst>
                <a:ext uri="{FF2B5EF4-FFF2-40B4-BE49-F238E27FC236}">
                  <a16:creationId xmlns:a16="http://schemas.microsoft.com/office/drawing/2014/main" id="{D8C40D2B-2D0C-454C-925A-64544E3023A4}"/>
                </a:ext>
              </a:extLst>
            </p:cNvPr>
            <p:cNvCxnSpPr>
              <a:cxnSpLocks/>
            </p:cNvCxnSpPr>
            <p:nvPr/>
          </p:nvCxnSpPr>
          <p:spPr>
            <a:xfrm>
              <a:off x="6359045" y="3512689"/>
              <a:ext cx="55067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39358399-2BF6-4FBB-8FBD-44A7E1533C5D}"/>
                </a:ext>
              </a:extLst>
            </p:cNvPr>
            <p:cNvCxnSpPr>
              <a:cxnSpLocks/>
            </p:cNvCxnSpPr>
            <p:nvPr/>
          </p:nvCxnSpPr>
          <p:spPr>
            <a:xfrm flipV="1">
              <a:off x="8145327" y="2731781"/>
              <a:ext cx="1326896" cy="75528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0F1ABAEB-FB7E-4BB1-B7F5-09E4C0F5AA59}"/>
                </a:ext>
              </a:extLst>
            </p:cNvPr>
            <p:cNvCxnSpPr>
              <a:cxnSpLocks/>
              <a:endCxn id="49" idx="1"/>
            </p:cNvCxnSpPr>
            <p:nvPr/>
          </p:nvCxnSpPr>
          <p:spPr>
            <a:xfrm>
              <a:off x="8095820" y="3512689"/>
              <a:ext cx="1322656" cy="48459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pic>
          <p:nvPicPr>
            <p:cNvPr id="69" name="Graphic 68">
              <a:extLst>
                <a:ext uri="{FF2B5EF4-FFF2-40B4-BE49-F238E27FC236}">
                  <a16:creationId xmlns:a16="http://schemas.microsoft.com/office/drawing/2014/main" id="{60EE5057-3545-465B-BAC8-3A122C7CE40A}"/>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9626536" y="1163577"/>
              <a:ext cx="476250" cy="476250"/>
            </a:xfrm>
            <a:prstGeom prst="rect">
              <a:avLst/>
            </a:prstGeom>
          </p:spPr>
        </p:pic>
        <p:cxnSp>
          <p:nvCxnSpPr>
            <p:cNvPr id="70" name="Straight Arrow Connector 69">
              <a:extLst>
                <a:ext uri="{FF2B5EF4-FFF2-40B4-BE49-F238E27FC236}">
                  <a16:creationId xmlns:a16="http://schemas.microsoft.com/office/drawing/2014/main" id="{B68A97EC-792E-4FAD-A951-18F9045D6C04}"/>
                </a:ext>
              </a:extLst>
            </p:cNvPr>
            <p:cNvCxnSpPr>
              <a:cxnSpLocks/>
            </p:cNvCxnSpPr>
            <p:nvPr/>
          </p:nvCxnSpPr>
          <p:spPr>
            <a:xfrm flipV="1">
              <a:off x="8127870" y="1418302"/>
              <a:ext cx="1419702" cy="203940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0BB5C284-E9CD-4AD5-BFE5-6EFF3BF97FF3}"/>
                </a:ext>
              </a:extLst>
            </p:cNvPr>
            <p:cNvCxnSpPr>
              <a:cxnSpLocks/>
              <a:endCxn id="57" idx="0"/>
            </p:cNvCxnSpPr>
            <p:nvPr/>
          </p:nvCxnSpPr>
          <p:spPr>
            <a:xfrm>
              <a:off x="8127870" y="3495983"/>
              <a:ext cx="501776" cy="115383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9A3D4366-2984-40FB-A71A-B66FFBB1984E}"/>
                </a:ext>
              </a:extLst>
            </p:cNvPr>
            <p:cNvSpPr txBox="1"/>
            <p:nvPr/>
          </p:nvSpPr>
          <p:spPr>
            <a:xfrm>
              <a:off x="10251048" y="3049806"/>
              <a:ext cx="703141" cy="369332"/>
            </a:xfrm>
            <a:prstGeom prst="rect">
              <a:avLst/>
            </a:prstGeom>
            <a:noFill/>
          </p:spPr>
          <p:txBody>
            <a:bodyPr wrap="non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1A1A1A"/>
                  </a:solidFill>
                  <a:effectLst/>
                  <a:uLnTx/>
                  <a:uFillTx/>
                  <a:latin typeface="Segoe UI"/>
                  <a:ea typeface="+mn-ea"/>
                  <a:cs typeface="+mn-cs"/>
                </a:rPr>
                <a:t>Site 1</a:t>
              </a:r>
            </a:p>
          </p:txBody>
        </p:sp>
        <p:sp>
          <p:nvSpPr>
            <p:cNvPr id="75" name="TextBox 74">
              <a:extLst>
                <a:ext uri="{FF2B5EF4-FFF2-40B4-BE49-F238E27FC236}">
                  <a16:creationId xmlns:a16="http://schemas.microsoft.com/office/drawing/2014/main" id="{BB1EAF15-C3DE-406A-8BB1-2A536EF34E38}"/>
                </a:ext>
              </a:extLst>
            </p:cNvPr>
            <p:cNvSpPr txBox="1"/>
            <p:nvPr/>
          </p:nvSpPr>
          <p:spPr>
            <a:xfrm>
              <a:off x="10249303" y="4275607"/>
              <a:ext cx="703141" cy="369332"/>
            </a:xfrm>
            <a:prstGeom prst="rect">
              <a:avLst/>
            </a:prstGeom>
            <a:noFill/>
          </p:spPr>
          <p:txBody>
            <a:bodyPr wrap="non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1A1A1A"/>
                  </a:solidFill>
                  <a:effectLst/>
                  <a:uLnTx/>
                  <a:uFillTx/>
                  <a:latin typeface="Segoe UI"/>
                  <a:ea typeface="+mn-ea"/>
                  <a:cs typeface="+mn-cs"/>
                </a:rPr>
                <a:t>Site 2</a:t>
              </a:r>
            </a:p>
          </p:txBody>
        </p:sp>
        <p:sp>
          <p:nvSpPr>
            <p:cNvPr id="84" name="TextBox 83">
              <a:extLst>
                <a:ext uri="{FF2B5EF4-FFF2-40B4-BE49-F238E27FC236}">
                  <a16:creationId xmlns:a16="http://schemas.microsoft.com/office/drawing/2014/main" id="{DD20175C-1FED-41C9-869B-C85646B34935}"/>
                </a:ext>
              </a:extLst>
            </p:cNvPr>
            <p:cNvSpPr txBox="1"/>
            <p:nvPr/>
          </p:nvSpPr>
          <p:spPr>
            <a:xfrm>
              <a:off x="6717827" y="3968627"/>
              <a:ext cx="1657432" cy="683264"/>
            </a:xfrm>
            <a:prstGeom prst="rect">
              <a:avLst/>
            </a:prstGeom>
            <a:noFill/>
          </p:spPr>
          <p:txBody>
            <a:bodyPr wrap="square" lIns="182880" tIns="146304" rIns="182880" bIns="146304" rtlCol="0">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0">
                        <a:srgbClr val="1A1A1A"/>
                      </a:gs>
                      <a:gs pos="100000">
                        <a:srgbClr val="1A1A1A"/>
                      </a:gs>
                    </a:gsLst>
                    <a:lin ang="5400000" scaled="0"/>
                  </a:gradFill>
                  <a:effectLst/>
                  <a:uLnTx/>
                  <a:uFillTx/>
                  <a:latin typeface="Segoe UI"/>
                  <a:ea typeface="+mn-ea"/>
                  <a:cs typeface="+mn-cs"/>
                </a:rPr>
                <a:t>Application Gateway</a:t>
              </a:r>
            </a:p>
          </p:txBody>
        </p:sp>
        <p:sp>
          <p:nvSpPr>
            <p:cNvPr id="85" name="TextBox 84">
              <a:extLst>
                <a:ext uri="{FF2B5EF4-FFF2-40B4-BE49-F238E27FC236}">
                  <a16:creationId xmlns:a16="http://schemas.microsoft.com/office/drawing/2014/main" id="{48288603-16F8-4F61-B3D1-C3E04CF063BE}"/>
                </a:ext>
              </a:extLst>
            </p:cNvPr>
            <p:cNvSpPr txBox="1"/>
            <p:nvPr/>
          </p:nvSpPr>
          <p:spPr>
            <a:xfrm>
              <a:off x="10012377" y="1108795"/>
              <a:ext cx="1657432" cy="683264"/>
            </a:xfrm>
            <a:prstGeom prst="rect">
              <a:avLst/>
            </a:prstGeom>
            <a:noFill/>
          </p:spPr>
          <p:txBody>
            <a:bodyPr wrap="square" lIns="182880" tIns="146304" rIns="182880" bIns="146304" rtlCol="0">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0">
                        <a:srgbClr val="1A1A1A"/>
                      </a:gs>
                      <a:gs pos="100000">
                        <a:srgbClr val="1A1A1A"/>
                      </a:gs>
                    </a:gsLst>
                    <a:lin ang="5400000" scaled="0"/>
                  </a:gradFill>
                  <a:effectLst/>
                  <a:uLnTx/>
                  <a:uFillTx/>
                  <a:latin typeface="Segoe UI"/>
                  <a:ea typeface="+mn-ea"/>
                  <a:cs typeface="+mn-cs"/>
                </a:rPr>
                <a:t>Web App Service</a:t>
              </a:r>
            </a:p>
          </p:txBody>
        </p:sp>
        <p:sp>
          <p:nvSpPr>
            <p:cNvPr id="86" name="TextBox 85">
              <a:extLst>
                <a:ext uri="{FF2B5EF4-FFF2-40B4-BE49-F238E27FC236}">
                  <a16:creationId xmlns:a16="http://schemas.microsoft.com/office/drawing/2014/main" id="{F80FD7B4-D644-44C9-8532-30D59B421D77}"/>
                </a:ext>
              </a:extLst>
            </p:cNvPr>
            <p:cNvSpPr txBox="1"/>
            <p:nvPr/>
          </p:nvSpPr>
          <p:spPr>
            <a:xfrm>
              <a:off x="9094422" y="5874833"/>
              <a:ext cx="1657432" cy="489365"/>
            </a:xfrm>
            <a:prstGeom prst="rect">
              <a:avLst/>
            </a:prstGeom>
            <a:noFill/>
          </p:spPr>
          <p:txBody>
            <a:bodyPr wrap="square" lIns="182880" tIns="146304" rIns="182880" bIns="146304" rtlCol="0">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0">
                        <a:srgbClr val="1A1A1A"/>
                      </a:gs>
                      <a:gs pos="100000">
                        <a:srgbClr val="1A1A1A"/>
                      </a:gs>
                    </a:gsLst>
                    <a:lin ang="5400000" scaled="0"/>
                  </a:gradFill>
                  <a:effectLst/>
                  <a:uLnTx/>
                  <a:uFillTx/>
                  <a:latin typeface="Segoe UI"/>
                  <a:ea typeface="+mn-ea"/>
                  <a:cs typeface="+mn-cs"/>
                </a:rPr>
                <a:t>On-Premises</a:t>
              </a:r>
            </a:p>
          </p:txBody>
        </p:sp>
        <p:pic>
          <p:nvPicPr>
            <p:cNvPr id="42" name="Picture 41">
              <a:extLst>
                <a:ext uri="{FF2B5EF4-FFF2-40B4-BE49-F238E27FC236}">
                  <a16:creationId xmlns:a16="http://schemas.microsoft.com/office/drawing/2014/main" id="{7F247B18-63D4-7748-B822-93B440980832}"/>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039548" y="3009966"/>
              <a:ext cx="1030430" cy="1010521"/>
            </a:xfrm>
            <a:prstGeom prst="rect">
              <a:avLst/>
            </a:prstGeom>
          </p:spPr>
        </p:pic>
      </p:grpSp>
      <p:pic>
        <p:nvPicPr>
          <p:cNvPr id="4" name="Picture 3">
            <a:extLst>
              <a:ext uri="{FF2B5EF4-FFF2-40B4-BE49-F238E27FC236}">
                <a16:creationId xmlns:a16="http://schemas.microsoft.com/office/drawing/2014/main" id="{6F9694DE-E534-764F-B9E8-BAAADCEB61CD}"/>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110652" y="129185"/>
            <a:ext cx="809299" cy="809299"/>
          </a:xfrm>
          <a:prstGeom prst="rect">
            <a:avLst/>
          </a:prstGeom>
        </p:spPr>
      </p:pic>
      <p:sp>
        <p:nvSpPr>
          <p:cNvPr id="6" name="TextBox 5">
            <a:extLst>
              <a:ext uri="{FF2B5EF4-FFF2-40B4-BE49-F238E27FC236}">
                <a16:creationId xmlns:a16="http://schemas.microsoft.com/office/drawing/2014/main" id="{72396DCC-B851-4312-B318-DC2838C20A1D}"/>
              </a:ext>
            </a:extLst>
          </p:cNvPr>
          <p:cNvSpPr txBox="1"/>
          <p:nvPr/>
        </p:nvSpPr>
        <p:spPr>
          <a:xfrm>
            <a:off x="734735" y="820243"/>
            <a:ext cx="6647525" cy="43088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37521"/>
                </a:solidFill>
                <a:effectLst/>
                <a:uLnTx/>
                <a:uFillTx/>
                <a:latin typeface="Segoe UI"/>
                <a:ea typeface="+mn-ea"/>
                <a:cs typeface="Segoe UI Semilight" panose="020B0402040204020203" pitchFamily="34" charset="0"/>
              </a:rPr>
              <a:t>Layer 7 load balancer for web applications</a:t>
            </a:r>
            <a:endParaRPr kumimoji="0" lang="en-US" sz="2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95460752"/>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49AB6752-228D-420C-A020-F0DAEAE8D361}"/>
              </a:ext>
            </a:extLst>
          </p:cNvPr>
          <p:cNvSpPr/>
          <p:nvPr/>
        </p:nvSpPr>
        <p:spPr bwMode="auto">
          <a:xfrm>
            <a:off x="5965371" y="2684476"/>
            <a:ext cx="6236859" cy="4173523"/>
          </a:xfrm>
          <a:prstGeom prst="rect">
            <a:avLst/>
          </a:prstGeom>
          <a:solidFill>
            <a:schemeClr val="bg1"/>
          </a:solidFill>
          <a:ln>
            <a:noFill/>
            <a:headEnd type="none" w="med" len="med"/>
            <a:tailEnd type="none" w="med" len="med"/>
          </a:ln>
          <a:effectLst>
            <a:outerShdw blurRad="190500" dist="38100" dir="2700000" sx="101000" sy="101000" algn="ctr"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 name="Title 1">
            <a:extLst>
              <a:ext uri="{FF2B5EF4-FFF2-40B4-BE49-F238E27FC236}">
                <a16:creationId xmlns:a16="http://schemas.microsoft.com/office/drawing/2014/main" id="{990ECCF9-375D-4FCB-B4A7-96CA1132524F}"/>
              </a:ext>
            </a:extLst>
          </p:cNvPr>
          <p:cNvSpPr>
            <a:spLocks noGrp="1"/>
          </p:cNvSpPr>
          <p:nvPr>
            <p:ph type="title"/>
          </p:nvPr>
        </p:nvSpPr>
        <p:spPr>
          <a:xfrm>
            <a:off x="1044850" y="179594"/>
            <a:ext cx="8993956" cy="1107996"/>
          </a:xfrm>
        </p:spPr>
        <p:txBody>
          <a:bodyPr/>
          <a:lstStyle/>
          <a:p>
            <a:r>
              <a:rPr lang="en-US" dirty="0"/>
              <a:t>Application Gateway continued what’s new</a:t>
            </a:r>
            <a:br>
              <a:rPr lang="en-US" dirty="0"/>
            </a:br>
            <a:endParaRPr lang="en-US" dirty="0"/>
          </a:p>
        </p:txBody>
      </p:sp>
      <p:sp>
        <p:nvSpPr>
          <p:cNvPr id="3" name="Text Placeholder 2">
            <a:extLst>
              <a:ext uri="{FF2B5EF4-FFF2-40B4-BE49-F238E27FC236}">
                <a16:creationId xmlns:a16="http://schemas.microsoft.com/office/drawing/2014/main" id="{33A1CDAE-AB64-4E8C-9F83-73FBAC3FED0C}"/>
              </a:ext>
            </a:extLst>
          </p:cNvPr>
          <p:cNvSpPr>
            <a:spLocks noGrp="1"/>
          </p:cNvSpPr>
          <p:nvPr>
            <p:ph type="body" sz="quarter" idx="10"/>
          </p:nvPr>
        </p:nvSpPr>
        <p:spPr>
          <a:xfrm>
            <a:off x="200504" y="1459684"/>
            <a:ext cx="5645440" cy="5520761"/>
          </a:xfrm>
        </p:spPr>
        <p:txBody>
          <a:bodyPr>
            <a:normAutofit fontScale="92500" lnSpcReduction="10000"/>
          </a:bodyPr>
          <a:lstStyle/>
          <a:p>
            <a:pPr marL="0" indent="0">
              <a:buNone/>
            </a:pPr>
            <a:endParaRPr lang="en-US" sz="1400" dirty="0">
              <a:gradFill>
                <a:gsLst>
                  <a:gs pos="76991">
                    <a:srgbClr val="D83B01"/>
                  </a:gs>
                  <a:gs pos="62832">
                    <a:srgbClr val="D83B01"/>
                  </a:gs>
                </a:gsLst>
                <a:lin ang="5400000" scaled="0"/>
              </a:gradFill>
              <a:latin typeface="Segoe UI Semibold"/>
              <a:cs typeface="+mn-cs"/>
            </a:endParaRPr>
          </a:p>
          <a:p>
            <a:pPr marL="0" indent="0">
              <a:buNone/>
            </a:pPr>
            <a:r>
              <a:rPr lang="en-US" sz="1800" dirty="0">
                <a:solidFill>
                  <a:srgbClr val="0070C0"/>
                </a:solidFill>
                <a:latin typeface="Segoe UI Semibold"/>
              </a:rPr>
              <a:t>Autoscaling</a:t>
            </a:r>
          </a:p>
          <a:p>
            <a:pPr marL="0" indent="0">
              <a:buNone/>
            </a:pPr>
            <a:r>
              <a:rPr lang="en-US" sz="1600" dirty="0">
                <a:latin typeface="+mn-lt"/>
              </a:rPr>
              <a:t>Grows and shrinks based on application traffic requirements</a:t>
            </a:r>
          </a:p>
          <a:p>
            <a:pPr marL="0" indent="0">
              <a:buNone/>
            </a:pPr>
            <a:r>
              <a:rPr lang="en-US" sz="1600" dirty="0">
                <a:latin typeface="+mn-lt"/>
              </a:rPr>
              <a:t>Reduce operating cost </a:t>
            </a:r>
          </a:p>
          <a:p>
            <a:pPr marL="0" indent="0">
              <a:buNone/>
            </a:pPr>
            <a:endParaRPr lang="en-US" sz="1600" b="1" spc="-50" dirty="0">
              <a:ln w="3175">
                <a:noFill/>
              </a:ln>
              <a:solidFill>
                <a:srgbClr val="DC501C"/>
              </a:solidFill>
              <a:latin typeface="+mj-lt"/>
            </a:endParaRPr>
          </a:p>
          <a:p>
            <a:pPr marL="0" indent="0">
              <a:buNone/>
            </a:pPr>
            <a:r>
              <a:rPr lang="en-US" sz="1800" dirty="0">
                <a:solidFill>
                  <a:srgbClr val="0070C0"/>
                </a:solidFill>
                <a:latin typeface="Segoe UI Semibold"/>
              </a:rPr>
              <a:t>Better performance 5X better SSL offloads</a:t>
            </a:r>
          </a:p>
          <a:p>
            <a:pPr marL="0" indent="0">
              <a:buNone/>
            </a:pPr>
            <a:r>
              <a:rPr lang="en-US" sz="1600" dirty="0">
                <a:latin typeface="+mn-lt"/>
              </a:rPr>
              <a:t>550 connections/sec with RSA 2048 bit key Certs</a:t>
            </a:r>
          </a:p>
          <a:p>
            <a:pPr marL="0" indent="0">
              <a:buNone/>
            </a:pPr>
            <a:r>
              <a:rPr lang="en-US" sz="1600" dirty="0">
                <a:latin typeface="+mn-lt"/>
              </a:rPr>
              <a:t>30,000 persistent connections</a:t>
            </a:r>
          </a:p>
          <a:p>
            <a:pPr marL="0" indent="0">
              <a:buNone/>
            </a:pPr>
            <a:r>
              <a:rPr lang="en-US" sz="1600" dirty="0">
                <a:latin typeface="+mn-lt"/>
              </a:rPr>
              <a:t>2500 HTTP req/sec</a:t>
            </a:r>
          </a:p>
          <a:p>
            <a:pPr marL="0" indent="0">
              <a:buNone/>
            </a:pPr>
            <a:endParaRPr lang="en-US" sz="1400" dirty="0">
              <a:latin typeface="+mn-lt"/>
            </a:endParaRPr>
          </a:p>
          <a:p>
            <a:pPr marL="0" indent="0">
              <a:buNone/>
            </a:pPr>
            <a:r>
              <a:rPr lang="en-US" sz="1800" dirty="0">
                <a:solidFill>
                  <a:srgbClr val="0070C0"/>
                </a:solidFill>
                <a:latin typeface="Segoe UI Semibold"/>
              </a:rPr>
              <a:t>Faster provisioning and configuration update</a:t>
            </a:r>
          </a:p>
          <a:p>
            <a:pPr marL="0" indent="0">
              <a:buNone/>
            </a:pPr>
            <a:r>
              <a:rPr lang="en-US" sz="1600" b="1" dirty="0">
                <a:latin typeface="+mn-lt"/>
              </a:rPr>
              <a:t>75%</a:t>
            </a:r>
            <a:r>
              <a:rPr lang="en-US" sz="1600" dirty="0">
                <a:latin typeface="+mn-lt"/>
              </a:rPr>
              <a:t> reduction in provisioning time (~5 mins)</a:t>
            </a:r>
          </a:p>
          <a:p>
            <a:pPr marL="0" indent="0">
              <a:buNone/>
            </a:pPr>
            <a:r>
              <a:rPr lang="en-US" sz="1600" b="1" dirty="0">
                <a:latin typeface="+mn-lt"/>
              </a:rPr>
              <a:t>85% </a:t>
            </a:r>
            <a:r>
              <a:rPr lang="en-US" sz="1600" dirty="0">
                <a:latin typeface="+mn-lt"/>
              </a:rPr>
              <a:t>reduction in config updates  time (~40 secs)</a:t>
            </a:r>
          </a:p>
          <a:p>
            <a:pPr marL="0" indent="0">
              <a:buNone/>
            </a:pPr>
            <a:endParaRPr lang="en-US" sz="1400" dirty="0">
              <a:latin typeface="+mn-lt"/>
            </a:endParaRPr>
          </a:p>
          <a:p>
            <a:pPr marL="0" indent="0">
              <a:buNone/>
            </a:pPr>
            <a:r>
              <a:rPr lang="en-US" sz="1800" dirty="0">
                <a:solidFill>
                  <a:srgbClr val="0070C0"/>
                </a:solidFill>
                <a:latin typeface="Segoe UI Semibold"/>
              </a:rPr>
              <a:t>Enhanced resiliency</a:t>
            </a:r>
          </a:p>
          <a:p>
            <a:pPr marL="0" indent="0">
              <a:buNone/>
            </a:pPr>
            <a:r>
              <a:rPr lang="en-US" sz="1600" dirty="0">
                <a:latin typeface="+mn-lt"/>
              </a:rPr>
              <a:t>Built in Azure zone redundancy</a:t>
            </a:r>
          </a:p>
          <a:p>
            <a:pPr marL="0" indent="0">
              <a:buNone/>
            </a:pPr>
            <a:r>
              <a:rPr lang="en-US" sz="1600" dirty="0">
                <a:latin typeface="+mn-lt"/>
              </a:rPr>
              <a:t>Choose single zone or multi zone Application Gateway</a:t>
            </a:r>
          </a:p>
          <a:p>
            <a:pPr marL="0" indent="0">
              <a:buNone/>
            </a:pPr>
            <a:endParaRPr lang="en-US" sz="1400" dirty="0">
              <a:latin typeface="+mn-lt"/>
            </a:endParaRPr>
          </a:p>
          <a:p>
            <a:pPr marL="0" indent="0">
              <a:buNone/>
            </a:pPr>
            <a:r>
              <a:rPr lang="en-US" sz="1800" dirty="0">
                <a:solidFill>
                  <a:srgbClr val="0070C0"/>
                </a:solidFill>
                <a:latin typeface="Segoe UI Semibold"/>
              </a:rPr>
              <a:t>Feature enhancements</a:t>
            </a:r>
          </a:p>
          <a:p>
            <a:pPr marL="0" indent="0">
              <a:buNone/>
            </a:pPr>
            <a:r>
              <a:rPr lang="en-US" sz="1600" dirty="0">
                <a:latin typeface="+mn-lt"/>
              </a:rPr>
              <a:t>Robust Application Gateway IP static VIP</a:t>
            </a:r>
          </a:p>
          <a:p>
            <a:pPr marL="0" indent="0">
              <a:buNone/>
            </a:pPr>
            <a:r>
              <a:rPr lang="en-US" sz="1600" dirty="0">
                <a:latin typeface="+mn-lt"/>
              </a:rPr>
              <a:t>More features upcoming (Key Vault integration, modify headers)</a:t>
            </a:r>
          </a:p>
          <a:p>
            <a:pPr marL="0" indent="0">
              <a:buNone/>
            </a:pPr>
            <a:endParaRPr lang="en-US" sz="1200" dirty="0"/>
          </a:p>
        </p:txBody>
      </p:sp>
      <p:grpSp>
        <p:nvGrpSpPr>
          <p:cNvPr id="79" name="Group 78">
            <a:extLst>
              <a:ext uri="{FF2B5EF4-FFF2-40B4-BE49-F238E27FC236}">
                <a16:creationId xmlns:a16="http://schemas.microsoft.com/office/drawing/2014/main" id="{6EFAEBFA-9AAA-4023-8778-52228A0D641E}"/>
              </a:ext>
            </a:extLst>
          </p:cNvPr>
          <p:cNvGrpSpPr/>
          <p:nvPr/>
        </p:nvGrpSpPr>
        <p:grpSpPr>
          <a:xfrm>
            <a:off x="6253322" y="3118202"/>
            <a:ext cx="5836395" cy="3590779"/>
            <a:chOff x="4006392" y="2015813"/>
            <a:chExt cx="5836395" cy="3590779"/>
          </a:xfrm>
        </p:grpSpPr>
        <p:sp>
          <p:nvSpPr>
            <p:cNvPr id="80" name="Rectangle 79">
              <a:extLst>
                <a:ext uri="{FF2B5EF4-FFF2-40B4-BE49-F238E27FC236}">
                  <a16:creationId xmlns:a16="http://schemas.microsoft.com/office/drawing/2014/main" id="{8ABD3389-CB50-4140-B871-1FA8F148F642}"/>
                </a:ext>
              </a:extLst>
            </p:cNvPr>
            <p:cNvSpPr/>
            <p:nvPr/>
          </p:nvSpPr>
          <p:spPr bwMode="auto">
            <a:xfrm>
              <a:off x="4006392" y="3293696"/>
              <a:ext cx="2792820" cy="2312896"/>
            </a:xfrm>
            <a:prstGeom prst="rect">
              <a:avLst/>
            </a:prstGeom>
            <a:noFill/>
            <a:ln w="19050">
              <a:solidFill>
                <a:schemeClr val="accent1"/>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81" name="Rectangle 80">
              <a:extLst>
                <a:ext uri="{FF2B5EF4-FFF2-40B4-BE49-F238E27FC236}">
                  <a16:creationId xmlns:a16="http://schemas.microsoft.com/office/drawing/2014/main" id="{85B77B0F-9445-49D6-A58F-5375C68ED512}"/>
                </a:ext>
              </a:extLst>
            </p:cNvPr>
            <p:cNvSpPr/>
            <p:nvPr/>
          </p:nvSpPr>
          <p:spPr bwMode="auto">
            <a:xfrm>
              <a:off x="5171676" y="3211184"/>
              <a:ext cx="640080" cy="141613"/>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82" name="TextBox 81">
              <a:extLst>
                <a:ext uri="{FF2B5EF4-FFF2-40B4-BE49-F238E27FC236}">
                  <a16:creationId xmlns:a16="http://schemas.microsoft.com/office/drawing/2014/main" id="{FDEA856E-7F62-451C-A178-53025989B49A}"/>
                </a:ext>
              </a:extLst>
            </p:cNvPr>
            <p:cNvSpPr txBox="1"/>
            <p:nvPr/>
          </p:nvSpPr>
          <p:spPr>
            <a:xfrm>
              <a:off x="4343943" y="5355285"/>
              <a:ext cx="1040828" cy="161583"/>
            </a:xfrm>
            <a:prstGeom prst="rect">
              <a:avLst/>
            </a:prstGeom>
            <a:noFill/>
          </p:spPr>
          <p:txBody>
            <a:bodyPr wrap="square" lIns="0" tIns="0" rIns="0" bIns="0" rtlCol="0" anchor="ctr">
              <a:spAutoFit/>
            </a:bodyPr>
            <a:lstStyle>
              <a:defPPr>
                <a:defRPr lang="en-US"/>
              </a:defPPr>
              <a:lvl1pPr marR="0" lvl="0" indent="0" algn="ctr" defTabSz="914400" fontAlgn="auto">
                <a:lnSpc>
                  <a:spcPct val="90000"/>
                </a:lnSpc>
                <a:spcBef>
                  <a:spcPts val="0"/>
                </a:spcBef>
                <a:spcAft>
                  <a:spcPts val="600"/>
                </a:spcAft>
                <a:buClrTx/>
                <a:buSzTx/>
                <a:buFontTx/>
                <a:buNone/>
                <a:tabLst/>
                <a:defRPr kumimoji="0" sz="1100" b="0" i="0" u="none" strike="noStrike" cap="none" spc="0" normalizeH="0" baseline="0">
                  <a:ln>
                    <a:noFill/>
                  </a:ln>
                  <a:gradFill>
                    <a:gsLst>
                      <a:gs pos="2917">
                        <a:srgbClr val="2F2F2F"/>
                      </a:gs>
                      <a:gs pos="30000">
                        <a:srgbClr val="2F2F2F"/>
                      </a:gs>
                    </a:gsLst>
                    <a:lin ang="5400000" scaled="0"/>
                  </a:gradFill>
                  <a:effectLst/>
                  <a:uLnTx/>
                  <a:uFillTx/>
                  <a:latin typeface="Segoe UI"/>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gradFill>
                    <a:gsLst>
                      <a:gs pos="2917">
                        <a:srgbClr val="2F2F2F"/>
                      </a:gs>
                      <a:gs pos="30000">
                        <a:srgbClr val="2F2F2F"/>
                      </a:gs>
                    </a:gsLst>
                    <a:lin ang="5400000" scaled="0"/>
                  </a:gradFill>
                  <a:effectLst/>
                  <a:uLnTx/>
                  <a:uFillTx/>
                  <a:latin typeface="Segoe UI Semibold"/>
                  <a:ea typeface="+mn-ea"/>
                  <a:cs typeface="+mn-cs"/>
                </a:rPr>
                <a:t>VMSS</a:t>
              </a:r>
            </a:p>
          </p:txBody>
        </p:sp>
        <p:grpSp>
          <p:nvGrpSpPr>
            <p:cNvPr id="83" name="Group 25">
              <a:extLst>
                <a:ext uri="{FF2B5EF4-FFF2-40B4-BE49-F238E27FC236}">
                  <a16:creationId xmlns:a16="http://schemas.microsoft.com/office/drawing/2014/main" id="{D91FBED4-F59D-433B-976D-A87A59A83D12}"/>
                </a:ext>
              </a:extLst>
            </p:cNvPr>
            <p:cNvGrpSpPr>
              <a:grpSpLocks noChangeAspect="1"/>
            </p:cNvGrpSpPr>
            <p:nvPr/>
          </p:nvGrpSpPr>
          <p:grpSpPr bwMode="auto">
            <a:xfrm>
              <a:off x="4455972" y="4614820"/>
              <a:ext cx="457022" cy="354303"/>
              <a:chOff x="3689" y="2040"/>
              <a:chExt cx="307" cy="238"/>
            </a:xfrm>
          </p:grpSpPr>
          <p:sp>
            <p:nvSpPr>
              <p:cNvPr id="166" name="Freeform 26">
                <a:extLst>
                  <a:ext uri="{FF2B5EF4-FFF2-40B4-BE49-F238E27FC236}">
                    <a16:creationId xmlns:a16="http://schemas.microsoft.com/office/drawing/2014/main" id="{47DF11E6-234C-46C3-96DA-0BFF5C57DBDD}"/>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67" name="Freeform 27">
                <a:extLst>
                  <a:ext uri="{FF2B5EF4-FFF2-40B4-BE49-F238E27FC236}">
                    <a16:creationId xmlns:a16="http://schemas.microsoft.com/office/drawing/2014/main" id="{0482F35A-1F7F-4CA7-9550-26448B501E84}"/>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68" name="Freeform 28">
                <a:extLst>
                  <a:ext uri="{FF2B5EF4-FFF2-40B4-BE49-F238E27FC236}">
                    <a16:creationId xmlns:a16="http://schemas.microsoft.com/office/drawing/2014/main" id="{F0317100-3BDA-4631-8112-08950D124F54}"/>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69" name="Line 29">
                <a:extLst>
                  <a:ext uri="{FF2B5EF4-FFF2-40B4-BE49-F238E27FC236}">
                    <a16:creationId xmlns:a16="http://schemas.microsoft.com/office/drawing/2014/main" id="{B9047169-54ED-4EB3-81EC-77AF53FB03CC}"/>
                  </a:ext>
                </a:extLst>
              </p:cNvPr>
              <p:cNvSpPr>
                <a:spLocks noChangeShapeType="1"/>
              </p:cNvSpPr>
              <p:nvPr/>
            </p:nvSpPr>
            <p:spPr bwMode="auto">
              <a:xfrm>
                <a:off x="3841" y="2128"/>
                <a:ext cx="0" cy="63"/>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70" name="Freeform 30">
                <a:extLst>
                  <a:ext uri="{FF2B5EF4-FFF2-40B4-BE49-F238E27FC236}">
                    <a16:creationId xmlns:a16="http://schemas.microsoft.com/office/drawing/2014/main" id="{C047FE89-9959-48FA-816D-56831C5EB5DA}"/>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sp>
          <p:nvSpPr>
            <p:cNvPr id="84" name="Rectangle 83">
              <a:extLst>
                <a:ext uri="{FF2B5EF4-FFF2-40B4-BE49-F238E27FC236}">
                  <a16:creationId xmlns:a16="http://schemas.microsoft.com/office/drawing/2014/main" id="{32CB99E6-CD96-4F07-8BBF-B75643E7295F}"/>
                </a:ext>
              </a:extLst>
            </p:cNvPr>
            <p:cNvSpPr/>
            <p:nvPr/>
          </p:nvSpPr>
          <p:spPr bwMode="auto">
            <a:xfrm>
              <a:off x="4388447" y="4544219"/>
              <a:ext cx="951820" cy="778081"/>
            </a:xfrm>
            <a:prstGeom prst="rect">
              <a:avLst/>
            </a:prstGeom>
            <a:noFill/>
            <a:ln w="19050">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85" name="Group 25">
              <a:extLst>
                <a:ext uri="{FF2B5EF4-FFF2-40B4-BE49-F238E27FC236}">
                  <a16:creationId xmlns:a16="http://schemas.microsoft.com/office/drawing/2014/main" id="{9E920DFA-5544-4447-8F4D-14E871C6E046}"/>
                </a:ext>
              </a:extLst>
            </p:cNvPr>
            <p:cNvGrpSpPr>
              <a:grpSpLocks noChangeAspect="1"/>
            </p:cNvGrpSpPr>
            <p:nvPr/>
          </p:nvGrpSpPr>
          <p:grpSpPr bwMode="auto">
            <a:xfrm>
              <a:off x="4546932" y="4689010"/>
              <a:ext cx="457022" cy="354303"/>
              <a:chOff x="3689" y="2040"/>
              <a:chExt cx="307" cy="238"/>
            </a:xfrm>
            <a:solidFill>
              <a:schemeClr val="bg1"/>
            </a:solidFill>
          </p:grpSpPr>
          <p:sp>
            <p:nvSpPr>
              <p:cNvPr id="161" name="Freeform 26">
                <a:extLst>
                  <a:ext uri="{FF2B5EF4-FFF2-40B4-BE49-F238E27FC236}">
                    <a16:creationId xmlns:a16="http://schemas.microsoft.com/office/drawing/2014/main" id="{9B3EA1EB-A328-413F-8CD1-72550436FADA}"/>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grpFill/>
              <a:ln w="1905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62" name="Freeform 27">
                <a:extLst>
                  <a:ext uri="{FF2B5EF4-FFF2-40B4-BE49-F238E27FC236}">
                    <a16:creationId xmlns:a16="http://schemas.microsoft.com/office/drawing/2014/main" id="{1D201E8F-85EE-4390-8841-0AC0F9AA2AB4}"/>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grpFill/>
              <a:ln w="1905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63" name="Freeform 28">
                <a:extLst>
                  <a:ext uri="{FF2B5EF4-FFF2-40B4-BE49-F238E27FC236}">
                    <a16:creationId xmlns:a16="http://schemas.microsoft.com/office/drawing/2014/main" id="{FB3F46FA-6E5E-4E9E-94F7-B69D9304848D}"/>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grpFill/>
              <a:ln w="1905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64" name="Line 29">
                <a:extLst>
                  <a:ext uri="{FF2B5EF4-FFF2-40B4-BE49-F238E27FC236}">
                    <a16:creationId xmlns:a16="http://schemas.microsoft.com/office/drawing/2014/main" id="{CA0B345F-E413-4DE5-AF49-175D0932A71D}"/>
                  </a:ext>
                </a:extLst>
              </p:cNvPr>
              <p:cNvSpPr>
                <a:spLocks noChangeShapeType="1"/>
              </p:cNvSpPr>
              <p:nvPr/>
            </p:nvSpPr>
            <p:spPr bwMode="auto">
              <a:xfrm>
                <a:off x="3841" y="2128"/>
                <a:ext cx="0" cy="63"/>
              </a:xfrm>
              <a:prstGeom prst="line">
                <a:avLst/>
              </a:prstGeom>
              <a:grpFill/>
              <a:ln w="1905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65" name="Freeform 30">
                <a:extLst>
                  <a:ext uri="{FF2B5EF4-FFF2-40B4-BE49-F238E27FC236}">
                    <a16:creationId xmlns:a16="http://schemas.microsoft.com/office/drawing/2014/main" id="{2A6CDB2E-2916-4969-8220-5CAE84DFE45A}"/>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grpFill/>
              <a:ln w="1905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86" name="Group 25">
              <a:extLst>
                <a:ext uri="{FF2B5EF4-FFF2-40B4-BE49-F238E27FC236}">
                  <a16:creationId xmlns:a16="http://schemas.microsoft.com/office/drawing/2014/main" id="{4DED280B-24CD-4A07-8FBF-4809BB676960}"/>
                </a:ext>
              </a:extLst>
            </p:cNvPr>
            <p:cNvGrpSpPr>
              <a:grpSpLocks noChangeAspect="1"/>
            </p:cNvGrpSpPr>
            <p:nvPr/>
          </p:nvGrpSpPr>
          <p:grpSpPr bwMode="auto">
            <a:xfrm>
              <a:off x="4637892" y="4763200"/>
              <a:ext cx="457022" cy="354303"/>
              <a:chOff x="3689" y="2040"/>
              <a:chExt cx="307" cy="238"/>
            </a:xfrm>
            <a:solidFill>
              <a:schemeClr val="bg1"/>
            </a:solidFill>
          </p:grpSpPr>
          <p:sp>
            <p:nvSpPr>
              <p:cNvPr id="156" name="Freeform 26">
                <a:extLst>
                  <a:ext uri="{FF2B5EF4-FFF2-40B4-BE49-F238E27FC236}">
                    <a16:creationId xmlns:a16="http://schemas.microsoft.com/office/drawing/2014/main" id="{C8C9493F-DC63-4A3E-BBFC-91159E755E4A}"/>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grpFill/>
              <a:ln w="1905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57" name="Freeform 27">
                <a:extLst>
                  <a:ext uri="{FF2B5EF4-FFF2-40B4-BE49-F238E27FC236}">
                    <a16:creationId xmlns:a16="http://schemas.microsoft.com/office/drawing/2014/main" id="{498C4F1C-8075-4B51-AAAD-1479A0DD7470}"/>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grpFill/>
              <a:ln w="1905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58" name="Freeform 28">
                <a:extLst>
                  <a:ext uri="{FF2B5EF4-FFF2-40B4-BE49-F238E27FC236}">
                    <a16:creationId xmlns:a16="http://schemas.microsoft.com/office/drawing/2014/main" id="{35B2606D-5366-4260-B28E-BEF1F4C2C4B2}"/>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grpFill/>
              <a:ln w="1905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59" name="Line 29">
                <a:extLst>
                  <a:ext uri="{FF2B5EF4-FFF2-40B4-BE49-F238E27FC236}">
                    <a16:creationId xmlns:a16="http://schemas.microsoft.com/office/drawing/2014/main" id="{24D035AE-0FC0-4103-AA60-60D41CBBA085}"/>
                  </a:ext>
                </a:extLst>
              </p:cNvPr>
              <p:cNvSpPr>
                <a:spLocks noChangeShapeType="1"/>
              </p:cNvSpPr>
              <p:nvPr/>
            </p:nvSpPr>
            <p:spPr bwMode="auto">
              <a:xfrm>
                <a:off x="3841" y="2128"/>
                <a:ext cx="0" cy="63"/>
              </a:xfrm>
              <a:prstGeom prst="line">
                <a:avLst/>
              </a:prstGeom>
              <a:grpFill/>
              <a:ln w="1905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60" name="Freeform 30">
                <a:extLst>
                  <a:ext uri="{FF2B5EF4-FFF2-40B4-BE49-F238E27FC236}">
                    <a16:creationId xmlns:a16="http://schemas.microsoft.com/office/drawing/2014/main" id="{37758BDA-212E-4D8F-A5A8-D62E7EE6C9E5}"/>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grpFill/>
              <a:ln w="1905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87" name="Group 25">
              <a:extLst>
                <a:ext uri="{FF2B5EF4-FFF2-40B4-BE49-F238E27FC236}">
                  <a16:creationId xmlns:a16="http://schemas.microsoft.com/office/drawing/2014/main" id="{5FD03F0E-8C18-4415-BE63-77A64BFBE1FE}"/>
                </a:ext>
              </a:extLst>
            </p:cNvPr>
            <p:cNvGrpSpPr>
              <a:grpSpLocks noChangeAspect="1"/>
            </p:cNvGrpSpPr>
            <p:nvPr/>
          </p:nvGrpSpPr>
          <p:grpSpPr bwMode="auto">
            <a:xfrm>
              <a:off x="4728852" y="4837390"/>
              <a:ext cx="457022" cy="354303"/>
              <a:chOff x="3689" y="2040"/>
              <a:chExt cx="307" cy="238"/>
            </a:xfrm>
            <a:solidFill>
              <a:schemeClr val="bg1"/>
            </a:solidFill>
          </p:grpSpPr>
          <p:sp>
            <p:nvSpPr>
              <p:cNvPr id="151" name="Freeform 26">
                <a:extLst>
                  <a:ext uri="{FF2B5EF4-FFF2-40B4-BE49-F238E27FC236}">
                    <a16:creationId xmlns:a16="http://schemas.microsoft.com/office/drawing/2014/main" id="{9FA92AB7-A07B-46C3-B12A-F27B5A9C81A1}"/>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grpFill/>
              <a:ln w="1905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52" name="Freeform 27">
                <a:extLst>
                  <a:ext uri="{FF2B5EF4-FFF2-40B4-BE49-F238E27FC236}">
                    <a16:creationId xmlns:a16="http://schemas.microsoft.com/office/drawing/2014/main" id="{EEBC146A-E080-4BB6-9C6D-B087AABAD68A}"/>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grpFill/>
              <a:ln w="1905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53" name="Freeform 28">
                <a:extLst>
                  <a:ext uri="{FF2B5EF4-FFF2-40B4-BE49-F238E27FC236}">
                    <a16:creationId xmlns:a16="http://schemas.microsoft.com/office/drawing/2014/main" id="{E0532B98-D41F-4C09-BA8E-FF70CB77321E}"/>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grpFill/>
              <a:ln w="1905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54" name="Line 29">
                <a:extLst>
                  <a:ext uri="{FF2B5EF4-FFF2-40B4-BE49-F238E27FC236}">
                    <a16:creationId xmlns:a16="http://schemas.microsoft.com/office/drawing/2014/main" id="{4F6556C7-D735-45A4-BD0A-D526052FAFF9}"/>
                  </a:ext>
                </a:extLst>
              </p:cNvPr>
              <p:cNvSpPr>
                <a:spLocks noChangeShapeType="1"/>
              </p:cNvSpPr>
              <p:nvPr/>
            </p:nvSpPr>
            <p:spPr bwMode="auto">
              <a:xfrm>
                <a:off x="3841" y="2128"/>
                <a:ext cx="0" cy="63"/>
              </a:xfrm>
              <a:prstGeom prst="line">
                <a:avLst/>
              </a:prstGeom>
              <a:grpFill/>
              <a:ln w="1905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55" name="Freeform 30">
                <a:extLst>
                  <a:ext uri="{FF2B5EF4-FFF2-40B4-BE49-F238E27FC236}">
                    <a16:creationId xmlns:a16="http://schemas.microsoft.com/office/drawing/2014/main" id="{7892F866-5676-40BA-BB81-41A48D129C5B}"/>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grpFill/>
              <a:ln w="1905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88" name="Group 25">
              <a:extLst>
                <a:ext uri="{FF2B5EF4-FFF2-40B4-BE49-F238E27FC236}">
                  <a16:creationId xmlns:a16="http://schemas.microsoft.com/office/drawing/2014/main" id="{DFDB09AD-9DDB-4CDD-891B-17784538B281}"/>
                </a:ext>
              </a:extLst>
            </p:cNvPr>
            <p:cNvGrpSpPr>
              <a:grpSpLocks noChangeAspect="1"/>
            </p:cNvGrpSpPr>
            <p:nvPr/>
          </p:nvGrpSpPr>
          <p:grpSpPr bwMode="auto">
            <a:xfrm>
              <a:off x="4819813" y="4911581"/>
              <a:ext cx="457022" cy="354303"/>
              <a:chOff x="3689" y="2040"/>
              <a:chExt cx="307" cy="238"/>
            </a:xfrm>
            <a:solidFill>
              <a:schemeClr val="bg1"/>
            </a:solidFill>
          </p:grpSpPr>
          <p:sp>
            <p:nvSpPr>
              <p:cNvPr id="146" name="Freeform 26">
                <a:extLst>
                  <a:ext uri="{FF2B5EF4-FFF2-40B4-BE49-F238E27FC236}">
                    <a16:creationId xmlns:a16="http://schemas.microsoft.com/office/drawing/2014/main" id="{469340A3-2E42-400B-9CFE-A415F8A38FD2}"/>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grpFill/>
              <a:ln w="1905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47" name="Freeform 27">
                <a:extLst>
                  <a:ext uri="{FF2B5EF4-FFF2-40B4-BE49-F238E27FC236}">
                    <a16:creationId xmlns:a16="http://schemas.microsoft.com/office/drawing/2014/main" id="{11D0AA61-223E-4C8E-8A9F-42E76E0CD3BF}"/>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grpFill/>
              <a:ln w="1905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48" name="Freeform 28">
                <a:extLst>
                  <a:ext uri="{FF2B5EF4-FFF2-40B4-BE49-F238E27FC236}">
                    <a16:creationId xmlns:a16="http://schemas.microsoft.com/office/drawing/2014/main" id="{F893BE7A-85B2-4A12-8ECE-0C6BB59166FD}"/>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grpFill/>
              <a:ln w="1905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49" name="Line 29">
                <a:extLst>
                  <a:ext uri="{FF2B5EF4-FFF2-40B4-BE49-F238E27FC236}">
                    <a16:creationId xmlns:a16="http://schemas.microsoft.com/office/drawing/2014/main" id="{A47B5CDF-4BBC-4C87-A1C1-64F8DD940BBC}"/>
                  </a:ext>
                </a:extLst>
              </p:cNvPr>
              <p:cNvSpPr>
                <a:spLocks noChangeShapeType="1"/>
              </p:cNvSpPr>
              <p:nvPr/>
            </p:nvSpPr>
            <p:spPr bwMode="auto">
              <a:xfrm>
                <a:off x="3841" y="2128"/>
                <a:ext cx="0" cy="63"/>
              </a:xfrm>
              <a:prstGeom prst="line">
                <a:avLst/>
              </a:prstGeom>
              <a:grpFill/>
              <a:ln w="1905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50" name="Freeform 30">
                <a:extLst>
                  <a:ext uri="{FF2B5EF4-FFF2-40B4-BE49-F238E27FC236}">
                    <a16:creationId xmlns:a16="http://schemas.microsoft.com/office/drawing/2014/main" id="{FAF345D5-463A-476F-81AE-3578EED4D0B6}"/>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grpFill/>
              <a:ln w="1905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sp>
          <p:nvSpPr>
            <p:cNvPr id="89" name="TextBox 88">
              <a:extLst>
                <a:ext uri="{FF2B5EF4-FFF2-40B4-BE49-F238E27FC236}">
                  <a16:creationId xmlns:a16="http://schemas.microsoft.com/office/drawing/2014/main" id="{C04F588A-4E14-4BBC-A1D2-DB083A9D6306}"/>
                </a:ext>
              </a:extLst>
            </p:cNvPr>
            <p:cNvSpPr txBox="1"/>
            <p:nvPr/>
          </p:nvSpPr>
          <p:spPr>
            <a:xfrm>
              <a:off x="4451624" y="4321935"/>
              <a:ext cx="825466" cy="161583"/>
            </a:xfrm>
            <a:prstGeom prst="rect">
              <a:avLst/>
            </a:prstGeom>
            <a:noFill/>
          </p:spPr>
          <p:txBody>
            <a:bodyPr wrap="square" lIns="0" tIns="0" rIns="0" bIns="0" rtlCol="0" anchor="ctr">
              <a:spAutoFit/>
            </a:bodyPr>
            <a:lstStyle>
              <a:defPPr>
                <a:defRPr lang="en-US"/>
              </a:defPPr>
              <a:lvl1pPr marR="0" lvl="0" indent="0" algn="ctr" defTabSz="914400" fontAlgn="auto">
                <a:lnSpc>
                  <a:spcPct val="90000"/>
                </a:lnSpc>
                <a:spcBef>
                  <a:spcPts val="0"/>
                </a:spcBef>
                <a:spcAft>
                  <a:spcPts val="600"/>
                </a:spcAft>
                <a:buClrTx/>
                <a:buSzTx/>
                <a:buFontTx/>
                <a:buNone/>
                <a:tabLst/>
                <a:defRPr kumimoji="0" sz="1100" b="0" i="0" u="none" strike="noStrike" cap="none" spc="0" normalizeH="0" baseline="0">
                  <a:ln>
                    <a:noFill/>
                  </a:ln>
                  <a:gradFill>
                    <a:gsLst>
                      <a:gs pos="2917">
                        <a:srgbClr val="2F2F2F"/>
                      </a:gs>
                      <a:gs pos="30000">
                        <a:srgbClr val="2F2F2F"/>
                      </a:gs>
                    </a:gsLst>
                    <a:lin ang="5400000" scaled="0"/>
                  </a:gradFill>
                  <a:effectLst/>
                  <a:uLnTx/>
                  <a:uFillTx/>
                  <a:latin typeface="Segoe UI"/>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gradFill>
                    <a:gsLst>
                      <a:gs pos="2917">
                        <a:srgbClr val="2F2F2F"/>
                      </a:gs>
                      <a:gs pos="30000">
                        <a:srgbClr val="2F2F2F"/>
                      </a:gs>
                    </a:gsLst>
                    <a:lin ang="5400000" scaled="0"/>
                  </a:gradFill>
                  <a:effectLst/>
                  <a:uLnTx/>
                  <a:uFillTx/>
                  <a:latin typeface="Segoe UI Semibold"/>
                  <a:ea typeface="+mn-ea"/>
                  <a:cs typeface="+mn-cs"/>
                </a:rPr>
                <a:t>AZ1</a:t>
              </a:r>
            </a:p>
          </p:txBody>
        </p:sp>
        <p:sp>
          <p:nvSpPr>
            <p:cNvPr id="90" name="TextBox 89">
              <a:extLst>
                <a:ext uri="{FF2B5EF4-FFF2-40B4-BE49-F238E27FC236}">
                  <a16:creationId xmlns:a16="http://schemas.microsoft.com/office/drawing/2014/main" id="{71608253-2008-4B76-A784-3B40FD63AE86}"/>
                </a:ext>
              </a:extLst>
            </p:cNvPr>
            <p:cNvSpPr txBox="1"/>
            <p:nvPr/>
          </p:nvSpPr>
          <p:spPr>
            <a:xfrm>
              <a:off x="5582390" y="5355285"/>
              <a:ext cx="1040828" cy="161583"/>
            </a:xfrm>
            <a:prstGeom prst="rect">
              <a:avLst/>
            </a:prstGeom>
            <a:noFill/>
          </p:spPr>
          <p:txBody>
            <a:bodyPr wrap="square" lIns="0" tIns="0" rIns="0" bIns="0" rtlCol="0" anchor="ctr">
              <a:spAutoFit/>
            </a:bodyPr>
            <a:lstStyle>
              <a:defPPr>
                <a:defRPr lang="en-US"/>
              </a:defPPr>
              <a:lvl1pPr marR="0" lvl="0" indent="0" algn="ctr" defTabSz="914400" fontAlgn="auto">
                <a:lnSpc>
                  <a:spcPct val="90000"/>
                </a:lnSpc>
                <a:spcBef>
                  <a:spcPts val="0"/>
                </a:spcBef>
                <a:spcAft>
                  <a:spcPts val="600"/>
                </a:spcAft>
                <a:buClrTx/>
                <a:buSzTx/>
                <a:buFontTx/>
                <a:buNone/>
                <a:tabLst/>
                <a:defRPr kumimoji="0" sz="1100" b="0" i="0" u="none" strike="noStrike" cap="none" spc="0" normalizeH="0" baseline="0">
                  <a:ln>
                    <a:noFill/>
                  </a:ln>
                  <a:gradFill>
                    <a:gsLst>
                      <a:gs pos="2917">
                        <a:srgbClr val="2F2F2F"/>
                      </a:gs>
                      <a:gs pos="30000">
                        <a:srgbClr val="2F2F2F"/>
                      </a:gs>
                    </a:gsLst>
                    <a:lin ang="5400000" scaled="0"/>
                  </a:gradFill>
                  <a:effectLst/>
                  <a:uLnTx/>
                  <a:uFillTx/>
                  <a:latin typeface="Segoe UI"/>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gradFill>
                    <a:gsLst>
                      <a:gs pos="2917">
                        <a:srgbClr val="2F2F2F"/>
                      </a:gs>
                      <a:gs pos="30000">
                        <a:srgbClr val="2F2F2F"/>
                      </a:gs>
                    </a:gsLst>
                    <a:lin ang="5400000" scaled="0"/>
                  </a:gradFill>
                  <a:effectLst/>
                  <a:uLnTx/>
                  <a:uFillTx/>
                  <a:latin typeface="Segoe UI Semibold"/>
                  <a:ea typeface="+mn-ea"/>
                  <a:cs typeface="+mn-cs"/>
                </a:rPr>
                <a:t>VMSS</a:t>
              </a:r>
            </a:p>
          </p:txBody>
        </p:sp>
        <p:grpSp>
          <p:nvGrpSpPr>
            <p:cNvPr id="91" name="Group 25">
              <a:extLst>
                <a:ext uri="{FF2B5EF4-FFF2-40B4-BE49-F238E27FC236}">
                  <a16:creationId xmlns:a16="http://schemas.microsoft.com/office/drawing/2014/main" id="{EAF6EC4D-96B6-4F28-BF31-F60C2C9B09F1}"/>
                </a:ext>
              </a:extLst>
            </p:cNvPr>
            <p:cNvGrpSpPr>
              <a:grpSpLocks noChangeAspect="1"/>
            </p:cNvGrpSpPr>
            <p:nvPr/>
          </p:nvGrpSpPr>
          <p:grpSpPr bwMode="auto">
            <a:xfrm>
              <a:off x="5694419" y="4614820"/>
              <a:ext cx="457022" cy="354303"/>
              <a:chOff x="3689" y="2040"/>
              <a:chExt cx="307" cy="238"/>
            </a:xfrm>
          </p:grpSpPr>
          <p:sp>
            <p:nvSpPr>
              <p:cNvPr id="141" name="Freeform 26">
                <a:extLst>
                  <a:ext uri="{FF2B5EF4-FFF2-40B4-BE49-F238E27FC236}">
                    <a16:creationId xmlns:a16="http://schemas.microsoft.com/office/drawing/2014/main" id="{D883B93E-D5F1-40A1-A28C-CF50708848A4}"/>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42" name="Freeform 27">
                <a:extLst>
                  <a:ext uri="{FF2B5EF4-FFF2-40B4-BE49-F238E27FC236}">
                    <a16:creationId xmlns:a16="http://schemas.microsoft.com/office/drawing/2014/main" id="{589D6A21-8EB0-4837-A5D9-1D890D726CC3}"/>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43" name="Freeform 28">
                <a:extLst>
                  <a:ext uri="{FF2B5EF4-FFF2-40B4-BE49-F238E27FC236}">
                    <a16:creationId xmlns:a16="http://schemas.microsoft.com/office/drawing/2014/main" id="{9A7615D7-A862-47C2-A00E-950178D56BB7}"/>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44" name="Line 29">
                <a:extLst>
                  <a:ext uri="{FF2B5EF4-FFF2-40B4-BE49-F238E27FC236}">
                    <a16:creationId xmlns:a16="http://schemas.microsoft.com/office/drawing/2014/main" id="{DB412984-1D40-4055-8B9A-AD2585B93653}"/>
                  </a:ext>
                </a:extLst>
              </p:cNvPr>
              <p:cNvSpPr>
                <a:spLocks noChangeShapeType="1"/>
              </p:cNvSpPr>
              <p:nvPr/>
            </p:nvSpPr>
            <p:spPr bwMode="auto">
              <a:xfrm>
                <a:off x="3841" y="2128"/>
                <a:ext cx="0" cy="63"/>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45" name="Freeform 30">
                <a:extLst>
                  <a:ext uri="{FF2B5EF4-FFF2-40B4-BE49-F238E27FC236}">
                    <a16:creationId xmlns:a16="http://schemas.microsoft.com/office/drawing/2014/main" id="{D56AD0ED-D57F-4EE3-92E5-A29A615DAD44}"/>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sp>
          <p:nvSpPr>
            <p:cNvPr id="92" name="Rectangle 91">
              <a:extLst>
                <a:ext uri="{FF2B5EF4-FFF2-40B4-BE49-F238E27FC236}">
                  <a16:creationId xmlns:a16="http://schemas.microsoft.com/office/drawing/2014/main" id="{4E8B08BE-F22D-4DE1-AACD-7B96AA430114}"/>
                </a:ext>
              </a:extLst>
            </p:cNvPr>
            <p:cNvSpPr/>
            <p:nvPr/>
          </p:nvSpPr>
          <p:spPr bwMode="auto">
            <a:xfrm>
              <a:off x="5626894" y="4544219"/>
              <a:ext cx="951820" cy="778081"/>
            </a:xfrm>
            <a:prstGeom prst="rect">
              <a:avLst/>
            </a:prstGeom>
            <a:noFill/>
            <a:ln w="19050">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93" name="Group 25">
              <a:extLst>
                <a:ext uri="{FF2B5EF4-FFF2-40B4-BE49-F238E27FC236}">
                  <a16:creationId xmlns:a16="http://schemas.microsoft.com/office/drawing/2014/main" id="{E22713A2-F624-4C72-9BD6-0AFCA0DC802A}"/>
                </a:ext>
              </a:extLst>
            </p:cNvPr>
            <p:cNvGrpSpPr>
              <a:grpSpLocks noChangeAspect="1"/>
            </p:cNvGrpSpPr>
            <p:nvPr/>
          </p:nvGrpSpPr>
          <p:grpSpPr bwMode="auto">
            <a:xfrm>
              <a:off x="5785379" y="4689010"/>
              <a:ext cx="457022" cy="354303"/>
              <a:chOff x="3689" y="2040"/>
              <a:chExt cx="307" cy="238"/>
            </a:xfrm>
            <a:solidFill>
              <a:schemeClr val="bg1"/>
            </a:solidFill>
          </p:grpSpPr>
          <p:sp>
            <p:nvSpPr>
              <p:cNvPr id="136" name="Freeform 26">
                <a:extLst>
                  <a:ext uri="{FF2B5EF4-FFF2-40B4-BE49-F238E27FC236}">
                    <a16:creationId xmlns:a16="http://schemas.microsoft.com/office/drawing/2014/main" id="{058A64DA-15A1-425A-9A3A-6CF5EC1B1219}"/>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grpFill/>
              <a:ln w="1905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37" name="Freeform 27">
                <a:extLst>
                  <a:ext uri="{FF2B5EF4-FFF2-40B4-BE49-F238E27FC236}">
                    <a16:creationId xmlns:a16="http://schemas.microsoft.com/office/drawing/2014/main" id="{CEC6485F-A539-49FD-90B3-0E14029832CC}"/>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grpFill/>
              <a:ln w="1905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38" name="Freeform 28">
                <a:extLst>
                  <a:ext uri="{FF2B5EF4-FFF2-40B4-BE49-F238E27FC236}">
                    <a16:creationId xmlns:a16="http://schemas.microsoft.com/office/drawing/2014/main" id="{23783036-7F17-4F6B-A492-850638AABE5F}"/>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grpFill/>
              <a:ln w="1905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39" name="Line 29">
                <a:extLst>
                  <a:ext uri="{FF2B5EF4-FFF2-40B4-BE49-F238E27FC236}">
                    <a16:creationId xmlns:a16="http://schemas.microsoft.com/office/drawing/2014/main" id="{9A7E5923-2D22-4C9A-BF0B-139DE81D573B}"/>
                  </a:ext>
                </a:extLst>
              </p:cNvPr>
              <p:cNvSpPr>
                <a:spLocks noChangeShapeType="1"/>
              </p:cNvSpPr>
              <p:nvPr/>
            </p:nvSpPr>
            <p:spPr bwMode="auto">
              <a:xfrm>
                <a:off x="3841" y="2128"/>
                <a:ext cx="0" cy="63"/>
              </a:xfrm>
              <a:prstGeom prst="line">
                <a:avLst/>
              </a:prstGeom>
              <a:grpFill/>
              <a:ln w="1905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40" name="Freeform 30">
                <a:extLst>
                  <a:ext uri="{FF2B5EF4-FFF2-40B4-BE49-F238E27FC236}">
                    <a16:creationId xmlns:a16="http://schemas.microsoft.com/office/drawing/2014/main" id="{4AD1B570-4FF3-4AA7-A610-0497372299A6}"/>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grpFill/>
              <a:ln w="1905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94" name="Group 25">
              <a:extLst>
                <a:ext uri="{FF2B5EF4-FFF2-40B4-BE49-F238E27FC236}">
                  <a16:creationId xmlns:a16="http://schemas.microsoft.com/office/drawing/2014/main" id="{445FB57E-9BC7-48A3-89D0-C09737709EBB}"/>
                </a:ext>
              </a:extLst>
            </p:cNvPr>
            <p:cNvGrpSpPr>
              <a:grpSpLocks noChangeAspect="1"/>
            </p:cNvGrpSpPr>
            <p:nvPr/>
          </p:nvGrpSpPr>
          <p:grpSpPr bwMode="auto">
            <a:xfrm>
              <a:off x="5876339" y="4763200"/>
              <a:ext cx="457022" cy="354303"/>
              <a:chOff x="3689" y="2040"/>
              <a:chExt cx="307" cy="238"/>
            </a:xfrm>
            <a:solidFill>
              <a:schemeClr val="bg1"/>
            </a:solidFill>
          </p:grpSpPr>
          <p:sp>
            <p:nvSpPr>
              <p:cNvPr id="131" name="Freeform 26">
                <a:extLst>
                  <a:ext uri="{FF2B5EF4-FFF2-40B4-BE49-F238E27FC236}">
                    <a16:creationId xmlns:a16="http://schemas.microsoft.com/office/drawing/2014/main" id="{B66C6C60-7581-405E-97C2-B9789E198171}"/>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grpFill/>
              <a:ln w="1905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32" name="Freeform 27">
                <a:extLst>
                  <a:ext uri="{FF2B5EF4-FFF2-40B4-BE49-F238E27FC236}">
                    <a16:creationId xmlns:a16="http://schemas.microsoft.com/office/drawing/2014/main" id="{5379937B-8294-41E0-AB90-4ABFF5C9420E}"/>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grpFill/>
              <a:ln w="1905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33" name="Freeform 28">
                <a:extLst>
                  <a:ext uri="{FF2B5EF4-FFF2-40B4-BE49-F238E27FC236}">
                    <a16:creationId xmlns:a16="http://schemas.microsoft.com/office/drawing/2014/main" id="{D5475430-58E7-4742-B27C-1DCB1768E5E1}"/>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grpFill/>
              <a:ln w="1905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34" name="Line 29">
                <a:extLst>
                  <a:ext uri="{FF2B5EF4-FFF2-40B4-BE49-F238E27FC236}">
                    <a16:creationId xmlns:a16="http://schemas.microsoft.com/office/drawing/2014/main" id="{BD897949-959A-4569-B4A5-72C38C99E333}"/>
                  </a:ext>
                </a:extLst>
              </p:cNvPr>
              <p:cNvSpPr>
                <a:spLocks noChangeShapeType="1"/>
              </p:cNvSpPr>
              <p:nvPr/>
            </p:nvSpPr>
            <p:spPr bwMode="auto">
              <a:xfrm>
                <a:off x="3841" y="2128"/>
                <a:ext cx="0" cy="63"/>
              </a:xfrm>
              <a:prstGeom prst="line">
                <a:avLst/>
              </a:prstGeom>
              <a:grpFill/>
              <a:ln w="1905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35" name="Freeform 30">
                <a:extLst>
                  <a:ext uri="{FF2B5EF4-FFF2-40B4-BE49-F238E27FC236}">
                    <a16:creationId xmlns:a16="http://schemas.microsoft.com/office/drawing/2014/main" id="{C1976B56-3025-410F-AF5C-B30CB1219407}"/>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grpFill/>
              <a:ln w="1905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95" name="Group 25">
              <a:extLst>
                <a:ext uri="{FF2B5EF4-FFF2-40B4-BE49-F238E27FC236}">
                  <a16:creationId xmlns:a16="http://schemas.microsoft.com/office/drawing/2014/main" id="{D980B87A-19AC-4EC3-B44A-741691763C77}"/>
                </a:ext>
              </a:extLst>
            </p:cNvPr>
            <p:cNvGrpSpPr>
              <a:grpSpLocks noChangeAspect="1"/>
            </p:cNvGrpSpPr>
            <p:nvPr/>
          </p:nvGrpSpPr>
          <p:grpSpPr bwMode="auto">
            <a:xfrm>
              <a:off x="5967299" y="4837390"/>
              <a:ext cx="457022" cy="354303"/>
              <a:chOff x="3689" y="2040"/>
              <a:chExt cx="307" cy="238"/>
            </a:xfrm>
            <a:solidFill>
              <a:schemeClr val="bg1"/>
            </a:solidFill>
          </p:grpSpPr>
          <p:sp>
            <p:nvSpPr>
              <p:cNvPr id="126" name="Freeform 26">
                <a:extLst>
                  <a:ext uri="{FF2B5EF4-FFF2-40B4-BE49-F238E27FC236}">
                    <a16:creationId xmlns:a16="http://schemas.microsoft.com/office/drawing/2014/main" id="{E4CF8973-FFD7-4DB6-81E6-A5059B00BD3C}"/>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grpFill/>
              <a:ln w="1905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27" name="Freeform 27">
                <a:extLst>
                  <a:ext uri="{FF2B5EF4-FFF2-40B4-BE49-F238E27FC236}">
                    <a16:creationId xmlns:a16="http://schemas.microsoft.com/office/drawing/2014/main" id="{53718FC8-6681-475C-A012-EDA00BF10667}"/>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grpFill/>
              <a:ln w="1905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28" name="Freeform 28">
                <a:extLst>
                  <a:ext uri="{FF2B5EF4-FFF2-40B4-BE49-F238E27FC236}">
                    <a16:creationId xmlns:a16="http://schemas.microsoft.com/office/drawing/2014/main" id="{B0B4EA0E-2DD9-4911-8733-E5EA39FF7161}"/>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grpFill/>
              <a:ln w="1905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29" name="Line 29">
                <a:extLst>
                  <a:ext uri="{FF2B5EF4-FFF2-40B4-BE49-F238E27FC236}">
                    <a16:creationId xmlns:a16="http://schemas.microsoft.com/office/drawing/2014/main" id="{00336F0E-89C1-4C84-AB1F-8819DFB8CAB1}"/>
                  </a:ext>
                </a:extLst>
              </p:cNvPr>
              <p:cNvSpPr>
                <a:spLocks noChangeShapeType="1"/>
              </p:cNvSpPr>
              <p:nvPr/>
            </p:nvSpPr>
            <p:spPr bwMode="auto">
              <a:xfrm>
                <a:off x="3841" y="2128"/>
                <a:ext cx="0" cy="63"/>
              </a:xfrm>
              <a:prstGeom prst="line">
                <a:avLst/>
              </a:prstGeom>
              <a:grpFill/>
              <a:ln w="1905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30" name="Freeform 30">
                <a:extLst>
                  <a:ext uri="{FF2B5EF4-FFF2-40B4-BE49-F238E27FC236}">
                    <a16:creationId xmlns:a16="http://schemas.microsoft.com/office/drawing/2014/main" id="{9A2194AE-1D70-4D29-A208-A57B6B69F669}"/>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grpFill/>
              <a:ln w="1905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96" name="Group 25">
              <a:extLst>
                <a:ext uri="{FF2B5EF4-FFF2-40B4-BE49-F238E27FC236}">
                  <a16:creationId xmlns:a16="http://schemas.microsoft.com/office/drawing/2014/main" id="{BCBC0ED6-DFF4-418D-BE80-53DCDE31869E}"/>
                </a:ext>
              </a:extLst>
            </p:cNvPr>
            <p:cNvGrpSpPr>
              <a:grpSpLocks noChangeAspect="1"/>
            </p:cNvGrpSpPr>
            <p:nvPr/>
          </p:nvGrpSpPr>
          <p:grpSpPr bwMode="auto">
            <a:xfrm>
              <a:off x="6058260" y="4911581"/>
              <a:ext cx="457022" cy="354303"/>
              <a:chOff x="3689" y="2040"/>
              <a:chExt cx="307" cy="238"/>
            </a:xfrm>
            <a:solidFill>
              <a:schemeClr val="bg1"/>
            </a:solidFill>
          </p:grpSpPr>
          <p:sp>
            <p:nvSpPr>
              <p:cNvPr id="121" name="Freeform 26">
                <a:extLst>
                  <a:ext uri="{FF2B5EF4-FFF2-40B4-BE49-F238E27FC236}">
                    <a16:creationId xmlns:a16="http://schemas.microsoft.com/office/drawing/2014/main" id="{60FCA9BC-3AA6-4295-93FF-7AC83C5E842B}"/>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grpFill/>
              <a:ln w="1905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22" name="Freeform 27">
                <a:extLst>
                  <a:ext uri="{FF2B5EF4-FFF2-40B4-BE49-F238E27FC236}">
                    <a16:creationId xmlns:a16="http://schemas.microsoft.com/office/drawing/2014/main" id="{88980E0A-ACFC-46CF-A51C-453D8C881F25}"/>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grpFill/>
              <a:ln w="1905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23" name="Freeform 28">
                <a:extLst>
                  <a:ext uri="{FF2B5EF4-FFF2-40B4-BE49-F238E27FC236}">
                    <a16:creationId xmlns:a16="http://schemas.microsoft.com/office/drawing/2014/main" id="{380E3DCC-752C-46EA-AE56-562B763BE032}"/>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grpFill/>
              <a:ln w="1905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24" name="Line 29">
                <a:extLst>
                  <a:ext uri="{FF2B5EF4-FFF2-40B4-BE49-F238E27FC236}">
                    <a16:creationId xmlns:a16="http://schemas.microsoft.com/office/drawing/2014/main" id="{EEDB2C4F-04FD-4F9D-B864-6768A91EC930}"/>
                  </a:ext>
                </a:extLst>
              </p:cNvPr>
              <p:cNvSpPr>
                <a:spLocks noChangeShapeType="1"/>
              </p:cNvSpPr>
              <p:nvPr/>
            </p:nvSpPr>
            <p:spPr bwMode="auto">
              <a:xfrm>
                <a:off x="3841" y="2128"/>
                <a:ext cx="0" cy="63"/>
              </a:xfrm>
              <a:prstGeom prst="line">
                <a:avLst/>
              </a:prstGeom>
              <a:grpFill/>
              <a:ln w="1905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25" name="Freeform 30">
                <a:extLst>
                  <a:ext uri="{FF2B5EF4-FFF2-40B4-BE49-F238E27FC236}">
                    <a16:creationId xmlns:a16="http://schemas.microsoft.com/office/drawing/2014/main" id="{46388199-F8B0-4BFE-8E28-A6F36B173ADC}"/>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grpFill/>
              <a:ln w="1905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sp>
          <p:nvSpPr>
            <p:cNvPr id="97" name="TextBox 96">
              <a:extLst>
                <a:ext uri="{FF2B5EF4-FFF2-40B4-BE49-F238E27FC236}">
                  <a16:creationId xmlns:a16="http://schemas.microsoft.com/office/drawing/2014/main" id="{5F1CE785-410B-4F88-8F16-6F1C240A0E8A}"/>
                </a:ext>
              </a:extLst>
            </p:cNvPr>
            <p:cNvSpPr txBox="1"/>
            <p:nvPr/>
          </p:nvSpPr>
          <p:spPr>
            <a:xfrm>
              <a:off x="5690071" y="4321935"/>
              <a:ext cx="825466" cy="161583"/>
            </a:xfrm>
            <a:prstGeom prst="rect">
              <a:avLst/>
            </a:prstGeom>
            <a:noFill/>
          </p:spPr>
          <p:txBody>
            <a:bodyPr wrap="square" lIns="0" tIns="0" rIns="0" bIns="0" rtlCol="0" anchor="ctr">
              <a:spAutoFit/>
            </a:bodyPr>
            <a:lstStyle>
              <a:defPPr>
                <a:defRPr lang="en-US"/>
              </a:defPPr>
              <a:lvl1pPr marR="0" lvl="0" indent="0" algn="ctr" defTabSz="914400" fontAlgn="auto">
                <a:lnSpc>
                  <a:spcPct val="90000"/>
                </a:lnSpc>
                <a:spcBef>
                  <a:spcPts val="0"/>
                </a:spcBef>
                <a:spcAft>
                  <a:spcPts val="600"/>
                </a:spcAft>
                <a:buClrTx/>
                <a:buSzTx/>
                <a:buFontTx/>
                <a:buNone/>
                <a:tabLst/>
                <a:defRPr kumimoji="0" sz="1100" b="0" i="0" u="none" strike="noStrike" cap="none" spc="0" normalizeH="0" baseline="0">
                  <a:ln>
                    <a:noFill/>
                  </a:ln>
                  <a:gradFill>
                    <a:gsLst>
                      <a:gs pos="2917">
                        <a:srgbClr val="2F2F2F"/>
                      </a:gs>
                      <a:gs pos="30000">
                        <a:srgbClr val="2F2F2F"/>
                      </a:gs>
                    </a:gsLst>
                    <a:lin ang="5400000" scaled="0"/>
                  </a:gradFill>
                  <a:effectLst/>
                  <a:uLnTx/>
                  <a:uFillTx/>
                  <a:latin typeface="Segoe UI"/>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gradFill>
                    <a:gsLst>
                      <a:gs pos="2917">
                        <a:srgbClr val="2F2F2F"/>
                      </a:gs>
                      <a:gs pos="30000">
                        <a:srgbClr val="2F2F2F"/>
                      </a:gs>
                    </a:gsLst>
                    <a:lin ang="5400000" scaled="0"/>
                  </a:gradFill>
                  <a:effectLst/>
                  <a:uLnTx/>
                  <a:uFillTx/>
                  <a:latin typeface="Segoe UI Semibold"/>
                  <a:ea typeface="+mn-ea"/>
                  <a:cs typeface="+mn-cs"/>
                </a:rPr>
                <a:t>AZ2</a:t>
              </a:r>
            </a:p>
          </p:txBody>
        </p:sp>
        <p:cxnSp>
          <p:nvCxnSpPr>
            <p:cNvPr id="98" name="Straight Arrow Connector 97">
              <a:extLst>
                <a:ext uri="{FF2B5EF4-FFF2-40B4-BE49-F238E27FC236}">
                  <a16:creationId xmlns:a16="http://schemas.microsoft.com/office/drawing/2014/main" id="{38E5110C-CCA4-4400-9918-18B743CD6EFE}"/>
                </a:ext>
              </a:extLst>
            </p:cNvPr>
            <p:cNvCxnSpPr>
              <a:cxnSpLocks/>
            </p:cNvCxnSpPr>
            <p:nvPr/>
          </p:nvCxnSpPr>
          <p:spPr>
            <a:xfrm flipV="1">
              <a:off x="5582761" y="3675880"/>
              <a:ext cx="1" cy="253250"/>
            </a:xfrm>
            <a:prstGeom prst="straightConnector1">
              <a:avLst/>
            </a:prstGeom>
            <a:ln w="19050">
              <a:solidFill>
                <a:schemeClr val="accent5"/>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C1FA9C2E-0F94-4507-91F9-0135E4DAA46B}"/>
                </a:ext>
              </a:extLst>
            </p:cNvPr>
            <p:cNvCxnSpPr>
              <a:cxnSpLocks/>
            </p:cNvCxnSpPr>
            <p:nvPr/>
          </p:nvCxnSpPr>
          <p:spPr>
            <a:xfrm flipV="1">
              <a:off x="6082252" y="3925425"/>
              <a:ext cx="1" cy="292244"/>
            </a:xfrm>
            <a:prstGeom prst="straightConnector1">
              <a:avLst/>
            </a:prstGeom>
            <a:ln w="19050">
              <a:solidFill>
                <a:schemeClr val="accent5"/>
              </a:solidFill>
              <a:miter lim="800000"/>
              <a:headEnd type="arrow" w="med" len="med"/>
              <a:tailEnd type="none" w="lg" len="lg"/>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149D5A6E-A608-4E52-BB00-EABBFC81C887}"/>
                </a:ext>
              </a:extLst>
            </p:cNvPr>
            <p:cNvCxnSpPr>
              <a:cxnSpLocks/>
            </p:cNvCxnSpPr>
            <p:nvPr/>
          </p:nvCxnSpPr>
          <p:spPr>
            <a:xfrm flipH="1">
              <a:off x="5582390" y="3925889"/>
              <a:ext cx="496987" cy="0"/>
            </a:xfrm>
            <a:prstGeom prst="straightConnector1">
              <a:avLst/>
            </a:prstGeom>
            <a:ln w="19050">
              <a:solidFill>
                <a:schemeClr val="accent5"/>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A8B178F4-42D5-4A89-8CAF-BBF628CDF9F3}"/>
                </a:ext>
              </a:extLst>
            </p:cNvPr>
            <p:cNvCxnSpPr>
              <a:cxnSpLocks/>
            </p:cNvCxnSpPr>
            <p:nvPr/>
          </p:nvCxnSpPr>
          <p:spPr>
            <a:xfrm flipH="1" flipV="1">
              <a:off x="5380186" y="3675880"/>
              <a:ext cx="1" cy="253250"/>
            </a:xfrm>
            <a:prstGeom prst="straightConnector1">
              <a:avLst/>
            </a:prstGeom>
            <a:ln w="19050">
              <a:solidFill>
                <a:schemeClr val="accent5"/>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9E3A5E84-D798-459A-8C8F-CE59E42B405F}"/>
                </a:ext>
              </a:extLst>
            </p:cNvPr>
            <p:cNvCxnSpPr>
              <a:cxnSpLocks/>
            </p:cNvCxnSpPr>
            <p:nvPr/>
          </p:nvCxnSpPr>
          <p:spPr>
            <a:xfrm flipH="1" flipV="1">
              <a:off x="4880695" y="3925425"/>
              <a:ext cx="1" cy="292244"/>
            </a:xfrm>
            <a:prstGeom prst="straightConnector1">
              <a:avLst/>
            </a:prstGeom>
            <a:ln w="19050">
              <a:solidFill>
                <a:schemeClr val="accent5"/>
              </a:solidFill>
              <a:miter lim="800000"/>
              <a:headEnd type="arrow" w="med" len="med"/>
              <a:tailEnd type="none" w="lg" len="lg"/>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DD3FA86E-1BF0-4FD4-AEC5-CC4FE7267FEB}"/>
                </a:ext>
              </a:extLst>
            </p:cNvPr>
            <p:cNvCxnSpPr>
              <a:cxnSpLocks/>
            </p:cNvCxnSpPr>
            <p:nvPr/>
          </p:nvCxnSpPr>
          <p:spPr>
            <a:xfrm>
              <a:off x="4883571" y="3925889"/>
              <a:ext cx="496987" cy="0"/>
            </a:xfrm>
            <a:prstGeom prst="straightConnector1">
              <a:avLst/>
            </a:prstGeom>
            <a:ln w="19050">
              <a:solidFill>
                <a:schemeClr val="accent5"/>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104" name="Picture 103">
              <a:extLst>
                <a:ext uri="{FF2B5EF4-FFF2-40B4-BE49-F238E27FC236}">
                  <a16:creationId xmlns:a16="http://schemas.microsoft.com/office/drawing/2014/main" id="{6D8DE0FF-134F-4547-8782-0BDCF4A2790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035889" y="2836610"/>
              <a:ext cx="884662" cy="867570"/>
            </a:xfrm>
            <a:prstGeom prst="rect">
              <a:avLst/>
            </a:prstGeom>
          </p:spPr>
        </p:pic>
        <p:sp>
          <p:nvSpPr>
            <p:cNvPr id="105" name="Oval 104">
              <a:extLst>
                <a:ext uri="{FF2B5EF4-FFF2-40B4-BE49-F238E27FC236}">
                  <a16:creationId xmlns:a16="http://schemas.microsoft.com/office/drawing/2014/main" id="{295FF55D-0565-4B40-B147-BB451714C9A7}"/>
                </a:ext>
              </a:extLst>
            </p:cNvPr>
            <p:cNvSpPr/>
            <p:nvPr/>
          </p:nvSpPr>
          <p:spPr bwMode="auto">
            <a:xfrm>
              <a:off x="6590037" y="3532700"/>
              <a:ext cx="454437" cy="521984"/>
            </a:xfrm>
            <a:prstGeom prst="ellipse">
              <a:avLst/>
            </a:prstGeom>
            <a:solidFill>
              <a:schemeClr val="bg1"/>
            </a:solidFill>
            <a:ln w="28575">
              <a:solidFill>
                <a:schemeClr val="bg1">
                  <a:lumMod val="65000"/>
                </a:schemeClr>
              </a:solidFill>
              <a:prstDash val="sysDash"/>
            </a:ln>
          </p:spPr>
          <p:txBody>
            <a:bodyPr lIns="182880" tIns="146304" rIns="182880" bIns="146304" anchor="t" anchorCtr="0"/>
            <a:lstStyle/>
            <a:p>
              <a:pPr marL="0" marR="0" lvl="0" indent="0" algn="ctr" defTabSz="950782"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err="1">
                <a:ln>
                  <a:noFill/>
                </a:ln>
                <a:gradFill>
                  <a:gsLst>
                    <a:gs pos="1250">
                      <a:srgbClr val="353535"/>
                    </a:gs>
                    <a:gs pos="100000">
                      <a:srgbClr val="353535"/>
                    </a:gs>
                  </a:gsLst>
                  <a:lin ang="5400000" scaled="0"/>
                </a:gradFill>
                <a:effectLst/>
                <a:uLnTx/>
                <a:uFillTx/>
                <a:latin typeface="Segoe UI Semilight"/>
                <a:ea typeface="MS PGothic" pitchFamily="34" charset="-128"/>
                <a:cs typeface="+mn-cs"/>
              </a:endParaRPr>
            </a:p>
          </p:txBody>
        </p:sp>
        <p:pic>
          <p:nvPicPr>
            <p:cNvPr id="106" name="Picture 105">
              <a:extLst>
                <a:ext uri="{FF2B5EF4-FFF2-40B4-BE49-F238E27FC236}">
                  <a16:creationId xmlns:a16="http://schemas.microsoft.com/office/drawing/2014/main" id="{5F0D6468-E539-434B-BA9D-874BD3A2550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652420" y="3617884"/>
              <a:ext cx="318542" cy="351614"/>
            </a:xfrm>
            <a:prstGeom prst="rect">
              <a:avLst/>
            </a:prstGeom>
            <a:solidFill>
              <a:schemeClr val="bg1"/>
            </a:solidFill>
            <a:ln>
              <a:noFill/>
              <a:prstDash val="sysDash"/>
            </a:ln>
          </p:spPr>
        </p:pic>
        <p:sp>
          <p:nvSpPr>
            <p:cNvPr id="107" name="Oval 106">
              <a:extLst>
                <a:ext uri="{FF2B5EF4-FFF2-40B4-BE49-F238E27FC236}">
                  <a16:creationId xmlns:a16="http://schemas.microsoft.com/office/drawing/2014/main" id="{0F703998-E202-41E5-AC7C-D9DE26DF4F0A}"/>
                </a:ext>
              </a:extLst>
            </p:cNvPr>
            <p:cNvSpPr/>
            <p:nvPr/>
          </p:nvSpPr>
          <p:spPr>
            <a:xfrm>
              <a:off x="5380186" y="2233046"/>
              <a:ext cx="202204" cy="1598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cxnSp>
          <p:nvCxnSpPr>
            <p:cNvPr id="108" name="Straight Arrow Connector 107">
              <a:extLst>
                <a:ext uri="{FF2B5EF4-FFF2-40B4-BE49-F238E27FC236}">
                  <a16:creationId xmlns:a16="http://schemas.microsoft.com/office/drawing/2014/main" id="{C9CB6EBF-DEF3-45F8-8B6B-DAEEBACC9D18}"/>
                </a:ext>
              </a:extLst>
            </p:cNvPr>
            <p:cNvCxnSpPr>
              <a:cxnSpLocks/>
              <a:stCxn id="104" idx="0"/>
              <a:endCxn id="107" idx="4"/>
            </p:cNvCxnSpPr>
            <p:nvPr/>
          </p:nvCxnSpPr>
          <p:spPr>
            <a:xfrm flipV="1">
              <a:off x="5478220" y="2392896"/>
              <a:ext cx="3068" cy="443714"/>
            </a:xfrm>
            <a:prstGeom prst="straightConnector1">
              <a:avLst/>
            </a:prstGeom>
            <a:ln w="19050">
              <a:solidFill>
                <a:schemeClr val="accent5"/>
              </a:solidFill>
              <a:miter lim="800000"/>
              <a:headEnd type="arrow" w="med" len="med"/>
              <a:tailEnd type="none" w="lg" len="lg"/>
            </a:ln>
          </p:spPr>
          <p:style>
            <a:lnRef idx="1">
              <a:schemeClr val="accent1"/>
            </a:lnRef>
            <a:fillRef idx="0">
              <a:schemeClr val="accent1"/>
            </a:fillRef>
            <a:effectRef idx="0">
              <a:schemeClr val="accent1"/>
            </a:effectRef>
            <a:fontRef idx="minor">
              <a:schemeClr val="tx1"/>
            </a:fontRef>
          </p:style>
        </p:cxnSp>
        <p:sp>
          <p:nvSpPr>
            <p:cNvPr id="109" name="Rectangle: Rounded Corners 108">
              <a:extLst>
                <a:ext uri="{FF2B5EF4-FFF2-40B4-BE49-F238E27FC236}">
                  <a16:creationId xmlns:a16="http://schemas.microsoft.com/office/drawing/2014/main" id="{BD1F53FE-3635-45DD-B8BA-F0F0047BEB5A}"/>
                </a:ext>
              </a:extLst>
            </p:cNvPr>
            <p:cNvSpPr/>
            <p:nvPr/>
          </p:nvSpPr>
          <p:spPr>
            <a:xfrm>
              <a:off x="6892198" y="2190533"/>
              <a:ext cx="2950589" cy="815110"/>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0" name="Rectangle 109">
              <a:extLst>
                <a:ext uri="{FF2B5EF4-FFF2-40B4-BE49-F238E27FC236}">
                  <a16:creationId xmlns:a16="http://schemas.microsoft.com/office/drawing/2014/main" id="{C105F6E8-8CD2-4EBE-9A07-A3184CC22F4E}"/>
                </a:ext>
              </a:extLst>
            </p:cNvPr>
            <p:cNvSpPr/>
            <p:nvPr/>
          </p:nvSpPr>
          <p:spPr bwMode="auto">
            <a:xfrm>
              <a:off x="7141244" y="2459364"/>
              <a:ext cx="382048" cy="310778"/>
            </a:xfrm>
            <a:prstGeom prst="rect">
              <a:avLst/>
            </a:prstGeom>
            <a:ln>
              <a:solidFill>
                <a:schemeClr val="bg1">
                  <a:lumMod val="6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11" name="Rectangle 110">
              <a:extLst>
                <a:ext uri="{FF2B5EF4-FFF2-40B4-BE49-F238E27FC236}">
                  <a16:creationId xmlns:a16="http://schemas.microsoft.com/office/drawing/2014/main" id="{832D64F4-0CEC-4257-8C11-FD561D4648A5}"/>
                </a:ext>
              </a:extLst>
            </p:cNvPr>
            <p:cNvSpPr/>
            <p:nvPr/>
          </p:nvSpPr>
          <p:spPr bwMode="auto">
            <a:xfrm>
              <a:off x="7646280" y="2450397"/>
              <a:ext cx="382048" cy="310778"/>
            </a:xfrm>
            <a:prstGeom prst="rect">
              <a:avLst/>
            </a:prstGeom>
            <a:ln>
              <a:solidFill>
                <a:schemeClr val="bg1">
                  <a:lumMod val="6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12" name="Rectangle 111">
              <a:extLst>
                <a:ext uri="{FF2B5EF4-FFF2-40B4-BE49-F238E27FC236}">
                  <a16:creationId xmlns:a16="http://schemas.microsoft.com/office/drawing/2014/main" id="{7A5F0441-91AE-4D15-8829-D84A80973200}"/>
                </a:ext>
              </a:extLst>
            </p:cNvPr>
            <p:cNvSpPr/>
            <p:nvPr/>
          </p:nvSpPr>
          <p:spPr bwMode="auto">
            <a:xfrm>
              <a:off x="8778364" y="2459364"/>
              <a:ext cx="382048" cy="310778"/>
            </a:xfrm>
            <a:prstGeom prst="rect">
              <a:avLst/>
            </a:prstGeom>
            <a:ln>
              <a:solidFill>
                <a:schemeClr val="bg1">
                  <a:lumMod val="65000"/>
                </a:schemeClr>
              </a:solid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13" name="Rectangle 112">
              <a:extLst>
                <a:ext uri="{FF2B5EF4-FFF2-40B4-BE49-F238E27FC236}">
                  <a16:creationId xmlns:a16="http://schemas.microsoft.com/office/drawing/2014/main" id="{AE704F2C-4EE1-4EE6-A1F3-987E441BCCFA}"/>
                </a:ext>
              </a:extLst>
            </p:cNvPr>
            <p:cNvSpPr/>
            <p:nvPr/>
          </p:nvSpPr>
          <p:spPr bwMode="auto">
            <a:xfrm>
              <a:off x="8195322" y="2459364"/>
              <a:ext cx="382048" cy="310778"/>
            </a:xfrm>
            <a:prstGeom prst="rect">
              <a:avLst/>
            </a:prstGeom>
            <a:ln>
              <a:solidFill>
                <a:schemeClr val="bg1">
                  <a:lumMod val="6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14" name="Arc 113">
              <a:extLst>
                <a:ext uri="{FF2B5EF4-FFF2-40B4-BE49-F238E27FC236}">
                  <a16:creationId xmlns:a16="http://schemas.microsoft.com/office/drawing/2014/main" id="{4580031C-D285-4546-9949-86D4C754818F}"/>
                </a:ext>
              </a:extLst>
            </p:cNvPr>
            <p:cNvSpPr/>
            <p:nvPr/>
          </p:nvSpPr>
          <p:spPr>
            <a:xfrm rot="9002203" flipV="1">
              <a:off x="5711449" y="2579110"/>
              <a:ext cx="1231028" cy="385908"/>
            </a:xfrm>
            <a:prstGeom prst="arc">
              <a:avLst>
                <a:gd name="adj1" fmla="val 10998830"/>
                <a:gd name="adj2" fmla="val 21325551"/>
              </a:avLst>
            </a:prstGeom>
            <a:ln w="28575">
              <a:prstDash val="sysDot"/>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5" name="Rectangle 114">
              <a:extLst>
                <a:ext uri="{FF2B5EF4-FFF2-40B4-BE49-F238E27FC236}">
                  <a16:creationId xmlns:a16="http://schemas.microsoft.com/office/drawing/2014/main" id="{0CE54DD5-61C6-4001-A730-F47888946FF7}"/>
                </a:ext>
              </a:extLst>
            </p:cNvPr>
            <p:cNvSpPr/>
            <p:nvPr/>
          </p:nvSpPr>
          <p:spPr bwMode="auto">
            <a:xfrm>
              <a:off x="9361406" y="2450397"/>
              <a:ext cx="382048" cy="310778"/>
            </a:xfrm>
            <a:prstGeom prst="rect">
              <a:avLst/>
            </a:prstGeom>
            <a:ln>
              <a:solidFill>
                <a:schemeClr val="bg1">
                  <a:lumMod val="65000"/>
                </a:schemeClr>
              </a:solid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16" name="Left Brace 115">
              <a:extLst>
                <a:ext uri="{FF2B5EF4-FFF2-40B4-BE49-F238E27FC236}">
                  <a16:creationId xmlns:a16="http://schemas.microsoft.com/office/drawing/2014/main" id="{A3B5F718-1643-407A-9582-798D8F2FA0DD}"/>
                </a:ext>
              </a:extLst>
            </p:cNvPr>
            <p:cNvSpPr/>
            <p:nvPr/>
          </p:nvSpPr>
          <p:spPr>
            <a:xfrm rot="16200000">
              <a:off x="7503876" y="2457134"/>
              <a:ext cx="155448" cy="914400"/>
            </a:xfrm>
            <a:prstGeom prst="leftBrace">
              <a:avLst/>
            </a:prstGeom>
            <a:ln w="22225"/>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7" name="Left Brace 116">
              <a:extLst>
                <a:ext uri="{FF2B5EF4-FFF2-40B4-BE49-F238E27FC236}">
                  <a16:creationId xmlns:a16="http://schemas.microsoft.com/office/drawing/2014/main" id="{F396209E-C135-47B2-B4FF-B799F3225315}"/>
                </a:ext>
              </a:extLst>
            </p:cNvPr>
            <p:cNvSpPr/>
            <p:nvPr/>
          </p:nvSpPr>
          <p:spPr>
            <a:xfrm rot="16200000">
              <a:off x="8835019" y="2217227"/>
              <a:ext cx="211549" cy="1405062"/>
            </a:xfrm>
            <a:prstGeom prst="leftBrace">
              <a:avLst/>
            </a:prstGeom>
            <a:ln w="22225"/>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8" name="TextBox 117">
              <a:extLst>
                <a:ext uri="{FF2B5EF4-FFF2-40B4-BE49-F238E27FC236}">
                  <a16:creationId xmlns:a16="http://schemas.microsoft.com/office/drawing/2014/main" id="{4D8B5DFE-5173-4652-9292-6020C81E1AE6}"/>
                </a:ext>
              </a:extLst>
            </p:cNvPr>
            <p:cNvSpPr txBox="1"/>
            <p:nvPr/>
          </p:nvSpPr>
          <p:spPr>
            <a:xfrm>
              <a:off x="7161485" y="3114988"/>
              <a:ext cx="825466" cy="161583"/>
            </a:xfrm>
            <a:prstGeom prst="rect">
              <a:avLst/>
            </a:prstGeom>
            <a:noFill/>
          </p:spPr>
          <p:txBody>
            <a:bodyPr wrap="square" lIns="0" tIns="0" rIns="0" bIns="0" rtlCol="0" anchor="ctr">
              <a:spAutoFit/>
            </a:bodyPr>
            <a:lstStyle>
              <a:defPPr>
                <a:defRPr lang="en-US"/>
              </a:defPPr>
              <a:lvl1pPr marR="0" lvl="0" indent="0" algn="ctr" defTabSz="914400" fontAlgn="auto">
                <a:lnSpc>
                  <a:spcPct val="90000"/>
                </a:lnSpc>
                <a:spcBef>
                  <a:spcPts val="0"/>
                </a:spcBef>
                <a:spcAft>
                  <a:spcPts val="600"/>
                </a:spcAft>
                <a:buClrTx/>
                <a:buSzTx/>
                <a:buFontTx/>
                <a:buNone/>
                <a:tabLst/>
                <a:defRPr kumimoji="0" sz="1100" b="0" i="0" u="none" strike="noStrike" cap="none" spc="0" normalizeH="0" baseline="0">
                  <a:ln>
                    <a:noFill/>
                  </a:ln>
                  <a:gradFill>
                    <a:gsLst>
                      <a:gs pos="2917">
                        <a:srgbClr val="2F2F2F"/>
                      </a:gs>
                      <a:gs pos="30000">
                        <a:srgbClr val="2F2F2F"/>
                      </a:gs>
                    </a:gsLst>
                    <a:lin ang="5400000" scaled="0"/>
                  </a:gradFill>
                  <a:effectLst/>
                  <a:uLnTx/>
                  <a:uFillTx/>
                  <a:latin typeface="Segoe UI"/>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gradFill>
                    <a:gsLst>
                      <a:gs pos="2917">
                        <a:srgbClr val="2F2F2F"/>
                      </a:gs>
                      <a:gs pos="30000">
                        <a:srgbClr val="2F2F2F"/>
                      </a:gs>
                    </a:gsLst>
                    <a:lin ang="5400000" scaled="0"/>
                  </a:gradFill>
                  <a:effectLst/>
                  <a:uLnTx/>
                  <a:uFillTx/>
                  <a:latin typeface="Segoe UI Semibold"/>
                  <a:ea typeface="+mn-ea"/>
                  <a:cs typeface="+mn-cs"/>
                </a:rPr>
                <a:t>Min capacity</a:t>
              </a:r>
            </a:p>
          </p:txBody>
        </p:sp>
        <p:sp>
          <p:nvSpPr>
            <p:cNvPr id="119" name="TextBox 118">
              <a:extLst>
                <a:ext uri="{FF2B5EF4-FFF2-40B4-BE49-F238E27FC236}">
                  <a16:creationId xmlns:a16="http://schemas.microsoft.com/office/drawing/2014/main" id="{010243F3-1BCF-45A7-A5DB-D6B14C6AB889}"/>
                </a:ext>
              </a:extLst>
            </p:cNvPr>
            <p:cNvSpPr txBox="1"/>
            <p:nvPr/>
          </p:nvSpPr>
          <p:spPr>
            <a:xfrm>
              <a:off x="8564634" y="3026797"/>
              <a:ext cx="825466" cy="323165"/>
            </a:xfrm>
            <a:prstGeom prst="rect">
              <a:avLst/>
            </a:prstGeom>
            <a:noFill/>
          </p:spPr>
          <p:txBody>
            <a:bodyPr wrap="square" lIns="0" tIns="0" rIns="0" bIns="0" rtlCol="0" anchor="ctr">
              <a:spAutoFit/>
            </a:bodyPr>
            <a:lstStyle>
              <a:defPPr>
                <a:defRPr lang="en-US"/>
              </a:defPPr>
              <a:lvl1pPr marR="0" lvl="0" indent="0" algn="ctr" defTabSz="914400" fontAlgn="auto">
                <a:lnSpc>
                  <a:spcPct val="90000"/>
                </a:lnSpc>
                <a:spcBef>
                  <a:spcPts val="0"/>
                </a:spcBef>
                <a:spcAft>
                  <a:spcPts val="600"/>
                </a:spcAft>
                <a:buClrTx/>
                <a:buSzTx/>
                <a:buFontTx/>
                <a:buNone/>
                <a:tabLst/>
                <a:defRPr kumimoji="0" sz="1100" b="0" i="0" u="none" strike="noStrike" cap="none" spc="0" normalizeH="0" baseline="0">
                  <a:ln>
                    <a:noFill/>
                  </a:ln>
                  <a:gradFill>
                    <a:gsLst>
                      <a:gs pos="2917">
                        <a:srgbClr val="2F2F2F"/>
                      </a:gs>
                      <a:gs pos="30000">
                        <a:srgbClr val="2F2F2F"/>
                      </a:gs>
                    </a:gsLst>
                    <a:lin ang="5400000" scaled="0"/>
                  </a:gradFill>
                  <a:effectLst/>
                  <a:uLnTx/>
                  <a:uFillTx/>
                  <a:latin typeface="Segoe UI"/>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gradFill>
                    <a:gsLst>
                      <a:gs pos="2917">
                        <a:srgbClr val="2F2F2F"/>
                      </a:gs>
                      <a:gs pos="30000">
                        <a:srgbClr val="2F2F2F"/>
                      </a:gs>
                    </a:gsLst>
                    <a:lin ang="5400000" scaled="0"/>
                  </a:gradFill>
                  <a:effectLst/>
                  <a:uLnTx/>
                  <a:uFillTx/>
                  <a:latin typeface="Segoe UI Semibold"/>
                  <a:ea typeface="+mn-ea"/>
                  <a:cs typeface="+mn-cs"/>
                </a:rPr>
                <a:t>Scale out at load</a:t>
              </a:r>
            </a:p>
          </p:txBody>
        </p:sp>
        <p:sp>
          <p:nvSpPr>
            <p:cNvPr id="120" name="TextBox 119">
              <a:extLst>
                <a:ext uri="{FF2B5EF4-FFF2-40B4-BE49-F238E27FC236}">
                  <a16:creationId xmlns:a16="http://schemas.microsoft.com/office/drawing/2014/main" id="{752AA8EA-2B12-41A7-BC5C-C876A7219D60}"/>
                </a:ext>
              </a:extLst>
            </p:cNvPr>
            <p:cNvSpPr txBox="1"/>
            <p:nvPr/>
          </p:nvSpPr>
          <p:spPr>
            <a:xfrm>
              <a:off x="5078983" y="2015813"/>
              <a:ext cx="825466" cy="161583"/>
            </a:xfrm>
            <a:prstGeom prst="rect">
              <a:avLst/>
            </a:prstGeom>
            <a:noFill/>
          </p:spPr>
          <p:txBody>
            <a:bodyPr wrap="square" lIns="0" tIns="0" rIns="0" bIns="0" rtlCol="0" anchor="ctr">
              <a:spAutoFit/>
            </a:bodyPr>
            <a:lstStyle>
              <a:defPPr>
                <a:defRPr lang="en-US"/>
              </a:defPPr>
              <a:lvl1pPr marR="0" lvl="0" indent="0" algn="ctr" defTabSz="914400" fontAlgn="auto">
                <a:lnSpc>
                  <a:spcPct val="90000"/>
                </a:lnSpc>
                <a:spcBef>
                  <a:spcPts val="0"/>
                </a:spcBef>
                <a:spcAft>
                  <a:spcPts val="600"/>
                </a:spcAft>
                <a:buClrTx/>
                <a:buSzTx/>
                <a:buFontTx/>
                <a:buNone/>
                <a:tabLst/>
                <a:defRPr kumimoji="0" sz="1100" b="0" i="0" u="none" strike="noStrike" cap="none" spc="0" normalizeH="0" baseline="0">
                  <a:ln>
                    <a:noFill/>
                  </a:ln>
                  <a:gradFill>
                    <a:gsLst>
                      <a:gs pos="2917">
                        <a:srgbClr val="2F2F2F"/>
                      </a:gs>
                      <a:gs pos="30000">
                        <a:srgbClr val="2F2F2F"/>
                      </a:gs>
                    </a:gsLst>
                    <a:lin ang="5400000" scaled="0"/>
                  </a:gradFill>
                  <a:effectLst/>
                  <a:uLnTx/>
                  <a:uFillTx/>
                  <a:latin typeface="Segoe UI"/>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gradFill>
                    <a:gsLst>
                      <a:gs pos="2917">
                        <a:srgbClr val="2F2F2F"/>
                      </a:gs>
                      <a:gs pos="30000">
                        <a:srgbClr val="2F2F2F"/>
                      </a:gs>
                    </a:gsLst>
                    <a:lin ang="5400000" scaled="0"/>
                  </a:gradFill>
                  <a:effectLst/>
                  <a:uLnTx/>
                  <a:uFillTx/>
                  <a:latin typeface="Segoe UI Semibold"/>
                  <a:ea typeface="+mn-ea"/>
                  <a:cs typeface="+mn-cs"/>
                </a:rPr>
                <a:t>Static VIP</a:t>
              </a:r>
            </a:p>
          </p:txBody>
        </p:sp>
      </p:grpSp>
      <p:sp>
        <p:nvSpPr>
          <p:cNvPr id="171" name="TextBox 170">
            <a:extLst>
              <a:ext uri="{FF2B5EF4-FFF2-40B4-BE49-F238E27FC236}">
                <a16:creationId xmlns:a16="http://schemas.microsoft.com/office/drawing/2014/main" id="{F7A34D0A-5E70-A443-B00D-5390185F6FAB}"/>
              </a:ext>
            </a:extLst>
          </p:cNvPr>
          <p:cNvSpPr txBox="1"/>
          <p:nvPr/>
        </p:nvSpPr>
        <p:spPr>
          <a:xfrm rot="2761634">
            <a:off x="11002229" y="274231"/>
            <a:ext cx="1594261" cy="369332"/>
          </a:xfrm>
          <a:prstGeom prst="rect">
            <a:avLst/>
          </a:prstGeom>
          <a:solidFill>
            <a:srgbClr val="7030A0"/>
          </a:solid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FFFFFF"/>
                </a:solidFill>
                <a:effectLst/>
                <a:uLnTx/>
                <a:uFillTx/>
                <a:latin typeface="Segoe UI"/>
                <a:ea typeface="+mn-ea"/>
                <a:cs typeface="+mn-cs"/>
              </a:rPr>
              <a:t>Preview</a:t>
            </a:r>
          </a:p>
        </p:txBody>
      </p:sp>
      <p:pic>
        <p:nvPicPr>
          <p:cNvPr id="172" name="Picture 171">
            <a:extLst>
              <a:ext uri="{FF2B5EF4-FFF2-40B4-BE49-F238E27FC236}">
                <a16:creationId xmlns:a16="http://schemas.microsoft.com/office/drawing/2014/main" id="{A802DA4B-5E97-294B-980A-0B3105082E0B}"/>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10652" y="129185"/>
            <a:ext cx="809299" cy="809299"/>
          </a:xfrm>
          <a:prstGeom prst="rect">
            <a:avLst/>
          </a:prstGeom>
        </p:spPr>
      </p:pic>
      <p:sp>
        <p:nvSpPr>
          <p:cNvPr id="5" name="Rectangle 4">
            <a:extLst>
              <a:ext uri="{FF2B5EF4-FFF2-40B4-BE49-F238E27FC236}">
                <a16:creationId xmlns:a16="http://schemas.microsoft.com/office/drawing/2014/main" id="{3FC3F825-C649-4E20-91EF-459A99E156A1}"/>
              </a:ext>
            </a:extLst>
          </p:cNvPr>
          <p:cNvSpPr/>
          <p:nvPr/>
        </p:nvSpPr>
        <p:spPr>
          <a:xfrm>
            <a:off x="81077" y="1067541"/>
            <a:ext cx="5139292" cy="584775"/>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F37521"/>
                </a:solidFill>
                <a:effectLst/>
                <a:uLnTx/>
                <a:uFillTx/>
                <a:latin typeface="Segoe UI"/>
                <a:ea typeface="+mn-ea"/>
                <a:cs typeface="Segoe UI Semilight" panose="020B0402040204020203" pitchFamily="34" charset="0"/>
              </a:rPr>
              <a:t>Performance and scalability</a:t>
            </a:r>
            <a:endParaRPr kumimoji="0" lang="en-US" sz="3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2510517790"/>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Azure PowerShell SDK - Az</a:t>
            </a:r>
          </a:p>
        </p:txBody>
      </p:sp>
      <p:sp>
        <p:nvSpPr>
          <p:cNvPr id="6" name="Text Placeholder 5"/>
          <p:cNvSpPr>
            <a:spLocks noGrp="1"/>
          </p:cNvSpPr>
          <p:nvPr>
            <p:ph type="body" sz="quarter" idx="10"/>
          </p:nvPr>
        </p:nvSpPr>
        <p:spPr>
          <a:xfrm>
            <a:off x="584200" y="1435497"/>
            <a:ext cx="11018520" cy="4382738"/>
          </a:xfrm>
        </p:spPr>
        <p:txBody>
          <a:bodyPr/>
          <a:lstStyle/>
          <a:p>
            <a:r>
              <a:rPr lang="en-US" dirty="0"/>
              <a:t>Azure PowerShell SDK Module - Az</a:t>
            </a:r>
          </a:p>
          <a:p>
            <a:pPr lvl="1"/>
            <a:r>
              <a:rPr lang="en-US" dirty="0"/>
              <a:t>Not compatible with the older </a:t>
            </a:r>
            <a:r>
              <a:rPr lang="en-US" dirty="0" err="1"/>
              <a:t>AzureRM</a:t>
            </a:r>
            <a:r>
              <a:rPr lang="en-US" dirty="0"/>
              <a:t> SDK (</a:t>
            </a:r>
            <a:r>
              <a:rPr lang="en-US" dirty="0" err="1"/>
              <a:t>ie</a:t>
            </a:r>
            <a:r>
              <a:rPr lang="en-US" dirty="0"/>
              <a:t> can’t be installed side by side)</a:t>
            </a:r>
          </a:p>
          <a:p>
            <a:pPr lvl="1"/>
            <a:r>
              <a:rPr lang="en-US" dirty="0"/>
              <a:t>There is an alias set so </a:t>
            </a:r>
            <a:r>
              <a:rPr lang="en-US" dirty="0" err="1"/>
              <a:t>AzureRM</a:t>
            </a:r>
            <a:r>
              <a:rPr lang="en-US" dirty="0"/>
              <a:t> commands will still work</a:t>
            </a:r>
          </a:p>
          <a:p>
            <a:pPr lvl="1"/>
            <a:r>
              <a:rPr lang="en-US" dirty="0"/>
              <a:t>It’s not required now, but new features are going into Az only</a:t>
            </a:r>
          </a:p>
          <a:p>
            <a:endParaRPr lang="en-US" sz="2000" dirty="0"/>
          </a:p>
          <a:p>
            <a:r>
              <a:rPr lang="en-US" dirty="0"/>
              <a:t>New Azure Login Method</a:t>
            </a:r>
          </a:p>
          <a:p>
            <a:pPr lvl="1"/>
            <a:r>
              <a:rPr lang="en-US" dirty="0"/>
              <a:t>Connect-</a:t>
            </a:r>
            <a:r>
              <a:rPr lang="en-US" dirty="0" err="1"/>
              <a:t>AzAccount</a:t>
            </a:r>
            <a:endParaRPr lang="en-US" dirty="0"/>
          </a:p>
          <a:p>
            <a:pPr marL="228600" lvl="1" indent="0">
              <a:buNone/>
            </a:pPr>
            <a:endParaRPr lang="en-US" dirty="0"/>
          </a:p>
          <a:p>
            <a:r>
              <a:rPr lang="en-US" dirty="0" err="1"/>
              <a:t>AzureRM</a:t>
            </a:r>
            <a:r>
              <a:rPr lang="en-US" dirty="0"/>
              <a:t> commands should work with </a:t>
            </a:r>
            <a:r>
              <a:rPr lang="en-US" dirty="0">
                <a:latin typeface="Consolas" panose="020B0609020204030204" pitchFamily="49" charset="0"/>
              </a:rPr>
              <a:t>Enable-</a:t>
            </a:r>
            <a:r>
              <a:rPr lang="en-US" dirty="0" err="1">
                <a:latin typeface="Consolas" panose="020B0609020204030204" pitchFamily="49" charset="0"/>
              </a:rPr>
              <a:t>AzureRmAlias</a:t>
            </a:r>
            <a:endParaRPr lang="en-US" dirty="0">
              <a:latin typeface="Consolas" panose="020B0609020204030204" pitchFamily="49" charset="0"/>
            </a:endParaRPr>
          </a:p>
          <a:p>
            <a:endParaRPr lang="en-US" sz="2000" dirty="0">
              <a:latin typeface="Consolas" panose="020B0609020204030204" pitchFamily="49" charset="0"/>
            </a:endParaRPr>
          </a:p>
          <a:p>
            <a:pPr marL="0" indent="0">
              <a:buNone/>
            </a:pPr>
            <a:r>
              <a:rPr lang="en-US" sz="1800" dirty="0">
                <a:latin typeface="Consolas" panose="020B0609020204030204" pitchFamily="49" charset="0"/>
                <a:hlinkClick r:id="rId3"/>
              </a:rPr>
              <a:t>https://azure.microsoft.com/blog/how-to-migrate-from-azurerm-to-az-in-azure-powershell/</a:t>
            </a:r>
            <a:r>
              <a:rPr lang="en-US" sz="1800" dirty="0">
                <a:latin typeface="Consolas" panose="020B0609020204030204" pitchFamily="49" charset="0"/>
              </a:rPr>
              <a:t> </a:t>
            </a:r>
          </a:p>
        </p:txBody>
      </p:sp>
    </p:spTree>
    <p:extLst>
      <p:ext uri="{BB962C8B-B14F-4D97-AF65-F5344CB8AC3E}">
        <p14:creationId xmlns:p14="http://schemas.microsoft.com/office/powerpoint/2010/main" val="729226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BF66DA8C-4415-4D7C-8084-D2B4610E687B}"/>
              </a:ext>
            </a:extLst>
          </p:cNvPr>
          <p:cNvGrpSpPr/>
          <p:nvPr/>
        </p:nvGrpSpPr>
        <p:grpSpPr>
          <a:xfrm>
            <a:off x="5915915" y="0"/>
            <a:ext cx="5987742" cy="6857999"/>
            <a:chOff x="5915915" y="271215"/>
            <a:chExt cx="5987742" cy="6278953"/>
          </a:xfrm>
        </p:grpSpPr>
        <p:sp>
          <p:nvSpPr>
            <p:cNvPr id="201" name="Rectangle 200">
              <a:extLst>
                <a:ext uri="{FF2B5EF4-FFF2-40B4-BE49-F238E27FC236}">
                  <a16:creationId xmlns:a16="http://schemas.microsoft.com/office/drawing/2014/main" id="{B9528B3A-62F4-4E54-8AD2-A8C51CD1EAE9}"/>
                </a:ext>
              </a:extLst>
            </p:cNvPr>
            <p:cNvSpPr/>
            <p:nvPr/>
          </p:nvSpPr>
          <p:spPr bwMode="auto">
            <a:xfrm>
              <a:off x="5915915" y="271215"/>
              <a:ext cx="3798342" cy="3653563"/>
            </a:xfrm>
            <a:prstGeom prst="rect">
              <a:avLst/>
            </a:prstGeom>
            <a:solidFill>
              <a:schemeClr val="bg1"/>
            </a:solidFill>
            <a:ln>
              <a:noFill/>
              <a:headEnd type="none" w="med" len="med"/>
              <a:tailEnd type="none" w="med" len="med"/>
            </a:ln>
            <a:effectLst>
              <a:outerShdw blurRad="190500" dist="38100" dir="2700000" sx="101000" sy="101000" algn="ctr"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07" name="Rectangle 206">
              <a:extLst>
                <a:ext uri="{FF2B5EF4-FFF2-40B4-BE49-F238E27FC236}">
                  <a16:creationId xmlns:a16="http://schemas.microsoft.com/office/drawing/2014/main" id="{035D0550-8DB9-4899-926D-CC7F25E259FB}"/>
                </a:ext>
              </a:extLst>
            </p:cNvPr>
            <p:cNvSpPr/>
            <p:nvPr/>
          </p:nvSpPr>
          <p:spPr bwMode="auto">
            <a:xfrm>
              <a:off x="5918052" y="3985480"/>
              <a:ext cx="3796204" cy="2564688"/>
            </a:xfrm>
            <a:prstGeom prst="rect">
              <a:avLst/>
            </a:prstGeom>
            <a:solidFill>
              <a:schemeClr val="bg1"/>
            </a:solidFill>
            <a:ln>
              <a:noFill/>
              <a:headEnd type="none" w="med" len="med"/>
              <a:tailEnd type="none" w="med" len="med"/>
            </a:ln>
            <a:effectLst>
              <a:outerShdw blurRad="190500" dist="38100" dir="2700000" sx="101000" sy="101000" algn="ctr"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08" name="Rectangle 207">
              <a:extLst>
                <a:ext uri="{FF2B5EF4-FFF2-40B4-BE49-F238E27FC236}">
                  <a16:creationId xmlns:a16="http://schemas.microsoft.com/office/drawing/2014/main" id="{CF9260FB-84DC-47CF-9A8E-3F9C45CE06DF}"/>
                </a:ext>
              </a:extLst>
            </p:cNvPr>
            <p:cNvSpPr/>
            <p:nvPr/>
          </p:nvSpPr>
          <p:spPr bwMode="auto">
            <a:xfrm>
              <a:off x="9775994" y="271663"/>
              <a:ext cx="2127663" cy="6274653"/>
            </a:xfrm>
            <a:prstGeom prst="rect">
              <a:avLst/>
            </a:prstGeom>
            <a:solidFill>
              <a:schemeClr val="bg1"/>
            </a:solidFill>
            <a:ln>
              <a:noFill/>
              <a:headEnd type="none" w="med" len="med"/>
              <a:tailEnd type="none" w="med" len="med"/>
            </a:ln>
            <a:effectLst>
              <a:outerShdw blurRad="190500" dist="38100" dir="2700000" sx="101000" sy="101000" algn="ctr"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sp>
        <p:nvSpPr>
          <p:cNvPr id="22" name="Rectangle 21">
            <a:extLst>
              <a:ext uri="{FF2B5EF4-FFF2-40B4-BE49-F238E27FC236}">
                <a16:creationId xmlns:a16="http://schemas.microsoft.com/office/drawing/2014/main" id="{497A9018-3FB6-4878-A956-270A4693B0AE}"/>
              </a:ext>
            </a:extLst>
          </p:cNvPr>
          <p:cNvSpPr/>
          <p:nvPr/>
        </p:nvSpPr>
        <p:spPr bwMode="auto">
          <a:xfrm>
            <a:off x="6227332" y="1229226"/>
            <a:ext cx="3152629" cy="2321072"/>
          </a:xfrm>
          <a:prstGeom prst="rect">
            <a:avLst/>
          </a:prstGeom>
          <a:noFill/>
          <a:ln w="19050">
            <a:solidFill>
              <a:schemeClr val="accent1"/>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431" name="Rectangle 430">
            <a:extLst>
              <a:ext uri="{FF2B5EF4-FFF2-40B4-BE49-F238E27FC236}">
                <a16:creationId xmlns:a16="http://schemas.microsoft.com/office/drawing/2014/main" id="{8D887A34-3467-4F35-A4AA-6BC469D9B8E1}"/>
              </a:ext>
            </a:extLst>
          </p:cNvPr>
          <p:cNvSpPr/>
          <p:nvPr/>
        </p:nvSpPr>
        <p:spPr bwMode="auto">
          <a:xfrm>
            <a:off x="10274492" y="3088496"/>
            <a:ext cx="1139833" cy="2577483"/>
          </a:xfrm>
          <a:prstGeom prst="rect">
            <a:avLst/>
          </a:prstGeom>
          <a:noFill/>
          <a:ln w="19050">
            <a:solidFill>
              <a:schemeClr val="accent1"/>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sng"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4" name="Text Placeholder 3">
            <a:extLst>
              <a:ext uri="{FF2B5EF4-FFF2-40B4-BE49-F238E27FC236}">
                <a16:creationId xmlns:a16="http://schemas.microsoft.com/office/drawing/2014/main" id="{2021FFF8-5AE5-4C6A-B288-BD6FA0ABCB92}"/>
              </a:ext>
            </a:extLst>
          </p:cNvPr>
          <p:cNvSpPr>
            <a:spLocks noGrp="1"/>
          </p:cNvSpPr>
          <p:nvPr>
            <p:ph type="body" sz="quarter" idx="4294967295"/>
          </p:nvPr>
        </p:nvSpPr>
        <p:spPr>
          <a:xfrm>
            <a:off x="252282" y="1523391"/>
            <a:ext cx="5630460" cy="4822859"/>
          </a:xfrm>
        </p:spPr>
        <p:txBody>
          <a:bodyPr wrap="square">
            <a:spAutoFit/>
          </a:bodyPr>
          <a:lstStyle/>
          <a:p>
            <a:pPr marL="0" indent="0">
              <a:spcBef>
                <a:spcPts val="0"/>
              </a:spcBef>
              <a:buNone/>
            </a:pPr>
            <a:r>
              <a:rPr lang="en-US" sz="2400" b="1" dirty="0">
                <a:latin typeface="+mj-lt"/>
              </a:rPr>
              <a:t>Built-in high-availability and performance</a:t>
            </a:r>
          </a:p>
          <a:p>
            <a:pPr marL="190500" indent="-190500">
              <a:buFont typeface="Arial" panose="020B0604020202020204" pitchFamily="34" charset="0"/>
              <a:buChar char="•"/>
            </a:pPr>
            <a:r>
              <a:rPr lang="en-US" sz="1800" dirty="0">
                <a:latin typeface="+mn-lt"/>
              </a:rPr>
              <a:t>Inbound and Outbound</a:t>
            </a:r>
          </a:p>
          <a:p>
            <a:pPr marL="190500" indent="-190500">
              <a:buFont typeface="Arial" panose="020B0604020202020204" pitchFamily="34" charset="0"/>
              <a:buChar char="•"/>
            </a:pPr>
            <a:r>
              <a:rPr lang="en-US" sz="1800" dirty="0">
                <a:latin typeface="+mn-lt"/>
              </a:rPr>
              <a:t>Public and Internal load balancing</a:t>
            </a:r>
          </a:p>
          <a:p>
            <a:pPr marL="190500" indent="-190500">
              <a:buFont typeface="Arial" panose="020B0604020202020204" pitchFamily="34" charset="0"/>
              <a:buChar char="•"/>
            </a:pPr>
            <a:r>
              <a:rPr lang="en-US" sz="1800" dirty="0">
                <a:latin typeface="+mn-lt"/>
              </a:rPr>
              <a:t>Availability Zones</a:t>
            </a:r>
          </a:p>
          <a:p>
            <a:pPr marL="0" indent="0">
              <a:buNone/>
            </a:pPr>
            <a:endParaRPr lang="en-US" sz="1800" dirty="0">
              <a:latin typeface="+mn-lt"/>
            </a:endParaRPr>
          </a:p>
          <a:p>
            <a:pPr marL="0" indent="0">
              <a:spcBef>
                <a:spcPts val="0"/>
              </a:spcBef>
              <a:buNone/>
            </a:pPr>
            <a:r>
              <a:rPr lang="en-US" sz="2400" b="1" dirty="0">
                <a:latin typeface="+mj-lt"/>
              </a:rPr>
              <a:t>Flexible for all TCP or UDP applications</a:t>
            </a:r>
          </a:p>
          <a:p>
            <a:pPr marL="190500" indent="-190500">
              <a:buFont typeface="Arial" panose="020B0604020202020204" pitchFamily="34" charset="0"/>
              <a:buChar char="•"/>
            </a:pPr>
            <a:r>
              <a:rPr lang="en-US" sz="1800" dirty="0">
                <a:latin typeface="+mn-lt"/>
              </a:rPr>
              <a:t>Any VM in a </a:t>
            </a:r>
            <a:r>
              <a:rPr lang="en-US" sz="1800" dirty="0" err="1">
                <a:latin typeface="+mn-lt"/>
              </a:rPr>
              <a:t>VNet</a:t>
            </a:r>
            <a:endParaRPr lang="en-US" sz="1800" dirty="0">
              <a:latin typeface="+mn-lt"/>
            </a:endParaRPr>
          </a:p>
          <a:p>
            <a:pPr marL="190500" indent="-190500">
              <a:buFont typeface="Arial" panose="020B0604020202020204" pitchFamily="34" charset="0"/>
              <a:buChar char="•"/>
            </a:pPr>
            <a:r>
              <a:rPr lang="en-US" sz="1800" dirty="0">
                <a:latin typeface="+mn-lt"/>
              </a:rPr>
              <a:t>HA Ports for n-active resiliency</a:t>
            </a:r>
          </a:p>
          <a:p>
            <a:pPr marL="190500" indent="-190500">
              <a:buFont typeface="Arial" panose="020B0604020202020204" pitchFamily="34" charset="0"/>
              <a:buChar char="•"/>
            </a:pPr>
            <a:r>
              <a:rPr lang="en-US" sz="1800" dirty="0">
                <a:latin typeface="+mn-lt"/>
              </a:rPr>
              <a:t>Health probe for TCP, HTTP, and HTTPS</a:t>
            </a:r>
          </a:p>
          <a:p>
            <a:pPr marL="0" indent="0">
              <a:spcBef>
                <a:spcPts val="0"/>
              </a:spcBef>
              <a:spcAft>
                <a:spcPts val="600"/>
              </a:spcAft>
              <a:buNone/>
            </a:pPr>
            <a:endParaRPr lang="en-US" sz="1800" dirty="0">
              <a:latin typeface="+mn-lt"/>
            </a:endParaRPr>
          </a:p>
          <a:p>
            <a:pPr marL="0" indent="0">
              <a:spcBef>
                <a:spcPts val="0"/>
              </a:spcBef>
              <a:buNone/>
            </a:pPr>
            <a:r>
              <a:rPr lang="en-US" sz="2400" b="1" dirty="0">
                <a:latin typeface="+mj-lt"/>
              </a:rPr>
              <a:t>Metrics in Azure Monitor</a:t>
            </a:r>
          </a:p>
          <a:p>
            <a:pPr marL="190500" indent="-190500">
              <a:buFont typeface="Arial" panose="020B0604020202020204" pitchFamily="34" charset="0"/>
              <a:buChar char="•"/>
            </a:pPr>
            <a:r>
              <a:rPr lang="en-US" sz="1800" dirty="0">
                <a:latin typeface="+mn-lt"/>
              </a:rPr>
              <a:t>Multi-dimensional</a:t>
            </a:r>
          </a:p>
          <a:p>
            <a:pPr marL="190500" indent="-190500">
              <a:buFont typeface="Arial" panose="020B0604020202020204" pitchFamily="34" charset="0"/>
              <a:buChar char="•"/>
            </a:pPr>
            <a:r>
              <a:rPr lang="en-US" sz="1800" dirty="0">
                <a:latin typeface="+mn-lt"/>
              </a:rPr>
              <a:t>3</a:t>
            </a:r>
            <a:r>
              <a:rPr lang="en-US" sz="1800" baseline="30000" dirty="0">
                <a:latin typeface="+mn-lt"/>
              </a:rPr>
              <a:t>rd</a:t>
            </a:r>
            <a:r>
              <a:rPr lang="en-US" sz="1800" dirty="0">
                <a:latin typeface="+mn-lt"/>
              </a:rPr>
              <a:t> party integration</a:t>
            </a:r>
          </a:p>
        </p:txBody>
      </p:sp>
      <p:cxnSp>
        <p:nvCxnSpPr>
          <p:cNvPr id="61" name="Straight Arrow Connector 60">
            <a:extLst>
              <a:ext uri="{FF2B5EF4-FFF2-40B4-BE49-F238E27FC236}">
                <a16:creationId xmlns:a16="http://schemas.microsoft.com/office/drawing/2014/main" id="{1265C5C2-11F0-4C58-852E-3CCA91F987AD}"/>
              </a:ext>
            </a:extLst>
          </p:cNvPr>
          <p:cNvCxnSpPr>
            <a:cxnSpLocks/>
          </p:cNvCxnSpPr>
          <p:nvPr/>
        </p:nvCxnSpPr>
        <p:spPr>
          <a:xfrm>
            <a:off x="10857629" y="2189435"/>
            <a:ext cx="0" cy="457200"/>
          </a:xfrm>
          <a:prstGeom prst="straightConnector1">
            <a:avLst/>
          </a:prstGeom>
          <a:ln w="19050">
            <a:solidFill>
              <a:schemeClr val="accent5"/>
            </a:solidFill>
            <a:miter lim="800000"/>
            <a:headEnd type="arrow" w="med" len="med"/>
            <a:tailEnd type="none" w="lg" len="lg"/>
          </a:ln>
        </p:spPr>
        <p:style>
          <a:lnRef idx="1">
            <a:schemeClr val="accent1"/>
          </a:lnRef>
          <a:fillRef idx="0">
            <a:schemeClr val="accent1"/>
          </a:fillRef>
          <a:effectRef idx="0">
            <a:schemeClr val="accent1"/>
          </a:effectRef>
          <a:fontRef idx="minor">
            <a:schemeClr val="tx1"/>
          </a:fontRef>
        </p:style>
      </p:cxnSp>
      <p:grpSp>
        <p:nvGrpSpPr>
          <p:cNvPr id="31" name="Group 30">
            <a:extLst>
              <a:ext uri="{FF2B5EF4-FFF2-40B4-BE49-F238E27FC236}">
                <a16:creationId xmlns:a16="http://schemas.microsoft.com/office/drawing/2014/main" id="{BDD1CF1D-193D-424E-AC18-D5197971447A}"/>
              </a:ext>
            </a:extLst>
          </p:cNvPr>
          <p:cNvGrpSpPr/>
          <p:nvPr/>
        </p:nvGrpSpPr>
        <p:grpSpPr>
          <a:xfrm>
            <a:off x="10547184" y="1427026"/>
            <a:ext cx="609600" cy="609598"/>
            <a:chOff x="7831561" y="1205771"/>
            <a:chExt cx="609600" cy="609598"/>
          </a:xfrm>
        </p:grpSpPr>
        <p:sp>
          <p:nvSpPr>
            <p:cNvPr id="62" name="Oval 61">
              <a:extLst>
                <a:ext uri="{FF2B5EF4-FFF2-40B4-BE49-F238E27FC236}">
                  <a16:creationId xmlns:a16="http://schemas.microsoft.com/office/drawing/2014/main" id="{CF5ABB38-465F-4503-A09F-DBC81DEF84E5}"/>
                </a:ext>
              </a:extLst>
            </p:cNvPr>
            <p:cNvSpPr/>
            <p:nvPr/>
          </p:nvSpPr>
          <p:spPr bwMode="auto">
            <a:xfrm>
              <a:off x="7831561" y="1205771"/>
              <a:ext cx="609600" cy="609598"/>
            </a:xfrm>
            <a:prstGeom prst="ellipse">
              <a:avLst/>
            </a:pr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nvGrpSpPr>
            <p:cNvPr id="63" name="Group 62">
              <a:extLst>
                <a:ext uri="{FF2B5EF4-FFF2-40B4-BE49-F238E27FC236}">
                  <a16:creationId xmlns:a16="http://schemas.microsoft.com/office/drawing/2014/main" id="{9A050516-2747-4168-B97A-ECD64674D1AB}"/>
                </a:ext>
              </a:extLst>
            </p:cNvPr>
            <p:cNvGrpSpPr/>
            <p:nvPr/>
          </p:nvGrpSpPr>
          <p:grpSpPr>
            <a:xfrm>
              <a:off x="7962255" y="1340123"/>
              <a:ext cx="348212" cy="337894"/>
              <a:chOff x="11105601" y="3231122"/>
              <a:chExt cx="348212" cy="337894"/>
            </a:xfrm>
          </p:grpSpPr>
          <p:sp>
            <p:nvSpPr>
              <p:cNvPr id="64" name="globe_2">
                <a:extLst>
                  <a:ext uri="{FF2B5EF4-FFF2-40B4-BE49-F238E27FC236}">
                    <a16:creationId xmlns:a16="http://schemas.microsoft.com/office/drawing/2014/main" id="{5725DF33-3DC6-439D-AC97-43DA6B43764C}"/>
                  </a:ext>
                </a:extLst>
              </p:cNvPr>
              <p:cNvSpPr>
                <a:spLocks noChangeAspect="1" noEditPoints="1"/>
              </p:cNvSpPr>
              <p:nvPr/>
            </p:nvSpPr>
            <p:spPr bwMode="auto">
              <a:xfrm>
                <a:off x="11105601" y="3231122"/>
                <a:ext cx="348212" cy="337894"/>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cxnSp>
            <p:nvCxnSpPr>
              <p:cNvPr id="66" name="Straight Connector 65">
                <a:extLst>
                  <a:ext uri="{FF2B5EF4-FFF2-40B4-BE49-F238E27FC236}">
                    <a16:creationId xmlns:a16="http://schemas.microsoft.com/office/drawing/2014/main" id="{8E652506-8BA5-49A8-9C25-D287AA6B97F3}"/>
                  </a:ext>
                </a:extLst>
              </p:cNvPr>
              <p:cNvCxnSpPr>
                <a:stCxn id="64" idx="1"/>
                <a:endCxn id="64" idx="3"/>
              </p:cNvCxnSpPr>
              <p:nvPr/>
            </p:nvCxnSpPr>
            <p:spPr>
              <a:xfrm>
                <a:off x="11280227" y="3231122"/>
                <a:ext cx="0" cy="337894"/>
              </a:xfrm>
              <a:prstGeom prst="line">
                <a:avLst/>
              </a:pr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grpSp>
        <p:nvGrpSpPr>
          <p:cNvPr id="5" name="Group 4">
            <a:extLst>
              <a:ext uri="{FF2B5EF4-FFF2-40B4-BE49-F238E27FC236}">
                <a16:creationId xmlns:a16="http://schemas.microsoft.com/office/drawing/2014/main" id="{F3BE129D-BBED-420B-B0DB-558CD56C4E27}"/>
              </a:ext>
            </a:extLst>
          </p:cNvPr>
          <p:cNvGrpSpPr/>
          <p:nvPr/>
        </p:nvGrpSpPr>
        <p:grpSpPr>
          <a:xfrm>
            <a:off x="10533265" y="2775991"/>
            <a:ext cx="640080" cy="640080"/>
            <a:chOff x="8511020" y="2341602"/>
            <a:chExt cx="640080" cy="640080"/>
          </a:xfrm>
        </p:grpSpPr>
        <p:sp>
          <p:nvSpPr>
            <p:cNvPr id="173" name="Rectangle 172">
              <a:extLst>
                <a:ext uri="{FF2B5EF4-FFF2-40B4-BE49-F238E27FC236}">
                  <a16:creationId xmlns:a16="http://schemas.microsoft.com/office/drawing/2014/main" id="{7CF27EFF-CE28-45E0-9493-A925BF7974EC}"/>
                </a:ext>
              </a:extLst>
            </p:cNvPr>
            <p:cNvSpPr/>
            <p:nvPr/>
          </p:nvSpPr>
          <p:spPr bwMode="auto">
            <a:xfrm>
              <a:off x="8511020" y="2590836"/>
              <a:ext cx="640080" cy="141613"/>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sng"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75" name="Graphic 4">
              <a:extLst>
                <a:ext uri="{FF2B5EF4-FFF2-40B4-BE49-F238E27FC236}">
                  <a16:creationId xmlns:a16="http://schemas.microsoft.com/office/drawing/2014/main" id="{DA6B8452-E190-426D-BB87-4595C873F9AC}"/>
                </a:ext>
              </a:extLst>
            </p:cNvPr>
            <p:cNvGrpSpPr/>
            <p:nvPr/>
          </p:nvGrpSpPr>
          <p:grpSpPr>
            <a:xfrm>
              <a:off x="8511020" y="2341602"/>
              <a:ext cx="640080" cy="640080"/>
              <a:chOff x="566898" y="438865"/>
              <a:chExt cx="793823" cy="793822"/>
            </a:xfrm>
            <a:effectLst/>
          </p:grpSpPr>
          <p:sp>
            <p:nvSpPr>
              <p:cNvPr id="78" name="Freeform: Shape 77">
                <a:extLst>
                  <a:ext uri="{FF2B5EF4-FFF2-40B4-BE49-F238E27FC236}">
                    <a16:creationId xmlns:a16="http://schemas.microsoft.com/office/drawing/2014/main" id="{FC9F64A3-2FED-4608-8268-6448A5033ECD}"/>
                  </a:ext>
                </a:extLst>
              </p:cNvPr>
              <p:cNvSpPr/>
              <p:nvPr/>
            </p:nvSpPr>
            <p:spPr>
              <a:xfrm>
                <a:off x="566898" y="438865"/>
                <a:ext cx="793823" cy="793822"/>
              </a:xfrm>
              <a:custGeom>
                <a:avLst/>
                <a:gdLst>
                  <a:gd name="connsiteX0" fmla="*/ 399980 w 793822"/>
                  <a:gd name="connsiteY0" fmla="*/ 781625 h 793822"/>
                  <a:gd name="connsiteX1" fmla="*/ 350198 w 793822"/>
                  <a:gd name="connsiteY1" fmla="*/ 760986 h 793822"/>
                  <a:gd name="connsiteX2" fmla="*/ 38943 w 793822"/>
                  <a:gd name="connsiteY2" fmla="*/ 449746 h 793822"/>
                  <a:gd name="connsiteX3" fmla="*/ 18319 w 793822"/>
                  <a:gd name="connsiteY3" fmla="*/ 399965 h 793822"/>
                  <a:gd name="connsiteX4" fmla="*/ 38943 w 793822"/>
                  <a:gd name="connsiteY4" fmla="*/ 350198 h 793822"/>
                  <a:gd name="connsiteX5" fmla="*/ 350198 w 793822"/>
                  <a:gd name="connsiteY5" fmla="*/ 38958 h 793822"/>
                  <a:gd name="connsiteX6" fmla="*/ 399980 w 793822"/>
                  <a:gd name="connsiteY6" fmla="*/ 18319 h 793822"/>
                  <a:gd name="connsiteX7" fmla="*/ 449762 w 793822"/>
                  <a:gd name="connsiteY7" fmla="*/ 38958 h 793822"/>
                  <a:gd name="connsiteX8" fmla="*/ 760971 w 793822"/>
                  <a:gd name="connsiteY8" fmla="*/ 350198 h 793822"/>
                  <a:gd name="connsiteX9" fmla="*/ 781610 w 793822"/>
                  <a:gd name="connsiteY9" fmla="*/ 399965 h 793822"/>
                  <a:gd name="connsiteX10" fmla="*/ 760955 w 793822"/>
                  <a:gd name="connsiteY10" fmla="*/ 449777 h 793822"/>
                  <a:gd name="connsiteX11" fmla="*/ 449762 w 793822"/>
                  <a:gd name="connsiteY11" fmla="*/ 760986 h 793822"/>
                  <a:gd name="connsiteX12" fmla="*/ 399980 w 793822"/>
                  <a:gd name="connsiteY12" fmla="*/ 781625 h 793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822" h="793822">
                    <a:moveTo>
                      <a:pt x="399980" y="781625"/>
                    </a:moveTo>
                    <a:cubicBezTo>
                      <a:pt x="381172" y="781625"/>
                      <a:pt x="363464" y="774298"/>
                      <a:pt x="350198" y="760986"/>
                    </a:cubicBezTo>
                    <a:lnTo>
                      <a:pt x="38943" y="449746"/>
                    </a:lnTo>
                    <a:cubicBezTo>
                      <a:pt x="25830" y="436633"/>
                      <a:pt x="18319" y="418512"/>
                      <a:pt x="18319" y="399965"/>
                    </a:cubicBezTo>
                    <a:cubicBezTo>
                      <a:pt x="18319" y="381432"/>
                      <a:pt x="25830" y="363296"/>
                      <a:pt x="38943" y="350198"/>
                    </a:cubicBezTo>
                    <a:lnTo>
                      <a:pt x="350198" y="38958"/>
                    </a:lnTo>
                    <a:cubicBezTo>
                      <a:pt x="363494" y="25647"/>
                      <a:pt x="381172" y="18319"/>
                      <a:pt x="399980" y="18319"/>
                    </a:cubicBezTo>
                    <a:cubicBezTo>
                      <a:pt x="418772" y="18319"/>
                      <a:pt x="436465" y="25647"/>
                      <a:pt x="449762" y="38958"/>
                    </a:cubicBezTo>
                    <a:lnTo>
                      <a:pt x="760971" y="350198"/>
                    </a:lnTo>
                    <a:cubicBezTo>
                      <a:pt x="774298" y="363449"/>
                      <a:pt x="781610" y="381142"/>
                      <a:pt x="781610" y="399965"/>
                    </a:cubicBezTo>
                    <a:cubicBezTo>
                      <a:pt x="781610" y="418787"/>
                      <a:pt x="774298" y="436480"/>
                      <a:pt x="760955" y="449777"/>
                    </a:cubicBezTo>
                    <a:lnTo>
                      <a:pt x="449762" y="760986"/>
                    </a:lnTo>
                    <a:cubicBezTo>
                      <a:pt x="436480" y="774298"/>
                      <a:pt x="418772" y="781625"/>
                      <a:pt x="399980" y="781625"/>
                    </a:cubicBezTo>
                  </a:path>
                </a:pathLst>
              </a:custGeom>
              <a:noFill/>
              <a:ln w="19050" cap="flat">
                <a:solidFill>
                  <a:schemeClr val="accent1"/>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sng" strike="noStrike" kern="1200" cap="none" spc="0" normalizeH="0" baseline="0" noProof="0">
                  <a:ln>
                    <a:noFill/>
                  </a:ln>
                  <a:solidFill>
                    <a:srgbClr val="1A1A1A"/>
                  </a:solidFill>
                  <a:effectLst/>
                  <a:uLnTx/>
                  <a:uFillTx/>
                  <a:latin typeface="Segoe UI"/>
                  <a:ea typeface="+mn-ea"/>
                  <a:cs typeface="+mn-cs"/>
                </a:endParaRPr>
              </a:p>
            </p:txBody>
          </p:sp>
          <p:sp>
            <p:nvSpPr>
              <p:cNvPr id="80" name="Freeform: Shape 79">
                <a:extLst>
                  <a:ext uri="{FF2B5EF4-FFF2-40B4-BE49-F238E27FC236}">
                    <a16:creationId xmlns:a16="http://schemas.microsoft.com/office/drawing/2014/main" id="{73A03BFE-21AC-4204-9A89-977B518CCF37}"/>
                  </a:ext>
                </a:extLst>
              </p:cNvPr>
              <p:cNvSpPr/>
              <p:nvPr/>
            </p:nvSpPr>
            <p:spPr>
              <a:xfrm>
                <a:off x="633867" y="505851"/>
                <a:ext cx="656429" cy="641163"/>
              </a:xfrm>
              <a:custGeom>
                <a:avLst/>
                <a:gdLst>
                  <a:gd name="connsiteX0" fmla="*/ 647668 w 656430"/>
                  <a:gd name="connsiteY0" fmla="*/ 327803 h 641164"/>
                  <a:gd name="connsiteX1" fmla="*/ 546715 w 656430"/>
                  <a:gd name="connsiteY1" fmla="*/ 226865 h 641164"/>
                  <a:gd name="connsiteX2" fmla="*/ 546715 w 656430"/>
                  <a:gd name="connsiteY2" fmla="*/ 298126 h 641164"/>
                  <a:gd name="connsiteX3" fmla="*/ 439610 w 656430"/>
                  <a:gd name="connsiteY3" fmla="*/ 298035 h 641164"/>
                  <a:gd name="connsiteX4" fmla="*/ 363525 w 656430"/>
                  <a:gd name="connsiteY4" fmla="*/ 221400 h 641164"/>
                  <a:gd name="connsiteX5" fmla="*/ 363525 w 656430"/>
                  <a:gd name="connsiteY5" fmla="*/ 119272 h 641164"/>
                  <a:gd name="connsiteX6" fmla="*/ 433946 w 656430"/>
                  <a:gd name="connsiteY6" fmla="*/ 119272 h 641164"/>
                  <a:gd name="connsiteX7" fmla="*/ 332993 w 656430"/>
                  <a:gd name="connsiteY7" fmla="*/ 18319 h 641164"/>
                  <a:gd name="connsiteX8" fmla="*/ 232056 w 656430"/>
                  <a:gd name="connsiteY8" fmla="*/ 119272 h 641164"/>
                  <a:gd name="connsiteX9" fmla="*/ 302462 w 656430"/>
                  <a:gd name="connsiteY9" fmla="*/ 119272 h 641164"/>
                  <a:gd name="connsiteX10" fmla="*/ 302462 w 656430"/>
                  <a:gd name="connsiteY10" fmla="*/ 221385 h 641164"/>
                  <a:gd name="connsiteX11" fmla="*/ 226423 w 656430"/>
                  <a:gd name="connsiteY11" fmla="*/ 297836 h 641164"/>
                  <a:gd name="connsiteX12" fmla="*/ 119272 w 656430"/>
                  <a:gd name="connsiteY12" fmla="*/ 297745 h 641164"/>
                  <a:gd name="connsiteX13" fmla="*/ 119272 w 656430"/>
                  <a:gd name="connsiteY13" fmla="*/ 227247 h 641164"/>
                  <a:gd name="connsiteX14" fmla="*/ 18319 w 656430"/>
                  <a:gd name="connsiteY14" fmla="*/ 328200 h 641164"/>
                  <a:gd name="connsiteX15" fmla="*/ 119272 w 656430"/>
                  <a:gd name="connsiteY15" fmla="*/ 429137 h 641164"/>
                  <a:gd name="connsiteX16" fmla="*/ 119272 w 656430"/>
                  <a:gd name="connsiteY16" fmla="*/ 357877 h 641164"/>
                  <a:gd name="connsiteX17" fmla="*/ 226468 w 656430"/>
                  <a:gd name="connsiteY17" fmla="*/ 357968 h 641164"/>
                  <a:gd name="connsiteX18" fmla="*/ 302462 w 656430"/>
                  <a:gd name="connsiteY18" fmla="*/ 434236 h 641164"/>
                  <a:gd name="connsiteX19" fmla="*/ 302462 w 656430"/>
                  <a:gd name="connsiteY19" fmla="*/ 505009 h 641164"/>
                  <a:gd name="connsiteX20" fmla="*/ 263870 w 656430"/>
                  <a:gd name="connsiteY20" fmla="*/ 566683 h 641164"/>
                  <a:gd name="connsiteX21" fmla="*/ 332780 w 656430"/>
                  <a:gd name="connsiteY21" fmla="*/ 635379 h 641164"/>
                  <a:gd name="connsiteX22" fmla="*/ 401628 w 656430"/>
                  <a:gd name="connsiteY22" fmla="*/ 566683 h 641164"/>
                  <a:gd name="connsiteX23" fmla="*/ 363525 w 656430"/>
                  <a:gd name="connsiteY23" fmla="*/ 505421 h 641164"/>
                  <a:gd name="connsiteX24" fmla="*/ 363525 w 656430"/>
                  <a:gd name="connsiteY24" fmla="*/ 434236 h 641164"/>
                  <a:gd name="connsiteX25" fmla="*/ 439472 w 656430"/>
                  <a:gd name="connsiteY25" fmla="*/ 358167 h 641164"/>
                  <a:gd name="connsiteX26" fmla="*/ 546715 w 656430"/>
                  <a:gd name="connsiteY26" fmla="*/ 358258 h 641164"/>
                  <a:gd name="connsiteX27" fmla="*/ 546715 w 656430"/>
                  <a:gd name="connsiteY27" fmla="*/ 428756 h 641164"/>
                  <a:gd name="connsiteX28" fmla="*/ 647668 w 656430"/>
                  <a:gd name="connsiteY28" fmla="*/ 327803 h 641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56430" h="641164">
                    <a:moveTo>
                      <a:pt x="647668" y="327803"/>
                    </a:moveTo>
                    <a:lnTo>
                      <a:pt x="546715" y="226865"/>
                    </a:lnTo>
                    <a:lnTo>
                      <a:pt x="546715" y="298126"/>
                    </a:lnTo>
                    <a:lnTo>
                      <a:pt x="439610" y="298035"/>
                    </a:lnTo>
                    <a:cubicBezTo>
                      <a:pt x="429275" y="261122"/>
                      <a:pt x="400331" y="231964"/>
                      <a:pt x="363525" y="221400"/>
                    </a:cubicBezTo>
                    <a:lnTo>
                      <a:pt x="363525" y="119272"/>
                    </a:lnTo>
                    <a:lnTo>
                      <a:pt x="433946" y="119272"/>
                    </a:lnTo>
                    <a:lnTo>
                      <a:pt x="332993" y="18319"/>
                    </a:lnTo>
                    <a:lnTo>
                      <a:pt x="232056" y="119272"/>
                    </a:lnTo>
                    <a:lnTo>
                      <a:pt x="302462" y="119272"/>
                    </a:lnTo>
                    <a:lnTo>
                      <a:pt x="302462" y="221385"/>
                    </a:lnTo>
                    <a:cubicBezTo>
                      <a:pt x="265717" y="231949"/>
                      <a:pt x="236803" y="261015"/>
                      <a:pt x="226423" y="297836"/>
                    </a:cubicBezTo>
                    <a:lnTo>
                      <a:pt x="119272" y="297745"/>
                    </a:lnTo>
                    <a:lnTo>
                      <a:pt x="119272" y="227247"/>
                    </a:lnTo>
                    <a:lnTo>
                      <a:pt x="18319" y="328200"/>
                    </a:lnTo>
                    <a:lnTo>
                      <a:pt x="119272" y="429137"/>
                    </a:lnTo>
                    <a:lnTo>
                      <a:pt x="119272" y="357877"/>
                    </a:lnTo>
                    <a:lnTo>
                      <a:pt x="226468" y="357968"/>
                    </a:lnTo>
                    <a:cubicBezTo>
                      <a:pt x="236895" y="394713"/>
                      <a:pt x="265763" y="423688"/>
                      <a:pt x="302462" y="434236"/>
                    </a:cubicBezTo>
                    <a:lnTo>
                      <a:pt x="302462" y="505009"/>
                    </a:lnTo>
                    <a:cubicBezTo>
                      <a:pt x="287196" y="516122"/>
                      <a:pt x="263870" y="539479"/>
                      <a:pt x="263870" y="566683"/>
                    </a:cubicBezTo>
                    <a:cubicBezTo>
                      <a:pt x="263870" y="604557"/>
                      <a:pt x="294905" y="635379"/>
                      <a:pt x="332780" y="635379"/>
                    </a:cubicBezTo>
                    <a:cubicBezTo>
                      <a:pt x="370654" y="635379"/>
                      <a:pt x="401628" y="604557"/>
                      <a:pt x="401628" y="566683"/>
                    </a:cubicBezTo>
                    <a:cubicBezTo>
                      <a:pt x="401628" y="539784"/>
                      <a:pt x="378791" y="516702"/>
                      <a:pt x="363525" y="505421"/>
                    </a:cubicBezTo>
                    <a:lnTo>
                      <a:pt x="363525" y="434236"/>
                    </a:lnTo>
                    <a:cubicBezTo>
                      <a:pt x="400148" y="423718"/>
                      <a:pt x="429000" y="394805"/>
                      <a:pt x="439472" y="358167"/>
                    </a:cubicBezTo>
                    <a:lnTo>
                      <a:pt x="546715" y="358258"/>
                    </a:lnTo>
                    <a:lnTo>
                      <a:pt x="546715" y="428756"/>
                    </a:lnTo>
                    <a:lnTo>
                      <a:pt x="647668" y="327803"/>
                    </a:lnTo>
                    <a:close/>
                  </a:path>
                </a:pathLst>
              </a:custGeom>
              <a:noFill/>
              <a:ln w="19050" cap="flat">
                <a:solidFill>
                  <a:schemeClr val="accent1"/>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sng" strike="noStrike" kern="1200" cap="none" spc="0" normalizeH="0" baseline="0" noProof="0">
                  <a:ln>
                    <a:noFill/>
                  </a:ln>
                  <a:solidFill>
                    <a:srgbClr val="1A1A1A"/>
                  </a:solidFill>
                  <a:effectLst/>
                  <a:uLnTx/>
                  <a:uFillTx/>
                  <a:latin typeface="Segoe UI"/>
                  <a:ea typeface="+mn-ea"/>
                  <a:cs typeface="+mn-cs"/>
                </a:endParaRPr>
              </a:p>
            </p:txBody>
          </p:sp>
          <p:sp>
            <p:nvSpPr>
              <p:cNvPr id="82" name="Freeform: Shape 81">
                <a:extLst>
                  <a:ext uri="{FF2B5EF4-FFF2-40B4-BE49-F238E27FC236}">
                    <a16:creationId xmlns:a16="http://schemas.microsoft.com/office/drawing/2014/main" id="{AEB18B7B-20F8-4370-8511-2138D91857E5}"/>
                  </a:ext>
                </a:extLst>
              </p:cNvPr>
              <p:cNvSpPr/>
              <p:nvPr/>
            </p:nvSpPr>
            <p:spPr>
              <a:xfrm>
                <a:off x="868276" y="735067"/>
                <a:ext cx="183190" cy="183190"/>
              </a:xfrm>
              <a:custGeom>
                <a:avLst/>
                <a:gdLst>
                  <a:gd name="connsiteX0" fmla="*/ 98587 w 183189"/>
                  <a:gd name="connsiteY0" fmla="*/ 18319 h 183189"/>
                  <a:gd name="connsiteX1" fmla="*/ 18319 w 183189"/>
                  <a:gd name="connsiteY1" fmla="*/ 98587 h 183189"/>
                  <a:gd name="connsiteX2" fmla="*/ 98587 w 183189"/>
                  <a:gd name="connsiteY2" fmla="*/ 178854 h 183189"/>
                  <a:gd name="connsiteX3" fmla="*/ 178854 w 183189"/>
                  <a:gd name="connsiteY3" fmla="*/ 98587 h 183189"/>
                  <a:gd name="connsiteX4" fmla="*/ 98587 w 183189"/>
                  <a:gd name="connsiteY4" fmla="*/ 18319 h 1831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189" h="183189">
                    <a:moveTo>
                      <a:pt x="98587" y="18319"/>
                    </a:moveTo>
                    <a:cubicBezTo>
                      <a:pt x="54331" y="18319"/>
                      <a:pt x="18319" y="54331"/>
                      <a:pt x="18319" y="98587"/>
                    </a:cubicBezTo>
                    <a:cubicBezTo>
                      <a:pt x="18319" y="142842"/>
                      <a:pt x="54331" y="178854"/>
                      <a:pt x="98587" y="178854"/>
                    </a:cubicBezTo>
                    <a:cubicBezTo>
                      <a:pt x="142842" y="178854"/>
                      <a:pt x="178854" y="142858"/>
                      <a:pt x="178854" y="98587"/>
                    </a:cubicBezTo>
                    <a:cubicBezTo>
                      <a:pt x="178854" y="54316"/>
                      <a:pt x="142842" y="18319"/>
                      <a:pt x="98587" y="18319"/>
                    </a:cubicBezTo>
                    <a:close/>
                  </a:path>
                </a:pathLst>
              </a:custGeom>
              <a:noFill/>
              <a:ln w="19050" cap="flat">
                <a:solidFill>
                  <a:schemeClr val="accent1"/>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sng" strike="noStrike" kern="1200" cap="none" spc="0" normalizeH="0" baseline="0" noProof="0">
                  <a:ln>
                    <a:noFill/>
                  </a:ln>
                  <a:solidFill>
                    <a:srgbClr val="1A1A1A"/>
                  </a:solidFill>
                  <a:effectLst/>
                  <a:uLnTx/>
                  <a:uFillTx/>
                  <a:latin typeface="Segoe UI"/>
                  <a:ea typeface="+mn-ea"/>
                  <a:cs typeface="+mn-cs"/>
                </a:endParaRPr>
              </a:p>
            </p:txBody>
          </p:sp>
        </p:grpSp>
      </p:grpSp>
      <p:grpSp>
        <p:nvGrpSpPr>
          <p:cNvPr id="86" name="Group 25">
            <a:extLst>
              <a:ext uri="{FF2B5EF4-FFF2-40B4-BE49-F238E27FC236}">
                <a16:creationId xmlns:a16="http://schemas.microsoft.com/office/drawing/2014/main" id="{EB3BF8EC-6CEE-4918-845A-0F56D035364F}"/>
              </a:ext>
            </a:extLst>
          </p:cNvPr>
          <p:cNvGrpSpPr>
            <a:grpSpLocks noChangeAspect="1"/>
          </p:cNvGrpSpPr>
          <p:nvPr/>
        </p:nvGrpSpPr>
        <p:grpSpPr bwMode="auto">
          <a:xfrm>
            <a:off x="10349418" y="3929625"/>
            <a:ext cx="457022" cy="354303"/>
            <a:chOff x="3689" y="2040"/>
            <a:chExt cx="307" cy="238"/>
          </a:xfrm>
        </p:grpSpPr>
        <p:sp>
          <p:nvSpPr>
            <p:cNvPr id="122" name="Freeform 26">
              <a:extLst>
                <a:ext uri="{FF2B5EF4-FFF2-40B4-BE49-F238E27FC236}">
                  <a16:creationId xmlns:a16="http://schemas.microsoft.com/office/drawing/2014/main" id="{BEA31C2A-FE45-4E92-8062-632DEE7EF1EB}"/>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sng" strike="noStrike" kern="1200" cap="none" spc="0" normalizeH="0" baseline="0" noProof="0">
                <a:ln>
                  <a:noFill/>
                </a:ln>
                <a:solidFill>
                  <a:srgbClr val="1A1A1A"/>
                </a:solidFill>
                <a:effectLst/>
                <a:uLnTx/>
                <a:uFillTx/>
                <a:latin typeface="Segoe UI"/>
                <a:ea typeface="+mn-ea"/>
                <a:cs typeface="+mn-cs"/>
              </a:endParaRPr>
            </a:p>
          </p:txBody>
        </p:sp>
        <p:sp>
          <p:nvSpPr>
            <p:cNvPr id="123" name="Freeform 27">
              <a:extLst>
                <a:ext uri="{FF2B5EF4-FFF2-40B4-BE49-F238E27FC236}">
                  <a16:creationId xmlns:a16="http://schemas.microsoft.com/office/drawing/2014/main" id="{9E4ACCD5-76D5-4663-A211-F4458BB29318}"/>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sng" strike="noStrike" kern="1200" cap="none" spc="0" normalizeH="0" baseline="0" noProof="0">
                <a:ln>
                  <a:noFill/>
                </a:ln>
                <a:solidFill>
                  <a:srgbClr val="1A1A1A"/>
                </a:solidFill>
                <a:effectLst/>
                <a:uLnTx/>
                <a:uFillTx/>
                <a:latin typeface="Segoe UI"/>
                <a:ea typeface="+mn-ea"/>
                <a:cs typeface="+mn-cs"/>
              </a:endParaRPr>
            </a:p>
          </p:txBody>
        </p:sp>
        <p:sp>
          <p:nvSpPr>
            <p:cNvPr id="124" name="Freeform 28">
              <a:extLst>
                <a:ext uri="{FF2B5EF4-FFF2-40B4-BE49-F238E27FC236}">
                  <a16:creationId xmlns:a16="http://schemas.microsoft.com/office/drawing/2014/main" id="{EB2796FC-B673-4C97-971D-E0E0862C46C6}"/>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sng" strike="noStrike" kern="1200" cap="none" spc="0" normalizeH="0" baseline="0" noProof="0">
                <a:ln>
                  <a:noFill/>
                </a:ln>
                <a:solidFill>
                  <a:srgbClr val="1A1A1A"/>
                </a:solidFill>
                <a:effectLst/>
                <a:uLnTx/>
                <a:uFillTx/>
                <a:latin typeface="Segoe UI"/>
                <a:ea typeface="+mn-ea"/>
                <a:cs typeface="+mn-cs"/>
              </a:endParaRPr>
            </a:p>
          </p:txBody>
        </p:sp>
        <p:sp>
          <p:nvSpPr>
            <p:cNvPr id="125" name="Line 29">
              <a:extLst>
                <a:ext uri="{FF2B5EF4-FFF2-40B4-BE49-F238E27FC236}">
                  <a16:creationId xmlns:a16="http://schemas.microsoft.com/office/drawing/2014/main" id="{5091CB01-D9F1-463E-90BF-428D1A25547B}"/>
                </a:ext>
              </a:extLst>
            </p:cNvPr>
            <p:cNvSpPr>
              <a:spLocks noChangeShapeType="1"/>
            </p:cNvSpPr>
            <p:nvPr/>
          </p:nvSpPr>
          <p:spPr bwMode="auto">
            <a:xfrm>
              <a:off x="3841" y="2128"/>
              <a:ext cx="0" cy="63"/>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sng" strike="noStrike" kern="1200" cap="none" spc="0" normalizeH="0" baseline="0" noProof="0">
                <a:ln>
                  <a:noFill/>
                </a:ln>
                <a:solidFill>
                  <a:srgbClr val="1A1A1A"/>
                </a:solidFill>
                <a:effectLst/>
                <a:uLnTx/>
                <a:uFillTx/>
                <a:latin typeface="Segoe UI"/>
                <a:ea typeface="+mn-ea"/>
                <a:cs typeface="+mn-cs"/>
              </a:endParaRPr>
            </a:p>
          </p:txBody>
        </p:sp>
        <p:sp>
          <p:nvSpPr>
            <p:cNvPr id="126" name="Freeform 30">
              <a:extLst>
                <a:ext uri="{FF2B5EF4-FFF2-40B4-BE49-F238E27FC236}">
                  <a16:creationId xmlns:a16="http://schemas.microsoft.com/office/drawing/2014/main" id="{E51CAD65-A518-4C71-BA00-6FBE4641BE3A}"/>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sng" strike="noStrike" kern="1200" cap="none" spc="0" normalizeH="0" baseline="0" noProof="0">
                <a:ln>
                  <a:noFill/>
                </a:ln>
                <a:solidFill>
                  <a:srgbClr val="1A1A1A"/>
                </a:solidFill>
                <a:effectLst/>
                <a:uLnTx/>
                <a:uFillTx/>
                <a:latin typeface="Segoe UI"/>
                <a:ea typeface="+mn-ea"/>
                <a:cs typeface="+mn-cs"/>
              </a:endParaRPr>
            </a:p>
          </p:txBody>
        </p:sp>
      </p:grpSp>
      <p:grpSp>
        <p:nvGrpSpPr>
          <p:cNvPr id="88" name="Group 25">
            <a:extLst>
              <a:ext uri="{FF2B5EF4-FFF2-40B4-BE49-F238E27FC236}">
                <a16:creationId xmlns:a16="http://schemas.microsoft.com/office/drawing/2014/main" id="{0FA3287D-FF01-4AB8-8DA7-13A78D88EE43}"/>
              </a:ext>
            </a:extLst>
          </p:cNvPr>
          <p:cNvGrpSpPr>
            <a:grpSpLocks noChangeAspect="1"/>
          </p:cNvGrpSpPr>
          <p:nvPr/>
        </p:nvGrpSpPr>
        <p:grpSpPr bwMode="auto">
          <a:xfrm>
            <a:off x="10908321" y="3929625"/>
            <a:ext cx="457022" cy="354303"/>
            <a:chOff x="3689" y="2040"/>
            <a:chExt cx="307" cy="238"/>
          </a:xfrm>
        </p:grpSpPr>
        <p:sp>
          <p:nvSpPr>
            <p:cNvPr id="116" name="Freeform 26">
              <a:extLst>
                <a:ext uri="{FF2B5EF4-FFF2-40B4-BE49-F238E27FC236}">
                  <a16:creationId xmlns:a16="http://schemas.microsoft.com/office/drawing/2014/main" id="{5A1067DB-6894-471D-8028-8DCE093AE0C3}"/>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sng" strike="noStrike" kern="1200" cap="none" spc="0" normalizeH="0" baseline="0" noProof="0">
                <a:ln>
                  <a:noFill/>
                </a:ln>
                <a:solidFill>
                  <a:srgbClr val="1A1A1A"/>
                </a:solidFill>
                <a:effectLst/>
                <a:uLnTx/>
                <a:uFillTx/>
                <a:latin typeface="Segoe UI"/>
                <a:ea typeface="+mn-ea"/>
                <a:cs typeface="+mn-cs"/>
              </a:endParaRPr>
            </a:p>
          </p:txBody>
        </p:sp>
        <p:sp>
          <p:nvSpPr>
            <p:cNvPr id="117" name="Freeform 27">
              <a:extLst>
                <a:ext uri="{FF2B5EF4-FFF2-40B4-BE49-F238E27FC236}">
                  <a16:creationId xmlns:a16="http://schemas.microsoft.com/office/drawing/2014/main" id="{08863236-3D9A-4711-BC36-F076CEE21CDF}"/>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sng" strike="noStrike" kern="1200" cap="none" spc="0" normalizeH="0" baseline="0" noProof="0">
                <a:ln>
                  <a:noFill/>
                </a:ln>
                <a:solidFill>
                  <a:srgbClr val="1A1A1A"/>
                </a:solidFill>
                <a:effectLst/>
                <a:uLnTx/>
                <a:uFillTx/>
                <a:latin typeface="Segoe UI"/>
                <a:ea typeface="+mn-ea"/>
                <a:cs typeface="+mn-cs"/>
              </a:endParaRPr>
            </a:p>
          </p:txBody>
        </p:sp>
        <p:sp>
          <p:nvSpPr>
            <p:cNvPr id="118" name="Freeform 28">
              <a:extLst>
                <a:ext uri="{FF2B5EF4-FFF2-40B4-BE49-F238E27FC236}">
                  <a16:creationId xmlns:a16="http://schemas.microsoft.com/office/drawing/2014/main" id="{B2053C08-9565-4716-AA43-2186024D6B2B}"/>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sng" strike="noStrike" kern="1200" cap="none" spc="0" normalizeH="0" baseline="0" noProof="0">
                <a:ln>
                  <a:noFill/>
                </a:ln>
                <a:solidFill>
                  <a:srgbClr val="1A1A1A"/>
                </a:solidFill>
                <a:effectLst/>
                <a:uLnTx/>
                <a:uFillTx/>
                <a:latin typeface="Segoe UI"/>
                <a:ea typeface="+mn-ea"/>
                <a:cs typeface="+mn-cs"/>
              </a:endParaRPr>
            </a:p>
          </p:txBody>
        </p:sp>
        <p:sp>
          <p:nvSpPr>
            <p:cNvPr id="120" name="Line 29">
              <a:extLst>
                <a:ext uri="{FF2B5EF4-FFF2-40B4-BE49-F238E27FC236}">
                  <a16:creationId xmlns:a16="http://schemas.microsoft.com/office/drawing/2014/main" id="{6734B1B5-928C-4EA3-BF03-F5055CDA8688}"/>
                </a:ext>
              </a:extLst>
            </p:cNvPr>
            <p:cNvSpPr>
              <a:spLocks noChangeShapeType="1"/>
            </p:cNvSpPr>
            <p:nvPr/>
          </p:nvSpPr>
          <p:spPr bwMode="auto">
            <a:xfrm>
              <a:off x="3841" y="2128"/>
              <a:ext cx="0" cy="63"/>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sng" strike="noStrike" kern="1200" cap="none" spc="0" normalizeH="0" baseline="0" noProof="0">
                <a:ln>
                  <a:noFill/>
                </a:ln>
                <a:solidFill>
                  <a:srgbClr val="1A1A1A"/>
                </a:solidFill>
                <a:effectLst/>
                <a:uLnTx/>
                <a:uFillTx/>
                <a:latin typeface="Segoe UI"/>
                <a:ea typeface="+mn-ea"/>
                <a:cs typeface="+mn-cs"/>
              </a:endParaRPr>
            </a:p>
          </p:txBody>
        </p:sp>
        <p:sp>
          <p:nvSpPr>
            <p:cNvPr id="121" name="Freeform 30">
              <a:extLst>
                <a:ext uri="{FF2B5EF4-FFF2-40B4-BE49-F238E27FC236}">
                  <a16:creationId xmlns:a16="http://schemas.microsoft.com/office/drawing/2014/main" id="{0931979B-8B3C-4041-931C-76282342545B}"/>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sng" strike="noStrike" kern="1200" cap="none" spc="0" normalizeH="0" baseline="0" noProof="0">
                <a:ln>
                  <a:noFill/>
                </a:ln>
                <a:solidFill>
                  <a:srgbClr val="1A1A1A"/>
                </a:solidFill>
                <a:effectLst/>
                <a:uLnTx/>
                <a:uFillTx/>
                <a:latin typeface="Segoe UI"/>
                <a:ea typeface="+mn-ea"/>
                <a:cs typeface="+mn-cs"/>
              </a:endParaRPr>
            </a:p>
          </p:txBody>
        </p:sp>
      </p:grpSp>
      <p:sp>
        <p:nvSpPr>
          <p:cNvPr id="148" name="TextBox 147">
            <a:extLst>
              <a:ext uri="{FF2B5EF4-FFF2-40B4-BE49-F238E27FC236}">
                <a16:creationId xmlns:a16="http://schemas.microsoft.com/office/drawing/2014/main" id="{9AAB5688-9F88-4410-9051-0E967E0F739A}"/>
              </a:ext>
            </a:extLst>
          </p:cNvPr>
          <p:cNvSpPr txBox="1"/>
          <p:nvPr/>
        </p:nvSpPr>
        <p:spPr>
          <a:xfrm>
            <a:off x="10093561" y="3638414"/>
            <a:ext cx="1527771" cy="145424"/>
          </a:xfrm>
          <a:prstGeom prst="rect">
            <a:avLst/>
          </a:prstGeom>
          <a:noFill/>
        </p:spPr>
        <p:txBody>
          <a:bodyPr wrap="square" lIns="0" tIns="0" rIns="0" bIns="0" rtlCol="0">
            <a:spAutoFit/>
          </a:bodyPr>
          <a:lstStyle>
            <a:defPPr>
              <a:defRPr lang="en-US"/>
            </a:defPPr>
            <a:lvl1pPr marR="0" lvl="0" indent="0" algn="ctr" defTabSz="914400" fontAlgn="auto">
              <a:lnSpc>
                <a:spcPct val="90000"/>
              </a:lnSpc>
              <a:spcBef>
                <a:spcPts val="0"/>
              </a:spcBef>
              <a:spcAft>
                <a:spcPts val="600"/>
              </a:spcAft>
              <a:buClrTx/>
              <a:buSzTx/>
              <a:buFontTx/>
              <a:buNone/>
              <a:tabLst/>
              <a:defRPr kumimoji="0" sz="1100" b="0" i="0" u="none" strike="noStrike" cap="none" spc="0" normalizeH="0" baseline="0">
                <a:ln>
                  <a:noFill/>
                </a:ln>
                <a:gradFill>
                  <a:gsLst>
                    <a:gs pos="2917">
                      <a:srgbClr val="2F2F2F"/>
                    </a:gs>
                    <a:gs pos="30000">
                      <a:srgbClr val="2F2F2F"/>
                    </a:gs>
                  </a:gsLst>
                  <a:lin ang="5400000" scaled="0"/>
                </a:gradFill>
                <a:effectLst/>
                <a:uLnTx/>
                <a:uFillTx/>
                <a:latin typeface="Segoe UI"/>
              </a:defRPr>
            </a:lvl1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sng" strike="noStrike" kern="1200" cap="none" spc="0" normalizeH="0" baseline="0" noProof="0">
                <a:ln>
                  <a:noFill/>
                </a:ln>
                <a:gradFill>
                  <a:gsLst>
                    <a:gs pos="2917">
                      <a:srgbClr val="2F2F2F"/>
                    </a:gs>
                    <a:gs pos="30000">
                      <a:srgbClr val="2F2F2F"/>
                    </a:gs>
                  </a:gsLst>
                  <a:lin ang="5400000" scaled="0"/>
                </a:gradFill>
                <a:effectLst/>
                <a:uLnTx/>
                <a:uFillTx/>
                <a:latin typeface="Segoe UI Semibold"/>
                <a:ea typeface="+mn-ea"/>
                <a:cs typeface="+mn-cs"/>
              </a:rPr>
              <a:t>Pool</a:t>
            </a:r>
          </a:p>
        </p:txBody>
      </p:sp>
      <p:sp>
        <p:nvSpPr>
          <p:cNvPr id="6" name="Oval 5">
            <a:extLst>
              <a:ext uri="{FF2B5EF4-FFF2-40B4-BE49-F238E27FC236}">
                <a16:creationId xmlns:a16="http://schemas.microsoft.com/office/drawing/2014/main" id="{BC0A4215-A885-45A3-A89D-B4B69012E183}"/>
              </a:ext>
            </a:extLst>
          </p:cNvPr>
          <p:cNvSpPr/>
          <p:nvPr/>
        </p:nvSpPr>
        <p:spPr bwMode="auto">
          <a:xfrm>
            <a:off x="10459504" y="4490185"/>
            <a:ext cx="91440" cy="91440"/>
          </a:xfrm>
          <a:prstGeom prst="ellipse">
            <a:avLst/>
          </a:prstGeom>
          <a:noFill/>
          <a:ln w="1905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sng"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50" name="Oval 149">
            <a:extLst>
              <a:ext uri="{FF2B5EF4-FFF2-40B4-BE49-F238E27FC236}">
                <a16:creationId xmlns:a16="http://schemas.microsoft.com/office/drawing/2014/main" id="{4F46130A-62FD-49D9-9FD1-6D4AC86D5671}"/>
              </a:ext>
            </a:extLst>
          </p:cNvPr>
          <p:cNvSpPr/>
          <p:nvPr/>
        </p:nvSpPr>
        <p:spPr bwMode="auto">
          <a:xfrm>
            <a:off x="10605604" y="4490185"/>
            <a:ext cx="91440" cy="91440"/>
          </a:xfrm>
          <a:prstGeom prst="ellipse">
            <a:avLst/>
          </a:prstGeom>
          <a:noFill/>
          <a:ln w="1905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sng"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51" name="Oval 150">
            <a:extLst>
              <a:ext uri="{FF2B5EF4-FFF2-40B4-BE49-F238E27FC236}">
                <a16:creationId xmlns:a16="http://schemas.microsoft.com/office/drawing/2014/main" id="{0276415E-AD90-4047-9397-0C5C2CB71FA3}"/>
              </a:ext>
            </a:extLst>
          </p:cNvPr>
          <p:cNvSpPr/>
          <p:nvPr/>
        </p:nvSpPr>
        <p:spPr bwMode="auto">
          <a:xfrm>
            <a:off x="10459504" y="4640069"/>
            <a:ext cx="91440" cy="91440"/>
          </a:xfrm>
          <a:prstGeom prst="ellipse">
            <a:avLst/>
          </a:prstGeom>
          <a:noFill/>
          <a:ln w="1905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sng"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52" name="Oval 151">
            <a:extLst>
              <a:ext uri="{FF2B5EF4-FFF2-40B4-BE49-F238E27FC236}">
                <a16:creationId xmlns:a16="http://schemas.microsoft.com/office/drawing/2014/main" id="{C813E82D-8E49-43D8-98FA-F3C758D848D2}"/>
              </a:ext>
            </a:extLst>
          </p:cNvPr>
          <p:cNvSpPr/>
          <p:nvPr/>
        </p:nvSpPr>
        <p:spPr bwMode="auto">
          <a:xfrm>
            <a:off x="10605604" y="4640069"/>
            <a:ext cx="91440" cy="91440"/>
          </a:xfrm>
          <a:prstGeom prst="ellipse">
            <a:avLst/>
          </a:prstGeom>
          <a:noFill/>
          <a:ln w="1905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sng"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53" name="Oval 152">
            <a:extLst>
              <a:ext uri="{FF2B5EF4-FFF2-40B4-BE49-F238E27FC236}">
                <a16:creationId xmlns:a16="http://schemas.microsoft.com/office/drawing/2014/main" id="{4A33325D-4478-4492-87C9-C481E39D4758}"/>
              </a:ext>
            </a:extLst>
          </p:cNvPr>
          <p:cNvSpPr/>
          <p:nvPr/>
        </p:nvSpPr>
        <p:spPr bwMode="auto">
          <a:xfrm>
            <a:off x="10459504" y="4789953"/>
            <a:ext cx="91440" cy="91440"/>
          </a:xfrm>
          <a:prstGeom prst="ellipse">
            <a:avLst/>
          </a:prstGeom>
          <a:noFill/>
          <a:ln w="1905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sng"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54" name="Oval 153">
            <a:extLst>
              <a:ext uri="{FF2B5EF4-FFF2-40B4-BE49-F238E27FC236}">
                <a16:creationId xmlns:a16="http://schemas.microsoft.com/office/drawing/2014/main" id="{2D7073CB-30DF-4FAF-9AAB-A8C950306C74}"/>
              </a:ext>
            </a:extLst>
          </p:cNvPr>
          <p:cNvSpPr/>
          <p:nvPr/>
        </p:nvSpPr>
        <p:spPr bwMode="auto">
          <a:xfrm>
            <a:off x="10605604" y="4789953"/>
            <a:ext cx="91440" cy="91440"/>
          </a:xfrm>
          <a:prstGeom prst="ellipse">
            <a:avLst/>
          </a:prstGeom>
          <a:noFill/>
          <a:ln w="1905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sng"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55" name="Oval 154">
            <a:extLst>
              <a:ext uri="{FF2B5EF4-FFF2-40B4-BE49-F238E27FC236}">
                <a16:creationId xmlns:a16="http://schemas.microsoft.com/office/drawing/2014/main" id="{89214663-BC16-4364-9EC4-50BABCCC4EB5}"/>
              </a:ext>
            </a:extLst>
          </p:cNvPr>
          <p:cNvSpPr/>
          <p:nvPr/>
        </p:nvSpPr>
        <p:spPr bwMode="auto">
          <a:xfrm>
            <a:off x="11020189" y="4496201"/>
            <a:ext cx="91440" cy="91440"/>
          </a:xfrm>
          <a:prstGeom prst="ellipse">
            <a:avLst/>
          </a:prstGeom>
          <a:noFill/>
          <a:ln w="1905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sng"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56" name="Oval 155">
            <a:extLst>
              <a:ext uri="{FF2B5EF4-FFF2-40B4-BE49-F238E27FC236}">
                <a16:creationId xmlns:a16="http://schemas.microsoft.com/office/drawing/2014/main" id="{B977E5D0-C47B-46AF-894B-1D3B331E7278}"/>
              </a:ext>
            </a:extLst>
          </p:cNvPr>
          <p:cNvSpPr/>
          <p:nvPr/>
        </p:nvSpPr>
        <p:spPr bwMode="auto">
          <a:xfrm>
            <a:off x="11166289" y="4496201"/>
            <a:ext cx="91440" cy="91440"/>
          </a:xfrm>
          <a:prstGeom prst="ellipse">
            <a:avLst/>
          </a:prstGeom>
          <a:noFill/>
          <a:ln w="1905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sng"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57" name="Oval 156">
            <a:extLst>
              <a:ext uri="{FF2B5EF4-FFF2-40B4-BE49-F238E27FC236}">
                <a16:creationId xmlns:a16="http://schemas.microsoft.com/office/drawing/2014/main" id="{45B1E01B-2DEB-4039-A5C4-1A79E331B5E1}"/>
              </a:ext>
            </a:extLst>
          </p:cNvPr>
          <p:cNvSpPr/>
          <p:nvPr/>
        </p:nvSpPr>
        <p:spPr bwMode="auto">
          <a:xfrm>
            <a:off x="11020189" y="4646085"/>
            <a:ext cx="91440" cy="91440"/>
          </a:xfrm>
          <a:prstGeom prst="ellipse">
            <a:avLst/>
          </a:prstGeom>
          <a:noFill/>
          <a:ln w="1905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sng"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58" name="Oval 157">
            <a:extLst>
              <a:ext uri="{FF2B5EF4-FFF2-40B4-BE49-F238E27FC236}">
                <a16:creationId xmlns:a16="http://schemas.microsoft.com/office/drawing/2014/main" id="{1A0F0FAA-9826-4A99-A4A4-82FE976FE4C3}"/>
              </a:ext>
            </a:extLst>
          </p:cNvPr>
          <p:cNvSpPr/>
          <p:nvPr/>
        </p:nvSpPr>
        <p:spPr bwMode="auto">
          <a:xfrm>
            <a:off x="11166289" y="4646085"/>
            <a:ext cx="91440" cy="91440"/>
          </a:xfrm>
          <a:prstGeom prst="ellipse">
            <a:avLst/>
          </a:prstGeom>
          <a:noFill/>
          <a:ln w="1905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sng"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59" name="Oval 158">
            <a:extLst>
              <a:ext uri="{FF2B5EF4-FFF2-40B4-BE49-F238E27FC236}">
                <a16:creationId xmlns:a16="http://schemas.microsoft.com/office/drawing/2014/main" id="{762056C9-53AE-4D20-8363-6B32DBEEC2E1}"/>
              </a:ext>
            </a:extLst>
          </p:cNvPr>
          <p:cNvSpPr/>
          <p:nvPr/>
        </p:nvSpPr>
        <p:spPr bwMode="auto">
          <a:xfrm>
            <a:off x="11020189" y="4795969"/>
            <a:ext cx="91440" cy="91440"/>
          </a:xfrm>
          <a:prstGeom prst="ellipse">
            <a:avLst/>
          </a:prstGeom>
          <a:noFill/>
          <a:ln w="1905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sng"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60" name="Oval 159">
            <a:extLst>
              <a:ext uri="{FF2B5EF4-FFF2-40B4-BE49-F238E27FC236}">
                <a16:creationId xmlns:a16="http://schemas.microsoft.com/office/drawing/2014/main" id="{7AC2FE71-9628-4829-BD3A-8BB1C71056F2}"/>
              </a:ext>
            </a:extLst>
          </p:cNvPr>
          <p:cNvSpPr/>
          <p:nvPr/>
        </p:nvSpPr>
        <p:spPr bwMode="auto">
          <a:xfrm>
            <a:off x="11166289" y="4795969"/>
            <a:ext cx="91440" cy="91440"/>
          </a:xfrm>
          <a:prstGeom prst="ellipse">
            <a:avLst/>
          </a:prstGeom>
          <a:noFill/>
          <a:ln w="1905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sng"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74" name="TextBox 173">
            <a:extLst>
              <a:ext uri="{FF2B5EF4-FFF2-40B4-BE49-F238E27FC236}">
                <a16:creationId xmlns:a16="http://schemas.microsoft.com/office/drawing/2014/main" id="{EF5CE8E3-F0D7-4E21-8E9D-1008BC06B9D5}"/>
              </a:ext>
            </a:extLst>
          </p:cNvPr>
          <p:cNvSpPr txBox="1"/>
          <p:nvPr/>
        </p:nvSpPr>
        <p:spPr>
          <a:xfrm>
            <a:off x="10316509" y="5061111"/>
            <a:ext cx="1040828" cy="323165"/>
          </a:xfrm>
          <a:prstGeom prst="rect">
            <a:avLst/>
          </a:prstGeom>
          <a:noFill/>
        </p:spPr>
        <p:txBody>
          <a:bodyPr wrap="square" lIns="0" tIns="0" rIns="0" bIns="0" rtlCol="0" anchor="ctr">
            <a:spAutoFit/>
          </a:bodyPr>
          <a:lstStyle>
            <a:defPPr>
              <a:defRPr lang="en-US"/>
            </a:defPPr>
            <a:lvl1pPr marR="0" lvl="0" indent="0" algn="ctr" defTabSz="914400" fontAlgn="auto">
              <a:lnSpc>
                <a:spcPct val="90000"/>
              </a:lnSpc>
              <a:spcBef>
                <a:spcPts val="0"/>
              </a:spcBef>
              <a:spcAft>
                <a:spcPts val="600"/>
              </a:spcAft>
              <a:buClrTx/>
              <a:buSzTx/>
              <a:buFontTx/>
              <a:buNone/>
              <a:tabLst/>
              <a:defRPr kumimoji="0" sz="1100" b="0" i="0" u="none" strike="noStrike" cap="none" spc="0" normalizeH="0" baseline="0">
                <a:ln>
                  <a:noFill/>
                </a:ln>
                <a:gradFill>
                  <a:gsLst>
                    <a:gs pos="2917">
                      <a:srgbClr val="2F2F2F"/>
                    </a:gs>
                    <a:gs pos="30000">
                      <a:srgbClr val="2F2F2F"/>
                    </a:gs>
                  </a:gsLst>
                  <a:lin ang="5400000" scaled="0"/>
                </a:gradFill>
                <a:effectLst/>
                <a:uLnTx/>
                <a:uFillTx/>
                <a:latin typeface="Segoe UI"/>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gradFill>
                  <a:gsLst>
                    <a:gs pos="2917">
                      <a:srgbClr val="2F2F2F"/>
                    </a:gs>
                    <a:gs pos="30000">
                      <a:srgbClr val="2F2F2F"/>
                    </a:gs>
                  </a:gsLst>
                  <a:lin ang="5400000" scaled="0"/>
                </a:gradFill>
                <a:effectLst/>
                <a:uLnTx/>
                <a:uFillTx/>
                <a:latin typeface="Segoe UI Semibold"/>
                <a:ea typeface="+mn-ea"/>
                <a:cs typeface="+mn-cs"/>
              </a:rPr>
              <a:t>SNAT ports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gradFill>
                  <a:gsLst>
                    <a:gs pos="2917">
                      <a:srgbClr val="2F2F2F"/>
                    </a:gs>
                    <a:gs pos="30000">
                      <a:srgbClr val="2F2F2F"/>
                    </a:gs>
                  </a:gsLst>
                  <a:lin ang="5400000" scaled="0"/>
                </a:gradFill>
                <a:effectLst/>
                <a:uLnTx/>
                <a:uFillTx/>
                <a:latin typeface="Segoe UI Semibold"/>
                <a:ea typeface="+mn-ea"/>
                <a:cs typeface="+mn-cs"/>
              </a:rPr>
              <a:t>per VM</a:t>
            </a:r>
          </a:p>
        </p:txBody>
      </p:sp>
      <p:sp>
        <p:nvSpPr>
          <p:cNvPr id="161" name="Rectangle 160">
            <a:extLst>
              <a:ext uri="{FF2B5EF4-FFF2-40B4-BE49-F238E27FC236}">
                <a16:creationId xmlns:a16="http://schemas.microsoft.com/office/drawing/2014/main" id="{56D1FB89-B98F-4789-8941-D16A235E8BC9}"/>
              </a:ext>
            </a:extLst>
          </p:cNvPr>
          <p:cNvSpPr/>
          <p:nvPr/>
        </p:nvSpPr>
        <p:spPr>
          <a:xfrm>
            <a:off x="922287" y="831825"/>
            <a:ext cx="5215632" cy="461665"/>
          </a:xfrm>
          <a:prstGeom prst="rect">
            <a:avLst/>
          </a:prstGeom>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37521"/>
                </a:solidFill>
                <a:effectLst/>
                <a:uLnTx/>
                <a:uFillTx/>
                <a:latin typeface="Segoe UI Semibold"/>
                <a:ea typeface="+mn-ea"/>
                <a:cs typeface="+mn-cs"/>
              </a:rPr>
              <a:t>Cloud native network load balancer</a:t>
            </a:r>
          </a:p>
        </p:txBody>
      </p:sp>
      <p:sp>
        <p:nvSpPr>
          <p:cNvPr id="172" name="Title 43">
            <a:extLst>
              <a:ext uri="{FF2B5EF4-FFF2-40B4-BE49-F238E27FC236}">
                <a16:creationId xmlns:a16="http://schemas.microsoft.com/office/drawing/2014/main" id="{5CDD2906-EFAE-46FD-AD15-1EBDC9C2D225}"/>
              </a:ext>
            </a:extLst>
          </p:cNvPr>
          <p:cNvSpPr>
            <a:spLocks noGrp="1"/>
          </p:cNvSpPr>
          <p:nvPr>
            <p:ph type="title"/>
          </p:nvPr>
        </p:nvSpPr>
        <p:spPr>
          <a:xfrm>
            <a:off x="1166040" y="190079"/>
            <a:ext cx="4341558" cy="553998"/>
          </a:xfrm>
        </p:spPr>
        <p:txBody>
          <a:bodyPr/>
          <a:lstStyle/>
          <a:p>
            <a:r>
              <a:rPr lang="en-US"/>
              <a:t>Azure Load Balancer</a:t>
            </a:r>
          </a:p>
        </p:txBody>
      </p:sp>
      <p:grpSp>
        <p:nvGrpSpPr>
          <p:cNvPr id="168" name="Group 167">
            <a:extLst>
              <a:ext uri="{FF2B5EF4-FFF2-40B4-BE49-F238E27FC236}">
                <a16:creationId xmlns:a16="http://schemas.microsoft.com/office/drawing/2014/main" id="{C20EE4A9-8D8D-4A0B-B6BD-807FE90C1D85}"/>
              </a:ext>
            </a:extLst>
          </p:cNvPr>
          <p:cNvGrpSpPr/>
          <p:nvPr/>
        </p:nvGrpSpPr>
        <p:grpSpPr>
          <a:xfrm>
            <a:off x="10351497" y="3558818"/>
            <a:ext cx="1005840" cy="91440"/>
            <a:chOff x="6740104" y="4112357"/>
            <a:chExt cx="845344" cy="91440"/>
          </a:xfrm>
        </p:grpSpPr>
        <p:cxnSp>
          <p:nvCxnSpPr>
            <p:cNvPr id="169" name="Straight Arrow Connector 168">
              <a:extLst>
                <a:ext uri="{FF2B5EF4-FFF2-40B4-BE49-F238E27FC236}">
                  <a16:creationId xmlns:a16="http://schemas.microsoft.com/office/drawing/2014/main" id="{9DD3820D-3806-4102-95C7-82F1850813CC}"/>
                </a:ext>
              </a:extLst>
            </p:cNvPr>
            <p:cNvCxnSpPr>
              <a:cxnSpLocks/>
            </p:cNvCxnSpPr>
            <p:nvPr/>
          </p:nvCxnSpPr>
          <p:spPr>
            <a:xfrm>
              <a:off x="6740104" y="4112357"/>
              <a:ext cx="0" cy="91440"/>
            </a:xfrm>
            <a:prstGeom prst="straightConnector1">
              <a:avLst/>
            </a:prstGeom>
            <a:ln w="19050">
              <a:solidFill>
                <a:schemeClr val="accent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0" name="Straight Arrow Connector 169">
              <a:extLst>
                <a:ext uri="{FF2B5EF4-FFF2-40B4-BE49-F238E27FC236}">
                  <a16:creationId xmlns:a16="http://schemas.microsoft.com/office/drawing/2014/main" id="{0E17C6C9-FA7A-42C1-B332-4E1E27C9D31D}"/>
                </a:ext>
              </a:extLst>
            </p:cNvPr>
            <p:cNvCxnSpPr>
              <a:cxnSpLocks/>
            </p:cNvCxnSpPr>
            <p:nvPr/>
          </p:nvCxnSpPr>
          <p:spPr>
            <a:xfrm>
              <a:off x="7585448" y="4112357"/>
              <a:ext cx="0" cy="91440"/>
            </a:xfrm>
            <a:prstGeom prst="straightConnector1">
              <a:avLst/>
            </a:prstGeom>
            <a:ln w="19050">
              <a:solidFill>
                <a:schemeClr val="accent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1" name="Straight Arrow Connector 170">
              <a:extLst>
                <a:ext uri="{FF2B5EF4-FFF2-40B4-BE49-F238E27FC236}">
                  <a16:creationId xmlns:a16="http://schemas.microsoft.com/office/drawing/2014/main" id="{37E05474-73DA-476D-ADDE-064AF134DE9D}"/>
                </a:ext>
              </a:extLst>
            </p:cNvPr>
            <p:cNvCxnSpPr>
              <a:cxnSpLocks/>
            </p:cNvCxnSpPr>
            <p:nvPr/>
          </p:nvCxnSpPr>
          <p:spPr>
            <a:xfrm>
              <a:off x="6740104" y="4112357"/>
              <a:ext cx="845344" cy="0"/>
            </a:xfrm>
            <a:prstGeom prst="straightConnector1">
              <a:avLst/>
            </a:prstGeom>
            <a:ln w="19050">
              <a:solidFill>
                <a:schemeClr val="accent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225" name="Straight Arrow Connector 224">
            <a:extLst>
              <a:ext uri="{FF2B5EF4-FFF2-40B4-BE49-F238E27FC236}">
                <a16:creationId xmlns:a16="http://schemas.microsoft.com/office/drawing/2014/main" id="{2DF33ADE-21C5-442D-8D03-144161B47A24}"/>
              </a:ext>
            </a:extLst>
          </p:cNvPr>
          <p:cNvCxnSpPr>
            <a:cxnSpLocks/>
          </p:cNvCxnSpPr>
          <p:nvPr/>
        </p:nvCxnSpPr>
        <p:spPr>
          <a:xfrm flipV="1">
            <a:off x="8072465" y="556153"/>
            <a:ext cx="0" cy="274320"/>
          </a:xfrm>
          <a:prstGeom prst="straightConnector1">
            <a:avLst/>
          </a:prstGeom>
          <a:ln w="19050">
            <a:solidFill>
              <a:schemeClr val="accent5"/>
            </a:solidFill>
            <a:miter lim="800000"/>
            <a:headEnd type="arrow" w="med" len="med"/>
            <a:tailEnd type="none" w="lg" len="lg"/>
          </a:ln>
        </p:spPr>
        <p:style>
          <a:lnRef idx="1">
            <a:schemeClr val="accent1"/>
          </a:lnRef>
          <a:fillRef idx="0">
            <a:schemeClr val="accent1"/>
          </a:fillRef>
          <a:effectRef idx="0">
            <a:schemeClr val="accent1"/>
          </a:effectRef>
          <a:fontRef idx="minor">
            <a:schemeClr val="tx1"/>
          </a:fontRef>
        </p:style>
      </p:cxnSp>
      <p:grpSp>
        <p:nvGrpSpPr>
          <p:cNvPr id="226" name="Group 225">
            <a:extLst>
              <a:ext uri="{FF2B5EF4-FFF2-40B4-BE49-F238E27FC236}">
                <a16:creationId xmlns:a16="http://schemas.microsoft.com/office/drawing/2014/main" id="{20131379-7B47-423B-8DB1-AB404C067164}"/>
              </a:ext>
            </a:extLst>
          </p:cNvPr>
          <p:cNvGrpSpPr/>
          <p:nvPr/>
        </p:nvGrpSpPr>
        <p:grpSpPr>
          <a:xfrm>
            <a:off x="7752425" y="897480"/>
            <a:ext cx="640080" cy="640080"/>
            <a:chOff x="8511020" y="2341602"/>
            <a:chExt cx="640080" cy="640080"/>
          </a:xfrm>
        </p:grpSpPr>
        <p:sp>
          <p:nvSpPr>
            <p:cNvPr id="227" name="Rectangle 226">
              <a:extLst>
                <a:ext uri="{FF2B5EF4-FFF2-40B4-BE49-F238E27FC236}">
                  <a16:creationId xmlns:a16="http://schemas.microsoft.com/office/drawing/2014/main" id="{A75EAE74-230F-48D0-9893-5E858B74799E}"/>
                </a:ext>
              </a:extLst>
            </p:cNvPr>
            <p:cNvSpPr/>
            <p:nvPr/>
          </p:nvSpPr>
          <p:spPr bwMode="auto">
            <a:xfrm>
              <a:off x="8511020" y="2590836"/>
              <a:ext cx="640080" cy="141613"/>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230" name="Graphic 4">
              <a:extLst>
                <a:ext uri="{FF2B5EF4-FFF2-40B4-BE49-F238E27FC236}">
                  <a16:creationId xmlns:a16="http://schemas.microsoft.com/office/drawing/2014/main" id="{986CE9DB-B35A-4F57-98DD-A877750F181E}"/>
                </a:ext>
              </a:extLst>
            </p:cNvPr>
            <p:cNvGrpSpPr/>
            <p:nvPr/>
          </p:nvGrpSpPr>
          <p:grpSpPr>
            <a:xfrm>
              <a:off x="8511020" y="2341602"/>
              <a:ext cx="640080" cy="640080"/>
              <a:chOff x="566898" y="438865"/>
              <a:chExt cx="793823" cy="793822"/>
            </a:xfrm>
            <a:effectLst/>
          </p:grpSpPr>
          <p:sp>
            <p:nvSpPr>
              <p:cNvPr id="233" name="Freeform: Shape 232">
                <a:extLst>
                  <a:ext uri="{FF2B5EF4-FFF2-40B4-BE49-F238E27FC236}">
                    <a16:creationId xmlns:a16="http://schemas.microsoft.com/office/drawing/2014/main" id="{51266A2F-0920-481A-A141-ED23B438368B}"/>
                  </a:ext>
                </a:extLst>
              </p:cNvPr>
              <p:cNvSpPr/>
              <p:nvPr/>
            </p:nvSpPr>
            <p:spPr>
              <a:xfrm>
                <a:off x="566898" y="438865"/>
                <a:ext cx="793823" cy="793822"/>
              </a:xfrm>
              <a:custGeom>
                <a:avLst/>
                <a:gdLst>
                  <a:gd name="connsiteX0" fmla="*/ 399980 w 793822"/>
                  <a:gd name="connsiteY0" fmla="*/ 781625 h 793822"/>
                  <a:gd name="connsiteX1" fmla="*/ 350198 w 793822"/>
                  <a:gd name="connsiteY1" fmla="*/ 760986 h 793822"/>
                  <a:gd name="connsiteX2" fmla="*/ 38943 w 793822"/>
                  <a:gd name="connsiteY2" fmla="*/ 449746 h 793822"/>
                  <a:gd name="connsiteX3" fmla="*/ 18319 w 793822"/>
                  <a:gd name="connsiteY3" fmla="*/ 399965 h 793822"/>
                  <a:gd name="connsiteX4" fmla="*/ 38943 w 793822"/>
                  <a:gd name="connsiteY4" fmla="*/ 350198 h 793822"/>
                  <a:gd name="connsiteX5" fmla="*/ 350198 w 793822"/>
                  <a:gd name="connsiteY5" fmla="*/ 38958 h 793822"/>
                  <a:gd name="connsiteX6" fmla="*/ 399980 w 793822"/>
                  <a:gd name="connsiteY6" fmla="*/ 18319 h 793822"/>
                  <a:gd name="connsiteX7" fmla="*/ 449762 w 793822"/>
                  <a:gd name="connsiteY7" fmla="*/ 38958 h 793822"/>
                  <a:gd name="connsiteX8" fmla="*/ 760971 w 793822"/>
                  <a:gd name="connsiteY8" fmla="*/ 350198 h 793822"/>
                  <a:gd name="connsiteX9" fmla="*/ 781610 w 793822"/>
                  <a:gd name="connsiteY9" fmla="*/ 399965 h 793822"/>
                  <a:gd name="connsiteX10" fmla="*/ 760955 w 793822"/>
                  <a:gd name="connsiteY10" fmla="*/ 449777 h 793822"/>
                  <a:gd name="connsiteX11" fmla="*/ 449762 w 793822"/>
                  <a:gd name="connsiteY11" fmla="*/ 760986 h 793822"/>
                  <a:gd name="connsiteX12" fmla="*/ 399980 w 793822"/>
                  <a:gd name="connsiteY12" fmla="*/ 781625 h 793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822" h="793822">
                    <a:moveTo>
                      <a:pt x="399980" y="781625"/>
                    </a:moveTo>
                    <a:cubicBezTo>
                      <a:pt x="381172" y="781625"/>
                      <a:pt x="363464" y="774298"/>
                      <a:pt x="350198" y="760986"/>
                    </a:cubicBezTo>
                    <a:lnTo>
                      <a:pt x="38943" y="449746"/>
                    </a:lnTo>
                    <a:cubicBezTo>
                      <a:pt x="25830" y="436633"/>
                      <a:pt x="18319" y="418512"/>
                      <a:pt x="18319" y="399965"/>
                    </a:cubicBezTo>
                    <a:cubicBezTo>
                      <a:pt x="18319" y="381432"/>
                      <a:pt x="25830" y="363296"/>
                      <a:pt x="38943" y="350198"/>
                    </a:cubicBezTo>
                    <a:lnTo>
                      <a:pt x="350198" y="38958"/>
                    </a:lnTo>
                    <a:cubicBezTo>
                      <a:pt x="363494" y="25647"/>
                      <a:pt x="381172" y="18319"/>
                      <a:pt x="399980" y="18319"/>
                    </a:cubicBezTo>
                    <a:cubicBezTo>
                      <a:pt x="418772" y="18319"/>
                      <a:pt x="436465" y="25647"/>
                      <a:pt x="449762" y="38958"/>
                    </a:cubicBezTo>
                    <a:lnTo>
                      <a:pt x="760971" y="350198"/>
                    </a:lnTo>
                    <a:cubicBezTo>
                      <a:pt x="774298" y="363449"/>
                      <a:pt x="781610" y="381142"/>
                      <a:pt x="781610" y="399965"/>
                    </a:cubicBezTo>
                    <a:cubicBezTo>
                      <a:pt x="781610" y="418787"/>
                      <a:pt x="774298" y="436480"/>
                      <a:pt x="760955" y="449777"/>
                    </a:cubicBezTo>
                    <a:lnTo>
                      <a:pt x="449762" y="760986"/>
                    </a:lnTo>
                    <a:cubicBezTo>
                      <a:pt x="436480" y="774298"/>
                      <a:pt x="418772" y="781625"/>
                      <a:pt x="399980" y="781625"/>
                    </a:cubicBezTo>
                  </a:path>
                </a:pathLst>
              </a:custGeom>
              <a:noFill/>
              <a:ln w="19050" cap="flat">
                <a:solidFill>
                  <a:schemeClr val="accent1"/>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34" name="Freeform: Shape 233">
                <a:extLst>
                  <a:ext uri="{FF2B5EF4-FFF2-40B4-BE49-F238E27FC236}">
                    <a16:creationId xmlns:a16="http://schemas.microsoft.com/office/drawing/2014/main" id="{B8218E0D-F8A7-4B92-A392-9C7EC590B5EF}"/>
                  </a:ext>
                </a:extLst>
              </p:cNvPr>
              <p:cNvSpPr/>
              <p:nvPr/>
            </p:nvSpPr>
            <p:spPr>
              <a:xfrm>
                <a:off x="633867" y="505851"/>
                <a:ext cx="656429" cy="641163"/>
              </a:xfrm>
              <a:custGeom>
                <a:avLst/>
                <a:gdLst>
                  <a:gd name="connsiteX0" fmla="*/ 647668 w 656430"/>
                  <a:gd name="connsiteY0" fmla="*/ 327803 h 641164"/>
                  <a:gd name="connsiteX1" fmla="*/ 546715 w 656430"/>
                  <a:gd name="connsiteY1" fmla="*/ 226865 h 641164"/>
                  <a:gd name="connsiteX2" fmla="*/ 546715 w 656430"/>
                  <a:gd name="connsiteY2" fmla="*/ 298126 h 641164"/>
                  <a:gd name="connsiteX3" fmla="*/ 439610 w 656430"/>
                  <a:gd name="connsiteY3" fmla="*/ 298035 h 641164"/>
                  <a:gd name="connsiteX4" fmla="*/ 363525 w 656430"/>
                  <a:gd name="connsiteY4" fmla="*/ 221400 h 641164"/>
                  <a:gd name="connsiteX5" fmla="*/ 363525 w 656430"/>
                  <a:gd name="connsiteY5" fmla="*/ 119272 h 641164"/>
                  <a:gd name="connsiteX6" fmla="*/ 433946 w 656430"/>
                  <a:gd name="connsiteY6" fmla="*/ 119272 h 641164"/>
                  <a:gd name="connsiteX7" fmla="*/ 332993 w 656430"/>
                  <a:gd name="connsiteY7" fmla="*/ 18319 h 641164"/>
                  <a:gd name="connsiteX8" fmla="*/ 232056 w 656430"/>
                  <a:gd name="connsiteY8" fmla="*/ 119272 h 641164"/>
                  <a:gd name="connsiteX9" fmla="*/ 302462 w 656430"/>
                  <a:gd name="connsiteY9" fmla="*/ 119272 h 641164"/>
                  <a:gd name="connsiteX10" fmla="*/ 302462 w 656430"/>
                  <a:gd name="connsiteY10" fmla="*/ 221385 h 641164"/>
                  <a:gd name="connsiteX11" fmla="*/ 226423 w 656430"/>
                  <a:gd name="connsiteY11" fmla="*/ 297836 h 641164"/>
                  <a:gd name="connsiteX12" fmla="*/ 119272 w 656430"/>
                  <a:gd name="connsiteY12" fmla="*/ 297745 h 641164"/>
                  <a:gd name="connsiteX13" fmla="*/ 119272 w 656430"/>
                  <a:gd name="connsiteY13" fmla="*/ 227247 h 641164"/>
                  <a:gd name="connsiteX14" fmla="*/ 18319 w 656430"/>
                  <a:gd name="connsiteY14" fmla="*/ 328200 h 641164"/>
                  <a:gd name="connsiteX15" fmla="*/ 119272 w 656430"/>
                  <a:gd name="connsiteY15" fmla="*/ 429137 h 641164"/>
                  <a:gd name="connsiteX16" fmla="*/ 119272 w 656430"/>
                  <a:gd name="connsiteY16" fmla="*/ 357877 h 641164"/>
                  <a:gd name="connsiteX17" fmla="*/ 226468 w 656430"/>
                  <a:gd name="connsiteY17" fmla="*/ 357968 h 641164"/>
                  <a:gd name="connsiteX18" fmla="*/ 302462 w 656430"/>
                  <a:gd name="connsiteY18" fmla="*/ 434236 h 641164"/>
                  <a:gd name="connsiteX19" fmla="*/ 302462 w 656430"/>
                  <a:gd name="connsiteY19" fmla="*/ 505009 h 641164"/>
                  <a:gd name="connsiteX20" fmla="*/ 263870 w 656430"/>
                  <a:gd name="connsiteY20" fmla="*/ 566683 h 641164"/>
                  <a:gd name="connsiteX21" fmla="*/ 332780 w 656430"/>
                  <a:gd name="connsiteY21" fmla="*/ 635379 h 641164"/>
                  <a:gd name="connsiteX22" fmla="*/ 401628 w 656430"/>
                  <a:gd name="connsiteY22" fmla="*/ 566683 h 641164"/>
                  <a:gd name="connsiteX23" fmla="*/ 363525 w 656430"/>
                  <a:gd name="connsiteY23" fmla="*/ 505421 h 641164"/>
                  <a:gd name="connsiteX24" fmla="*/ 363525 w 656430"/>
                  <a:gd name="connsiteY24" fmla="*/ 434236 h 641164"/>
                  <a:gd name="connsiteX25" fmla="*/ 439472 w 656430"/>
                  <a:gd name="connsiteY25" fmla="*/ 358167 h 641164"/>
                  <a:gd name="connsiteX26" fmla="*/ 546715 w 656430"/>
                  <a:gd name="connsiteY26" fmla="*/ 358258 h 641164"/>
                  <a:gd name="connsiteX27" fmla="*/ 546715 w 656430"/>
                  <a:gd name="connsiteY27" fmla="*/ 428756 h 641164"/>
                  <a:gd name="connsiteX28" fmla="*/ 647668 w 656430"/>
                  <a:gd name="connsiteY28" fmla="*/ 327803 h 641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56430" h="641164">
                    <a:moveTo>
                      <a:pt x="647668" y="327803"/>
                    </a:moveTo>
                    <a:lnTo>
                      <a:pt x="546715" y="226865"/>
                    </a:lnTo>
                    <a:lnTo>
                      <a:pt x="546715" y="298126"/>
                    </a:lnTo>
                    <a:lnTo>
                      <a:pt x="439610" y="298035"/>
                    </a:lnTo>
                    <a:cubicBezTo>
                      <a:pt x="429275" y="261122"/>
                      <a:pt x="400331" y="231964"/>
                      <a:pt x="363525" y="221400"/>
                    </a:cubicBezTo>
                    <a:lnTo>
                      <a:pt x="363525" y="119272"/>
                    </a:lnTo>
                    <a:lnTo>
                      <a:pt x="433946" y="119272"/>
                    </a:lnTo>
                    <a:lnTo>
                      <a:pt x="332993" y="18319"/>
                    </a:lnTo>
                    <a:lnTo>
                      <a:pt x="232056" y="119272"/>
                    </a:lnTo>
                    <a:lnTo>
                      <a:pt x="302462" y="119272"/>
                    </a:lnTo>
                    <a:lnTo>
                      <a:pt x="302462" y="221385"/>
                    </a:lnTo>
                    <a:cubicBezTo>
                      <a:pt x="265717" y="231949"/>
                      <a:pt x="236803" y="261015"/>
                      <a:pt x="226423" y="297836"/>
                    </a:cubicBezTo>
                    <a:lnTo>
                      <a:pt x="119272" y="297745"/>
                    </a:lnTo>
                    <a:lnTo>
                      <a:pt x="119272" y="227247"/>
                    </a:lnTo>
                    <a:lnTo>
                      <a:pt x="18319" y="328200"/>
                    </a:lnTo>
                    <a:lnTo>
                      <a:pt x="119272" y="429137"/>
                    </a:lnTo>
                    <a:lnTo>
                      <a:pt x="119272" y="357877"/>
                    </a:lnTo>
                    <a:lnTo>
                      <a:pt x="226468" y="357968"/>
                    </a:lnTo>
                    <a:cubicBezTo>
                      <a:pt x="236895" y="394713"/>
                      <a:pt x="265763" y="423688"/>
                      <a:pt x="302462" y="434236"/>
                    </a:cubicBezTo>
                    <a:lnTo>
                      <a:pt x="302462" y="505009"/>
                    </a:lnTo>
                    <a:cubicBezTo>
                      <a:pt x="287196" y="516122"/>
                      <a:pt x="263870" y="539479"/>
                      <a:pt x="263870" y="566683"/>
                    </a:cubicBezTo>
                    <a:cubicBezTo>
                      <a:pt x="263870" y="604557"/>
                      <a:pt x="294905" y="635379"/>
                      <a:pt x="332780" y="635379"/>
                    </a:cubicBezTo>
                    <a:cubicBezTo>
                      <a:pt x="370654" y="635379"/>
                      <a:pt x="401628" y="604557"/>
                      <a:pt x="401628" y="566683"/>
                    </a:cubicBezTo>
                    <a:cubicBezTo>
                      <a:pt x="401628" y="539784"/>
                      <a:pt x="378791" y="516702"/>
                      <a:pt x="363525" y="505421"/>
                    </a:cubicBezTo>
                    <a:lnTo>
                      <a:pt x="363525" y="434236"/>
                    </a:lnTo>
                    <a:cubicBezTo>
                      <a:pt x="400148" y="423718"/>
                      <a:pt x="429000" y="394805"/>
                      <a:pt x="439472" y="358167"/>
                    </a:cubicBezTo>
                    <a:lnTo>
                      <a:pt x="546715" y="358258"/>
                    </a:lnTo>
                    <a:lnTo>
                      <a:pt x="546715" y="428756"/>
                    </a:lnTo>
                    <a:lnTo>
                      <a:pt x="647668" y="327803"/>
                    </a:lnTo>
                    <a:close/>
                  </a:path>
                </a:pathLst>
              </a:custGeom>
              <a:noFill/>
              <a:ln w="19050" cap="flat">
                <a:solidFill>
                  <a:schemeClr val="accent1"/>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35" name="Freeform: Shape 234">
                <a:extLst>
                  <a:ext uri="{FF2B5EF4-FFF2-40B4-BE49-F238E27FC236}">
                    <a16:creationId xmlns:a16="http://schemas.microsoft.com/office/drawing/2014/main" id="{24993297-F1B2-4FB9-82EE-BCFF52FE9B6F}"/>
                  </a:ext>
                </a:extLst>
              </p:cNvPr>
              <p:cNvSpPr/>
              <p:nvPr/>
            </p:nvSpPr>
            <p:spPr>
              <a:xfrm>
                <a:off x="868276" y="735067"/>
                <a:ext cx="183190" cy="183190"/>
              </a:xfrm>
              <a:custGeom>
                <a:avLst/>
                <a:gdLst>
                  <a:gd name="connsiteX0" fmla="*/ 98587 w 183189"/>
                  <a:gd name="connsiteY0" fmla="*/ 18319 h 183189"/>
                  <a:gd name="connsiteX1" fmla="*/ 18319 w 183189"/>
                  <a:gd name="connsiteY1" fmla="*/ 98587 h 183189"/>
                  <a:gd name="connsiteX2" fmla="*/ 98587 w 183189"/>
                  <a:gd name="connsiteY2" fmla="*/ 178854 h 183189"/>
                  <a:gd name="connsiteX3" fmla="*/ 178854 w 183189"/>
                  <a:gd name="connsiteY3" fmla="*/ 98587 h 183189"/>
                  <a:gd name="connsiteX4" fmla="*/ 98587 w 183189"/>
                  <a:gd name="connsiteY4" fmla="*/ 18319 h 1831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189" h="183189">
                    <a:moveTo>
                      <a:pt x="98587" y="18319"/>
                    </a:moveTo>
                    <a:cubicBezTo>
                      <a:pt x="54331" y="18319"/>
                      <a:pt x="18319" y="54331"/>
                      <a:pt x="18319" y="98587"/>
                    </a:cubicBezTo>
                    <a:cubicBezTo>
                      <a:pt x="18319" y="142842"/>
                      <a:pt x="54331" y="178854"/>
                      <a:pt x="98587" y="178854"/>
                    </a:cubicBezTo>
                    <a:cubicBezTo>
                      <a:pt x="142842" y="178854"/>
                      <a:pt x="178854" y="142858"/>
                      <a:pt x="178854" y="98587"/>
                    </a:cubicBezTo>
                    <a:cubicBezTo>
                      <a:pt x="178854" y="54316"/>
                      <a:pt x="142842" y="18319"/>
                      <a:pt x="98587" y="18319"/>
                    </a:cubicBezTo>
                    <a:close/>
                  </a:path>
                </a:pathLst>
              </a:custGeom>
              <a:noFill/>
              <a:ln w="19050" cap="flat">
                <a:solidFill>
                  <a:schemeClr val="accent1"/>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cxnSp>
        <p:nvCxnSpPr>
          <p:cNvPr id="9" name="Straight Connector 8">
            <a:extLst>
              <a:ext uri="{FF2B5EF4-FFF2-40B4-BE49-F238E27FC236}">
                <a16:creationId xmlns:a16="http://schemas.microsoft.com/office/drawing/2014/main" id="{75DAB294-B4A8-4B8A-8258-91B96A85C6E9}"/>
              </a:ext>
            </a:extLst>
          </p:cNvPr>
          <p:cNvCxnSpPr/>
          <p:nvPr/>
        </p:nvCxnSpPr>
        <p:spPr>
          <a:xfrm>
            <a:off x="8064800" y="2339571"/>
            <a:ext cx="0" cy="1097280"/>
          </a:xfrm>
          <a:prstGeom prst="line">
            <a:avLst/>
          </a:prstGeom>
          <a:ln w="19050">
            <a:solidFill>
              <a:schemeClr val="accent5"/>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D64A65B1-C9C0-4806-9D96-C2B729419E51}"/>
              </a:ext>
            </a:extLst>
          </p:cNvPr>
          <p:cNvGrpSpPr/>
          <p:nvPr/>
        </p:nvGrpSpPr>
        <p:grpSpPr>
          <a:xfrm>
            <a:off x="6924692" y="2257465"/>
            <a:ext cx="1040828" cy="1194933"/>
            <a:chOff x="6300878" y="4283152"/>
            <a:chExt cx="1040828" cy="1194933"/>
          </a:xfrm>
        </p:grpSpPr>
        <p:sp>
          <p:nvSpPr>
            <p:cNvPr id="262" name="TextBox 261">
              <a:extLst>
                <a:ext uri="{FF2B5EF4-FFF2-40B4-BE49-F238E27FC236}">
                  <a16:creationId xmlns:a16="http://schemas.microsoft.com/office/drawing/2014/main" id="{8266B721-AF44-428B-A042-453ECB0A3E0E}"/>
                </a:ext>
              </a:extLst>
            </p:cNvPr>
            <p:cNvSpPr txBox="1"/>
            <p:nvPr/>
          </p:nvSpPr>
          <p:spPr>
            <a:xfrm>
              <a:off x="6300878" y="5316502"/>
              <a:ext cx="1040828" cy="161583"/>
            </a:xfrm>
            <a:prstGeom prst="rect">
              <a:avLst/>
            </a:prstGeom>
            <a:noFill/>
          </p:spPr>
          <p:txBody>
            <a:bodyPr wrap="square" lIns="0" tIns="0" rIns="0" bIns="0" rtlCol="0" anchor="ctr">
              <a:spAutoFit/>
            </a:bodyPr>
            <a:lstStyle>
              <a:defPPr>
                <a:defRPr lang="en-US"/>
              </a:defPPr>
              <a:lvl1pPr marR="0" lvl="0" indent="0" algn="ctr" defTabSz="914400" fontAlgn="auto">
                <a:lnSpc>
                  <a:spcPct val="90000"/>
                </a:lnSpc>
                <a:spcBef>
                  <a:spcPts val="0"/>
                </a:spcBef>
                <a:spcAft>
                  <a:spcPts val="600"/>
                </a:spcAft>
                <a:buClrTx/>
                <a:buSzTx/>
                <a:buFontTx/>
                <a:buNone/>
                <a:tabLst/>
                <a:defRPr kumimoji="0" sz="1100" b="0" i="0" u="none" strike="noStrike" cap="none" spc="0" normalizeH="0" baseline="0">
                  <a:ln>
                    <a:noFill/>
                  </a:ln>
                  <a:gradFill>
                    <a:gsLst>
                      <a:gs pos="2917">
                        <a:srgbClr val="2F2F2F"/>
                      </a:gs>
                      <a:gs pos="30000">
                        <a:srgbClr val="2F2F2F"/>
                      </a:gs>
                    </a:gsLst>
                    <a:lin ang="5400000" scaled="0"/>
                  </a:gradFill>
                  <a:effectLst/>
                  <a:uLnTx/>
                  <a:uFillTx/>
                  <a:latin typeface="Segoe UI"/>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gradFill>
                    <a:gsLst>
                      <a:gs pos="2917">
                        <a:srgbClr val="2F2F2F"/>
                      </a:gs>
                      <a:gs pos="30000">
                        <a:srgbClr val="2F2F2F"/>
                      </a:gs>
                    </a:gsLst>
                    <a:lin ang="5400000" scaled="0"/>
                  </a:gradFill>
                  <a:effectLst/>
                  <a:uLnTx/>
                  <a:uFillTx/>
                  <a:latin typeface="Segoe UI Semibold"/>
                  <a:ea typeface="+mn-ea"/>
                  <a:cs typeface="+mn-cs"/>
                </a:rPr>
                <a:t>VMSS</a:t>
              </a:r>
            </a:p>
          </p:txBody>
        </p:sp>
        <p:grpSp>
          <p:nvGrpSpPr>
            <p:cNvPr id="10" name="Group 9">
              <a:extLst>
                <a:ext uri="{FF2B5EF4-FFF2-40B4-BE49-F238E27FC236}">
                  <a16:creationId xmlns:a16="http://schemas.microsoft.com/office/drawing/2014/main" id="{35CCC67B-99EE-4397-AC80-8B9CBB5F3999}"/>
                </a:ext>
              </a:extLst>
            </p:cNvPr>
            <p:cNvGrpSpPr/>
            <p:nvPr/>
          </p:nvGrpSpPr>
          <p:grpSpPr>
            <a:xfrm>
              <a:off x="6345382" y="4505436"/>
              <a:ext cx="951820" cy="778081"/>
              <a:chOff x="6345382" y="4505436"/>
              <a:chExt cx="951820" cy="778081"/>
            </a:xfrm>
          </p:grpSpPr>
          <p:grpSp>
            <p:nvGrpSpPr>
              <p:cNvPr id="246" name="Group 25">
                <a:extLst>
                  <a:ext uri="{FF2B5EF4-FFF2-40B4-BE49-F238E27FC236}">
                    <a16:creationId xmlns:a16="http://schemas.microsoft.com/office/drawing/2014/main" id="{5CCFB0C2-5632-44D6-AA13-83C69E425749}"/>
                  </a:ext>
                </a:extLst>
              </p:cNvPr>
              <p:cNvGrpSpPr>
                <a:grpSpLocks noChangeAspect="1"/>
              </p:cNvGrpSpPr>
              <p:nvPr/>
            </p:nvGrpSpPr>
            <p:grpSpPr bwMode="auto">
              <a:xfrm>
                <a:off x="6412907" y="4576037"/>
                <a:ext cx="457022" cy="354303"/>
                <a:chOff x="3689" y="2040"/>
                <a:chExt cx="307" cy="238"/>
              </a:xfrm>
            </p:grpSpPr>
            <p:sp>
              <p:nvSpPr>
                <p:cNvPr id="247" name="Freeform 26">
                  <a:extLst>
                    <a:ext uri="{FF2B5EF4-FFF2-40B4-BE49-F238E27FC236}">
                      <a16:creationId xmlns:a16="http://schemas.microsoft.com/office/drawing/2014/main" id="{CCD8F368-3742-474B-9209-B93BA7983902}"/>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50" name="Freeform 27">
                  <a:extLst>
                    <a:ext uri="{FF2B5EF4-FFF2-40B4-BE49-F238E27FC236}">
                      <a16:creationId xmlns:a16="http://schemas.microsoft.com/office/drawing/2014/main" id="{D31B6E4B-D699-48B0-B79F-6E5D44294E48}"/>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51" name="Freeform 28">
                  <a:extLst>
                    <a:ext uri="{FF2B5EF4-FFF2-40B4-BE49-F238E27FC236}">
                      <a16:creationId xmlns:a16="http://schemas.microsoft.com/office/drawing/2014/main" id="{0F30FBDA-D324-49BA-96D6-EA3B5FFDC650}"/>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54" name="Line 29">
                  <a:extLst>
                    <a:ext uri="{FF2B5EF4-FFF2-40B4-BE49-F238E27FC236}">
                      <a16:creationId xmlns:a16="http://schemas.microsoft.com/office/drawing/2014/main" id="{D91E092F-35A1-4B1A-8BCA-F9898516EA1B}"/>
                    </a:ext>
                  </a:extLst>
                </p:cNvPr>
                <p:cNvSpPr>
                  <a:spLocks noChangeShapeType="1"/>
                </p:cNvSpPr>
                <p:nvPr/>
              </p:nvSpPr>
              <p:spPr bwMode="auto">
                <a:xfrm>
                  <a:off x="3841" y="2128"/>
                  <a:ext cx="0" cy="63"/>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55" name="Freeform 30">
                  <a:extLst>
                    <a:ext uri="{FF2B5EF4-FFF2-40B4-BE49-F238E27FC236}">
                      <a16:creationId xmlns:a16="http://schemas.microsoft.com/office/drawing/2014/main" id="{34960D41-E35F-4118-9708-E13D636B23B9}"/>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sp>
            <p:nvSpPr>
              <p:cNvPr id="7" name="Rectangle 6">
                <a:extLst>
                  <a:ext uri="{FF2B5EF4-FFF2-40B4-BE49-F238E27FC236}">
                    <a16:creationId xmlns:a16="http://schemas.microsoft.com/office/drawing/2014/main" id="{F5F22BCA-5A53-4D05-9A21-3806697CEC2C}"/>
                  </a:ext>
                </a:extLst>
              </p:cNvPr>
              <p:cNvSpPr/>
              <p:nvPr/>
            </p:nvSpPr>
            <p:spPr bwMode="auto">
              <a:xfrm>
                <a:off x="6345382" y="4505436"/>
                <a:ext cx="951820" cy="778081"/>
              </a:xfrm>
              <a:prstGeom prst="rect">
                <a:avLst/>
              </a:prstGeom>
              <a:noFill/>
              <a:ln w="19050">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263" name="Group 25">
                <a:extLst>
                  <a:ext uri="{FF2B5EF4-FFF2-40B4-BE49-F238E27FC236}">
                    <a16:creationId xmlns:a16="http://schemas.microsoft.com/office/drawing/2014/main" id="{9DB16662-5110-4AD2-9495-3DA889F2C590}"/>
                  </a:ext>
                </a:extLst>
              </p:cNvPr>
              <p:cNvGrpSpPr>
                <a:grpSpLocks noChangeAspect="1"/>
              </p:cNvGrpSpPr>
              <p:nvPr/>
            </p:nvGrpSpPr>
            <p:grpSpPr bwMode="auto">
              <a:xfrm>
                <a:off x="6503867" y="4650227"/>
                <a:ext cx="457022" cy="354303"/>
                <a:chOff x="3689" y="2040"/>
                <a:chExt cx="307" cy="238"/>
              </a:xfrm>
              <a:solidFill>
                <a:schemeClr val="bg1"/>
              </a:solidFill>
            </p:grpSpPr>
            <p:sp>
              <p:nvSpPr>
                <p:cNvPr id="264" name="Freeform 26">
                  <a:extLst>
                    <a:ext uri="{FF2B5EF4-FFF2-40B4-BE49-F238E27FC236}">
                      <a16:creationId xmlns:a16="http://schemas.microsoft.com/office/drawing/2014/main" id="{D959E01C-C207-4C3D-85D0-3BFD74460260}"/>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grpFill/>
                <a:ln w="1905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65" name="Freeform 27">
                  <a:extLst>
                    <a:ext uri="{FF2B5EF4-FFF2-40B4-BE49-F238E27FC236}">
                      <a16:creationId xmlns:a16="http://schemas.microsoft.com/office/drawing/2014/main" id="{5C6ABFC4-2A8B-419B-8078-C3CBC18C428F}"/>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grpFill/>
                <a:ln w="1905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66" name="Freeform 28">
                  <a:extLst>
                    <a:ext uri="{FF2B5EF4-FFF2-40B4-BE49-F238E27FC236}">
                      <a16:creationId xmlns:a16="http://schemas.microsoft.com/office/drawing/2014/main" id="{531DCBCB-9F74-492B-B891-AECFFFE5530C}"/>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grpFill/>
                <a:ln w="1905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67" name="Line 29">
                  <a:extLst>
                    <a:ext uri="{FF2B5EF4-FFF2-40B4-BE49-F238E27FC236}">
                      <a16:creationId xmlns:a16="http://schemas.microsoft.com/office/drawing/2014/main" id="{56B52659-B146-42AC-87CB-D3C414E5ABC2}"/>
                    </a:ext>
                  </a:extLst>
                </p:cNvPr>
                <p:cNvSpPr>
                  <a:spLocks noChangeShapeType="1"/>
                </p:cNvSpPr>
                <p:nvPr/>
              </p:nvSpPr>
              <p:spPr bwMode="auto">
                <a:xfrm>
                  <a:off x="3841" y="2128"/>
                  <a:ext cx="0" cy="63"/>
                </a:xfrm>
                <a:prstGeom prst="line">
                  <a:avLst/>
                </a:prstGeom>
                <a:grpFill/>
                <a:ln w="1905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68" name="Freeform 30">
                  <a:extLst>
                    <a:ext uri="{FF2B5EF4-FFF2-40B4-BE49-F238E27FC236}">
                      <a16:creationId xmlns:a16="http://schemas.microsoft.com/office/drawing/2014/main" id="{716BB968-DB76-449A-B144-2AD3001EB715}"/>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grpFill/>
                <a:ln w="1905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269" name="Group 25">
                <a:extLst>
                  <a:ext uri="{FF2B5EF4-FFF2-40B4-BE49-F238E27FC236}">
                    <a16:creationId xmlns:a16="http://schemas.microsoft.com/office/drawing/2014/main" id="{B50FB977-1FBC-4439-9441-FA398F4A7E26}"/>
                  </a:ext>
                </a:extLst>
              </p:cNvPr>
              <p:cNvGrpSpPr>
                <a:grpSpLocks noChangeAspect="1"/>
              </p:cNvGrpSpPr>
              <p:nvPr/>
            </p:nvGrpSpPr>
            <p:grpSpPr bwMode="auto">
              <a:xfrm>
                <a:off x="6594827" y="4724417"/>
                <a:ext cx="457022" cy="354303"/>
                <a:chOff x="3689" y="2040"/>
                <a:chExt cx="307" cy="238"/>
              </a:xfrm>
              <a:solidFill>
                <a:schemeClr val="bg1"/>
              </a:solidFill>
            </p:grpSpPr>
            <p:sp>
              <p:nvSpPr>
                <p:cNvPr id="270" name="Freeform 26">
                  <a:extLst>
                    <a:ext uri="{FF2B5EF4-FFF2-40B4-BE49-F238E27FC236}">
                      <a16:creationId xmlns:a16="http://schemas.microsoft.com/office/drawing/2014/main" id="{3A4C492C-DB0E-46A4-9DC3-D4E79DB990A4}"/>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grpFill/>
                <a:ln w="1905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71" name="Freeform 27">
                  <a:extLst>
                    <a:ext uri="{FF2B5EF4-FFF2-40B4-BE49-F238E27FC236}">
                      <a16:creationId xmlns:a16="http://schemas.microsoft.com/office/drawing/2014/main" id="{0B8D9A75-EFCA-4883-A50B-E54C6D6CF402}"/>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grpFill/>
                <a:ln w="1905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72" name="Freeform 28">
                  <a:extLst>
                    <a:ext uri="{FF2B5EF4-FFF2-40B4-BE49-F238E27FC236}">
                      <a16:creationId xmlns:a16="http://schemas.microsoft.com/office/drawing/2014/main" id="{992AF32F-7D9B-436B-857B-963D9EFA048E}"/>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grpFill/>
                <a:ln w="1905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73" name="Line 29">
                  <a:extLst>
                    <a:ext uri="{FF2B5EF4-FFF2-40B4-BE49-F238E27FC236}">
                      <a16:creationId xmlns:a16="http://schemas.microsoft.com/office/drawing/2014/main" id="{041C4785-F53A-4977-AC14-DB33986282BC}"/>
                    </a:ext>
                  </a:extLst>
                </p:cNvPr>
                <p:cNvSpPr>
                  <a:spLocks noChangeShapeType="1"/>
                </p:cNvSpPr>
                <p:nvPr/>
              </p:nvSpPr>
              <p:spPr bwMode="auto">
                <a:xfrm>
                  <a:off x="3841" y="2128"/>
                  <a:ext cx="0" cy="63"/>
                </a:xfrm>
                <a:prstGeom prst="line">
                  <a:avLst/>
                </a:prstGeom>
                <a:grpFill/>
                <a:ln w="1905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74" name="Freeform 30">
                  <a:extLst>
                    <a:ext uri="{FF2B5EF4-FFF2-40B4-BE49-F238E27FC236}">
                      <a16:creationId xmlns:a16="http://schemas.microsoft.com/office/drawing/2014/main" id="{91FF2104-7283-4CD2-9983-FFB51D2F6561}"/>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grpFill/>
                <a:ln w="1905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275" name="Group 25">
                <a:extLst>
                  <a:ext uri="{FF2B5EF4-FFF2-40B4-BE49-F238E27FC236}">
                    <a16:creationId xmlns:a16="http://schemas.microsoft.com/office/drawing/2014/main" id="{C7162BF0-6325-4B78-BC94-6F95076A2FB0}"/>
                  </a:ext>
                </a:extLst>
              </p:cNvPr>
              <p:cNvGrpSpPr>
                <a:grpSpLocks noChangeAspect="1"/>
              </p:cNvGrpSpPr>
              <p:nvPr/>
            </p:nvGrpSpPr>
            <p:grpSpPr bwMode="auto">
              <a:xfrm>
                <a:off x="6685787" y="4798607"/>
                <a:ext cx="457022" cy="354303"/>
                <a:chOff x="3689" y="2040"/>
                <a:chExt cx="307" cy="238"/>
              </a:xfrm>
              <a:solidFill>
                <a:schemeClr val="bg1"/>
              </a:solidFill>
            </p:grpSpPr>
            <p:sp>
              <p:nvSpPr>
                <p:cNvPr id="276" name="Freeform 26">
                  <a:extLst>
                    <a:ext uri="{FF2B5EF4-FFF2-40B4-BE49-F238E27FC236}">
                      <a16:creationId xmlns:a16="http://schemas.microsoft.com/office/drawing/2014/main" id="{07B7422C-0C3A-41F6-9D92-5D79927EAFE6}"/>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grpFill/>
                <a:ln w="1905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77" name="Freeform 27">
                  <a:extLst>
                    <a:ext uri="{FF2B5EF4-FFF2-40B4-BE49-F238E27FC236}">
                      <a16:creationId xmlns:a16="http://schemas.microsoft.com/office/drawing/2014/main" id="{7CB8B5B4-E542-43E1-BA8D-CC3192AC5423}"/>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grpFill/>
                <a:ln w="1905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78" name="Freeform 28">
                  <a:extLst>
                    <a:ext uri="{FF2B5EF4-FFF2-40B4-BE49-F238E27FC236}">
                      <a16:creationId xmlns:a16="http://schemas.microsoft.com/office/drawing/2014/main" id="{E44D0F4A-32B3-47AB-9E09-E06C623E5CBE}"/>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grpFill/>
                <a:ln w="1905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79" name="Line 29">
                  <a:extLst>
                    <a:ext uri="{FF2B5EF4-FFF2-40B4-BE49-F238E27FC236}">
                      <a16:creationId xmlns:a16="http://schemas.microsoft.com/office/drawing/2014/main" id="{091D078A-023A-46C8-9393-CBB53146BD31}"/>
                    </a:ext>
                  </a:extLst>
                </p:cNvPr>
                <p:cNvSpPr>
                  <a:spLocks noChangeShapeType="1"/>
                </p:cNvSpPr>
                <p:nvPr/>
              </p:nvSpPr>
              <p:spPr bwMode="auto">
                <a:xfrm>
                  <a:off x="3841" y="2128"/>
                  <a:ext cx="0" cy="63"/>
                </a:xfrm>
                <a:prstGeom prst="line">
                  <a:avLst/>
                </a:prstGeom>
                <a:grpFill/>
                <a:ln w="1905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80" name="Freeform 30">
                  <a:extLst>
                    <a:ext uri="{FF2B5EF4-FFF2-40B4-BE49-F238E27FC236}">
                      <a16:creationId xmlns:a16="http://schemas.microsoft.com/office/drawing/2014/main" id="{4628651D-797D-4801-8F01-AC285C84E9FA}"/>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grpFill/>
                <a:ln w="1905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281" name="Group 25">
                <a:extLst>
                  <a:ext uri="{FF2B5EF4-FFF2-40B4-BE49-F238E27FC236}">
                    <a16:creationId xmlns:a16="http://schemas.microsoft.com/office/drawing/2014/main" id="{13D3F584-E08B-49E5-8506-48D7061DE4B7}"/>
                  </a:ext>
                </a:extLst>
              </p:cNvPr>
              <p:cNvGrpSpPr>
                <a:grpSpLocks noChangeAspect="1"/>
              </p:cNvGrpSpPr>
              <p:nvPr/>
            </p:nvGrpSpPr>
            <p:grpSpPr bwMode="auto">
              <a:xfrm>
                <a:off x="6776748" y="4872798"/>
                <a:ext cx="457022" cy="354303"/>
                <a:chOff x="3689" y="2040"/>
                <a:chExt cx="307" cy="238"/>
              </a:xfrm>
              <a:solidFill>
                <a:schemeClr val="bg1"/>
              </a:solidFill>
            </p:grpSpPr>
            <p:sp>
              <p:nvSpPr>
                <p:cNvPr id="282" name="Freeform 26">
                  <a:extLst>
                    <a:ext uri="{FF2B5EF4-FFF2-40B4-BE49-F238E27FC236}">
                      <a16:creationId xmlns:a16="http://schemas.microsoft.com/office/drawing/2014/main" id="{3974E8DF-1EEB-4F9D-8D9B-F8468B759BC9}"/>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grpFill/>
                <a:ln w="1905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83" name="Freeform 27">
                  <a:extLst>
                    <a:ext uri="{FF2B5EF4-FFF2-40B4-BE49-F238E27FC236}">
                      <a16:creationId xmlns:a16="http://schemas.microsoft.com/office/drawing/2014/main" id="{6225FB7A-25B9-49E4-85D8-D7DDD5E9FFB5}"/>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grpFill/>
                <a:ln w="1905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84" name="Freeform 28">
                  <a:extLst>
                    <a:ext uri="{FF2B5EF4-FFF2-40B4-BE49-F238E27FC236}">
                      <a16:creationId xmlns:a16="http://schemas.microsoft.com/office/drawing/2014/main" id="{DFDB5609-6098-4712-8CA8-86983C1495FC}"/>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grpFill/>
                <a:ln w="1905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85" name="Line 29">
                  <a:extLst>
                    <a:ext uri="{FF2B5EF4-FFF2-40B4-BE49-F238E27FC236}">
                      <a16:creationId xmlns:a16="http://schemas.microsoft.com/office/drawing/2014/main" id="{D998A654-35AA-442B-B585-36E7995523BD}"/>
                    </a:ext>
                  </a:extLst>
                </p:cNvPr>
                <p:cNvSpPr>
                  <a:spLocks noChangeShapeType="1"/>
                </p:cNvSpPr>
                <p:nvPr/>
              </p:nvSpPr>
              <p:spPr bwMode="auto">
                <a:xfrm>
                  <a:off x="3841" y="2128"/>
                  <a:ext cx="0" cy="63"/>
                </a:xfrm>
                <a:prstGeom prst="line">
                  <a:avLst/>
                </a:prstGeom>
                <a:grpFill/>
                <a:ln w="1905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86" name="Freeform 30">
                  <a:extLst>
                    <a:ext uri="{FF2B5EF4-FFF2-40B4-BE49-F238E27FC236}">
                      <a16:creationId xmlns:a16="http://schemas.microsoft.com/office/drawing/2014/main" id="{93559744-763C-4092-A681-F2C4527E188C}"/>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grpFill/>
                <a:ln w="1905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sp>
          <p:nvSpPr>
            <p:cNvPr id="319" name="TextBox 318">
              <a:extLst>
                <a:ext uri="{FF2B5EF4-FFF2-40B4-BE49-F238E27FC236}">
                  <a16:creationId xmlns:a16="http://schemas.microsoft.com/office/drawing/2014/main" id="{205867D7-C8E3-4143-A41D-F039EC7B31FB}"/>
                </a:ext>
              </a:extLst>
            </p:cNvPr>
            <p:cNvSpPr txBox="1"/>
            <p:nvPr/>
          </p:nvSpPr>
          <p:spPr>
            <a:xfrm>
              <a:off x="6408559" y="4283152"/>
              <a:ext cx="825466" cy="161583"/>
            </a:xfrm>
            <a:prstGeom prst="rect">
              <a:avLst/>
            </a:prstGeom>
            <a:noFill/>
          </p:spPr>
          <p:txBody>
            <a:bodyPr wrap="square" lIns="0" tIns="0" rIns="0" bIns="0" rtlCol="0" anchor="ctr">
              <a:spAutoFit/>
            </a:bodyPr>
            <a:lstStyle>
              <a:defPPr>
                <a:defRPr lang="en-US"/>
              </a:defPPr>
              <a:lvl1pPr marR="0" lvl="0" indent="0" algn="ctr" defTabSz="914400" fontAlgn="auto">
                <a:lnSpc>
                  <a:spcPct val="90000"/>
                </a:lnSpc>
                <a:spcBef>
                  <a:spcPts val="0"/>
                </a:spcBef>
                <a:spcAft>
                  <a:spcPts val="600"/>
                </a:spcAft>
                <a:buClrTx/>
                <a:buSzTx/>
                <a:buFontTx/>
                <a:buNone/>
                <a:tabLst/>
                <a:defRPr kumimoji="0" sz="1100" b="0" i="0" u="none" strike="noStrike" cap="none" spc="0" normalizeH="0" baseline="0">
                  <a:ln>
                    <a:noFill/>
                  </a:ln>
                  <a:gradFill>
                    <a:gsLst>
                      <a:gs pos="2917">
                        <a:srgbClr val="2F2F2F"/>
                      </a:gs>
                      <a:gs pos="30000">
                        <a:srgbClr val="2F2F2F"/>
                      </a:gs>
                    </a:gsLst>
                    <a:lin ang="5400000" scaled="0"/>
                  </a:gradFill>
                  <a:effectLst/>
                  <a:uLnTx/>
                  <a:uFillTx/>
                  <a:latin typeface="Segoe UI"/>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gradFill>
                    <a:gsLst>
                      <a:gs pos="2917">
                        <a:srgbClr val="2F2F2F"/>
                      </a:gs>
                      <a:gs pos="30000">
                        <a:srgbClr val="2F2F2F"/>
                      </a:gs>
                    </a:gsLst>
                    <a:lin ang="5400000" scaled="0"/>
                  </a:gradFill>
                  <a:effectLst/>
                  <a:uLnTx/>
                  <a:uFillTx/>
                  <a:latin typeface="Segoe UI Semibold"/>
                  <a:ea typeface="+mn-ea"/>
                  <a:cs typeface="+mn-cs"/>
                </a:rPr>
                <a:t>AZ1</a:t>
              </a:r>
            </a:p>
          </p:txBody>
        </p:sp>
      </p:grpSp>
      <p:grpSp>
        <p:nvGrpSpPr>
          <p:cNvPr id="322" name="Group 321">
            <a:extLst>
              <a:ext uri="{FF2B5EF4-FFF2-40B4-BE49-F238E27FC236}">
                <a16:creationId xmlns:a16="http://schemas.microsoft.com/office/drawing/2014/main" id="{896E347F-3682-42E5-B471-73C7DAFCF364}"/>
              </a:ext>
            </a:extLst>
          </p:cNvPr>
          <p:cNvGrpSpPr/>
          <p:nvPr/>
        </p:nvGrpSpPr>
        <p:grpSpPr>
          <a:xfrm>
            <a:off x="8163139" y="2257465"/>
            <a:ext cx="1040828" cy="1194933"/>
            <a:chOff x="6300878" y="4283152"/>
            <a:chExt cx="1040828" cy="1194933"/>
          </a:xfrm>
        </p:grpSpPr>
        <p:sp>
          <p:nvSpPr>
            <p:cNvPr id="323" name="TextBox 322">
              <a:extLst>
                <a:ext uri="{FF2B5EF4-FFF2-40B4-BE49-F238E27FC236}">
                  <a16:creationId xmlns:a16="http://schemas.microsoft.com/office/drawing/2014/main" id="{F4034456-49E0-4A02-9680-3DDFFF282F72}"/>
                </a:ext>
              </a:extLst>
            </p:cNvPr>
            <p:cNvSpPr txBox="1"/>
            <p:nvPr/>
          </p:nvSpPr>
          <p:spPr>
            <a:xfrm>
              <a:off x="6300878" y="5316502"/>
              <a:ext cx="1040828" cy="161583"/>
            </a:xfrm>
            <a:prstGeom prst="rect">
              <a:avLst/>
            </a:prstGeom>
            <a:noFill/>
          </p:spPr>
          <p:txBody>
            <a:bodyPr wrap="square" lIns="0" tIns="0" rIns="0" bIns="0" rtlCol="0" anchor="ctr">
              <a:spAutoFit/>
            </a:bodyPr>
            <a:lstStyle>
              <a:defPPr>
                <a:defRPr lang="en-US"/>
              </a:defPPr>
              <a:lvl1pPr marR="0" lvl="0" indent="0" algn="ctr" defTabSz="914400" fontAlgn="auto">
                <a:lnSpc>
                  <a:spcPct val="90000"/>
                </a:lnSpc>
                <a:spcBef>
                  <a:spcPts val="0"/>
                </a:spcBef>
                <a:spcAft>
                  <a:spcPts val="600"/>
                </a:spcAft>
                <a:buClrTx/>
                <a:buSzTx/>
                <a:buFontTx/>
                <a:buNone/>
                <a:tabLst/>
                <a:defRPr kumimoji="0" sz="1100" b="0" i="0" u="none" strike="noStrike" cap="none" spc="0" normalizeH="0" baseline="0">
                  <a:ln>
                    <a:noFill/>
                  </a:ln>
                  <a:gradFill>
                    <a:gsLst>
                      <a:gs pos="2917">
                        <a:srgbClr val="2F2F2F"/>
                      </a:gs>
                      <a:gs pos="30000">
                        <a:srgbClr val="2F2F2F"/>
                      </a:gs>
                    </a:gsLst>
                    <a:lin ang="5400000" scaled="0"/>
                  </a:gradFill>
                  <a:effectLst/>
                  <a:uLnTx/>
                  <a:uFillTx/>
                  <a:latin typeface="Segoe UI"/>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gradFill>
                    <a:gsLst>
                      <a:gs pos="2917">
                        <a:srgbClr val="2F2F2F"/>
                      </a:gs>
                      <a:gs pos="30000">
                        <a:srgbClr val="2F2F2F"/>
                      </a:gs>
                    </a:gsLst>
                    <a:lin ang="5400000" scaled="0"/>
                  </a:gradFill>
                  <a:effectLst/>
                  <a:uLnTx/>
                  <a:uFillTx/>
                  <a:latin typeface="Segoe UI Semibold"/>
                  <a:ea typeface="+mn-ea"/>
                  <a:cs typeface="+mn-cs"/>
                </a:rPr>
                <a:t>VMSS</a:t>
              </a:r>
            </a:p>
          </p:txBody>
        </p:sp>
        <p:grpSp>
          <p:nvGrpSpPr>
            <p:cNvPr id="324" name="Group 323">
              <a:extLst>
                <a:ext uri="{FF2B5EF4-FFF2-40B4-BE49-F238E27FC236}">
                  <a16:creationId xmlns:a16="http://schemas.microsoft.com/office/drawing/2014/main" id="{8B3DA9B2-D879-4472-80E5-73A4B007AB3F}"/>
                </a:ext>
              </a:extLst>
            </p:cNvPr>
            <p:cNvGrpSpPr/>
            <p:nvPr/>
          </p:nvGrpSpPr>
          <p:grpSpPr>
            <a:xfrm>
              <a:off x="6345382" y="4505436"/>
              <a:ext cx="951820" cy="778081"/>
              <a:chOff x="6345382" y="4505436"/>
              <a:chExt cx="951820" cy="778081"/>
            </a:xfrm>
          </p:grpSpPr>
          <p:grpSp>
            <p:nvGrpSpPr>
              <p:cNvPr id="326" name="Group 25">
                <a:extLst>
                  <a:ext uri="{FF2B5EF4-FFF2-40B4-BE49-F238E27FC236}">
                    <a16:creationId xmlns:a16="http://schemas.microsoft.com/office/drawing/2014/main" id="{B3352BCD-3A81-496E-8542-E23A330FE851}"/>
                  </a:ext>
                </a:extLst>
              </p:cNvPr>
              <p:cNvGrpSpPr>
                <a:grpSpLocks noChangeAspect="1"/>
              </p:cNvGrpSpPr>
              <p:nvPr/>
            </p:nvGrpSpPr>
            <p:grpSpPr bwMode="auto">
              <a:xfrm>
                <a:off x="6412907" y="4576037"/>
                <a:ext cx="457022" cy="354303"/>
                <a:chOff x="3689" y="2040"/>
                <a:chExt cx="307" cy="238"/>
              </a:xfrm>
            </p:grpSpPr>
            <p:sp>
              <p:nvSpPr>
                <p:cNvPr id="352" name="Freeform 26">
                  <a:extLst>
                    <a:ext uri="{FF2B5EF4-FFF2-40B4-BE49-F238E27FC236}">
                      <a16:creationId xmlns:a16="http://schemas.microsoft.com/office/drawing/2014/main" id="{EB07ED1B-1A8E-4020-B2CE-CFBA33F678A2}"/>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53" name="Freeform 27">
                  <a:extLst>
                    <a:ext uri="{FF2B5EF4-FFF2-40B4-BE49-F238E27FC236}">
                      <a16:creationId xmlns:a16="http://schemas.microsoft.com/office/drawing/2014/main" id="{8F8F6AFE-B7E3-4D5E-B467-884AAF207B1A}"/>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54" name="Freeform 28">
                  <a:extLst>
                    <a:ext uri="{FF2B5EF4-FFF2-40B4-BE49-F238E27FC236}">
                      <a16:creationId xmlns:a16="http://schemas.microsoft.com/office/drawing/2014/main" id="{150B063C-B0DF-417E-BF05-7D03CB3E883B}"/>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55" name="Line 29">
                  <a:extLst>
                    <a:ext uri="{FF2B5EF4-FFF2-40B4-BE49-F238E27FC236}">
                      <a16:creationId xmlns:a16="http://schemas.microsoft.com/office/drawing/2014/main" id="{472A8A0A-8250-4F9C-8668-FB9842201D92}"/>
                    </a:ext>
                  </a:extLst>
                </p:cNvPr>
                <p:cNvSpPr>
                  <a:spLocks noChangeShapeType="1"/>
                </p:cNvSpPr>
                <p:nvPr/>
              </p:nvSpPr>
              <p:spPr bwMode="auto">
                <a:xfrm>
                  <a:off x="3841" y="2128"/>
                  <a:ext cx="0" cy="63"/>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56" name="Freeform 30">
                  <a:extLst>
                    <a:ext uri="{FF2B5EF4-FFF2-40B4-BE49-F238E27FC236}">
                      <a16:creationId xmlns:a16="http://schemas.microsoft.com/office/drawing/2014/main" id="{D436EA94-AE71-47B8-945B-80432064B360}"/>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sp>
            <p:nvSpPr>
              <p:cNvPr id="327" name="Rectangle 326">
                <a:extLst>
                  <a:ext uri="{FF2B5EF4-FFF2-40B4-BE49-F238E27FC236}">
                    <a16:creationId xmlns:a16="http://schemas.microsoft.com/office/drawing/2014/main" id="{61DB5047-3500-432D-A6F2-43F8D8FBBB71}"/>
                  </a:ext>
                </a:extLst>
              </p:cNvPr>
              <p:cNvSpPr/>
              <p:nvPr/>
            </p:nvSpPr>
            <p:spPr bwMode="auto">
              <a:xfrm>
                <a:off x="6345382" y="4505436"/>
                <a:ext cx="951820" cy="778081"/>
              </a:xfrm>
              <a:prstGeom prst="rect">
                <a:avLst/>
              </a:prstGeom>
              <a:noFill/>
              <a:ln w="19050">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328" name="Group 25">
                <a:extLst>
                  <a:ext uri="{FF2B5EF4-FFF2-40B4-BE49-F238E27FC236}">
                    <a16:creationId xmlns:a16="http://schemas.microsoft.com/office/drawing/2014/main" id="{11361837-209E-4D22-AA7F-AE47DBAB027E}"/>
                  </a:ext>
                </a:extLst>
              </p:cNvPr>
              <p:cNvGrpSpPr>
                <a:grpSpLocks noChangeAspect="1"/>
              </p:cNvGrpSpPr>
              <p:nvPr/>
            </p:nvGrpSpPr>
            <p:grpSpPr bwMode="auto">
              <a:xfrm>
                <a:off x="6503867" y="4650227"/>
                <a:ext cx="457022" cy="354303"/>
                <a:chOff x="3689" y="2040"/>
                <a:chExt cx="307" cy="238"/>
              </a:xfrm>
              <a:solidFill>
                <a:schemeClr val="bg1"/>
              </a:solidFill>
            </p:grpSpPr>
            <p:sp>
              <p:nvSpPr>
                <p:cNvPr id="347" name="Freeform 26">
                  <a:extLst>
                    <a:ext uri="{FF2B5EF4-FFF2-40B4-BE49-F238E27FC236}">
                      <a16:creationId xmlns:a16="http://schemas.microsoft.com/office/drawing/2014/main" id="{D24B300E-2698-4BDF-88F8-7E3EA790B47A}"/>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grpFill/>
                <a:ln w="1905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48" name="Freeform 27">
                  <a:extLst>
                    <a:ext uri="{FF2B5EF4-FFF2-40B4-BE49-F238E27FC236}">
                      <a16:creationId xmlns:a16="http://schemas.microsoft.com/office/drawing/2014/main" id="{ECBDAB23-0187-493D-B61B-232D86E25497}"/>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grpFill/>
                <a:ln w="1905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49" name="Freeform 28">
                  <a:extLst>
                    <a:ext uri="{FF2B5EF4-FFF2-40B4-BE49-F238E27FC236}">
                      <a16:creationId xmlns:a16="http://schemas.microsoft.com/office/drawing/2014/main" id="{D74004C8-728C-4658-BBEF-BBDA10F35D1F}"/>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grpFill/>
                <a:ln w="1905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50" name="Line 29">
                  <a:extLst>
                    <a:ext uri="{FF2B5EF4-FFF2-40B4-BE49-F238E27FC236}">
                      <a16:creationId xmlns:a16="http://schemas.microsoft.com/office/drawing/2014/main" id="{D950009B-7B25-4E49-AB2E-034BBC823479}"/>
                    </a:ext>
                  </a:extLst>
                </p:cNvPr>
                <p:cNvSpPr>
                  <a:spLocks noChangeShapeType="1"/>
                </p:cNvSpPr>
                <p:nvPr/>
              </p:nvSpPr>
              <p:spPr bwMode="auto">
                <a:xfrm>
                  <a:off x="3841" y="2128"/>
                  <a:ext cx="0" cy="63"/>
                </a:xfrm>
                <a:prstGeom prst="line">
                  <a:avLst/>
                </a:prstGeom>
                <a:grpFill/>
                <a:ln w="1905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51" name="Freeform 30">
                  <a:extLst>
                    <a:ext uri="{FF2B5EF4-FFF2-40B4-BE49-F238E27FC236}">
                      <a16:creationId xmlns:a16="http://schemas.microsoft.com/office/drawing/2014/main" id="{E1FFF29F-A7E4-46A0-AEC7-9DFB8D6504E1}"/>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grpFill/>
                <a:ln w="1905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329" name="Group 25">
                <a:extLst>
                  <a:ext uri="{FF2B5EF4-FFF2-40B4-BE49-F238E27FC236}">
                    <a16:creationId xmlns:a16="http://schemas.microsoft.com/office/drawing/2014/main" id="{B6798EC8-645A-4E63-B8AC-C8F6C010758E}"/>
                  </a:ext>
                </a:extLst>
              </p:cNvPr>
              <p:cNvGrpSpPr>
                <a:grpSpLocks noChangeAspect="1"/>
              </p:cNvGrpSpPr>
              <p:nvPr/>
            </p:nvGrpSpPr>
            <p:grpSpPr bwMode="auto">
              <a:xfrm>
                <a:off x="6594827" y="4724417"/>
                <a:ext cx="457022" cy="354303"/>
                <a:chOff x="3689" y="2040"/>
                <a:chExt cx="307" cy="238"/>
              </a:xfrm>
              <a:solidFill>
                <a:schemeClr val="bg1"/>
              </a:solidFill>
            </p:grpSpPr>
            <p:sp>
              <p:nvSpPr>
                <p:cNvPr id="342" name="Freeform 26">
                  <a:extLst>
                    <a:ext uri="{FF2B5EF4-FFF2-40B4-BE49-F238E27FC236}">
                      <a16:creationId xmlns:a16="http://schemas.microsoft.com/office/drawing/2014/main" id="{CBF21171-5AFA-44A4-B7ED-BAD368C7AE46}"/>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grpFill/>
                <a:ln w="1905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43" name="Freeform 27">
                  <a:extLst>
                    <a:ext uri="{FF2B5EF4-FFF2-40B4-BE49-F238E27FC236}">
                      <a16:creationId xmlns:a16="http://schemas.microsoft.com/office/drawing/2014/main" id="{1C2EDD27-3C54-49F4-BF9E-60D0F2C30F5C}"/>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grpFill/>
                <a:ln w="1905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44" name="Freeform 28">
                  <a:extLst>
                    <a:ext uri="{FF2B5EF4-FFF2-40B4-BE49-F238E27FC236}">
                      <a16:creationId xmlns:a16="http://schemas.microsoft.com/office/drawing/2014/main" id="{6E4F5338-B5F2-4052-8442-48C782E5DF92}"/>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grpFill/>
                <a:ln w="1905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45" name="Line 29">
                  <a:extLst>
                    <a:ext uri="{FF2B5EF4-FFF2-40B4-BE49-F238E27FC236}">
                      <a16:creationId xmlns:a16="http://schemas.microsoft.com/office/drawing/2014/main" id="{CAE2392A-E61F-46AA-ADCD-1740A7D88B61}"/>
                    </a:ext>
                  </a:extLst>
                </p:cNvPr>
                <p:cNvSpPr>
                  <a:spLocks noChangeShapeType="1"/>
                </p:cNvSpPr>
                <p:nvPr/>
              </p:nvSpPr>
              <p:spPr bwMode="auto">
                <a:xfrm>
                  <a:off x="3841" y="2128"/>
                  <a:ext cx="0" cy="63"/>
                </a:xfrm>
                <a:prstGeom prst="line">
                  <a:avLst/>
                </a:prstGeom>
                <a:grpFill/>
                <a:ln w="1905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46" name="Freeform 30">
                  <a:extLst>
                    <a:ext uri="{FF2B5EF4-FFF2-40B4-BE49-F238E27FC236}">
                      <a16:creationId xmlns:a16="http://schemas.microsoft.com/office/drawing/2014/main" id="{A7FDEC57-8801-48CF-AF8A-2B2EBEE47F25}"/>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grpFill/>
                <a:ln w="1905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330" name="Group 25">
                <a:extLst>
                  <a:ext uri="{FF2B5EF4-FFF2-40B4-BE49-F238E27FC236}">
                    <a16:creationId xmlns:a16="http://schemas.microsoft.com/office/drawing/2014/main" id="{B74DFF7D-EDF8-4E86-9E32-BFD42FB58CC2}"/>
                  </a:ext>
                </a:extLst>
              </p:cNvPr>
              <p:cNvGrpSpPr>
                <a:grpSpLocks noChangeAspect="1"/>
              </p:cNvGrpSpPr>
              <p:nvPr/>
            </p:nvGrpSpPr>
            <p:grpSpPr bwMode="auto">
              <a:xfrm>
                <a:off x="6685787" y="4798607"/>
                <a:ext cx="457022" cy="354303"/>
                <a:chOff x="3689" y="2040"/>
                <a:chExt cx="307" cy="238"/>
              </a:xfrm>
              <a:solidFill>
                <a:schemeClr val="bg1"/>
              </a:solidFill>
            </p:grpSpPr>
            <p:sp>
              <p:nvSpPr>
                <p:cNvPr id="337" name="Freeform 26">
                  <a:extLst>
                    <a:ext uri="{FF2B5EF4-FFF2-40B4-BE49-F238E27FC236}">
                      <a16:creationId xmlns:a16="http://schemas.microsoft.com/office/drawing/2014/main" id="{35F6DBB9-2B9C-43CA-9A1F-217FDDACB8A8}"/>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grpFill/>
                <a:ln w="1905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38" name="Freeform 27">
                  <a:extLst>
                    <a:ext uri="{FF2B5EF4-FFF2-40B4-BE49-F238E27FC236}">
                      <a16:creationId xmlns:a16="http://schemas.microsoft.com/office/drawing/2014/main" id="{BCA9CCA9-328B-4B81-858D-CE443827919D}"/>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grpFill/>
                <a:ln w="1905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39" name="Freeform 28">
                  <a:extLst>
                    <a:ext uri="{FF2B5EF4-FFF2-40B4-BE49-F238E27FC236}">
                      <a16:creationId xmlns:a16="http://schemas.microsoft.com/office/drawing/2014/main" id="{9440EBCF-B8ED-4187-B4CF-8E510BB9ECBD}"/>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grpFill/>
                <a:ln w="1905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40" name="Line 29">
                  <a:extLst>
                    <a:ext uri="{FF2B5EF4-FFF2-40B4-BE49-F238E27FC236}">
                      <a16:creationId xmlns:a16="http://schemas.microsoft.com/office/drawing/2014/main" id="{3DFC421F-53EC-40A6-A8CA-25BE0EC1A6F3}"/>
                    </a:ext>
                  </a:extLst>
                </p:cNvPr>
                <p:cNvSpPr>
                  <a:spLocks noChangeShapeType="1"/>
                </p:cNvSpPr>
                <p:nvPr/>
              </p:nvSpPr>
              <p:spPr bwMode="auto">
                <a:xfrm>
                  <a:off x="3841" y="2128"/>
                  <a:ext cx="0" cy="63"/>
                </a:xfrm>
                <a:prstGeom prst="line">
                  <a:avLst/>
                </a:prstGeom>
                <a:grpFill/>
                <a:ln w="1905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41" name="Freeform 30">
                  <a:extLst>
                    <a:ext uri="{FF2B5EF4-FFF2-40B4-BE49-F238E27FC236}">
                      <a16:creationId xmlns:a16="http://schemas.microsoft.com/office/drawing/2014/main" id="{B1981F69-762C-447B-B6BC-A416EEE7CD97}"/>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grpFill/>
                <a:ln w="1905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331" name="Group 25">
                <a:extLst>
                  <a:ext uri="{FF2B5EF4-FFF2-40B4-BE49-F238E27FC236}">
                    <a16:creationId xmlns:a16="http://schemas.microsoft.com/office/drawing/2014/main" id="{71794B18-86A7-4664-A78C-C81AB9B3EC6A}"/>
                  </a:ext>
                </a:extLst>
              </p:cNvPr>
              <p:cNvGrpSpPr>
                <a:grpSpLocks noChangeAspect="1"/>
              </p:cNvGrpSpPr>
              <p:nvPr/>
            </p:nvGrpSpPr>
            <p:grpSpPr bwMode="auto">
              <a:xfrm>
                <a:off x="6776748" y="4872798"/>
                <a:ext cx="457022" cy="354303"/>
                <a:chOff x="3689" y="2040"/>
                <a:chExt cx="307" cy="238"/>
              </a:xfrm>
              <a:solidFill>
                <a:schemeClr val="bg1"/>
              </a:solidFill>
            </p:grpSpPr>
            <p:sp>
              <p:nvSpPr>
                <p:cNvPr id="332" name="Freeform 26">
                  <a:extLst>
                    <a:ext uri="{FF2B5EF4-FFF2-40B4-BE49-F238E27FC236}">
                      <a16:creationId xmlns:a16="http://schemas.microsoft.com/office/drawing/2014/main" id="{A02B8340-F8F0-45CF-AEFC-0A27C4346E21}"/>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grpFill/>
                <a:ln w="1905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33" name="Freeform 27">
                  <a:extLst>
                    <a:ext uri="{FF2B5EF4-FFF2-40B4-BE49-F238E27FC236}">
                      <a16:creationId xmlns:a16="http://schemas.microsoft.com/office/drawing/2014/main" id="{C25E7C10-0C9E-48D5-9FD5-48EEC16F910A}"/>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grpFill/>
                <a:ln w="1905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34" name="Freeform 28">
                  <a:extLst>
                    <a:ext uri="{FF2B5EF4-FFF2-40B4-BE49-F238E27FC236}">
                      <a16:creationId xmlns:a16="http://schemas.microsoft.com/office/drawing/2014/main" id="{87B527F7-7CF4-4498-887C-F5C785157F3F}"/>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grpFill/>
                <a:ln w="1905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35" name="Line 29">
                  <a:extLst>
                    <a:ext uri="{FF2B5EF4-FFF2-40B4-BE49-F238E27FC236}">
                      <a16:creationId xmlns:a16="http://schemas.microsoft.com/office/drawing/2014/main" id="{4A3AF34E-57C0-4FE5-8F07-36A755A5AA17}"/>
                    </a:ext>
                  </a:extLst>
                </p:cNvPr>
                <p:cNvSpPr>
                  <a:spLocks noChangeShapeType="1"/>
                </p:cNvSpPr>
                <p:nvPr/>
              </p:nvSpPr>
              <p:spPr bwMode="auto">
                <a:xfrm>
                  <a:off x="3841" y="2128"/>
                  <a:ext cx="0" cy="63"/>
                </a:xfrm>
                <a:prstGeom prst="line">
                  <a:avLst/>
                </a:prstGeom>
                <a:grpFill/>
                <a:ln w="1905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36" name="Freeform 30">
                  <a:extLst>
                    <a:ext uri="{FF2B5EF4-FFF2-40B4-BE49-F238E27FC236}">
                      <a16:creationId xmlns:a16="http://schemas.microsoft.com/office/drawing/2014/main" id="{ACD0261B-92B2-41D4-8482-0E3BD32134BD}"/>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grpFill/>
                <a:ln w="1905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sp>
          <p:nvSpPr>
            <p:cNvPr id="325" name="TextBox 324">
              <a:extLst>
                <a:ext uri="{FF2B5EF4-FFF2-40B4-BE49-F238E27FC236}">
                  <a16:creationId xmlns:a16="http://schemas.microsoft.com/office/drawing/2014/main" id="{F2857D68-AE6C-433A-B081-CA921CA961F1}"/>
                </a:ext>
              </a:extLst>
            </p:cNvPr>
            <p:cNvSpPr txBox="1"/>
            <p:nvPr/>
          </p:nvSpPr>
          <p:spPr>
            <a:xfrm>
              <a:off x="6408559" y="4283152"/>
              <a:ext cx="825466" cy="161583"/>
            </a:xfrm>
            <a:prstGeom prst="rect">
              <a:avLst/>
            </a:prstGeom>
            <a:noFill/>
          </p:spPr>
          <p:txBody>
            <a:bodyPr wrap="square" lIns="0" tIns="0" rIns="0" bIns="0" rtlCol="0" anchor="ctr">
              <a:spAutoFit/>
            </a:bodyPr>
            <a:lstStyle>
              <a:defPPr>
                <a:defRPr lang="en-US"/>
              </a:defPPr>
              <a:lvl1pPr marR="0" lvl="0" indent="0" algn="ctr" defTabSz="914400" fontAlgn="auto">
                <a:lnSpc>
                  <a:spcPct val="90000"/>
                </a:lnSpc>
                <a:spcBef>
                  <a:spcPts val="0"/>
                </a:spcBef>
                <a:spcAft>
                  <a:spcPts val="600"/>
                </a:spcAft>
                <a:buClrTx/>
                <a:buSzTx/>
                <a:buFontTx/>
                <a:buNone/>
                <a:tabLst/>
                <a:defRPr kumimoji="0" sz="1100" b="0" i="0" u="none" strike="noStrike" cap="none" spc="0" normalizeH="0" baseline="0">
                  <a:ln>
                    <a:noFill/>
                  </a:ln>
                  <a:gradFill>
                    <a:gsLst>
                      <a:gs pos="2917">
                        <a:srgbClr val="2F2F2F"/>
                      </a:gs>
                      <a:gs pos="30000">
                        <a:srgbClr val="2F2F2F"/>
                      </a:gs>
                    </a:gsLst>
                    <a:lin ang="5400000" scaled="0"/>
                  </a:gradFill>
                  <a:effectLst/>
                  <a:uLnTx/>
                  <a:uFillTx/>
                  <a:latin typeface="Segoe UI"/>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gradFill>
                    <a:gsLst>
                      <a:gs pos="2917">
                        <a:srgbClr val="2F2F2F"/>
                      </a:gs>
                      <a:gs pos="30000">
                        <a:srgbClr val="2F2F2F"/>
                      </a:gs>
                    </a:gsLst>
                    <a:lin ang="5400000" scaled="0"/>
                  </a:gradFill>
                  <a:effectLst/>
                  <a:uLnTx/>
                  <a:uFillTx/>
                  <a:latin typeface="Segoe UI Semibold"/>
                  <a:ea typeface="+mn-ea"/>
                  <a:cs typeface="+mn-cs"/>
                </a:rPr>
                <a:t>AZ2</a:t>
              </a:r>
            </a:p>
          </p:txBody>
        </p:sp>
      </p:grpSp>
      <p:cxnSp>
        <p:nvCxnSpPr>
          <p:cNvPr id="437" name="Straight Arrow Connector 436">
            <a:extLst>
              <a:ext uri="{FF2B5EF4-FFF2-40B4-BE49-F238E27FC236}">
                <a16:creationId xmlns:a16="http://schemas.microsoft.com/office/drawing/2014/main" id="{7A070A5E-3D22-4652-AFC4-206684B8974E}"/>
              </a:ext>
            </a:extLst>
          </p:cNvPr>
          <p:cNvCxnSpPr>
            <a:cxnSpLocks/>
          </p:cNvCxnSpPr>
          <p:nvPr/>
        </p:nvCxnSpPr>
        <p:spPr>
          <a:xfrm flipH="1" flipV="1">
            <a:off x="6605921" y="2690041"/>
            <a:ext cx="302102" cy="0"/>
          </a:xfrm>
          <a:prstGeom prst="straightConnector1">
            <a:avLst/>
          </a:prstGeom>
          <a:ln w="19050">
            <a:solidFill>
              <a:schemeClr val="accent5"/>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38" name="Straight Arrow Connector 437">
            <a:extLst>
              <a:ext uri="{FF2B5EF4-FFF2-40B4-BE49-F238E27FC236}">
                <a16:creationId xmlns:a16="http://schemas.microsoft.com/office/drawing/2014/main" id="{CD7C08C2-F581-4499-8536-BF7E3CBEDE4F}"/>
              </a:ext>
            </a:extLst>
          </p:cNvPr>
          <p:cNvCxnSpPr>
            <a:cxnSpLocks/>
          </p:cNvCxnSpPr>
          <p:nvPr/>
        </p:nvCxnSpPr>
        <p:spPr>
          <a:xfrm flipV="1">
            <a:off x="6602439" y="1417901"/>
            <a:ext cx="0" cy="1272140"/>
          </a:xfrm>
          <a:prstGeom prst="straightConnector1">
            <a:avLst/>
          </a:prstGeom>
          <a:ln w="19050">
            <a:solidFill>
              <a:schemeClr val="accent5"/>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39" name="Straight Arrow Connector 438">
            <a:extLst>
              <a:ext uri="{FF2B5EF4-FFF2-40B4-BE49-F238E27FC236}">
                <a16:creationId xmlns:a16="http://schemas.microsoft.com/office/drawing/2014/main" id="{9D473CEC-90AE-43B3-B4F0-996D6A5F36F0}"/>
              </a:ext>
            </a:extLst>
          </p:cNvPr>
          <p:cNvCxnSpPr>
            <a:cxnSpLocks/>
          </p:cNvCxnSpPr>
          <p:nvPr/>
        </p:nvCxnSpPr>
        <p:spPr>
          <a:xfrm flipH="1">
            <a:off x="6602439" y="1417901"/>
            <a:ext cx="1188720" cy="0"/>
          </a:xfrm>
          <a:prstGeom prst="straightConnector1">
            <a:avLst/>
          </a:prstGeom>
          <a:ln w="19050">
            <a:solidFill>
              <a:schemeClr val="accent5"/>
            </a:solidFill>
            <a:miter lim="800000"/>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438BC178-568C-4072-BA7D-D2E0A140640B}"/>
              </a:ext>
            </a:extLst>
          </p:cNvPr>
          <p:cNvSpPr/>
          <p:nvPr/>
        </p:nvSpPr>
        <p:spPr bwMode="auto">
          <a:xfrm>
            <a:off x="6556757" y="1676918"/>
            <a:ext cx="85105" cy="689396"/>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pic>
        <p:nvPicPr>
          <p:cNvPr id="48" name="Graphic 47" descr="Heartbeat">
            <a:extLst>
              <a:ext uri="{FF2B5EF4-FFF2-40B4-BE49-F238E27FC236}">
                <a16:creationId xmlns:a16="http://schemas.microsoft.com/office/drawing/2014/main" id="{8C1807C9-0288-4D35-A130-5538BE7EA903}"/>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397462" y="1599657"/>
            <a:ext cx="406626" cy="410347"/>
          </a:xfrm>
          <a:prstGeom prst="rect">
            <a:avLst/>
          </a:prstGeom>
        </p:spPr>
      </p:pic>
      <p:pic>
        <p:nvPicPr>
          <p:cNvPr id="57" name="Graphic 56">
            <a:extLst>
              <a:ext uri="{FF2B5EF4-FFF2-40B4-BE49-F238E27FC236}">
                <a16:creationId xmlns:a16="http://schemas.microsoft.com/office/drawing/2014/main" id="{891B6654-FCBD-4B3B-95D9-CF17058FCEF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752753" y="541766"/>
            <a:ext cx="328300" cy="328300"/>
          </a:xfrm>
          <a:prstGeom prst="rect">
            <a:avLst/>
          </a:prstGeom>
        </p:spPr>
      </p:pic>
      <p:grpSp>
        <p:nvGrpSpPr>
          <p:cNvPr id="15" name="Group 14">
            <a:extLst>
              <a:ext uri="{FF2B5EF4-FFF2-40B4-BE49-F238E27FC236}">
                <a16:creationId xmlns:a16="http://schemas.microsoft.com/office/drawing/2014/main" id="{A36FE385-C076-4B9E-B8A3-6AFD1B70E9B6}"/>
              </a:ext>
            </a:extLst>
          </p:cNvPr>
          <p:cNvGrpSpPr/>
          <p:nvPr/>
        </p:nvGrpSpPr>
        <p:grpSpPr>
          <a:xfrm>
            <a:off x="8163139" y="1611410"/>
            <a:ext cx="499863" cy="541789"/>
            <a:chOff x="7520298" y="1883221"/>
            <a:chExt cx="827723" cy="271232"/>
          </a:xfrm>
        </p:grpSpPr>
        <p:cxnSp>
          <p:nvCxnSpPr>
            <p:cNvPr id="358" name="Straight Arrow Connector 357">
              <a:extLst>
                <a:ext uri="{FF2B5EF4-FFF2-40B4-BE49-F238E27FC236}">
                  <a16:creationId xmlns:a16="http://schemas.microsoft.com/office/drawing/2014/main" id="{83659923-D1C1-432E-AD60-A1277C5A9C15}"/>
                </a:ext>
              </a:extLst>
            </p:cNvPr>
            <p:cNvCxnSpPr>
              <a:cxnSpLocks/>
            </p:cNvCxnSpPr>
            <p:nvPr/>
          </p:nvCxnSpPr>
          <p:spPr>
            <a:xfrm flipV="1">
              <a:off x="7520913" y="1883221"/>
              <a:ext cx="1" cy="126783"/>
            </a:xfrm>
            <a:prstGeom prst="straightConnector1">
              <a:avLst/>
            </a:prstGeom>
            <a:ln w="19050">
              <a:solidFill>
                <a:schemeClr val="accent5"/>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9" name="Straight Arrow Connector 208">
              <a:extLst>
                <a:ext uri="{FF2B5EF4-FFF2-40B4-BE49-F238E27FC236}">
                  <a16:creationId xmlns:a16="http://schemas.microsoft.com/office/drawing/2014/main" id="{04DBB308-82B2-45C7-AA4E-A639D4E4C8CA}"/>
                </a:ext>
              </a:extLst>
            </p:cNvPr>
            <p:cNvCxnSpPr>
              <a:cxnSpLocks/>
            </p:cNvCxnSpPr>
            <p:nvPr/>
          </p:nvCxnSpPr>
          <p:spPr>
            <a:xfrm flipV="1">
              <a:off x="8348020" y="2008149"/>
              <a:ext cx="1" cy="146304"/>
            </a:xfrm>
            <a:prstGeom prst="straightConnector1">
              <a:avLst/>
            </a:prstGeom>
            <a:ln w="19050">
              <a:solidFill>
                <a:schemeClr val="accent5"/>
              </a:solidFill>
              <a:miter lim="800000"/>
              <a:headEnd type="arrow" w="med" len="med"/>
              <a:tailEnd type="none" w="lg" len="lg"/>
            </a:ln>
          </p:spPr>
          <p:style>
            <a:lnRef idx="1">
              <a:schemeClr val="accent1"/>
            </a:lnRef>
            <a:fillRef idx="0">
              <a:schemeClr val="accent1"/>
            </a:fillRef>
            <a:effectRef idx="0">
              <a:schemeClr val="accent1"/>
            </a:effectRef>
            <a:fontRef idx="minor">
              <a:schemeClr val="tx1"/>
            </a:fontRef>
          </p:style>
        </p:cxnSp>
        <p:cxnSp>
          <p:nvCxnSpPr>
            <p:cNvPr id="210" name="Straight Arrow Connector 209">
              <a:extLst>
                <a:ext uri="{FF2B5EF4-FFF2-40B4-BE49-F238E27FC236}">
                  <a16:creationId xmlns:a16="http://schemas.microsoft.com/office/drawing/2014/main" id="{966F82EB-F672-4C1A-8253-C11E4234DFD3}"/>
                </a:ext>
              </a:extLst>
            </p:cNvPr>
            <p:cNvCxnSpPr>
              <a:cxnSpLocks/>
            </p:cNvCxnSpPr>
            <p:nvPr/>
          </p:nvCxnSpPr>
          <p:spPr>
            <a:xfrm flipH="1">
              <a:off x="7520298" y="2008381"/>
              <a:ext cx="822960" cy="0"/>
            </a:xfrm>
            <a:prstGeom prst="straightConnector1">
              <a:avLst/>
            </a:prstGeom>
            <a:ln w="19050">
              <a:solidFill>
                <a:schemeClr val="accent5"/>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4" name="Group 13">
            <a:extLst>
              <a:ext uri="{FF2B5EF4-FFF2-40B4-BE49-F238E27FC236}">
                <a16:creationId xmlns:a16="http://schemas.microsoft.com/office/drawing/2014/main" id="{11EB0D59-3BBC-42BF-B0E7-FFBDA497DED0}"/>
              </a:ext>
            </a:extLst>
          </p:cNvPr>
          <p:cNvGrpSpPr/>
          <p:nvPr/>
        </p:nvGrpSpPr>
        <p:grpSpPr>
          <a:xfrm flipV="1">
            <a:off x="8371100" y="913445"/>
            <a:ext cx="546197" cy="145763"/>
            <a:chOff x="6403259" y="689869"/>
            <a:chExt cx="827723" cy="146304"/>
          </a:xfrm>
        </p:grpSpPr>
        <p:cxnSp>
          <p:nvCxnSpPr>
            <p:cNvPr id="214" name="Straight Arrow Connector 213">
              <a:extLst>
                <a:ext uri="{FF2B5EF4-FFF2-40B4-BE49-F238E27FC236}">
                  <a16:creationId xmlns:a16="http://schemas.microsoft.com/office/drawing/2014/main" id="{DB0EFC5C-1A57-466E-905D-0998BE8285F8}"/>
                </a:ext>
              </a:extLst>
            </p:cNvPr>
            <p:cNvCxnSpPr>
              <a:cxnSpLocks/>
            </p:cNvCxnSpPr>
            <p:nvPr/>
          </p:nvCxnSpPr>
          <p:spPr>
            <a:xfrm flipV="1">
              <a:off x="7230981" y="689869"/>
              <a:ext cx="1" cy="146304"/>
            </a:xfrm>
            <a:prstGeom prst="straightConnector1">
              <a:avLst/>
            </a:prstGeom>
            <a:ln w="19050">
              <a:solidFill>
                <a:schemeClr val="accent5"/>
              </a:solidFill>
              <a:miter lim="800000"/>
              <a:headEnd type="arrow" w="med" len="med"/>
              <a:tailEnd type="none" w="lg" len="lg"/>
            </a:ln>
          </p:spPr>
          <p:style>
            <a:lnRef idx="1">
              <a:schemeClr val="accent1"/>
            </a:lnRef>
            <a:fillRef idx="0">
              <a:schemeClr val="accent1"/>
            </a:fillRef>
            <a:effectRef idx="0">
              <a:schemeClr val="accent1"/>
            </a:effectRef>
            <a:fontRef idx="minor">
              <a:schemeClr val="tx1"/>
            </a:fontRef>
          </p:style>
        </p:cxnSp>
        <p:cxnSp>
          <p:nvCxnSpPr>
            <p:cNvPr id="215" name="Straight Arrow Connector 214">
              <a:extLst>
                <a:ext uri="{FF2B5EF4-FFF2-40B4-BE49-F238E27FC236}">
                  <a16:creationId xmlns:a16="http://schemas.microsoft.com/office/drawing/2014/main" id="{B73F659A-156B-420B-819D-A098D3229EA5}"/>
                </a:ext>
              </a:extLst>
            </p:cNvPr>
            <p:cNvCxnSpPr>
              <a:cxnSpLocks/>
            </p:cNvCxnSpPr>
            <p:nvPr/>
          </p:nvCxnSpPr>
          <p:spPr>
            <a:xfrm flipH="1">
              <a:off x="6403259" y="690101"/>
              <a:ext cx="822960" cy="0"/>
            </a:xfrm>
            <a:prstGeom prst="straightConnector1">
              <a:avLst/>
            </a:prstGeom>
            <a:ln w="19050">
              <a:solidFill>
                <a:schemeClr val="accent5"/>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218" name="TextBox 217">
            <a:extLst>
              <a:ext uri="{FF2B5EF4-FFF2-40B4-BE49-F238E27FC236}">
                <a16:creationId xmlns:a16="http://schemas.microsoft.com/office/drawing/2014/main" id="{3802D862-020A-41A0-AB6C-FC56C227F878}"/>
              </a:ext>
            </a:extLst>
          </p:cNvPr>
          <p:cNvSpPr txBox="1"/>
          <p:nvPr/>
        </p:nvSpPr>
        <p:spPr>
          <a:xfrm>
            <a:off x="8717595" y="3571845"/>
            <a:ext cx="671190" cy="161583"/>
          </a:xfrm>
          <a:prstGeom prst="rect">
            <a:avLst/>
          </a:prstGeom>
          <a:noFill/>
        </p:spPr>
        <p:txBody>
          <a:bodyPr wrap="square" lIns="0" tIns="0" rIns="0" bIns="0" rtlCol="0" anchor="ctr">
            <a:spAutoFit/>
          </a:bodyPr>
          <a:lstStyle>
            <a:defPPr>
              <a:defRPr lang="en-US"/>
            </a:defPPr>
            <a:lvl1pPr marR="0" lvl="0" indent="0" algn="ctr" defTabSz="914400" fontAlgn="auto">
              <a:lnSpc>
                <a:spcPct val="90000"/>
              </a:lnSpc>
              <a:spcBef>
                <a:spcPts val="0"/>
              </a:spcBef>
              <a:spcAft>
                <a:spcPts val="600"/>
              </a:spcAft>
              <a:buClrTx/>
              <a:buSzTx/>
              <a:buFontTx/>
              <a:buNone/>
              <a:tabLst/>
              <a:defRPr kumimoji="0" sz="1100" b="0" i="0" u="none" strike="noStrike" cap="none" spc="0" normalizeH="0" baseline="0">
                <a:ln>
                  <a:noFill/>
                </a:ln>
                <a:gradFill>
                  <a:gsLst>
                    <a:gs pos="2917">
                      <a:srgbClr val="2F2F2F"/>
                    </a:gs>
                    <a:gs pos="30000">
                      <a:srgbClr val="2F2F2F"/>
                    </a:gs>
                  </a:gsLst>
                  <a:lin ang="5400000" scaled="0"/>
                </a:gradFill>
                <a:effectLst/>
                <a:uLnTx/>
                <a:uFillTx/>
                <a:latin typeface="Segoe UI"/>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gradFill>
                  <a:gsLst>
                    <a:gs pos="2917">
                      <a:srgbClr val="2F2F2F"/>
                    </a:gs>
                    <a:gs pos="30000">
                      <a:srgbClr val="2F2F2F"/>
                    </a:gs>
                  </a:gsLst>
                  <a:lin ang="5400000" scaled="0"/>
                </a:gradFill>
                <a:effectLst/>
                <a:uLnTx/>
                <a:uFillTx/>
                <a:latin typeface="Segoe UI Semibold"/>
                <a:ea typeface="+mn-ea"/>
                <a:cs typeface="+mn-cs"/>
              </a:rPr>
              <a:t>VNet</a:t>
            </a:r>
          </a:p>
        </p:txBody>
      </p:sp>
      <p:sp>
        <p:nvSpPr>
          <p:cNvPr id="220" name="TextBox 219">
            <a:extLst>
              <a:ext uri="{FF2B5EF4-FFF2-40B4-BE49-F238E27FC236}">
                <a16:creationId xmlns:a16="http://schemas.microsoft.com/office/drawing/2014/main" id="{D2850B48-4406-432C-BE22-9B2EB31BD192}"/>
              </a:ext>
            </a:extLst>
          </p:cNvPr>
          <p:cNvSpPr txBox="1"/>
          <p:nvPr/>
        </p:nvSpPr>
        <p:spPr>
          <a:xfrm>
            <a:off x="10743135" y="5683598"/>
            <a:ext cx="671190" cy="161583"/>
          </a:xfrm>
          <a:prstGeom prst="rect">
            <a:avLst/>
          </a:prstGeom>
          <a:noFill/>
        </p:spPr>
        <p:txBody>
          <a:bodyPr wrap="square" lIns="0" tIns="0" rIns="0" bIns="0" rtlCol="0" anchor="ctr">
            <a:spAutoFit/>
          </a:bodyPr>
          <a:lstStyle>
            <a:defPPr>
              <a:defRPr lang="en-US"/>
            </a:defPPr>
            <a:lvl1pPr marR="0" lvl="0" indent="0" algn="ctr" defTabSz="914400" fontAlgn="auto">
              <a:lnSpc>
                <a:spcPct val="90000"/>
              </a:lnSpc>
              <a:spcBef>
                <a:spcPts val="0"/>
              </a:spcBef>
              <a:spcAft>
                <a:spcPts val="600"/>
              </a:spcAft>
              <a:buClrTx/>
              <a:buSzTx/>
              <a:buFontTx/>
              <a:buNone/>
              <a:tabLst/>
              <a:defRPr kumimoji="0" sz="1100" b="0" i="0" u="none" strike="noStrike" cap="none" spc="0" normalizeH="0" baseline="0">
                <a:ln>
                  <a:noFill/>
                </a:ln>
                <a:gradFill>
                  <a:gsLst>
                    <a:gs pos="2917">
                      <a:srgbClr val="2F2F2F"/>
                    </a:gs>
                    <a:gs pos="30000">
                      <a:srgbClr val="2F2F2F"/>
                    </a:gs>
                  </a:gsLst>
                  <a:lin ang="5400000" scaled="0"/>
                </a:gradFill>
                <a:effectLst/>
                <a:uLnTx/>
                <a:uFillTx/>
                <a:latin typeface="Segoe UI"/>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gradFill>
                  <a:gsLst>
                    <a:gs pos="2917">
                      <a:srgbClr val="2F2F2F"/>
                    </a:gs>
                    <a:gs pos="30000">
                      <a:srgbClr val="2F2F2F"/>
                    </a:gs>
                  </a:gsLst>
                  <a:lin ang="5400000" scaled="0"/>
                </a:gradFill>
                <a:effectLst/>
                <a:uLnTx/>
                <a:uFillTx/>
                <a:latin typeface="Segoe UI Semibold"/>
                <a:ea typeface="+mn-ea"/>
                <a:cs typeface="+mn-cs"/>
              </a:rPr>
              <a:t>VNet</a:t>
            </a:r>
          </a:p>
        </p:txBody>
      </p:sp>
      <p:grpSp>
        <p:nvGrpSpPr>
          <p:cNvPr id="216" name="Group 215">
            <a:extLst>
              <a:ext uri="{FF2B5EF4-FFF2-40B4-BE49-F238E27FC236}">
                <a16:creationId xmlns:a16="http://schemas.microsoft.com/office/drawing/2014/main" id="{CDD059F6-592D-45A6-8ED5-D97F06A3D650}"/>
              </a:ext>
            </a:extLst>
          </p:cNvPr>
          <p:cNvGrpSpPr/>
          <p:nvPr/>
        </p:nvGrpSpPr>
        <p:grpSpPr>
          <a:xfrm flipH="1">
            <a:off x="7461444" y="1611410"/>
            <a:ext cx="499863" cy="541789"/>
            <a:chOff x="7520298" y="1883221"/>
            <a:chExt cx="827723" cy="271232"/>
          </a:xfrm>
        </p:grpSpPr>
        <p:cxnSp>
          <p:nvCxnSpPr>
            <p:cNvPr id="217" name="Straight Arrow Connector 216">
              <a:extLst>
                <a:ext uri="{FF2B5EF4-FFF2-40B4-BE49-F238E27FC236}">
                  <a16:creationId xmlns:a16="http://schemas.microsoft.com/office/drawing/2014/main" id="{D60E49C2-2717-477F-B614-0BD68D142A33}"/>
                </a:ext>
              </a:extLst>
            </p:cNvPr>
            <p:cNvCxnSpPr>
              <a:cxnSpLocks/>
            </p:cNvCxnSpPr>
            <p:nvPr/>
          </p:nvCxnSpPr>
          <p:spPr>
            <a:xfrm flipV="1">
              <a:off x="7520913" y="1883221"/>
              <a:ext cx="1" cy="126783"/>
            </a:xfrm>
            <a:prstGeom prst="straightConnector1">
              <a:avLst/>
            </a:prstGeom>
            <a:ln w="19050">
              <a:solidFill>
                <a:schemeClr val="accent5"/>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1" name="Straight Arrow Connector 220">
              <a:extLst>
                <a:ext uri="{FF2B5EF4-FFF2-40B4-BE49-F238E27FC236}">
                  <a16:creationId xmlns:a16="http://schemas.microsoft.com/office/drawing/2014/main" id="{0A28E88E-400E-4DA6-89E7-8E45DA9620FE}"/>
                </a:ext>
              </a:extLst>
            </p:cNvPr>
            <p:cNvCxnSpPr>
              <a:cxnSpLocks/>
            </p:cNvCxnSpPr>
            <p:nvPr/>
          </p:nvCxnSpPr>
          <p:spPr>
            <a:xfrm flipV="1">
              <a:off x="8348020" y="2008149"/>
              <a:ext cx="1" cy="146304"/>
            </a:xfrm>
            <a:prstGeom prst="straightConnector1">
              <a:avLst/>
            </a:prstGeom>
            <a:ln w="19050">
              <a:solidFill>
                <a:schemeClr val="accent5"/>
              </a:solidFill>
              <a:miter lim="800000"/>
              <a:headEnd type="arrow" w="med" len="med"/>
              <a:tailEnd type="none" w="lg" len="lg"/>
            </a:ln>
          </p:spPr>
          <p:style>
            <a:lnRef idx="1">
              <a:schemeClr val="accent1"/>
            </a:lnRef>
            <a:fillRef idx="0">
              <a:schemeClr val="accent1"/>
            </a:fillRef>
            <a:effectRef idx="0">
              <a:schemeClr val="accent1"/>
            </a:effectRef>
            <a:fontRef idx="minor">
              <a:schemeClr val="tx1"/>
            </a:fontRef>
          </p:style>
        </p:cxnSp>
        <p:cxnSp>
          <p:nvCxnSpPr>
            <p:cNvPr id="222" name="Straight Arrow Connector 221">
              <a:extLst>
                <a:ext uri="{FF2B5EF4-FFF2-40B4-BE49-F238E27FC236}">
                  <a16:creationId xmlns:a16="http://schemas.microsoft.com/office/drawing/2014/main" id="{C0DDBB4C-FD72-4779-AF9A-E0FBD9640D52}"/>
                </a:ext>
              </a:extLst>
            </p:cNvPr>
            <p:cNvCxnSpPr>
              <a:cxnSpLocks/>
            </p:cNvCxnSpPr>
            <p:nvPr/>
          </p:nvCxnSpPr>
          <p:spPr>
            <a:xfrm flipH="1">
              <a:off x="7520298" y="2008381"/>
              <a:ext cx="822960" cy="0"/>
            </a:xfrm>
            <a:prstGeom prst="straightConnector1">
              <a:avLst/>
            </a:prstGeom>
            <a:ln w="19050">
              <a:solidFill>
                <a:schemeClr val="accent5"/>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223" name="TextBox 222">
            <a:extLst>
              <a:ext uri="{FF2B5EF4-FFF2-40B4-BE49-F238E27FC236}">
                <a16:creationId xmlns:a16="http://schemas.microsoft.com/office/drawing/2014/main" id="{F3515703-E3B8-4CD8-9C54-67CBF33C033A}"/>
              </a:ext>
            </a:extLst>
          </p:cNvPr>
          <p:cNvSpPr txBox="1"/>
          <p:nvPr/>
        </p:nvSpPr>
        <p:spPr>
          <a:xfrm>
            <a:off x="6080361" y="1964721"/>
            <a:ext cx="1040828" cy="323165"/>
          </a:xfrm>
          <a:prstGeom prst="rect">
            <a:avLst/>
          </a:prstGeom>
          <a:noFill/>
        </p:spPr>
        <p:txBody>
          <a:bodyPr wrap="square" lIns="0" tIns="0" rIns="0" bIns="0" rtlCol="0" anchor="ctr">
            <a:spAutoFit/>
          </a:bodyPr>
          <a:lstStyle>
            <a:defPPr>
              <a:defRPr lang="en-US"/>
            </a:defPPr>
            <a:lvl1pPr marR="0" lvl="0" indent="0" algn="ctr" defTabSz="914400" fontAlgn="auto">
              <a:lnSpc>
                <a:spcPct val="90000"/>
              </a:lnSpc>
              <a:spcBef>
                <a:spcPts val="0"/>
              </a:spcBef>
              <a:spcAft>
                <a:spcPts val="600"/>
              </a:spcAft>
              <a:buClrTx/>
              <a:buSzTx/>
              <a:buFontTx/>
              <a:buNone/>
              <a:tabLst/>
              <a:defRPr kumimoji="0" sz="1100" b="0" i="0" u="none" strike="noStrike" cap="none" spc="0" normalizeH="0" baseline="0">
                <a:ln>
                  <a:noFill/>
                </a:ln>
                <a:gradFill>
                  <a:gsLst>
                    <a:gs pos="2917">
                      <a:srgbClr val="2F2F2F"/>
                    </a:gs>
                    <a:gs pos="30000">
                      <a:srgbClr val="2F2F2F"/>
                    </a:gs>
                  </a:gsLst>
                  <a:lin ang="5400000" scaled="0"/>
                </a:gradFill>
                <a:effectLst/>
                <a:uLnTx/>
                <a:uFillTx/>
                <a:latin typeface="Segoe UI"/>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gradFill>
                  <a:gsLst>
                    <a:gs pos="2917">
                      <a:srgbClr val="2F2F2F"/>
                    </a:gs>
                    <a:gs pos="30000">
                      <a:srgbClr val="2F2F2F"/>
                    </a:gs>
                  </a:gsLst>
                  <a:lin ang="5400000" scaled="0"/>
                </a:gradFill>
                <a:effectLst/>
                <a:uLnTx/>
                <a:uFillTx/>
                <a:latin typeface="Segoe UI Semibold"/>
                <a:ea typeface="+mn-ea"/>
                <a:cs typeface="+mn-cs"/>
              </a:rPr>
              <a:t>Health</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gradFill>
                  <a:gsLst>
                    <a:gs pos="2917">
                      <a:srgbClr val="2F2F2F"/>
                    </a:gs>
                    <a:gs pos="30000">
                      <a:srgbClr val="2F2F2F"/>
                    </a:gs>
                  </a:gsLst>
                  <a:lin ang="5400000" scaled="0"/>
                </a:gradFill>
                <a:effectLst/>
                <a:uLnTx/>
                <a:uFillTx/>
                <a:latin typeface="Segoe UI Semibold"/>
                <a:ea typeface="+mn-ea"/>
                <a:cs typeface="+mn-cs"/>
              </a:rPr>
              <a:t>Probe</a:t>
            </a:r>
          </a:p>
        </p:txBody>
      </p:sp>
      <p:sp>
        <p:nvSpPr>
          <p:cNvPr id="224" name="TextBox 223">
            <a:extLst>
              <a:ext uri="{FF2B5EF4-FFF2-40B4-BE49-F238E27FC236}">
                <a16:creationId xmlns:a16="http://schemas.microsoft.com/office/drawing/2014/main" id="{CB523D18-413B-44BF-993E-F1BA00FC20AE}"/>
              </a:ext>
            </a:extLst>
          </p:cNvPr>
          <p:cNvSpPr txBox="1"/>
          <p:nvPr/>
        </p:nvSpPr>
        <p:spPr>
          <a:xfrm>
            <a:off x="6058158" y="379745"/>
            <a:ext cx="1040828" cy="161583"/>
          </a:xfrm>
          <a:prstGeom prst="rect">
            <a:avLst/>
          </a:prstGeom>
          <a:noFill/>
        </p:spPr>
        <p:txBody>
          <a:bodyPr wrap="square" lIns="0" tIns="0" rIns="0" bIns="0" rtlCol="0" anchor="ctr">
            <a:spAutoFit/>
          </a:bodyPr>
          <a:lstStyle>
            <a:defPPr>
              <a:defRPr lang="en-US"/>
            </a:defPPr>
            <a:lvl1pPr marR="0" lvl="0" indent="0" algn="ctr" defTabSz="914400" fontAlgn="auto">
              <a:lnSpc>
                <a:spcPct val="90000"/>
              </a:lnSpc>
              <a:spcBef>
                <a:spcPts val="0"/>
              </a:spcBef>
              <a:spcAft>
                <a:spcPts val="600"/>
              </a:spcAft>
              <a:buClrTx/>
              <a:buSzTx/>
              <a:buFontTx/>
              <a:buNone/>
              <a:tabLst/>
              <a:defRPr kumimoji="0" sz="1100" b="0" i="0" u="none" strike="noStrike" cap="none" spc="0" normalizeH="0" baseline="0">
                <a:ln>
                  <a:noFill/>
                </a:ln>
                <a:gradFill>
                  <a:gsLst>
                    <a:gs pos="2917">
                      <a:srgbClr val="2F2F2F"/>
                    </a:gs>
                    <a:gs pos="30000">
                      <a:srgbClr val="2F2F2F"/>
                    </a:gs>
                  </a:gsLst>
                  <a:lin ang="5400000" scaled="0"/>
                </a:gradFill>
                <a:effectLst/>
                <a:uLnTx/>
                <a:uFillTx/>
                <a:latin typeface="Segoe UI"/>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gradFill>
                  <a:gsLst>
                    <a:gs pos="2917">
                      <a:srgbClr val="2F2F2F"/>
                    </a:gs>
                    <a:gs pos="30000">
                      <a:srgbClr val="2F2F2F"/>
                    </a:gs>
                  </a:gsLst>
                  <a:lin ang="5400000" scaled="0"/>
                </a:gradFill>
                <a:effectLst/>
                <a:uLnTx/>
                <a:uFillTx/>
                <a:latin typeface="Segoe UI Semibold"/>
                <a:ea typeface="+mn-ea"/>
                <a:cs typeface="+mn-cs"/>
              </a:rPr>
              <a:t>Inbound</a:t>
            </a:r>
          </a:p>
        </p:txBody>
      </p:sp>
      <p:sp>
        <p:nvSpPr>
          <p:cNvPr id="231" name="TextBox 230">
            <a:extLst>
              <a:ext uri="{FF2B5EF4-FFF2-40B4-BE49-F238E27FC236}">
                <a16:creationId xmlns:a16="http://schemas.microsoft.com/office/drawing/2014/main" id="{0494E75B-3781-4536-A1C8-AD92B6EF7718}"/>
              </a:ext>
            </a:extLst>
          </p:cNvPr>
          <p:cNvSpPr txBox="1"/>
          <p:nvPr/>
        </p:nvSpPr>
        <p:spPr>
          <a:xfrm>
            <a:off x="9921263" y="379744"/>
            <a:ext cx="1040828" cy="161583"/>
          </a:xfrm>
          <a:prstGeom prst="rect">
            <a:avLst/>
          </a:prstGeom>
          <a:noFill/>
        </p:spPr>
        <p:txBody>
          <a:bodyPr wrap="square" lIns="0" tIns="0" rIns="0" bIns="0" rtlCol="0" anchor="ctr">
            <a:spAutoFit/>
          </a:bodyPr>
          <a:lstStyle>
            <a:defPPr>
              <a:defRPr lang="en-US"/>
            </a:defPPr>
            <a:lvl1pPr marR="0" lvl="0" indent="0" algn="ctr" defTabSz="914400" fontAlgn="auto">
              <a:lnSpc>
                <a:spcPct val="90000"/>
              </a:lnSpc>
              <a:spcBef>
                <a:spcPts val="0"/>
              </a:spcBef>
              <a:spcAft>
                <a:spcPts val="600"/>
              </a:spcAft>
              <a:buClrTx/>
              <a:buSzTx/>
              <a:buFontTx/>
              <a:buNone/>
              <a:tabLst/>
              <a:defRPr kumimoji="0" sz="1100" b="0" i="0" u="none" strike="noStrike" cap="none" spc="0" normalizeH="0" baseline="0">
                <a:ln>
                  <a:noFill/>
                </a:ln>
                <a:gradFill>
                  <a:gsLst>
                    <a:gs pos="2917">
                      <a:srgbClr val="2F2F2F"/>
                    </a:gs>
                    <a:gs pos="30000">
                      <a:srgbClr val="2F2F2F"/>
                    </a:gs>
                  </a:gsLst>
                  <a:lin ang="5400000" scaled="0"/>
                </a:gradFill>
                <a:effectLst/>
                <a:uLnTx/>
                <a:uFillTx/>
                <a:latin typeface="Segoe UI"/>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gradFill>
                  <a:gsLst>
                    <a:gs pos="2917">
                      <a:srgbClr val="2F2F2F"/>
                    </a:gs>
                    <a:gs pos="30000">
                      <a:srgbClr val="2F2F2F"/>
                    </a:gs>
                  </a:gsLst>
                  <a:lin ang="5400000" scaled="0"/>
                </a:gradFill>
                <a:effectLst/>
                <a:uLnTx/>
                <a:uFillTx/>
                <a:latin typeface="Segoe UI Semibold"/>
                <a:ea typeface="+mn-ea"/>
                <a:cs typeface="+mn-cs"/>
              </a:rPr>
              <a:t>Outbound</a:t>
            </a:r>
          </a:p>
        </p:txBody>
      </p:sp>
      <p:grpSp>
        <p:nvGrpSpPr>
          <p:cNvPr id="200" name="Group 25">
            <a:extLst>
              <a:ext uri="{FF2B5EF4-FFF2-40B4-BE49-F238E27FC236}">
                <a16:creationId xmlns:a16="http://schemas.microsoft.com/office/drawing/2014/main" id="{62FC69AD-E2FB-41D0-8486-00A9D2FFCDFE}"/>
              </a:ext>
            </a:extLst>
          </p:cNvPr>
          <p:cNvGrpSpPr>
            <a:grpSpLocks noChangeAspect="1"/>
          </p:cNvGrpSpPr>
          <p:nvPr/>
        </p:nvGrpSpPr>
        <p:grpSpPr bwMode="auto">
          <a:xfrm>
            <a:off x="7253370" y="5323275"/>
            <a:ext cx="457022" cy="354303"/>
            <a:chOff x="3689" y="2040"/>
            <a:chExt cx="307" cy="238"/>
          </a:xfrm>
          <a:solidFill>
            <a:schemeClr val="bg1"/>
          </a:solidFill>
        </p:grpSpPr>
        <p:sp>
          <p:nvSpPr>
            <p:cNvPr id="202" name="Freeform 26">
              <a:extLst>
                <a:ext uri="{FF2B5EF4-FFF2-40B4-BE49-F238E27FC236}">
                  <a16:creationId xmlns:a16="http://schemas.microsoft.com/office/drawing/2014/main" id="{3D9F3706-719D-4080-8019-0E7171DAE87D}"/>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grpFill/>
            <a:ln w="1905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11" name="Freeform 27">
              <a:extLst>
                <a:ext uri="{FF2B5EF4-FFF2-40B4-BE49-F238E27FC236}">
                  <a16:creationId xmlns:a16="http://schemas.microsoft.com/office/drawing/2014/main" id="{EF0FD44A-5E2A-4BBE-99A4-4EFA10CA3CD7}"/>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grpFill/>
            <a:ln w="1905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12" name="Freeform 28">
              <a:extLst>
                <a:ext uri="{FF2B5EF4-FFF2-40B4-BE49-F238E27FC236}">
                  <a16:creationId xmlns:a16="http://schemas.microsoft.com/office/drawing/2014/main" id="{12A70A3B-0C7F-4D9B-B411-0D79C64A0FBC}"/>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grpFill/>
            <a:ln w="1905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13" name="Line 29">
              <a:extLst>
                <a:ext uri="{FF2B5EF4-FFF2-40B4-BE49-F238E27FC236}">
                  <a16:creationId xmlns:a16="http://schemas.microsoft.com/office/drawing/2014/main" id="{A8291880-11D7-4EC5-AF7B-B1523D1EFF5F}"/>
                </a:ext>
              </a:extLst>
            </p:cNvPr>
            <p:cNvSpPr>
              <a:spLocks noChangeShapeType="1"/>
            </p:cNvSpPr>
            <p:nvPr/>
          </p:nvSpPr>
          <p:spPr bwMode="auto">
            <a:xfrm>
              <a:off x="3841" y="2128"/>
              <a:ext cx="0" cy="63"/>
            </a:xfrm>
            <a:prstGeom prst="line">
              <a:avLst/>
            </a:prstGeom>
            <a:grpFill/>
            <a:ln w="1905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28" name="Freeform 30">
              <a:extLst>
                <a:ext uri="{FF2B5EF4-FFF2-40B4-BE49-F238E27FC236}">
                  <a16:creationId xmlns:a16="http://schemas.microsoft.com/office/drawing/2014/main" id="{42D465FC-08C0-40C1-98AE-0F7B9908093F}"/>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grpFill/>
            <a:ln w="1905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sp>
        <p:nvSpPr>
          <p:cNvPr id="229" name="TextBox 228">
            <a:extLst>
              <a:ext uri="{FF2B5EF4-FFF2-40B4-BE49-F238E27FC236}">
                <a16:creationId xmlns:a16="http://schemas.microsoft.com/office/drawing/2014/main" id="{F958A8EA-8F9F-4E39-86C4-8A6CE113E3D2}"/>
              </a:ext>
            </a:extLst>
          </p:cNvPr>
          <p:cNvSpPr txBox="1"/>
          <p:nvPr/>
        </p:nvSpPr>
        <p:spPr>
          <a:xfrm>
            <a:off x="7241631" y="5844144"/>
            <a:ext cx="1040828" cy="323165"/>
          </a:xfrm>
          <a:prstGeom prst="rect">
            <a:avLst/>
          </a:prstGeom>
          <a:noFill/>
        </p:spPr>
        <p:txBody>
          <a:bodyPr wrap="square" lIns="0" tIns="0" rIns="0" bIns="0" rtlCol="0" anchor="ctr">
            <a:spAutoFit/>
          </a:bodyPr>
          <a:lstStyle>
            <a:defPPr>
              <a:defRPr lang="en-US"/>
            </a:defPPr>
            <a:lvl1pPr marR="0" lvl="0" indent="0" algn="ctr" defTabSz="914400" fontAlgn="auto">
              <a:lnSpc>
                <a:spcPct val="90000"/>
              </a:lnSpc>
              <a:spcBef>
                <a:spcPts val="0"/>
              </a:spcBef>
              <a:spcAft>
                <a:spcPts val="600"/>
              </a:spcAft>
              <a:buClrTx/>
              <a:buSzTx/>
              <a:buFontTx/>
              <a:buNone/>
              <a:tabLst/>
              <a:defRPr kumimoji="0" sz="1100" b="0" i="0" u="none" strike="noStrike" cap="none" spc="0" normalizeH="0" baseline="0">
                <a:ln>
                  <a:noFill/>
                </a:ln>
                <a:gradFill>
                  <a:gsLst>
                    <a:gs pos="2917">
                      <a:srgbClr val="2F2F2F"/>
                    </a:gs>
                    <a:gs pos="30000">
                      <a:srgbClr val="2F2F2F"/>
                    </a:gs>
                  </a:gsLst>
                  <a:lin ang="5400000" scaled="0"/>
                </a:gradFill>
                <a:effectLst/>
                <a:uLnTx/>
                <a:uFillTx/>
                <a:latin typeface="Segoe UI"/>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gradFill>
                  <a:gsLst>
                    <a:gs pos="2917">
                      <a:srgbClr val="2F2F2F"/>
                    </a:gs>
                    <a:gs pos="30000">
                      <a:srgbClr val="2F2F2F"/>
                    </a:gs>
                  </a:gsLst>
                  <a:lin ang="5400000" scaled="0"/>
                </a:gradFill>
                <a:effectLst/>
                <a:uLnTx/>
                <a:uFillTx/>
                <a:latin typeface="Segoe UI Semibold"/>
                <a:ea typeface="+mn-ea"/>
                <a:cs typeface="+mn-cs"/>
              </a:rPr>
              <a:t>HA Ports for Appliances</a:t>
            </a:r>
          </a:p>
        </p:txBody>
      </p:sp>
      <p:grpSp>
        <p:nvGrpSpPr>
          <p:cNvPr id="232" name="Group 25">
            <a:extLst>
              <a:ext uri="{FF2B5EF4-FFF2-40B4-BE49-F238E27FC236}">
                <a16:creationId xmlns:a16="http://schemas.microsoft.com/office/drawing/2014/main" id="{624A20F9-3EB6-4379-8BC0-FE1CD17ABE38}"/>
              </a:ext>
            </a:extLst>
          </p:cNvPr>
          <p:cNvGrpSpPr>
            <a:grpSpLocks noChangeAspect="1"/>
          </p:cNvGrpSpPr>
          <p:nvPr/>
        </p:nvGrpSpPr>
        <p:grpSpPr bwMode="auto">
          <a:xfrm>
            <a:off x="7835279" y="5282334"/>
            <a:ext cx="457022" cy="354303"/>
            <a:chOff x="3689" y="2040"/>
            <a:chExt cx="307" cy="238"/>
          </a:xfrm>
          <a:solidFill>
            <a:schemeClr val="bg1"/>
          </a:solidFill>
        </p:grpSpPr>
        <p:sp>
          <p:nvSpPr>
            <p:cNvPr id="236" name="Freeform 26">
              <a:extLst>
                <a:ext uri="{FF2B5EF4-FFF2-40B4-BE49-F238E27FC236}">
                  <a16:creationId xmlns:a16="http://schemas.microsoft.com/office/drawing/2014/main" id="{FACC1A39-E13B-4BBD-B8CA-4959461503C9}"/>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grpFill/>
            <a:ln w="1905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37" name="Freeform 27">
              <a:extLst>
                <a:ext uri="{FF2B5EF4-FFF2-40B4-BE49-F238E27FC236}">
                  <a16:creationId xmlns:a16="http://schemas.microsoft.com/office/drawing/2014/main" id="{8DEBA7D5-2EF1-49C4-9791-7F8950017ACE}"/>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grpFill/>
            <a:ln w="1905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38" name="Freeform 28">
              <a:extLst>
                <a:ext uri="{FF2B5EF4-FFF2-40B4-BE49-F238E27FC236}">
                  <a16:creationId xmlns:a16="http://schemas.microsoft.com/office/drawing/2014/main" id="{A327EFA7-0A51-448B-9A3B-372BFB48BA28}"/>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grpFill/>
            <a:ln w="1905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39" name="Line 29">
              <a:extLst>
                <a:ext uri="{FF2B5EF4-FFF2-40B4-BE49-F238E27FC236}">
                  <a16:creationId xmlns:a16="http://schemas.microsoft.com/office/drawing/2014/main" id="{8371D24A-934D-4C18-BCA8-EE6EB0ABE2B2}"/>
                </a:ext>
              </a:extLst>
            </p:cNvPr>
            <p:cNvSpPr>
              <a:spLocks noChangeShapeType="1"/>
            </p:cNvSpPr>
            <p:nvPr/>
          </p:nvSpPr>
          <p:spPr bwMode="auto">
            <a:xfrm>
              <a:off x="3841" y="2128"/>
              <a:ext cx="0" cy="63"/>
            </a:xfrm>
            <a:prstGeom prst="line">
              <a:avLst/>
            </a:prstGeom>
            <a:grpFill/>
            <a:ln w="1905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40" name="Freeform 30">
              <a:extLst>
                <a:ext uri="{FF2B5EF4-FFF2-40B4-BE49-F238E27FC236}">
                  <a16:creationId xmlns:a16="http://schemas.microsoft.com/office/drawing/2014/main" id="{6529B448-7DE1-4640-A4D7-E6AF9B1739AB}"/>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grpFill/>
            <a:ln w="1905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241" name="Graphic 4">
            <a:extLst>
              <a:ext uri="{FF2B5EF4-FFF2-40B4-BE49-F238E27FC236}">
                <a16:creationId xmlns:a16="http://schemas.microsoft.com/office/drawing/2014/main" id="{629AB1DD-F90A-44EA-A2FB-6DEE7D9235B4}"/>
              </a:ext>
            </a:extLst>
          </p:cNvPr>
          <p:cNvGrpSpPr/>
          <p:nvPr/>
        </p:nvGrpSpPr>
        <p:grpSpPr>
          <a:xfrm>
            <a:off x="7466526" y="4399077"/>
            <a:ext cx="640080" cy="640080"/>
            <a:chOff x="566898" y="438865"/>
            <a:chExt cx="793823" cy="793822"/>
          </a:xfrm>
          <a:effectLst/>
        </p:grpSpPr>
        <p:sp>
          <p:nvSpPr>
            <p:cNvPr id="242" name="Freeform: Shape 241">
              <a:extLst>
                <a:ext uri="{FF2B5EF4-FFF2-40B4-BE49-F238E27FC236}">
                  <a16:creationId xmlns:a16="http://schemas.microsoft.com/office/drawing/2014/main" id="{534DB3B1-2A8C-4CC1-95BD-F87BF519AF19}"/>
                </a:ext>
              </a:extLst>
            </p:cNvPr>
            <p:cNvSpPr/>
            <p:nvPr/>
          </p:nvSpPr>
          <p:spPr>
            <a:xfrm>
              <a:off x="566898" y="438865"/>
              <a:ext cx="793823" cy="793822"/>
            </a:xfrm>
            <a:custGeom>
              <a:avLst/>
              <a:gdLst>
                <a:gd name="connsiteX0" fmla="*/ 399980 w 793822"/>
                <a:gd name="connsiteY0" fmla="*/ 781625 h 793822"/>
                <a:gd name="connsiteX1" fmla="*/ 350198 w 793822"/>
                <a:gd name="connsiteY1" fmla="*/ 760986 h 793822"/>
                <a:gd name="connsiteX2" fmla="*/ 38943 w 793822"/>
                <a:gd name="connsiteY2" fmla="*/ 449746 h 793822"/>
                <a:gd name="connsiteX3" fmla="*/ 18319 w 793822"/>
                <a:gd name="connsiteY3" fmla="*/ 399965 h 793822"/>
                <a:gd name="connsiteX4" fmla="*/ 38943 w 793822"/>
                <a:gd name="connsiteY4" fmla="*/ 350198 h 793822"/>
                <a:gd name="connsiteX5" fmla="*/ 350198 w 793822"/>
                <a:gd name="connsiteY5" fmla="*/ 38958 h 793822"/>
                <a:gd name="connsiteX6" fmla="*/ 399980 w 793822"/>
                <a:gd name="connsiteY6" fmla="*/ 18319 h 793822"/>
                <a:gd name="connsiteX7" fmla="*/ 449762 w 793822"/>
                <a:gd name="connsiteY7" fmla="*/ 38958 h 793822"/>
                <a:gd name="connsiteX8" fmla="*/ 760971 w 793822"/>
                <a:gd name="connsiteY8" fmla="*/ 350198 h 793822"/>
                <a:gd name="connsiteX9" fmla="*/ 781610 w 793822"/>
                <a:gd name="connsiteY9" fmla="*/ 399965 h 793822"/>
                <a:gd name="connsiteX10" fmla="*/ 760955 w 793822"/>
                <a:gd name="connsiteY10" fmla="*/ 449777 h 793822"/>
                <a:gd name="connsiteX11" fmla="*/ 449762 w 793822"/>
                <a:gd name="connsiteY11" fmla="*/ 760986 h 793822"/>
                <a:gd name="connsiteX12" fmla="*/ 399980 w 793822"/>
                <a:gd name="connsiteY12" fmla="*/ 781625 h 793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822" h="793822">
                  <a:moveTo>
                    <a:pt x="399980" y="781625"/>
                  </a:moveTo>
                  <a:cubicBezTo>
                    <a:pt x="381172" y="781625"/>
                    <a:pt x="363464" y="774298"/>
                    <a:pt x="350198" y="760986"/>
                  </a:cubicBezTo>
                  <a:lnTo>
                    <a:pt x="38943" y="449746"/>
                  </a:lnTo>
                  <a:cubicBezTo>
                    <a:pt x="25830" y="436633"/>
                    <a:pt x="18319" y="418512"/>
                    <a:pt x="18319" y="399965"/>
                  </a:cubicBezTo>
                  <a:cubicBezTo>
                    <a:pt x="18319" y="381432"/>
                    <a:pt x="25830" y="363296"/>
                    <a:pt x="38943" y="350198"/>
                  </a:cubicBezTo>
                  <a:lnTo>
                    <a:pt x="350198" y="38958"/>
                  </a:lnTo>
                  <a:cubicBezTo>
                    <a:pt x="363494" y="25647"/>
                    <a:pt x="381172" y="18319"/>
                    <a:pt x="399980" y="18319"/>
                  </a:cubicBezTo>
                  <a:cubicBezTo>
                    <a:pt x="418772" y="18319"/>
                    <a:pt x="436465" y="25647"/>
                    <a:pt x="449762" y="38958"/>
                  </a:cubicBezTo>
                  <a:lnTo>
                    <a:pt x="760971" y="350198"/>
                  </a:lnTo>
                  <a:cubicBezTo>
                    <a:pt x="774298" y="363449"/>
                    <a:pt x="781610" y="381142"/>
                    <a:pt x="781610" y="399965"/>
                  </a:cubicBezTo>
                  <a:cubicBezTo>
                    <a:pt x="781610" y="418787"/>
                    <a:pt x="774298" y="436480"/>
                    <a:pt x="760955" y="449777"/>
                  </a:cubicBezTo>
                  <a:lnTo>
                    <a:pt x="449762" y="760986"/>
                  </a:lnTo>
                  <a:cubicBezTo>
                    <a:pt x="436480" y="774298"/>
                    <a:pt x="418772" y="781625"/>
                    <a:pt x="399980" y="781625"/>
                  </a:cubicBezTo>
                </a:path>
              </a:pathLst>
            </a:custGeom>
            <a:noFill/>
            <a:ln w="19050" cap="flat">
              <a:solidFill>
                <a:schemeClr val="accent1"/>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43" name="Freeform: Shape 242">
              <a:extLst>
                <a:ext uri="{FF2B5EF4-FFF2-40B4-BE49-F238E27FC236}">
                  <a16:creationId xmlns:a16="http://schemas.microsoft.com/office/drawing/2014/main" id="{C6F1454B-DFB0-4529-AD9F-9CF084ECF9AF}"/>
                </a:ext>
              </a:extLst>
            </p:cNvPr>
            <p:cNvSpPr/>
            <p:nvPr/>
          </p:nvSpPr>
          <p:spPr>
            <a:xfrm>
              <a:off x="633867" y="505851"/>
              <a:ext cx="656429" cy="641163"/>
            </a:xfrm>
            <a:custGeom>
              <a:avLst/>
              <a:gdLst>
                <a:gd name="connsiteX0" fmla="*/ 647668 w 656430"/>
                <a:gd name="connsiteY0" fmla="*/ 327803 h 641164"/>
                <a:gd name="connsiteX1" fmla="*/ 546715 w 656430"/>
                <a:gd name="connsiteY1" fmla="*/ 226865 h 641164"/>
                <a:gd name="connsiteX2" fmla="*/ 546715 w 656430"/>
                <a:gd name="connsiteY2" fmla="*/ 298126 h 641164"/>
                <a:gd name="connsiteX3" fmla="*/ 439610 w 656430"/>
                <a:gd name="connsiteY3" fmla="*/ 298035 h 641164"/>
                <a:gd name="connsiteX4" fmla="*/ 363525 w 656430"/>
                <a:gd name="connsiteY4" fmla="*/ 221400 h 641164"/>
                <a:gd name="connsiteX5" fmla="*/ 363525 w 656430"/>
                <a:gd name="connsiteY5" fmla="*/ 119272 h 641164"/>
                <a:gd name="connsiteX6" fmla="*/ 433946 w 656430"/>
                <a:gd name="connsiteY6" fmla="*/ 119272 h 641164"/>
                <a:gd name="connsiteX7" fmla="*/ 332993 w 656430"/>
                <a:gd name="connsiteY7" fmla="*/ 18319 h 641164"/>
                <a:gd name="connsiteX8" fmla="*/ 232056 w 656430"/>
                <a:gd name="connsiteY8" fmla="*/ 119272 h 641164"/>
                <a:gd name="connsiteX9" fmla="*/ 302462 w 656430"/>
                <a:gd name="connsiteY9" fmla="*/ 119272 h 641164"/>
                <a:gd name="connsiteX10" fmla="*/ 302462 w 656430"/>
                <a:gd name="connsiteY10" fmla="*/ 221385 h 641164"/>
                <a:gd name="connsiteX11" fmla="*/ 226423 w 656430"/>
                <a:gd name="connsiteY11" fmla="*/ 297836 h 641164"/>
                <a:gd name="connsiteX12" fmla="*/ 119272 w 656430"/>
                <a:gd name="connsiteY12" fmla="*/ 297745 h 641164"/>
                <a:gd name="connsiteX13" fmla="*/ 119272 w 656430"/>
                <a:gd name="connsiteY13" fmla="*/ 227247 h 641164"/>
                <a:gd name="connsiteX14" fmla="*/ 18319 w 656430"/>
                <a:gd name="connsiteY14" fmla="*/ 328200 h 641164"/>
                <a:gd name="connsiteX15" fmla="*/ 119272 w 656430"/>
                <a:gd name="connsiteY15" fmla="*/ 429137 h 641164"/>
                <a:gd name="connsiteX16" fmla="*/ 119272 w 656430"/>
                <a:gd name="connsiteY16" fmla="*/ 357877 h 641164"/>
                <a:gd name="connsiteX17" fmla="*/ 226468 w 656430"/>
                <a:gd name="connsiteY17" fmla="*/ 357968 h 641164"/>
                <a:gd name="connsiteX18" fmla="*/ 302462 w 656430"/>
                <a:gd name="connsiteY18" fmla="*/ 434236 h 641164"/>
                <a:gd name="connsiteX19" fmla="*/ 302462 w 656430"/>
                <a:gd name="connsiteY19" fmla="*/ 505009 h 641164"/>
                <a:gd name="connsiteX20" fmla="*/ 263870 w 656430"/>
                <a:gd name="connsiteY20" fmla="*/ 566683 h 641164"/>
                <a:gd name="connsiteX21" fmla="*/ 332780 w 656430"/>
                <a:gd name="connsiteY21" fmla="*/ 635379 h 641164"/>
                <a:gd name="connsiteX22" fmla="*/ 401628 w 656430"/>
                <a:gd name="connsiteY22" fmla="*/ 566683 h 641164"/>
                <a:gd name="connsiteX23" fmla="*/ 363525 w 656430"/>
                <a:gd name="connsiteY23" fmla="*/ 505421 h 641164"/>
                <a:gd name="connsiteX24" fmla="*/ 363525 w 656430"/>
                <a:gd name="connsiteY24" fmla="*/ 434236 h 641164"/>
                <a:gd name="connsiteX25" fmla="*/ 439472 w 656430"/>
                <a:gd name="connsiteY25" fmla="*/ 358167 h 641164"/>
                <a:gd name="connsiteX26" fmla="*/ 546715 w 656430"/>
                <a:gd name="connsiteY26" fmla="*/ 358258 h 641164"/>
                <a:gd name="connsiteX27" fmla="*/ 546715 w 656430"/>
                <a:gd name="connsiteY27" fmla="*/ 428756 h 641164"/>
                <a:gd name="connsiteX28" fmla="*/ 647668 w 656430"/>
                <a:gd name="connsiteY28" fmla="*/ 327803 h 641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56430" h="641164">
                  <a:moveTo>
                    <a:pt x="647668" y="327803"/>
                  </a:moveTo>
                  <a:lnTo>
                    <a:pt x="546715" y="226865"/>
                  </a:lnTo>
                  <a:lnTo>
                    <a:pt x="546715" y="298126"/>
                  </a:lnTo>
                  <a:lnTo>
                    <a:pt x="439610" y="298035"/>
                  </a:lnTo>
                  <a:cubicBezTo>
                    <a:pt x="429275" y="261122"/>
                    <a:pt x="400331" y="231964"/>
                    <a:pt x="363525" y="221400"/>
                  </a:cubicBezTo>
                  <a:lnTo>
                    <a:pt x="363525" y="119272"/>
                  </a:lnTo>
                  <a:lnTo>
                    <a:pt x="433946" y="119272"/>
                  </a:lnTo>
                  <a:lnTo>
                    <a:pt x="332993" y="18319"/>
                  </a:lnTo>
                  <a:lnTo>
                    <a:pt x="232056" y="119272"/>
                  </a:lnTo>
                  <a:lnTo>
                    <a:pt x="302462" y="119272"/>
                  </a:lnTo>
                  <a:lnTo>
                    <a:pt x="302462" y="221385"/>
                  </a:lnTo>
                  <a:cubicBezTo>
                    <a:pt x="265717" y="231949"/>
                    <a:pt x="236803" y="261015"/>
                    <a:pt x="226423" y="297836"/>
                  </a:cubicBezTo>
                  <a:lnTo>
                    <a:pt x="119272" y="297745"/>
                  </a:lnTo>
                  <a:lnTo>
                    <a:pt x="119272" y="227247"/>
                  </a:lnTo>
                  <a:lnTo>
                    <a:pt x="18319" y="328200"/>
                  </a:lnTo>
                  <a:lnTo>
                    <a:pt x="119272" y="429137"/>
                  </a:lnTo>
                  <a:lnTo>
                    <a:pt x="119272" y="357877"/>
                  </a:lnTo>
                  <a:lnTo>
                    <a:pt x="226468" y="357968"/>
                  </a:lnTo>
                  <a:cubicBezTo>
                    <a:pt x="236895" y="394713"/>
                    <a:pt x="265763" y="423688"/>
                    <a:pt x="302462" y="434236"/>
                  </a:cubicBezTo>
                  <a:lnTo>
                    <a:pt x="302462" y="505009"/>
                  </a:lnTo>
                  <a:cubicBezTo>
                    <a:pt x="287196" y="516122"/>
                    <a:pt x="263870" y="539479"/>
                    <a:pt x="263870" y="566683"/>
                  </a:cubicBezTo>
                  <a:cubicBezTo>
                    <a:pt x="263870" y="604557"/>
                    <a:pt x="294905" y="635379"/>
                    <a:pt x="332780" y="635379"/>
                  </a:cubicBezTo>
                  <a:cubicBezTo>
                    <a:pt x="370654" y="635379"/>
                    <a:pt x="401628" y="604557"/>
                    <a:pt x="401628" y="566683"/>
                  </a:cubicBezTo>
                  <a:cubicBezTo>
                    <a:pt x="401628" y="539784"/>
                    <a:pt x="378791" y="516702"/>
                    <a:pt x="363525" y="505421"/>
                  </a:cubicBezTo>
                  <a:lnTo>
                    <a:pt x="363525" y="434236"/>
                  </a:lnTo>
                  <a:cubicBezTo>
                    <a:pt x="400148" y="423718"/>
                    <a:pt x="429000" y="394805"/>
                    <a:pt x="439472" y="358167"/>
                  </a:cubicBezTo>
                  <a:lnTo>
                    <a:pt x="546715" y="358258"/>
                  </a:lnTo>
                  <a:lnTo>
                    <a:pt x="546715" y="428756"/>
                  </a:lnTo>
                  <a:lnTo>
                    <a:pt x="647668" y="327803"/>
                  </a:lnTo>
                  <a:close/>
                </a:path>
              </a:pathLst>
            </a:custGeom>
            <a:noFill/>
            <a:ln w="19050" cap="flat">
              <a:solidFill>
                <a:schemeClr val="accent1"/>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44" name="Freeform: Shape 243">
              <a:extLst>
                <a:ext uri="{FF2B5EF4-FFF2-40B4-BE49-F238E27FC236}">
                  <a16:creationId xmlns:a16="http://schemas.microsoft.com/office/drawing/2014/main" id="{F15DD613-EC2C-4639-BFBB-7780357C6284}"/>
                </a:ext>
              </a:extLst>
            </p:cNvPr>
            <p:cNvSpPr/>
            <p:nvPr/>
          </p:nvSpPr>
          <p:spPr>
            <a:xfrm>
              <a:off x="868276" y="735067"/>
              <a:ext cx="183190" cy="183190"/>
            </a:xfrm>
            <a:custGeom>
              <a:avLst/>
              <a:gdLst>
                <a:gd name="connsiteX0" fmla="*/ 98587 w 183189"/>
                <a:gd name="connsiteY0" fmla="*/ 18319 h 183189"/>
                <a:gd name="connsiteX1" fmla="*/ 18319 w 183189"/>
                <a:gd name="connsiteY1" fmla="*/ 98587 h 183189"/>
                <a:gd name="connsiteX2" fmla="*/ 98587 w 183189"/>
                <a:gd name="connsiteY2" fmla="*/ 178854 h 183189"/>
                <a:gd name="connsiteX3" fmla="*/ 178854 w 183189"/>
                <a:gd name="connsiteY3" fmla="*/ 98587 h 183189"/>
                <a:gd name="connsiteX4" fmla="*/ 98587 w 183189"/>
                <a:gd name="connsiteY4" fmla="*/ 18319 h 1831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189" h="183189">
                  <a:moveTo>
                    <a:pt x="98587" y="18319"/>
                  </a:moveTo>
                  <a:cubicBezTo>
                    <a:pt x="54331" y="18319"/>
                    <a:pt x="18319" y="54331"/>
                    <a:pt x="18319" y="98587"/>
                  </a:cubicBezTo>
                  <a:cubicBezTo>
                    <a:pt x="18319" y="142842"/>
                    <a:pt x="54331" y="178854"/>
                    <a:pt x="98587" y="178854"/>
                  </a:cubicBezTo>
                  <a:cubicBezTo>
                    <a:pt x="142842" y="178854"/>
                    <a:pt x="178854" y="142858"/>
                    <a:pt x="178854" y="98587"/>
                  </a:cubicBezTo>
                  <a:cubicBezTo>
                    <a:pt x="178854" y="54316"/>
                    <a:pt x="142842" y="18319"/>
                    <a:pt x="98587" y="18319"/>
                  </a:cubicBezTo>
                  <a:close/>
                </a:path>
              </a:pathLst>
            </a:custGeom>
            <a:noFill/>
            <a:ln w="19050" cap="flat">
              <a:solidFill>
                <a:schemeClr val="accent1"/>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245" name="Group 25">
            <a:extLst>
              <a:ext uri="{FF2B5EF4-FFF2-40B4-BE49-F238E27FC236}">
                <a16:creationId xmlns:a16="http://schemas.microsoft.com/office/drawing/2014/main" id="{1A185DEA-2ED7-4135-89A7-F74B4E44E1C4}"/>
              </a:ext>
            </a:extLst>
          </p:cNvPr>
          <p:cNvGrpSpPr>
            <a:grpSpLocks noChangeAspect="1"/>
          </p:cNvGrpSpPr>
          <p:nvPr/>
        </p:nvGrpSpPr>
        <p:grpSpPr bwMode="auto">
          <a:xfrm>
            <a:off x="6517841" y="4771900"/>
            <a:ext cx="457022" cy="354303"/>
            <a:chOff x="3689" y="2040"/>
            <a:chExt cx="307" cy="238"/>
          </a:xfrm>
          <a:noFill/>
        </p:grpSpPr>
        <p:sp>
          <p:nvSpPr>
            <p:cNvPr id="248" name="Freeform 26">
              <a:extLst>
                <a:ext uri="{FF2B5EF4-FFF2-40B4-BE49-F238E27FC236}">
                  <a16:creationId xmlns:a16="http://schemas.microsoft.com/office/drawing/2014/main" id="{FB6B0EC2-4EE3-404A-9286-ED54B3379D2E}"/>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grpFill/>
            <a:ln w="1905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49" name="Freeform 27">
              <a:extLst>
                <a:ext uri="{FF2B5EF4-FFF2-40B4-BE49-F238E27FC236}">
                  <a16:creationId xmlns:a16="http://schemas.microsoft.com/office/drawing/2014/main" id="{5FC94749-FF80-442C-9619-4CA282DE98AB}"/>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grpFill/>
            <a:ln w="1905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52" name="Freeform 28">
              <a:extLst>
                <a:ext uri="{FF2B5EF4-FFF2-40B4-BE49-F238E27FC236}">
                  <a16:creationId xmlns:a16="http://schemas.microsoft.com/office/drawing/2014/main" id="{43D6F17A-77F4-4858-B4D5-AFFA146C36FC}"/>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grpFill/>
            <a:ln w="1905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53" name="Line 29">
              <a:extLst>
                <a:ext uri="{FF2B5EF4-FFF2-40B4-BE49-F238E27FC236}">
                  <a16:creationId xmlns:a16="http://schemas.microsoft.com/office/drawing/2014/main" id="{3D2F1095-518C-4170-8D2A-98D9A78D2608}"/>
                </a:ext>
              </a:extLst>
            </p:cNvPr>
            <p:cNvSpPr>
              <a:spLocks noChangeShapeType="1"/>
            </p:cNvSpPr>
            <p:nvPr/>
          </p:nvSpPr>
          <p:spPr bwMode="auto">
            <a:xfrm>
              <a:off x="3841" y="2128"/>
              <a:ext cx="0" cy="63"/>
            </a:xfrm>
            <a:prstGeom prst="line">
              <a:avLst/>
            </a:prstGeom>
            <a:grpFill/>
            <a:ln w="1905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56" name="Freeform 30">
              <a:extLst>
                <a:ext uri="{FF2B5EF4-FFF2-40B4-BE49-F238E27FC236}">
                  <a16:creationId xmlns:a16="http://schemas.microsoft.com/office/drawing/2014/main" id="{9B510F7F-B893-467D-954F-B197AD15552E}"/>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grpFill/>
            <a:ln w="1905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257" name="Group 25">
            <a:extLst>
              <a:ext uri="{FF2B5EF4-FFF2-40B4-BE49-F238E27FC236}">
                <a16:creationId xmlns:a16="http://schemas.microsoft.com/office/drawing/2014/main" id="{1D7CBF27-2656-4DF8-81EC-DEB0A4EF8550}"/>
              </a:ext>
            </a:extLst>
          </p:cNvPr>
          <p:cNvGrpSpPr>
            <a:grpSpLocks noChangeAspect="1"/>
          </p:cNvGrpSpPr>
          <p:nvPr/>
        </p:nvGrpSpPr>
        <p:grpSpPr bwMode="auto">
          <a:xfrm>
            <a:off x="8603735" y="4771900"/>
            <a:ext cx="457022" cy="354303"/>
            <a:chOff x="3689" y="2040"/>
            <a:chExt cx="307" cy="238"/>
          </a:xfrm>
          <a:noFill/>
        </p:grpSpPr>
        <p:sp>
          <p:nvSpPr>
            <p:cNvPr id="258" name="Freeform 26">
              <a:extLst>
                <a:ext uri="{FF2B5EF4-FFF2-40B4-BE49-F238E27FC236}">
                  <a16:creationId xmlns:a16="http://schemas.microsoft.com/office/drawing/2014/main" id="{8FFA73C5-4357-4677-8EE1-7E46010A6832}"/>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grpFill/>
            <a:ln w="1905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59" name="Freeform 27">
              <a:extLst>
                <a:ext uri="{FF2B5EF4-FFF2-40B4-BE49-F238E27FC236}">
                  <a16:creationId xmlns:a16="http://schemas.microsoft.com/office/drawing/2014/main" id="{30D74081-C581-4B6E-88DE-A9DCA11459DF}"/>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grpFill/>
            <a:ln w="1905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60" name="Freeform 28">
              <a:extLst>
                <a:ext uri="{FF2B5EF4-FFF2-40B4-BE49-F238E27FC236}">
                  <a16:creationId xmlns:a16="http://schemas.microsoft.com/office/drawing/2014/main" id="{FECB85DA-E7DB-475C-8B3D-7415627007C1}"/>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grpFill/>
            <a:ln w="1905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61" name="Line 29">
              <a:extLst>
                <a:ext uri="{FF2B5EF4-FFF2-40B4-BE49-F238E27FC236}">
                  <a16:creationId xmlns:a16="http://schemas.microsoft.com/office/drawing/2014/main" id="{10F7E32D-33AD-401B-990E-2C9C81429D48}"/>
                </a:ext>
              </a:extLst>
            </p:cNvPr>
            <p:cNvSpPr>
              <a:spLocks noChangeShapeType="1"/>
            </p:cNvSpPr>
            <p:nvPr/>
          </p:nvSpPr>
          <p:spPr bwMode="auto">
            <a:xfrm>
              <a:off x="3841" y="2128"/>
              <a:ext cx="0" cy="63"/>
            </a:xfrm>
            <a:prstGeom prst="line">
              <a:avLst/>
            </a:prstGeom>
            <a:grpFill/>
            <a:ln w="1905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87" name="Freeform 30">
              <a:extLst>
                <a:ext uri="{FF2B5EF4-FFF2-40B4-BE49-F238E27FC236}">
                  <a16:creationId xmlns:a16="http://schemas.microsoft.com/office/drawing/2014/main" id="{835D0D90-EDE3-4610-890D-0F10B725D873}"/>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grpFill/>
            <a:ln w="1905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288" name="Group 287">
            <a:extLst>
              <a:ext uri="{FF2B5EF4-FFF2-40B4-BE49-F238E27FC236}">
                <a16:creationId xmlns:a16="http://schemas.microsoft.com/office/drawing/2014/main" id="{91581472-0151-421B-A8FD-5CCBCDE8F598}"/>
              </a:ext>
            </a:extLst>
          </p:cNvPr>
          <p:cNvGrpSpPr/>
          <p:nvPr/>
        </p:nvGrpSpPr>
        <p:grpSpPr>
          <a:xfrm>
            <a:off x="7996361" y="4912661"/>
            <a:ext cx="475806" cy="288244"/>
            <a:chOff x="7877120" y="4789126"/>
            <a:chExt cx="475806" cy="274320"/>
          </a:xfrm>
        </p:grpSpPr>
        <p:cxnSp>
          <p:nvCxnSpPr>
            <p:cNvPr id="289" name="Straight Arrow Connector 288">
              <a:extLst>
                <a:ext uri="{FF2B5EF4-FFF2-40B4-BE49-F238E27FC236}">
                  <a16:creationId xmlns:a16="http://schemas.microsoft.com/office/drawing/2014/main" id="{18C6D50A-DB03-47D5-BA4F-FF12D0F6B20A}"/>
                </a:ext>
              </a:extLst>
            </p:cNvPr>
            <p:cNvCxnSpPr>
              <a:cxnSpLocks/>
            </p:cNvCxnSpPr>
            <p:nvPr/>
          </p:nvCxnSpPr>
          <p:spPr>
            <a:xfrm flipV="1">
              <a:off x="7877792" y="4789126"/>
              <a:ext cx="0" cy="274320"/>
            </a:xfrm>
            <a:prstGeom prst="straightConnector1">
              <a:avLst/>
            </a:prstGeom>
            <a:ln w="19050">
              <a:solidFill>
                <a:schemeClr val="accent5"/>
              </a:solidFill>
              <a:miter lim="800000"/>
              <a:headEnd type="arrow" w="med" len="med"/>
              <a:tailEnd type="none" w="lg" len="lg"/>
            </a:ln>
          </p:spPr>
          <p:style>
            <a:lnRef idx="1">
              <a:schemeClr val="accent1"/>
            </a:lnRef>
            <a:fillRef idx="0">
              <a:schemeClr val="accent1"/>
            </a:fillRef>
            <a:effectRef idx="0">
              <a:schemeClr val="accent1"/>
            </a:effectRef>
            <a:fontRef idx="minor">
              <a:schemeClr val="tx1"/>
            </a:fontRef>
          </p:style>
        </p:cxnSp>
        <p:cxnSp>
          <p:nvCxnSpPr>
            <p:cNvPr id="290" name="Straight Arrow Connector 289">
              <a:extLst>
                <a:ext uri="{FF2B5EF4-FFF2-40B4-BE49-F238E27FC236}">
                  <a16:creationId xmlns:a16="http://schemas.microsoft.com/office/drawing/2014/main" id="{BD03C9B5-3139-4155-B390-A92940F09891}"/>
                </a:ext>
              </a:extLst>
            </p:cNvPr>
            <p:cNvCxnSpPr>
              <a:cxnSpLocks/>
            </p:cNvCxnSpPr>
            <p:nvPr/>
          </p:nvCxnSpPr>
          <p:spPr>
            <a:xfrm flipH="1">
              <a:off x="7877120" y="4797302"/>
              <a:ext cx="475806" cy="0"/>
            </a:xfrm>
            <a:prstGeom prst="straightConnector1">
              <a:avLst/>
            </a:prstGeom>
            <a:ln w="19050">
              <a:solidFill>
                <a:schemeClr val="accent5"/>
              </a:solidFill>
              <a:miter lim="800000"/>
              <a:headEnd type="arrow" w="med" len="med"/>
              <a:tailEnd type="none" w="lg" len="lg"/>
            </a:ln>
          </p:spPr>
          <p:style>
            <a:lnRef idx="1">
              <a:schemeClr val="accent1"/>
            </a:lnRef>
            <a:fillRef idx="0">
              <a:schemeClr val="accent1"/>
            </a:fillRef>
            <a:effectRef idx="0">
              <a:schemeClr val="accent1"/>
            </a:effectRef>
            <a:fontRef idx="minor">
              <a:schemeClr val="tx1"/>
            </a:fontRef>
          </p:style>
        </p:cxnSp>
      </p:grpSp>
      <p:grpSp>
        <p:nvGrpSpPr>
          <p:cNvPr id="291" name="Group 290">
            <a:extLst>
              <a:ext uri="{FF2B5EF4-FFF2-40B4-BE49-F238E27FC236}">
                <a16:creationId xmlns:a16="http://schemas.microsoft.com/office/drawing/2014/main" id="{6DE2361C-5F2A-4C91-B407-109708314C83}"/>
              </a:ext>
            </a:extLst>
          </p:cNvPr>
          <p:cNvGrpSpPr/>
          <p:nvPr/>
        </p:nvGrpSpPr>
        <p:grpSpPr>
          <a:xfrm>
            <a:off x="7075231" y="4912660"/>
            <a:ext cx="482611" cy="288236"/>
            <a:chOff x="6795778" y="4789126"/>
            <a:chExt cx="482611" cy="274320"/>
          </a:xfrm>
        </p:grpSpPr>
        <p:cxnSp>
          <p:nvCxnSpPr>
            <p:cNvPr id="292" name="Straight Arrow Connector 291">
              <a:extLst>
                <a:ext uri="{FF2B5EF4-FFF2-40B4-BE49-F238E27FC236}">
                  <a16:creationId xmlns:a16="http://schemas.microsoft.com/office/drawing/2014/main" id="{B125ECE5-0110-4D9B-8448-3325FE1A9EA9}"/>
                </a:ext>
              </a:extLst>
            </p:cNvPr>
            <p:cNvCxnSpPr>
              <a:cxnSpLocks/>
            </p:cNvCxnSpPr>
            <p:nvPr/>
          </p:nvCxnSpPr>
          <p:spPr>
            <a:xfrm flipV="1">
              <a:off x="7278389" y="4789126"/>
              <a:ext cx="0" cy="274320"/>
            </a:xfrm>
            <a:prstGeom prst="straightConnector1">
              <a:avLst/>
            </a:prstGeom>
            <a:ln w="19050">
              <a:solidFill>
                <a:schemeClr val="accent5"/>
              </a:solidFill>
              <a:miter lim="800000"/>
              <a:headEnd type="arrow" w="med" len="med"/>
              <a:tailEnd type="none" w="lg" len="lg"/>
            </a:ln>
          </p:spPr>
          <p:style>
            <a:lnRef idx="1">
              <a:schemeClr val="accent1"/>
            </a:lnRef>
            <a:fillRef idx="0">
              <a:schemeClr val="accent1"/>
            </a:fillRef>
            <a:effectRef idx="0">
              <a:schemeClr val="accent1"/>
            </a:effectRef>
            <a:fontRef idx="minor">
              <a:schemeClr val="tx1"/>
            </a:fontRef>
          </p:style>
        </p:cxnSp>
        <p:cxnSp>
          <p:nvCxnSpPr>
            <p:cNvPr id="293" name="Straight Arrow Connector 292">
              <a:extLst>
                <a:ext uri="{FF2B5EF4-FFF2-40B4-BE49-F238E27FC236}">
                  <a16:creationId xmlns:a16="http://schemas.microsoft.com/office/drawing/2014/main" id="{1352386A-A767-44B0-9058-0699A3DEFDB6}"/>
                </a:ext>
              </a:extLst>
            </p:cNvPr>
            <p:cNvCxnSpPr>
              <a:cxnSpLocks/>
            </p:cNvCxnSpPr>
            <p:nvPr/>
          </p:nvCxnSpPr>
          <p:spPr>
            <a:xfrm>
              <a:off x="6795778" y="4797302"/>
              <a:ext cx="475806" cy="0"/>
            </a:xfrm>
            <a:prstGeom prst="straightConnector1">
              <a:avLst/>
            </a:prstGeom>
            <a:ln w="19050">
              <a:solidFill>
                <a:schemeClr val="accent5"/>
              </a:solidFill>
              <a:miter lim="800000"/>
              <a:headEnd type="arrow" w="med" len="med"/>
              <a:tailEnd type="none" w="lg" len="lg"/>
            </a:ln>
          </p:spPr>
          <p:style>
            <a:lnRef idx="1">
              <a:schemeClr val="accent1"/>
            </a:lnRef>
            <a:fillRef idx="0">
              <a:schemeClr val="accent1"/>
            </a:fillRef>
            <a:effectRef idx="0">
              <a:schemeClr val="accent1"/>
            </a:effectRef>
            <a:fontRef idx="minor">
              <a:schemeClr val="tx1"/>
            </a:fontRef>
          </p:style>
        </p:cxnSp>
      </p:grpSp>
      <p:sp>
        <p:nvSpPr>
          <p:cNvPr id="294" name="Rectangle 293">
            <a:extLst>
              <a:ext uri="{FF2B5EF4-FFF2-40B4-BE49-F238E27FC236}">
                <a16:creationId xmlns:a16="http://schemas.microsoft.com/office/drawing/2014/main" id="{172EC9C8-C43E-4CE3-B1E8-30553C471717}"/>
              </a:ext>
            </a:extLst>
          </p:cNvPr>
          <p:cNvSpPr/>
          <p:nvPr/>
        </p:nvSpPr>
        <p:spPr bwMode="auto">
          <a:xfrm>
            <a:off x="6227331" y="4297381"/>
            <a:ext cx="3161453" cy="1940662"/>
          </a:xfrm>
          <a:prstGeom prst="rect">
            <a:avLst/>
          </a:prstGeom>
          <a:noFill/>
          <a:ln w="19050">
            <a:solidFill>
              <a:schemeClr val="accent1"/>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95" name="TextBox 294">
            <a:extLst>
              <a:ext uri="{FF2B5EF4-FFF2-40B4-BE49-F238E27FC236}">
                <a16:creationId xmlns:a16="http://schemas.microsoft.com/office/drawing/2014/main" id="{1A5135C3-8D61-44E1-AFD6-FA774248833E}"/>
              </a:ext>
            </a:extLst>
          </p:cNvPr>
          <p:cNvSpPr txBox="1"/>
          <p:nvPr/>
        </p:nvSpPr>
        <p:spPr>
          <a:xfrm>
            <a:off x="8717595" y="6260495"/>
            <a:ext cx="671190" cy="161583"/>
          </a:xfrm>
          <a:prstGeom prst="rect">
            <a:avLst/>
          </a:prstGeom>
          <a:noFill/>
        </p:spPr>
        <p:txBody>
          <a:bodyPr wrap="square" lIns="0" tIns="0" rIns="0" bIns="0" rtlCol="0" anchor="ctr">
            <a:spAutoFit/>
          </a:bodyPr>
          <a:lstStyle>
            <a:defPPr>
              <a:defRPr lang="en-US"/>
            </a:defPPr>
            <a:lvl1pPr marR="0" lvl="0" indent="0" algn="ctr" defTabSz="914400" fontAlgn="auto">
              <a:lnSpc>
                <a:spcPct val="90000"/>
              </a:lnSpc>
              <a:spcBef>
                <a:spcPts val="0"/>
              </a:spcBef>
              <a:spcAft>
                <a:spcPts val="600"/>
              </a:spcAft>
              <a:buClrTx/>
              <a:buSzTx/>
              <a:buFontTx/>
              <a:buNone/>
              <a:tabLst/>
              <a:defRPr kumimoji="0" sz="1100" b="0" i="0" u="none" strike="noStrike" cap="none" spc="0" normalizeH="0" baseline="0">
                <a:ln>
                  <a:noFill/>
                </a:ln>
                <a:gradFill>
                  <a:gsLst>
                    <a:gs pos="2917">
                      <a:srgbClr val="2F2F2F"/>
                    </a:gs>
                    <a:gs pos="30000">
                      <a:srgbClr val="2F2F2F"/>
                    </a:gs>
                  </a:gsLst>
                  <a:lin ang="5400000" scaled="0"/>
                </a:gradFill>
                <a:effectLst/>
                <a:uLnTx/>
                <a:uFillTx/>
                <a:latin typeface="Segoe UI"/>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gradFill>
                  <a:gsLst>
                    <a:gs pos="2917">
                      <a:srgbClr val="2F2F2F"/>
                    </a:gs>
                    <a:gs pos="30000">
                      <a:srgbClr val="2F2F2F"/>
                    </a:gs>
                  </a:gsLst>
                  <a:lin ang="5400000" scaled="0"/>
                </a:gradFill>
                <a:effectLst/>
                <a:uLnTx/>
                <a:uFillTx/>
                <a:latin typeface="Segoe UI Semibold"/>
                <a:ea typeface="+mn-ea"/>
                <a:cs typeface="+mn-cs"/>
              </a:rPr>
              <a:t>VNet</a:t>
            </a:r>
          </a:p>
        </p:txBody>
      </p:sp>
      <p:grpSp>
        <p:nvGrpSpPr>
          <p:cNvPr id="296" name="Group 25">
            <a:extLst>
              <a:ext uri="{FF2B5EF4-FFF2-40B4-BE49-F238E27FC236}">
                <a16:creationId xmlns:a16="http://schemas.microsoft.com/office/drawing/2014/main" id="{082D8E96-0464-4DD2-8A4A-E00C63FBF207}"/>
              </a:ext>
            </a:extLst>
          </p:cNvPr>
          <p:cNvGrpSpPr>
            <a:grpSpLocks noChangeAspect="1"/>
          </p:cNvGrpSpPr>
          <p:nvPr/>
        </p:nvGrpSpPr>
        <p:grpSpPr bwMode="auto">
          <a:xfrm>
            <a:off x="7581563" y="5407988"/>
            <a:ext cx="457022" cy="354303"/>
            <a:chOff x="3689" y="2040"/>
            <a:chExt cx="307" cy="238"/>
          </a:xfrm>
          <a:solidFill>
            <a:schemeClr val="bg1"/>
          </a:solidFill>
        </p:grpSpPr>
        <p:sp>
          <p:nvSpPr>
            <p:cNvPr id="297" name="Freeform 26">
              <a:extLst>
                <a:ext uri="{FF2B5EF4-FFF2-40B4-BE49-F238E27FC236}">
                  <a16:creationId xmlns:a16="http://schemas.microsoft.com/office/drawing/2014/main" id="{BBEE1DC5-51EB-4B93-94E4-297309CB6CAB}"/>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grpFill/>
            <a:ln w="1905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98" name="Freeform 27">
              <a:extLst>
                <a:ext uri="{FF2B5EF4-FFF2-40B4-BE49-F238E27FC236}">
                  <a16:creationId xmlns:a16="http://schemas.microsoft.com/office/drawing/2014/main" id="{36F53AC3-303F-4C0C-A659-F04104F73203}"/>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grpFill/>
            <a:ln w="1905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99" name="Freeform 28">
              <a:extLst>
                <a:ext uri="{FF2B5EF4-FFF2-40B4-BE49-F238E27FC236}">
                  <a16:creationId xmlns:a16="http://schemas.microsoft.com/office/drawing/2014/main" id="{45CC7F38-6FEB-4C9D-9FEB-607CFCE54597}"/>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grpFill/>
            <a:ln w="1905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00" name="Line 29">
              <a:extLst>
                <a:ext uri="{FF2B5EF4-FFF2-40B4-BE49-F238E27FC236}">
                  <a16:creationId xmlns:a16="http://schemas.microsoft.com/office/drawing/2014/main" id="{DB40F20C-AB80-4F58-BA6E-8F3F113A03AA}"/>
                </a:ext>
              </a:extLst>
            </p:cNvPr>
            <p:cNvSpPr>
              <a:spLocks noChangeShapeType="1"/>
            </p:cNvSpPr>
            <p:nvPr/>
          </p:nvSpPr>
          <p:spPr bwMode="auto">
            <a:xfrm>
              <a:off x="3841" y="2128"/>
              <a:ext cx="0" cy="63"/>
            </a:xfrm>
            <a:prstGeom prst="line">
              <a:avLst/>
            </a:prstGeom>
            <a:grpFill/>
            <a:ln w="1905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01" name="Freeform 30">
              <a:extLst>
                <a:ext uri="{FF2B5EF4-FFF2-40B4-BE49-F238E27FC236}">
                  <a16:creationId xmlns:a16="http://schemas.microsoft.com/office/drawing/2014/main" id="{ECA4E723-6460-4B58-BC89-0CD8A5E6B97B}"/>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grpFill/>
            <a:ln w="1905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pic>
        <p:nvPicPr>
          <p:cNvPr id="3" name="Picture 2">
            <a:extLst>
              <a:ext uri="{FF2B5EF4-FFF2-40B4-BE49-F238E27FC236}">
                <a16:creationId xmlns:a16="http://schemas.microsoft.com/office/drawing/2014/main" id="{2FA759D2-70B0-2146-8AF6-6FBFB348A856}"/>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206504" y="211587"/>
            <a:ext cx="1669576" cy="873745"/>
          </a:xfrm>
          <a:prstGeom prst="rect">
            <a:avLst/>
          </a:prstGeom>
        </p:spPr>
      </p:pic>
    </p:spTree>
    <p:extLst>
      <p:ext uri="{BB962C8B-B14F-4D97-AF65-F5344CB8AC3E}">
        <p14:creationId xmlns:p14="http://schemas.microsoft.com/office/powerpoint/2010/main" val="3658080775"/>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28291243-5DA6-4FCF-A446-DAB00FC4E5C5}"/>
              </a:ext>
            </a:extLst>
          </p:cNvPr>
          <p:cNvGrpSpPr/>
          <p:nvPr/>
        </p:nvGrpSpPr>
        <p:grpSpPr>
          <a:xfrm>
            <a:off x="5918200" y="0"/>
            <a:ext cx="5983017" cy="6858000"/>
            <a:chOff x="5918200" y="275517"/>
            <a:chExt cx="5983017" cy="6274652"/>
          </a:xfrm>
        </p:grpSpPr>
        <p:sp>
          <p:nvSpPr>
            <p:cNvPr id="212" name="Rectangle 211">
              <a:extLst>
                <a:ext uri="{FF2B5EF4-FFF2-40B4-BE49-F238E27FC236}">
                  <a16:creationId xmlns:a16="http://schemas.microsoft.com/office/drawing/2014/main" id="{7AD55D46-89B0-49F6-A512-9A7FE92DBBA2}"/>
                </a:ext>
              </a:extLst>
            </p:cNvPr>
            <p:cNvSpPr/>
            <p:nvPr/>
          </p:nvSpPr>
          <p:spPr bwMode="auto">
            <a:xfrm>
              <a:off x="5918200" y="275517"/>
              <a:ext cx="5983017" cy="4232280"/>
            </a:xfrm>
            <a:prstGeom prst="rect">
              <a:avLst/>
            </a:prstGeom>
            <a:solidFill>
              <a:schemeClr val="bg1"/>
            </a:solidFill>
            <a:ln>
              <a:noFill/>
              <a:headEnd type="none" w="med" len="med"/>
              <a:tailEnd type="none" w="med" len="med"/>
            </a:ln>
            <a:effectLst>
              <a:outerShdw blurRad="190500" dist="38100" dir="2700000" sx="101000" sy="101000" algn="ctr"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13" name="Rectangle 212">
              <a:extLst>
                <a:ext uri="{FF2B5EF4-FFF2-40B4-BE49-F238E27FC236}">
                  <a16:creationId xmlns:a16="http://schemas.microsoft.com/office/drawing/2014/main" id="{3E7B8AD8-DA4A-4F50-A01D-E52607E5EADE}"/>
                </a:ext>
              </a:extLst>
            </p:cNvPr>
            <p:cNvSpPr/>
            <p:nvPr/>
          </p:nvSpPr>
          <p:spPr bwMode="auto">
            <a:xfrm>
              <a:off x="5918200" y="4573845"/>
              <a:ext cx="5983017" cy="1976324"/>
            </a:xfrm>
            <a:prstGeom prst="rect">
              <a:avLst/>
            </a:prstGeom>
            <a:solidFill>
              <a:schemeClr val="bg1"/>
            </a:solidFill>
            <a:ln>
              <a:noFill/>
              <a:headEnd type="none" w="med" len="med"/>
              <a:tailEnd type="none" w="med" len="med"/>
            </a:ln>
            <a:effectLst>
              <a:outerShdw blurRad="190500" dist="38100" dir="2700000" sx="101000" sy="101000" algn="ctr"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sp>
        <p:nvSpPr>
          <p:cNvPr id="50" name="Rectangle 49">
            <a:extLst>
              <a:ext uri="{FF2B5EF4-FFF2-40B4-BE49-F238E27FC236}">
                <a16:creationId xmlns:a16="http://schemas.microsoft.com/office/drawing/2014/main" id="{61986EC1-A553-426C-9496-04479A43359B}"/>
              </a:ext>
            </a:extLst>
          </p:cNvPr>
          <p:cNvSpPr/>
          <p:nvPr/>
        </p:nvSpPr>
        <p:spPr bwMode="auto">
          <a:xfrm>
            <a:off x="6162678" y="1517768"/>
            <a:ext cx="5508185" cy="731361"/>
          </a:xfrm>
          <a:prstGeom prst="rect">
            <a:avLst/>
          </a:prstGeom>
          <a:noFill/>
          <a:ln w="19050">
            <a:solidFill>
              <a:schemeClr val="accent5"/>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4" name="Text Placeholder 3">
            <a:extLst>
              <a:ext uri="{FF2B5EF4-FFF2-40B4-BE49-F238E27FC236}">
                <a16:creationId xmlns:a16="http://schemas.microsoft.com/office/drawing/2014/main" id="{2021FFF8-5AE5-4C6A-B288-BD6FA0ABCB92}"/>
              </a:ext>
            </a:extLst>
          </p:cNvPr>
          <p:cNvSpPr>
            <a:spLocks noGrp="1"/>
          </p:cNvSpPr>
          <p:nvPr>
            <p:ph type="body" sz="quarter" idx="4294967295"/>
          </p:nvPr>
        </p:nvSpPr>
        <p:spPr>
          <a:xfrm>
            <a:off x="282790" y="2083820"/>
            <a:ext cx="5183952" cy="3711785"/>
          </a:xfrm>
        </p:spPr>
        <p:txBody>
          <a:bodyPr wrap="square">
            <a:spAutoFit/>
          </a:bodyPr>
          <a:lstStyle/>
          <a:p>
            <a:pPr marL="0" indent="0">
              <a:spcBef>
                <a:spcPts val="1200"/>
              </a:spcBef>
              <a:buNone/>
            </a:pPr>
            <a:r>
              <a:rPr lang="en-US" sz="2000">
                <a:latin typeface="+mj-lt"/>
              </a:rPr>
              <a:t>Pool-based outbound NAT</a:t>
            </a:r>
          </a:p>
          <a:p>
            <a:pPr marL="190500" indent="-190500">
              <a:buFont typeface="Arial" panose="020B0604020202020204" pitchFamily="34" charset="0"/>
              <a:buChar char="•"/>
            </a:pPr>
            <a:r>
              <a:rPr lang="en-US" sz="1600">
                <a:latin typeface="+mn-lt"/>
              </a:rPr>
              <a:t>Declarative configuration</a:t>
            </a:r>
          </a:p>
          <a:p>
            <a:pPr marL="190500" indent="-190500">
              <a:buFont typeface="Arial" panose="020B0604020202020204" pitchFamily="34" charset="0"/>
              <a:buChar char="•"/>
            </a:pPr>
            <a:r>
              <a:rPr lang="en-US" sz="1600">
                <a:latin typeface="+mn-lt"/>
              </a:rPr>
              <a:t>Configure outbound idle timeout &amp; TCP Reset</a:t>
            </a:r>
          </a:p>
          <a:p>
            <a:pPr marL="190500" indent="-190500">
              <a:buFont typeface="Arial" panose="020B0604020202020204" pitchFamily="34" charset="0"/>
              <a:buChar char="•"/>
            </a:pPr>
            <a:r>
              <a:rPr lang="en-US" sz="1600">
                <a:latin typeface="+mn-lt"/>
              </a:rPr>
              <a:t>Customer-defined SNAT port allocation</a:t>
            </a:r>
          </a:p>
          <a:p>
            <a:pPr marL="0" indent="0">
              <a:spcBef>
                <a:spcPts val="1200"/>
              </a:spcBef>
              <a:buNone/>
            </a:pPr>
            <a:r>
              <a:rPr lang="en-US" sz="2000">
                <a:latin typeface="+mj-lt"/>
              </a:rPr>
              <a:t>Simplify whitelisting with public IP prefix</a:t>
            </a:r>
          </a:p>
          <a:p>
            <a:pPr marL="0" indent="0">
              <a:spcBef>
                <a:spcPts val="1200"/>
              </a:spcBef>
              <a:buNone/>
            </a:pPr>
            <a:endParaRPr lang="en-US" sz="2000">
              <a:latin typeface="+mj-lt"/>
            </a:endParaRPr>
          </a:p>
          <a:p>
            <a:pPr marL="0" indent="0">
              <a:spcBef>
                <a:spcPts val="1200"/>
              </a:spcBef>
              <a:buNone/>
            </a:pPr>
            <a:endParaRPr lang="en-US" sz="3600">
              <a:latin typeface="+mj-lt"/>
            </a:endParaRPr>
          </a:p>
          <a:p>
            <a:pPr marL="190500" indent="-190500">
              <a:buFont typeface="Arial" panose="020B0604020202020204" pitchFamily="34" charset="0"/>
              <a:buChar char="•"/>
            </a:pPr>
            <a:r>
              <a:rPr lang="en-US" sz="1600">
                <a:latin typeface="+mn-lt"/>
              </a:rPr>
              <a:t>No application changes required</a:t>
            </a:r>
          </a:p>
          <a:p>
            <a:pPr marL="190500" indent="-190500">
              <a:buFont typeface="Arial" panose="020B0604020202020204" pitchFamily="34" charset="0"/>
              <a:buChar char="•"/>
            </a:pPr>
            <a:r>
              <a:rPr lang="en-US" sz="1600">
                <a:latin typeface="+mn-lt"/>
              </a:rPr>
              <a:t>Instant release for both server and client</a:t>
            </a:r>
          </a:p>
          <a:p>
            <a:pPr marL="190500" indent="-190500">
              <a:buFont typeface="Arial" panose="020B0604020202020204" pitchFamily="34" charset="0"/>
              <a:buChar char="•"/>
            </a:pPr>
            <a:r>
              <a:rPr lang="en-US" sz="1600">
                <a:latin typeface="+mn-lt"/>
              </a:rPr>
              <a:t>Use on any rule</a:t>
            </a:r>
          </a:p>
        </p:txBody>
      </p:sp>
      <p:cxnSp>
        <p:nvCxnSpPr>
          <p:cNvPr id="61" name="Straight Arrow Connector 60">
            <a:extLst>
              <a:ext uri="{FF2B5EF4-FFF2-40B4-BE49-F238E27FC236}">
                <a16:creationId xmlns:a16="http://schemas.microsoft.com/office/drawing/2014/main" id="{1265C5C2-11F0-4C58-852E-3CCA91F987AD}"/>
              </a:ext>
            </a:extLst>
          </p:cNvPr>
          <p:cNvCxnSpPr>
            <a:cxnSpLocks/>
          </p:cNvCxnSpPr>
          <p:nvPr/>
        </p:nvCxnSpPr>
        <p:spPr>
          <a:xfrm>
            <a:off x="7705337" y="692977"/>
            <a:ext cx="0" cy="365760"/>
          </a:xfrm>
          <a:prstGeom prst="straightConnector1">
            <a:avLst/>
          </a:prstGeom>
          <a:ln w="19050">
            <a:solidFill>
              <a:schemeClr val="accent5"/>
            </a:solidFill>
            <a:miter lim="800000"/>
            <a:headEnd type="arrow" w="med" len="med"/>
            <a:tailEnd type="none" w="lg" len="lg"/>
          </a:ln>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F3BE129D-BBED-420B-B0DB-558CD56C4E27}"/>
              </a:ext>
            </a:extLst>
          </p:cNvPr>
          <p:cNvGrpSpPr/>
          <p:nvPr/>
        </p:nvGrpSpPr>
        <p:grpSpPr>
          <a:xfrm>
            <a:off x="8520256" y="1202486"/>
            <a:ext cx="640080" cy="640080"/>
            <a:chOff x="8511020" y="2341602"/>
            <a:chExt cx="640080" cy="640080"/>
          </a:xfrm>
        </p:grpSpPr>
        <p:sp>
          <p:nvSpPr>
            <p:cNvPr id="173" name="Rectangle 172">
              <a:extLst>
                <a:ext uri="{FF2B5EF4-FFF2-40B4-BE49-F238E27FC236}">
                  <a16:creationId xmlns:a16="http://schemas.microsoft.com/office/drawing/2014/main" id="{7CF27EFF-CE28-45E0-9493-A925BF7974EC}"/>
                </a:ext>
              </a:extLst>
            </p:cNvPr>
            <p:cNvSpPr/>
            <p:nvPr/>
          </p:nvSpPr>
          <p:spPr bwMode="auto">
            <a:xfrm>
              <a:off x="8511020" y="2590836"/>
              <a:ext cx="640080" cy="141613"/>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75" name="Graphic 4">
              <a:extLst>
                <a:ext uri="{FF2B5EF4-FFF2-40B4-BE49-F238E27FC236}">
                  <a16:creationId xmlns:a16="http://schemas.microsoft.com/office/drawing/2014/main" id="{DA6B8452-E190-426D-BB87-4595C873F9AC}"/>
                </a:ext>
              </a:extLst>
            </p:cNvPr>
            <p:cNvGrpSpPr/>
            <p:nvPr/>
          </p:nvGrpSpPr>
          <p:grpSpPr>
            <a:xfrm>
              <a:off x="8511020" y="2341602"/>
              <a:ext cx="640080" cy="640080"/>
              <a:chOff x="566898" y="438865"/>
              <a:chExt cx="793823" cy="793822"/>
            </a:xfrm>
            <a:effectLst/>
          </p:grpSpPr>
          <p:sp>
            <p:nvSpPr>
              <p:cNvPr id="78" name="Freeform: Shape 77">
                <a:extLst>
                  <a:ext uri="{FF2B5EF4-FFF2-40B4-BE49-F238E27FC236}">
                    <a16:creationId xmlns:a16="http://schemas.microsoft.com/office/drawing/2014/main" id="{FC9F64A3-2FED-4608-8268-6448A5033ECD}"/>
                  </a:ext>
                </a:extLst>
              </p:cNvPr>
              <p:cNvSpPr/>
              <p:nvPr/>
            </p:nvSpPr>
            <p:spPr>
              <a:xfrm>
                <a:off x="566898" y="438865"/>
                <a:ext cx="793823" cy="793822"/>
              </a:xfrm>
              <a:custGeom>
                <a:avLst/>
                <a:gdLst>
                  <a:gd name="connsiteX0" fmla="*/ 399980 w 793822"/>
                  <a:gd name="connsiteY0" fmla="*/ 781625 h 793822"/>
                  <a:gd name="connsiteX1" fmla="*/ 350198 w 793822"/>
                  <a:gd name="connsiteY1" fmla="*/ 760986 h 793822"/>
                  <a:gd name="connsiteX2" fmla="*/ 38943 w 793822"/>
                  <a:gd name="connsiteY2" fmla="*/ 449746 h 793822"/>
                  <a:gd name="connsiteX3" fmla="*/ 18319 w 793822"/>
                  <a:gd name="connsiteY3" fmla="*/ 399965 h 793822"/>
                  <a:gd name="connsiteX4" fmla="*/ 38943 w 793822"/>
                  <a:gd name="connsiteY4" fmla="*/ 350198 h 793822"/>
                  <a:gd name="connsiteX5" fmla="*/ 350198 w 793822"/>
                  <a:gd name="connsiteY5" fmla="*/ 38958 h 793822"/>
                  <a:gd name="connsiteX6" fmla="*/ 399980 w 793822"/>
                  <a:gd name="connsiteY6" fmla="*/ 18319 h 793822"/>
                  <a:gd name="connsiteX7" fmla="*/ 449762 w 793822"/>
                  <a:gd name="connsiteY7" fmla="*/ 38958 h 793822"/>
                  <a:gd name="connsiteX8" fmla="*/ 760971 w 793822"/>
                  <a:gd name="connsiteY8" fmla="*/ 350198 h 793822"/>
                  <a:gd name="connsiteX9" fmla="*/ 781610 w 793822"/>
                  <a:gd name="connsiteY9" fmla="*/ 399965 h 793822"/>
                  <a:gd name="connsiteX10" fmla="*/ 760955 w 793822"/>
                  <a:gd name="connsiteY10" fmla="*/ 449777 h 793822"/>
                  <a:gd name="connsiteX11" fmla="*/ 449762 w 793822"/>
                  <a:gd name="connsiteY11" fmla="*/ 760986 h 793822"/>
                  <a:gd name="connsiteX12" fmla="*/ 399980 w 793822"/>
                  <a:gd name="connsiteY12" fmla="*/ 781625 h 793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822" h="793822">
                    <a:moveTo>
                      <a:pt x="399980" y="781625"/>
                    </a:moveTo>
                    <a:cubicBezTo>
                      <a:pt x="381172" y="781625"/>
                      <a:pt x="363464" y="774298"/>
                      <a:pt x="350198" y="760986"/>
                    </a:cubicBezTo>
                    <a:lnTo>
                      <a:pt x="38943" y="449746"/>
                    </a:lnTo>
                    <a:cubicBezTo>
                      <a:pt x="25830" y="436633"/>
                      <a:pt x="18319" y="418512"/>
                      <a:pt x="18319" y="399965"/>
                    </a:cubicBezTo>
                    <a:cubicBezTo>
                      <a:pt x="18319" y="381432"/>
                      <a:pt x="25830" y="363296"/>
                      <a:pt x="38943" y="350198"/>
                    </a:cubicBezTo>
                    <a:lnTo>
                      <a:pt x="350198" y="38958"/>
                    </a:lnTo>
                    <a:cubicBezTo>
                      <a:pt x="363494" y="25647"/>
                      <a:pt x="381172" y="18319"/>
                      <a:pt x="399980" y="18319"/>
                    </a:cubicBezTo>
                    <a:cubicBezTo>
                      <a:pt x="418772" y="18319"/>
                      <a:pt x="436465" y="25647"/>
                      <a:pt x="449762" y="38958"/>
                    </a:cubicBezTo>
                    <a:lnTo>
                      <a:pt x="760971" y="350198"/>
                    </a:lnTo>
                    <a:cubicBezTo>
                      <a:pt x="774298" y="363449"/>
                      <a:pt x="781610" y="381142"/>
                      <a:pt x="781610" y="399965"/>
                    </a:cubicBezTo>
                    <a:cubicBezTo>
                      <a:pt x="781610" y="418787"/>
                      <a:pt x="774298" y="436480"/>
                      <a:pt x="760955" y="449777"/>
                    </a:cubicBezTo>
                    <a:lnTo>
                      <a:pt x="449762" y="760986"/>
                    </a:lnTo>
                    <a:cubicBezTo>
                      <a:pt x="436480" y="774298"/>
                      <a:pt x="418772" y="781625"/>
                      <a:pt x="399980" y="781625"/>
                    </a:cubicBezTo>
                  </a:path>
                </a:pathLst>
              </a:custGeom>
              <a:noFill/>
              <a:ln w="19050" cap="flat">
                <a:solidFill>
                  <a:schemeClr val="accent1"/>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80" name="Freeform: Shape 79">
                <a:extLst>
                  <a:ext uri="{FF2B5EF4-FFF2-40B4-BE49-F238E27FC236}">
                    <a16:creationId xmlns:a16="http://schemas.microsoft.com/office/drawing/2014/main" id="{73A03BFE-21AC-4204-9A89-977B518CCF37}"/>
                  </a:ext>
                </a:extLst>
              </p:cNvPr>
              <p:cNvSpPr/>
              <p:nvPr/>
            </p:nvSpPr>
            <p:spPr>
              <a:xfrm>
                <a:off x="633867" y="505851"/>
                <a:ext cx="656429" cy="641163"/>
              </a:xfrm>
              <a:custGeom>
                <a:avLst/>
                <a:gdLst>
                  <a:gd name="connsiteX0" fmla="*/ 647668 w 656430"/>
                  <a:gd name="connsiteY0" fmla="*/ 327803 h 641164"/>
                  <a:gd name="connsiteX1" fmla="*/ 546715 w 656430"/>
                  <a:gd name="connsiteY1" fmla="*/ 226865 h 641164"/>
                  <a:gd name="connsiteX2" fmla="*/ 546715 w 656430"/>
                  <a:gd name="connsiteY2" fmla="*/ 298126 h 641164"/>
                  <a:gd name="connsiteX3" fmla="*/ 439610 w 656430"/>
                  <a:gd name="connsiteY3" fmla="*/ 298035 h 641164"/>
                  <a:gd name="connsiteX4" fmla="*/ 363525 w 656430"/>
                  <a:gd name="connsiteY4" fmla="*/ 221400 h 641164"/>
                  <a:gd name="connsiteX5" fmla="*/ 363525 w 656430"/>
                  <a:gd name="connsiteY5" fmla="*/ 119272 h 641164"/>
                  <a:gd name="connsiteX6" fmla="*/ 433946 w 656430"/>
                  <a:gd name="connsiteY6" fmla="*/ 119272 h 641164"/>
                  <a:gd name="connsiteX7" fmla="*/ 332993 w 656430"/>
                  <a:gd name="connsiteY7" fmla="*/ 18319 h 641164"/>
                  <a:gd name="connsiteX8" fmla="*/ 232056 w 656430"/>
                  <a:gd name="connsiteY8" fmla="*/ 119272 h 641164"/>
                  <a:gd name="connsiteX9" fmla="*/ 302462 w 656430"/>
                  <a:gd name="connsiteY9" fmla="*/ 119272 h 641164"/>
                  <a:gd name="connsiteX10" fmla="*/ 302462 w 656430"/>
                  <a:gd name="connsiteY10" fmla="*/ 221385 h 641164"/>
                  <a:gd name="connsiteX11" fmla="*/ 226423 w 656430"/>
                  <a:gd name="connsiteY11" fmla="*/ 297836 h 641164"/>
                  <a:gd name="connsiteX12" fmla="*/ 119272 w 656430"/>
                  <a:gd name="connsiteY12" fmla="*/ 297745 h 641164"/>
                  <a:gd name="connsiteX13" fmla="*/ 119272 w 656430"/>
                  <a:gd name="connsiteY13" fmla="*/ 227247 h 641164"/>
                  <a:gd name="connsiteX14" fmla="*/ 18319 w 656430"/>
                  <a:gd name="connsiteY14" fmla="*/ 328200 h 641164"/>
                  <a:gd name="connsiteX15" fmla="*/ 119272 w 656430"/>
                  <a:gd name="connsiteY15" fmla="*/ 429137 h 641164"/>
                  <a:gd name="connsiteX16" fmla="*/ 119272 w 656430"/>
                  <a:gd name="connsiteY16" fmla="*/ 357877 h 641164"/>
                  <a:gd name="connsiteX17" fmla="*/ 226468 w 656430"/>
                  <a:gd name="connsiteY17" fmla="*/ 357968 h 641164"/>
                  <a:gd name="connsiteX18" fmla="*/ 302462 w 656430"/>
                  <a:gd name="connsiteY18" fmla="*/ 434236 h 641164"/>
                  <a:gd name="connsiteX19" fmla="*/ 302462 w 656430"/>
                  <a:gd name="connsiteY19" fmla="*/ 505009 h 641164"/>
                  <a:gd name="connsiteX20" fmla="*/ 263870 w 656430"/>
                  <a:gd name="connsiteY20" fmla="*/ 566683 h 641164"/>
                  <a:gd name="connsiteX21" fmla="*/ 332780 w 656430"/>
                  <a:gd name="connsiteY21" fmla="*/ 635379 h 641164"/>
                  <a:gd name="connsiteX22" fmla="*/ 401628 w 656430"/>
                  <a:gd name="connsiteY22" fmla="*/ 566683 h 641164"/>
                  <a:gd name="connsiteX23" fmla="*/ 363525 w 656430"/>
                  <a:gd name="connsiteY23" fmla="*/ 505421 h 641164"/>
                  <a:gd name="connsiteX24" fmla="*/ 363525 w 656430"/>
                  <a:gd name="connsiteY24" fmla="*/ 434236 h 641164"/>
                  <a:gd name="connsiteX25" fmla="*/ 439472 w 656430"/>
                  <a:gd name="connsiteY25" fmla="*/ 358167 h 641164"/>
                  <a:gd name="connsiteX26" fmla="*/ 546715 w 656430"/>
                  <a:gd name="connsiteY26" fmla="*/ 358258 h 641164"/>
                  <a:gd name="connsiteX27" fmla="*/ 546715 w 656430"/>
                  <a:gd name="connsiteY27" fmla="*/ 428756 h 641164"/>
                  <a:gd name="connsiteX28" fmla="*/ 647668 w 656430"/>
                  <a:gd name="connsiteY28" fmla="*/ 327803 h 641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56430" h="641164">
                    <a:moveTo>
                      <a:pt x="647668" y="327803"/>
                    </a:moveTo>
                    <a:lnTo>
                      <a:pt x="546715" y="226865"/>
                    </a:lnTo>
                    <a:lnTo>
                      <a:pt x="546715" y="298126"/>
                    </a:lnTo>
                    <a:lnTo>
                      <a:pt x="439610" y="298035"/>
                    </a:lnTo>
                    <a:cubicBezTo>
                      <a:pt x="429275" y="261122"/>
                      <a:pt x="400331" y="231964"/>
                      <a:pt x="363525" y="221400"/>
                    </a:cubicBezTo>
                    <a:lnTo>
                      <a:pt x="363525" y="119272"/>
                    </a:lnTo>
                    <a:lnTo>
                      <a:pt x="433946" y="119272"/>
                    </a:lnTo>
                    <a:lnTo>
                      <a:pt x="332993" y="18319"/>
                    </a:lnTo>
                    <a:lnTo>
                      <a:pt x="232056" y="119272"/>
                    </a:lnTo>
                    <a:lnTo>
                      <a:pt x="302462" y="119272"/>
                    </a:lnTo>
                    <a:lnTo>
                      <a:pt x="302462" y="221385"/>
                    </a:lnTo>
                    <a:cubicBezTo>
                      <a:pt x="265717" y="231949"/>
                      <a:pt x="236803" y="261015"/>
                      <a:pt x="226423" y="297836"/>
                    </a:cubicBezTo>
                    <a:lnTo>
                      <a:pt x="119272" y="297745"/>
                    </a:lnTo>
                    <a:lnTo>
                      <a:pt x="119272" y="227247"/>
                    </a:lnTo>
                    <a:lnTo>
                      <a:pt x="18319" y="328200"/>
                    </a:lnTo>
                    <a:lnTo>
                      <a:pt x="119272" y="429137"/>
                    </a:lnTo>
                    <a:lnTo>
                      <a:pt x="119272" y="357877"/>
                    </a:lnTo>
                    <a:lnTo>
                      <a:pt x="226468" y="357968"/>
                    </a:lnTo>
                    <a:cubicBezTo>
                      <a:pt x="236895" y="394713"/>
                      <a:pt x="265763" y="423688"/>
                      <a:pt x="302462" y="434236"/>
                    </a:cubicBezTo>
                    <a:lnTo>
                      <a:pt x="302462" y="505009"/>
                    </a:lnTo>
                    <a:cubicBezTo>
                      <a:pt x="287196" y="516122"/>
                      <a:pt x="263870" y="539479"/>
                      <a:pt x="263870" y="566683"/>
                    </a:cubicBezTo>
                    <a:cubicBezTo>
                      <a:pt x="263870" y="604557"/>
                      <a:pt x="294905" y="635379"/>
                      <a:pt x="332780" y="635379"/>
                    </a:cubicBezTo>
                    <a:cubicBezTo>
                      <a:pt x="370654" y="635379"/>
                      <a:pt x="401628" y="604557"/>
                      <a:pt x="401628" y="566683"/>
                    </a:cubicBezTo>
                    <a:cubicBezTo>
                      <a:pt x="401628" y="539784"/>
                      <a:pt x="378791" y="516702"/>
                      <a:pt x="363525" y="505421"/>
                    </a:cubicBezTo>
                    <a:lnTo>
                      <a:pt x="363525" y="434236"/>
                    </a:lnTo>
                    <a:cubicBezTo>
                      <a:pt x="400148" y="423718"/>
                      <a:pt x="429000" y="394805"/>
                      <a:pt x="439472" y="358167"/>
                    </a:cubicBezTo>
                    <a:lnTo>
                      <a:pt x="546715" y="358258"/>
                    </a:lnTo>
                    <a:lnTo>
                      <a:pt x="546715" y="428756"/>
                    </a:lnTo>
                    <a:lnTo>
                      <a:pt x="647668" y="327803"/>
                    </a:lnTo>
                    <a:close/>
                  </a:path>
                </a:pathLst>
              </a:custGeom>
              <a:noFill/>
              <a:ln w="19050" cap="flat">
                <a:solidFill>
                  <a:schemeClr val="accent1"/>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82" name="Freeform: Shape 81">
                <a:extLst>
                  <a:ext uri="{FF2B5EF4-FFF2-40B4-BE49-F238E27FC236}">
                    <a16:creationId xmlns:a16="http://schemas.microsoft.com/office/drawing/2014/main" id="{AEB18B7B-20F8-4370-8511-2138D91857E5}"/>
                  </a:ext>
                </a:extLst>
              </p:cNvPr>
              <p:cNvSpPr/>
              <p:nvPr/>
            </p:nvSpPr>
            <p:spPr>
              <a:xfrm>
                <a:off x="868276" y="735067"/>
                <a:ext cx="183190" cy="183190"/>
              </a:xfrm>
              <a:custGeom>
                <a:avLst/>
                <a:gdLst>
                  <a:gd name="connsiteX0" fmla="*/ 98587 w 183189"/>
                  <a:gd name="connsiteY0" fmla="*/ 18319 h 183189"/>
                  <a:gd name="connsiteX1" fmla="*/ 18319 w 183189"/>
                  <a:gd name="connsiteY1" fmla="*/ 98587 h 183189"/>
                  <a:gd name="connsiteX2" fmla="*/ 98587 w 183189"/>
                  <a:gd name="connsiteY2" fmla="*/ 178854 h 183189"/>
                  <a:gd name="connsiteX3" fmla="*/ 178854 w 183189"/>
                  <a:gd name="connsiteY3" fmla="*/ 98587 h 183189"/>
                  <a:gd name="connsiteX4" fmla="*/ 98587 w 183189"/>
                  <a:gd name="connsiteY4" fmla="*/ 18319 h 1831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189" h="183189">
                    <a:moveTo>
                      <a:pt x="98587" y="18319"/>
                    </a:moveTo>
                    <a:cubicBezTo>
                      <a:pt x="54331" y="18319"/>
                      <a:pt x="18319" y="54331"/>
                      <a:pt x="18319" y="98587"/>
                    </a:cubicBezTo>
                    <a:cubicBezTo>
                      <a:pt x="18319" y="142842"/>
                      <a:pt x="54331" y="178854"/>
                      <a:pt x="98587" y="178854"/>
                    </a:cubicBezTo>
                    <a:cubicBezTo>
                      <a:pt x="142842" y="178854"/>
                      <a:pt x="178854" y="142858"/>
                      <a:pt x="178854" y="98587"/>
                    </a:cubicBezTo>
                    <a:cubicBezTo>
                      <a:pt x="178854" y="54316"/>
                      <a:pt x="142842" y="18319"/>
                      <a:pt x="98587" y="18319"/>
                    </a:cubicBezTo>
                    <a:close/>
                  </a:path>
                </a:pathLst>
              </a:custGeom>
              <a:noFill/>
              <a:ln w="19050" cap="flat">
                <a:solidFill>
                  <a:schemeClr val="accent1"/>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grpSp>
        <p:nvGrpSpPr>
          <p:cNvPr id="86" name="Group 25">
            <a:extLst>
              <a:ext uri="{FF2B5EF4-FFF2-40B4-BE49-F238E27FC236}">
                <a16:creationId xmlns:a16="http://schemas.microsoft.com/office/drawing/2014/main" id="{EB3BF8EC-6CEE-4918-845A-0F56D035364F}"/>
              </a:ext>
            </a:extLst>
          </p:cNvPr>
          <p:cNvGrpSpPr>
            <a:grpSpLocks noChangeAspect="1"/>
          </p:cNvGrpSpPr>
          <p:nvPr/>
        </p:nvGrpSpPr>
        <p:grpSpPr bwMode="auto">
          <a:xfrm>
            <a:off x="7209826" y="2807632"/>
            <a:ext cx="457022" cy="354303"/>
            <a:chOff x="3689" y="2040"/>
            <a:chExt cx="307" cy="238"/>
          </a:xfrm>
        </p:grpSpPr>
        <p:sp>
          <p:nvSpPr>
            <p:cNvPr id="122" name="Freeform 26">
              <a:extLst>
                <a:ext uri="{FF2B5EF4-FFF2-40B4-BE49-F238E27FC236}">
                  <a16:creationId xmlns:a16="http://schemas.microsoft.com/office/drawing/2014/main" id="{BEA31C2A-FE45-4E92-8062-632DEE7EF1EB}"/>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23" name="Freeform 27">
              <a:extLst>
                <a:ext uri="{FF2B5EF4-FFF2-40B4-BE49-F238E27FC236}">
                  <a16:creationId xmlns:a16="http://schemas.microsoft.com/office/drawing/2014/main" id="{9E4ACCD5-76D5-4663-A211-F4458BB29318}"/>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24" name="Freeform 28">
              <a:extLst>
                <a:ext uri="{FF2B5EF4-FFF2-40B4-BE49-F238E27FC236}">
                  <a16:creationId xmlns:a16="http://schemas.microsoft.com/office/drawing/2014/main" id="{EB2796FC-B673-4C97-971D-E0E0862C46C6}"/>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25" name="Line 29">
              <a:extLst>
                <a:ext uri="{FF2B5EF4-FFF2-40B4-BE49-F238E27FC236}">
                  <a16:creationId xmlns:a16="http://schemas.microsoft.com/office/drawing/2014/main" id="{5091CB01-D9F1-463E-90BF-428D1A25547B}"/>
                </a:ext>
              </a:extLst>
            </p:cNvPr>
            <p:cNvSpPr>
              <a:spLocks noChangeShapeType="1"/>
            </p:cNvSpPr>
            <p:nvPr/>
          </p:nvSpPr>
          <p:spPr bwMode="auto">
            <a:xfrm>
              <a:off x="3841" y="2128"/>
              <a:ext cx="0" cy="63"/>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26" name="Freeform 30">
              <a:extLst>
                <a:ext uri="{FF2B5EF4-FFF2-40B4-BE49-F238E27FC236}">
                  <a16:creationId xmlns:a16="http://schemas.microsoft.com/office/drawing/2014/main" id="{E51CAD65-A518-4C71-BA00-6FBE4641BE3A}"/>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88" name="Group 25">
            <a:extLst>
              <a:ext uri="{FF2B5EF4-FFF2-40B4-BE49-F238E27FC236}">
                <a16:creationId xmlns:a16="http://schemas.microsoft.com/office/drawing/2014/main" id="{0FA3287D-FF01-4AB8-8DA7-13A78D88EE43}"/>
              </a:ext>
            </a:extLst>
          </p:cNvPr>
          <p:cNvGrpSpPr>
            <a:grpSpLocks noChangeAspect="1"/>
          </p:cNvGrpSpPr>
          <p:nvPr/>
        </p:nvGrpSpPr>
        <p:grpSpPr bwMode="auto">
          <a:xfrm>
            <a:off x="7768729" y="2807632"/>
            <a:ext cx="457022" cy="354303"/>
            <a:chOff x="3689" y="2040"/>
            <a:chExt cx="307" cy="238"/>
          </a:xfrm>
        </p:grpSpPr>
        <p:sp>
          <p:nvSpPr>
            <p:cNvPr id="116" name="Freeform 26">
              <a:extLst>
                <a:ext uri="{FF2B5EF4-FFF2-40B4-BE49-F238E27FC236}">
                  <a16:creationId xmlns:a16="http://schemas.microsoft.com/office/drawing/2014/main" id="{5A1067DB-6894-471D-8028-8DCE093AE0C3}"/>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7" name="Freeform 27">
              <a:extLst>
                <a:ext uri="{FF2B5EF4-FFF2-40B4-BE49-F238E27FC236}">
                  <a16:creationId xmlns:a16="http://schemas.microsoft.com/office/drawing/2014/main" id="{08863236-3D9A-4711-BC36-F076CEE21CDF}"/>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8" name="Freeform 28">
              <a:extLst>
                <a:ext uri="{FF2B5EF4-FFF2-40B4-BE49-F238E27FC236}">
                  <a16:creationId xmlns:a16="http://schemas.microsoft.com/office/drawing/2014/main" id="{B2053C08-9565-4716-AA43-2186024D6B2B}"/>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20" name="Line 29">
              <a:extLst>
                <a:ext uri="{FF2B5EF4-FFF2-40B4-BE49-F238E27FC236}">
                  <a16:creationId xmlns:a16="http://schemas.microsoft.com/office/drawing/2014/main" id="{6734B1B5-928C-4EA3-BF03-F5055CDA8688}"/>
                </a:ext>
              </a:extLst>
            </p:cNvPr>
            <p:cNvSpPr>
              <a:spLocks noChangeShapeType="1"/>
            </p:cNvSpPr>
            <p:nvPr/>
          </p:nvSpPr>
          <p:spPr bwMode="auto">
            <a:xfrm>
              <a:off x="3841" y="2128"/>
              <a:ext cx="0" cy="63"/>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21" name="Freeform 30">
              <a:extLst>
                <a:ext uri="{FF2B5EF4-FFF2-40B4-BE49-F238E27FC236}">
                  <a16:creationId xmlns:a16="http://schemas.microsoft.com/office/drawing/2014/main" id="{0931979B-8B3C-4041-931C-76282342545B}"/>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128" name="Group 25">
            <a:extLst>
              <a:ext uri="{FF2B5EF4-FFF2-40B4-BE49-F238E27FC236}">
                <a16:creationId xmlns:a16="http://schemas.microsoft.com/office/drawing/2014/main" id="{5683CF07-6ABE-4A6F-B3C2-8523F0EC9F50}"/>
              </a:ext>
            </a:extLst>
          </p:cNvPr>
          <p:cNvGrpSpPr>
            <a:grpSpLocks noChangeAspect="1"/>
          </p:cNvGrpSpPr>
          <p:nvPr/>
        </p:nvGrpSpPr>
        <p:grpSpPr bwMode="auto">
          <a:xfrm>
            <a:off x="9286910" y="2807632"/>
            <a:ext cx="457022" cy="354303"/>
            <a:chOff x="3689" y="2040"/>
            <a:chExt cx="307" cy="238"/>
          </a:xfrm>
        </p:grpSpPr>
        <p:sp>
          <p:nvSpPr>
            <p:cNvPr id="129" name="Freeform 26">
              <a:extLst>
                <a:ext uri="{FF2B5EF4-FFF2-40B4-BE49-F238E27FC236}">
                  <a16:creationId xmlns:a16="http://schemas.microsoft.com/office/drawing/2014/main" id="{4EFF125A-48C2-4D73-8658-F021A7489DBB}"/>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19050" cap="flat">
              <a:solidFill>
                <a:schemeClr val="accent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32" name="Freeform 27">
              <a:extLst>
                <a:ext uri="{FF2B5EF4-FFF2-40B4-BE49-F238E27FC236}">
                  <a16:creationId xmlns:a16="http://schemas.microsoft.com/office/drawing/2014/main" id="{4BC2C1D6-F34C-402A-9780-281AEAD9147D}"/>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noFill/>
            <a:ln w="19050" cap="flat">
              <a:solidFill>
                <a:schemeClr val="accent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33" name="Freeform 28">
              <a:extLst>
                <a:ext uri="{FF2B5EF4-FFF2-40B4-BE49-F238E27FC236}">
                  <a16:creationId xmlns:a16="http://schemas.microsoft.com/office/drawing/2014/main" id="{47335697-0996-40D6-8A87-B15BFC1E643C}"/>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noFill/>
            <a:ln w="19050" cap="flat">
              <a:solidFill>
                <a:schemeClr val="accent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34" name="Line 29">
              <a:extLst>
                <a:ext uri="{FF2B5EF4-FFF2-40B4-BE49-F238E27FC236}">
                  <a16:creationId xmlns:a16="http://schemas.microsoft.com/office/drawing/2014/main" id="{6099CB79-62B3-4058-8570-40F2CD796CA2}"/>
                </a:ext>
              </a:extLst>
            </p:cNvPr>
            <p:cNvSpPr>
              <a:spLocks noChangeShapeType="1"/>
            </p:cNvSpPr>
            <p:nvPr/>
          </p:nvSpPr>
          <p:spPr bwMode="auto">
            <a:xfrm>
              <a:off x="3841" y="2128"/>
              <a:ext cx="0" cy="63"/>
            </a:xfrm>
            <a:prstGeom prst="line">
              <a:avLst/>
            </a:prstGeom>
            <a:noFill/>
            <a:ln w="19050" cap="flat">
              <a:solidFill>
                <a:schemeClr val="accent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35" name="Freeform 30">
              <a:extLst>
                <a:ext uri="{FF2B5EF4-FFF2-40B4-BE49-F238E27FC236}">
                  <a16:creationId xmlns:a16="http://schemas.microsoft.com/office/drawing/2014/main" id="{5FCED15C-E5DD-4745-9B8C-54B7F071BF7B}"/>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noFill/>
            <a:ln w="19050" cap="flat">
              <a:solidFill>
                <a:schemeClr val="accent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136" name="Group 25">
            <a:extLst>
              <a:ext uri="{FF2B5EF4-FFF2-40B4-BE49-F238E27FC236}">
                <a16:creationId xmlns:a16="http://schemas.microsoft.com/office/drawing/2014/main" id="{87E8BDFB-188C-49DA-8F06-033A32B2D40C}"/>
              </a:ext>
            </a:extLst>
          </p:cNvPr>
          <p:cNvGrpSpPr>
            <a:grpSpLocks noChangeAspect="1"/>
          </p:cNvGrpSpPr>
          <p:nvPr/>
        </p:nvGrpSpPr>
        <p:grpSpPr bwMode="auto">
          <a:xfrm>
            <a:off x="9845813" y="2807632"/>
            <a:ext cx="457022" cy="354303"/>
            <a:chOff x="3689" y="2040"/>
            <a:chExt cx="307" cy="238"/>
          </a:xfrm>
        </p:grpSpPr>
        <p:sp>
          <p:nvSpPr>
            <p:cNvPr id="137" name="Freeform 26">
              <a:extLst>
                <a:ext uri="{FF2B5EF4-FFF2-40B4-BE49-F238E27FC236}">
                  <a16:creationId xmlns:a16="http://schemas.microsoft.com/office/drawing/2014/main" id="{99BDC26B-8F5C-4C0F-A762-DE336A45D9DD}"/>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19050" cap="flat">
              <a:solidFill>
                <a:schemeClr val="accent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38" name="Freeform 27">
              <a:extLst>
                <a:ext uri="{FF2B5EF4-FFF2-40B4-BE49-F238E27FC236}">
                  <a16:creationId xmlns:a16="http://schemas.microsoft.com/office/drawing/2014/main" id="{28184585-7D91-4FDD-B37A-8866E9D186C1}"/>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noFill/>
            <a:ln w="19050" cap="flat">
              <a:solidFill>
                <a:schemeClr val="accent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39" name="Freeform 28">
              <a:extLst>
                <a:ext uri="{FF2B5EF4-FFF2-40B4-BE49-F238E27FC236}">
                  <a16:creationId xmlns:a16="http://schemas.microsoft.com/office/drawing/2014/main" id="{82F661DA-5E6C-4A31-ACA0-08A8875B2A9A}"/>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noFill/>
            <a:ln w="19050" cap="flat">
              <a:solidFill>
                <a:schemeClr val="accent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40" name="Line 29">
              <a:extLst>
                <a:ext uri="{FF2B5EF4-FFF2-40B4-BE49-F238E27FC236}">
                  <a16:creationId xmlns:a16="http://schemas.microsoft.com/office/drawing/2014/main" id="{2360DDAF-8CAC-4FF5-8BA6-1B6B9951D869}"/>
                </a:ext>
              </a:extLst>
            </p:cNvPr>
            <p:cNvSpPr>
              <a:spLocks noChangeShapeType="1"/>
            </p:cNvSpPr>
            <p:nvPr/>
          </p:nvSpPr>
          <p:spPr bwMode="auto">
            <a:xfrm>
              <a:off x="3841" y="2128"/>
              <a:ext cx="0" cy="63"/>
            </a:xfrm>
            <a:prstGeom prst="line">
              <a:avLst/>
            </a:prstGeom>
            <a:noFill/>
            <a:ln w="19050" cap="flat">
              <a:solidFill>
                <a:schemeClr val="accent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41" name="Freeform 30">
              <a:extLst>
                <a:ext uri="{FF2B5EF4-FFF2-40B4-BE49-F238E27FC236}">
                  <a16:creationId xmlns:a16="http://schemas.microsoft.com/office/drawing/2014/main" id="{0CC84A8A-A42B-4A15-A5CC-93C82C4EC59E}"/>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noFill/>
            <a:ln w="19050" cap="flat">
              <a:solidFill>
                <a:schemeClr val="accent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142" name="Group 25">
            <a:extLst>
              <a:ext uri="{FF2B5EF4-FFF2-40B4-BE49-F238E27FC236}">
                <a16:creationId xmlns:a16="http://schemas.microsoft.com/office/drawing/2014/main" id="{50451281-CA34-4328-AF13-351FF5842F84}"/>
              </a:ext>
            </a:extLst>
          </p:cNvPr>
          <p:cNvGrpSpPr>
            <a:grpSpLocks noChangeAspect="1"/>
          </p:cNvGrpSpPr>
          <p:nvPr/>
        </p:nvGrpSpPr>
        <p:grpSpPr bwMode="auto">
          <a:xfrm>
            <a:off x="10402583" y="2803909"/>
            <a:ext cx="457022" cy="354303"/>
            <a:chOff x="3689" y="2040"/>
            <a:chExt cx="307" cy="238"/>
          </a:xfrm>
        </p:grpSpPr>
        <p:sp>
          <p:nvSpPr>
            <p:cNvPr id="143" name="Freeform 26">
              <a:extLst>
                <a:ext uri="{FF2B5EF4-FFF2-40B4-BE49-F238E27FC236}">
                  <a16:creationId xmlns:a16="http://schemas.microsoft.com/office/drawing/2014/main" id="{320EE2A5-E4DE-4E0C-875E-39C36CA62A9D}"/>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19050" cap="flat">
              <a:solidFill>
                <a:schemeClr val="accent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44" name="Freeform 27">
              <a:extLst>
                <a:ext uri="{FF2B5EF4-FFF2-40B4-BE49-F238E27FC236}">
                  <a16:creationId xmlns:a16="http://schemas.microsoft.com/office/drawing/2014/main" id="{AD0AD763-71B4-470E-98EB-8F09FDCF21CE}"/>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noFill/>
            <a:ln w="19050" cap="flat">
              <a:solidFill>
                <a:schemeClr val="accent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45" name="Freeform 28">
              <a:extLst>
                <a:ext uri="{FF2B5EF4-FFF2-40B4-BE49-F238E27FC236}">
                  <a16:creationId xmlns:a16="http://schemas.microsoft.com/office/drawing/2014/main" id="{57E00A04-3B25-42BA-AFFC-7F94C4C7C84C}"/>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noFill/>
            <a:ln w="19050" cap="flat">
              <a:solidFill>
                <a:schemeClr val="accent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46" name="Line 29">
              <a:extLst>
                <a:ext uri="{FF2B5EF4-FFF2-40B4-BE49-F238E27FC236}">
                  <a16:creationId xmlns:a16="http://schemas.microsoft.com/office/drawing/2014/main" id="{DDB20EA2-B8AD-43D6-B66F-440983641E79}"/>
                </a:ext>
              </a:extLst>
            </p:cNvPr>
            <p:cNvSpPr>
              <a:spLocks noChangeShapeType="1"/>
            </p:cNvSpPr>
            <p:nvPr/>
          </p:nvSpPr>
          <p:spPr bwMode="auto">
            <a:xfrm>
              <a:off x="3841" y="2128"/>
              <a:ext cx="0" cy="63"/>
            </a:xfrm>
            <a:prstGeom prst="line">
              <a:avLst/>
            </a:prstGeom>
            <a:noFill/>
            <a:ln w="19050" cap="flat">
              <a:solidFill>
                <a:schemeClr val="accent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47" name="Freeform 30">
              <a:extLst>
                <a:ext uri="{FF2B5EF4-FFF2-40B4-BE49-F238E27FC236}">
                  <a16:creationId xmlns:a16="http://schemas.microsoft.com/office/drawing/2014/main" id="{882592C4-ABEF-4D6B-BB1C-6E1BCAA439EE}"/>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noFill/>
            <a:ln w="19050" cap="flat">
              <a:solidFill>
                <a:schemeClr val="accent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sp>
        <p:nvSpPr>
          <p:cNvPr id="148" name="TextBox 147">
            <a:extLst>
              <a:ext uri="{FF2B5EF4-FFF2-40B4-BE49-F238E27FC236}">
                <a16:creationId xmlns:a16="http://schemas.microsoft.com/office/drawing/2014/main" id="{9AAB5688-9F88-4410-9051-0E967E0F739A}"/>
              </a:ext>
            </a:extLst>
          </p:cNvPr>
          <p:cNvSpPr txBox="1"/>
          <p:nvPr/>
        </p:nvSpPr>
        <p:spPr>
          <a:xfrm>
            <a:off x="6953969" y="2548315"/>
            <a:ext cx="1527771" cy="145424"/>
          </a:xfrm>
          <a:prstGeom prst="rect">
            <a:avLst/>
          </a:prstGeom>
          <a:noFill/>
        </p:spPr>
        <p:txBody>
          <a:bodyPr wrap="square" lIns="0" tIns="0" rIns="0" bIns="0" rtlCol="0">
            <a:spAutoFit/>
          </a:bodyPr>
          <a:lstStyle>
            <a:defPPr>
              <a:defRPr lang="en-US"/>
            </a:defPPr>
            <a:lvl1pPr marR="0" lvl="0" indent="0" algn="ctr" defTabSz="914400" fontAlgn="auto">
              <a:lnSpc>
                <a:spcPct val="90000"/>
              </a:lnSpc>
              <a:spcBef>
                <a:spcPts val="0"/>
              </a:spcBef>
              <a:spcAft>
                <a:spcPts val="600"/>
              </a:spcAft>
              <a:buClrTx/>
              <a:buSzTx/>
              <a:buFontTx/>
              <a:buNone/>
              <a:tabLst/>
              <a:defRPr kumimoji="0" sz="1100" b="0" i="0" u="none" strike="noStrike" cap="none" spc="0" normalizeH="0" baseline="0">
                <a:ln>
                  <a:noFill/>
                </a:ln>
                <a:gradFill>
                  <a:gsLst>
                    <a:gs pos="2917">
                      <a:srgbClr val="2F2F2F"/>
                    </a:gs>
                    <a:gs pos="30000">
                      <a:srgbClr val="2F2F2F"/>
                    </a:gs>
                  </a:gsLst>
                  <a:lin ang="5400000" scaled="0"/>
                </a:gradFill>
                <a:effectLst/>
                <a:uLnTx/>
                <a:uFillTx/>
                <a:latin typeface="Segoe UI"/>
              </a:defRPr>
            </a:lvl1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gradFill>
                  <a:gsLst>
                    <a:gs pos="2917">
                      <a:srgbClr val="2F2F2F"/>
                    </a:gs>
                    <a:gs pos="30000">
                      <a:srgbClr val="2F2F2F"/>
                    </a:gs>
                  </a:gsLst>
                  <a:lin ang="5400000" scaled="0"/>
                </a:gradFill>
                <a:effectLst/>
                <a:uLnTx/>
                <a:uFillTx/>
                <a:latin typeface="Segoe UI Semibold"/>
                <a:ea typeface="+mn-ea"/>
                <a:cs typeface="+mn-cs"/>
              </a:rPr>
              <a:t>Pool 1</a:t>
            </a:r>
          </a:p>
        </p:txBody>
      </p:sp>
      <p:sp>
        <p:nvSpPr>
          <p:cNvPr id="149" name="TextBox 148">
            <a:extLst>
              <a:ext uri="{FF2B5EF4-FFF2-40B4-BE49-F238E27FC236}">
                <a16:creationId xmlns:a16="http://schemas.microsoft.com/office/drawing/2014/main" id="{AA87E15A-01D2-43F8-BC18-2FBE0E6D6311}"/>
              </a:ext>
            </a:extLst>
          </p:cNvPr>
          <p:cNvSpPr txBox="1"/>
          <p:nvPr/>
        </p:nvSpPr>
        <p:spPr>
          <a:xfrm>
            <a:off x="9007137" y="2548315"/>
            <a:ext cx="2084098" cy="145424"/>
          </a:xfrm>
          <a:prstGeom prst="rect">
            <a:avLst/>
          </a:prstGeom>
          <a:noFill/>
        </p:spPr>
        <p:txBody>
          <a:bodyPr wrap="square" lIns="0" tIns="0" rIns="0" bIns="0" rtlCol="0">
            <a:spAutoFit/>
          </a:bodyPr>
          <a:lstStyle>
            <a:defPPr>
              <a:defRPr lang="en-US"/>
            </a:defPPr>
            <a:lvl1pPr marR="0" lvl="0" indent="0" algn="ctr" defTabSz="914400" fontAlgn="auto">
              <a:lnSpc>
                <a:spcPct val="90000"/>
              </a:lnSpc>
              <a:spcBef>
                <a:spcPts val="0"/>
              </a:spcBef>
              <a:spcAft>
                <a:spcPts val="600"/>
              </a:spcAft>
              <a:buClrTx/>
              <a:buSzTx/>
              <a:buFontTx/>
              <a:buNone/>
              <a:tabLst/>
              <a:defRPr kumimoji="0" sz="1100" b="0" i="0" u="none" strike="noStrike" cap="none" spc="0" normalizeH="0" baseline="0">
                <a:ln>
                  <a:noFill/>
                </a:ln>
                <a:gradFill>
                  <a:gsLst>
                    <a:gs pos="2917">
                      <a:srgbClr val="2F2F2F"/>
                    </a:gs>
                    <a:gs pos="30000">
                      <a:srgbClr val="2F2F2F"/>
                    </a:gs>
                  </a:gsLst>
                  <a:lin ang="5400000" scaled="0"/>
                </a:gradFill>
                <a:effectLst/>
                <a:uLnTx/>
                <a:uFillTx/>
                <a:latin typeface="Segoe UI"/>
              </a:defRPr>
            </a:lvl1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gradFill>
                  <a:gsLst>
                    <a:gs pos="2917">
                      <a:srgbClr val="2F2F2F"/>
                    </a:gs>
                    <a:gs pos="30000">
                      <a:srgbClr val="2F2F2F"/>
                    </a:gs>
                  </a:gsLst>
                  <a:lin ang="5400000" scaled="0"/>
                </a:gradFill>
                <a:effectLst/>
                <a:uLnTx/>
                <a:uFillTx/>
                <a:latin typeface="Segoe UI Semibold"/>
                <a:ea typeface="+mn-ea"/>
                <a:cs typeface="+mn-cs"/>
              </a:rPr>
              <a:t>Pool 2</a:t>
            </a:r>
          </a:p>
        </p:txBody>
      </p:sp>
      <p:sp>
        <p:nvSpPr>
          <p:cNvPr id="6" name="Oval 5">
            <a:extLst>
              <a:ext uri="{FF2B5EF4-FFF2-40B4-BE49-F238E27FC236}">
                <a16:creationId xmlns:a16="http://schemas.microsoft.com/office/drawing/2014/main" id="{BC0A4215-A885-45A3-A89D-B4B69012E183}"/>
              </a:ext>
            </a:extLst>
          </p:cNvPr>
          <p:cNvSpPr/>
          <p:nvPr/>
        </p:nvSpPr>
        <p:spPr bwMode="auto">
          <a:xfrm>
            <a:off x="7319912" y="3368192"/>
            <a:ext cx="91440" cy="91440"/>
          </a:xfrm>
          <a:prstGeom prst="ellipse">
            <a:avLst/>
          </a:prstGeom>
          <a:noFill/>
          <a:ln w="1905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50" name="Oval 149">
            <a:extLst>
              <a:ext uri="{FF2B5EF4-FFF2-40B4-BE49-F238E27FC236}">
                <a16:creationId xmlns:a16="http://schemas.microsoft.com/office/drawing/2014/main" id="{4F46130A-62FD-49D9-9FD1-6D4AC86D5671}"/>
              </a:ext>
            </a:extLst>
          </p:cNvPr>
          <p:cNvSpPr/>
          <p:nvPr/>
        </p:nvSpPr>
        <p:spPr bwMode="auto">
          <a:xfrm>
            <a:off x="7466012" y="3368192"/>
            <a:ext cx="91440" cy="91440"/>
          </a:xfrm>
          <a:prstGeom prst="ellipse">
            <a:avLst/>
          </a:prstGeom>
          <a:noFill/>
          <a:ln w="1905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51" name="Oval 150">
            <a:extLst>
              <a:ext uri="{FF2B5EF4-FFF2-40B4-BE49-F238E27FC236}">
                <a16:creationId xmlns:a16="http://schemas.microsoft.com/office/drawing/2014/main" id="{0276415E-AD90-4047-9397-0C5C2CB71FA3}"/>
              </a:ext>
            </a:extLst>
          </p:cNvPr>
          <p:cNvSpPr/>
          <p:nvPr/>
        </p:nvSpPr>
        <p:spPr bwMode="auto">
          <a:xfrm>
            <a:off x="7319912" y="3518076"/>
            <a:ext cx="91440" cy="91440"/>
          </a:xfrm>
          <a:prstGeom prst="ellipse">
            <a:avLst/>
          </a:prstGeom>
          <a:noFill/>
          <a:ln w="1905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52" name="Oval 151">
            <a:extLst>
              <a:ext uri="{FF2B5EF4-FFF2-40B4-BE49-F238E27FC236}">
                <a16:creationId xmlns:a16="http://schemas.microsoft.com/office/drawing/2014/main" id="{C813E82D-8E49-43D8-98FA-F3C758D848D2}"/>
              </a:ext>
            </a:extLst>
          </p:cNvPr>
          <p:cNvSpPr/>
          <p:nvPr/>
        </p:nvSpPr>
        <p:spPr bwMode="auto">
          <a:xfrm>
            <a:off x="7466012" y="3518076"/>
            <a:ext cx="91440" cy="91440"/>
          </a:xfrm>
          <a:prstGeom prst="ellipse">
            <a:avLst/>
          </a:prstGeom>
          <a:noFill/>
          <a:ln w="1905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53" name="Oval 152">
            <a:extLst>
              <a:ext uri="{FF2B5EF4-FFF2-40B4-BE49-F238E27FC236}">
                <a16:creationId xmlns:a16="http://schemas.microsoft.com/office/drawing/2014/main" id="{4A33325D-4478-4492-87C9-C481E39D4758}"/>
              </a:ext>
            </a:extLst>
          </p:cNvPr>
          <p:cNvSpPr/>
          <p:nvPr/>
        </p:nvSpPr>
        <p:spPr bwMode="auto">
          <a:xfrm>
            <a:off x="7319912" y="3667960"/>
            <a:ext cx="91440" cy="91440"/>
          </a:xfrm>
          <a:prstGeom prst="ellipse">
            <a:avLst/>
          </a:prstGeom>
          <a:noFill/>
          <a:ln w="1905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54" name="Oval 153">
            <a:extLst>
              <a:ext uri="{FF2B5EF4-FFF2-40B4-BE49-F238E27FC236}">
                <a16:creationId xmlns:a16="http://schemas.microsoft.com/office/drawing/2014/main" id="{2D7073CB-30DF-4FAF-9AAB-A8C950306C74}"/>
              </a:ext>
            </a:extLst>
          </p:cNvPr>
          <p:cNvSpPr/>
          <p:nvPr/>
        </p:nvSpPr>
        <p:spPr bwMode="auto">
          <a:xfrm>
            <a:off x="7466012" y="3667960"/>
            <a:ext cx="91440" cy="91440"/>
          </a:xfrm>
          <a:prstGeom prst="ellipse">
            <a:avLst/>
          </a:prstGeom>
          <a:noFill/>
          <a:ln w="1905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55" name="Oval 154">
            <a:extLst>
              <a:ext uri="{FF2B5EF4-FFF2-40B4-BE49-F238E27FC236}">
                <a16:creationId xmlns:a16="http://schemas.microsoft.com/office/drawing/2014/main" id="{89214663-BC16-4364-9EC4-50BABCCC4EB5}"/>
              </a:ext>
            </a:extLst>
          </p:cNvPr>
          <p:cNvSpPr/>
          <p:nvPr/>
        </p:nvSpPr>
        <p:spPr bwMode="auto">
          <a:xfrm>
            <a:off x="7880597" y="3374208"/>
            <a:ext cx="91440" cy="91440"/>
          </a:xfrm>
          <a:prstGeom prst="ellipse">
            <a:avLst/>
          </a:prstGeom>
          <a:noFill/>
          <a:ln w="1905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56" name="Oval 155">
            <a:extLst>
              <a:ext uri="{FF2B5EF4-FFF2-40B4-BE49-F238E27FC236}">
                <a16:creationId xmlns:a16="http://schemas.microsoft.com/office/drawing/2014/main" id="{B977E5D0-C47B-46AF-894B-1D3B331E7278}"/>
              </a:ext>
            </a:extLst>
          </p:cNvPr>
          <p:cNvSpPr/>
          <p:nvPr/>
        </p:nvSpPr>
        <p:spPr bwMode="auto">
          <a:xfrm>
            <a:off x="8026697" y="3374208"/>
            <a:ext cx="91440" cy="91440"/>
          </a:xfrm>
          <a:prstGeom prst="ellipse">
            <a:avLst/>
          </a:prstGeom>
          <a:noFill/>
          <a:ln w="1905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57" name="Oval 156">
            <a:extLst>
              <a:ext uri="{FF2B5EF4-FFF2-40B4-BE49-F238E27FC236}">
                <a16:creationId xmlns:a16="http://schemas.microsoft.com/office/drawing/2014/main" id="{45B1E01B-2DEB-4039-A5C4-1A79E331B5E1}"/>
              </a:ext>
            </a:extLst>
          </p:cNvPr>
          <p:cNvSpPr/>
          <p:nvPr/>
        </p:nvSpPr>
        <p:spPr bwMode="auto">
          <a:xfrm>
            <a:off x="7880597" y="3524092"/>
            <a:ext cx="91440" cy="91440"/>
          </a:xfrm>
          <a:prstGeom prst="ellipse">
            <a:avLst/>
          </a:prstGeom>
          <a:noFill/>
          <a:ln w="1905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58" name="Oval 157">
            <a:extLst>
              <a:ext uri="{FF2B5EF4-FFF2-40B4-BE49-F238E27FC236}">
                <a16:creationId xmlns:a16="http://schemas.microsoft.com/office/drawing/2014/main" id="{1A0F0FAA-9826-4A99-A4A4-82FE976FE4C3}"/>
              </a:ext>
            </a:extLst>
          </p:cNvPr>
          <p:cNvSpPr/>
          <p:nvPr/>
        </p:nvSpPr>
        <p:spPr bwMode="auto">
          <a:xfrm>
            <a:off x="8026697" y="3524092"/>
            <a:ext cx="91440" cy="91440"/>
          </a:xfrm>
          <a:prstGeom prst="ellipse">
            <a:avLst/>
          </a:prstGeom>
          <a:noFill/>
          <a:ln w="1905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59" name="Oval 158">
            <a:extLst>
              <a:ext uri="{FF2B5EF4-FFF2-40B4-BE49-F238E27FC236}">
                <a16:creationId xmlns:a16="http://schemas.microsoft.com/office/drawing/2014/main" id="{762056C9-53AE-4D20-8363-6B32DBEEC2E1}"/>
              </a:ext>
            </a:extLst>
          </p:cNvPr>
          <p:cNvSpPr/>
          <p:nvPr/>
        </p:nvSpPr>
        <p:spPr bwMode="auto">
          <a:xfrm>
            <a:off x="7880597" y="3673976"/>
            <a:ext cx="91440" cy="91440"/>
          </a:xfrm>
          <a:prstGeom prst="ellipse">
            <a:avLst/>
          </a:prstGeom>
          <a:noFill/>
          <a:ln w="1905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60" name="Oval 159">
            <a:extLst>
              <a:ext uri="{FF2B5EF4-FFF2-40B4-BE49-F238E27FC236}">
                <a16:creationId xmlns:a16="http://schemas.microsoft.com/office/drawing/2014/main" id="{7AC2FE71-9628-4829-BD3A-8BB1C71056F2}"/>
              </a:ext>
            </a:extLst>
          </p:cNvPr>
          <p:cNvSpPr/>
          <p:nvPr/>
        </p:nvSpPr>
        <p:spPr bwMode="auto">
          <a:xfrm>
            <a:off x="8026697" y="3673976"/>
            <a:ext cx="91440" cy="91440"/>
          </a:xfrm>
          <a:prstGeom prst="ellipse">
            <a:avLst/>
          </a:prstGeom>
          <a:noFill/>
          <a:ln w="1905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62" name="Oval 161">
            <a:extLst>
              <a:ext uri="{FF2B5EF4-FFF2-40B4-BE49-F238E27FC236}">
                <a16:creationId xmlns:a16="http://schemas.microsoft.com/office/drawing/2014/main" id="{C2DAD522-27C9-4EEF-B012-47E36902AEF5}"/>
              </a:ext>
            </a:extLst>
          </p:cNvPr>
          <p:cNvSpPr/>
          <p:nvPr/>
        </p:nvSpPr>
        <p:spPr bwMode="auto">
          <a:xfrm>
            <a:off x="9319744" y="3368192"/>
            <a:ext cx="91440" cy="91440"/>
          </a:xfrm>
          <a:prstGeom prst="ellipse">
            <a:avLst/>
          </a:prstGeom>
          <a:noFill/>
          <a:ln w="1905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63" name="Oval 162">
            <a:extLst>
              <a:ext uri="{FF2B5EF4-FFF2-40B4-BE49-F238E27FC236}">
                <a16:creationId xmlns:a16="http://schemas.microsoft.com/office/drawing/2014/main" id="{B3C727CD-D346-497D-B8E1-B0B3471D78CC}"/>
              </a:ext>
            </a:extLst>
          </p:cNvPr>
          <p:cNvSpPr/>
          <p:nvPr/>
        </p:nvSpPr>
        <p:spPr bwMode="auto">
          <a:xfrm>
            <a:off x="9465844" y="3368192"/>
            <a:ext cx="91440" cy="91440"/>
          </a:xfrm>
          <a:prstGeom prst="ellipse">
            <a:avLst/>
          </a:prstGeom>
          <a:noFill/>
          <a:ln w="1905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64" name="Oval 163">
            <a:extLst>
              <a:ext uri="{FF2B5EF4-FFF2-40B4-BE49-F238E27FC236}">
                <a16:creationId xmlns:a16="http://schemas.microsoft.com/office/drawing/2014/main" id="{CCBB9E56-D7BA-4228-AD58-4B45FCFF8839}"/>
              </a:ext>
            </a:extLst>
          </p:cNvPr>
          <p:cNvSpPr/>
          <p:nvPr/>
        </p:nvSpPr>
        <p:spPr bwMode="auto">
          <a:xfrm>
            <a:off x="9319744" y="3518076"/>
            <a:ext cx="91440" cy="91440"/>
          </a:xfrm>
          <a:prstGeom prst="ellipse">
            <a:avLst/>
          </a:prstGeom>
          <a:noFill/>
          <a:ln w="1905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65" name="Oval 164">
            <a:extLst>
              <a:ext uri="{FF2B5EF4-FFF2-40B4-BE49-F238E27FC236}">
                <a16:creationId xmlns:a16="http://schemas.microsoft.com/office/drawing/2014/main" id="{F227663C-C7D7-46EB-8BD2-1BC248A2EDEC}"/>
              </a:ext>
            </a:extLst>
          </p:cNvPr>
          <p:cNvSpPr/>
          <p:nvPr/>
        </p:nvSpPr>
        <p:spPr bwMode="auto">
          <a:xfrm>
            <a:off x="9465844" y="3518076"/>
            <a:ext cx="91440" cy="91440"/>
          </a:xfrm>
          <a:prstGeom prst="ellipse">
            <a:avLst/>
          </a:prstGeom>
          <a:noFill/>
          <a:ln w="1905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66" name="Oval 165">
            <a:extLst>
              <a:ext uri="{FF2B5EF4-FFF2-40B4-BE49-F238E27FC236}">
                <a16:creationId xmlns:a16="http://schemas.microsoft.com/office/drawing/2014/main" id="{50DE1F22-C821-4935-80C8-30C4135B976E}"/>
              </a:ext>
            </a:extLst>
          </p:cNvPr>
          <p:cNvSpPr/>
          <p:nvPr/>
        </p:nvSpPr>
        <p:spPr bwMode="auto">
          <a:xfrm>
            <a:off x="9319744" y="3667960"/>
            <a:ext cx="91440" cy="91440"/>
          </a:xfrm>
          <a:prstGeom prst="ellipse">
            <a:avLst/>
          </a:prstGeom>
          <a:noFill/>
          <a:ln w="1905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67" name="Oval 166">
            <a:extLst>
              <a:ext uri="{FF2B5EF4-FFF2-40B4-BE49-F238E27FC236}">
                <a16:creationId xmlns:a16="http://schemas.microsoft.com/office/drawing/2014/main" id="{282A0E2D-7D79-4C95-ACE8-123188415D1C}"/>
              </a:ext>
            </a:extLst>
          </p:cNvPr>
          <p:cNvSpPr/>
          <p:nvPr/>
        </p:nvSpPr>
        <p:spPr bwMode="auto">
          <a:xfrm>
            <a:off x="9465844" y="3667960"/>
            <a:ext cx="91440" cy="91440"/>
          </a:xfrm>
          <a:prstGeom prst="ellipse">
            <a:avLst/>
          </a:prstGeom>
          <a:noFill/>
          <a:ln w="1905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74" name="TextBox 173">
            <a:extLst>
              <a:ext uri="{FF2B5EF4-FFF2-40B4-BE49-F238E27FC236}">
                <a16:creationId xmlns:a16="http://schemas.microsoft.com/office/drawing/2014/main" id="{EF5CE8E3-F0D7-4E21-8E9D-1008BC06B9D5}"/>
              </a:ext>
            </a:extLst>
          </p:cNvPr>
          <p:cNvSpPr txBox="1"/>
          <p:nvPr/>
        </p:nvSpPr>
        <p:spPr>
          <a:xfrm>
            <a:off x="8236363" y="3939713"/>
            <a:ext cx="1040828" cy="182880"/>
          </a:xfrm>
          <a:prstGeom prst="rect">
            <a:avLst/>
          </a:prstGeom>
          <a:noFill/>
        </p:spPr>
        <p:txBody>
          <a:bodyPr wrap="square" lIns="0" tIns="0" rIns="0" bIns="0" rtlCol="0" anchor="ctr">
            <a:spAutoFit/>
          </a:bodyPr>
          <a:lstStyle>
            <a:defPPr>
              <a:defRPr lang="en-US"/>
            </a:defPPr>
            <a:lvl1pPr marR="0" lvl="0" indent="0" algn="ctr" defTabSz="914400" fontAlgn="auto">
              <a:lnSpc>
                <a:spcPct val="90000"/>
              </a:lnSpc>
              <a:spcBef>
                <a:spcPts val="0"/>
              </a:spcBef>
              <a:spcAft>
                <a:spcPts val="600"/>
              </a:spcAft>
              <a:buClrTx/>
              <a:buSzTx/>
              <a:buFontTx/>
              <a:buNone/>
              <a:tabLst/>
              <a:defRPr kumimoji="0" sz="1100" b="0" i="0" u="none" strike="noStrike" cap="none" spc="0" normalizeH="0" baseline="0">
                <a:ln>
                  <a:noFill/>
                </a:ln>
                <a:gradFill>
                  <a:gsLst>
                    <a:gs pos="2917">
                      <a:srgbClr val="2F2F2F"/>
                    </a:gs>
                    <a:gs pos="30000">
                      <a:srgbClr val="2F2F2F"/>
                    </a:gs>
                  </a:gsLst>
                  <a:lin ang="5400000" scaled="0"/>
                </a:gradFill>
                <a:effectLst/>
                <a:uLnTx/>
                <a:uFillTx/>
                <a:latin typeface="Segoe UI"/>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gradFill>
                  <a:gsLst>
                    <a:gs pos="2917">
                      <a:srgbClr val="2F2F2F"/>
                    </a:gs>
                    <a:gs pos="30000">
                      <a:srgbClr val="2F2F2F"/>
                    </a:gs>
                  </a:gsLst>
                  <a:lin ang="5400000" scaled="0"/>
                </a:gradFill>
                <a:effectLst/>
                <a:uLnTx/>
                <a:uFillTx/>
                <a:latin typeface="Segoe UI Semibold"/>
                <a:ea typeface="+mn-ea"/>
                <a:cs typeface="+mn-cs"/>
              </a:rPr>
              <a:t>Configure SNAT ports per VM</a:t>
            </a:r>
          </a:p>
        </p:txBody>
      </p:sp>
      <p:sp>
        <p:nvSpPr>
          <p:cNvPr id="175" name="Oval 174">
            <a:extLst>
              <a:ext uri="{FF2B5EF4-FFF2-40B4-BE49-F238E27FC236}">
                <a16:creationId xmlns:a16="http://schemas.microsoft.com/office/drawing/2014/main" id="{E11A69F7-9914-40A5-BBF2-8473F2794817}"/>
              </a:ext>
            </a:extLst>
          </p:cNvPr>
          <p:cNvSpPr/>
          <p:nvPr/>
        </p:nvSpPr>
        <p:spPr bwMode="auto">
          <a:xfrm>
            <a:off x="9611944" y="3368192"/>
            <a:ext cx="91440" cy="91440"/>
          </a:xfrm>
          <a:prstGeom prst="ellipse">
            <a:avLst/>
          </a:prstGeom>
          <a:noFill/>
          <a:ln w="1905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76" name="Oval 175">
            <a:extLst>
              <a:ext uri="{FF2B5EF4-FFF2-40B4-BE49-F238E27FC236}">
                <a16:creationId xmlns:a16="http://schemas.microsoft.com/office/drawing/2014/main" id="{6DA25F31-38B5-41CA-BEE6-E514AA3320CC}"/>
              </a:ext>
            </a:extLst>
          </p:cNvPr>
          <p:cNvSpPr/>
          <p:nvPr/>
        </p:nvSpPr>
        <p:spPr bwMode="auto">
          <a:xfrm>
            <a:off x="9611944" y="3518076"/>
            <a:ext cx="91440" cy="91440"/>
          </a:xfrm>
          <a:prstGeom prst="ellipse">
            <a:avLst/>
          </a:prstGeom>
          <a:noFill/>
          <a:ln w="1905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77" name="Oval 176">
            <a:extLst>
              <a:ext uri="{FF2B5EF4-FFF2-40B4-BE49-F238E27FC236}">
                <a16:creationId xmlns:a16="http://schemas.microsoft.com/office/drawing/2014/main" id="{A3AFA197-6A2D-4720-B574-5B58AE8492B9}"/>
              </a:ext>
            </a:extLst>
          </p:cNvPr>
          <p:cNvSpPr/>
          <p:nvPr/>
        </p:nvSpPr>
        <p:spPr bwMode="auto">
          <a:xfrm>
            <a:off x="9611944" y="3667960"/>
            <a:ext cx="91440" cy="91440"/>
          </a:xfrm>
          <a:prstGeom prst="ellipse">
            <a:avLst/>
          </a:prstGeom>
          <a:noFill/>
          <a:ln w="1905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78" name="Oval 177">
            <a:extLst>
              <a:ext uri="{FF2B5EF4-FFF2-40B4-BE49-F238E27FC236}">
                <a16:creationId xmlns:a16="http://schemas.microsoft.com/office/drawing/2014/main" id="{A1CCB28F-5D9B-4BD7-B052-7282C8CD5C7E}"/>
              </a:ext>
            </a:extLst>
          </p:cNvPr>
          <p:cNvSpPr/>
          <p:nvPr/>
        </p:nvSpPr>
        <p:spPr bwMode="auto">
          <a:xfrm>
            <a:off x="9880429" y="3368192"/>
            <a:ext cx="91440" cy="91440"/>
          </a:xfrm>
          <a:prstGeom prst="ellipse">
            <a:avLst/>
          </a:prstGeom>
          <a:noFill/>
          <a:ln w="1905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79" name="Oval 178">
            <a:extLst>
              <a:ext uri="{FF2B5EF4-FFF2-40B4-BE49-F238E27FC236}">
                <a16:creationId xmlns:a16="http://schemas.microsoft.com/office/drawing/2014/main" id="{43A523B1-398E-4E3E-A1B4-E61F45659234}"/>
              </a:ext>
            </a:extLst>
          </p:cNvPr>
          <p:cNvSpPr/>
          <p:nvPr/>
        </p:nvSpPr>
        <p:spPr bwMode="auto">
          <a:xfrm>
            <a:off x="10026529" y="3368192"/>
            <a:ext cx="91440" cy="91440"/>
          </a:xfrm>
          <a:prstGeom prst="ellipse">
            <a:avLst/>
          </a:prstGeom>
          <a:noFill/>
          <a:ln w="1905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80" name="Oval 179">
            <a:extLst>
              <a:ext uri="{FF2B5EF4-FFF2-40B4-BE49-F238E27FC236}">
                <a16:creationId xmlns:a16="http://schemas.microsoft.com/office/drawing/2014/main" id="{265FECFA-653D-4887-B715-29C3EF5D8F28}"/>
              </a:ext>
            </a:extLst>
          </p:cNvPr>
          <p:cNvSpPr/>
          <p:nvPr/>
        </p:nvSpPr>
        <p:spPr bwMode="auto">
          <a:xfrm>
            <a:off x="9880429" y="3518076"/>
            <a:ext cx="91440" cy="91440"/>
          </a:xfrm>
          <a:prstGeom prst="ellipse">
            <a:avLst/>
          </a:prstGeom>
          <a:noFill/>
          <a:ln w="1905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81" name="Oval 180">
            <a:extLst>
              <a:ext uri="{FF2B5EF4-FFF2-40B4-BE49-F238E27FC236}">
                <a16:creationId xmlns:a16="http://schemas.microsoft.com/office/drawing/2014/main" id="{3734F234-6497-49FF-90A0-B7FAE2B6A269}"/>
              </a:ext>
            </a:extLst>
          </p:cNvPr>
          <p:cNvSpPr/>
          <p:nvPr/>
        </p:nvSpPr>
        <p:spPr bwMode="auto">
          <a:xfrm>
            <a:off x="10026529" y="3518076"/>
            <a:ext cx="91440" cy="91440"/>
          </a:xfrm>
          <a:prstGeom prst="ellipse">
            <a:avLst/>
          </a:prstGeom>
          <a:noFill/>
          <a:ln w="1905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82" name="Oval 181">
            <a:extLst>
              <a:ext uri="{FF2B5EF4-FFF2-40B4-BE49-F238E27FC236}">
                <a16:creationId xmlns:a16="http://schemas.microsoft.com/office/drawing/2014/main" id="{8194042F-546D-41C9-8BAE-4E6770FCE130}"/>
              </a:ext>
            </a:extLst>
          </p:cNvPr>
          <p:cNvSpPr/>
          <p:nvPr/>
        </p:nvSpPr>
        <p:spPr bwMode="auto">
          <a:xfrm>
            <a:off x="9880429" y="3667960"/>
            <a:ext cx="91440" cy="91440"/>
          </a:xfrm>
          <a:prstGeom prst="ellipse">
            <a:avLst/>
          </a:prstGeom>
          <a:noFill/>
          <a:ln w="1905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83" name="Oval 182">
            <a:extLst>
              <a:ext uri="{FF2B5EF4-FFF2-40B4-BE49-F238E27FC236}">
                <a16:creationId xmlns:a16="http://schemas.microsoft.com/office/drawing/2014/main" id="{854DD642-C199-4CFB-BC9C-8467BC62098A}"/>
              </a:ext>
            </a:extLst>
          </p:cNvPr>
          <p:cNvSpPr/>
          <p:nvPr/>
        </p:nvSpPr>
        <p:spPr bwMode="auto">
          <a:xfrm>
            <a:off x="10026529" y="3667960"/>
            <a:ext cx="91440" cy="91440"/>
          </a:xfrm>
          <a:prstGeom prst="ellipse">
            <a:avLst/>
          </a:prstGeom>
          <a:noFill/>
          <a:ln w="1905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84" name="Oval 183">
            <a:extLst>
              <a:ext uri="{FF2B5EF4-FFF2-40B4-BE49-F238E27FC236}">
                <a16:creationId xmlns:a16="http://schemas.microsoft.com/office/drawing/2014/main" id="{C70F5C0E-B6B5-46A3-8A9B-E3F2D4CF21EE}"/>
              </a:ext>
            </a:extLst>
          </p:cNvPr>
          <p:cNvSpPr/>
          <p:nvPr/>
        </p:nvSpPr>
        <p:spPr bwMode="auto">
          <a:xfrm>
            <a:off x="10172629" y="3368192"/>
            <a:ext cx="91440" cy="91440"/>
          </a:xfrm>
          <a:prstGeom prst="ellipse">
            <a:avLst/>
          </a:prstGeom>
          <a:noFill/>
          <a:ln w="1905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85" name="Oval 184">
            <a:extLst>
              <a:ext uri="{FF2B5EF4-FFF2-40B4-BE49-F238E27FC236}">
                <a16:creationId xmlns:a16="http://schemas.microsoft.com/office/drawing/2014/main" id="{09B0DF16-2DC0-441D-A856-DDBE1AF97422}"/>
              </a:ext>
            </a:extLst>
          </p:cNvPr>
          <p:cNvSpPr/>
          <p:nvPr/>
        </p:nvSpPr>
        <p:spPr bwMode="auto">
          <a:xfrm>
            <a:off x="10172629" y="3518076"/>
            <a:ext cx="91440" cy="91440"/>
          </a:xfrm>
          <a:prstGeom prst="ellipse">
            <a:avLst/>
          </a:prstGeom>
          <a:noFill/>
          <a:ln w="1905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86" name="Oval 185">
            <a:extLst>
              <a:ext uri="{FF2B5EF4-FFF2-40B4-BE49-F238E27FC236}">
                <a16:creationId xmlns:a16="http://schemas.microsoft.com/office/drawing/2014/main" id="{ECBF0763-4828-46D6-8557-254EB00278F9}"/>
              </a:ext>
            </a:extLst>
          </p:cNvPr>
          <p:cNvSpPr/>
          <p:nvPr/>
        </p:nvSpPr>
        <p:spPr bwMode="auto">
          <a:xfrm>
            <a:off x="10172629" y="3667960"/>
            <a:ext cx="91440" cy="91440"/>
          </a:xfrm>
          <a:prstGeom prst="ellipse">
            <a:avLst/>
          </a:prstGeom>
          <a:noFill/>
          <a:ln w="1905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87" name="Oval 186">
            <a:extLst>
              <a:ext uri="{FF2B5EF4-FFF2-40B4-BE49-F238E27FC236}">
                <a16:creationId xmlns:a16="http://schemas.microsoft.com/office/drawing/2014/main" id="{5792B15B-59A8-410C-8DC3-953043A560EE}"/>
              </a:ext>
            </a:extLst>
          </p:cNvPr>
          <p:cNvSpPr/>
          <p:nvPr/>
        </p:nvSpPr>
        <p:spPr bwMode="auto">
          <a:xfrm>
            <a:off x="10437041" y="3368192"/>
            <a:ext cx="91440" cy="91440"/>
          </a:xfrm>
          <a:prstGeom prst="ellipse">
            <a:avLst/>
          </a:prstGeom>
          <a:noFill/>
          <a:ln w="1905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88" name="Oval 187">
            <a:extLst>
              <a:ext uri="{FF2B5EF4-FFF2-40B4-BE49-F238E27FC236}">
                <a16:creationId xmlns:a16="http://schemas.microsoft.com/office/drawing/2014/main" id="{96C1E4DC-5FA2-4397-8B0B-CDA0078BB815}"/>
              </a:ext>
            </a:extLst>
          </p:cNvPr>
          <p:cNvSpPr/>
          <p:nvPr/>
        </p:nvSpPr>
        <p:spPr bwMode="auto">
          <a:xfrm>
            <a:off x="10583141" y="3368192"/>
            <a:ext cx="91440" cy="91440"/>
          </a:xfrm>
          <a:prstGeom prst="ellipse">
            <a:avLst/>
          </a:prstGeom>
          <a:noFill/>
          <a:ln w="1905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89" name="Oval 188">
            <a:extLst>
              <a:ext uri="{FF2B5EF4-FFF2-40B4-BE49-F238E27FC236}">
                <a16:creationId xmlns:a16="http://schemas.microsoft.com/office/drawing/2014/main" id="{9C5264A4-F427-4A35-8EA9-9A172B3A156C}"/>
              </a:ext>
            </a:extLst>
          </p:cNvPr>
          <p:cNvSpPr/>
          <p:nvPr/>
        </p:nvSpPr>
        <p:spPr bwMode="auto">
          <a:xfrm>
            <a:off x="10437041" y="3518076"/>
            <a:ext cx="91440" cy="91440"/>
          </a:xfrm>
          <a:prstGeom prst="ellipse">
            <a:avLst/>
          </a:prstGeom>
          <a:noFill/>
          <a:ln w="1905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90" name="Oval 189">
            <a:extLst>
              <a:ext uri="{FF2B5EF4-FFF2-40B4-BE49-F238E27FC236}">
                <a16:creationId xmlns:a16="http://schemas.microsoft.com/office/drawing/2014/main" id="{40377A8D-9C35-4BE8-89CF-4B37FA83E418}"/>
              </a:ext>
            </a:extLst>
          </p:cNvPr>
          <p:cNvSpPr/>
          <p:nvPr/>
        </p:nvSpPr>
        <p:spPr bwMode="auto">
          <a:xfrm>
            <a:off x="10583141" y="3518076"/>
            <a:ext cx="91440" cy="91440"/>
          </a:xfrm>
          <a:prstGeom prst="ellipse">
            <a:avLst/>
          </a:prstGeom>
          <a:noFill/>
          <a:ln w="1905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91" name="Oval 190">
            <a:extLst>
              <a:ext uri="{FF2B5EF4-FFF2-40B4-BE49-F238E27FC236}">
                <a16:creationId xmlns:a16="http://schemas.microsoft.com/office/drawing/2014/main" id="{AA63951F-E400-48B2-B46E-7B541F06C950}"/>
              </a:ext>
            </a:extLst>
          </p:cNvPr>
          <p:cNvSpPr/>
          <p:nvPr/>
        </p:nvSpPr>
        <p:spPr bwMode="auto">
          <a:xfrm>
            <a:off x="10437041" y="3667960"/>
            <a:ext cx="91440" cy="91440"/>
          </a:xfrm>
          <a:prstGeom prst="ellipse">
            <a:avLst/>
          </a:prstGeom>
          <a:noFill/>
          <a:ln w="1905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92" name="Oval 191">
            <a:extLst>
              <a:ext uri="{FF2B5EF4-FFF2-40B4-BE49-F238E27FC236}">
                <a16:creationId xmlns:a16="http://schemas.microsoft.com/office/drawing/2014/main" id="{A631662D-5391-4D46-94EE-D07980108985}"/>
              </a:ext>
            </a:extLst>
          </p:cNvPr>
          <p:cNvSpPr/>
          <p:nvPr/>
        </p:nvSpPr>
        <p:spPr bwMode="auto">
          <a:xfrm>
            <a:off x="10583141" y="3667960"/>
            <a:ext cx="91440" cy="91440"/>
          </a:xfrm>
          <a:prstGeom prst="ellipse">
            <a:avLst/>
          </a:prstGeom>
          <a:noFill/>
          <a:ln w="1905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93" name="Oval 192">
            <a:extLst>
              <a:ext uri="{FF2B5EF4-FFF2-40B4-BE49-F238E27FC236}">
                <a16:creationId xmlns:a16="http://schemas.microsoft.com/office/drawing/2014/main" id="{497D298C-0CE3-42A0-9B36-E41D2D0F53C2}"/>
              </a:ext>
            </a:extLst>
          </p:cNvPr>
          <p:cNvSpPr/>
          <p:nvPr/>
        </p:nvSpPr>
        <p:spPr bwMode="auto">
          <a:xfrm>
            <a:off x="10729241" y="3368192"/>
            <a:ext cx="91440" cy="91440"/>
          </a:xfrm>
          <a:prstGeom prst="ellipse">
            <a:avLst/>
          </a:prstGeom>
          <a:noFill/>
          <a:ln w="1905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94" name="Oval 193">
            <a:extLst>
              <a:ext uri="{FF2B5EF4-FFF2-40B4-BE49-F238E27FC236}">
                <a16:creationId xmlns:a16="http://schemas.microsoft.com/office/drawing/2014/main" id="{5BBC1BD6-7F7F-4ECF-80D1-B07E36F27C95}"/>
              </a:ext>
            </a:extLst>
          </p:cNvPr>
          <p:cNvSpPr/>
          <p:nvPr/>
        </p:nvSpPr>
        <p:spPr bwMode="auto">
          <a:xfrm>
            <a:off x="10729241" y="3518076"/>
            <a:ext cx="91440" cy="91440"/>
          </a:xfrm>
          <a:prstGeom prst="ellipse">
            <a:avLst/>
          </a:prstGeom>
          <a:noFill/>
          <a:ln w="1905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95" name="Oval 194">
            <a:extLst>
              <a:ext uri="{FF2B5EF4-FFF2-40B4-BE49-F238E27FC236}">
                <a16:creationId xmlns:a16="http://schemas.microsoft.com/office/drawing/2014/main" id="{11CFBEAA-759F-4575-9F53-0719F2D86697}"/>
              </a:ext>
            </a:extLst>
          </p:cNvPr>
          <p:cNvSpPr/>
          <p:nvPr/>
        </p:nvSpPr>
        <p:spPr bwMode="auto">
          <a:xfrm>
            <a:off x="10729241" y="3667960"/>
            <a:ext cx="91440" cy="91440"/>
          </a:xfrm>
          <a:prstGeom prst="ellipse">
            <a:avLst/>
          </a:prstGeom>
          <a:noFill/>
          <a:ln w="1905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11" name="Group 10">
            <a:extLst>
              <a:ext uri="{FF2B5EF4-FFF2-40B4-BE49-F238E27FC236}">
                <a16:creationId xmlns:a16="http://schemas.microsoft.com/office/drawing/2014/main" id="{0C8038CF-E92B-4C9A-B154-DF680D1CE472}"/>
              </a:ext>
            </a:extLst>
          </p:cNvPr>
          <p:cNvGrpSpPr/>
          <p:nvPr/>
        </p:nvGrpSpPr>
        <p:grpSpPr>
          <a:xfrm>
            <a:off x="7382192" y="1696322"/>
            <a:ext cx="683232" cy="380143"/>
            <a:chOff x="7322533" y="3285218"/>
            <a:chExt cx="683232" cy="380143"/>
          </a:xfrm>
        </p:grpSpPr>
        <p:sp>
          <p:nvSpPr>
            <p:cNvPr id="197" name="Rectangle: Rounded Corners 196">
              <a:extLst>
                <a:ext uri="{FF2B5EF4-FFF2-40B4-BE49-F238E27FC236}">
                  <a16:creationId xmlns:a16="http://schemas.microsoft.com/office/drawing/2014/main" id="{674EA0D4-D2B1-4A33-907E-554A69690744}"/>
                </a:ext>
              </a:extLst>
            </p:cNvPr>
            <p:cNvSpPr/>
            <p:nvPr/>
          </p:nvSpPr>
          <p:spPr bwMode="auto">
            <a:xfrm>
              <a:off x="7322533" y="3285218"/>
              <a:ext cx="683232" cy="380143"/>
            </a:xfrm>
            <a:prstGeom prst="roundRect">
              <a:avLst/>
            </a:prstGeom>
            <a:noFill/>
            <a:ln w="1905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99" name="TextBox 198">
              <a:extLst>
                <a:ext uri="{FF2B5EF4-FFF2-40B4-BE49-F238E27FC236}">
                  <a16:creationId xmlns:a16="http://schemas.microsoft.com/office/drawing/2014/main" id="{6C961220-B698-4247-95F3-BFBED9966979}"/>
                </a:ext>
              </a:extLst>
            </p:cNvPr>
            <p:cNvSpPr txBox="1"/>
            <p:nvPr/>
          </p:nvSpPr>
          <p:spPr>
            <a:xfrm>
              <a:off x="7340721" y="3339208"/>
              <a:ext cx="646855" cy="290849"/>
            </a:xfrm>
            <a:prstGeom prst="rect">
              <a:avLst/>
            </a:prstGeom>
            <a:noFill/>
          </p:spPr>
          <p:txBody>
            <a:bodyPr wrap="square" lIns="0" tIns="0" rIns="0" bIns="0" rtlCol="0">
              <a:spAutoFit/>
            </a:bodyPr>
            <a:lstStyle>
              <a:defPPr>
                <a:defRPr lang="en-US"/>
              </a:defPPr>
              <a:lvl1pPr marR="0" lvl="0" indent="0" algn="ctr" defTabSz="914400" fontAlgn="auto">
                <a:lnSpc>
                  <a:spcPct val="90000"/>
                </a:lnSpc>
                <a:spcBef>
                  <a:spcPts val="0"/>
                </a:spcBef>
                <a:spcAft>
                  <a:spcPts val="600"/>
                </a:spcAft>
                <a:buClrTx/>
                <a:buSzTx/>
                <a:buFontTx/>
                <a:buNone/>
                <a:tabLst/>
                <a:defRPr kumimoji="0" sz="1100" b="0" i="0" u="none" strike="noStrike" cap="none" spc="0" normalizeH="0" baseline="0">
                  <a:ln>
                    <a:noFill/>
                  </a:ln>
                  <a:gradFill>
                    <a:gsLst>
                      <a:gs pos="2917">
                        <a:srgbClr val="2F2F2F"/>
                      </a:gs>
                      <a:gs pos="30000">
                        <a:srgbClr val="2F2F2F"/>
                      </a:gs>
                    </a:gsLst>
                    <a:lin ang="5400000" scaled="0"/>
                  </a:gradFill>
                  <a:effectLst/>
                  <a:uLnTx/>
                  <a:uFillTx/>
                  <a:latin typeface="Segoe UI"/>
                </a:defRPr>
              </a:lvl1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0078D4"/>
                  </a:solidFill>
                  <a:effectLst/>
                  <a:uLnTx/>
                  <a:uFillTx/>
                  <a:latin typeface="Segoe UI Semibold"/>
                  <a:ea typeface="+mn-ea"/>
                  <a:cs typeface="+mn-cs"/>
                </a:rPr>
                <a:t>Outbound Rule 1</a:t>
              </a:r>
            </a:p>
          </p:txBody>
        </p:sp>
      </p:grpSp>
      <p:grpSp>
        <p:nvGrpSpPr>
          <p:cNvPr id="200" name="Group 199">
            <a:extLst>
              <a:ext uri="{FF2B5EF4-FFF2-40B4-BE49-F238E27FC236}">
                <a16:creationId xmlns:a16="http://schemas.microsoft.com/office/drawing/2014/main" id="{75D0324A-2ACB-491B-906F-2817E5E34050}"/>
              </a:ext>
            </a:extLst>
          </p:cNvPr>
          <p:cNvGrpSpPr/>
          <p:nvPr/>
        </p:nvGrpSpPr>
        <p:grpSpPr>
          <a:xfrm>
            <a:off x="9667406" y="1696322"/>
            <a:ext cx="683232" cy="380143"/>
            <a:chOff x="7322533" y="3285218"/>
            <a:chExt cx="683232" cy="380143"/>
          </a:xfrm>
        </p:grpSpPr>
        <p:sp>
          <p:nvSpPr>
            <p:cNvPr id="201" name="Rectangle: Rounded Corners 200">
              <a:extLst>
                <a:ext uri="{FF2B5EF4-FFF2-40B4-BE49-F238E27FC236}">
                  <a16:creationId xmlns:a16="http://schemas.microsoft.com/office/drawing/2014/main" id="{22AB4FB7-CF4D-4FF1-A688-9EE383A44DA1}"/>
                </a:ext>
              </a:extLst>
            </p:cNvPr>
            <p:cNvSpPr/>
            <p:nvPr/>
          </p:nvSpPr>
          <p:spPr bwMode="auto">
            <a:xfrm>
              <a:off x="7322533" y="3285218"/>
              <a:ext cx="683232" cy="380143"/>
            </a:xfrm>
            <a:prstGeom prst="roundRect">
              <a:avLst/>
            </a:prstGeom>
            <a:noFill/>
            <a:ln w="1905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02" name="TextBox 201">
              <a:extLst>
                <a:ext uri="{FF2B5EF4-FFF2-40B4-BE49-F238E27FC236}">
                  <a16:creationId xmlns:a16="http://schemas.microsoft.com/office/drawing/2014/main" id="{D8B67AC9-C096-407A-9706-D8ADC6355C9F}"/>
                </a:ext>
              </a:extLst>
            </p:cNvPr>
            <p:cNvSpPr txBox="1"/>
            <p:nvPr/>
          </p:nvSpPr>
          <p:spPr>
            <a:xfrm>
              <a:off x="7340721" y="3339208"/>
              <a:ext cx="646855" cy="290849"/>
            </a:xfrm>
            <a:prstGeom prst="rect">
              <a:avLst/>
            </a:prstGeom>
            <a:noFill/>
          </p:spPr>
          <p:txBody>
            <a:bodyPr wrap="square" lIns="0" tIns="0" rIns="0" bIns="0" rtlCol="0">
              <a:spAutoFit/>
            </a:bodyPr>
            <a:lstStyle>
              <a:defPPr>
                <a:defRPr lang="en-US"/>
              </a:defPPr>
              <a:lvl1pPr marR="0" lvl="0" indent="0" algn="ctr" defTabSz="914400" fontAlgn="auto">
                <a:lnSpc>
                  <a:spcPct val="90000"/>
                </a:lnSpc>
                <a:spcBef>
                  <a:spcPts val="0"/>
                </a:spcBef>
                <a:spcAft>
                  <a:spcPts val="600"/>
                </a:spcAft>
                <a:buClrTx/>
                <a:buSzTx/>
                <a:buFontTx/>
                <a:buNone/>
                <a:tabLst/>
                <a:defRPr kumimoji="0" sz="1100" b="0" i="0" u="none" strike="noStrike" cap="none" spc="0" normalizeH="0" baseline="0">
                  <a:ln>
                    <a:noFill/>
                  </a:ln>
                  <a:gradFill>
                    <a:gsLst>
                      <a:gs pos="2917">
                        <a:srgbClr val="2F2F2F"/>
                      </a:gs>
                      <a:gs pos="30000">
                        <a:srgbClr val="2F2F2F"/>
                      </a:gs>
                    </a:gsLst>
                    <a:lin ang="5400000" scaled="0"/>
                  </a:gradFill>
                  <a:effectLst/>
                  <a:uLnTx/>
                  <a:uFillTx/>
                  <a:latin typeface="Segoe UI"/>
                </a:defRPr>
              </a:lvl1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F37521"/>
                  </a:solidFill>
                  <a:effectLst/>
                  <a:uLnTx/>
                  <a:uFillTx/>
                  <a:latin typeface="Segoe UI Semibold"/>
                  <a:ea typeface="+mn-ea"/>
                  <a:cs typeface="+mn-cs"/>
                </a:rPr>
                <a:t>Outbound Rule 2</a:t>
              </a:r>
            </a:p>
          </p:txBody>
        </p:sp>
      </p:grpSp>
      <p:cxnSp>
        <p:nvCxnSpPr>
          <p:cNvPr id="20" name="Straight Connector 19">
            <a:extLst>
              <a:ext uri="{FF2B5EF4-FFF2-40B4-BE49-F238E27FC236}">
                <a16:creationId xmlns:a16="http://schemas.microsoft.com/office/drawing/2014/main" id="{4BDAEE5C-6354-41CD-B851-2F0CD9DC13E3}"/>
              </a:ext>
            </a:extLst>
          </p:cNvPr>
          <p:cNvCxnSpPr>
            <a:cxnSpLocks/>
          </p:cNvCxnSpPr>
          <p:nvPr/>
        </p:nvCxnSpPr>
        <p:spPr>
          <a:xfrm>
            <a:off x="7996595" y="3874298"/>
            <a:ext cx="0" cy="182880"/>
          </a:xfrm>
          <a:prstGeom prst="line">
            <a:avLst/>
          </a:prstGeom>
          <a:ln w="19050">
            <a:solidFill>
              <a:schemeClr val="accent1"/>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0" name="Straight Connector 209">
            <a:extLst>
              <a:ext uri="{FF2B5EF4-FFF2-40B4-BE49-F238E27FC236}">
                <a16:creationId xmlns:a16="http://schemas.microsoft.com/office/drawing/2014/main" id="{987094A6-9D94-4F87-99E0-8AFC09C12462}"/>
              </a:ext>
            </a:extLst>
          </p:cNvPr>
          <p:cNvCxnSpPr>
            <a:cxnSpLocks/>
          </p:cNvCxnSpPr>
          <p:nvPr/>
        </p:nvCxnSpPr>
        <p:spPr>
          <a:xfrm flipH="1">
            <a:off x="9518209" y="3874298"/>
            <a:ext cx="1" cy="182880"/>
          </a:xfrm>
          <a:prstGeom prst="line">
            <a:avLst/>
          </a:prstGeom>
          <a:ln w="19050">
            <a:solidFill>
              <a:schemeClr val="accent4"/>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1" name="Straight Arrow Connector 210">
            <a:extLst>
              <a:ext uri="{FF2B5EF4-FFF2-40B4-BE49-F238E27FC236}">
                <a16:creationId xmlns:a16="http://schemas.microsoft.com/office/drawing/2014/main" id="{4DCA5557-BA5C-4506-84F0-DC6A4B0987BC}"/>
              </a:ext>
            </a:extLst>
          </p:cNvPr>
          <p:cNvCxnSpPr>
            <a:cxnSpLocks/>
          </p:cNvCxnSpPr>
          <p:nvPr/>
        </p:nvCxnSpPr>
        <p:spPr>
          <a:xfrm>
            <a:off x="9996356" y="687918"/>
            <a:ext cx="0" cy="365760"/>
          </a:xfrm>
          <a:prstGeom prst="straightConnector1">
            <a:avLst/>
          </a:prstGeom>
          <a:ln w="19050">
            <a:solidFill>
              <a:schemeClr val="accent5"/>
            </a:solidFill>
            <a:miter lim="800000"/>
            <a:headEnd type="arrow" w="med" len="med"/>
            <a:tailEnd type="none" w="lg" len="lg"/>
          </a:ln>
        </p:spPr>
        <p:style>
          <a:lnRef idx="1">
            <a:schemeClr val="accent1"/>
          </a:lnRef>
          <a:fillRef idx="0">
            <a:schemeClr val="accent1"/>
          </a:fillRef>
          <a:effectRef idx="0">
            <a:schemeClr val="accent1"/>
          </a:effectRef>
          <a:fontRef idx="minor">
            <a:schemeClr val="tx1"/>
          </a:fontRef>
        </p:style>
      </p:cxnSp>
      <p:sp>
        <p:nvSpPr>
          <p:cNvPr id="228" name="Oval 227">
            <a:extLst>
              <a:ext uri="{FF2B5EF4-FFF2-40B4-BE49-F238E27FC236}">
                <a16:creationId xmlns:a16="http://schemas.microsoft.com/office/drawing/2014/main" id="{1EA7C31D-A749-4258-8861-2D291AABA17B}"/>
              </a:ext>
            </a:extLst>
          </p:cNvPr>
          <p:cNvSpPr/>
          <p:nvPr/>
        </p:nvSpPr>
        <p:spPr bwMode="auto">
          <a:xfrm>
            <a:off x="7365511" y="1113290"/>
            <a:ext cx="274320" cy="274320"/>
          </a:xfrm>
          <a:prstGeom prst="ellips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29" name="TextBox 228">
            <a:extLst>
              <a:ext uri="{FF2B5EF4-FFF2-40B4-BE49-F238E27FC236}">
                <a16:creationId xmlns:a16="http://schemas.microsoft.com/office/drawing/2014/main" id="{C0632F31-B728-4C38-9DF6-7FAFCFA8FFA2}"/>
              </a:ext>
            </a:extLst>
          </p:cNvPr>
          <p:cNvSpPr txBox="1"/>
          <p:nvPr/>
        </p:nvSpPr>
        <p:spPr>
          <a:xfrm>
            <a:off x="7379947" y="1169659"/>
            <a:ext cx="245449" cy="161583"/>
          </a:xfrm>
          <a:prstGeom prst="rect">
            <a:avLst/>
          </a:prstGeom>
          <a:noFill/>
        </p:spPr>
        <p:txBody>
          <a:bodyPr wrap="square" lIns="0" tIns="0" rIns="0" bIns="0" rtlCol="0" anchor="ctr">
            <a:spAutoFit/>
          </a:bodyPr>
          <a:lstStyle>
            <a:defPPr>
              <a:defRPr lang="en-US"/>
            </a:defPPr>
            <a:lvl1pPr marR="0" lvl="0" indent="0" algn="ctr" defTabSz="914400" fontAlgn="auto">
              <a:lnSpc>
                <a:spcPct val="90000"/>
              </a:lnSpc>
              <a:spcBef>
                <a:spcPts val="0"/>
              </a:spcBef>
              <a:spcAft>
                <a:spcPts val="600"/>
              </a:spcAft>
              <a:buClrTx/>
              <a:buSzTx/>
              <a:buFontTx/>
              <a:buNone/>
              <a:tabLst/>
              <a:defRPr kumimoji="0" sz="1100" b="0" i="0" u="none" strike="noStrike" cap="none" spc="0" normalizeH="0" baseline="0">
                <a:ln>
                  <a:noFill/>
                </a:ln>
                <a:gradFill>
                  <a:gsLst>
                    <a:gs pos="2917">
                      <a:srgbClr val="2F2F2F"/>
                    </a:gs>
                    <a:gs pos="30000">
                      <a:srgbClr val="2F2F2F"/>
                    </a:gs>
                  </a:gsLst>
                  <a:lin ang="5400000" scaled="0"/>
                </a:gradFill>
                <a:effectLst/>
                <a:uLnTx/>
                <a:uFillTx/>
                <a:latin typeface="Segoe UI"/>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gradFill>
                  <a:gsLst>
                    <a:gs pos="2917">
                      <a:srgbClr val="2F2F2F"/>
                    </a:gs>
                    <a:gs pos="30000">
                      <a:srgbClr val="2F2F2F"/>
                    </a:gs>
                  </a:gsLst>
                  <a:lin ang="5400000" scaled="0"/>
                </a:gradFill>
                <a:effectLst/>
                <a:uLnTx/>
                <a:uFillTx/>
                <a:latin typeface="Segoe UI Semibold"/>
                <a:ea typeface="+mn-ea"/>
                <a:cs typeface="+mn-cs"/>
              </a:rPr>
              <a:t>IP</a:t>
            </a:r>
          </a:p>
        </p:txBody>
      </p:sp>
      <p:sp>
        <p:nvSpPr>
          <p:cNvPr id="231" name="Oval 230">
            <a:extLst>
              <a:ext uri="{FF2B5EF4-FFF2-40B4-BE49-F238E27FC236}">
                <a16:creationId xmlns:a16="http://schemas.microsoft.com/office/drawing/2014/main" id="{08F7F7F7-EC85-4B4B-B03A-7D257C274BD6}"/>
              </a:ext>
            </a:extLst>
          </p:cNvPr>
          <p:cNvSpPr/>
          <p:nvPr/>
        </p:nvSpPr>
        <p:spPr bwMode="auto">
          <a:xfrm>
            <a:off x="7791104" y="1113290"/>
            <a:ext cx="274320" cy="274320"/>
          </a:xfrm>
          <a:prstGeom prst="ellips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32" name="TextBox 231">
            <a:extLst>
              <a:ext uri="{FF2B5EF4-FFF2-40B4-BE49-F238E27FC236}">
                <a16:creationId xmlns:a16="http://schemas.microsoft.com/office/drawing/2014/main" id="{B8DFB456-B95E-4DED-854A-398A0671B187}"/>
              </a:ext>
            </a:extLst>
          </p:cNvPr>
          <p:cNvSpPr txBox="1"/>
          <p:nvPr/>
        </p:nvSpPr>
        <p:spPr>
          <a:xfrm>
            <a:off x="7805540" y="1169659"/>
            <a:ext cx="245449" cy="161583"/>
          </a:xfrm>
          <a:prstGeom prst="rect">
            <a:avLst/>
          </a:prstGeom>
          <a:noFill/>
        </p:spPr>
        <p:txBody>
          <a:bodyPr wrap="square" lIns="0" tIns="0" rIns="0" bIns="0" rtlCol="0" anchor="ctr">
            <a:spAutoFit/>
          </a:bodyPr>
          <a:lstStyle>
            <a:defPPr>
              <a:defRPr lang="en-US"/>
            </a:defPPr>
            <a:lvl1pPr marR="0" lvl="0" indent="0" algn="ctr" defTabSz="914400" fontAlgn="auto">
              <a:lnSpc>
                <a:spcPct val="90000"/>
              </a:lnSpc>
              <a:spcBef>
                <a:spcPts val="0"/>
              </a:spcBef>
              <a:spcAft>
                <a:spcPts val="600"/>
              </a:spcAft>
              <a:buClrTx/>
              <a:buSzTx/>
              <a:buFontTx/>
              <a:buNone/>
              <a:tabLst/>
              <a:defRPr kumimoji="0" sz="1100" b="0" i="0" u="none" strike="noStrike" cap="none" spc="0" normalizeH="0" baseline="0">
                <a:ln>
                  <a:noFill/>
                </a:ln>
                <a:gradFill>
                  <a:gsLst>
                    <a:gs pos="2917">
                      <a:srgbClr val="2F2F2F"/>
                    </a:gs>
                    <a:gs pos="30000">
                      <a:srgbClr val="2F2F2F"/>
                    </a:gs>
                  </a:gsLst>
                  <a:lin ang="5400000" scaled="0"/>
                </a:gradFill>
                <a:effectLst/>
                <a:uLnTx/>
                <a:uFillTx/>
                <a:latin typeface="Segoe UI"/>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gradFill>
                  <a:gsLst>
                    <a:gs pos="2917">
                      <a:srgbClr val="2F2F2F"/>
                    </a:gs>
                    <a:gs pos="30000">
                      <a:srgbClr val="2F2F2F"/>
                    </a:gs>
                  </a:gsLst>
                  <a:lin ang="5400000" scaled="0"/>
                </a:gradFill>
                <a:effectLst/>
                <a:uLnTx/>
                <a:uFillTx/>
                <a:latin typeface="Segoe UI Semibold"/>
                <a:ea typeface="+mn-ea"/>
                <a:cs typeface="+mn-cs"/>
              </a:rPr>
              <a:t>IP</a:t>
            </a:r>
          </a:p>
        </p:txBody>
      </p:sp>
      <p:grpSp>
        <p:nvGrpSpPr>
          <p:cNvPr id="2" name="Group 1">
            <a:extLst>
              <a:ext uri="{FF2B5EF4-FFF2-40B4-BE49-F238E27FC236}">
                <a16:creationId xmlns:a16="http://schemas.microsoft.com/office/drawing/2014/main" id="{42CB27DA-5695-48F7-A095-6449A0113AC1}"/>
              </a:ext>
            </a:extLst>
          </p:cNvPr>
          <p:cNvGrpSpPr/>
          <p:nvPr/>
        </p:nvGrpSpPr>
        <p:grpSpPr>
          <a:xfrm>
            <a:off x="9667406" y="1113290"/>
            <a:ext cx="683224" cy="267595"/>
            <a:chOff x="9667406" y="2688090"/>
            <a:chExt cx="683224" cy="267595"/>
          </a:xfrm>
        </p:grpSpPr>
        <p:sp>
          <p:nvSpPr>
            <p:cNvPr id="35" name="Rectangle: Rounded Corners 34">
              <a:extLst>
                <a:ext uri="{FF2B5EF4-FFF2-40B4-BE49-F238E27FC236}">
                  <a16:creationId xmlns:a16="http://schemas.microsoft.com/office/drawing/2014/main" id="{746CAAC8-641C-44E5-81D7-2BE38A68C262}"/>
                </a:ext>
              </a:extLst>
            </p:cNvPr>
            <p:cNvSpPr/>
            <p:nvPr/>
          </p:nvSpPr>
          <p:spPr bwMode="auto">
            <a:xfrm>
              <a:off x="9667406" y="2688090"/>
              <a:ext cx="683224" cy="267595"/>
            </a:xfrm>
            <a:prstGeom prst="roundRect">
              <a:avLst/>
            </a:prstGeom>
            <a:noFill/>
            <a:ln w="1905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39" name="TextBox 238">
              <a:extLst>
                <a:ext uri="{FF2B5EF4-FFF2-40B4-BE49-F238E27FC236}">
                  <a16:creationId xmlns:a16="http://schemas.microsoft.com/office/drawing/2014/main" id="{658C17E7-EBC3-46DE-B8B4-06EBA7997CB8}"/>
                </a:ext>
              </a:extLst>
            </p:cNvPr>
            <p:cNvSpPr txBox="1"/>
            <p:nvPr/>
          </p:nvSpPr>
          <p:spPr>
            <a:xfrm>
              <a:off x="9705816" y="2741096"/>
              <a:ext cx="606405" cy="161583"/>
            </a:xfrm>
            <a:prstGeom prst="rect">
              <a:avLst/>
            </a:prstGeom>
            <a:noFill/>
          </p:spPr>
          <p:txBody>
            <a:bodyPr wrap="square" lIns="0" tIns="0" rIns="0" bIns="0" rtlCol="0" anchor="ctr">
              <a:spAutoFit/>
            </a:bodyPr>
            <a:lstStyle>
              <a:defPPr>
                <a:defRPr lang="en-US"/>
              </a:defPPr>
              <a:lvl1pPr marR="0" lvl="0" indent="0" algn="ctr" defTabSz="914400" fontAlgn="auto">
                <a:lnSpc>
                  <a:spcPct val="90000"/>
                </a:lnSpc>
                <a:spcBef>
                  <a:spcPts val="0"/>
                </a:spcBef>
                <a:spcAft>
                  <a:spcPts val="600"/>
                </a:spcAft>
                <a:buClrTx/>
                <a:buSzTx/>
                <a:buFontTx/>
                <a:buNone/>
                <a:tabLst/>
                <a:defRPr kumimoji="0" sz="1100" b="0" i="0" u="none" strike="noStrike" cap="none" spc="0" normalizeH="0" baseline="0">
                  <a:ln>
                    <a:noFill/>
                  </a:ln>
                  <a:gradFill>
                    <a:gsLst>
                      <a:gs pos="2917">
                        <a:srgbClr val="2F2F2F"/>
                      </a:gs>
                      <a:gs pos="30000">
                        <a:srgbClr val="2F2F2F"/>
                      </a:gs>
                    </a:gsLst>
                    <a:lin ang="5400000" scaled="0"/>
                  </a:gradFill>
                  <a:effectLst/>
                  <a:uLnTx/>
                  <a:uFillTx/>
                  <a:latin typeface="Segoe UI"/>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gradFill>
                    <a:gsLst>
                      <a:gs pos="2917">
                        <a:srgbClr val="2F2F2F"/>
                      </a:gs>
                      <a:gs pos="30000">
                        <a:srgbClr val="2F2F2F"/>
                      </a:gs>
                    </a:gsLst>
                    <a:lin ang="5400000" scaled="0"/>
                  </a:gradFill>
                  <a:effectLst/>
                  <a:uLnTx/>
                  <a:uFillTx/>
                  <a:latin typeface="Segoe UI Semibold"/>
                  <a:ea typeface="+mn-ea"/>
                  <a:cs typeface="+mn-cs"/>
                </a:rPr>
                <a:t>IP Prefix</a:t>
              </a:r>
            </a:p>
          </p:txBody>
        </p:sp>
      </p:grpSp>
      <p:sp>
        <p:nvSpPr>
          <p:cNvPr id="216" name="TextBox 215">
            <a:extLst>
              <a:ext uri="{FF2B5EF4-FFF2-40B4-BE49-F238E27FC236}">
                <a16:creationId xmlns:a16="http://schemas.microsoft.com/office/drawing/2014/main" id="{DD8CC1E6-5FCD-43B0-9246-5F658554A7AC}"/>
              </a:ext>
            </a:extLst>
          </p:cNvPr>
          <p:cNvSpPr txBox="1"/>
          <p:nvPr/>
        </p:nvSpPr>
        <p:spPr>
          <a:xfrm>
            <a:off x="6266099" y="1792529"/>
            <a:ext cx="1040828" cy="161583"/>
          </a:xfrm>
          <a:prstGeom prst="rect">
            <a:avLst/>
          </a:prstGeom>
          <a:noFill/>
        </p:spPr>
        <p:txBody>
          <a:bodyPr wrap="square" lIns="0" tIns="0" rIns="0" bIns="0" rtlCol="0" anchor="ctr">
            <a:spAutoFit/>
          </a:bodyPr>
          <a:lstStyle>
            <a:defPPr>
              <a:defRPr lang="en-US"/>
            </a:defPPr>
            <a:lvl1pPr marR="0" lvl="0" indent="0" algn="ctr" defTabSz="914400" fontAlgn="auto">
              <a:lnSpc>
                <a:spcPct val="90000"/>
              </a:lnSpc>
              <a:spcBef>
                <a:spcPts val="0"/>
              </a:spcBef>
              <a:spcAft>
                <a:spcPts val="600"/>
              </a:spcAft>
              <a:buClrTx/>
              <a:buSzTx/>
              <a:buFontTx/>
              <a:buNone/>
              <a:tabLst/>
              <a:defRPr kumimoji="0" sz="1100" b="0" i="0" u="none" strike="noStrike" cap="none" spc="0" normalizeH="0" baseline="0">
                <a:ln>
                  <a:noFill/>
                </a:ln>
                <a:gradFill>
                  <a:gsLst>
                    <a:gs pos="2917">
                      <a:srgbClr val="2F2F2F"/>
                    </a:gs>
                    <a:gs pos="30000">
                      <a:srgbClr val="2F2F2F"/>
                    </a:gs>
                  </a:gsLst>
                  <a:lin ang="5400000" scaled="0"/>
                </a:gradFill>
                <a:effectLst/>
                <a:uLnTx/>
                <a:uFillTx/>
                <a:latin typeface="Segoe UI"/>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gradFill>
                  <a:gsLst>
                    <a:gs pos="2917">
                      <a:srgbClr val="2F2F2F"/>
                    </a:gs>
                    <a:gs pos="30000">
                      <a:srgbClr val="2F2F2F"/>
                    </a:gs>
                  </a:gsLst>
                  <a:lin ang="5400000" scaled="0"/>
                </a:gradFill>
                <a:effectLst/>
                <a:uLnTx/>
                <a:uFillTx/>
                <a:latin typeface="Segoe UI Semibold"/>
                <a:ea typeface="+mn-ea"/>
                <a:cs typeface="+mn-cs"/>
              </a:rPr>
              <a:t>Timeout = 4 min</a:t>
            </a:r>
          </a:p>
        </p:txBody>
      </p:sp>
      <p:sp>
        <p:nvSpPr>
          <p:cNvPr id="245" name="TextBox 244">
            <a:extLst>
              <a:ext uri="{FF2B5EF4-FFF2-40B4-BE49-F238E27FC236}">
                <a16:creationId xmlns:a16="http://schemas.microsoft.com/office/drawing/2014/main" id="{793E312C-4E70-490E-9623-6BD6BBD3A320}"/>
              </a:ext>
            </a:extLst>
          </p:cNvPr>
          <p:cNvSpPr txBox="1"/>
          <p:nvPr/>
        </p:nvSpPr>
        <p:spPr>
          <a:xfrm>
            <a:off x="10489742" y="1786210"/>
            <a:ext cx="1182875" cy="161583"/>
          </a:xfrm>
          <a:prstGeom prst="rect">
            <a:avLst/>
          </a:prstGeom>
          <a:noFill/>
        </p:spPr>
        <p:txBody>
          <a:bodyPr wrap="square" lIns="0" tIns="0" rIns="0" bIns="0" rtlCol="0" anchor="ctr">
            <a:spAutoFit/>
          </a:bodyPr>
          <a:lstStyle>
            <a:defPPr>
              <a:defRPr lang="en-US"/>
            </a:defPPr>
            <a:lvl1pPr marR="0" lvl="0" indent="0" algn="ctr" defTabSz="914400" fontAlgn="auto">
              <a:lnSpc>
                <a:spcPct val="90000"/>
              </a:lnSpc>
              <a:spcBef>
                <a:spcPts val="0"/>
              </a:spcBef>
              <a:spcAft>
                <a:spcPts val="600"/>
              </a:spcAft>
              <a:buClrTx/>
              <a:buSzTx/>
              <a:buFontTx/>
              <a:buNone/>
              <a:tabLst/>
              <a:defRPr kumimoji="0" sz="1100" b="0" i="0" u="none" strike="noStrike" cap="none" spc="0" normalizeH="0" baseline="0">
                <a:ln>
                  <a:noFill/>
                </a:ln>
                <a:gradFill>
                  <a:gsLst>
                    <a:gs pos="2917">
                      <a:srgbClr val="2F2F2F"/>
                    </a:gs>
                    <a:gs pos="30000">
                      <a:srgbClr val="2F2F2F"/>
                    </a:gs>
                  </a:gsLst>
                  <a:lin ang="5400000" scaled="0"/>
                </a:gradFill>
                <a:effectLst/>
                <a:uLnTx/>
                <a:uFillTx/>
                <a:latin typeface="Segoe UI"/>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gradFill>
                  <a:gsLst>
                    <a:gs pos="2917">
                      <a:srgbClr val="2F2F2F"/>
                    </a:gs>
                    <a:gs pos="30000">
                      <a:srgbClr val="2F2F2F"/>
                    </a:gs>
                  </a:gsLst>
                  <a:lin ang="5400000" scaled="0"/>
                </a:gradFill>
                <a:effectLst/>
                <a:uLnTx/>
                <a:uFillTx/>
                <a:latin typeface="Segoe UI Semibold"/>
                <a:ea typeface="+mn-ea"/>
                <a:cs typeface="+mn-cs"/>
              </a:rPr>
              <a:t>Timeout = 60 min</a:t>
            </a:r>
          </a:p>
        </p:txBody>
      </p:sp>
      <p:cxnSp>
        <p:nvCxnSpPr>
          <p:cNvPr id="252" name="Straight Arrow Connector 251">
            <a:extLst>
              <a:ext uri="{FF2B5EF4-FFF2-40B4-BE49-F238E27FC236}">
                <a16:creationId xmlns:a16="http://schemas.microsoft.com/office/drawing/2014/main" id="{3013F199-9B67-4968-903A-A4B915251476}"/>
              </a:ext>
            </a:extLst>
          </p:cNvPr>
          <p:cNvCxnSpPr>
            <a:cxnSpLocks/>
          </p:cNvCxnSpPr>
          <p:nvPr/>
        </p:nvCxnSpPr>
        <p:spPr>
          <a:xfrm flipH="1">
            <a:off x="7991832" y="4055688"/>
            <a:ext cx="296013" cy="0"/>
          </a:xfrm>
          <a:prstGeom prst="straightConnector1">
            <a:avLst/>
          </a:prstGeom>
          <a:ln w="19050">
            <a:solidFill>
              <a:schemeClr val="accent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3" name="Straight Arrow Connector 252">
            <a:extLst>
              <a:ext uri="{FF2B5EF4-FFF2-40B4-BE49-F238E27FC236}">
                <a16:creationId xmlns:a16="http://schemas.microsoft.com/office/drawing/2014/main" id="{30690186-6C55-4E25-8852-9DA84668FD88}"/>
              </a:ext>
            </a:extLst>
          </p:cNvPr>
          <p:cNvCxnSpPr>
            <a:cxnSpLocks/>
          </p:cNvCxnSpPr>
          <p:nvPr/>
        </p:nvCxnSpPr>
        <p:spPr>
          <a:xfrm flipH="1">
            <a:off x="9225077" y="4055688"/>
            <a:ext cx="296013" cy="0"/>
          </a:xfrm>
          <a:prstGeom prst="straightConnector1">
            <a:avLst/>
          </a:prstGeom>
          <a:ln w="19050">
            <a:solidFill>
              <a:schemeClr val="accent4"/>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61" name="Rectangle 160">
            <a:extLst>
              <a:ext uri="{FF2B5EF4-FFF2-40B4-BE49-F238E27FC236}">
                <a16:creationId xmlns:a16="http://schemas.microsoft.com/office/drawing/2014/main" id="{56D1FB89-B98F-4789-8941-D16A235E8BC9}"/>
              </a:ext>
            </a:extLst>
          </p:cNvPr>
          <p:cNvSpPr/>
          <p:nvPr/>
        </p:nvSpPr>
        <p:spPr>
          <a:xfrm>
            <a:off x="319120" y="1250450"/>
            <a:ext cx="5215632" cy="707886"/>
          </a:xfrm>
          <a:prstGeom prst="rect">
            <a:avLst/>
          </a:prstGeom>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F37521"/>
                </a:solidFill>
                <a:effectLst/>
                <a:uLnTx/>
                <a:uFillTx/>
                <a:latin typeface="Segoe UI Semibold"/>
                <a:ea typeface="+mn-ea"/>
                <a:cs typeface="+mn-cs"/>
              </a:rPr>
              <a:t>Define, scale, and tune your outbound NAT</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F37521"/>
                </a:solidFill>
                <a:effectLst/>
                <a:uLnTx/>
                <a:uFillTx/>
                <a:latin typeface="Segoe UI Semibold"/>
                <a:ea typeface="+mn-ea"/>
                <a:cs typeface="+mn-cs"/>
              </a:rPr>
              <a:t>configuration</a:t>
            </a:r>
          </a:p>
        </p:txBody>
      </p:sp>
      <p:sp>
        <p:nvSpPr>
          <p:cNvPr id="172" name="Title 43">
            <a:extLst>
              <a:ext uri="{FF2B5EF4-FFF2-40B4-BE49-F238E27FC236}">
                <a16:creationId xmlns:a16="http://schemas.microsoft.com/office/drawing/2014/main" id="{5CDD2906-EFAE-46FD-AD15-1EBDC9C2D225}"/>
              </a:ext>
            </a:extLst>
          </p:cNvPr>
          <p:cNvSpPr>
            <a:spLocks noGrp="1"/>
          </p:cNvSpPr>
          <p:nvPr>
            <p:ph type="title"/>
          </p:nvPr>
        </p:nvSpPr>
        <p:spPr>
          <a:xfrm>
            <a:off x="1175300" y="199770"/>
            <a:ext cx="7346597" cy="923330"/>
          </a:xfrm>
        </p:spPr>
        <p:txBody>
          <a:bodyPr/>
          <a:lstStyle/>
          <a:p>
            <a:r>
              <a:rPr lang="en-US" dirty="0"/>
              <a:t>Azure load balancer</a:t>
            </a:r>
            <a:br>
              <a:rPr lang="en-US" dirty="0"/>
            </a:br>
            <a:r>
              <a:rPr lang="en-US" sz="2400" dirty="0">
                <a:solidFill>
                  <a:schemeClr val="accent4"/>
                </a:solidFill>
              </a:rPr>
              <a:t>What’s new</a:t>
            </a:r>
            <a:endParaRPr lang="en-US" dirty="0">
              <a:solidFill>
                <a:schemeClr val="accent4"/>
              </a:solidFill>
            </a:endParaRPr>
          </a:p>
        </p:txBody>
      </p:sp>
      <p:grpSp>
        <p:nvGrpSpPr>
          <p:cNvPr id="168" name="Group 167">
            <a:extLst>
              <a:ext uri="{FF2B5EF4-FFF2-40B4-BE49-F238E27FC236}">
                <a16:creationId xmlns:a16="http://schemas.microsoft.com/office/drawing/2014/main" id="{C20EE4A9-8D8D-4A0B-B6BD-807FE90C1D85}"/>
              </a:ext>
            </a:extLst>
          </p:cNvPr>
          <p:cNvGrpSpPr/>
          <p:nvPr/>
        </p:nvGrpSpPr>
        <p:grpSpPr>
          <a:xfrm>
            <a:off x="7211905" y="2479353"/>
            <a:ext cx="1005840" cy="91440"/>
            <a:chOff x="6740104" y="4112357"/>
            <a:chExt cx="845344" cy="91440"/>
          </a:xfrm>
        </p:grpSpPr>
        <p:cxnSp>
          <p:nvCxnSpPr>
            <p:cNvPr id="169" name="Straight Arrow Connector 168">
              <a:extLst>
                <a:ext uri="{FF2B5EF4-FFF2-40B4-BE49-F238E27FC236}">
                  <a16:creationId xmlns:a16="http://schemas.microsoft.com/office/drawing/2014/main" id="{9DD3820D-3806-4102-95C7-82F1850813CC}"/>
                </a:ext>
              </a:extLst>
            </p:cNvPr>
            <p:cNvCxnSpPr>
              <a:cxnSpLocks/>
            </p:cNvCxnSpPr>
            <p:nvPr/>
          </p:nvCxnSpPr>
          <p:spPr>
            <a:xfrm>
              <a:off x="6740104" y="4112357"/>
              <a:ext cx="0" cy="91440"/>
            </a:xfrm>
            <a:prstGeom prst="straightConnector1">
              <a:avLst/>
            </a:prstGeom>
            <a:ln w="19050">
              <a:solidFill>
                <a:schemeClr val="accent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0" name="Straight Arrow Connector 169">
              <a:extLst>
                <a:ext uri="{FF2B5EF4-FFF2-40B4-BE49-F238E27FC236}">
                  <a16:creationId xmlns:a16="http://schemas.microsoft.com/office/drawing/2014/main" id="{0E17C6C9-FA7A-42C1-B332-4E1E27C9D31D}"/>
                </a:ext>
              </a:extLst>
            </p:cNvPr>
            <p:cNvCxnSpPr>
              <a:cxnSpLocks/>
            </p:cNvCxnSpPr>
            <p:nvPr/>
          </p:nvCxnSpPr>
          <p:spPr>
            <a:xfrm>
              <a:off x="7585448" y="4112357"/>
              <a:ext cx="0" cy="91440"/>
            </a:xfrm>
            <a:prstGeom prst="straightConnector1">
              <a:avLst/>
            </a:prstGeom>
            <a:ln w="19050">
              <a:solidFill>
                <a:schemeClr val="accent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1" name="Straight Arrow Connector 170">
              <a:extLst>
                <a:ext uri="{FF2B5EF4-FFF2-40B4-BE49-F238E27FC236}">
                  <a16:creationId xmlns:a16="http://schemas.microsoft.com/office/drawing/2014/main" id="{37E05474-73DA-476D-ADDE-064AF134DE9D}"/>
                </a:ext>
              </a:extLst>
            </p:cNvPr>
            <p:cNvCxnSpPr>
              <a:cxnSpLocks/>
            </p:cNvCxnSpPr>
            <p:nvPr/>
          </p:nvCxnSpPr>
          <p:spPr>
            <a:xfrm>
              <a:off x="6740104" y="4112357"/>
              <a:ext cx="845344" cy="0"/>
            </a:xfrm>
            <a:prstGeom prst="straightConnector1">
              <a:avLst/>
            </a:prstGeom>
            <a:ln w="19050">
              <a:solidFill>
                <a:schemeClr val="accent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219" name="Group 218">
            <a:extLst>
              <a:ext uri="{FF2B5EF4-FFF2-40B4-BE49-F238E27FC236}">
                <a16:creationId xmlns:a16="http://schemas.microsoft.com/office/drawing/2014/main" id="{89E9565F-ACEF-4E87-9EB7-416BE2E48CC9}"/>
              </a:ext>
            </a:extLst>
          </p:cNvPr>
          <p:cNvGrpSpPr/>
          <p:nvPr/>
        </p:nvGrpSpPr>
        <p:grpSpPr>
          <a:xfrm>
            <a:off x="9288287" y="2479353"/>
            <a:ext cx="1554480" cy="91440"/>
            <a:chOff x="6740104" y="4112357"/>
            <a:chExt cx="845344" cy="91440"/>
          </a:xfrm>
        </p:grpSpPr>
        <p:cxnSp>
          <p:nvCxnSpPr>
            <p:cNvPr id="220" name="Straight Arrow Connector 219">
              <a:extLst>
                <a:ext uri="{FF2B5EF4-FFF2-40B4-BE49-F238E27FC236}">
                  <a16:creationId xmlns:a16="http://schemas.microsoft.com/office/drawing/2014/main" id="{C6066C22-9DA7-4B50-B1E4-025C2B6064C2}"/>
                </a:ext>
              </a:extLst>
            </p:cNvPr>
            <p:cNvCxnSpPr>
              <a:cxnSpLocks/>
            </p:cNvCxnSpPr>
            <p:nvPr/>
          </p:nvCxnSpPr>
          <p:spPr>
            <a:xfrm>
              <a:off x="6740104" y="4112357"/>
              <a:ext cx="0" cy="91440"/>
            </a:xfrm>
            <a:prstGeom prst="straightConnector1">
              <a:avLst/>
            </a:prstGeom>
            <a:ln w="19050">
              <a:solidFill>
                <a:schemeClr val="accent4"/>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1" name="Straight Arrow Connector 220">
              <a:extLst>
                <a:ext uri="{FF2B5EF4-FFF2-40B4-BE49-F238E27FC236}">
                  <a16:creationId xmlns:a16="http://schemas.microsoft.com/office/drawing/2014/main" id="{14E62F26-6370-47D0-9DBC-608789022757}"/>
                </a:ext>
              </a:extLst>
            </p:cNvPr>
            <p:cNvCxnSpPr>
              <a:cxnSpLocks/>
            </p:cNvCxnSpPr>
            <p:nvPr/>
          </p:nvCxnSpPr>
          <p:spPr>
            <a:xfrm>
              <a:off x="7585448" y="4112357"/>
              <a:ext cx="0" cy="91440"/>
            </a:xfrm>
            <a:prstGeom prst="straightConnector1">
              <a:avLst/>
            </a:prstGeom>
            <a:ln w="19050">
              <a:solidFill>
                <a:schemeClr val="accent4"/>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2" name="Straight Arrow Connector 221">
              <a:extLst>
                <a:ext uri="{FF2B5EF4-FFF2-40B4-BE49-F238E27FC236}">
                  <a16:creationId xmlns:a16="http://schemas.microsoft.com/office/drawing/2014/main" id="{FC17E0E5-9FBF-46DF-854B-A9FC87F45F24}"/>
                </a:ext>
              </a:extLst>
            </p:cNvPr>
            <p:cNvCxnSpPr>
              <a:cxnSpLocks/>
            </p:cNvCxnSpPr>
            <p:nvPr/>
          </p:nvCxnSpPr>
          <p:spPr>
            <a:xfrm>
              <a:off x="6740104" y="4112357"/>
              <a:ext cx="845344" cy="0"/>
            </a:xfrm>
            <a:prstGeom prst="straightConnector1">
              <a:avLst/>
            </a:prstGeom>
            <a:ln w="19050">
              <a:solidFill>
                <a:schemeClr val="accent4"/>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205" name="Group 204">
            <a:extLst>
              <a:ext uri="{FF2B5EF4-FFF2-40B4-BE49-F238E27FC236}">
                <a16:creationId xmlns:a16="http://schemas.microsoft.com/office/drawing/2014/main" id="{7E0E2C75-58C5-4D66-8361-3B3A288C1CBD}"/>
              </a:ext>
            </a:extLst>
          </p:cNvPr>
          <p:cNvGrpSpPr/>
          <p:nvPr/>
        </p:nvGrpSpPr>
        <p:grpSpPr>
          <a:xfrm>
            <a:off x="10941049" y="5314454"/>
            <a:ext cx="609600" cy="609598"/>
            <a:chOff x="9594895" y="1200712"/>
            <a:chExt cx="609600" cy="609598"/>
          </a:xfrm>
        </p:grpSpPr>
        <p:sp>
          <p:nvSpPr>
            <p:cNvPr id="206" name="Oval 205">
              <a:extLst>
                <a:ext uri="{FF2B5EF4-FFF2-40B4-BE49-F238E27FC236}">
                  <a16:creationId xmlns:a16="http://schemas.microsoft.com/office/drawing/2014/main" id="{EE8B4F72-569C-4CD9-97A1-CB6B9861440B}"/>
                </a:ext>
              </a:extLst>
            </p:cNvPr>
            <p:cNvSpPr/>
            <p:nvPr/>
          </p:nvSpPr>
          <p:spPr bwMode="auto">
            <a:xfrm>
              <a:off x="9594895" y="1200712"/>
              <a:ext cx="609600" cy="609598"/>
            </a:xfrm>
            <a:prstGeom prst="ellipse">
              <a:avLst/>
            </a:pr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nvGrpSpPr>
            <p:cNvPr id="207" name="Group 206">
              <a:extLst>
                <a:ext uri="{FF2B5EF4-FFF2-40B4-BE49-F238E27FC236}">
                  <a16:creationId xmlns:a16="http://schemas.microsoft.com/office/drawing/2014/main" id="{CD0842F4-0487-4CEB-B9D8-D41BD625D6CA}"/>
                </a:ext>
              </a:extLst>
            </p:cNvPr>
            <p:cNvGrpSpPr/>
            <p:nvPr/>
          </p:nvGrpSpPr>
          <p:grpSpPr>
            <a:xfrm>
              <a:off x="9725589" y="1335064"/>
              <a:ext cx="348212" cy="337894"/>
              <a:chOff x="11105601" y="3231122"/>
              <a:chExt cx="348212" cy="337894"/>
            </a:xfrm>
          </p:grpSpPr>
          <p:sp>
            <p:nvSpPr>
              <p:cNvPr id="208" name="globe_2">
                <a:extLst>
                  <a:ext uri="{FF2B5EF4-FFF2-40B4-BE49-F238E27FC236}">
                    <a16:creationId xmlns:a16="http://schemas.microsoft.com/office/drawing/2014/main" id="{202D389E-880F-4354-B0E3-186C60ABBC8B}"/>
                  </a:ext>
                </a:extLst>
              </p:cNvPr>
              <p:cNvSpPr>
                <a:spLocks noChangeAspect="1" noEditPoints="1"/>
              </p:cNvSpPr>
              <p:nvPr/>
            </p:nvSpPr>
            <p:spPr bwMode="auto">
              <a:xfrm>
                <a:off x="11105601" y="3231122"/>
                <a:ext cx="348212" cy="337894"/>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cxnSp>
            <p:nvCxnSpPr>
              <p:cNvPr id="209" name="Straight Connector 208">
                <a:extLst>
                  <a:ext uri="{FF2B5EF4-FFF2-40B4-BE49-F238E27FC236}">
                    <a16:creationId xmlns:a16="http://schemas.microsoft.com/office/drawing/2014/main" id="{169AFCE0-B77C-42A5-AEF9-276B92C6AEDA}"/>
                  </a:ext>
                </a:extLst>
              </p:cNvPr>
              <p:cNvCxnSpPr>
                <a:stCxn id="208" idx="1"/>
                <a:endCxn id="208" idx="3"/>
              </p:cNvCxnSpPr>
              <p:nvPr/>
            </p:nvCxnSpPr>
            <p:spPr>
              <a:xfrm>
                <a:off x="11280227" y="3231122"/>
                <a:ext cx="0" cy="337894"/>
              </a:xfrm>
              <a:prstGeom prst="line">
                <a:avLst/>
              </a:pr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grpSp>
        <p:nvGrpSpPr>
          <p:cNvPr id="223" name="Group 25">
            <a:extLst>
              <a:ext uri="{FF2B5EF4-FFF2-40B4-BE49-F238E27FC236}">
                <a16:creationId xmlns:a16="http://schemas.microsoft.com/office/drawing/2014/main" id="{CA1B889E-A39F-49AC-A1D2-1530422DBB4F}"/>
              </a:ext>
            </a:extLst>
          </p:cNvPr>
          <p:cNvGrpSpPr>
            <a:grpSpLocks noChangeAspect="1"/>
          </p:cNvGrpSpPr>
          <p:nvPr/>
        </p:nvGrpSpPr>
        <p:grpSpPr bwMode="auto">
          <a:xfrm>
            <a:off x="6266099" y="5478839"/>
            <a:ext cx="457022" cy="354303"/>
            <a:chOff x="3689" y="2040"/>
            <a:chExt cx="307" cy="238"/>
          </a:xfrm>
        </p:grpSpPr>
        <p:sp>
          <p:nvSpPr>
            <p:cNvPr id="224" name="Freeform 26">
              <a:extLst>
                <a:ext uri="{FF2B5EF4-FFF2-40B4-BE49-F238E27FC236}">
                  <a16:creationId xmlns:a16="http://schemas.microsoft.com/office/drawing/2014/main" id="{5E3CBAC7-58AE-467C-89FB-5A40D31C9E57}"/>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25" name="Freeform 27">
              <a:extLst>
                <a:ext uri="{FF2B5EF4-FFF2-40B4-BE49-F238E27FC236}">
                  <a16:creationId xmlns:a16="http://schemas.microsoft.com/office/drawing/2014/main" id="{8234E766-67FE-4F8C-A7C5-AA8880285A7C}"/>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26" name="Freeform 28">
              <a:extLst>
                <a:ext uri="{FF2B5EF4-FFF2-40B4-BE49-F238E27FC236}">
                  <a16:creationId xmlns:a16="http://schemas.microsoft.com/office/drawing/2014/main" id="{78F41C9B-DEE6-4087-AF52-CC0B40338EF7}"/>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27" name="Line 29">
              <a:extLst>
                <a:ext uri="{FF2B5EF4-FFF2-40B4-BE49-F238E27FC236}">
                  <a16:creationId xmlns:a16="http://schemas.microsoft.com/office/drawing/2014/main" id="{3FB063C8-7ED0-4967-99D0-7D036FEE6674}"/>
                </a:ext>
              </a:extLst>
            </p:cNvPr>
            <p:cNvSpPr>
              <a:spLocks noChangeShapeType="1"/>
            </p:cNvSpPr>
            <p:nvPr/>
          </p:nvSpPr>
          <p:spPr bwMode="auto">
            <a:xfrm>
              <a:off x="3841" y="2128"/>
              <a:ext cx="0" cy="63"/>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30" name="Freeform 30">
              <a:extLst>
                <a:ext uri="{FF2B5EF4-FFF2-40B4-BE49-F238E27FC236}">
                  <a16:creationId xmlns:a16="http://schemas.microsoft.com/office/drawing/2014/main" id="{EC7EBCAD-2D36-4319-BC3C-FC91762ADF5C}"/>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233" name="Group 232">
            <a:extLst>
              <a:ext uri="{FF2B5EF4-FFF2-40B4-BE49-F238E27FC236}">
                <a16:creationId xmlns:a16="http://schemas.microsoft.com/office/drawing/2014/main" id="{2BDDD0E4-BCE5-40E9-8230-3B1BCB566561}"/>
              </a:ext>
            </a:extLst>
          </p:cNvPr>
          <p:cNvGrpSpPr/>
          <p:nvPr/>
        </p:nvGrpSpPr>
        <p:grpSpPr>
          <a:xfrm>
            <a:off x="6742297" y="6101014"/>
            <a:ext cx="249745" cy="212419"/>
            <a:chOff x="6450413" y="3786923"/>
            <a:chExt cx="249745" cy="212419"/>
          </a:xfrm>
        </p:grpSpPr>
        <p:cxnSp>
          <p:nvCxnSpPr>
            <p:cNvPr id="234" name="Straight Arrow Connector 233">
              <a:extLst>
                <a:ext uri="{FF2B5EF4-FFF2-40B4-BE49-F238E27FC236}">
                  <a16:creationId xmlns:a16="http://schemas.microsoft.com/office/drawing/2014/main" id="{F05390F7-F992-4DDE-914C-622685F1364E}"/>
                </a:ext>
              </a:extLst>
            </p:cNvPr>
            <p:cNvCxnSpPr>
              <a:cxnSpLocks/>
            </p:cNvCxnSpPr>
            <p:nvPr/>
          </p:nvCxnSpPr>
          <p:spPr>
            <a:xfrm>
              <a:off x="6450413" y="3903604"/>
              <a:ext cx="105777" cy="95738"/>
            </a:xfrm>
            <a:prstGeom prst="straightConnector1">
              <a:avLst/>
            </a:prstGeom>
            <a:ln w="57150">
              <a:solidFill>
                <a:srgbClr val="00B050"/>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5" name="Straight Arrow Connector 234">
              <a:extLst>
                <a:ext uri="{FF2B5EF4-FFF2-40B4-BE49-F238E27FC236}">
                  <a16:creationId xmlns:a16="http://schemas.microsoft.com/office/drawing/2014/main" id="{E5B16331-0C55-4021-A5C6-4B32F6CE57E5}"/>
                </a:ext>
              </a:extLst>
            </p:cNvPr>
            <p:cNvCxnSpPr>
              <a:cxnSpLocks/>
            </p:cNvCxnSpPr>
            <p:nvPr/>
          </p:nvCxnSpPr>
          <p:spPr>
            <a:xfrm flipH="1">
              <a:off x="6526714" y="3786923"/>
              <a:ext cx="173444" cy="212419"/>
            </a:xfrm>
            <a:prstGeom prst="straightConnector1">
              <a:avLst/>
            </a:prstGeom>
            <a:ln w="57150">
              <a:solidFill>
                <a:srgbClr val="00B050"/>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236" name="Group 235">
            <a:extLst>
              <a:ext uri="{FF2B5EF4-FFF2-40B4-BE49-F238E27FC236}">
                <a16:creationId xmlns:a16="http://schemas.microsoft.com/office/drawing/2014/main" id="{8BFA1E98-E319-4039-96A6-A68AFD3066C7}"/>
              </a:ext>
            </a:extLst>
          </p:cNvPr>
          <p:cNvGrpSpPr/>
          <p:nvPr/>
        </p:nvGrpSpPr>
        <p:grpSpPr>
          <a:xfrm>
            <a:off x="7188888" y="5497954"/>
            <a:ext cx="1006764" cy="234463"/>
            <a:chOff x="7068238" y="3265044"/>
            <a:chExt cx="1006764" cy="234463"/>
          </a:xfrm>
        </p:grpSpPr>
        <p:sp>
          <p:nvSpPr>
            <p:cNvPr id="237" name="Rectangle: Rounded Corners 236">
              <a:extLst>
                <a:ext uri="{FF2B5EF4-FFF2-40B4-BE49-F238E27FC236}">
                  <a16:creationId xmlns:a16="http://schemas.microsoft.com/office/drawing/2014/main" id="{2A7276FA-C036-421A-9F62-5C2D2D131C48}"/>
                </a:ext>
              </a:extLst>
            </p:cNvPr>
            <p:cNvSpPr/>
            <p:nvPr/>
          </p:nvSpPr>
          <p:spPr bwMode="auto">
            <a:xfrm>
              <a:off x="7068238" y="3265044"/>
              <a:ext cx="1006764" cy="234463"/>
            </a:xfrm>
            <a:prstGeom prst="round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238" name="TextBox 237">
              <a:extLst>
                <a:ext uri="{FF2B5EF4-FFF2-40B4-BE49-F238E27FC236}">
                  <a16:creationId xmlns:a16="http://schemas.microsoft.com/office/drawing/2014/main" id="{25F3C6E6-9ED1-4D28-881B-FD1F8897BFF2}"/>
                </a:ext>
              </a:extLst>
            </p:cNvPr>
            <p:cNvSpPr txBox="1"/>
            <p:nvPr/>
          </p:nvSpPr>
          <p:spPr>
            <a:xfrm>
              <a:off x="7205860" y="3299176"/>
              <a:ext cx="731520" cy="166199"/>
            </a:xfrm>
            <a:prstGeom prst="rect">
              <a:avLst/>
            </a:prstGeom>
            <a:noFill/>
          </p:spPr>
          <p:txBody>
            <a:bodyPr wrap="square" lIns="0" tIns="0" rIns="0" bIns="0" rtlCol="0">
              <a:spAutoFit/>
            </a:bodyPr>
            <a:lstStyle>
              <a:defPPr>
                <a:defRPr lang="en-US"/>
              </a:defPPr>
              <a:lvl1pPr marR="0" lvl="0" indent="0" algn="ctr" defTabSz="914400" fontAlgn="auto">
                <a:lnSpc>
                  <a:spcPct val="90000"/>
                </a:lnSpc>
                <a:spcBef>
                  <a:spcPts val="0"/>
                </a:spcBef>
                <a:spcAft>
                  <a:spcPts val="600"/>
                </a:spcAft>
                <a:buClrTx/>
                <a:buSzTx/>
                <a:buFontTx/>
                <a:buNone/>
                <a:tabLst/>
                <a:defRPr kumimoji="0" sz="1100" b="0" i="0" u="none" strike="noStrike" cap="none" spc="0" normalizeH="0" baseline="0">
                  <a:ln>
                    <a:noFill/>
                  </a:ln>
                  <a:gradFill>
                    <a:gsLst>
                      <a:gs pos="2917">
                        <a:srgbClr val="2F2F2F"/>
                      </a:gs>
                      <a:gs pos="30000">
                        <a:srgbClr val="2F2F2F"/>
                      </a:gs>
                    </a:gsLst>
                    <a:lin ang="5400000" scaled="0"/>
                  </a:gradFill>
                  <a:effectLst/>
                  <a:uLnTx/>
                  <a:uFillTx/>
                  <a:latin typeface="Segoe UI"/>
                </a:defRPr>
              </a:lvl1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mn-cs"/>
                </a:rPr>
                <a:t>TCP Reset</a:t>
              </a:r>
            </a:p>
          </p:txBody>
        </p:sp>
      </p:grpSp>
      <p:grpSp>
        <p:nvGrpSpPr>
          <p:cNvPr id="240" name="Group 239">
            <a:extLst>
              <a:ext uri="{FF2B5EF4-FFF2-40B4-BE49-F238E27FC236}">
                <a16:creationId xmlns:a16="http://schemas.microsoft.com/office/drawing/2014/main" id="{D4148FFB-5EB4-46AC-A620-6C038B590869}"/>
              </a:ext>
            </a:extLst>
          </p:cNvPr>
          <p:cNvGrpSpPr/>
          <p:nvPr/>
        </p:nvGrpSpPr>
        <p:grpSpPr>
          <a:xfrm>
            <a:off x="9479042" y="5497954"/>
            <a:ext cx="1006764" cy="234463"/>
            <a:chOff x="9479042" y="3265044"/>
            <a:chExt cx="1006764" cy="234463"/>
          </a:xfrm>
        </p:grpSpPr>
        <p:sp>
          <p:nvSpPr>
            <p:cNvPr id="243" name="Rectangle: Rounded Corners 242">
              <a:extLst>
                <a:ext uri="{FF2B5EF4-FFF2-40B4-BE49-F238E27FC236}">
                  <a16:creationId xmlns:a16="http://schemas.microsoft.com/office/drawing/2014/main" id="{363B1E99-F4AC-4CBF-B2F2-E558A626DC6B}"/>
                </a:ext>
              </a:extLst>
            </p:cNvPr>
            <p:cNvSpPr/>
            <p:nvPr/>
          </p:nvSpPr>
          <p:spPr bwMode="auto">
            <a:xfrm>
              <a:off x="9479042" y="3265044"/>
              <a:ext cx="1006764" cy="234463"/>
            </a:xfrm>
            <a:prstGeom prst="round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44" name="TextBox 243">
              <a:extLst>
                <a:ext uri="{FF2B5EF4-FFF2-40B4-BE49-F238E27FC236}">
                  <a16:creationId xmlns:a16="http://schemas.microsoft.com/office/drawing/2014/main" id="{4A821491-833E-4FF4-A99C-9E7E61EA1BD4}"/>
                </a:ext>
              </a:extLst>
            </p:cNvPr>
            <p:cNvSpPr txBox="1"/>
            <p:nvPr/>
          </p:nvSpPr>
          <p:spPr>
            <a:xfrm>
              <a:off x="9616664" y="3299176"/>
              <a:ext cx="731520" cy="166199"/>
            </a:xfrm>
            <a:prstGeom prst="rect">
              <a:avLst/>
            </a:prstGeom>
            <a:noFill/>
          </p:spPr>
          <p:txBody>
            <a:bodyPr wrap="square" lIns="0" tIns="0" rIns="0" bIns="0" rtlCol="0">
              <a:spAutoFit/>
            </a:bodyPr>
            <a:lstStyle>
              <a:defPPr>
                <a:defRPr lang="en-US"/>
              </a:defPPr>
              <a:lvl1pPr marR="0" lvl="0" indent="0" algn="ctr" defTabSz="914400" fontAlgn="auto">
                <a:lnSpc>
                  <a:spcPct val="90000"/>
                </a:lnSpc>
                <a:spcBef>
                  <a:spcPts val="0"/>
                </a:spcBef>
                <a:spcAft>
                  <a:spcPts val="600"/>
                </a:spcAft>
                <a:buClrTx/>
                <a:buSzTx/>
                <a:buFontTx/>
                <a:buNone/>
                <a:tabLst/>
                <a:defRPr kumimoji="0" sz="1100" b="0" i="0" u="none" strike="noStrike" cap="none" spc="0" normalizeH="0" baseline="0">
                  <a:ln>
                    <a:noFill/>
                  </a:ln>
                  <a:gradFill>
                    <a:gsLst>
                      <a:gs pos="2917">
                        <a:srgbClr val="2F2F2F"/>
                      </a:gs>
                      <a:gs pos="30000">
                        <a:srgbClr val="2F2F2F"/>
                      </a:gs>
                    </a:gsLst>
                    <a:lin ang="5400000" scaled="0"/>
                  </a:gradFill>
                  <a:effectLst/>
                  <a:uLnTx/>
                  <a:uFillTx/>
                  <a:latin typeface="Segoe UI"/>
                </a:defRPr>
              </a:lvl1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mn-cs"/>
                </a:rPr>
                <a:t>TCP Reset</a:t>
              </a:r>
            </a:p>
          </p:txBody>
        </p:sp>
      </p:grpSp>
      <p:sp>
        <p:nvSpPr>
          <p:cNvPr id="246" name="TextBox 245">
            <a:extLst>
              <a:ext uri="{FF2B5EF4-FFF2-40B4-BE49-F238E27FC236}">
                <a16:creationId xmlns:a16="http://schemas.microsoft.com/office/drawing/2014/main" id="{21C4A4FB-F2B6-4F04-91B6-4E6991A711CF}"/>
              </a:ext>
            </a:extLst>
          </p:cNvPr>
          <p:cNvSpPr txBox="1"/>
          <p:nvPr/>
        </p:nvSpPr>
        <p:spPr>
          <a:xfrm>
            <a:off x="6096000" y="6040051"/>
            <a:ext cx="742231" cy="290849"/>
          </a:xfrm>
          <a:prstGeom prst="rect">
            <a:avLst/>
          </a:prstGeom>
          <a:noFill/>
        </p:spPr>
        <p:txBody>
          <a:bodyPr wrap="square" lIns="0" tIns="0" rIns="0" bIns="0" rtlCol="0">
            <a:spAutoFit/>
          </a:bodyPr>
          <a:lstStyle>
            <a:defPPr>
              <a:defRPr lang="en-US"/>
            </a:defPPr>
            <a:lvl1pPr marR="0" lvl="0" indent="0" algn="ctr" defTabSz="914400" fontAlgn="auto">
              <a:lnSpc>
                <a:spcPct val="90000"/>
              </a:lnSpc>
              <a:spcBef>
                <a:spcPts val="0"/>
              </a:spcBef>
              <a:spcAft>
                <a:spcPts val="600"/>
              </a:spcAft>
              <a:buClrTx/>
              <a:buSzTx/>
              <a:buFontTx/>
              <a:buNone/>
              <a:tabLst/>
              <a:defRPr kumimoji="0" sz="1100" b="0" i="0" u="none" strike="noStrike" cap="none" spc="0" normalizeH="0" baseline="0">
                <a:ln>
                  <a:noFill/>
                </a:ln>
                <a:gradFill>
                  <a:gsLst>
                    <a:gs pos="2917">
                      <a:srgbClr val="2F2F2F"/>
                    </a:gs>
                    <a:gs pos="30000">
                      <a:srgbClr val="2F2F2F"/>
                    </a:gs>
                  </a:gsLst>
                  <a:lin ang="5400000" scaled="0"/>
                </a:gradFill>
                <a:effectLst/>
                <a:uLnTx/>
                <a:uFillTx/>
                <a:latin typeface="Segoe UI"/>
              </a:defRPr>
            </a:lvl1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B050"/>
                </a:solidFill>
                <a:effectLst/>
                <a:uLnTx/>
                <a:uFillTx/>
                <a:latin typeface="Segoe UI Semibold"/>
                <a:ea typeface="+mn-ea"/>
                <a:cs typeface="+mn-cs"/>
              </a:rPr>
              <a:t>Connection</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00B050"/>
                </a:solidFill>
                <a:effectLst/>
                <a:uLnTx/>
                <a:uFillTx/>
                <a:latin typeface="Segoe UI Semibold"/>
                <a:ea typeface="+mn-ea"/>
                <a:cs typeface="+mn-cs"/>
              </a:rPr>
              <a:t>Release</a:t>
            </a:r>
          </a:p>
        </p:txBody>
      </p:sp>
      <p:grpSp>
        <p:nvGrpSpPr>
          <p:cNvPr id="247" name="Group 246">
            <a:extLst>
              <a:ext uri="{FF2B5EF4-FFF2-40B4-BE49-F238E27FC236}">
                <a16:creationId xmlns:a16="http://schemas.microsoft.com/office/drawing/2014/main" id="{45D74C90-4F2B-4F43-A18B-65FF9632EA23}"/>
              </a:ext>
            </a:extLst>
          </p:cNvPr>
          <p:cNvGrpSpPr/>
          <p:nvPr/>
        </p:nvGrpSpPr>
        <p:grpSpPr>
          <a:xfrm>
            <a:off x="11527728" y="6101014"/>
            <a:ext cx="249745" cy="212419"/>
            <a:chOff x="6450413" y="3786923"/>
            <a:chExt cx="249745" cy="212419"/>
          </a:xfrm>
        </p:grpSpPr>
        <p:cxnSp>
          <p:nvCxnSpPr>
            <p:cNvPr id="250" name="Straight Arrow Connector 249">
              <a:extLst>
                <a:ext uri="{FF2B5EF4-FFF2-40B4-BE49-F238E27FC236}">
                  <a16:creationId xmlns:a16="http://schemas.microsoft.com/office/drawing/2014/main" id="{F75ABB8E-90F2-41E7-BECC-D7FF4CB8564C}"/>
                </a:ext>
              </a:extLst>
            </p:cNvPr>
            <p:cNvCxnSpPr>
              <a:cxnSpLocks/>
            </p:cNvCxnSpPr>
            <p:nvPr/>
          </p:nvCxnSpPr>
          <p:spPr>
            <a:xfrm>
              <a:off x="6450413" y="3903604"/>
              <a:ext cx="105777" cy="95738"/>
            </a:xfrm>
            <a:prstGeom prst="straightConnector1">
              <a:avLst/>
            </a:prstGeom>
            <a:ln w="57150">
              <a:solidFill>
                <a:srgbClr val="00B050"/>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1" name="Straight Arrow Connector 250">
              <a:extLst>
                <a:ext uri="{FF2B5EF4-FFF2-40B4-BE49-F238E27FC236}">
                  <a16:creationId xmlns:a16="http://schemas.microsoft.com/office/drawing/2014/main" id="{A3C65A34-708E-4F51-A6E0-1F75BD0F6039}"/>
                </a:ext>
              </a:extLst>
            </p:cNvPr>
            <p:cNvCxnSpPr>
              <a:cxnSpLocks/>
            </p:cNvCxnSpPr>
            <p:nvPr/>
          </p:nvCxnSpPr>
          <p:spPr>
            <a:xfrm flipH="1">
              <a:off x="6526714" y="3786923"/>
              <a:ext cx="173444" cy="212419"/>
            </a:xfrm>
            <a:prstGeom prst="straightConnector1">
              <a:avLst/>
            </a:prstGeom>
            <a:ln w="57150">
              <a:solidFill>
                <a:srgbClr val="00B050"/>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254" name="TextBox 253">
            <a:extLst>
              <a:ext uri="{FF2B5EF4-FFF2-40B4-BE49-F238E27FC236}">
                <a16:creationId xmlns:a16="http://schemas.microsoft.com/office/drawing/2014/main" id="{28B2E112-0AA5-40DF-8AB5-1D6FCF68EEB6}"/>
              </a:ext>
            </a:extLst>
          </p:cNvPr>
          <p:cNvSpPr txBox="1"/>
          <p:nvPr/>
        </p:nvSpPr>
        <p:spPr>
          <a:xfrm>
            <a:off x="10875679" y="6040051"/>
            <a:ext cx="742231" cy="290849"/>
          </a:xfrm>
          <a:prstGeom prst="rect">
            <a:avLst/>
          </a:prstGeom>
          <a:noFill/>
        </p:spPr>
        <p:txBody>
          <a:bodyPr wrap="square" lIns="0" tIns="0" rIns="0" bIns="0" rtlCol="0">
            <a:spAutoFit/>
          </a:bodyPr>
          <a:lstStyle>
            <a:defPPr>
              <a:defRPr lang="en-US"/>
            </a:defPPr>
            <a:lvl1pPr marR="0" lvl="0" indent="0" algn="ctr" defTabSz="914400" fontAlgn="auto">
              <a:lnSpc>
                <a:spcPct val="90000"/>
              </a:lnSpc>
              <a:spcBef>
                <a:spcPts val="0"/>
              </a:spcBef>
              <a:spcAft>
                <a:spcPts val="600"/>
              </a:spcAft>
              <a:buClrTx/>
              <a:buSzTx/>
              <a:buFontTx/>
              <a:buNone/>
              <a:tabLst/>
              <a:defRPr kumimoji="0" sz="1100" b="0" i="0" u="none" strike="noStrike" cap="none" spc="0" normalizeH="0" baseline="0">
                <a:ln>
                  <a:noFill/>
                </a:ln>
                <a:gradFill>
                  <a:gsLst>
                    <a:gs pos="2917">
                      <a:srgbClr val="2F2F2F"/>
                    </a:gs>
                    <a:gs pos="30000">
                      <a:srgbClr val="2F2F2F"/>
                    </a:gs>
                  </a:gsLst>
                  <a:lin ang="5400000" scaled="0"/>
                </a:gradFill>
                <a:effectLst/>
                <a:uLnTx/>
                <a:uFillTx/>
                <a:latin typeface="Segoe UI"/>
              </a:defRPr>
            </a:lvl1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B050"/>
                </a:solidFill>
                <a:effectLst/>
                <a:uLnTx/>
                <a:uFillTx/>
                <a:latin typeface="Segoe UI Semibold"/>
                <a:ea typeface="+mn-ea"/>
                <a:cs typeface="+mn-cs"/>
              </a:rPr>
              <a:t>Connection</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00B050"/>
                </a:solidFill>
                <a:effectLst/>
                <a:uLnTx/>
                <a:uFillTx/>
                <a:latin typeface="Segoe UI Semibold"/>
                <a:ea typeface="+mn-ea"/>
                <a:cs typeface="+mn-cs"/>
              </a:rPr>
              <a:t>Release</a:t>
            </a:r>
          </a:p>
        </p:txBody>
      </p:sp>
      <p:grpSp>
        <p:nvGrpSpPr>
          <p:cNvPr id="255" name="Group 254">
            <a:extLst>
              <a:ext uri="{FF2B5EF4-FFF2-40B4-BE49-F238E27FC236}">
                <a16:creationId xmlns:a16="http://schemas.microsoft.com/office/drawing/2014/main" id="{906E2390-CF1C-4C35-AAD3-43E0F0C66A2C}"/>
              </a:ext>
            </a:extLst>
          </p:cNvPr>
          <p:cNvGrpSpPr/>
          <p:nvPr/>
        </p:nvGrpSpPr>
        <p:grpSpPr>
          <a:xfrm>
            <a:off x="8215987" y="5505891"/>
            <a:ext cx="152220" cy="212375"/>
            <a:chOff x="8225511" y="3265042"/>
            <a:chExt cx="152220" cy="234463"/>
          </a:xfrm>
        </p:grpSpPr>
        <p:sp>
          <p:nvSpPr>
            <p:cNvPr id="256" name="Right Bracket 255">
              <a:extLst>
                <a:ext uri="{FF2B5EF4-FFF2-40B4-BE49-F238E27FC236}">
                  <a16:creationId xmlns:a16="http://schemas.microsoft.com/office/drawing/2014/main" id="{7C9C2964-4F44-4EA1-819E-318E9EA456DE}"/>
                </a:ext>
              </a:extLst>
            </p:cNvPr>
            <p:cNvSpPr/>
            <p:nvPr/>
          </p:nvSpPr>
          <p:spPr>
            <a:xfrm>
              <a:off x="8225511" y="3265042"/>
              <a:ext cx="27432" cy="234463"/>
            </a:xfrm>
            <a:prstGeom prst="rightBracket">
              <a:avLst>
                <a:gd name="adj" fmla="val 95149"/>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57" name="Right Bracket 256">
              <a:extLst>
                <a:ext uri="{FF2B5EF4-FFF2-40B4-BE49-F238E27FC236}">
                  <a16:creationId xmlns:a16="http://schemas.microsoft.com/office/drawing/2014/main" id="{7BF89606-D4C4-4B88-A3E4-06F5A8A8B807}"/>
                </a:ext>
              </a:extLst>
            </p:cNvPr>
            <p:cNvSpPr/>
            <p:nvPr/>
          </p:nvSpPr>
          <p:spPr>
            <a:xfrm>
              <a:off x="8287905" y="3265042"/>
              <a:ext cx="27432" cy="234463"/>
            </a:xfrm>
            <a:prstGeom prst="rightBracket">
              <a:avLst>
                <a:gd name="adj" fmla="val 95149"/>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58" name="Right Bracket 257">
              <a:extLst>
                <a:ext uri="{FF2B5EF4-FFF2-40B4-BE49-F238E27FC236}">
                  <a16:creationId xmlns:a16="http://schemas.microsoft.com/office/drawing/2014/main" id="{E58A4986-3DCF-4F40-8829-40A33260BEE3}"/>
                </a:ext>
              </a:extLst>
            </p:cNvPr>
            <p:cNvSpPr/>
            <p:nvPr/>
          </p:nvSpPr>
          <p:spPr>
            <a:xfrm>
              <a:off x="8350299" y="3265042"/>
              <a:ext cx="27432" cy="234463"/>
            </a:xfrm>
            <a:prstGeom prst="rightBracket">
              <a:avLst>
                <a:gd name="adj" fmla="val 95149"/>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259" name="Group 258">
            <a:extLst>
              <a:ext uri="{FF2B5EF4-FFF2-40B4-BE49-F238E27FC236}">
                <a16:creationId xmlns:a16="http://schemas.microsoft.com/office/drawing/2014/main" id="{D884113C-8988-49AC-A8EC-84B5D7D66908}"/>
              </a:ext>
            </a:extLst>
          </p:cNvPr>
          <p:cNvGrpSpPr/>
          <p:nvPr/>
        </p:nvGrpSpPr>
        <p:grpSpPr>
          <a:xfrm>
            <a:off x="9298246" y="5505891"/>
            <a:ext cx="152220" cy="212379"/>
            <a:chOff x="9281581" y="3272981"/>
            <a:chExt cx="152220" cy="234463"/>
          </a:xfrm>
        </p:grpSpPr>
        <p:sp>
          <p:nvSpPr>
            <p:cNvPr id="260" name="Right Bracket 259">
              <a:extLst>
                <a:ext uri="{FF2B5EF4-FFF2-40B4-BE49-F238E27FC236}">
                  <a16:creationId xmlns:a16="http://schemas.microsoft.com/office/drawing/2014/main" id="{F10AA6B8-8F9E-4E86-B6FB-CBDD5AA3F291}"/>
                </a:ext>
              </a:extLst>
            </p:cNvPr>
            <p:cNvSpPr/>
            <p:nvPr/>
          </p:nvSpPr>
          <p:spPr>
            <a:xfrm flipH="1">
              <a:off x="9281581" y="3272981"/>
              <a:ext cx="27432" cy="234463"/>
            </a:xfrm>
            <a:prstGeom prst="rightBracket">
              <a:avLst>
                <a:gd name="adj" fmla="val 95149"/>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61" name="Right Bracket 260">
              <a:extLst>
                <a:ext uri="{FF2B5EF4-FFF2-40B4-BE49-F238E27FC236}">
                  <a16:creationId xmlns:a16="http://schemas.microsoft.com/office/drawing/2014/main" id="{BBB1B430-C52F-47EE-91BF-EE999BD36424}"/>
                </a:ext>
              </a:extLst>
            </p:cNvPr>
            <p:cNvSpPr/>
            <p:nvPr/>
          </p:nvSpPr>
          <p:spPr>
            <a:xfrm flipH="1">
              <a:off x="9343975" y="3272981"/>
              <a:ext cx="27432" cy="234463"/>
            </a:xfrm>
            <a:prstGeom prst="rightBracket">
              <a:avLst>
                <a:gd name="adj" fmla="val 95149"/>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62" name="Right Bracket 261">
              <a:extLst>
                <a:ext uri="{FF2B5EF4-FFF2-40B4-BE49-F238E27FC236}">
                  <a16:creationId xmlns:a16="http://schemas.microsoft.com/office/drawing/2014/main" id="{8DA18347-B9DF-4F14-84AE-612499B1062B}"/>
                </a:ext>
              </a:extLst>
            </p:cNvPr>
            <p:cNvSpPr/>
            <p:nvPr/>
          </p:nvSpPr>
          <p:spPr>
            <a:xfrm flipH="1">
              <a:off x="9406369" y="3272981"/>
              <a:ext cx="27432" cy="234463"/>
            </a:xfrm>
            <a:prstGeom prst="rightBracket">
              <a:avLst>
                <a:gd name="adj" fmla="val 95149"/>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cxnSp>
        <p:nvCxnSpPr>
          <p:cNvPr id="263" name="Straight Arrow Connector 262">
            <a:extLst>
              <a:ext uri="{FF2B5EF4-FFF2-40B4-BE49-F238E27FC236}">
                <a16:creationId xmlns:a16="http://schemas.microsoft.com/office/drawing/2014/main" id="{042F3B20-828C-4A5F-B22F-10BD3D5A2A20}"/>
              </a:ext>
            </a:extLst>
          </p:cNvPr>
          <p:cNvCxnSpPr>
            <a:cxnSpLocks/>
          </p:cNvCxnSpPr>
          <p:nvPr/>
        </p:nvCxnSpPr>
        <p:spPr>
          <a:xfrm>
            <a:off x="7182261" y="5825378"/>
            <a:ext cx="1188720" cy="0"/>
          </a:xfrm>
          <a:prstGeom prst="straightConnector1">
            <a:avLst/>
          </a:prstGeom>
          <a:ln w="19050">
            <a:solidFill>
              <a:schemeClr val="accent5"/>
            </a:solidFill>
            <a:miter lim="800000"/>
            <a:headEnd type="arrow" w="med" len="med"/>
            <a:tailEnd type="none" w="lg" len="lg"/>
          </a:ln>
        </p:spPr>
        <p:style>
          <a:lnRef idx="1">
            <a:schemeClr val="accent1"/>
          </a:lnRef>
          <a:fillRef idx="0">
            <a:schemeClr val="accent1"/>
          </a:fillRef>
          <a:effectRef idx="0">
            <a:schemeClr val="accent1"/>
          </a:effectRef>
          <a:fontRef idx="minor">
            <a:schemeClr val="tx1"/>
          </a:fontRef>
        </p:style>
      </p:cxnSp>
      <p:cxnSp>
        <p:nvCxnSpPr>
          <p:cNvPr id="264" name="Straight Arrow Connector 263">
            <a:extLst>
              <a:ext uri="{FF2B5EF4-FFF2-40B4-BE49-F238E27FC236}">
                <a16:creationId xmlns:a16="http://schemas.microsoft.com/office/drawing/2014/main" id="{45592B3C-A197-48F6-B4DE-F888294311AE}"/>
              </a:ext>
            </a:extLst>
          </p:cNvPr>
          <p:cNvCxnSpPr>
            <a:cxnSpLocks/>
          </p:cNvCxnSpPr>
          <p:nvPr/>
        </p:nvCxnSpPr>
        <p:spPr>
          <a:xfrm flipH="1">
            <a:off x="9298246" y="5825378"/>
            <a:ext cx="1188720" cy="0"/>
          </a:xfrm>
          <a:prstGeom prst="straightConnector1">
            <a:avLst/>
          </a:prstGeom>
          <a:ln w="19050">
            <a:solidFill>
              <a:schemeClr val="accent5"/>
            </a:solidFill>
            <a:miter lim="800000"/>
            <a:headEnd type="arrow" w="med" len="med"/>
            <a:tailEnd type="none" w="lg" len="lg"/>
          </a:ln>
        </p:spPr>
        <p:style>
          <a:lnRef idx="1">
            <a:schemeClr val="accent1"/>
          </a:lnRef>
          <a:fillRef idx="0">
            <a:schemeClr val="accent1"/>
          </a:fillRef>
          <a:effectRef idx="0">
            <a:schemeClr val="accent1"/>
          </a:effectRef>
          <a:fontRef idx="minor">
            <a:schemeClr val="tx1"/>
          </a:fontRef>
        </p:style>
      </p:cxnSp>
      <p:grpSp>
        <p:nvGrpSpPr>
          <p:cNvPr id="266" name="Graphic 4">
            <a:extLst>
              <a:ext uri="{FF2B5EF4-FFF2-40B4-BE49-F238E27FC236}">
                <a16:creationId xmlns:a16="http://schemas.microsoft.com/office/drawing/2014/main" id="{547F0E35-F219-4C35-B276-F9E3F69A6732}"/>
              </a:ext>
            </a:extLst>
          </p:cNvPr>
          <p:cNvGrpSpPr/>
          <p:nvPr/>
        </p:nvGrpSpPr>
        <p:grpSpPr>
          <a:xfrm>
            <a:off x="8521911" y="4979173"/>
            <a:ext cx="640080" cy="640080"/>
            <a:chOff x="566898" y="438865"/>
            <a:chExt cx="793823" cy="793822"/>
          </a:xfrm>
          <a:effectLst/>
        </p:grpSpPr>
        <p:sp>
          <p:nvSpPr>
            <p:cNvPr id="267" name="Freeform: Shape 266">
              <a:extLst>
                <a:ext uri="{FF2B5EF4-FFF2-40B4-BE49-F238E27FC236}">
                  <a16:creationId xmlns:a16="http://schemas.microsoft.com/office/drawing/2014/main" id="{A3EBF68E-A2F4-4A4C-BFEE-25BFBC4A649D}"/>
                </a:ext>
              </a:extLst>
            </p:cNvPr>
            <p:cNvSpPr/>
            <p:nvPr/>
          </p:nvSpPr>
          <p:spPr>
            <a:xfrm>
              <a:off x="566898" y="438865"/>
              <a:ext cx="793823" cy="793822"/>
            </a:xfrm>
            <a:custGeom>
              <a:avLst/>
              <a:gdLst>
                <a:gd name="connsiteX0" fmla="*/ 399980 w 793822"/>
                <a:gd name="connsiteY0" fmla="*/ 781625 h 793822"/>
                <a:gd name="connsiteX1" fmla="*/ 350198 w 793822"/>
                <a:gd name="connsiteY1" fmla="*/ 760986 h 793822"/>
                <a:gd name="connsiteX2" fmla="*/ 38943 w 793822"/>
                <a:gd name="connsiteY2" fmla="*/ 449746 h 793822"/>
                <a:gd name="connsiteX3" fmla="*/ 18319 w 793822"/>
                <a:gd name="connsiteY3" fmla="*/ 399965 h 793822"/>
                <a:gd name="connsiteX4" fmla="*/ 38943 w 793822"/>
                <a:gd name="connsiteY4" fmla="*/ 350198 h 793822"/>
                <a:gd name="connsiteX5" fmla="*/ 350198 w 793822"/>
                <a:gd name="connsiteY5" fmla="*/ 38958 h 793822"/>
                <a:gd name="connsiteX6" fmla="*/ 399980 w 793822"/>
                <a:gd name="connsiteY6" fmla="*/ 18319 h 793822"/>
                <a:gd name="connsiteX7" fmla="*/ 449762 w 793822"/>
                <a:gd name="connsiteY7" fmla="*/ 38958 h 793822"/>
                <a:gd name="connsiteX8" fmla="*/ 760971 w 793822"/>
                <a:gd name="connsiteY8" fmla="*/ 350198 h 793822"/>
                <a:gd name="connsiteX9" fmla="*/ 781610 w 793822"/>
                <a:gd name="connsiteY9" fmla="*/ 399965 h 793822"/>
                <a:gd name="connsiteX10" fmla="*/ 760955 w 793822"/>
                <a:gd name="connsiteY10" fmla="*/ 449777 h 793822"/>
                <a:gd name="connsiteX11" fmla="*/ 449762 w 793822"/>
                <a:gd name="connsiteY11" fmla="*/ 760986 h 793822"/>
                <a:gd name="connsiteX12" fmla="*/ 399980 w 793822"/>
                <a:gd name="connsiteY12" fmla="*/ 781625 h 793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822" h="793822">
                  <a:moveTo>
                    <a:pt x="399980" y="781625"/>
                  </a:moveTo>
                  <a:cubicBezTo>
                    <a:pt x="381172" y="781625"/>
                    <a:pt x="363464" y="774298"/>
                    <a:pt x="350198" y="760986"/>
                  </a:cubicBezTo>
                  <a:lnTo>
                    <a:pt x="38943" y="449746"/>
                  </a:lnTo>
                  <a:cubicBezTo>
                    <a:pt x="25830" y="436633"/>
                    <a:pt x="18319" y="418512"/>
                    <a:pt x="18319" y="399965"/>
                  </a:cubicBezTo>
                  <a:cubicBezTo>
                    <a:pt x="18319" y="381432"/>
                    <a:pt x="25830" y="363296"/>
                    <a:pt x="38943" y="350198"/>
                  </a:cubicBezTo>
                  <a:lnTo>
                    <a:pt x="350198" y="38958"/>
                  </a:lnTo>
                  <a:cubicBezTo>
                    <a:pt x="363494" y="25647"/>
                    <a:pt x="381172" y="18319"/>
                    <a:pt x="399980" y="18319"/>
                  </a:cubicBezTo>
                  <a:cubicBezTo>
                    <a:pt x="418772" y="18319"/>
                    <a:pt x="436465" y="25647"/>
                    <a:pt x="449762" y="38958"/>
                  </a:cubicBezTo>
                  <a:lnTo>
                    <a:pt x="760971" y="350198"/>
                  </a:lnTo>
                  <a:cubicBezTo>
                    <a:pt x="774298" y="363449"/>
                    <a:pt x="781610" y="381142"/>
                    <a:pt x="781610" y="399965"/>
                  </a:cubicBezTo>
                  <a:cubicBezTo>
                    <a:pt x="781610" y="418787"/>
                    <a:pt x="774298" y="436480"/>
                    <a:pt x="760955" y="449777"/>
                  </a:cubicBezTo>
                  <a:lnTo>
                    <a:pt x="449762" y="760986"/>
                  </a:lnTo>
                  <a:cubicBezTo>
                    <a:pt x="436480" y="774298"/>
                    <a:pt x="418772" y="781625"/>
                    <a:pt x="399980" y="781625"/>
                  </a:cubicBezTo>
                </a:path>
              </a:pathLst>
            </a:custGeom>
            <a:noFill/>
            <a:ln w="19050" cap="flat">
              <a:solidFill>
                <a:schemeClr val="accent1"/>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68" name="Freeform: Shape 267">
              <a:extLst>
                <a:ext uri="{FF2B5EF4-FFF2-40B4-BE49-F238E27FC236}">
                  <a16:creationId xmlns:a16="http://schemas.microsoft.com/office/drawing/2014/main" id="{DC5B0AB2-BD23-449B-9B2A-7B9AE87C590F}"/>
                </a:ext>
              </a:extLst>
            </p:cNvPr>
            <p:cNvSpPr/>
            <p:nvPr/>
          </p:nvSpPr>
          <p:spPr>
            <a:xfrm>
              <a:off x="633867" y="505851"/>
              <a:ext cx="656429" cy="641163"/>
            </a:xfrm>
            <a:custGeom>
              <a:avLst/>
              <a:gdLst>
                <a:gd name="connsiteX0" fmla="*/ 647668 w 656430"/>
                <a:gd name="connsiteY0" fmla="*/ 327803 h 641164"/>
                <a:gd name="connsiteX1" fmla="*/ 546715 w 656430"/>
                <a:gd name="connsiteY1" fmla="*/ 226865 h 641164"/>
                <a:gd name="connsiteX2" fmla="*/ 546715 w 656430"/>
                <a:gd name="connsiteY2" fmla="*/ 298126 h 641164"/>
                <a:gd name="connsiteX3" fmla="*/ 439610 w 656430"/>
                <a:gd name="connsiteY3" fmla="*/ 298035 h 641164"/>
                <a:gd name="connsiteX4" fmla="*/ 363525 w 656430"/>
                <a:gd name="connsiteY4" fmla="*/ 221400 h 641164"/>
                <a:gd name="connsiteX5" fmla="*/ 363525 w 656430"/>
                <a:gd name="connsiteY5" fmla="*/ 119272 h 641164"/>
                <a:gd name="connsiteX6" fmla="*/ 433946 w 656430"/>
                <a:gd name="connsiteY6" fmla="*/ 119272 h 641164"/>
                <a:gd name="connsiteX7" fmla="*/ 332993 w 656430"/>
                <a:gd name="connsiteY7" fmla="*/ 18319 h 641164"/>
                <a:gd name="connsiteX8" fmla="*/ 232056 w 656430"/>
                <a:gd name="connsiteY8" fmla="*/ 119272 h 641164"/>
                <a:gd name="connsiteX9" fmla="*/ 302462 w 656430"/>
                <a:gd name="connsiteY9" fmla="*/ 119272 h 641164"/>
                <a:gd name="connsiteX10" fmla="*/ 302462 w 656430"/>
                <a:gd name="connsiteY10" fmla="*/ 221385 h 641164"/>
                <a:gd name="connsiteX11" fmla="*/ 226423 w 656430"/>
                <a:gd name="connsiteY11" fmla="*/ 297836 h 641164"/>
                <a:gd name="connsiteX12" fmla="*/ 119272 w 656430"/>
                <a:gd name="connsiteY12" fmla="*/ 297745 h 641164"/>
                <a:gd name="connsiteX13" fmla="*/ 119272 w 656430"/>
                <a:gd name="connsiteY13" fmla="*/ 227247 h 641164"/>
                <a:gd name="connsiteX14" fmla="*/ 18319 w 656430"/>
                <a:gd name="connsiteY14" fmla="*/ 328200 h 641164"/>
                <a:gd name="connsiteX15" fmla="*/ 119272 w 656430"/>
                <a:gd name="connsiteY15" fmla="*/ 429137 h 641164"/>
                <a:gd name="connsiteX16" fmla="*/ 119272 w 656430"/>
                <a:gd name="connsiteY16" fmla="*/ 357877 h 641164"/>
                <a:gd name="connsiteX17" fmla="*/ 226468 w 656430"/>
                <a:gd name="connsiteY17" fmla="*/ 357968 h 641164"/>
                <a:gd name="connsiteX18" fmla="*/ 302462 w 656430"/>
                <a:gd name="connsiteY18" fmla="*/ 434236 h 641164"/>
                <a:gd name="connsiteX19" fmla="*/ 302462 w 656430"/>
                <a:gd name="connsiteY19" fmla="*/ 505009 h 641164"/>
                <a:gd name="connsiteX20" fmla="*/ 263870 w 656430"/>
                <a:gd name="connsiteY20" fmla="*/ 566683 h 641164"/>
                <a:gd name="connsiteX21" fmla="*/ 332780 w 656430"/>
                <a:gd name="connsiteY21" fmla="*/ 635379 h 641164"/>
                <a:gd name="connsiteX22" fmla="*/ 401628 w 656430"/>
                <a:gd name="connsiteY22" fmla="*/ 566683 h 641164"/>
                <a:gd name="connsiteX23" fmla="*/ 363525 w 656430"/>
                <a:gd name="connsiteY23" fmla="*/ 505421 h 641164"/>
                <a:gd name="connsiteX24" fmla="*/ 363525 w 656430"/>
                <a:gd name="connsiteY24" fmla="*/ 434236 h 641164"/>
                <a:gd name="connsiteX25" fmla="*/ 439472 w 656430"/>
                <a:gd name="connsiteY25" fmla="*/ 358167 h 641164"/>
                <a:gd name="connsiteX26" fmla="*/ 546715 w 656430"/>
                <a:gd name="connsiteY26" fmla="*/ 358258 h 641164"/>
                <a:gd name="connsiteX27" fmla="*/ 546715 w 656430"/>
                <a:gd name="connsiteY27" fmla="*/ 428756 h 641164"/>
                <a:gd name="connsiteX28" fmla="*/ 647668 w 656430"/>
                <a:gd name="connsiteY28" fmla="*/ 327803 h 641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56430" h="641164">
                  <a:moveTo>
                    <a:pt x="647668" y="327803"/>
                  </a:moveTo>
                  <a:lnTo>
                    <a:pt x="546715" y="226865"/>
                  </a:lnTo>
                  <a:lnTo>
                    <a:pt x="546715" y="298126"/>
                  </a:lnTo>
                  <a:lnTo>
                    <a:pt x="439610" y="298035"/>
                  </a:lnTo>
                  <a:cubicBezTo>
                    <a:pt x="429275" y="261122"/>
                    <a:pt x="400331" y="231964"/>
                    <a:pt x="363525" y="221400"/>
                  </a:cubicBezTo>
                  <a:lnTo>
                    <a:pt x="363525" y="119272"/>
                  </a:lnTo>
                  <a:lnTo>
                    <a:pt x="433946" y="119272"/>
                  </a:lnTo>
                  <a:lnTo>
                    <a:pt x="332993" y="18319"/>
                  </a:lnTo>
                  <a:lnTo>
                    <a:pt x="232056" y="119272"/>
                  </a:lnTo>
                  <a:lnTo>
                    <a:pt x="302462" y="119272"/>
                  </a:lnTo>
                  <a:lnTo>
                    <a:pt x="302462" y="221385"/>
                  </a:lnTo>
                  <a:cubicBezTo>
                    <a:pt x="265717" y="231949"/>
                    <a:pt x="236803" y="261015"/>
                    <a:pt x="226423" y="297836"/>
                  </a:cubicBezTo>
                  <a:lnTo>
                    <a:pt x="119272" y="297745"/>
                  </a:lnTo>
                  <a:lnTo>
                    <a:pt x="119272" y="227247"/>
                  </a:lnTo>
                  <a:lnTo>
                    <a:pt x="18319" y="328200"/>
                  </a:lnTo>
                  <a:lnTo>
                    <a:pt x="119272" y="429137"/>
                  </a:lnTo>
                  <a:lnTo>
                    <a:pt x="119272" y="357877"/>
                  </a:lnTo>
                  <a:lnTo>
                    <a:pt x="226468" y="357968"/>
                  </a:lnTo>
                  <a:cubicBezTo>
                    <a:pt x="236895" y="394713"/>
                    <a:pt x="265763" y="423688"/>
                    <a:pt x="302462" y="434236"/>
                  </a:cubicBezTo>
                  <a:lnTo>
                    <a:pt x="302462" y="505009"/>
                  </a:lnTo>
                  <a:cubicBezTo>
                    <a:pt x="287196" y="516122"/>
                    <a:pt x="263870" y="539479"/>
                    <a:pt x="263870" y="566683"/>
                  </a:cubicBezTo>
                  <a:cubicBezTo>
                    <a:pt x="263870" y="604557"/>
                    <a:pt x="294905" y="635379"/>
                    <a:pt x="332780" y="635379"/>
                  </a:cubicBezTo>
                  <a:cubicBezTo>
                    <a:pt x="370654" y="635379"/>
                    <a:pt x="401628" y="604557"/>
                    <a:pt x="401628" y="566683"/>
                  </a:cubicBezTo>
                  <a:cubicBezTo>
                    <a:pt x="401628" y="539784"/>
                    <a:pt x="378791" y="516702"/>
                    <a:pt x="363525" y="505421"/>
                  </a:cubicBezTo>
                  <a:lnTo>
                    <a:pt x="363525" y="434236"/>
                  </a:lnTo>
                  <a:cubicBezTo>
                    <a:pt x="400148" y="423718"/>
                    <a:pt x="429000" y="394805"/>
                    <a:pt x="439472" y="358167"/>
                  </a:cubicBezTo>
                  <a:lnTo>
                    <a:pt x="546715" y="358258"/>
                  </a:lnTo>
                  <a:lnTo>
                    <a:pt x="546715" y="428756"/>
                  </a:lnTo>
                  <a:lnTo>
                    <a:pt x="647668" y="327803"/>
                  </a:lnTo>
                  <a:close/>
                </a:path>
              </a:pathLst>
            </a:custGeom>
            <a:noFill/>
            <a:ln w="19050" cap="flat">
              <a:solidFill>
                <a:schemeClr val="accent1"/>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69" name="Freeform: Shape 268">
              <a:extLst>
                <a:ext uri="{FF2B5EF4-FFF2-40B4-BE49-F238E27FC236}">
                  <a16:creationId xmlns:a16="http://schemas.microsoft.com/office/drawing/2014/main" id="{353FE9E2-095B-4041-ADB9-CDA0D5AA66A1}"/>
                </a:ext>
              </a:extLst>
            </p:cNvPr>
            <p:cNvSpPr/>
            <p:nvPr/>
          </p:nvSpPr>
          <p:spPr>
            <a:xfrm>
              <a:off x="868276" y="735067"/>
              <a:ext cx="183190" cy="183190"/>
            </a:xfrm>
            <a:custGeom>
              <a:avLst/>
              <a:gdLst>
                <a:gd name="connsiteX0" fmla="*/ 98587 w 183189"/>
                <a:gd name="connsiteY0" fmla="*/ 18319 h 183189"/>
                <a:gd name="connsiteX1" fmla="*/ 18319 w 183189"/>
                <a:gd name="connsiteY1" fmla="*/ 98587 h 183189"/>
                <a:gd name="connsiteX2" fmla="*/ 98587 w 183189"/>
                <a:gd name="connsiteY2" fmla="*/ 178854 h 183189"/>
                <a:gd name="connsiteX3" fmla="*/ 178854 w 183189"/>
                <a:gd name="connsiteY3" fmla="*/ 98587 h 183189"/>
                <a:gd name="connsiteX4" fmla="*/ 98587 w 183189"/>
                <a:gd name="connsiteY4" fmla="*/ 18319 h 1831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189" h="183189">
                  <a:moveTo>
                    <a:pt x="98587" y="18319"/>
                  </a:moveTo>
                  <a:cubicBezTo>
                    <a:pt x="54331" y="18319"/>
                    <a:pt x="18319" y="54331"/>
                    <a:pt x="18319" y="98587"/>
                  </a:cubicBezTo>
                  <a:cubicBezTo>
                    <a:pt x="18319" y="142842"/>
                    <a:pt x="54331" y="178854"/>
                    <a:pt x="98587" y="178854"/>
                  </a:cubicBezTo>
                  <a:cubicBezTo>
                    <a:pt x="142842" y="178854"/>
                    <a:pt x="178854" y="142858"/>
                    <a:pt x="178854" y="98587"/>
                  </a:cubicBezTo>
                  <a:cubicBezTo>
                    <a:pt x="178854" y="54316"/>
                    <a:pt x="142842" y="18319"/>
                    <a:pt x="98587" y="18319"/>
                  </a:cubicBezTo>
                  <a:close/>
                </a:path>
              </a:pathLst>
            </a:custGeom>
            <a:noFill/>
            <a:ln w="19050" cap="flat">
              <a:solidFill>
                <a:schemeClr val="accent1"/>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sp>
        <p:nvSpPr>
          <p:cNvPr id="270" name="TextBox 269">
            <a:extLst>
              <a:ext uri="{FF2B5EF4-FFF2-40B4-BE49-F238E27FC236}">
                <a16:creationId xmlns:a16="http://schemas.microsoft.com/office/drawing/2014/main" id="{D699D22C-6512-4CA9-BDA9-B58D90E89D4E}"/>
              </a:ext>
            </a:extLst>
          </p:cNvPr>
          <p:cNvSpPr txBox="1"/>
          <p:nvPr/>
        </p:nvSpPr>
        <p:spPr>
          <a:xfrm>
            <a:off x="8480361" y="6061799"/>
            <a:ext cx="742231" cy="145424"/>
          </a:xfrm>
          <a:prstGeom prst="rect">
            <a:avLst/>
          </a:prstGeom>
          <a:noFill/>
        </p:spPr>
        <p:txBody>
          <a:bodyPr wrap="square" lIns="0" tIns="0" rIns="0" bIns="0" rtlCol="0">
            <a:spAutoFit/>
          </a:bodyPr>
          <a:lstStyle>
            <a:defPPr>
              <a:defRPr lang="en-US"/>
            </a:defPPr>
            <a:lvl1pPr marR="0" lvl="0" indent="0" algn="ctr" defTabSz="914400" fontAlgn="auto">
              <a:lnSpc>
                <a:spcPct val="90000"/>
              </a:lnSpc>
              <a:spcBef>
                <a:spcPts val="0"/>
              </a:spcBef>
              <a:spcAft>
                <a:spcPts val="600"/>
              </a:spcAft>
              <a:buClrTx/>
              <a:buSzTx/>
              <a:buFontTx/>
              <a:buNone/>
              <a:tabLst/>
              <a:defRPr kumimoji="0" sz="1100" b="0" i="0" u="none" strike="noStrike" cap="none" spc="0" normalizeH="0" baseline="0">
                <a:ln>
                  <a:noFill/>
                </a:ln>
                <a:gradFill>
                  <a:gsLst>
                    <a:gs pos="2917">
                      <a:srgbClr val="2F2F2F"/>
                    </a:gs>
                    <a:gs pos="30000">
                      <a:srgbClr val="2F2F2F"/>
                    </a:gs>
                  </a:gsLst>
                  <a:lin ang="5400000" scaled="0"/>
                </a:gradFill>
                <a:effectLst/>
                <a:uLnTx/>
                <a:uFillTx/>
                <a:latin typeface="Segoe UI"/>
              </a:defRPr>
            </a:lvl1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050" b="0" i="0" u="none" strike="noStrike" kern="1200" cap="none" spc="0" normalizeH="0" baseline="0" noProof="0">
                <a:ln>
                  <a:noFill/>
                </a:ln>
                <a:gradFill>
                  <a:gsLst>
                    <a:gs pos="2917">
                      <a:srgbClr val="2F2F2F"/>
                    </a:gs>
                    <a:gs pos="30000">
                      <a:srgbClr val="2F2F2F"/>
                    </a:gs>
                  </a:gsLst>
                  <a:lin ang="5400000" scaled="0"/>
                </a:gradFill>
                <a:effectLst/>
                <a:uLnTx/>
                <a:uFillTx/>
                <a:latin typeface="Segoe UI Semibold"/>
                <a:ea typeface="+mn-ea"/>
                <a:cs typeface="+mn-cs"/>
              </a:rPr>
              <a:t>Idle timeout</a:t>
            </a:r>
          </a:p>
        </p:txBody>
      </p:sp>
      <p:pic>
        <p:nvPicPr>
          <p:cNvPr id="271" name="Graphic 270" descr="Alarm Clock">
            <a:extLst>
              <a:ext uri="{FF2B5EF4-FFF2-40B4-BE49-F238E27FC236}">
                <a16:creationId xmlns:a16="http://schemas.microsoft.com/office/drawing/2014/main" id="{D91CCE7F-A488-413A-98F7-2C2F72769EB1}"/>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629573" y="5608611"/>
            <a:ext cx="423500" cy="423500"/>
          </a:xfrm>
          <a:prstGeom prst="rect">
            <a:avLst/>
          </a:prstGeom>
        </p:spPr>
      </p:pic>
      <p:sp>
        <p:nvSpPr>
          <p:cNvPr id="272" name="Rectangle 271">
            <a:extLst>
              <a:ext uri="{FF2B5EF4-FFF2-40B4-BE49-F238E27FC236}">
                <a16:creationId xmlns:a16="http://schemas.microsoft.com/office/drawing/2014/main" id="{7B01F593-1B32-41E2-BF1C-7C20A834F3AD}"/>
              </a:ext>
            </a:extLst>
          </p:cNvPr>
          <p:cNvSpPr/>
          <p:nvPr/>
        </p:nvSpPr>
        <p:spPr>
          <a:xfrm>
            <a:off x="319120" y="4122593"/>
            <a:ext cx="5215632" cy="707886"/>
          </a:xfrm>
          <a:prstGeom prst="rect">
            <a:avLst/>
          </a:prstGeom>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1A1A1A"/>
                </a:solidFill>
                <a:effectLst/>
                <a:uLnTx/>
                <a:uFillTx/>
                <a:latin typeface="Segoe UI Semibold"/>
                <a:ea typeface="+mn-ea"/>
                <a:cs typeface="+mn-cs"/>
              </a:rPr>
              <a:t>Optimize application performance with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1A1A1A"/>
                </a:solidFill>
                <a:effectLst/>
                <a:uLnTx/>
                <a:uFillTx/>
                <a:latin typeface="Segoe UI Semibold"/>
                <a:ea typeface="+mn-ea"/>
                <a:cs typeface="+mn-cs"/>
              </a:rPr>
              <a:t>clean connection releases</a:t>
            </a:r>
            <a:endParaRPr kumimoji="0" lang="en-US" sz="1800" b="1" i="0" u="none" strike="noStrike" kern="1200" cap="none" spc="0" normalizeH="0" baseline="0" noProof="0">
              <a:ln>
                <a:noFill/>
              </a:ln>
              <a:solidFill>
                <a:srgbClr val="1A1A1A"/>
              </a:solidFill>
              <a:effectLst/>
              <a:uLnTx/>
              <a:uFillTx/>
              <a:latin typeface="Segoe UI Semibold"/>
              <a:ea typeface="+mn-ea"/>
              <a:cs typeface="+mn-cs"/>
            </a:endParaRPr>
          </a:p>
        </p:txBody>
      </p:sp>
      <p:sp>
        <p:nvSpPr>
          <p:cNvPr id="203" name="TextBox 202">
            <a:extLst>
              <a:ext uri="{FF2B5EF4-FFF2-40B4-BE49-F238E27FC236}">
                <a16:creationId xmlns:a16="http://schemas.microsoft.com/office/drawing/2014/main" id="{1457B17F-72E1-3E4F-A5EA-AE6AFC628626}"/>
              </a:ext>
            </a:extLst>
          </p:cNvPr>
          <p:cNvSpPr txBox="1"/>
          <p:nvPr/>
        </p:nvSpPr>
        <p:spPr>
          <a:xfrm rot="2380381">
            <a:off x="11046001" y="167549"/>
            <a:ext cx="1594261" cy="369332"/>
          </a:xfrm>
          <a:prstGeom prst="rect">
            <a:avLst/>
          </a:prstGeom>
          <a:solidFill>
            <a:srgbClr val="006600"/>
          </a:solid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FFFFFF"/>
                </a:solidFill>
                <a:effectLst/>
                <a:uLnTx/>
                <a:uFillTx/>
                <a:latin typeface="Segoe UI"/>
                <a:ea typeface="+mn-ea"/>
                <a:cs typeface="+mn-cs"/>
              </a:rPr>
              <a:t>GA</a:t>
            </a:r>
          </a:p>
        </p:txBody>
      </p:sp>
      <p:sp>
        <p:nvSpPr>
          <p:cNvPr id="214" name="TextBox 213">
            <a:extLst>
              <a:ext uri="{FF2B5EF4-FFF2-40B4-BE49-F238E27FC236}">
                <a16:creationId xmlns:a16="http://schemas.microsoft.com/office/drawing/2014/main" id="{5599DDC1-B928-B248-9B12-FBB9E815ADF3}"/>
              </a:ext>
            </a:extLst>
          </p:cNvPr>
          <p:cNvSpPr txBox="1"/>
          <p:nvPr/>
        </p:nvSpPr>
        <p:spPr>
          <a:xfrm>
            <a:off x="10316783" y="4571202"/>
            <a:ext cx="1594261" cy="369332"/>
          </a:xfrm>
          <a:prstGeom prst="rect">
            <a:avLst/>
          </a:prstGeom>
          <a:solidFill>
            <a:srgbClr val="7030A0"/>
          </a:solid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FFFFFF"/>
                </a:solidFill>
                <a:effectLst/>
                <a:uLnTx/>
                <a:uFillTx/>
                <a:latin typeface="Segoe UI"/>
                <a:ea typeface="+mn-ea"/>
                <a:cs typeface="+mn-cs"/>
              </a:rPr>
              <a:t>Preview</a:t>
            </a:r>
          </a:p>
        </p:txBody>
      </p:sp>
      <p:pic>
        <p:nvPicPr>
          <p:cNvPr id="196" name="Picture 195">
            <a:extLst>
              <a:ext uri="{FF2B5EF4-FFF2-40B4-BE49-F238E27FC236}">
                <a16:creationId xmlns:a16="http://schemas.microsoft.com/office/drawing/2014/main" id="{A3D7F40A-6AEC-41C8-B80C-891923A543F4}"/>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17153" y="131320"/>
            <a:ext cx="1669576" cy="873745"/>
          </a:xfrm>
          <a:prstGeom prst="rect">
            <a:avLst/>
          </a:prstGeom>
        </p:spPr>
      </p:pic>
    </p:spTree>
    <p:extLst>
      <p:ext uri="{BB962C8B-B14F-4D97-AF65-F5344CB8AC3E}">
        <p14:creationId xmlns:p14="http://schemas.microsoft.com/office/powerpoint/2010/main" val="1822713204"/>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A237FA9-915A-48FF-BE8C-FCB92F704A70}"/>
              </a:ext>
            </a:extLst>
          </p:cNvPr>
          <p:cNvSpPr>
            <a:spLocks noGrp="1"/>
          </p:cNvSpPr>
          <p:nvPr>
            <p:ph type="title"/>
          </p:nvPr>
        </p:nvSpPr>
        <p:spPr>
          <a:xfrm>
            <a:off x="1139589" y="375266"/>
            <a:ext cx="10061448" cy="553998"/>
          </a:xfrm>
        </p:spPr>
        <p:txBody>
          <a:bodyPr/>
          <a:lstStyle/>
          <a:p>
            <a:r>
              <a:rPr lang="en-US"/>
              <a:t>Building for global scale</a:t>
            </a:r>
          </a:p>
        </p:txBody>
      </p:sp>
      <p:sp>
        <p:nvSpPr>
          <p:cNvPr id="60" name="Text Placeholder 7">
            <a:extLst>
              <a:ext uri="{FF2B5EF4-FFF2-40B4-BE49-F238E27FC236}">
                <a16:creationId xmlns:a16="http://schemas.microsoft.com/office/drawing/2014/main" id="{43A096E6-0878-4E80-A587-D14C44DCE2C0}"/>
              </a:ext>
            </a:extLst>
          </p:cNvPr>
          <p:cNvSpPr txBox="1">
            <a:spLocks/>
          </p:cNvSpPr>
          <p:nvPr/>
        </p:nvSpPr>
        <p:spPr>
          <a:xfrm>
            <a:off x="579969" y="1275600"/>
            <a:ext cx="3507241" cy="571307"/>
          </a:xfrm>
          <a:prstGeom prst="rect">
            <a:avLst/>
          </a:prstGeom>
        </p:spPr>
        <p:txBody>
          <a:bodyPr>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4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Web applications</a:t>
            </a:r>
          </a:p>
        </p:txBody>
      </p:sp>
      <p:sp>
        <p:nvSpPr>
          <p:cNvPr id="61" name="Text Placeholder 8">
            <a:extLst>
              <a:ext uri="{FF2B5EF4-FFF2-40B4-BE49-F238E27FC236}">
                <a16:creationId xmlns:a16="http://schemas.microsoft.com/office/drawing/2014/main" id="{11FEDC19-6D9F-45ED-B607-A3AC94A4B814}"/>
              </a:ext>
            </a:extLst>
          </p:cNvPr>
          <p:cNvSpPr txBox="1">
            <a:spLocks/>
          </p:cNvSpPr>
          <p:nvPr/>
        </p:nvSpPr>
        <p:spPr>
          <a:xfrm>
            <a:off x="597468" y="1783930"/>
            <a:ext cx="4297929" cy="1040097"/>
          </a:xfrm>
          <a:prstGeom prst="rect">
            <a:avLst/>
          </a:prstGeom>
        </p:spPr>
        <p:txBody>
          <a:bodyPr>
            <a:norm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7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Maximize global reliability and performance with cross-region and zonal redundancy.</a:t>
            </a:r>
          </a:p>
        </p:txBody>
      </p:sp>
      <p:sp>
        <p:nvSpPr>
          <p:cNvPr id="62" name="Text Placeholder 9">
            <a:extLst>
              <a:ext uri="{FF2B5EF4-FFF2-40B4-BE49-F238E27FC236}">
                <a16:creationId xmlns:a16="http://schemas.microsoft.com/office/drawing/2014/main" id="{31633C5D-DBBF-4B3D-BEA1-A44977871DA7}"/>
              </a:ext>
            </a:extLst>
          </p:cNvPr>
          <p:cNvSpPr txBox="1">
            <a:spLocks/>
          </p:cNvSpPr>
          <p:nvPr/>
        </p:nvSpPr>
        <p:spPr>
          <a:xfrm>
            <a:off x="6629017" y="1305108"/>
            <a:ext cx="4983014" cy="541229"/>
          </a:xfrm>
          <a:prstGeom prst="rect">
            <a:avLst/>
          </a:prstGeom>
        </p:spPr>
        <p:txBody>
          <a:bodyPr anchor="t">
            <a:normAutofit fontScale="92500"/>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4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Streaming, Gaming &amp; Cross premises</a:t>
            </a:r>
          </a:p>
        </p:txBody>
      </p:sp>
      <p:sp>
        <p:nvSpPr>
          <p:cNvPr id="63" name="Text Placeholder 10">
            <a:extLst>
              <a:ext uri="{FF2B5EF4-FFF2-40B4-BE49-F238E27FC236}">
                <a16:creationId xmlns:a16="http://schemas.microsoft.com/office/drawing/2014/main" id="{FE9C70DA-5E63-454B-B015-AF3FD6BD0059}"/>
              </a:ext>
            </a:extLst>
          </p:cNvPr>
          <p:cNvSpPr txBox="1">
            <a:spLocks/>
          </p:cNvSpPr>
          <p:nvPr/>
        </p:nvSpPr>
        <p:spPr>
          <a:xfrm>
            <a:off x="6682028" y="1846337"/>
            <a:ext cx="5185578" cy="1077506"/>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7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Maximize availability of non http workloads globally OR m</a:t>
            </a:r>
            <a:r>
              <a:rPr kumimoji="0" lang="en-US" sz="1700" b="0" i="0" u="none" strike="noStrike" kern="1200" cap="none" spc="0" normalizeH="0" baseline="0" noProof="0" dirty="0" err="1">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igrate</a:t>
            </a:r>
            <a:r>
              <a:rPr kumimoji="0" lang="en-US" sz="17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 to the cloud across regional and on-prem resources for all protocols</a:t>
            </a:r>
          </a:p>
        </p:txBody>
      </p:sp>
      <p:grpSp>
        <p:nvGrpSpPr>
          <p:cNvPr id="67" name="Group 66">
            <a:extLst>
              <a:ext uri="{FF2B5EF4-FFF2-40B4-BE49-F238E27FC236}">
                <a16:creationId xmlns:a16="http://schemas.microsoft.com/office/drawing/2014/main" id="{8D9C4D5C-FD38-4361-A19D-C116ABEB0AEF}"/>
              </a:ext>
            </a:extLst>
          </p:cNvPr>
          <p:cNvGrpSpPr/>
          <p:nvPr/>
        </p:nvGrpSpPr>
        <p:grpSpPr>
          <a:xfrm>
            <a:off x="2083336" y="4130965"/>
            <a:ext cx="1931173" cy="611874"/>
            <a:chOff x="4961420" y="1743825"/>
            <a:chExt cx="1161284" cy="669065"/>
          </a:xfrm>
        </p:grpSpPr>
        <p:sp>
          <p:nvSpPr>
            <p:cNvPr id="68" name="Rectangle: Rounded Corners 67">
              <a:extLst>
                <a:ext uri="{FF2B5EF4-FFF2-40B4-BE49-F238E27FC236}">
                  <a16:creationId xmlns:a16="http://schemas.microsoft.com/office/drawing/2014/main" id="{98E1D8AA-4E8D-403C-A0E4-7435EC4E4C81}"/>
                </a:ext>
              </a:extLst>
            </p:cNvPr>
            <p:cNvSpPr/>
            <p:nvPr/>
          </p:nvSpPr>
          <p:spPr>
            <a:xfrm>
              <a:off x="4961420" y="1743825"/>
              <a:ext cx="1161284" cy="669065"/>
            </a:xfrm>
            <a:prstGeom prst="roundRect">
              <a:avLst/>
            </a:prstGeom>
            <a:solidFill>
              <a:schemeClr val="bg1"/>
            </a:solidFill>
            <a:ln w="19050" cap="flat">
              <a:solidFill>
                <a:schemeClr val="tx2"/>
              </a:solidFill>
              <a:prstDash val="solid"/>
              <a:miter/>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pic>
          <p:nvPicPr>
            <p:cNvPr id="70" name="Picture 69">
              <a:extLst>
                <a:ext uri="{FF2B5EF4-FFF2-40B4-BE49-F238E27FC236}">
                  <a16:creationId xmlns:a16="http://schemas.microsoft.com/office/drawing/2014/main" id="{175BC85D-D051-43F4-9BF0-D44FFF86331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050499" y="1885514"/>
              <a:ext cx="241912" cy="415803"/>
            </a:xfrm>
            <a:prstGeom prst="rect">
              <a:avLst/>
            </a:prstGeom>
          </p:spPr>
        </p:pic>
        <p:sp>
          <p:nvSpPr>
            <p:cNvPr id="71" name="TextBox 70">
              <a:extLst>
                <a:ext uri="{FF2B5EF4-FFF2-40B4-BE49-F238E27FC236}">
                  <a16:creationId xmlns:a16="http://schemas.microsoft.com/office/drawing/2014/main" id="{F1A43738-52CE-4376-874A-2B0B32A075AC}"/>
                </a:ext>
              </a:extLst>
            </p:cNvPr>
            <p:cNvSpPr txBox="1"/>
            <p:nvPr/>
          </p:nvSpPr>
          <p:spPr>
            <a:xfrm>
              <a:off x="5384517" y="1862583"/>
              <a:ext cx="595418" cy="47116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1A1A1A"/>
                  </a:solidFill>
                  <a:effectLst/>
                  <a:uLnTx/>
                  <a:uFillTx/>
                  <a:latin typeface="Segoe UI Light" panose="020B0502040204020203" pitchFamily="34" charset="0"/>
                  <a:ea typeface="+mn-ea"/>
                  <a:cs typeface="Segoe UI Light" panose="020B0502040204020203" pitchFamily="34" charset="0"/>
                </a:rPr>
                <a:t>Application Gateway</a:t>
              </a:r>
              <a:endParaRPr kumimoji="0" lang="en-US" sz="1000" b="0" i="0" u="none" strike="noStrike" kern="1200" cap="none" spc="0" normalizeH="0" baseline="0" noProof="0">
                <a:ln>
                  <a:noFill/>
                </a:ln>
                <a:solidFill>
                  <a:srgbClr val="1A1A1A"/>
                </a:solidFill>
                <a:effectLst/>
                <a:uLnTx/>
                <a:uFillTx/>
                <a:latin typeface="Segoe UI Light" panose="020B0502040204020203" pitchFamily="34" charset="0"/>
                <a:ea typeface="+mn-ea"/>
                <a:cs typeface="Segoe UI Light" panose="020B0502040204020203" pitchFamily="34" charset="0"/>
              </a:endParaRPr>
            </a:p>
          </p:txBody>
        </p:sp>
      </p:grpSp>
      <p:grpSp>
        <p:nvGrpSpPr>
          <p:cNvPr id="72" name="Group 71">
            <a:extLst>
              <a:ext uri="{FF2B5EF4-FFF2-40B4-BE49-F238E27FC236}">
                <a16:creationId xmlns:a16="http://schemas.microsoft.com/office/drawing/2014/main" id="{8A4F0DA0-52BE-46AC-8818-CFEE5B1846D5}"/>
              </a:ext>
            </a:extLst>
          </p:cNvPr>
          <p:cNvGrpSpPr/>
          <p:nvPr/>
        </p:nvGrpSpPr>
        <p:grpSpPr>
          <a:xfrm>
            <a:off x="2268840" y="2993544"/>
            <a:ext cx="1621946" cy="611874"/>
            <a:chOff x="2050458" y="1804059"/>
            <a:chExt cx="1773548" cy="669065"/>
          </a:xfrm>
        </p:grpSpPr>
        <p:sp>
          <p:nvSpPr>
            <p:cNvPr id="73" name="Rectangle: Rounded Corners 72">
              <a:extLst>
                <a:ext uri="{FF2B5EF4-FFF2-40B4-BE49-F238E27FC236}">
                  <a16:creationId xmlns:a16="http://schemas.microsoft.com/office/drawing/2014/main" id="{68EC0DA7-59B6-4F79-A85C-404F6430740A}"/>
                </a:ext>
              </a:extLst>
            </p:cNvPr>
            <p:cNvSpPr/>
            <p:nvPr/>
          </p:nvSpPr>
          <p:spPr>
            <a:xfrm>
              <a:off x="2050458" y="1804059"/>
              <a:ext cx="1596411" cy="669065"/>
            </a:xfrm>
            <a:prstGeom prst="roundRect">
              <a:avLst/>
            </a:prstGeom>
            <a:solidFill>
              <a:schemeClr val="bg1"/>
            </a:solidFill>
            <a:ln w="19050" cap="flat">
              <a:solidFill>
                <a:schemeClr val="tx2"/>
              </a:solidFill>
              <a:prstDash val="solid"/>
              <a:miter/>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pic>
          <p:nvPicPr>
            <p:cNvPr id="74" name="Graphic 73">
              <a:extLst>
                <a:ext uri="{FF2B5EF4-FFF2-40B4-BE49-F238E27FC236}">
                  <a16:creationId xmlns:a16="http://schemas.microsoft.com/office/drawing/2014/main" id="{B0BEC772-86A3-432C-9592-9CF11750615A}"/>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2210431" y="1985766"/>
              <a:ext cx="348570" cy="348570"/>
            </a:xfrm>
            <a:prstGeom prst="rect">
              <a:avLst/>
            </a:prstGeom>
          </p:spPr>
        </p:pic>
        <p:sp>
          <p:nvSpPr>
            <p:cNvPr id="75" name="TextBox 74">
              <a:extLst>
                <a:ext uri="{FF2B5EF4-FFF2-40B4-BE49-F238E27FC236}">
                  <a16:creationId xmlns:a16="http://schemas.microsoft.com/office/drawing/2014/main" id="{30E1A40D-FE05-4A28-86B3-4216B5880BA1}"/>
                </a:ext>
              </a:extLst>
            </p:cNvPr>
            <p:cNvSpPr txBox="1"/>
            <p:nvPr/>
          </p:nvSpPr>
          <p:spPr>
            <a:xfrm>
              <a:off x="2554423" y="2012110"/>
              <a:ext cx="1087868" cy="28606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1A1A1A"/>
                  </a:solidFill>
                  <a:effectLst/>
                  <a:uLnTx/>
                  <a:uFillTx/>
                  <a:latin typeface="Segoe UI Light" panose="020B0502040204020203" pitchFamily="34" charset="0"/>
                  <a:ea typeface="+mn-ea"/>
                  <a:cs typeface="Segoe UI Light" panose="020B0502040204020203" pitchFamily="34" charset="0"/>
                </a:rPr>
                <a:t>Front Door</a:t>
              </a:r>
              <a:endParaRPr kumimoji="0" lang="en-US" sz="1000" b="0" i="0" u="none" strike="noStrike" kern="1200" cap="none" spc="0" normalizeH="0" baseline="0" noProof="0">
                <a:ln>
                  <a:noFill/>
                </a:ln>
                <a:solidFill>
                  <a:srgbClr val="1A1A1A"/>
                </a:solidFill>
                <a:effectLst/>
                <a:uLnTx/>
                <a:uFillTx/>
                <a:latin typeface="Segoe UI Light" panose="020B0502040204020203" pitchFamily="34" charset="0"/>
                <a:ea typeface="+mn-ea"/>
                <a:cs typeface="Segoe UI Light" panose="020B0502040204020203" pitchFamily="34" charset="0"/>
              </a:endParaRPr>
            </a:p>
          </p:txBody>
        </p:sp>
        <p:sp>
          <p:nvSpPr>
            <p:cNvPr id="76" name="TextBox 75">
              <a:extLst>
                <a:ext uri="{FF2B5EF4-FFF2-40B4-BE49-F238E27FC236}">
                  <a16:creationId xmlns:a16="http://schemas.microsoft.com/office/drawing/2014/main" id="{02219746-3FD3-4FAF-8F12-E6F5C90DBDD1}"/>
                </a:ext>
              </a:extLst>
            </p:cNvPr>
            <p:cNvSpPr txBox="1"/>
            <p:nvPr/>
          </p:nvSpPr>
          <p:spPr>
            <a:xfrm rot="2525463">
              <a:off x="3095121" y="1829997"/>
              <a:ext cx="728885" cy="261610"/>
            </a:xfrm>
            <a:custGeom>
              <a:avLst/>
              <a:gdLst>
                <a:gd name="connsiteX0" fmla="*/ 0 w 728885"/>
                <a:gd name="connsiteY0" fmla="*/ 258835 h 261610"/>
                <a:gd name="connsiteX1" fmla="*/ 286548 w 728885"/>
                <a:gd name="connsiteY1" fmla="*/ 0 h 261610"/>
                <a:gd name="connsiteX2" fmla="*/ 492577 w 728885"/>
                <a:gd name="connsiteY2" fmla="*/ 0 h 261610"/>
                <a:gd name="connsiteX3" fmla="*/ 728885 w 728885"/>
                <a:gd name="connsiteY3" fmla="*/ 261610 h 261610"/>
                <a:gd name="connsiteX4" fmla="*/ 0 w 728885"/>
                <a:gd name="connsiteY4" fmla="*/ 261609 h 261610"/>
                <a:gd name="connsiteX5" fmla="*/ 0 w 728885"/>
                <a:gd name="connsiteY5" fmla="*/ 258835 h 261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8885" h="261610">
                  <a:moveTo>
                    <a:pt x="0" y="258835"/>
                  </a:moveTo>
                  <a:lnTo>
                    <a:pt x="286548" y="0"/>
                  </a:lnTo>
                  <a:lnTo>
                    <a:pt x="492577" y="0"/>
                  </a:lnTo>
                  <a:lnTo>
                    <a:pt x="728885" y="261610"/>
                  </a:lnTo>
                  <a:lnTo>
                    <a:pt x="0" y="261609"/>
                  </a:lnTo>
                  <a:lnTo>
                    <a:pt x="0" y="258835"/>
                  </a:lnTo>
                  <a:close/>
                </a:path>
              </a:pathLst>
            </a:custGeom>
            <a:solidFill>
              <a:srgbClr val="7030A0"/>
            </a:solidFill>
          </p:spPr>
          <p:txBody>
            <a:bodyPr wrap="square" rtlCol="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FFFFFF"/>
                </a:solidFill>
                <a:effectLst/>
                <a:uLnTx/>
                <a:uFillTx/>
                <a:latin typeface="Segoe UI"/>
                <a:ea typeface="+mn-ea"/>
                <a:cs typeface="+mn-cs"/>
              </a:endParaRPr>
            </a:p>
          </p:txBody>
        </p:sp>
        <p:sp>
          <p:nvSpPr>
            <p:cNvPr id="77" name="Rectangle 76">
              <a:extLst>
                <a:ext uri="{FF2B5EF4-FFF2-40B4-BE49-F238E27FC236}">
                  <a16:creationId xmlns:a16="http://schemas.microsoft.com/office/drawing/2014/main" id="{6C3BECAC-4B83-4143-B407-ADC846AF3AA5}"/>
                </a:ext>
              </a:extLst>
            </p:cNvPr>
            <p:cNvSpPr/>
            <p:nvPr/>
          </p:nvSpPr>
          <p:spPr>
            <a:xfrm rot="2475568">
              <a:off x="3184435" y="1869675"/>
              <a:ext cx="582292" cy="235581"/>
            </a:xfrm>
            <a:prstGeom prst="rect">
              <a:avLst/>
            </a:prstGeom>
          </p:spPr>
          <p:txBody>
            <a:bodyPr wrap="non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a:ea typeface="+mn-ea"/>
                  <a:cs typeface="+mn-cs"/>
                </a:rPr>
                <a:t>Preview</a:t>
              </a:r>
            </a:p>
          </p:txBody>
        </p:sp>
      </p:grpSp>
      <p:grpSp>
        <p:nvGrpSpPr>
          <p:cNvPr id="78" name="Group 77">
            <a:extLst>
              <a:ext uri="{FF2B5EF4-FFF2-40B4-BE49-F238E27FC236}">
                <a16:creationId xmlns:a16="http://schemas.microsoft.com/office/drawing/2014/main" id="{B0CCEE3E-16E2-4C89-92CB-2C5B629750CE}"/>
              </a:ext>
            </a:extLst>
          </p:cNvPr>
          <p:cNvGrpSpPr/>
          <p:nvPr/>
        </p:nvGrpSpPr>
        <p:grpSpPr>
          <a:xfrm>
            <a:off x="2310131" y="5641888"/>
            <a:ext cx="1459951" cy="611874"/>
            <a:chOff x="4147637" y="898596"/>
            <a:chExt cx="1596411" cy="669065"/>
          </a:xfrm>
        </p:grpSpPr>
        <p:sp>
          <p:nvSpPr>
            <p:cNvPr id="79" name="Rectangle: Rounded Corners 78">
              <a:extLst>
                <a:ext uri="{FF2B5EF4-FFF2-40B4-BE49-F238E27FC236}">
                  <a16:creationId xmlns:a16="http://schemas.microsoft.com/office/drawing/2014/main" id="{EBF79F08-6FCF-4AFB-81E3-95ADAA0220A3}"/>
                </a:ext>
              </a:extLst>
            </p:cNvPr>
            <p:cNvSpPr/>
            <p:nvPr/>
          </p:nvSpPr>
          <p:spPr>
            <a:xfrm>
              <a:off x="4147637" y="898596"/>
              <a:ext cx="1596411" cy="669065"/>
            </a:xfrm>
            <a:prstGeom prst="roundRect">
              <a:avLst/>
            </a:prstGeom>
            <a:solidFill>
              <a:schemeClr val="bg1"/>
            </a:solidFill>
            <a:ln w="19050" cap="flat">
              <a:solidFill>
                <a:schemeClr val="tx2"/>
              </a:solidFill>
              <a:prstDash val="solid"/>
              <a:miter/>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80" name="TextBox 79">
              <a:extLst>
                <a:ext uri="{FF2B5EF4-FFF2-40B4-BE49-F238E27FC236}">
                  <a16:creationId xmlns:a16="http://schemas.microsoft.com/office/drawing/2014/main" id="{7CC3DF7B-19C3-44D1-9D20-8647CC2BAF9A}"/>
                </a:ext>
              </a:extLst>
            </p:cNvPr>
            <p:cNvSpPr txBox="1"/>
            <p:nvPr/>
          </p:nvSpPr>
          <p:spPr>
            <a:xfrm>
              <a:off x="4601451" y="1022311"/>
              <a:ext cx="1109991" cy="47116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1A1A1A"/>
                  </a:solidFill>
                  <a:effectLst/>
                  <a:uLnTx/>
                  <a:uFillTx/>
                  <a:latin typeface="Segoe UI Light" panose="020B0502040204020203" pitchFamily="34" charset="0"/>
                  <a:ea typeface="+mn-ea"/>
                  <a:cs typeface="Segoe UI Light" panose="020B0502040204020203" pitchFamily="34" charset="0"/>
                </a:rPr>
                <a:t>Internal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1A1A1A"/>
                  </a:solidFill>
                  <a:effectLst/>
                  <a:uLnTx/>
                  <a:uFillTx/>
                  <a:latin typeface="Segoe UI Light" panose="020B0502040204020203" pitchFamily="34" charset="0"/>
                  <a:ea typeface="+mn-ea"/>
                  <a:cs typeface="Segoe UI Light" panose="020B0502040204020203" pitchFamily="34" charset="0"/>
                </a:rPr>
                <a:t>Load Balancer</a:t>
              </a:r>
              <a:endParaRPr kumimoji="0" lang="en-US" sz="1000" b="0" i="0" u="none" strike="noStrike" kern="1200" cap="none" spc="0" normalizeH="0" baseline="0" noProof="0" dirty="0">
                <a:ln>
                  <a:noFill/>
                </a:ln>
                <a:solidFill>
                  <a:srgbClr val="1A1A1A"/>
                </a:solidFill>
                <a:effectLst/>
                <a:uLnTx/>
                <a:uFillTx/>
                <a:latin typeface="Segoe UI Light" panose="020B0502040204020203" pitchFamily="34" charset="0"/>
                <a:ea typeface="+mn-ea"/>
                <a:cs typeface="Segoe UI Light" panose="020B0502040204020203" pitchFamily="34" charset="0"/>
              </a:endParaRPr>
            </a:p>
          </p:txBody>
        </p:sp>
        <p:pic>
          <p:nvPicPr>
            <p:cNvPr id="81" name="Picture 2" descr="Image result for standard load balancer icon">
              <a:extLst>
                <a:ext uri="{FF2B5EF4-FFF2-40B4-BE49-F238E27FC236}">
                  <a16:creationId xmlns:a16="http://schemas.microsoft.com/office/drawing/2014/main" id="{C065EEFF-372A-40EF-A56B-E498ACE781B1}"/>
                </a:ext>
              </a:extLst>
            </p:cNvPr>
            <p:cNvPicPr>
              <a:picLocks noChangeAspect="1" noChangeArrowheads="1"/>
            </p:cNvPicPr>
            <p:nvPr/>
          </p:nvPicPr>
          <p:blipFill rotWithShape="1">
            <a:blip r:embed="rId6" cstate="screen">
              <a:extLst>
                <a:ext uri="{28A0092B-C50C-407E-A947-70E740481C1C}">
                  <a14:useLocalDpi xmlns:a14="http://schemas.microsoft.com/office/drawing/2010/main"/>
                </a:ext>
              </a:extLst>
            </a:blip>
            <a:srcRect t="-10981" b="-1"/>
            <a:stretch/>
          </p:blipFill>
          <p:spPr bwMode="auto">
            <a:xfrm>
              <a:off x="4223415" y="1019246"/>
              <a:ext cx="456174" cy="422512"/>
            </a:xfrm>
            <a:prstGeom prst="rect">
              <a:avLst/>
            </a:prstGeom>
            <a:noFill/>
            <a:extLst>
              <a:ext uri="{909E8E84-426E-40DD-AFC4-6F175D3DCCD1}">
                <a14:hiddenFill xmlns:a14="http://schemas.microsoft.com/office/drawing/2010/main">
                  <a:solidFill>
                    <a:srgbClr val="FFFFFF"/>
                  </a:solidFill>
                </a14:hiddenFill>
              </a:ext>
            </a:extLst>
          </p:spPr>
        </p:pic>
      </p:grpSp>
      <p:sp>
        <p:nvSpPr>
          <p:cNvPr id="98" name="TextBox 97">
            <a:extLst>
              <a:ext uri="{FF2B5EF4-FFF2-40B4-BE49-F238E27FC236}">
                <a16:creationId xmlns:a16="http://schemas.microsoft.com/office/drawing/2014/main" id="{403922C6-92B7-494C-A7BB-B143C6385F3A}"/>
              </a:ext>
            </a:extLst>
          </p:cNvPr>
          <p:cNvSpPr txBox="1"/>
          <p:nvPr/>
        </p:nvSpPr>
        <p:spPr>
          <a:xfrm>
            <a:off x="2354679" y="4791568"/>
            <a:ext cx="1455763"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mn-cs"/>
              </a:rPr>
              <a:t>+</a:t>
            </a:r>
          </a:p>
        </p:txBody>
      </p:sp>
      <p:sp>
        <p:nvSpPr>
          <p:cNvPr id="99" name="TextBox 98">
            <a:extLst>
              <a:ext uri="{FF2B5EF4-FFF2-40B4-BE49-F238E27FC236}">
                <a16:creationId xmlns:a16="http://schemas.microsoft.com/office/drawing/2014/main" id="{9E4D563A-9FE4-4C18-8429-1A0854336D86}"/>
              </a:ext>
            </a:extLst>
          </p:cNvPr>
          <p:cNvSpPr txBox="1"/>
          <p:nvPr/>
        </p:nvSpPr>
        <p:spPr>
          <a:xfrm>
            <a:off x="2242536" y="3654702"/>
            <a:ext cx="1455763"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Semibold"/>
                <a:ea typeface="+mn-ea"/>
                <a:cs typeface="+mn-cs"/>
              </a:rPr>
              <a:t>+</a:t>
            </a:r>
          </a:p>
        </p:txBody>
      </p:sp>
      <p:grpSp>
        <p:nvGrpSpPr>
          <p:cNvPr id="100" name="Group 99">
            <a:extLst>
              <a:ext uri="{FF2B5EF4-FFF2-40B4-BE49-F238E27FC236}">
                <a16:creationId xmlns:a16="http://schemas.microsoft.com/office/drawing/2014/main" id="{08BD61F0-5316-45EA-9FE9-C2E12FA38F47}"/>
              </a:ext>
            </a:extLst>
          </p:cNvPr>
          <p:cNvGrpSpPr/>
          <p:nvPr/>
        </p:nvGrpSpPr>
        <p:grpSpPr>
          <a:xfrm>
            <a:off x="8002899" y="4665315"/>
            <a:ext cx="1589067" cy="611873"/>
            <a:chOff x="4147638" y="1008582"/>
            <a:chExt cx="1737595" cy="669065"/>
          </a:xfrm>
        </p:grpSpPr>
        <p:sp>
          <p:nvSpPr>
            <p:cNvPr id="101" name="Rectangle: Rounded Corners 100">
              <a:extLst>
                <a:ext uri="{FF2B5EF4-FFF2-40B4-BE49-F238E27FC236}">
                  <a16:creationId xmlns:a16="http://schemas.microsoft.com/office/drawing/2014/main" id="{686C0DD1-4B96-45C1-AE94-742167060624}"/>
                </a:ext>
              </a:extLst>
            </p:cNvPr>
            <p:cNvSpPr/>
            <p:nvPr/>
          </p:nvSpPr>
          <p:spPr>
            <a:xfrm>
              <a:off x="4147638" y="1008582"/>
              <a:ext cx="1737595" cy="669065"/>
            </a:xfrm>
            <a:prstGeom prst="roundRect">
              <a:avLst/>
            </a:prstGeom>
            <a:solidFill>
              <a:schemeClr val="bg1"/>
            </a:solidFill>
            <a:ln w="19050" cap="flat">
              <a:solidFill>
                <a:schemeClr val="tx2"/>
              </a:solidFill>
              <a:prstDash val="solid"/>
              <a:miter/>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02" name="TextBox 101">
              <a:extLst>
                <a:ext uri="{FF2B5EF4-FFF2-40B4-BE49-F238E27FC236}">
                  <a16:creationId xmlns:a16="http://schemas.microsoft.com/office/drawing/2014/main" id="{50D17B0D-E724-4B7C-B79E-D0A4A98F2104}"/>
                </a:ext>
              </a:extLst>
            </p:cNvPr>
            <p:cNvSpPr txBox="1"/>
            <p:nvPr/>
          </p:nvSpPr>
          <p:spPr>
            <a:xfrm>
              <a:off x="4634057" y="1193399"/>
              <a:ext cx="1168314" cy="2860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1A1A1A"/>
                  </a:solidFill>
                  <a:effectLst/>
                  <a:uLnTx/>
                  <a:uFillTx/>
                  <a:latin typeface="Segoe UI Light" panose="020B0502040204020203" pitchFamily="34" charset="0"/>
                  <a:ea typeface="+mn-ea"/>
                  <a:cs typeface="Segoe UI Light" panose="020B0502040204020203" pitchFamily="34" charset="0"/>
                </a:rPr>
                <a:t>Load Balancer</a:t>
              </a:r>
              <a:endParaRPr kumimoji="0" lang="en-US" sz="1000" b="0" i="0" u="none" strike="noStrike" kern="1200" cap="none" spc="0" normalizeH="0" baseline="0" noProof="0" dirty="0">
                <a:ln>
                  <a:noFill/>
                </a:ln>
                <a:solidFill>
                  <a:srgbClr val="1A1A1A"/>
                </a:solidFill>
                <a:effectLst/>
                <a:uLnTx/>
                <a:uFillTx/>
                <a:latin typeface="Segoe UI Light" panose="020B0502040204020203" pitchFamily="34" charset="0"/>
                <a:ea typeface="+mn-ea"/>
                <a:cs typeface="Segoe UI Light" panose="020B0502040204020203" pitchFamily="34" charset="0"/>
              </a:endParaRPr>
            </a:p>
          </p:txBody>
        </p:sp>
        <p:pic>
          <p:nvPicPr>
            <p:cNvPr id="103" name="Picture 2" descr="Image result for standard load balancer icon">
              <a:extLst>
                <a:ext uri="{FF2B5EF4-FFF2-40B4-BE49-F238E27FC236}">
                  <a16:creationId xmlns:a16="http://schemas.microsoft.com/office/drawing/2014/main" id="{D42A413E-697F-422E-B38B-96F964A10CC9}"/>
                </a:ext>
              </a:extLst>
            </p:cNvPr>
            <p:cNvPicPr>
              <a:picLocks noChangeAspect="1" noChangeArrowheads="1"/>
            </p:cNvPicPr>
            <p:nvPr/>
          </p:nvPicPr>
          <p:blipFill rotWithShape="1">
            <a:blip r:embed="rId6" cstate="screen">
              <a:extLst>
                <a:ext uri="{28A0092B-C50C-407E-A947-70E740481C1C}">
                  <a14:useLocalDpi xmlns:a14="http://schemas.microsoft.com/office/drawing/2010/main"/>
                </a:ext>
              </a:extLst>
            </a:blip>
            <a:srcRect t="-10981" b="-1"/>
            <a:stretch/>
          </p:blipFill>
          <p:spPr bwMode="auto">
            <a:xfrm>
              <a:off x="4223416" y="1119232"/>
              <a:ext cx="456174" cy="42251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4" name="Group 103">
            <a:extLst>
              <a:ext uri="{FF2B5EF4-FFF2-40B4-BE49-F238E27FC236}">
                <a16:creationId xmlns:a16="http://schemas.microsoft.com/office/drawing/2014/main" id="{9756FFCC-FF9A-4F2A-813B-990E91001933}"/>
              </a:ext>
            </a:extLst>
          </p:cNvPr>
          <p:cNvGrpSpPr/>
          <p:nvPr/>
        </p:nvGrpSpPr>
        <p:grpSpPr>
          <a:xfrm>
            <a:off x="9460021" y="3383619"/>
            <a:ext cx="1459951" cy="591418"/>
            <a:chOff x="2812458" y="2809781"/>
            <a:chExt cx="1596411" cy="646697"/>
          </a:xfrm>
        </p:grpSpPr>
        <p:sp>
          <p:nvSpPr>
            <p:cNvPr id="105" name="Rectangle: Rounded Corners 104">
              <a:extLst>
                <a:ext uri="{FF2B5EF4-FFF2-40B4-BE49-F238E27FC236}">
                  <a16:creationId xmlns:a16="http://schemas.microsoft.com/office/drawing/2014/main" id="{732491E4-D963-4ABD-A84D-C67A1E8F9F67}"/>
                </a:ext>
              </a:extLst>
            </p:cNvPr>
            <p:cNvSpPr/>
            <p:nvPr/>
          </p:nvSpPr>
          <p:spPr>
            <a:xfrm>
              <a:off x="2812458" y="2809781"/>
              <a:ext cx="1596411" cy="646697"/>
            </a:xfrm>
            <a:prstGeom prst="roundRect">
              <a:avLst/>
            </a:prstGeom>
            <a:solidFill>
              <a:schemeClr val="bg1"/>
            </a:solidFill>
            <a:ln w="19050" cap="flat">
              <a:solidFill>
                <a:schemeClr val="tx2"/>
              </a:solidFill>
              <a:prstDash val="solid"/>
              <a:miter/>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pic>
          <p:nvPicPr>
            <p:cNvPr id="106" name="Picture 2" descr="Image result for azure traffic manager logo">
              <a:extLst>
                <a:ext uri="{FF2B5EF4-FFF2-40B4-BE49-F238E27FC236}">
                  <a16:creationId xmlns:a16="http://schemas.microsoft.com/office/drawing/2014/main" id="{5EA83B74-C687-446A-9E8A-67B89794F473}"/>
                </a:ext>
              </a:extLst>
            </p:cNvPr>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2812458" y="2950367"/>
              <a:ext cx="668516" cy="350971"/>
            </a:xfrm>
            <a:prstGeom prst="rect">
              <a:avLst/>
            </a:prstGeom>
            <a:noFill/>
            <a:extLst>
              <a:ext uri="{909E8E84-426E-40DD-AFC4-6F175D3DCCD1}">
                <a14:hiddenFill xmlns:a14="http://schemas.microsoft.com/office/drawing/2010/main">
                  <a:solidFill>
                    <a:srgbClr val="FFFFFF"/>
                  </a:solidFill>
                </a14:hiddenFill>
              </a:ext>
            </a:extLst>
          </p:spPr>
        </p:pic>
        <p:sp>
          <p:nvSpPr>
            <p:cNvPr id="107" name="TextBox 106">
              <a:extLst>
                <a:ext uri="{FF2B5EF4-FFF2-40B4-BE49-F238E27FC236}">
                  <a16:creationId xmlns:a16="http://schemas.microsoft.com/office/drawing/2014/main" id="{F06D04F0-EA8F-4CB5-8A2A-1687CD7DB777}"/>
                </a:ext>
              </a:extLst>
            </p:cNvPr>
            <p:cNvSpPr txBox="1"/>
            <p:nvPr/>
          </p:nvSpPr>
          <p:spPr>
            <a:xfrm>
              <a:off x="3321001" y="2891111"/>
              <a:ext cx="1087868" cy="47116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1A1A1A"/>
                  </a:solidFill>
                  <a:effectLst/>
                  <a:uLnTx/>
                  <a:uFillTx/>
                  <a:latin typeface="Segoe UI Light" panose="020B0502040204020203" pitchFamily="34" charset="0"/>
                  <a:ea typeface="+mn-ea"/>
                  <a:cs typeface="Segoe UI Light" panose="020B0502040204020203" pitchFamily="34" charset="0"/>
                </a:rPr>
                <a:t>Traffic Manager</a:t>
              </a:r>
              <a:endParaRPr kumimoji="0" lang="en-US" sz="1000" b="0" i="0" u="none" strike="noStrike" kern="1200" cap="none" spc="0" normalizeH="0" baseline="0" noProof="0">
                <a:ln>
                  <a:noFill/>
                </a:ln>
                <a:solidFill>
                  <a:srgbClr val="1A1A1A"/>
                </a:solidFill>
                <a:effectLst/>
                <a:uLnTx/>
                <a:uFillTx/>
                <a:latin typeface="Segoe UI Light" panose="020B0502040204020203" pitchFamily="34" charset="0"/>
                <a:ea typeface="+mn-ea"/>
                <a:cs typeface="Segoe UI Light" panose="020B0502040204020203" pitchFamily="34" charset="0"/>
              </a:endParaRPr>
            </a:p>
          </p:txBody>
        </p:sp>
      </p:grpSp>
      <p:sp>
        <p:nvSpPr>
          <p:cNvPr id="108" name="TextBox 107">
            <a:extLst>
              <a:ext uri="{FF2B5EF4-FFF2-40B4-BE49-F238E27FC236}">
                <a16:creationId xmlns:a16="http://schemas.microsoft.com/office/drawing/2014/main" id="{FA2A78B7-D4C1-44BA-B499-10E7DDE06783}"/>
              </a:ext>
            </a:extLst>
          </p:cNvPr>
          <p:cNvSpPr txBox="1"/>
          <p:nvPr/>
        </p:nvSpPr>
        <p:spPr>
          <a:xfrm>
            <a:off x="9403783" y="4060020"/>
            <a:ext cx="1455763"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Semibold"/>
                <a:ea typeface="+mn-ea"/>
                <a:cs typeface="+mn-cs"/>
              </a:rPr>
              <a:t>+</a:t>
            </a:r>
          </a:p>
        </p:txBody>
      </p:sp>
      <p:sp>
        <p:nvSpPr>
          <p:cNvPr id="4" name="Rectangle 3">
            <a:extLst>
              <a:ext uri="{FF2B5EF4-FFF2-40B4-BE49-F238E27FC236}">
                <a16:creationId xmlns:a16="http://schemas.microsoft.com/office/drawing/2014/main" id="{FAB67EA2-7424-4C9A-AFB0-459BDD98FC97}"/>
              </a:ext>
            </a:extLst>
          </p:cNvPr>
          <p:cNvSpPr/>
          <p:nvPr/>
        </p:nvSpPr>
        <p:spPr>
          <a:xfrm>
            <a:off x="559151" y="3097613"/>
            <a:ext cx="768642" cy="337762"/>
          </a:xfrm>
          <a:prstGeom prst="rect">
            <a:avLst/>
          </a:prstGeom>
        </p:spPr>
        <p:txBody>
          <a:bodyPr wrap="non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Global</a:t>
            </a:r>
          </a:p>
        </p:txBody>
      </p:sp>
      <p:sp>
        <p:nvSpPr>
          <p:cNvPr id="114" name="Rectangle 113">
            <a:extLst>
              <a:ext uri="{FF2B5EF4-FFF2-40B4-BE49-F238E27FC236}">
                <a16:creationId xmlns:a16="http://schemas.microsoft.com/office/drawing/2014/main" id="{67310CD6-E403-4CA4-B6FB-514C2F782111}"/>
              </a:ext>
            </a:extLst>
          </p:cNvPr>
          <p:cNvSpPr/>
          <p:nvPr/>
        </p:nvSpPr>
        <p:spPr>
          <a:xfrm>
            <a:off x="571979" y="4191083"/>
            <a:ext cx="969240" cy="338554"/>
          </a:xfrm>
          <a:prstGeom prst="rect">
            <a:avLst/>
          </a:prstGeom>
        </p:spPr>
        <p:txBody>
          <a:bodyPr wrap="non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Regional</a:t>
            </a:r>
          </a:p>
        </p:txBody>
      </p:sp>
      <p:sp>
        <p:nvSpPr>
          <p:cNvPr id="115" name="Rectangle 114">
            <a:extLst>
              <a:ext uri="{FF2B5EF4-FFF2-40B4-BE49-F238E27FC236}">
                <a16:creationId xmlns:a16="http://schemas.microsoft.com/office/drawing/2014/main" id="{DE51CFA2-185C-44E3-9DC7-949BAA61460C}"/>
              </a:ext>
            </a:extLst>
          </p:cNvPr>
          <p:cNvSpPr/>
          <p:nvPr/>
        </p:nvSpPr>
        <p:spPr>
          <a:xfrm>
            <a:off x="541274" y="5022644"/>
            <a:ext cx="870367" cy="338554"/>
          </a:xfrm>
          <a:prstGeom prst="rect">
            <a:avLst/>
          </a:prstGeom>
        </p:spPr>
        <p:txBody>
          <a:bodyPr wrap="non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Internal</a:t>
            </a:r>
          </a:p>
        </p:txBody>
      </p:sp>
      <p:sp>
        <p:nvSpPr>
          <p:cNvPr id="116" name="Rectangle 115">
            <a:extLst>
              <a:ext uri="{FF2B5EF4-FFF2-40B4-BE49-F238E27FC236}">
                <a16:creationId xmlns:a16="http://schemas.microsoft.com/office/drawing/2014/main" id="{2796ED5C-AA8F-4141-ADBC-DDABCE05FC84}"/>
              </a:ext>
            </a:extLst>
          </p:cNvPr>
          <p:cNvSpPr/>
          <p:nvPr/>
        </p:nvSpPr>
        <p:spPr>
          <a:xfrm>
            <a:off x="6852504" y="3422611"/>
            <a:ext cx="768642" cy="337762"/>
          </a:xfrm>
          <a:prstGeom prst="rect">
            <a:avLst/>
          </a:prstGeom>
        </p:spPr>
        <p:txBody>
          <a:bodyPr wrap="non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a:ea typeface="+mn-ea"/>
                <a:cs typeface="+mn-cs"/>
              </a:rPr>
              <a:t>Global</a:t>
            </a:r>
          </a:p>
        </p:txBody>
      </p:sp>
      <p:sp>
        <p:nvSpPr>
          <p:cNvPr id="117" name="Rectangle 116">
            <a:extLst>
              <a:ext uri="{FF2B5EF4-FFF2-40B4-BE49-F238E27FC236}">
                <a16:creationId xmlns:a16="http://schemas.microsoft.com/office/drawing/2014/main" id="{2CBA9DD7-00A2-4D18-83E5-2E10F16749E3}"/>
              </a:ext>
            </a:extLst>
          </p:cNvPr>
          <p:cNvSpPr/>
          <p:nvPr/>
        </p:nvSpPr>
        <p:spPr>
          <a:xfrm>
            <a:off x="6502671" y="4594429"/>
            <a:ext cx="1089978" cy="584775"/>
          </a:xfrm>
          <a:prstGeom prst="rect">
            <a:avLst/>
          </a:prstGeom>
        </p:spPr>
        <p:txBody>
          <a:bodyPr wrap="non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a:ea typeface="+mn-ea"/>
                <a:cs typeface="+mn-cs"/>
              </a:rPr>
              <a:t>Regional</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a:ea typeface="+mn-ea"/>
                <a:cs typeface="+mn-cs"/>
              </a:rPr>
              <a:t>&amp; Internal</a:t>
            </a:r>
          </a:p>
        </p:txBody>
      </p:sp>
      <p:sp>
        <p:nvSpPr>
          <p:cNvPr id="121" name="Rectangle: Rounded Corners 120">
            <a:extLst>
              <a:ext uri="{FF2B5EF4-FFF2-40B4-BE49-F238E27FC236}">
                <a16:creationId xmlns:a16="http://schemas.microsoft.com/office/drawing/2014/main" id="{29274B73-098A-4A2C-A90B-9965FB304B84}"/>
              </a:ext>
            </a:extLst>
          </p:cNvPr>
          <p:cNvSpPr/>
          <p:nvPr/>
        </p:nvSpPr>
        <p:spPr>
          <a:xfrm>
            <a:off x="10848047" y="4606251"/>
            <a:ext cx="768643" cy="1396504"/>
          </a:xfrm>
          <a:prstGeom prst="roundRect">
            <a:avLst/>
          </a:prstGeom>
          <a:noFill/>
          <a:ln w="19050" cap="flat">
            <a:solidFill>
              <a:schemeClr val="tx2"/>
            </a:solidFill>
            <a:prstDash val="dash"/>
            <a:miter/>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22" name="Rectangle: Rounded Corners 121">
            <a:extLst>
              <a:ext uri="{FF2B5EF4-FFF2-40B4-BE49-F238E27FC236}">
                <a16:creationId xmlns:a16="http://schemas.microsoft.com/office/drawing/2014/main" id="{E2C10FE8-4690-45B2-9BFA-302D9412C358}"/>
              </a:ext>
            </a:extLst>
          </p:cNvPr>
          <p:cNvSpPr/>
          <p:nvPr/>
        </p:nvSpPr>
        <p:spPr>
          <a:xfrm>
            <a:off x="7943983" y="4597711"/>
            <a:ext cx="1741665" cy="1396504"/>
          </a:xfrm>
          <a:prstGeom prst="roundRect">
            <a:avLst>
              <a:gd name="adj" fmla="val 8650"/>
            </a:avLst>
          </a:prstGeom>
          <a:noFill/>
          <a:ln w="19050" cap="flat">
            <a:solidFill>
              <a:schemeClr val="tx2"/>
            </a:solidFill>
            <a:prstDash val="dash"/>
            <a:miter/>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23" name="Rectangle: Rounded Corners 122">
            <a:extLst>
              <a:ext uri="{FF2B5EF4-FFF2-40B4-BE49-F238E27FC236}">
                <a16:creationId xmlns:a16="http://schemas.microsoft.com/office/drawing/2014/main" id="{73C47930-A84F-4F45-8DD6-3CC3A3B7BBD9}"/>
              </a:ext>
            </a:extLst>
          </p:cNvPr>
          <p:cNvSpPr/>
          <p:nvPr/>
        </p:nvSpPr>
        <p:spPr>
          <a:xfrm>
            <a:off x="2184517" y="5576959"/>
            <a:ext cx="1700490" cy="1185348"/>
          </a:xfrm>
          <a:prstGeom prst="roundRect">
            <a:avLst>
              <a:gd name="adj" fmla="val 8650"/>
            </a:avLst>
          </a:prstGeom>
          <a:noFill/>
          <a:ln w="19050" cap="flat">
            <a:solidFill>
              <a:schemeClr val="tx2"/>
            </a:solidFill>
            <a:prstDash val="dash"/>
            <a:miter/>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24" name="Rectangle 123">
            <a:extLst>
              <a:ext uri="{FF2B5EF4-FFF2-40B4-BE49-F238E27FC236}">
                <a16:creationId xmlns:a16="http://schemas.microsoft.com/office/drawing/2014/main" id="{C3A9FFB9-13A1-46D6-898C-FC724828E128}"/>
              </a:ext>
            </a:extLst>
          </p:cNvPr>
          <p:cNvSpPr/>
          <p:nvPr/>
        </p:nvSpPr>
        <p:spPr>
          <a:xfrm>
            <a:off x="10826086" y="4590017"/>
            <a:ext cx="81650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A1A1A"/>
                </a:solidFill>
                <a:effectLst/>
                <a:uLnTx/>
                <a:uFillTx/>
                <a:latin typeface="Segoe UI"/>
                <a:ea typeface="+mn-ea"/>
                <a:cs typeface="+mn-cs"/>
              </a:rPr>
              <a:t>On Prem</a:t>
            </a:r>
          </a:p>
        </p:txBody>
      </p:sp>
      <p:pic>
        <p:nvPicPr>
          <p:cNvPr id="5" name="Picture 4">
            <a:extLst>
              <a:ext uri="{FF2B5EF4-FFF2-40B4-BE49-F238E27FC236}">
                <a16:creationId xmlns:a16="http://schemas.microsoft.com/office/drawing/2014/main" id="{83DDB79F-D918-4CCF-B5E9-31DFD0A4DF34}"/>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10943910" y="5425655"/>
            <a:ext cx="573721" cy="436271"/>
          </a:xfrm>
          <a:prstGeom prst="rect">
            <a:avLst/>
          </a:prstGeom>
        </p:spPr>
      </p:pic>
      <p:pic>
        <p:nvPicPr>
          <p:cNvPr id="125" name="Picture 124">
            <a:extLst>
              <a:ext uri="{FF2B5EF4-FFF2-40B4-BE49-F238E27FC236}">
                <a16:creationId xmlns:a16="http://schemas.microsoft.com/office/drawing/2014/main" id="{30DB1C4D-2DB6-4146-A798-0EE6D6595F8F}"/>
              </a:ext>
            </a:extLst>
          </p:cNvPr>
          <p:cNvPicPr>
            <a:picLocks noChangeAspect="1"/>
          </p:cNvPicPr>
          <p:nvPr/>
        </p:nvPicPr>
        <p:blipFill>
          <a:blip r:embed="rId9"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2588397" y="6374912"/>
            <a:ext cx="327157" cy="327157"/>
          </a:xfrm>
          <a:prstGeom prst="rect">
            <a:avLst/>
          </a:prstGeom>
        </p:spPr>
      </p:pic>
      <p:pic>
        <p:nvPicPr>
          <p:cNvPr id="126" name="Picture 125">
            <a:extLst>
              <a:ext uri="{FF2B5EF4-FFF2-40B4-BE49-F238E27FC236}">
                <a16:creationId xmlns:a16="http://schemas.microsoft.com/office/drawing/2014/main" id="{C509615E-7E9B-42E8-AC24-9C0482FC8329}"/>
              </a:ext>
            </a:extLst>
          </p:cNvPr>
          <p:cNvPicPr>
            <a:picLocks noChangeAspect="1"/>
          </p:cNvPicPr>
          <p:nvPr/>
        </p:nvPicPr>
        <p:blipFill>
          <a:blip r:embed="rId10"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3115435" y="6368655"/>
            <a:ext cx="333902" cy="333902"/>
          </a:xfrm>
          <a:prstGeom prst="rect">
            <a:avLst/>
          </a:prstGeom>
        </p:spPr>
      </p:pic>
      <p:pic>
        <p:nvPicPr>
          <p:cNvPr id="127" name="Picture 126">
            <a:extLst>
              <a:ext uri="{FF2B5EF4-FFF2-40B4-BE49-F238E27FC236}">
                <a16:creationId xmlns:a16="http://schemas.microsoft.com/office/drawing/2014/main" id="{7DFA8E43-6C4B-4C99-AC18-E95A523095B6}"/>
              </a:ext>
            </a:extLst>
          </p:cNvPr>
          <p:cNvPicPr>
            <a:picLocks noChangeAspect="1"/>
          </p:cNvPicPr>
          <p:nvPr/>
        </p:nvPicPr>
        <p:blipFill>
          <a:blip r:embed="rId9"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8390868" y="5460343"/>
            <a:ext cx="327157" cy="327157"/>
          </a:xfrm>
          <a:prstGeom prst="rect">
            <a:avLst/>
          </a:prstGeom>
        </p:spPr>
      </p:pic>
      <p:pic>
        <p:nvPicPr>
          <p:cNvPr id="128" name="Picture 127">
            <a:extLst>
              <a:ext uri="{FF2B5EF4-FFF2-40B4-BE49-F238E27FC236}">
                <a16:creationId xmlns:a16="http://schemas.microsoft.com/office/drawing/2014/main" id="{99B4DF6D-73EE-43BE-B0D3-B12943F4E519}"/>
              </a:ext>
            </a:extLst>
          </p:cNvPr>
          <p:cNvPicPr>
            <a:picLocks noChangeAspect="1"/>
          </p:cNvPicPr>
          <p:nvPr/>
        </p:nvPicPr>
        <p:blipFill>
          <a:blip r:embed="rId10"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8917906" y="5454087"/>
            <a:ext cx="333902" cy="333902"/>
          </a:xfrm>
          <a:prstGeom prst="rect">
            <a:avLst/>
          </a:prstGeom>
        </p:spPr>
      </p:pic>
      <p:pic>
        <p:nvPicPr>
          <p:cNvPr id="7" name="Picture 6">
            <a:extLst>
              <a:ext uri="{FF2B5EF4-FFF2-40B4-BE49-F238E27FC236}">
                <a16:creationId xmlns:a16="http://schemas.microsoft.com/office/drawing/2014/main" id="{8DBE17CE-6B41-4664-B401-2BA9E2CF191A}"/>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11062988" y="4918045"/>
            <a:ext cx="350380" cy="350380"/>
          </a:xfrm>
          <a:prstGeom prst="rect">
            <a:avLst/>
          </a:prstGeom>
        </p:spPr>
      </p:pic>
      <p:pic>
        <p:nvPicPr>
          <p:cNvPr id="89" name="Picture 88">
            <a:extLst>
              <a:ext uri="{FF2B5EF4-FFF2-40B4-BE49-F238E27FC236}">
                <a16:creationId xmlns:a16="http://schemas.microsoft.com/office/drawing/2014/main" id="{365CF43E-FEA4-4175-B15D-F1B7D041FD5F}"/>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4302182" y="5046420"/>
            <a:ext cx="268258" cy="268258"/>
          </a:xfrm>
          <a:prstGeom prst="rect">
            <a:avLst/>
          </a:prstGeom>
        </p:spPr>
      </p:pic>
      <p:pic>
        <p:nvPicPr>
          <p:cNvPr id="90" name="Picture 89">
            <a:extLst>
              <a:ext uri="{FF2B5EF4-FFF2-40B4-BE49-F238E27FC236}">
                <a16:creationId xmlns:a16="http://schemas.microsoft.com/office/drawing/2014/main" id="{B3F50811-2D1C-4EFB-B043-B65956869B28}"/>
              </a:ext>
            </a:extLst>
          </p:cNvPr>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3196500" y="5056157"/>
            <a:ext cx="265123" cy="265123"/>
          </a:xfrm>
          <a:prstGeom prst="rect">
            <a:avLst/>
          </a:prstGeom>
        </p:spPr>
      </p:pic>
      <p:pic>
        <p:nvPicPr>
          <p:cNvPr id="91" name="Picture 90">
            <a:extLst>
              <a:ext uri="{FF2B5EF4-FFF2-40B4-BE49-F238E27FC236}">
                <a16:creationId xmlns:a16="http://schemas.microsoft.com/office/drawing/2014/main" id="{5FF2CCB5-44DD-49AC-B179-4D1CA0FEDB83}"/>
              </a:ext>
            </a:extLst>
          </p:cNvPr>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2625972" y="5046420"/>
            <a:ext cx="268258" cy="268258"/>
          </a:xfrm>
          <a:prstGeom prst="rect">
            <a:avLst/>
          </a:prstGeom>
        </p:spPr>
      </p:pic>
      <p:pic>
        <p:nvPicPr>
          <p:cNvPr id="92" name="Picture 14" descr="Image result for azure logic apps icon">
            <a:extLst>
              <a:ext uri="{FF2B5EF4-FFF2-40B4-BE49-F238E27FC236}">
                <a16:creationId xmlns:a16="http://schemas.microsoft.com/office/drawing/2014/main" id="{B6CFC5E5-728C-435F-B9AC-E93B12CA41BF}"/>
              </a:ext>
            </a:extLst>
          </p:cNvPr>
          <p:cNvPicPr>
            <a:picLocks noChangeAspect="1" noChangeArrowheads="1"/>
          </p:cNvPicPr>
          <p:nvPr/>
        </p:nvPicPr>
        <p:blipFill>
          <a:blip r:embed="rId15" cstate="screen">
            <a:extLst>
              <a:ext uri="{28A0092B-C50C-407E-A947-70E740481C1C}">
                <a14:useLocalDpi xmlns:a14="http://schemas.microsoft.com/office/drawing/2010/main"/>
              </a:ext>
            </a:extLst>
          </a:blip>
          <a:srcRect/>
          <a:stretch>
            <a:fillRect/>
          </a:stretch>
        </p:blipFill>
        <p:spPr bwMode="auto">
          <a:xfrm>
            <a:off x="4808454" y="4996019"/>
            <a:ext cx="360871" cy="360871"/>
          </a:xfrm>
          <a:prstGeom prst="rect">
            <a:avLst/>
          </a:prstGeom>
          <a:noFill/>
          <a:extLst>
            <a:ext uri="{909E8E84-426E-40DD-AFC4-6F175D3DCCD1}">
              <a14:hiddenFill xmlns:a14="http://schemas.microsoft.com/office/drawing/2010/main">
                <a:solidFill>
                  <a:srgbClr val="FFFFFF"/>
                </a:solidFill>
              </a14:hiddenFill>
            </a:ext>
          </a:extLst>
        </p:spPr>
      </p:pic>
      <p:sp>
        <p:nvSpPr>
          <p:cNvPr id="94" name="TextBox 93">
            <a:extLst>
              <a:ext uri="{FF2B5EF4-FFF2-40B4-BE49-F238E27FC236}">
                <a16:creationId xmlns:a16="http://schemas.microsoft.com/office/drawing/2014/main" id="{9E81A676-2F0D-4070-A26E-ECB0623E6819}"/>
              </a:ext>
            </a:extLst>
          </p:cNvPr>
          <p:cNvSpPr txBox="1"/>
          <p:nvPr/>
        </p:nvSpPr>
        <p:spPr>
          <a:xfrm>
            <a:off x="2477011" y="5361462"/>
            <a:ext cx="639203" cy="20005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Web Apps</a:t>
            </a:r>
          </a:p>
        </p:txBody>
      </p:sp>
      <p:sp>
        <p:nvSpPr>
          <p:cNvPr id="95" name="TextBox 94">
            <a:extLst>
              <a:ext uri="{FF2B5EF4-FFF2-40B4-BE49-F238E27FC236}">
                <a16:creationId xmlns:a16="http://schemas.microsoft.com/office/drawing/2014/main" id="{6FCB7BB1-9912-4B29-8DBC-DE1F8F365757}"/>
              </a:ext>
            </a:extLst>
          </p:cNvPr>
          <p:cNvSpPr txBox="1"/>
          <p:nvPr/>
        </p:nvSpPr>
        <p:spPr>
          <a:xfrm>
            <a:off x="4210396" y="5434073"/>
            <a:ext cx="527194" cy="15329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Mobile Apps</a:t>
            </a:r>
          </a:p>
        </p:txBody>
      </p:sp>
      <p:sp>
        <p:nvSpPr>
          <p:cNvPr id="96" name="TextBox 95">
            <a:extLst>
              <a:ext uri="{FF2B5EF4-FFF2-40B4-BE49-F238E27FC236}">
                <a16:creationId xmlns:a16="http://schemas.microsoft.com/office/drawing/2014/main" id="{C486D959-01B4-4A54-8DBB-496561935E44}"/>
              </a:ext>
            </a:extLst>
          </p:cNvPr>
          <p:cNvSpPr txBox="1"/>
          <p:nvPr/>
        </p:nvSpPr>
        <p:spPr>
          <a:xfrm>
            <a:off x="3157449" y="5358736"/>
            <a:ext cx="415417" cy="15329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API Apps</a:t>
            </a:r>
          </a:p>
        </p:txBody>
      </p:sp>
      <p:sp>
        <p:nvSpPr>
          <p:cNvPr id="97" name="TextBox 96">
            <a:extLst>
              <a:ext uri="{FF2B5EF4-FFF2-40B4-BE49-F238E27FC236}">
                <a16:creationId xmlns:a16="http://schemas.microsoft.com/office/drawing/2014/main" id="{A2FCEE97-02CF-4C36-9C63-E66A44382480}"/>
              </a:ext>
            </a:extLst>
          </p:cNvPr>
          <p:cNvSpPr txBox="1"/>
          <p:nvPr/>
        </p:nvSpPr>
        <p:spPr>
          <a:xfrm>
            <a:off x="4736854" y="5340930"/>
            <a:ext cx="476833" cy="15329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Logic Apps</a:t>
            </a:r>
          </a:p>
        </p:txBody>
      </p:sp>
      <p:pic>
        <p:nvPicPr>
          <p:cNvPr id="8" name="Picture 7">
            <a:extLst>
              <a:ext uri="{FF2B5EF4-FFF2-40B4-BE49-F238E27FC236}">
                <a16:creationId xmlns:a16="http://schemas.microsoft.com/office/drawing/2014/main" id="{3746F9EF-DB0B-4B1A-A6C7-7F7E1F742322}"/>
              </a:ext>
            </a:extLst>
          </p:cNvPr>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3741191" y="5068934"/>
            <a:ext cx="305730" cy="305730"/>
          </a:xfrm>
          <a:prstGeom prst="rect">
            <a:avLst/>
          </a:prstGeom>
        </p:spPr>
      </p:pic>
      <p:sp>
        <p:nvSpPr>
          <p:cNvPr id="88" name="TextBox 87">
            <a:extLst>
              <a:ext uri="{FF2B5EF4-FFF2-40B4-BE49-F238E27FC236}">
                <a16:creationId xmlns:a16="http://schemas.microsoft.com/office/drawing/2014/main" id="{AAFE4208-B221-44DE-9FDB-71F1FCA545C5}"/>
              </a:ext>
            </a:extLst>
          </p:cNvPr>
          <p:cNvSpPr txBox="1"/>
          <p:nvPr/>
        </p:nvSpPr>
        <p:spPr>
          <a:xfrm>
            <a:off x="3729165" y="5369937"/>
            <a:ext cx="435070" cy="15329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Functions</a:t>
            </a:r>
          </a:p>
        </p:txBody>
      </p:sp>
      <p:grpSp>
        <p:nvGrpSpPr>
          <p:cNvPr id="137" name="Group 136">
            <a:extLst>
              <a:ext uri="{FF2B5EF4-FFF2-40B4-BE49-F238E27FC236}">
                <a16:creationId xmlns:a16="http://schemas.microsoft.com/office/drawing/2014/main" id="{EB9B4268-615C-4887-BC38-676C1A2E11B4}"/>
              </a:ext>
            </a:extLst>
          </p:cNvPr>
          <p:cNvGrpSpPr/>
          <p:nvPr/>
        </p:nvGrpSpPr>
        <p:grpSpPr>
          <a:xfrm>
            <a:off x="316447" y="393496"/>
            <a:ext cx="612898" cy="506752"/>
            <a:chOff x="5002941" y="4585507"/>
            <a:chExt cx="609753" cy="504153"/>
          </a:xfrm>
        </p:grpSpPr>
        <p:sp>
          <p:nvSpPr>
            <p:cNvPr id="146" name="Freeform 19">
              <a:extLst>
                <a:ext uri="{FF2B5EF4-FFF2-40B4-BE49-F238E27FC236}">
                  <a16:creationId xmlns:a16="http://schemas.microsoft.com/office/drawing/2014/main" id="{A674175A-5392-472B-A131-CA3DBC084EA6}"/>
                </a:ext>
              </a:extLst>
            </p:cNvPr>
            <p:cNvSpPr>
              <a:spLocks/>
            </p:cNvSpPr>
            <p:nvPr/>
          </p:nvSpPr>
          <p:spPr bwMode="auto">
            <a:xfrm>
              <a:off x="5002941" y="4585507"/>
              <a:ext cx="609753" cy="504153"/>
            </a:xfrm>
            <a:custGeom>
              <a:avLst/>
              <a:gdLst>
                <a:gd name="T0" fmla="*/ 31 w 262"/>
                <a:gd name="T1" fmla="*/ 216 h 216"/>
                <a:gd name="T2" fmla="*/ 0 w 262"/>
                <a:gd name="T3" fmla="*/ 131 h 216"/>
                <a:gd name="T4" fmla="*/ 131 w 262"/>
                <a:gd name="T5" fmla="*/ 0 h 216"/>
                <a:gd name="T6" fmla="*/ 262 w 262"/>
                <a:gd name="T7" fmla="*/ 131 h 216"/>
                <a:gd name="T8" fmla="*/ 231 w 262"/>
                <a:gd name="T9" fmla="*/ 216 h 216"/>
              </a:gdLst>
              <a:ahLst/>
              <a:cxnLst>
                <a:cxn ang="0">
                  <a:pos x="T0" y="T1"/>
                </a:cxn>
                <a:cxn ang="0">
                  <a:pos x="T2" y="T3"/>
                </a:cxn>
                <a:cxn ang="0">
                  <a:pos x="T4" y="T5"/>
                </a:cxn>
                <a:cxn ang="0">
                  <a:pos x="T6" y="T7"/>
                </a:cxn>
                <a:cxn ang="0">
                  <a:pos x="T8" y="T9"/>
                </a:cxn>
              </a:cxnLst>
              <a:rect l="0" t="0" r="r" b="b"/>
              <a:pathLst>
                <a:path w="262" h="216">
                  <a:moveTo>
                    <a:pt x="31" y="216"/>
                  </a:moveTo>
                  <a:cubicBezTo>
                    <a:pt x="12" y="193"/>
                    <a:pt x="0" y="163"/>
                    <a:pt x="0" y="131"/>
                  </a:cubicBezTo>
                  <a:cubicBezTo>
                    <a:pt x="0" y="59"/>
                    <a:pt x="59" y="0"/>
                    <a:pt x="131" y="0"/>
                  </a:cubicBezTo>
                  <a:cubicBezTo>
                    <a:pt x="203" y="0"/>
                    <a:pt x="262" y="59"/>
                    <a:pt x="262" y="131"/>
                  </a:cubicBezTo>
                  <a:cubicBezTo>
                    <a:pt x="262" y="163"/>
                    <a:pt x="250" y="193"/>
                    <a:pt x="231" y="216"/>
                  </a:cubicBezTo>
                </a:path>
              </a:pathLst>
            </a:custGeom>
            <a:noFill/>
            <a:ln w="31750" cap="flat">
              <a:solidFill>
                <a:schemeClr val="accent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47" name="Line 20">
              <a:extLst>
                <a:ext uri="{FF2B5EF4-FFF2-40B4-BE49-F238E27FC236}">
                  <a16:creationId xmlns:a16="http://schemas.microsoft.com/office/drawing/2014/main" id="{2CAE074E-27D8-4787-AF19-389E912B74D8}"/>
                </a:ext>
              </a:extLst>
            </p:cNvPr>
            <p:cNvSpPr>
              <a:spLocks noChangeShapeType="1"/>
            </p:cNvSpPr>
            <p:nvPr/>
          </p:nvSpPr>
          <p:spPr bwMode="auto">
            <a:xfrm flipV="1">
              <a:off x="5307818" y="4858164"/>
              <a:ext cx="143413" cy="119083"/>
            </a:xfrm>
            <a:prstGeom prst="line">
              <a:avLst/>
            </a:prstGeom>
            <a:noFill/>
            <a:ln w="31750" cap="flat">
              <a:solidFill>
                <a:schemeClr val="accent3"/>
              </a:solidFill>
              <a:prstDash val="solid"/>
              <a:miter lim="800000"/>
              <a:headEnd type="oval"/>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48" name="Line 22">
              <a:extLst>
                <a:ext uri="{FF2B5EF4-FFF2-40B4-BE49-F238E27FC236}">
                  <a16:creationId xmlns:a16="http://schemas.microsoft.com/office/drawing/2014/main" id="{0694FC0A-22B8-4D0B-9D22-87ACBEF18820}"/>
                </a:ext>
              </a:extLst>
            </p:cNvPr>
            <p:cNvSpPr>
              <a:spLocks noChangeShapeType="1"/>
            </p:cNvSpPr>
            <p:nvPr/>
          </p:nvSpPr>
          <p:spPr bwMode="auto">
            <a:xfrm>
              <a:off x="5307818" y="4585507"/>
              <a:ext cx="0" cy="74942"/>
            </a:xfrm>
            <a:prstGeom prst="line">
              <a:avLst/>
            </a:prstGeom>
            <a:noFill/>
            <a:ln w="31750" cap="flat">
              <a:solidFill>
                <a:schemeClr val="accent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49" name="Line 23">
              <a:extLst>
                <a:ext uri="{FF2B5EF4-FFF2-40B4-BE49-F238E27FC236}">
                  <a16:creationId xmlns:a16="http://schemas.microsoft.com/office/drawing/2014/main" id="{C231D3DE-49E2-4D4D-8C9F-722AD4D2C24F}"/>
                </a:ext>
              </a:extLst>
            </p:cNvPr>
            <p:cNvSpPr>
              <a:spLocks noChangeShapeType="1"/>
            </p:cNvSpPr>
            <p:nvPr/>
          </p:nvSpPr>
          <p:spPr bwMode="auto">
            <a:xfrm flipH="1">
              <a:off x="5471327" y="4674074"/>
              <a:ext cx="52800" cy="54503"/>
            </a:xfrm>
            <a:prstGeom prst="line">
              <a:avLst/>
            </a:prstGeom>
            <a:noFill/>
            <a:ln w="31750" cap="flat">
              <a:solidFill>
                <a:schemeClr val="accent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50" name="Line 24">
              <a:extLst>
                <a:ext uri="{FF2B5EF4-FFF2-40B4-BE49-F238E27FC236}">
                  <a16:creationId xmlns:a16="http://schemas.microsoft.com/office/drawing/2014/main" id="{B6E3FB52-A198-4EFF-B887-818A83ED2F8E}"/>
                </a:ext>
              </a:extLst>
            </p:cNvPr>
            <p:cNvSpPr>
              <a:spLocks noChangeShapeType="1"/>
            </p:cNvSpPr>
            <p:nvPr/>
          </p:nvSpPr>
          <p:spPr bwMode="auto">
            <a:xfrm flipH="1">
              <a:off x="5539456" y="4875055"/>
              <a:ext cx="73238" cy="0"/>
            </a:xfrm>
            <a:prstGeom prst="line">
              <a:avLst/>
            </a:prstGeom>
            <a:noFill/>
            <a:ln w="31750" cap="flat">
              <a:solidFill>
                <a:schemeClr val="accent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51" name="Line 25">
              <a:extLst>
                <a:ext uri="{FF2B5EF4-FFF2-40B4-BE49-F238E27FC236}">
                  <a16:creationId xmlns:a16="http://schemas.microsoft.com/office/drawing/2014/main" id="{3F6804AD-FFE3-4CD3-9CB6-BF86BBB391F1}"/>
                </a:ext>
              </a:extLst>
            </p:cNvPr>
            <p:cNvSpPr>
              <a:spLocks noChangeShapeType="1"/>
            </p:cNvSpPr>
            <p:nvPr/>
          </p:nvSpPr>
          <p:spPr bwMode="auto">
            <a:xfrm flipH="1">
              <a:off x="5002941" y="4875055"/>
              <a:ext cx="73238" cy="0"/>
            </a:xfrm>
            <a:prstGeom prst="line">
              <a:avLst/>
            </a:prstGeom>
            <a:noFill/>
            <a:ln w="31750" cap="flat">
              <a:solidFill>
                <a:schemeClr val="accent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52" name="Line 26">
              <a:extLst>
                <a:ext uri="{FF2B5EF4-FFF2-40B4-BE49-F238E27FC236}">
                  <a16:creationId xmlns:a16="http://schemas.microsoft.com/office/drawing/2014/main" id="{426D98F9-CD31-4B72-BFF0-CD4834BEF641}"/>
                </a:ext>
              </a:extLst>
            </p:cNvPr>
            <p:cNvSpPr>
              <a:spLocks noChangeShapeType="1"/>
            </p:cNvSpPr>
            <p:nvPr/>
          </p:nvSpPr>
          <p:spPr bwMode="auto">
            <a:xfrm>
              <a:off x="5091508" y="4674074"/>
              <a:ext cx="52800" cy="54503"/>
            </a:xfrm>
            <a:prstGeom prst="line">
              <a:avLst/>
            </a:prstGeom>
            <a:noFill/>
            <a:ln w="31750" cap="flat">
              <a:solidFill>
                <a:schemeClr val="accent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cxnSp>
        <p:nvCxnSpPr>
          <p:cNvPr id="65" name="Straight Connector 64">
            <a:extLst>
              <a:ext uri="{FF2B5EF4-FFF2-40B4-BE49-F238E27FC236}">
                <a16:creationId xmlns:a16="http://schemas.microsoft.com/office/drawing/2014/main" id="{62292805-2CEE-4C36-BB84-7A90F37883F5}"/>
              </a:ext>
            </a:extLst>
          </p:cNvPr>
          <p:cNvCxnSpPr>
            <a:cxnSpLocks/>
          </p:cNvCxnSpPr>
          <p:nvPr/>
        </p:nvCxnSpPr>
        <p:spPr>
          <a:xfrm>
            <a:off x="6487800" y="1977457"/>
            <a:ext cx="0" cy="4427253"/>
          </a:xfrm>
          <a:prstGeom prst="line">
            <a:avLst/>
          </a:prstGeom>
          <a:ln w="12700" cap="rnd">
            <a:solidFill>
              <a:schemeClr val="tx2">
                <a:lumMod val="50000"/>
              </a:schemeClr>
            </a:solidFill>
            <a:prstDash val="sysDot"/>
            <a:headEnd type="none"/>
            <a:tailEnd type="none"/>
          </a:ln>
          <a:effectLst/>
        </p:spPr>
        <p:style>
          <a:lnRef idx="1">
            <a:schemeClr val="accent1"/>
          </a:lnRef>
          <a:fillRef idx="0">
            <a:schemeClr val="accent1"/>
          </a:fillRef>
          <a:effectRef idx="0">
            <a:schemeClr val="accent1"/>
          </a:effectRef>
          <a:fontRef idx="minor">
            <a:schemeClr val="tx1"/>
          </a:fontRef>
        </p:style>
      </p:cxnSp>
      <p:pic>
        <p:nvPicPr>
          <p:cNvPr id="69" name="Picture 68">
            <a:extLst>
              <a:ext uri="{FF2B5EF4-FFF2-40B4-BE49-F238E27FC236}">
                <a16:creationId xmlns:a16="http://schemas.microsoft.com/office/drawing/2014/main" id="{AD576BB8-C3A4-4AA6-A523-27F1BACD486F}"/>
              </a:ext>
            </a:extLst>
          </p:cNvPr>
          <p:cNvPicPr>
            <a:picLocks noChangeAspect="1"/>
          </p:cNvPicPr>
          <p:nvPr/>
        </p:nvPicPr>
        <p:blipFill>
          <a:blip r:embed="rId10"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2048406" y="5017312"/>
            <a:ext cx="333902" cy="333902"/>
          </a:xfrm>
          <a:prstGeom prst="rect">
            <a:avLst/>
          </a:prstGeom>
        </p:spPr>
      </p:pic>
      <p:sp>
        <p:nvSpPr>
          <p:cNvPr id="6" name="Right Brace 5">
            <a:extLst>
              <a:ext uri="{FF2B5EF4-FFF2-40B4-BE49-F238E27FC236}">
                <a16:creationId xmlns:a16="http://schemas.microsoft.com/office/drawing/2014/main" id="{E59E4E18-1B1F-46F8-A2B8-FDDB7F9B1516}"/>
              </a:ext>
            </a:extLst>
          </p:cNvPr>
          <p:cNvSpPr/>
          <p:nvPr/>
        </p:nvSpPr>
        <p:spPr>
          <a:xfrm>
            <a:off x="5140754" y="4290282"/>
            <a:ext cx="212259" cy="1494571"/>
          </a:xfrm>
          <a:prstGeom prst="rightBrac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 name="TextBox 8">
            <a:extLst>
              <a:ext uri="{FF2B5EF4-FFF2-40B4-BE49-F238E27FC236}">
                <a16:creationId xmlns:a16="http://schemas.microsoft.com/office/drawing/2014/main" id="{A3C1B332-8EC1-4C88-A231-ABBD3583F7B1}"/>
              </a:ext>
            </a:extLst>
          </p:cNvPr>
          <p:cNvSpPr txBox="1"/>
          <p:nvPr/>
        </p:nvSpPr>
        <p:spPr>
          <a:xfrm>
            <a:off x="5549462" y="4807123"/>
            <a:ext cx="767839" cy="369332"/>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Application</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Front End</a:t>
            </a:r>
          </a:p>
        </p:txBody>
      </p:sp>
      <p:sp>
        <p:nvSpPr>
          <p:cNvPr id="82" name="TextBox 81">
            <a:extLst>
              <a:ext uri="{FF2B5EF4-FFF2-40B4-BE49-F238E27FC236}">
                <a16:creationId xmlns:a16="http://schemas.microsoft.com/office/drawing/2014/main" id="{D2270F76-A4C0-40C8-8180-53945CF12C2A}"/>
              </a:ext>
            </a:extLst>
          </p:cNvPr>
          <p:cNvSpPr txBox="1"/>
          <p:nvPr/>
        </p:nvSpPr>
        <p:spPr>
          <a:xfrm>
            <a:off x="5512977" y="5963817"/>
            <a:ext cx="767839" cy="55399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Application</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Back End</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Services</a:t>
            </a:r>
          </a:p>
        </p:txBody>
      </p:sp>
      <p:sp>
        <p:nvSpPr>
          <p:cNvPr id="83" name="Right Brace 82">
            <a:extLst>
              <a:ext uri="{FF2B5EF4-FFF2-40B4-BE49-F238E27FC236}">
                <a16:creationId xmlns:a16="http://schemas.microsoft.com/office/drawing/2014/main" id="{15B3CC65-8593-415F-AA59-6ECF11512D66}"/>
              </a:ext>
            </a:extLst>
          </p:cNvPr>
          <p:cNvSpPr/>
          <p:nvPr/>
        </p:nvSpPr>
        <p:spPr>
          <a:xfrm>
            <a:off x="5156737" y="5848557"/>
            <a:ext cx="180292" cy="913749"/>
          </a:xfrm>
          <a:prstGeom prst="rightBrac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Tree>
    <p:extLst>
      <p:ext uri="{BB962C8B-B14F-4D97-AF65-F5344CB8AC3E}">
        <p14:creationId xmlns:p14="http://schemas.microsoft.com/office/powerpoint/2010/main" val="935061315"/>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92622EA-EBFA-B341-9128-DF9045A84C2D}"/>
              </a:ext>
            </a:extLst>
          </p:cNvPr>
          <p:cNvSpPr/>
          <p:nvPr/>
        </p:nvSpPr>
        <p:spPr bwMode="auto">
          <a:xfrm>
            <a:off x="38639" y="0"/>
            <a:ext cx="8493487" cy="6737335"/>
          </a:xfrm>
          <a:prstGeom prst="rect">
            <a:avLst/>
          </a:prstGeom>
          <a:solidFill>
            <a:schemeClr val="bg1"/>
          </a:solidFill>
          <a:ln>
            <a:noFill/>
            <a:headEnd type="none" w="med" len="med"/>
            <a:tailEnd type="none" w="med" len="med"/>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9" name="Rounded Rectangle 8">
            <a:extLst>
              <a:ext uri="{FF2B5EF4-FFF2-40B4-BE49-F238E27FC236}">
                <a16:creationId xmlns:a16="http://schemas.microsoft.com/office/drawing/2014/main" id="{BB331AA5-01A3-374D-BB1B-6CEF974910CA}"/>
              </a:ext>
            </a:extLst>
          </p:cNvPr>
          <p:cNvSpPr/>
          <p:nvPr/>
        </p:nvSpPr>
        <p:spPr bwMode="auto">
          <a:xfrm>
            <a:off x="1088299" y="3129442"/>
            <a:ext cx="3033188" cy="615553"/>
          </a:xfrm>
          <a:prstGeom prst="roundRect">
            <a:avLst/>
          </a:prstGeom>
          <a:solidFill>
            <a:schemeClr val="tx1">
              <a:lumMod val="10000"/>
              <a:lumOff val="9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2" name="Group 1">
            <a:extLst>
              <a:ext uri="{FF2B5EF4-FFF2-40B4-BE49-F238E27FC236}">
                <a16:creationId xmlns:a16="http://schemas.microsoft.com/office/drawing/2014/main" id="{8E51DFE8-1F69-489C-9917-746C20F132ED}"/>
              </a:ext>
            </a:extLst>
          </p:cNvPr>
          <p:cNvGrpSpPr/>
          <p:nvPr/>
        </p:nvGrpSpPr>
        <p:grpSpPr>
          <a:xfrm>
            <a:off x="8648110" y="-1"/>
            <a:ext cx="3273733" cy="6737335"/>
            <a:chOff x="3234581" y="-2409814"/>
            <a:chExt cx="5983017" cy="13199070"/>
          </a:xfrm>
        </p:grpSpPr>
        <p:sp>
          <p:nvSpPr>
            <p:cNvPr id="47" name="Rectangle 46">
              <a:extLst>
                <a:ext uri="{FF2B5EF4-FFF2-40B4-BE49-F238E27FC236}">
                  <a16:creationId xmlns:a16="http://schemas.microsoft.com/office/drawing/2014/main" id="{8C33BF10-A59E-4F7F-9E2B-FA698E75425B}"/>
                </a:ext>
              </a:extLst>
            </p:cNvPr>
            <p:cNvSpPr/>
            <p:nvPr/>
          </p:nvSpPr>
          <p:spPr bwMode="auto">
            <a:xfrm>
              <a:off x="3234581" y="-2409814"/>
              <a:ext cx="5983017" cy="6554232"/>
            </a:xfrm>
            <a:prstGeom prst="rect">
              <a:avLst/>
            </a:prstGeom>
            <a:solidFill>
              <a:schemeClr val="bg1"/>
            </a:solidFill>
            <a:ln>
              <a:noFill/>
              <a:headEnd type="none" w="med" len="med"/>
              <a:tailEnd type="none" w="med" len="med"/>
            </a:ln>
            <a:effectLst>
              <a:outerShdw blurRad="190500" dist="38100" dir="2700000" sx="101000" sy="101000" algn="ctr"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50" name="Rectangle 49">
              <a:extLst>
                <a:ext uri="{FF2B5EF4-FFF2-40B4-BE49-F238E27FC236}">
                  <a16:creationId xmlns:a16="http://schemas.microsoft.com/office/drawing/2014/main" id="{10CA29F1-8794-4918-B9C7-083C618CD843}"/>
                </a:ext>
              </a:extLst>
            </p:cNvPr>
            <p:cNvSpPr/>
            <p:nvPr/>
          </p:nvSpPr>
          <p:spPr bwMode="auto">
            <a:xfrm>
              <a:off x="3234581" y="4296310"/>
              <a:ext cx="5983017" cy="6492946"/>
            </a:xfrm>
            <a:prstGeom prst="rect">
              <a:avLst/>
            </a:prstGeom>
            <a:solidFill>
              <a:schemeClr val="bg1"/>
            </a:solidFill>
            <a:ln>
              <a:noFill/>
              <a:headEnd type="none" w="med" len="med"/>
              <a:tailEnd type="none" w="med" len="med"/>
            </a:ln>
            <a:effectLst>
              <a:outerShdw blurRad="190500" dist="38100" dir="2700000" sx="101000" sy="101000" algn="ctr"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sp>
        <p:nvSpPr>
          <p:cNvPr id="49" name="Rectangle 48">
            <a:extLst>
              <a:ext uri="{FF2B5EF4-FFF2-40B4-BE49-F238E27FC236}">
                <a16:creationId xmlns:a16="http://schemas.microsoft.com/office/drawing/2014/main" id="{653B8E83-E8DD-4D9D-9573-9F8E9BE2B142}"/>
              </a:ext>
            </a:extLst>
          </p:cNvPr>
          <p:cNvSpPr/>
          <p:nvPr/>
        </p:nvSpPr>
        <p:spPr>
          <a:xfrm>
            <a:off x="440227" y="884460"/>
            <a:ext cx="8207881" cy="584775"/>
          </a:xfrm>
          <a:prstGeom prst="rect">
            <a:avLst/>
          </a:prstGeom>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F37521"/>
                </a:solidFill>
                <a:effectLst/>
                <a:uLnTx/>
                <a:uFillTx/>
                <a:latin typeface="Segoe UI Semibold"/>
                <a:ea typeface="+mn-ea"/>
                <a:cs typeface="+mn-cs"/>
              </a:rPr>
              <a:t>Microsoft’s global multi-CDN ecosystem</a:t>
            </a:r>
          </a:p>
        </p:txBody>
      </p:sp>
      <p:sp>
        <p:nvSpPr>
          <p:cNvPr id="15" name="Title 14">
            <a:extLst>
              <a:ext uri="{FF2B5EF4-FFF2-40B4-BE49-F238E27FC236}">
                <a16:creationId xmlns:a16="http://schemas.microsoft.com/office/drawing/2014/main" id="{6DF06DC9-E0A9-4597-98E7-95BAFB1706B0}"/>
              </a:ext>
            </a:extLst>
          </p:cNvPr>
          <p:cNvSpPr>
            <a:spLocks noGrp="1"/>
          </p:cNvSpPr>
          <p:nvPr>
            <p:ph type="title"/>
          </p:nvPr>
        </p:nvSpPr>
        <p:spPr>
          <a:xfrm>
            <a:off x="1467272" y="237655"/>
            <a:ext cx="6377940" cy="553998"/>
          </a:xfrm>
        </p:spPr>
        <p:txBody>
          <a:bodyPr/>
          <a:lstStyle/>
          <a:p>
            <a:r>
              <a:rPr lang="en-US" dirty="0"/>
              <a:t>Azure CDN</a:t>
            </a:r>
          </a:p>
        </p:txBody>
      </p:sp>
      <p:sp>
        <p:nvSpPr>
          <p:cNvPr id="36" name="Rectangle 35">
            <a:extLst>
              <a:ext uri="{FF2B5EF4-FFF2-40B4-BE49-F238E27FC236}">
                <a16:creationId xmlns:a16="http://schemas.microsoft.com/office/drawing/2014/main" id="{631C8D30-987E-4990-95EB-6F6917288AE1}"/>
              </a:ext>
            </a:extLst>
          </p:cNvPr>
          <p:cNvSpPr/>
          <p:nvPr/>
        </p:nvSpPr>
        <p:spPr>
          <a:xfrm>
            <a:off x="8911745" y="948835"/>
            <a:ext cx="2746462" cy="1815882"/>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a:ln>
                  <a:noFill/>
                </a:ln>
                <a:solidFill>
                  <a:srgbClr val="1A1A1A"/>
                </a:solidFill>
                <a:effectLst/>
                <a:uLnTx/>
                <a:uFillTx/>
                <a:latin typeface="Segoe UI"/>
                <a:ea typeface="+mn-ea"/>
                <a:cs typeface="+mn-cs"/>
              </a:rPr>
              <a:t>“Our page load times are very low, and we're able to do it on a more powerful and scalable infrastructure that costs us 45 percent less.”</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1" u="none" strike="noStrike" kern="1200" cap="none" spc="0" normalizeH="0" baseline="0" noProof="0">
              <a:ln>
                <a:noFill/>
              </a:ln>
              <a:solidFill>
                <a:srgbClr val="1A1A1A"/>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1A1A1A"/>
                </a:solidFill>
                <a:effectLst/>
                <a:uLnTx/>
                <a:uFillTx/>
                <a:latin typeface="Segoe UI"/>
                <a:ea typeface="+mn-ea"/>
                <a:cs typeface="+mn-cs"/>
              </a:rPr>
              <a:t>Kevin </a:t>
            </a:r>
            <a:r>
              <a:rPr kumimoji="0" lang="en-US" sz="1400" b="1" i="0" u="none" strike="noStrike" kern="1200" cap="none" spc="0" normalizeH="0" baseline="0" noProof="0" err="1">
                <a:ln>
                  <a:noFill/>
                </a:ln>
                <a:solidFill>
                  <a:srgbClr val="1A1A1A"/>
                </a:solidFill>
                <a:effectLst/>
                <a:uLnTx/>
                <a:uFillTx/>
                <a:latin typeface="Segoe UI"/>
                <a:ea typeface="+mn-ea"/>
                <a:cs typeface="+mn-cs"/>
              </a:rPr>
              <a:t>Lisota</a:t>
            </a:r>
            <a:r>
              <a:rPr kumimoji="0" lang="en-US" sz="1400" b="1" i="0" u="none" strike="noStrike" kern="1200" cap="none" spc="0" normalizeH="0" baseline="0" noProof="0">
                <a:ln>
                  <a:noFill/>
                </a:ln>
                <a:solidFill>
                  <a:srgbClr val="1A1A1A"/>
                </a:solidFill>
                <a:effectLst/>
                <a:uLnTx/>
                <a:uFillTx/>
                <a:latin typeface="Segoe UI"/>
                <a:ea typeface="+mn-ea"/>
                <a:cs typeface="+mn-cs"/>
              </a:rPr>
              <a:t>, </a:t>
            </a:r>
            <a:r>
              <a:rPr kumimoji="0" lang="en-US" sz="1400" b="1" i="0" u="none" strike="noStrike" kern="1200" cap="none" spc="0" normalizeH="0" baseline="0" noProof="0" err="1">
                <a:ln>
                  <a:noFill/>
                </a:ln>
                <a:solidFill>
                  <a:srgbClr val="1A1A1A"/>
                </a:solidFill>
                <a:effectLst/>
                <a:uLnTx/>
                <a:uFillTx/>
                <a:latin typeface="Segoe UI"/>
                <a:ea typeface="+mn-ea"/>
                <a:cs typeface="+mn-cs"/>
              </a:rPr>
              <a:t>Geekwire</a:t>
            </a:r>
            <a:endParaRPr kumimoji="0" lang="en-US" sz="1400" b="1" i="0" u="none" strike="noStrike" kern="1200" cap="none" spc="0" normalizeH="0" baseline="0" noProof="0">
              <a:ln>
                <a:noFill/>
              </a:ln>
              <a:solidFill>
                <a:srgbClr val="1A1A1A"/>
              </a:solidFill>
              <a:effectLst/>
              <a:uLnTx/>
              <a:uFillTx/>
              <a:latin typeface="Segoe UI"/>
              <a:ea typeface="+mn-ea"/>
              <a:cs typeface="+mn-cs"/>
            </a:endParaRPr>
          </a:p>
        </p:txBody>
      </p:sp>
      <p:sp>
        <p:nvSpPr>
          <p:cNvPr id="37" name="Rectangle 36">
            <a:extLst>
              <a:ext uri="{FF2B5EF4-FFF2-40B4-BE49-F238E27FC236}">
                <a16:creationId xmlns:a16="http://schemas.microsoft.com/office/drawing/2014/main" id="{FEF44E79-E1D2-4F91-AD4C-0E0768DAEE35}"/>
              </a:ext>
            </a:extLst>
          </p:cNvPr>
          <p:cNvSpPr/>
          <p:nvPr/>
        </p:nvSpPr>
        <p:spPr>
          <a:xfrm>
            <a:off x="8976273" y="4440672"/>
            <a:ext cx="2810719" cy="2062103"/>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1A1A1A"/>
                </a:solidFill>
                <a:effectLst/>
                <a:uLnTx/>
                <a:uFillTx/>
                <a:latin typeface="Segoe UI"/>
                <a:ea typeface="+mn-ea"/>
                <a:cs typeface="+mn-cs"/>
              </a:rPr>
              <a:t>“Our partnership with Microsoft Azure was critical in extending our reach to more people and more devices via cloud streaming than ever before.” </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1" u="none" strike="noStrike" kern="1200" cap="none" spc="0" normalizeH="0" baseline="0" noProof="0" dirty="0">
              <a:ln>
                <a:noFill/>
              </a:ln>
              <a:solidFill>
                <a:srgbClr val="1A1A1A"/>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1A1A1A"/>
                </a:solidFill>
                <a:effectLst/>
                <a:uLnTx/>
                <a:uFillTx/>
                <a:latin typeface="Segoe UI"/>
                <a:ea typeface="+mn-ea"/>
                <a:cs typeface="+mn-cs"/>
              </a:rPr>
              <a:t>Eric Black, NBC Sports Group</a:t>
            </a:r>
          </a:p>
        </p:txBody>
      </p:sp>
      <p:pic>
        <p:nvPicPr>
          <p:cNvPr id="2052" name="Picture 4" descr="Geekwire">
            <a:extLst>
              <a:ext uri="{FF2B5EF4-FFF2-40B4-BE49-F238E27FC236}">
                <a16:creationId xmlns:a16="http://schemas.microsoft.com/office/drawing/2014/main" id="{A7038193-7531-4241-8F9F-2F2991FF25F2}"/>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8976273" y="301161"/>
            <a:ext cx="1800225" cy="339056"/>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oup 9">
            <a:extLst>
              <a:ext uri="{FF2B5EF4-FFF2-40B4-BE49-F238E27FC236}">
                <a16:creationId xmlns:a16="http://schemas.microsoft.com/office/drawing/2014/main" id="{D340E88D-8B11-4953-ACD7-1475390B20A2}"/>
              </a:ext>
            </a:extLst>
          </p:cNvPr>
          <p:cNvGrpSpPr/>
          <p:nvPr/>
        </p:nvGrpSpPr>
        <p:grpSpPr>
          <a:xfrm>
            <a:off x="405008" y="5258863"/>
            <a:ext cx="3773244" cy="952864"/>
            <a:chOff x="383237" y="4967735"/>
            <a:chExt cx="3773244" cy="952864"/>
          </a:xfrm>
        </p:grpSpPr>
        <p:grpSp>
          <p:nvGrpSpPr>
            <p:cNvPr id="124" name="Group 123">
              <a:extLst>
                <a:ext uri="{FF2B5EF4-FFF2-40B4-BE49-F238E27FC236}">
                  <a16:creationId xmlns:a16="http://schemas.microsoft.com/office/drawing/2014/main" id="{9C6D4622-3798-45B1-8507-A1E092E5B137}"/>
                </a:ext>
              </a:extLst>
            </p:cNvPr>
            <p:cNvGrpSpPr/>
            <p:nvPr/>
          </p:nvGrpSpPr>
          <p:grpSpPr>
            <a:xfrm>
              <a:off x="1232650" y="4967735"/>
              <a:ext cx="2923831" cy="952864"/>
              <a:chOff x="-319669" y="2026411"/>
              <a:chExt cx="2923831" cy="952864"/>
            </a:xfrm>
          </p:grpSpPr>
          <p:sp>
            <p:nvSpPr>
              <p:cNvPr id="126" name="TextBox 125">
                <a:extLst>
                  <a:ext uri="{FF2B5EF4-FFF2-40B4-BE49-F238E27FC236}">
                    <a16:creationId xmlns:a16="http://schemas.microsoft.com/office/drawing/2014/main" id="{400FDE05-517E-4524-8A21-6B937B14B205}"/>
                  </a:ext>
                </a:extLst>
              </p:cNvPr>
              <p:cNvSpPr txBox="1"/>
              <p:nvPr/>
            </p:nvSpPr>
            <p:spPr>
              <a:xfrm>
                <a:off x="-319669" y="2026411"/>
                <a:ext cx="2886048"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588"/>
                  </a:spcAft>
                  <a:buClrTx/>
                  <a:buSzTx/>
                  <a:buFontTx/>
                  <a:buNone/>
                  <a:tabLst/>
                  <a:defRPr/>
                </a:pPr>
                <a:r>
                  <a:rPr kumimoji="0" lang="en-US" sz="2000" b="0" i="0" u="none" strike="noStrike" kern="1200" cap="none" spc="0" normalizeH="0" baseline="0" noProof="0">
                    <a:ln>
                      <a:noFill/>
                    </a:ln>
                    <a:gradFill>
                      <a:gsLst>
                        <a:gs pos="1250">
                          <a:srgbClr val="0078D4"/>
                        </a:gs>
                        <a:gs pos="100000">
                          <a:srgbClr val="0078D4"/>
                        </a:gs>
                      </a:gsLst>
                      <a:lin ang="5400000" scaled="0"/>
                    </a:gradFill>
                    <a:effectLst/>
                    <a:uLnTx/>
                    <a:uFillTx/>
                    <a:latin typeface="Segoe UI"/>
                    <a:ea typeface="+mn-ea"/>
                    <a:cs typeface="+mn-cs"/>
                  </a:rPr>
                  <a:t>Global scale</a:t>
                </a:r>
              </a:p>
            </p:txBody>
          </p:sp>
          <p:sp>
            <p:nvSpPr>
              <p:cNvPr id="127" name="TextBox 126">
                <a:extLst>
                  <a:ext uri="{FF2B5EF4-FFF2-40B4-BE49-F238E27FC236}">
                    <a16:creationId xmlns:a16="http://schemas.microsoft.com/office/drawing/2014/main" id="{3033AA50-116C-4817-91E5-70177F155F8D}"/>
                  </a:ext>
                </a:extLst>
              </p:cNvPr>
              <p:cNvSpPr txBox="1"/>
              <p:nvPr/>
            </p:nvSpPr>
            <p:spPr>
              <a:xfrm>
                <a:off x="-319669" y="2486832"/>
                <a:ext cx="2923831" cy="492443"/>
              </a:xfrm>
              <a:prstGeom prst="rect">
                <a:avLst/>
              </a:prstGeom>
              <a:noFill/>
            </p:spPr>
            <p:txBody>
              <a:bodyPr wrap="square" lIns="0" tIns="0" rIns="0" bIns="0" rtlCol="0">
                <a:spAutoFit/>
              </a:bodyPr>
              <a:lstStyle/>
              <a:p>
                <a:pPr marL="0" marR="0" lvl="0" indent="0" algn="l" defTabSz="932742" rtl="0" eaLnBrk="1" fontAlgn="auto" latinLnBrk="0" hangingPunct="1">
                  <a:lnSpc>
                    <a:spcPct val="100000"/>
                  </a:lnSpc>
                  <a:spcBef>
                    <a:spcPct val="20000"/>
                  </a:spcBef>
                  <a:spcAft>
                    <a:spcPts val="0"/>
                  </a:spcAft>
                  <a:buClrTx/>
                  <a:buSzPct val="90000"/>
                  <a:buFontTx/>
                  <a:buNone/>
                  <a:tabLst/>
                  <a:defRPr/>
                </a:pPr>
                <a:r>
                  <a:rPr kumimoji="0" lang="en-US" sz="16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Easily handle traffic spikes and heavy load, supports IPv6</a:t>
                </a:r>
              </a:p>
            </p:txBody>
          </p:sp>
        </p:grpSp>
        <p:sp>
          <p:nvSpPr>
            <p:cNvPr id="138" name="globe_4" title="Icon of the earth">
              <a:extLst>
                <a:ext uri="{FF2B5EF4-FFF2-40B4-BE49-F238E27FC236}">
                  <a16:creationId xmlns:a16="http://schemas.microsoft.com/office/drawing/2014/main" id="{2A5185D6-1688-4695-B126-CB6CAEA67433}"/>
                </a:ext>
              </a:extLst>
            </p:cNvPr>
            <p:cNvSpPr>
              <a:spLocks noChangeAspect="1" noEditPoints="1"/>
            </p:cNvSpPr>
            <p:nvPr/>
          </p:nvSpPr>
          <p:spPr bwMode="auto">
            <a:xfrm>
              <a:off x="383237" y="5057485"/>
              <a:ext cx="551156" cy="553031"/>
            </a:xfrm>
            <a:custGeom>
              <a:avLst/>
              <a:gdLst>
                <a:gd name="T0" fmla="*/ 0 w 332"/>
                <a:gd name="T1" fmla="*/ 167 h 333"/>
                <a:gd name="T2" fmla="*/ 36 w 332"/>
                <a:gd name="T3" fmla="*/ 63 h 333"/>
                <a:gd name="T4" fmla="*/ 166 w 332"/>
                <a:gd name="T5" fmla="*/ 0 h 333"/>
                <a:gd name="T6" fmla="*/ 332 w 332"/>
                <a:gd name="T7" fmla="*/ 167 h 333"/>
                <a:gd name="T8" fmla="*/ 166 w 332"/>
                <a:gd name="T9" fmla="*/ 333 h 333"/>
                <a:gd name="T10" fmla="*/ 0 w 332"/>
                <a:gd name="T11" fmla="*/ 167 h 333"/>
                <a:gd name="T12" fmla="*/ 89 w 332"/>
                <a:gd name="T13" fmla="*/ 314 h 333"/>
                <a:gd name="T14" fmla="*/ 102 w 332"/>
                <a:gd name="T15" fmla="*/ 299 h 333"/>
                <a:gd name="T16" fmla="*/ 98 w 332"/>
                <a:gd name="T17" fmla="*/ 272 h 333"/>
                <a:gd name="T18" fmla="*/ 72 w 332"/>
                <a:gd name="T19" fmla="*/ 255 h 333"/>
                <a:gd name="T20" fmla="*/ 42 w 332"/>
                <a:gd name="T21" fmla="*/ 246 h 333"/>
                <a:gd name="T22" fmla="*/ 21 w 332"/>
                <a:gd name="T23" fmla="*/ 217 h 333"/>
                <a:gd name="T24" fmla="*/ 38 w 332"/>
                <a:gd name="T25" fmla="*/ 168 h 333"/>
                <a:gd name="T26" fmla="*/ 58 w 332"/>
                <a:gd name="T27" fmla="*/ 167 h 333"/>
                <a:gd name="T28" fmla="*/ 80 w 332"/>
                <a:gd name="T29" fmla="*/ 193 h 333"/>
                <a:gd name="T30" fmla="*/ 102 w 332"/>
                <a:gd name="T31" fmla="*/ 182 h 333"/>
                <a:gd name="T32" fmla="*/ 93 w 332"/>
                <a:gd name="T33" fmla="*/ 156 h 333"/>
                <a:gd name="T34" fmla="*/ 101 w 332"/>
                <a:gd name="T35" fmla="*/ 124 h 333"/>
                <a:gd name="T36" fmla="*/ 145 w 332"/>
                <a:gd name="T37" fmla="*/ 80 h 333"/>
                <a:gd name="T38" fmla="*/ 119 w 332"/>
                <a:gd name="T39" fmla="*/ 47 h 333"/>
                <a:gd name="T40" fmla="*/ 101 w 332"/>
                <a:gd name="T41" fmla="*/ 68 h 333"/>
                <a:gd name="T42" fmla="*/ 32 w 332"/>
                <a:gd name="T43" fmla="*/ 68 h 333"/>
                <a:gd name="T44" fmla="*/ 251 w 332"/>
                <a:gd name="T45" fmla="*/ 24 h 333"/>
                <a:gd name="T46" fmla="*/ 187 w 332"/>
                <a:gd name="T47" fmla="*/ 56 h 333"/>
                <a:gd name="T48" fmla="*/ 201 w 332"/>
                <a:gd name="T49" fmla="*/ 92 h 333"/>
                <a:gd name="T50" fmla="*/ 235 w 332"/>
                <a:gd name="T51" fmla="*/ 92 h 333"/>
                <a:gd name="T52" fmla="*/ 219 w 332"/>
                <a:gd name="T53" fmla="*/ 115 h 333"/>
                <a:gd name="T54" fmla="*/ 187 w 332"/>
                <a:gd name="T55" fmla="*/ 130 h 333"/>
                <a:gd name="T56" fmla="*/ 161 w 332"/>
                <a:gd name="T57" fmla="*/ 168 h 333"/>
                <a:gd name="T58" fmla="*/ 169 w 332"/>
                <a:gd name="T59" fmla="*/ 204 h 333"/>
                <a:gd name="T60" fmla="*/ 206 w 332"/>
                <a:gd name="T61" fmla="*/ 225 h 333"/>
                <a:gd name="T62" fmla="*/ 218 w 332"/>
                <a:gd name="T63" fmla="*/ 212 h 333"/>
                <a:gd name="T64" fmla="*/ 229 w 332"/>
                <a:gd name="T65" fmla="*/ 244 h 333"/>
                <a:gd name="T66" fmla="*/ 217 w 332"/>
                <a:gd name="T67" fmla="*/ 289 h 333"/>
                <a:gd name="T68" fmla="*/ 245 w 332"/>
                <a:gd name="T69" fmla="*/ 276 h 333"/>
                <a:gd name="T70" fmla="*/ 259 w 332"/>
                <a:gd name="T71" fmla="*/ 256 h 333"/>
                <a:gd name="T72" fmla="*/ 259 w 332"/>
                <a:gd name="T73" fmla="*/ 168 h 333"/>
                <a:gd name="T74" fmla="*/ 239 w 332"/>
                <a:gd name="T75" fmla="*/ 137 h 333"/>
                <a:gd name="T76" fmla="*/ 259 w 332"/>
                <a:gd name="T77" fmla="*/ 124 h 333"/>
                <a:gd name="T78" fmla="*/ 284 w 332"/>
                <a:gd name="T79" fmla="*/ 137 h 333"/>
                <a:gd name="T80" fmla="*/ 306 w 332"/>
                <a:gd name="T81" fmla="*/ 170 h 333"/>
                <a:gd name="T82" fmla="*/ 306 w 332"/>
                <a:gd name="T83" fmla="*/ 186 h 333"/>
                <a:gd name="T84" fmla="*/ 332 w 332"/>
                <a:gd name="T85" fmla="*/ 181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2" h="333">
                  <a:moveTo>
                    <a:pt x="0" y="167"/>
                  </a:moveTo>
                  <a:cubicBezTo>
                    <a:pt x="0" y="128"/>
                    <a:pt x="13" y="92"/>
                    <a:pt x="36" y="63"/>
                  </a:cubicBezTo>
                  <a:cubicBezTo>
                    <a:pt x="66" y="25"/>
                    <a:pt x="113" y="0"/>
                    <a:pt x="166" y="0"/>
                  </a:cubicBezTo>
                  <a:cubicBezTo>
                    <a:pt x="258" y="0"/>
                    <a:pt x="332" y="75"/>
                    <a:pt x="332" y="167"/>
                  </a:cubicBezTo>
                  <a:cubicBezTo>
                    <a:pt x="332" y="258"/>
                    <a:pt x="258" y="333"/>
                    <a:pt x="166" y="333"/>
                  </a:cubicBezTo>
                  <a:cubicBezTo>
                    <a:pt x="74" y="333"/>
                    <a:pt x="0" y="258"/>
                    <a:pt x="0" y="167"/>
                  </a:cubicBezTo>
                  <a:close/>
                  <a:moveTo>
                    <a:pt x="89" y="314"/>
                  </a:moveTo>
                  <a:cubicBezTo>
                    <a:pt x="102" y="299"/>
                    <a:pt x="102" y="299"/>
                    <a:pt x="102" y="299"/>
                  </a:cubicBezTo>
                  <a:cubicBezTo>
                    <a:pt x="98" y="272"/>
                    <a:pt x="98" y="272"/>
                    <a:pt x="98" y="272"/>
                  </a:cubicBezTo>
                  <a:cubicBezTo>
                    <a:pt x="72" y="255"/>
                    <a:pt x="72" y="255"/>
                    <a:pt x="72" y="255"/>
                  </a:cubicBezTo>
                  <a:cubicBezTo>
                    <a:pt x="42" y="246"/>
                    <a:pt x="42" y="246"/>
                    <a:pt x="42" y="246"/>
                  </a:cubicBezTo>
                  <a:cubicBezTo>
                    <a:pt x="21" y="217"/>
                    <a:pt x="21" y="217"/>
                    <a:pt x="21" y="217"/>
                  </a:cubicBezTo>
                  <a:cubicBezTo>
                    <a:pt x="38" y="168"/>
                    <a:pt x="38" y="168"/>
                    <a:pt x="38" y="168"/>
                  </a:cubicBezTo>
                  <a:cubicBezTo>
                    <a:pt x="58" y="167"/>
                    <a:pt x="58" y="167"/>
                    <a:pt x="58" y="167"/>
                  </a:cubicBezTo>
                  <a:cubicBezTo>
                    <a:pt x="80" y="193"/>
                    <a:pt x="80" y="193"/>
                    <a:pt x="80" y="193"/>
                  </a:cubicBezTo>
                  <a:cubicBezTo>
                    <a:pt x="102" y="182"/>
                    <a:pt x="102" y="182"/>
                    <a:pt x="102" y="182"/>
                  </a:cubicBezTo>
                  <a:cubicBezTo>
                    <a:pt x="93" y="156"/>
                    <a:pt x="93" y="156"/>
                    <a:pt x="93" y="156"/>
                  </a:cubicBezTo>
                  <a:cubicBezTo>
                    <a:pt x="101" y="124"/>
                    <a:pt x="101" y="124"/>
                    <a:pt x="101" y="124"/>
                  </a:cubicBezTo>
                  <a:cubicBezTo>
                    <a:pt x="145" y="80"/>
                    <a:pt x="145" y="80"/>
                    <a:pt x="145" y="80"/>
                  </a:cubicBezTo>
                  <a:cubicBezTo>
                    <a:pt x="119" y="47"/>
                    <a:pt x="119" y="47"/>
                    <a:pt x="119" y="47"/>
                  </a:cubicBezTo>
                  <a:cubicBezTo>
                    <a:pt x="101" y="68"/>
                    <a:pt x="101" y="68"/>
                    <a:pt x="101" y="68"/>
                  </a:cubicBezTo>
                  <a:cubicBezTo>
                    <a:pt x="32" y="68"/>
                    <a:pt x="32" y="68"/>
                    <a:pt x="32" y="68"/>
                  </a:cubicBezTo>
                  <a:moveTo>
                    <a:pt x="251" y="24"/>
                  </a:moveTo>
                  <a:cubicBezTo>
                    <a:pt x="187" y="56"/>
                    <a:pt x="187" y="56"/>
                    <a:pt x="187" y="56"/>
                  </a:cubicBezTo>
                  <a:cubicBezTo>
                    <a:pt x="201" y="92"/>
                    <a:pt x="201" y="92"/>
                    <a:pt x="201" y="92"/>
                  </a:cubicBezTo>
                  <a:cubicBezTo>
                    <a:pt x="235" y="92"/>
                    <a:pt x="235" y="92"/>
                    <a:pt x="235" y="92"/>
                  </a:cubicBezTo>
                  <a:cubicBezTo>
                    <a:pt x="219" y="115"/>
                    <a:pt x="219" y="115"/>
                    <a:pt x="219" y="115"/>
                  </a:cubicBezTo>
                  <a:cubicBezTo>
                    <a:pt x="187" y="130"/>
                    <a:pt x="187" y="130"/>
                    <a:pt x="187" y="130"/>
                  </a:cubicBezTo>
                  <a:cubicBezTo>
                    <a:pt x="161" y="168"/>
                    <a:pt x="161" y="168"/>
                    <a:pt x="161" y="168"/>
                  </a:cubicBezTo>
                  <a:cubicBezTo>
                    <a:pt x="169" y="204"/>
                    <a:pt x="169" y="204"/>
                    <a:pt x="169" y="204"/>
                  </a:cubicBezTo>
                  <a:cubicBezTo>
                    <a:pt x="206" y="225"/>
                    <a:pt x="206" y="225"/>
                    <a:pt x="206" y="225"/>
                  </a:cubicBezTo>
                  <a:cubicBezTo>
                    <a:pt x="218" y="212"/>
                    <a:pt x="218" y="212"/>
                    <a:pt x="218" y="212"/>
                  </a:cubicBezTo>
                  <a:cubicBezTo>
                    <a:pt x="229" y="244"/>
                    <a:pt x="229" y="244"/>
                    <a:pt x="229" y="244"/>
                  </a:cubicBezTo>
                  <a:cubicBezTo>
                    <a:pt x="217" y="289"/>
                    <a:pt x="217" y="289"/>
                    <a:pt x="217" y="289"/>
                  </a:cubicBezTo>
                  <a:cubicBezTo>
                    <a:pt x="245" y="276"/>
                    <a:pt x="245" y="276"/>
                    <a:pt x="245" y="276"/>
                  </a:cubicBezTo>
                  <a:cubicBezTo>
                    <a:pt x="259" y="256"/>
                    <a:pt x="259" y="256"/>
                    <a:pt x="259" y="256"/>
                  </a:cubicBezTo>
                  <a:cubicBezTo>
                    <a:pt x="259" y="168"/>
                    <a:pt x="259" y="168"/>
                    <a:pt x="259" y="168"/>
                  </a:cubicBezTo>
                  <a:cubicBezTo>
                    <a:pt x="239" y="137"/>
                    <a:pt x="239" y="137"/>
                    <a:pt x="239" y="137"/>
                  </a:cubicBezTo>
                  <a:cubicBezTo>
                    <a:pt x="259" y="124"/>
                    <a:pt x="259" y="124"/>
                    <a:pt x="259" y="124"/>
                  </a:cubicBezTo>
                  <a:cubicBezTo>
                    <a:pt x="284" y="137"/>
                    <a:pt x="284" y="137"/>
                    <a:pt x="284" y="137"/>
                  </a:cubicBezTo>
                  <a:cubicBezTo>
                    <a:pt x="306" y="170"/>
                    <a:pt x="306" y="170"/>
                    <a:pt x="306" y="170"/>
                  </a:cubicBezTo>
                  <a:cubicBezTo>
                    <a:pt x="306" y="186"/>
                    <a:pt x="306" y="186"/>
                    <a:pt x="306" y="186"/>
                  </a:cubicBezTo>
                  <a:cubicBezTo>
                    <a:pt x="332" y="181"/>
                    <a:pt x="332" y="181"/>
                    <a:pt x="332" y="181"/>
                  </a:cubicBezTo>
                </a:path>
              </a:pathLst>
            </a:custGeom>
            <a:noFill/>
            <a:ln w="222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5" name="Group 4">
            <a:extLst>
              <a:ext uri="{FF2B5EF4-FFF2-40B4-BE49-F238E27FC236}">
                <a16:creationId xmlns:a16="http://schemas.microsoft.com/office/drawing/2014/main" id="{FECEDB4A-4AD9-44CD-92A0-A10E9A89B70A}"/>
              </a:ext>
            </a:extLst>
          </p:cNvPr>
          <p:cNvGrpSpPr/>
          <p:nvPr/>
        </p:nvGrpSpPr>
        <p:grpSpPr>
          <a:xfrm>
            <a:off x="384779" y="2161218"/>
            <a:ext cx="3793473" cy="952864"/>
            <a:chOff x="363008" y="2161218"/>
            <a:chExt cx="3793473" cy="952864"/>
          </a:xfrm>
        </p:grpSpPr>
        <p:grpSp>
          <p:nvGrpSpPr>
            <p:cNvPr id="94" name="Group 93">
              <a:extLst>
                <a:ext uri="{FF2B5EF4-FFF2-40B4-BE49-F238E27FC236}">
                  <a16:creationId xmlns:a16="http://schemas.microsoft.com/office/drawing/2014/main" id="{5033516F-AAA7-4D1B-A192-6360422CB17D}"/>
                </a:ext>
              </a:extLst>
            </p:cNvPr>
            <p:cNvGrpSpPr/>
            <p:nvPr/>
          </p:nvGrpSpPr>
          <p:grpSpPr>
            <a:xfrm>
              <a:off x="1232650" y="2161218"/>
              <a:ext cx="2923831" cy="952864"/>
              <a:chOff x="-319669" y="2026411"/>
              <a:chExt cx="2923831" cy="952864"/>
            </a:xfrm>
          </p:grpSpPr>
          <p:sp>
            <p:nvSpPr>
              <p:cNvPr id="96" name="TextBox 95">
                <a:extLst>
                  <a:ext uri="{FF2B5EF4-FFF2-40B4-BE49-F238E27FC236}">
                    <a16:creationId xmlns:a16="http://schemas.microsoft.com/office/drawing/2014/main" id="{F79FEBD3-4352-41C1-94A3-0B2E0998481C}"/>
                  </a:ext>
                </a:extLst>
              </p:cNvPr>
              <p:cNvSpPr txBox="1"/>
              <p:nvPr/>
            </p:nvSpPr>
            <p:spPr>
              <a:xfrm>
                <a:off x="-319669" y="2026411"/>
                <a:ext cx="2886048"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588"/>
                  </a:spcAft>
                  <a:buClrTx/>
                  <a:buSzTx/>
                  <a:buFontTx/>
                  <a:buNone/>
                  <a:tabLst/>
                  <a:defRPr/>
                </a:pPr>
                <a:r>
                  <a:rPr kumimoji="0" lang="en-US" sz="2000" b="0" i="0" u="none" strike="noStrike" kern="1200" cap="none" spc="0" normalizeH="0" baseline="0" noProof="0">
                    <a:ln>
                      <a:noFill/>
                    </a:ln>
                    <a:gradFill>
                      <a:gsLst>
                        <a:gs pos="1250">
                          <a:srgbClr val="0078D4"/>
                        </a:gs>
                        <a:gs pos="100000">
                          <a:srgbClr val="0078D4"/>
                        </a:gs>
                      </a:gsLst>
                      <a:lin ang="5400000" scaled="0"/>
                    </a:gradFill>
                    <a:effectLst/>
                    <a:uLnTx/>
                    <a:uFillTx/>
                    <a:latin typeface="Segoe UI"/>
                    <a:ea typeface="+mn-ea"/>
                    <a:cs typeface="+mn-cs"/>
                  </a:rPr>
                  <a:t>Built-in multi-CDN</a:t>
                </a:r>
              </a:p>
            </p:txBody>
          </p:sp>
          <p:sp>
            <p:nvSpPr>
              <p:cNvPr id="97" name="TextBox 96">
                <a:extLst>
                  <a:ext uri="{FF2B5EF4-FFF2-40B4-BE49-F238E27FC236}">
                    <a16:creationId xmlns:a16="http://schemas.microsoft.com/office/drawing/2014/main" id="{2D93FFCE-52EB-4897-8CD2-1DD856122624}"/>
                  </a:ext>
                </a:extLst>
              </p:cNvPr>
              <p:cNvSpPr txBox="1"/>
              <p:nvPr/>
            </p:nvSpPr>
            <p:spPr>
              <a:xfrm>
                <a:off x="-319669" y="2486832"/>
                <a:ext cx="2923831" cy="492443"/>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panose="020B0502040204020203" pitchFamily="34" charset="0"/>
                    <a:ea typeface="+mn-ea"/>
                    <a:cs typeface="Segoe UI" panose="020B0502040204020203" pitchFamily="34" charset="0"/>
                  </a:rPr>
                  <a:t>Choose from multiple top global CDN providers</a:t>
                </a:r>
              </a:p>
            </p:txBody>
          </p:sp>
        </p:grpSp>
        <p:sp>
          <p:nvSpPr>
            <p:cNvPr id="140" name="circle_2" title="Icon of three circles overlappping to make a venn diagram">
              <a:extLst>
                <a:ext uri="{FF2B5EF4-FFF2-40B4-BE49-F238E27FC236}">
                  <a16:creationId xmlns:a16="http://schemas.microsoft.com/office/drawing/2014/main" id="{22AFE4F1-F1C1-44D9-9DD5-410BA347A92C}"/>
                </a:ext>
              </a:extLst>
            </p:cNvPr>
            <p:cNvSpPr>
              <a:spLocks noChangeAspect="1" noEditPoints="1"/>
            </p:cNvSpPr>
            <p:nvPr/>
          </p:nvSpPr>
          <p:spPr bwMode="auto">
            <a:xfrm>
              <a:off x="363008" y="2207841"/>
              <a:ext cx="553031" cy="522307"/>
            </a:xfrm>
            <a:custGeom>
              <a:avLst/>
              <a:gdLst>
                <a:gd name="T0" fmla="*/ 0 w 335"/>
                <a:gd name="T1" fmla="*/ 205 h 316"/>
                <a:gd name="T2" fmla="*/ 111 w 335"/>
                <a:gd name="T3" fmla="*/ 94 h 316"/>
                <a:gd name="T4" fmla="*/ 222 w 335"/>
                <a:gd name="T5" fmla="*/ 205 h 316"/>
                <a:gd name="T6" fmla="*/ 111 w 335"/>
                <a:gd name="T7" fmla="*/ 316 h 316"/>
                <a:gd name="T8" fmla="*/ 0 w 335"/>
                <a:gd name="T9" fmla="*/ 205 h 316"/>
                <a:gd name="T10" fmla="*/ 224 w 335"/>
                <a:gd name="T11" fmla="*/ 316 h 316"/>
                <a:gd name="T12" fmla="*/ 335 w 335"/>
                <a:gd name="T13" fmla="*/ 205 h 316"/>
                <a:gd name="T14" fmla="*/ 224 w 335"/>
                <a:gd name="T15" fmla="*/ 94 h 316"/>
                <a:gd name="T16" fmla="*/ 113 w 335"/>
                <a:gd name="T17" fmla="*/ 205 h 316"/>
                <a:gd name="T18" fmla="*/ 224 w 335"/>
                <a:gd name="T19" fmla="*/ 316 h 316"/>
                <a:gd name="T20" fmla="*/ 167 w 335"/>
                <a:gd name="T21" fmla="*/ 223 h 316"/>
                <a:gd name="T22" fmla="*/ 279 w 335"/>
                <a:gd name="T23" fmla="*/ 111 h 316"/>
                <a:gd name="T24" fmla="*/ 167 w 335"/>
                <a:gd name="T25" fmla="*/ 0 h 316"/>
                <a:gd name="T26" fmla="*/ 56 w 335"/>
                <a:gd name="T27" fmla="*/ 111 h 316"/>
                <a:gd name="T28" fmla="*/ 167 w 335"/>
                <a:gd name="T29" fmla="*/ 223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35" h="316">
                  <a:moveTo>
                    <a:pt x="0" y="205"/>
                  </a:moveTo>
                  <a:cubicBezTo>
                    <a:pt x="0" y="143"/>
                    <a:pt x="49" y="94"/>
                    <a:pt x="111" y="94"/>
                  </a:cubicBezTo>
                  <a:cubicBezTo>
                    <a:pt x="172" y="94"/>
                    <a:pt x="222" y="143"/>
                    <a:pt x="222" y="205"/>
                  </a:cubicBezTo>
                  <a:cubicBezTo>
                    <a:pt x="222" y="266"/>
                    <a:pt x="172" y="316"/>
                    <a:pt x="111" y="316"/>
                  </a:cubicBezTo>
                  <a:cubicBezTo>
                    <a:pt x="49" y="316"/>
                    <a:pt x="0" y="266"/>
                    <a:pt x="0" y="205"/>
                  </a:cubicBezTo>
                  <a:close/>
                  <a:moveTo>
                    <a:pt x="224" y="316"/>
                  </a:moveTo>
                  <a:cubicBezTo>
                    <a:pt x="285" y="316"/>
                    <a:pt x="335" y="266"/>
                    <a:pt x="335" y="205"/>
                  </a:cubicBezTo>
                  <a:cubicBezTo>
                    <a:pt x="335" y="143"/>
                    <a:pt x="285" y="94"/>
                    <a:pt x="224" y="94"/>
                  </a:cubicBezTo>
                  <a:cubicBezTo>
                    <a:pt x="162" y="94"/>
                    <a:pt x="113" y="143"/>
                    <a:pt x="113" y="205"/>
                  </a:cubicBezTo>
                  <a:cubicBezTo>
                    <a:pt x="113" y="266"/>
                    <a:pt x="162" y="316"/>
                    <a:pt x="224" y="316"/>
                  </a:cubicBezTo>
                  <a:close/>
                  <a:moveTo>
                    <a:pt x="167" y="223"/>
                  </a:moveTo>
                  <a:cubicBezTo>
                    <a:pt x="229" y="223"/>
                    <a:pt x="279" y="173"/>
                    <a:pt x="279" y="111"/>
                  </a:cubicBezTo>
                  <a:cubicBezTo>
                    <a:pt x="279" y="50"/>
                    <a:pt x="229" y="0"/>
                    <a:pt x="167" y="0"/>
                  </a:cubicBezTo>
                  <a:cubicBezTo>
                    <a:pt x="106" y="0"/>
                    <a:pt x="56" y="50"/>
                    <a:pt x="56" y="111"/>
                  </a:cubicBezTo>
                  <a:cubicBezTo>
                    <a:pt x="56" y="173"/>
                    <a:pt x="106" y="223"/>
                    <a:pt x="167" y="223"/>
                  </a:cubicBezTo>
                  <a:close/>
                </a:path>
              </a:pathLst>
            </a:custGeom>
            <a:noFill/>
            <a:ln w="222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8" name="Group 7">
            <a:extLst>
              <a:ext uri="{FF2B5EF4-FFF2-40B4-BE49-F238E27FC236}">
                <a16:creationId xmlns:a16="http://schemas.microsoft.com/office/drawing/2014/main" id="{024789EB-BF44-4114-8E5B-F6E29F56C3D2}"/>
              </a:ext>
            </a:extLst>
          </p:cNvPr>
          <p:cNvGrpSpPr/>
          <p:nvPr/>
        </p:nvGrpSpPr>
        <p:grpSpPr>
          <a:xfrm>
            <a:off x="4564986" y="3675493"/>
            <a:ext cx="3758503" cy="952864"/>
            <a:chOff x="4543215" y="3545001"/>
            <a:chExt cx="3758503" cy="952864"/>
          </a:xfrm>
        </p:grpSpPr>
        <p:grpSp>
          <p:nvGrpSpPr>
            <p:cNvPr id="119" name="Group 118">
              <a:extLst>
                <a:ext uri="{FF2B5EF4-FFF2-40B4-BE49-F238E27FC236}">
                  <a16:creationId xmlns:a16="http://schemas.microsoft.com/office/drawing/2014/main" id="{B6F96D0A-8C84-4E47-99A9-1D7B99644880}"/>
                </a:ext>
              </a:extLst>
            </p:cNvPr>
            <p:cNvGrpSpPr/>
            <p:nvPr/>
          </p:nvGrpSpPr>
          <p:grpSpPr>
            <a:xfrm>
              <a:off x="5377887" y="3545001"/>
              <a:ext cx="2923831" cy="952864"/>
              <a:chOff x="-319669" y="2026411"/>
              <a:chExt cx="2923831" cy="952864"/>
            </a:xfrm>
          </p:grpSpPr>
          <p:sp>
            <p:nvSpPr>
              <p:cNvPr id="121" name="TextBox 120">
                <a:extLst>
                  <a:ext uri="{FF2B5EF4-FFF2-40B4-BE49-F238E27FC236}">
                    <a16:creationId xmlns:a16="http://schemas.microsoft.com/office/drawing/2014/main" id="{137EBD9F-681E-4192-9459-A00D236423E1}"/>
                  </a:ext>
                </a:extLst>
              </p:cNvPr>
              <p:cNvSpPr txBox="1"/>
              <p:nvPr/>
            </p:nvSpPr>
            <p:spPr>
              <a:xfrm>
                <a:off x="-319669" y="2026411"/>
                <a:ext cx="2886048"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588"/>
                  </a:spcAft>
                  <a:buClrTx/>
                  <a:buSzTx/>
                  <a:buFontTx/>
                  <a:buNone/>
                  <a:tabLst/>
                  <a:defRPr/>
                </a:pPr>
                <a:r>
                  <a:rPr kumimoji="0" lang="en-US" sz="2000" b="0" i="0" u="none" strike="noStrike" kern="1200" cap="none" spc="0" normalizeH="0" baseline="0" noProof="0">
                    <a:ln>
                      <a:noFill/>
                    </a:ln>
                    <a:gradFill>
                      <a:gsLst>
                        <a:gs pos="1250">
                          <a:srgbClr val="0078D4"/>
                        </a:gs>
                        <a:gs pos="100000">
                          <a:srgbClr val="0078D4"/>
                        </a:gs>
                      </a:gsLst>
                      <a:lin ang="5400000" scaled="0"/>
                    </a:gradFill>
                    <a:effectLst/>
                    <a:uLnTx/>
                    <a:uFillTx/>
                    <a:latin typeface="Segoe UI"/>
                    <a:ea typeface="+mn-ea"/>
                    <a:cs typeface="+mn-cs"/>
                  </a:rPr>
                  <a:t>Deep integration</a:t>
                </a:r>
              </a:p>
            </p:txBody>
          </p:sp>
          <p:sp>
            <p:nvSpPr>
              <p:cNvPr id="122" name="TextBox 121">
                <a:extLst>
                  <a:ext uri="{FF2B5EF4-FFF2-40B4-BE49-F238E27FC236}">
                    <a16:creationId xmlns:a16="http://schemas.microsoft.com/office/drawing/2014/main" id="{F35B8A45-BE7B-4118-8D16-506512A38E9A}"/>
                  </a:ext>
                </a:extLst>
              </p:cNvPr>
              <p:cNvSpPr txBox="1"/>
              <p:nvPr/>
            </p:nvSpPr>
            <p:spPr>
              <a:xfrm>
                <a:off x="-319669" y="2486832"/>
                <a:ext cx="2923831" cy="492443"/>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panose="020B0502040204020203" pitchFamily="34" charset="0"/>
                    <a:ea typeface="+mn-ea"/>
                    <a:cs typeface="Segoe UI" panose="020B0502040204020203" pitchFamily="34" charset="0"/>
                  </a:rPr>
                  <a:t>Automatically discovers other Azure services</a:t>
                </a:r>
              </a:p>
            </p:txBody>
          </p:sp>
        </p:grpSp>
        <p:sp>
          <p:nvSpPr>
            <p:cNvPr id="141" name="circle" title="Icon of a circle with three smaller circles on it">
              <a:extLst>
                <a:ext uri="{FF2B5EF4-FFF2-40B4-BE49-F238E27FC236}">
                  <a16:creationId xmlns:a16="http://schemas.microsoft.com/office/drawing/2014/main" id="{0FA72066-532D-4F47-AE57-B24559091F8A}"/>
                </a:ext>
              </a:extLst>
            </p:cNvPr>
            <p:cNvSpPr>
              <a:spLocks noChangeAspect="1" noEditPoints="1"/>
            </p:cNvSpPr>
            <p:nvPr/>
          </p:nvSpPr>
          <p:spPr bwMode="auto">
            <a:xfrm>
              <a:off x="4543215" y="3567705"/>
              <a:ext cx="553031" cy="562217"/>
            </a:xfrm>
            <a:custGeom>
              <a:avLst/>
              <a:gdLst>
                <a:gd name="T0" fmla="*/ 26 w 340"/>
                <a:gd name="T1" fmla="*/ 224 h 345"/>
                <a:gd name="T2" fmla="*/ 23 w 340"/>
                <a:gd name="T3" fmla="*/ 198 h 345"/>
                <a:gd name="T4" fmla="*/ 119 w 340"/>
                <a:gd name="T5" fmla="*/ 59 h 345"/>
                <a:gd name="T6" fmla="*/ 77 w 340"/>
                <a:gd name="T7" fmla="*/ 312 h 345"/>
                <a:gd name="T8" fmla="*/ 170 w 340"/>
                <a:gd name="T9" fmla="*/ 345 h 345"/>
                <a:gd name="T10" fmla="*/ 262 w 340"/>
                <a:gd name="T11" fmla="*/ 312 h 345"/>
                <a:gd name="T12" fmla="*/ 314 w 340"/>
                <a:gd name="T13" fmla="*/ 224 h 345"/>
                <a:gd name="T14" fmla="*/ 317 w 340"/>
                <a:gd name="T15" fmla="*/ 198 h 345"/>
                <a:gd name="T16" fmla="*/ 220 w 340"/>
                <a:gd name="T17" fmla="*/ 60 h 345"/>
                <a:gd name="T18" fmla="*/ 170 w 340"/>
                <a:gd name="T19" fmla="*/ 102 h 345"/>
                <a:gd name="T20" fmla="*/ 221 w 340"/>
                <a:gd name="T21" fmla="*/ 51 h 345"/>
                <a:gd name="T22" fmla="*/ 170 w 340"/>
                <a:gd name="T23" fmla="*/ 0 h 345"/>
                <a:gd name="T24" fmla="*/ 119 w 340"/>
                <a:gd name="T25" fmla="*/ 51 h 345"/>
                <a:gd name="T26" fmla="*/ 170 w 340"/>
                <a:gd name="T27" fmla="*/ 102 h 345"/>
                <a:gd name="T28" fmla="*/ 51 w 340"/>
                <a:gd name="T29" fmla="*/ 319 h 345"/>
                <a:gd name="T30" fmla="*/ 102 w 340"/>
                <a:gd name="T31" fmla="*/ 268 h 345"/>
                <a:gd name="T32" fmla="*/ 51 w 340"/>
                <a:gd name="T33" fmla="*/ 217 h 345"/>
                <a:gd name="T34" fmla="*/ 0 w 340"/>
                <a:gd name="T35" fmla="*/ 268 h 345"/>
                <a:gd name="T36" fmla="*/ 51 w 340"/>
                <a:gd name="T37" fmla="*/ 319 h 345"/>
                <a:gd name="T38" fmla="*/ 289 w 340"/>
                <a:gd name="T39" fmla="*/ 319 h 345"/>
                <a:gd name="T40" fmla="*/ 340 w 340"/>
                <a:gd name="T41" fmla="*/ 268 h 345"/>
                <a:gd name="T42" fmla="*/ 289 w 340"/>
                <a:gd name="T43" fmla="*/ 217 h 345"/>
                <a:gd name="T44" fmla="*/ 238 w 340"/>
                <a:gd name="T45" fmla="*/ 268 h 345"/>
                <a:gd name="T46" fmla="*/ 289 w 340"/>
                <a:gd name="T47" fmla="*/ 319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0" h="345">
                  <a:moveTo>
                    <a:pt x="26" y="224"/>
                  </a:moveTo>
                  <a:cubicBezTo>
                    <a:pt x="24" y="215"/>
                    <a:pt x="23" y="208"/>
                    <a:pt x="23" y="198"/>
                  </a:cubicBezTo>
                  <a:cubicBezTo>
                    <a:pt x="23" y="136"/>
                    <a:pt x="65" y="81"/>
                    <a:pt x="119" y="59"/>
                  </a:cubicBezTo>
                  <a:moveTo>
                    <a:pt x="77" y="312"/>
                  </a:moveTo>
                  <a:cubicBezTo>
                    <a:pt x="103" y="334"/>
                    <a:pt x="134" y="345"/>
                    <a:pt x="170" y="345"/>
                  </a:cubicBezTo>
                  <a:cubicBezTo>
                    <a:pt x="207" y="345"/>
                    <a:pt x="236" y="334"/>
                    <a:pt x="262" y="312"/>
                  </a:cubicBezTo>
                  <a:moveTo>
                    <a:pt x="314" y="224"/>
                  </a:moveTo>
                  <a:cubicBezTo>
                    <a:pt x="316" y="214"/>
                    <a:pt x="317" y="208"/>
                    <a:pt x="317" y="198"/>
                  </a:cubicBezTo>
                  <a:cubicBezTo>
                    <a:pt x="317" y="134"/>
                    <a:pt x="277" y="80"/>
                    <a:pt x="220" y="60"/>
                  </a:cubicBezTo>
                  <a:moveTo>
                    <a:pt x="170" y="102"/>
                  </a:moveTo>
                  <a:cubicBezTo>
                    <a:pt x="198" y="102"/>
                    <a:pt x="221" y="79"/>
                    <a:pt x="221" y="51"/>
                  </a:cubicBezTo>
                  <a:cubicBezTo>
                    <a:pt x="221" y="23"/>
                    <a:pt x="198" y="0"/>
                    <a:pt x="170" y="0"/>
                  </a:cubicBezTo>
                  <a:cubicBezTo>
                    <a:pt x="142" y="0"/>
                    <a:pt x="119" y="23"/>
                    <a:pt x="119" y="51"/>
                  </a:cubicBezTo>
                  <a:cubicBezTo>
                    <a:pt x="119" y="79"/>
                    <a:pt x="142" y="102"/>
                    <a:pt x="170" y="102"/>
                  </a:cubicBezTo>
                  <a:close/>
                  <a:moveTo>
                    <a:pt x="51" y="319"/>
                  </a:moveTo>
                  <a:cubicBezTo>
                    <a:pt x="79" y="319"/>
                    <a:pt x="102" y="297"/>
                    <a:pt x="102" y="268"/>
                  </a:cubicBezTo>
                  <a:cubicBezTo>
                    <a:pt x="102" y="240"/>
                    <a:pt x="79" y="217"/>
                    <a:pt x="51" y="217"/>
                  </a:cubicBezTo>
                  <a:cubicBezTo>
                    <a:pt x="23" y="217"/>
                    <a:pt x="0" y="240"/>
                    <a:pt x="0" y="268"/>
                  </a:cubicBezTo>
                  <a:cubicBezTo>
                    <a:pt x="0" y="297"/>
                    <a:pt x="23" y="319"/>
                    <a:pt x="51" y="319"/>
                  </a:cubicBezTo>
                  <a:close/>
                  <a:moveTo>
                    <a:pt x="289" y="319"/>
                  </a:moveTo>
                  <a:cubicBezTo>
                    <a:pt x="317" y="319"/>
                    <a:pt x="340" y="297"/>
                    <a:pt x="340" y="268"/>
                  </a:cubicBezTo>
                  <a:cubicBezTo>
                    <a:pt x="340" y="240"/>
                    <a:pt x="317" y="217"/>
                    <a:pt x="289" y="217"/>
                  </a:cubicBezTo>
                  <a:cubicBezTo>
                    <a:pt x="261" y="217"/>
                    <a:pt x="238" y="240"/>
                    <a:pt x="238" y="268"/>
                  </a:cubicBezTo>
                  <a:cubicBezTo>
                    <a:pt x="238" y="297"/>
                    <a:pt x="261" y="319"/>
                    <a:pt x="289" y="319"/>
                  </a:cubicBezTo>
                  <a:close/>
                </a:path>
              </a:pathLst>
            </a:custGeom>
            <a:noFill/>
            <a:ln w="222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7" name="Group 6">
            <a:extLst>
              <a:ext uri="{FF2B5EF4-FFF2-40B4-BE49-F238E27FC236}">
                <a16:creationId xmlns:a16="http://schemas.microsoft.com/office/drawing/2014/main" id="{0C31B660-F48E-4F96-8838-E4534B51BBAC}"/>
              </a:ext>
            </a:extLst>
          </p:cNvPr>
          <p:cNvGrpSpPr/>
          <p:nvPr/>
        </p:nvGrpSpPr>
        <p:grpSpPr>
          <a:xfrm>
            <a:off x="449882" y="3825849"/>
            <a:ext cx="3728370" cy="952864"/>
            <a:chOff x="413370" y="3545001"/>
            <a:chExt cx="3728370" cy="952864"/>
          </a:xfrm>
        </p:grpSpPr>
        <p:grpSp>
          <p:nvGrpSpPr>
            <p:cNvPr id="114" name="Group 113">
              <a:extLst>
                <a:ext uri="{FF2B5EF4-FFF2-40B4-BE49-F238E27FC236}">
                  <a16:creationId xmlns:a16="http://schemas.microsoft.com/office/drawing/2014/main" id="{5FC3DB3F-C528-4073-A4C4-40A88AAA74E5}"/>
                </a:ext>
              </a:extLst>
            </p:cNvPr>
            <p:cNvGrpSpPr/>
            <p:nvPr/>
          </p:nvGrpSpPr>
          <p:grpSpPr>
            <a:xfrm>
              <a:off x="1217909" y="3545001"/>
              <a:ext cx="2923831" cy="952864"/>
              <a:chOff x="-319669" y="2026411"/>
              <a:chExt cx="2923831" cy="952864"/>
            </a:xfrm>
          </p:grpSpPr>
          <p:sp>
            <p:nvSpPr>
              <p:cNvPr id="116" name="TextBox 115">
                <a:extLst>
                  <a:ext uri="{FF2B5EF4-FFF2-40B4-BE49-F238E27FC236}">
                    <a16:creationId xmlns:a16="http://schemas.microsoft.com/office/drawing/2014/main" id="{A3203947-2974-44E5-8834-41D7D5B09E8F}"/>
                  </a:ext>
                </a:extLst>
              </p:cNvPr>
              <p:cNvSpPr txBox="1"/>
              <p:nvPr/>
            </p:nvSpPr>
            <p:spPr>
              <a:xfrm>
                <a:off x="-319669" y="2026411"/>
                <a:ext cx="2886048"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588"/>
                  </a:spcAft>
                  <a:buClrTx/>
                  <a:buSzTx/>
                  <a:buFontTx/>
                  <a:buNone/>
                  <a:tabLst/>
                  <a:defRPr/>
                </a:pPr>
                <a:r>
                  <a:rPr kumimoji="0" lang="en-US" sz="2000" b="0" i="0" u="none" strike="noStrike" kern="1200" cap="none" spc="0" normalizeH="0" baseline="0" noProof="0">
                    <a:ln>
                      <a:noFill/>
                    </a:ln>
                    <a:gradFill>
                      <a:gsLst>
                        <a:gs pos="1250">
                          <a:srgbClr val="0078D4"/>
                        </a:gs>
                        <a:gs pos="100000">
                          <a:srgbClr val="0078D4"/>
                        </a:gs>
                      </a:gsLst>
                      <a:lin ang="5400000" scaled="0"/>
                    </a:gradFill>
                    <a:effectLst/>
                    <a:uLnTx/>
                    <a:uFillTx/>
                    <a:latin typeface="Segoe UI"/>
                    <a:ea typeface="+mn-ea"/>
                    <a:cs typeface="+mn-cs"/>
                  </a:rPr>
                  <a:t>Developer friendly</a:t>
                </a:r>
              </a:p>
            </p:txBody>
          </p:sp>
          <p:sp>
            <p:nvSpPr>
              <p:cNvPr id="117" name="TextBox 116">
                <a:extLst>
                  <a:ext uri="{FF2B5EF4-FFF2-40B4-BE49-F238E27FC236}">
                    <a16:creationId xmlns:a16="http://schemas.microsoft.com/office/drawing/2014/main" id="{7AF307F4-70D8-4D29-BD64-6E916FF08389}"/>
                  </a:ext>
                </a:extLst>
              </p:cNvPr>
              <p:cNvSpPr txBox="1"/>
              <p:nvPr/>
            </p:nvSpPr>
            <p:spPr>
              <a:xfrm>
                <a:off x="-319669" y="2486832"/>
                <a:ext cx="2923831" cy="492443"/>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panose="020B0502040204020203" pitchFamily="34" charset="0"/>
                    <a:ea typeface="+mn-ea"/>
                    <a:cs typeface="Segoe UI" panose="020B0502040204020203" pitchFamily="34" charset="0"/>
                  </a:rPr>
                  <a:t>Use REST APIs, CLI, PowerShell to manage CDN</a:t>
                </a:r>
              </a:p>
            </p:txBody>
          </p:sp>
        </p:grpSp>
        <p:sp>
          <p:nvSpPr>
            <p:cNvPr id="142" name="girl" title="Icon of a young woman">
              <a:extLst>
                <a:ext uri="{FF2B5EF4-FFF2-40B4-BE49-F238E27FC236}">
                  <a16:creationId xmlns:a16="http://schemas.microsoft.com/office/drawing/2014/main" id="{F3E7394E-21ED-4937-9F4B-1B4D9872901D}"/>
                </a:ext>
              </a:extLst>
            </p:cNvPr>
            <p:cNvSpPr>
              <a:spLocks noChangeAspect="1" noEditPoints="1"/>
            </p:cNvSpPr>
            <p:nvPr/>
          </p:nvSpPr>
          <p:spPr bwMode="auto">
            <a:xfrm>
              <a:off x="413370" y="3631795"/>
              <a:ext cx="442479" cy="524043"/>
            </a:xfrm>
            <a:custGeom>
              <a:avLst/>
              <a:gdLst>
                <a:gd name="T0" fmla="*/ 65 w 299"/>
                <a:gd name="T1" fmla="*/ 119 h 354"/>
                <a:gd name="T2" fmla="*/ 169 w 299"/>
                <a:gd name="T3" fmla="*/ 15 h 354"/>
                <a:gd name="T4" fmla="*/ 273 w 299"/>
                <a:gd name="T5" fmla="*/ 119 h 354"/>
                <a:gd name="T6" fmla="*/ 169 w 299"/>
                <a:gd name="T7" fmla="*/ 223 h 354"/>
                <a:gd name="T8" fmla="*/ 65 w 299"/>
                <a:gd name="T9" fmla="*/ 119 h 354"/>
                <a:gd name="T10" fmla="*/ 299 w 299"/>
                <a:gd name="T11" fmla="*/ 354 h 354"/>
                <a:gd name="T12" fmla="*/ 169 w 299"/>
                <a:gd name="T13" fmla="*/ 223 h 354"/>
                <a:gd name="T14" fmla="*/ 38 w 299"/>
                <a:gd name="T15" fmla="*/ 354 h 354"/>
                <a:gd name="T16" fmla="*/ 112 w 299"/>
                <a:gd name="T17" fmla="*/ 236 h 354"/>
                <a:gd name="T18" fmla="*/ 169 w 299"/>
                <a:gd name="T19" fmla="*/ 289 h 354"/>
                <a:gd name="T20" fmla="*/ 225 w 299"/>
                <a:gd name="T21" fmla="*/ 236 h 354"/>
                <a:gd name="T22" fmla="*/ 105 w 299"/>
                <a:gd name="T23" fmla="*/ 37 h 354"/>
                <a:gd name="T24" fmla="*/ 165 w 299"/>
                <a:gd name="T25" fmla="*/ 85 h 354"/>
                <a:gd name="T26" fmla="*/ 269 w 299"/>
                <a:gd name="T27" fmla="*/ 90 h 354"/>
                <a:gd name="T28" fmla="*/ 69 w 299"/>
                <a:gd name="T29" fmla="*/ 148 h 354"/>
                <a:gd name="T30" fmla="*/ 105 w 299"/>
                <a:gd name="T31" fmla="*/ 107 h 354"/>
                <a:gd name="T32" fmla="*/ 99 w 299"/>
                <a:gd name="T33" fmla="*/ 42 h 354"/>
                <a:gd name="T34" fmla="*/ 105 w 299"/>
                <a:gd name="T35" fmla="*/ 37 h 354"/>
                <a:gd name="T36" fmla="*/ 55 w 299"/>
                <a:gd name="T37" fmla="*/ 25 h 354"/>
                <a:gd name="T38" fmla="*/ 62 w 299"/>
                <a:gd name="T39" fmla="*/ 109 h 354"/>
                <a:gd name="T40" fmla="*/ 0 w 299"/>
                <a:gd name="T41" fmla="*/ 127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9" h="354">
                  <a:moveTo>
                    <a:pt x="65" y="119"/>
                  </a:moveTo>
                  <a:cubicBezTo>
                    <a:pt x="65" y="62"/>
                    <a:pt x="111" y="15"/>
                    <a:pt x="169" y="15"/>
                  </a:cubicBezTo>
                  <a:cubicBezTo>
                    <a:pt x="226" y="15"/>
                    <a:pt x="273" y="62"/>
                    <a:pt x="273" y="119"/>
                  </a:cubicBezTo>
                  <a:cubicBezTo>
                    <a:pt x="273" y="177"/>
                    <a:pt x="226" y="223"/>
                    <a:pt x="169" y="223"/>
                  </a:cubicBezTo>
                  <a:cubicBezTo>
                    <a:pt x="111" y="223"/>
                    <a:pt x="65" y="177"/>
                    <a:pt x="65" y="119"/>
                  </a:cubicBezTo>
                  <a:close/>
                  <a:moveTo>
                    <a:pt x="299" y="354"/>
                  </a:moveTo>
                  <a:cubicBezTo>
                    <a:pt x="299" y="282"/>
                    <a:pt x="241" y="223"/>
                    <a:pt x="169" y="223"/>
                  </a:cubicBezTo>
                  <a:cubicBezTo>
                    <a:pt x="97" y="223"/>
                    <a:pt x="38" y="282"/>
                    <a:pt x="38" y="354"/>
                  </a:cubicBezTo>
                  <a:moveTo>
                    <a:pt x="112" y="236"/>
                  </a:moveTo>
                  <a:cubicBezTo>
                    <a:pt x="169" y="289"/>
                    <a:pt x="169" y="289"/>
                    <a:pt x="169" y="289"/>
                  </a:cubicBezTo>
                  <a:cubicBezTo>
                    <a:pt x="225" y="236"/>
                    <a:pt x="225" y="236"/>
                    <a:pt x="225" y="236"/>
                  </a:cubicBezTo>
                  <a:moveTo>
                    <a:pt x="105" y="37"/>
                  </a:moveTo>
                  <a:cubicBezTo>
                    <a:pt x="105" y="37"/>
                    <a:pt x="130" y="75"/>
                    <a:pt x="165" y="85"/>
                  </a:cubicBezTo>
                  <a:cubicBezTo>
                    <a:pt x="206" y="96"/>
                    <a:pt x="269" y="90"/>
                    <a:pt x="269" y="90"/>
                  </a:cubicBezTo>
                  <a:moveTo>
                    <a:pt x="69" y="148"/>
                  </a:moveTo>
                  <a:cubicBezTo>
                    <a:pt x="69" y="148"/>
                    <a:pt x="98" y="128"/>
                    <a:pt x="105" y="107"/>
                  </a:cubicBezTo>
                  <a:cubicBezTo>
                    <a:pt x="117" y="68"/>
                    <a:pt x="99" y="42"/>
                    <a:pt x="99" y="42"/>
                  </a:cubicBezTo>
                  <a:moveTo>
                    <a:pt x="105" y="37"/>
                  </a:moveTo>
                  <a:cubicBezTo>
                    <a:pt x="105" y="37"/>
                    <a:pt x="87" y="0"/>
                    <a:pt x="55" y="25"/>
                  </a:cubicBezTo>
                  <a:cubicBezTo>
                    <a:pt x="28" y="47"/>
                    <a:pt x="66" y="87"/>
                    <a:pt x="62" y="109"/>
                  </a:cubicBezTo>
                  <a:cubicBezTo>
                    <a:pt x="55" y="139"/>
                    <a:pt x="0" y="127"/>
                    <a:pt x="0" y="127"/>
                  </a:cubicBezTo>
                </a:path>
              </a:pathLst>
            </a:custGeom>
            <a:noFill/>
            <a:ln w="222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6" name="Group 5">
            <a:extLst>
              <a:ext uri="{FF2B5EF4-FFF2-40B4-BE49-F238E27FC236}">
                <a16:creationId xmlns:a16="http://schemas.microsoft.com/office/drawing/2014/main" id="{24072567-20BB-4010-ADE1-DEA09FBBB4C3}"/>
              </a:ext>
            </a:extLst>
          </p:cNvPr>
          <p:cNvGrpSpPr/>
          <p:nvPr/>
        </p:nvGrpSpPr>
        <p:grpSpPr>
          <a:xfrm>
            <a:off x="4656242" y="2161218"/>
            <a:ext cx="3681988" cy="952864"/>
            <a:chOff x="4634471" y="2161218"/>
            <a:chExt cx="3681988" cy="952864"/>
          </a:xfrm>
        </p:grpSpPr>
        <p:grpSp>
          <p:nvGrpSpPr>
            <p:cNvPr id="109" name="Group 108">
              <a:extLst>
                <a:ext uri="{FF2B5EF4-FFF2-40B4-BE49-F238E27FC236}">
                  <a16:creationId xmlns:a16="http://schemas.microsoft.com/office/drawing/2014/main" id="{64053EF2-21DA-48C0-9B24-59552C59116C}"/>
                </a:ext>
              </a:extLst>
            </p:cNvPr>
            <p:cNvGrpSpPr/>
            <p:nvPr/>
          </p:nvGrpSpPr>
          <p:grpSpPr>
            <a:xfrm>
              <a:off x="5392628" y="2161218"/>
              <a:ext cx="2923831" cy="952864"/>
              <a:chOff x="-319669" y="2026411"/>
              <a:chExt cx="2923831" cy="952864"/>
            </a:xfrm>
          </p:grpSpPr>
          <p:sp>
            <p:nvSpPr>
              <p:cNvPr id="111" name="TextBox 110">
                <a:extLst>
                  <a:ext uri="{FF2B5EF4-FFF2-40B4-BE49-F238E27FC236}">
                    <a16:creationId xmlns:a16="http://schemas.microsoft.com/office/drawing/2014/main" id="{E31E4F0F-C7E5-4CD2-8772-0E2A79538EC8}"/>
                  </a:ext>
                </a:extLst>
              </p:cNvPr>
              <p:cNvSpPr txBox="1"/>
              <p:nvPr/>
            </p:nvSpPr>
            <p:spPr>
              <a:xfrm>
                <a:off x="-319669" y="2026411"/>
                <a:ext cx="2886048"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588"/>
                  </a:spcAft>
                  <a:buClrTx/>
                  <a:buSzTx/>
                  <a:buFontTx/>
                  <a:buNone/>
                  <a:tabLst/>
                  <a:defRPr/>
                </a:pPr>
                <a:r>
                  <a:rPr kumimoji="0" lang="en-US" sz="2000" b="0" i="0" u="none" strike="noStrike" kern="1200" cap="none" spc="0" normalizeH="0" baseline="0" noProof="0">
                    <a:ln>
                      <a:noFill/>
                    </a:ln>
                    <a:gradFill>
                      <a:gsLst>
                        <a:gs pos="1250">
                          <a:srgbClr val="0078D4"/>
                        </a:gs>
                        <a:gs pos="100000">
                          <a:srgbClr val="0078D4"/>
                        </a:gs>
                      </a:gsLst>
                      <a:lin ang="5400000" scaled="0"/>
                    </a:gradFill>
                    <a:effectLst/>
                    <a:uLnTx/>
                    <a:uFillTx/>
                    <a:latin typeface="Segoe UI"/>
                    <a:ea typeface="+mn-ea"/>
                    <a:cs typeface="+mn-cs"/>
                  </a:rPr>
                  <a:t>CDN made simple</a:t>
                </a:r>
              </a:p>
            </p:txBody>
          </p:sp>
          <p:sp>
            <p:nvSpPr>
              <p:cNvPr id="112" name="TextBox 111">
                <a:extLst>
                  <a:ext uri="{FF2B5EF4-FFF2-40B4-BE49-F238E27FC236}">
                    <a16:creationId xmlns:a16="http://schemas.microsoft.com/office/drawing/2014/main" id="{F15E85E9-6199-4064-9601-CEE9537E40E7}"/>
                  </a:ext>
                </a:extLst>
              </p:cNvPr>
              <p:cNvSpPr txBox="1"/>
              <p:nvPr/>
            </p:nvSpPr>
            <p:spPr>
              <a:xfrm>
                <a:off x="-319669" y="2486832"/>
                <a:ext cx="2923831" cy="492443"/>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panose="020B0502040204020203" pitchFamily="34" charset="0"/>
                    <a:ea typeface="+mn-ea"/>
                    <a:cs typeface="Segoe UI" panose="020B0502040204020203" pitchFamily="34" charset="0"/>
                  </a:rPr>
                  <a:t>Few clicks to deploy, enable/disable on demand</a:t>
                </a:r>
              </a:p>
            </p:txBody>
          </p:sp>
        </p:grpSp>
        <p:sp>
          <p:nvSpPr>
            <p:cNvPr id="144" name="LightningBolt_E945" title="Icon of a lightning bolt">
              <a:extLst>
                <a:ext uri="{FF2B5EF4-FFF2-40B4-BE49-F238E27FC236}">
                  <a16:creationId xmlns:a16="http://schemas.microsoft.com/office/drawing/2014/main" id="{EF0F7D81-B332-4526-A006-8112C5DEB734}"/>
                </a:ext>
              </a:extLst>
            </p:cNvPr>
            <p:cNvSpPr>
              <a:spLocks noChangeAspect="1"/>
            </p:cNvSpPr>
            <p:nvPr/>
          </p:nvSpPr>
          <p:spPr bwMode="auto">
            <a:xfrm>
              <a:off x="4634471" y="2213101"/>
              <a:ext cx="370518" cy="517047"/>
            </a:xfrm>
            <a:custGeom>
              <a:avLst/>
              <a:gdLst>
                <a:gd name="T0" fmla="*/ 481 w 2961"/>
                <a:gd name="T1" fmla="*/ 4132 h 4132"/>
                <a:gd name="T2" fmla="*/ 2961 w 2961"/>
                <a:gd name="T3" fmla="*/ 1653 h 4132"/>
                <a:gd name="T4" fmla="*/ 1652 w 2961"/>
                <a:gd name="T5" fmla="*/ 1653 h 4132"/>
                <a:gd name="T6" fmla="*/ 2479 w 2961"/>
                <a:gd name="T7" fmla="*/ 0 h 4132"/>
                <a:gd name="T8" fmla="*/ 1239 w 2961"/>
                <a:gd name="T9" fmla="*/ 0 h 4132"/>
                <a:gd name="T10" fmla="*/ 0 w 2961"/>
                <a:gd name="T11" fmla="*/ 2479 h 4132"/>
                <a:gd name="T12" fmla="*/ 964 w 2961"/>
                <a:gd name="T13" fmla="*/ 2479 h 4132"/>
                <a:gd name="T14" fmla="*/ 137 w 2961"/>
                <a:gd name="T15" fmla="*/ 4132 h 4132"/>
                <a:gd name="T16" fmla="*/ 481 w 2961"/>
                <a:gd name="T17" fmla="*/ 4132 h 4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61" h="4132">
                  <a:moveTo>
                    <a:pt x="481" y="4132"/>
                  </a:moveTo>
                  <a:lnTo>
                    <a:pt x="2961" y="1653"/>
                  </a:lnTo>
                  <a:lnTo>
                    <a:pt x="1652" y="1653"/>
                  </a:lnTo>
                  <a:lnTo>
                    <a:pt x="2479" y="0"/>
                  </a:lnTo>
                  <a:lnTo>
                    <a:pt x="1239" y="0"/>
                  </a:lnTo>
                  <a:lnTo>
                    <a:pt x="0" y="2479"/>
                  </a:lnTo>
                  <a:lnTo>
                    <a:pt x="964" y="2479"/>
                  </a:lnTo>
                  <a:lnTo>
                    <a:pt x="137" y="4132"/>
                  </a:lnTo>
                  <a:lnTo>
                    <a:pt x="481" y="4132"/>
                  </a:lnTo>
                  <a:close/>
                </a:path>
              </a:pathLst>
            </a:custGeom>
            <a:noFill/>
            <a:ln w="222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pic>
        <p:nvPicPr>
          <p:cNvPr id="42" name="Picture 41" descr="Image result for akamai logo">
            <a:extLst>
              <a:ext uri="{FF2B5EF4-FFF2-40B4-BE49-F238E27FC236}">
                <a16:creationId xmlns:a16="http://schemas.microsoft.com/office/drawing/2014/main" id="{0B3F671A-453B-4C7C-9608-1A5938D85AE5}"/>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2389191" y="3261481"/>
            <a:ext cx="727789" cy="297275"/>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2" descr="Image result for verizon edgecast logo">
            <a:extLst>
              <a:ext uri="{FF2B5EF4-FFF2-40B4-BE49-F238E27FC236}">
                <a16:creationId xmlns:a16="http://schemas.microsoft.com/office/drawing/2014/main" id="{0591149E-A282-497E-BA80-5A19138BFC53}"/>
              </a:ext>
            </a:extLst>
          </p:cNvPr>
          <p:cNvPicPr>
            <a:picLocks noChangeAspect="1" noChangeArrowheads="1"/>
          </p:cNvPicPr>
          <p:nvPr/>
        </p:nvPicPr>
        <p:blipFill rotWithShape="1">
          <a:blip r:embed="rId6" cstate="screen">
            <a:extLst>
              <a:ext uri="{28A0092B-C50C-407E-A947-70E740481C1C}">
                <a14:useLocalDpi xmlns:a14="http://schemas.microsoft.com/office/drawing/2010/main"/>
              </a:ext>
            </a:extLst>
          </a:blip>
          <a:srcRect/>
          <a:stretch/>
        </p:blipFill>
        <p:spPr bwMode="auto">
          <a:xfrm>
            <a:off x="1254421" y="3344399"/>
            <a:ext cx="774841" cy="165655"/>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4" descr="Image result for microsoft logo">
            <a:extLst>
              <a:ext uri="{FF2B5EF4-FFF2-40B4-BE49-F238E27FC236}">
                <a16:creationId xmlns:a16="http://schemas.microsoft.com/office/drawing/2014/main" id="{FBCF066B-10B0-4FC6-97EB-6C738D9C45E4}"/>
              </a:ext>
            </a:extLst>
          </p:cNvPr>
          <p:cNvPicPr>
            <a:picLocks noChangeAspect="1" noChangeArrowheads="1"/>
          </p:cNvPicPr>
          <p:nvPr/>
        </p:nvPicPr>
        <p:blipFill rotWithShape="1">
          <a:blip r:embed="rId7" cstate="screen">
            <a:extLst>
              <a:ext uri="{28A0092B-C50C-407E-A947-70E740481C1C}">
                <a14:useLocalDpi xmlns:a14="http://schemas.microsoft.com/office/drawing/2010/main"/>
              </a:ext>
            </a:extLst>
          </a:blip>
          <a:srcRect/>
          <a:stretch/>
        </p:blipFill>
        <p:spPr bwMode="auto">
          <a:xfrm>
            <a:off x="3625338" y="3268649"/>
            <a:ext cx="294250" cy="286970"/>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3">
            <a:extLst>
              <a:ext uri="{FF2B5EF4-FFF2-40B4-BE49-F238E27FC236}">
                <a16:creationId xmlns:a16="http://schemas.microsoft.com/office/drawing/2014/main" id="{7FF65511-CE6E-4BE4-823D-EC09E42C1132}"/>
              </a:ext>
            </a:extLst>
          </p:cNvPr>
          <p:cNvGrpSpPr/>
          <p:nvPr/>
        </p:nvGrpSpPr>
        <p:grpSpPr>
          <a:xfrm>
            <a:off x="4529989" y="5258863"/>
            <a:ext cx="3808241" cy="952864"/>
            <a:chOff x="4529989" y="5258863"/>
            <a:chExt cx="3808241" cy="952864"/>
          </a:xfrm>
        </p:grpSpPr>
        <p:grpSp>
          <p:nvGrpSpPr>
            <p:cNvPr id="129" name="Group 128">
              <a:extLst>
                <a:ext uri="{FF2B5EF4-FFF2-40B4-BE49-F238E27FC236}">
                  <a16:creationId xmlns:a16="http://schemas.microsoft.com/office/drawing/2014/main" id="{81A16E57-9E0F-4D82-8AAD-0DC4CC81892C}"/>
                </a:ext>
              </a:extLst>
            </p:cNvPr>
            <p:cNvGrpSpPr/>
            <p:nvPr/>
          </p:nvGrpSpPr>
          <p:grpSpPr>
            <a:xfrm>
              <a:off x="5414399" y="5258863"/>
              <a:ext cx="2923831" cy="952864"/>
              <a:chOff x="-319669" y="2026411"/>
              <a:chExt cx="2923831" cy="952864"/>
            </a:xfrm>
          </p:grpSpPr>
          <p:sp>
            <p:nvSpPr>
              <p:cNvPr id="131" name="TextBox 130">
                <a:extLst>
                  <a:ext uri="{FF2B5EF4-FFF2-40B4-BE49-F238E27FC236}">
                    <a16:creationId xmlns:a16="http://schemas.microsoft.com/office/drawing/2014/main" id="{6A157572-0D74-4B7E-AE54-186EAEF1D86A}"/>
                  </a:ext>
                </a:extLst>
              </p:cNvPr>
              <p:cNvSpPr txBox="1"/>
              <p:nvPr/>
            </p:nvSpPr>
            <p:spPr>
              <a:xfrm>
                <a:off x="-319669" y="2026411"/>
                <a:ext cx="2886048"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588"/>
                  </a:spcAft>
                  <a:buClrTx/>
                  <a:buSzTx/>
                  <a:buFontTx/>
                  <a:buNone/>
                  <a:tabLst/>
                  <a:defRPr/>
                </a:pPr>
                <a:r>
                  <a:rPr kumimoji="0" lang="en-US" sz="2000" b="0" i="0" u="none" strike="noStrike" kern="1200" cap="none" spc="0" normalizeH="0" baseline="0" noProof="0">
                    <a:ln>
                      <a:noFill/>
                    </a:ln>
                    <a:gradFill>
                      <a:gsLst>
                        <a:gs pos="1250">
                          <a:srgbClr val="0078D4"/>
                        </a:gs>
                        <a:gs pos="100000">
                          <a:srgbClr val="0078D4"/>
                        </a:gs>
                      </a:gsLst>
                      <a:lin ang="5400000" scaled="0"/>
                    </a:gradFill>
                    <a:effectLst/>
                    <a:uLnTx/>
                    <a:uFillTx/>
                    <a:latin typeface="Segoe UI"/>
                    <a:ea typeface="+mn-ea"/>
                    <a:cs typeface="+mn-cs"/>
                  </a:rPr>
                  <a:t>Integrated portal</a:t>
                </a:r>
              </a:p>
            </p:txBody>
          </p:sp>
          <p:sp>
            <p:nvSpPr>
              <p:cNvPr id="132" name="TextBox 131">
                <a:extLst>
                  <a:ext uri="{FF2B5EF4-FFF2-40B4-BE49-F238E27FC236}">
                    <a16:creationId xmlns:a16="http://schemas.microsoft.com/office/drawing/2014/main" id="{F065C241-B6B5-4864-A7A9-39DDA4B1193A}"/>
                  </a:ext>
                </a:extLst>
              </p:cNvPr>
              <p:cNvSpPr txBox="1"/>
              <p:nvPr/>
            </p:nvSpPr>
            <p:spPr>
              <a:xfrm>
                <a:off x="-319669" y="2486832"/>
                <a:ext cx="2923831" cy="492443"/>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panose="020B0502040204020203" pitchFamily="34" charset="0"/>
                    <a:ea typeface="+mn-ea"/>
                    <a:cs typeface="Segoe UI" panose="020B0502040204020203" pitchFamily="34" charset="0"/>
                  </a:rPr>
                  <a:t>Custom domain SSL, bring your own </a:t>
                </a:r>
              </a:p>
            </p:txBody>
          </p:sp>
        </p:grpSp>
        <p:sp>
          <p:nvSpPr>
            <p:cNvPr id="55" name="Website" title="Icon of multiple app windows">
              <a:extLst>
                <a:ext uri="{FF2B5EF4-FFF2-40B4-BE49-F238E27FC236}">
                  <a16:creationId xmlns:a16="http://schemas.microsoft.com/office/drawing/2014/main" id="{4C6FC91D-A5BB-467E-9131-4ED152C9A8C7}"/>
                </a:ext>
              </a:extLst>
            </p:cNvPr>
            <p:cNvSpPr>
              <a:spLocks noChangeAspect="1" noEditPoints="1"/>
            </p:cNvSpPr>
            <p:nvPr/>
          </p:nvSpPr>
          <p:spPr bwMode="auto">
            <a:xfrm>
              <a:off x="4529989" y="5348613"/>
              <a:ext cx="623024" cy="545906"/>
            </a:xfrm>
            <a:custGeom>
              <a:avLst/>
              <a:gdLst>
                <a:gd name="T0" fmla="*/ 0 w 614"/>
                <a:gd name="T1" fmla="*/ 0 h 538"/>
                <a:gd name="T2" fmla="*/ 614 w 614"/>
                <a:gd name="T3" fmla="*/ 0 h 538"/>
                <a:gd name="T4" fmla="*/ 614 w 614"/>
                <a:gd name="T5" fmla="*/ 538 h 538"/>
                <a:gd name="T6" fmla="*/ 0 w 614"/>
                <a:gd name="T7" fmla="*/ 538 h 538"/>
                <a:gd name="T8" fmla="*/ 0 w 614"/>
                <a:gd name="T9" fmla="*/ 0 h 538"/>
                <a:gd name="T10" fmla="*/ 0 w 614"/>
                <a:gd name="T11" fmla="*/ 0 h 538"/>
                <a:gd name="T12" fmla="*/ 327 w 614"/>
                <a:gd name="T13" fmla="*/ 250 h 538"/>
                <a:gd name="T14" fmla="*/ 327 w 614"/>
                <a:gd name="T15" fmla="*/ 250 h 538"/>
                <a:gd name="T16" fmla="*/ 327 w 614"/>
                <a:gd name="T17" fmla="*/ 87 h 538"/>
                <a:gd name="T18" fmla="*/ 77 w 614"/>
                <a:gd name="T19" fmla="*/ 87 h 538"/>
                <a:gd name="T20" fmla="*/ 77 w 614"/>
                <a:gd name="T21" fmla="*/ 250 h 538"/>
                <a:gd name="T22" fmla="*/ 128 w 614"/>
                <a:gd name="T23" fmla="*/ 250 h 538"/>
                <a:gd name="T24" fmla="*/ 327 w 614"/>
                <a:gd name="T25" fmla="*/ 250 h 538"/>
                <a:gd name="T26" fmla="*/ 327 w 614"/>
                <a:gd name="T27" fmla="*/ 250 h 538"/>
                <a:gd name="T28" fmla="*/ 139 w 614"/>
                <a:gd name="T29" fmla="*/ 254 h 538"/>
                <a:gd name="T30" fmla="*/ 139 w 614"/>
                <a:gd name="T31" fmla="*/ 362 h 538"/>
                <a:gd name="T32" fmla="*/ 513 w 614"/>
                <a:gd name="T33" fmla="*/ 362 h 538"/>
                <a:gd name="T34" fmla="*/ 513 w 614"/>
                <a:gd name="T35" fmla="*/ 163 h 538"/>
                <a:gd name="T36" fmla="*/ 325 w 614"/>
                <a:gd name="T37" fmla="*/ 163 h 538"/>
                <a:gd name="T38" fmla="*/ 0 w 614"/>
                <a:gd name="T39" fmla="*/ 451 h 538"/>
                <a:gd name="T40" fmla="*/ 614 w 614"/>
                <a:gd name="T41" fmla="*/ 451 h 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14" h="538">
                  <a:moveTo>
                    <a:pt x="0" y="0"/>
                  </a:moveTo>
                  <a:lnTo>
                    <a:pt x="614" y="0"/>
                  </a:lnTo>
                  <a:lnTo>
                    <a:pt x="614" y="538"/>
                  </a:lnTo>
                  <a:lnTo>
                    <a:pt x="0" y="538"/>
                  </a:lnTo>
                  <a:lnTo>
                    <a:pt x="0" y="0"/>
                  </a:lnTo>
                  <a:lnTo>
                    <a:pt x="0" y="0"/>
                  </a:lnTo>
                  <a:moveTo>
                    <a:pt x="327" y="250"/>
                  </a:moveTo>
                  <a:lnTo>
                    <a:pt x="327" y="250"/>
                  </a:lnTo>
                  <a:lnTo>
                    <a:pt x="327" y="87"/>
                  </a:lnTo>
                  <a:lnTo>
                    <a:pt x="77" y="87"/>
                  </a:lnTo>
                  <a:lnTo>
                    <a:pt x="77" y="250"/>
                  </a:lnTo>
                  <a:lnTo>
                    <a:pt x="128" y="250"/>
                  </a:lnTo>
                  <a:lnTo>
                    <a:pt x="327" y="250"/>
                  </a:lnTo>
                  <a:lnTo>
                    <a:pt x="327" y="250"/>
                  </a:lnTo>
                  <a:moveTo>
                    <a:pt x="139" y="254"/>
                  </a:moveTo>
                  <a:lnTo>
                    <a:pt x="139" y="362"/>
                  </a:lnTo>
                  <a:lnTo>
                    <a:pt x="513" y="362"/>
                  </a:lnTo>
                  <a:lnTo>
                    <a:pt x="513" y="163"/>
                  </a:lnTo>
                  <a:lnTo>
                    <a:pt x="325" y="163"/>
                  </a:lnTo>
                  <a:moveTo>
                    <a:pt x="0" y="451"/>
                  </a:moveTo>
                  <a:lnTo>
                    <a:pt x="614" y="451"/>
                  </a:lnTo>
                </a:path>
              </a:pathLst>
            </a:custGeom>
            <a:noFill/>
            <a:ln w="222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67"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pic>
        <p:nvPicPr>
          <p:cNvPr id="11" name="Picture 10">
            <a:extLst>
              <a:ext uri="{FF2B5EF4-FFF2-40B4-BE49-F238E27FC236}">
                <a16:creationId xmlns:a16="http://schemas.microsoft.com/office/drawing/2014/main" id="{40FBE0D8-AA5A-6646-9BD8-85CECB4854E3}"/>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8976273" y="3840060"/>
            <a:ext cx="2117748" cy="334604"/>
          </a:xfrm>
          <a:prstGeom prst="rect">
            <a:avLst/>
          </a:prstGeom>
        </p:spPr>
      </p:pic>
      <p:pic>
        <p:nvPicPr>
          <p:cNvPr id="48" name="Picture 47">
            <a:extLst>
              <a:ext uri="{FF2B5EF4-FFF2-40B4-BE49-F238E27FC236}">
                <a16:creationId xmlns:a16="http://schemas.microsoft.com/office/drawing/2014/main" id="{11576DB8-36AA-0543-9F5E-54CC76E0A46F}"/>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440228" y="120665"/>
            <a:ext cx="850260" cy="850260"/>
          </a:xfrm>
          <a:prstGeom prst="rect">
            <a:avLst/>
          </a:prstGeom>
        </p:spPr>
      </p:pic>
    </p:spTree>
    <p:extLst>
      <p:ext uri="{BB962C8B-B14F-4D97-AF65-F5344CB8AC3E}">
        <p14:creationId xmlns:p14="http://schemas.microsoft.com/office/powerpoint/2010/main" val="3698895649"/>
      </p:ext>
    </p:extLst>
  </p:cSld>
  <p:clrMapOvr>
    <a:overrideClrMapping bg1="lt1" tx1="dk1" bg2="lt2" tx2="dk2" accent1="accent1" accent2="accent2" accent3="accent3" accent4="accent4" accent5="accent5" accent6="accent6" hlink="hlink" folHlink="folHlink"/>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80BC4D3F-927F-0047-93A9-A70DEAD74AB5}"/>
              </a:ext>
            </a:extLst>
          </p:cNvPr>
          <p:cNvSpPr/>
          <p:nvPr/>
        </p:nvSpPr>
        <p:spPr bwMode="auto">
          <a:xfrm>
            <a:off x="270487" y="2626356"/>
            <a:ext cx="5291144" cy="3761757"/>
          </a:xfrm>
          <a:prstGeom prst="roundRect">
            <a:avLst>
              <a:gd name="adj" fmla="val 4860"/>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22" name="Group 21">
            <a:extLst>
              <a:ext uri="{FF2B5EF4-FFF2-40B4-BE49-F238E27FC236}">
                <a16:creationId xmlns:a16="http://schemas.microsoft.com/office/drawing/2014/main" id="{CA471F74-5BF9-4A8B-A008-9D749D83D454}"/>
              </a:ext>
            </a:extLst>
          </p:cNvPr>
          <p:cNvGrpSpPr/>
          <p:nvPr/>
        </p:nvGrpSpPr>
        <p:grpSpPr>
          <a:xfrm>
            <a:off x="6963448" y="4709286"/>
            <a:ext cx="4246622" cy="276999"/>
            <a:chOff x="7876269" y="5061082"/>
            <a:chExt cx="4246622" cy="276999"/>
          </a:xfrm>
        </p:grpSpPr>
        <p:grpSp>
          <p:nvGrpSpPr>
            <p:cNvPr id="23" name="Group 22">
              <a:extLst>
                <a:ext uri="{FF2B5EF4-FFF2-40B4-BE49-F238E27FC236}">
                  <a16:creationId xmlns:a16="http://schemas.microsoft.com/office/drawing/2014/main" id="{2B8E561C-1A10-4EF4-8C97-E36A2A7077AA}"/>
                </a:ext>
              </a:extLst>
            </p:cNvPr>
            <p:cNvGrpSpPr/>
            <p:nvPr/>
          </p:nvGrpSpPr>
          <p:grpSpPr>
            <a:xfrm>
              <a:off x="7876269" y="5061082"/>
              <a:ext cx="985243" cy="276999"/>
              <a:chOff x="4308448" y="674068"/>
              <a:chExt cx="985243" cy="276999"/>
            </a:xfrm>
          </p:grpSpPr>
          <p:sp>
            <p:nvSpPr>
              <p:cNvPr id="31" name="TextBox 30">
                <a:extLst>
                  <a:ext uri="{FF2B5EF4-FFF2-40B4-BE49-F238E27FC236}">
                    <a16:creationId xmlns:a16="http://schemas.microsoft.com/office/drawing/2014/main" id="{054FE314-C1A1-4F98-9CD3-66C418CD876F}"/>
                  </a:ext>
                </a:extLst>
              </p:cNvPr>
              <p:cNvSpPr txBox="1"/>
              <p:nvPr/>
            </p:nvSpPr>
            <p:spPr>
              <a:xfrm>
                <a:off x="4444727" y="674068"/>
                <a:ext cx="848964" cy="276999"/>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t>CDN POP</a:t>
                </a:r>
              </a:p>
            </p:txBody>
          </p:sp>
          <p:sp>
            <p:nvSpPr>
              <p:cNvPr id="32" name="Freeform: Shape 31">
                <a:extLst>
                  <a:ext uri="{FF2B5EF4-FFF2-40B4-BE49-F238E27FC236}">
                    <a16:creationId xmlns:a16="http://schemas.microsoft.com/office/drawing/2014/main" id="{C2F62F68-C9FF-4937-9FFE-83813BE006AF}"/>
                  </a:ext>
                </a:extLst>
              </p:cNvPr>
              <p:cNvSpPr/>
              <p:nvPr/>
            </p:nvSpPr>
            <p:spPr bwMode="auto">
              <a:xfrm rot="10800000">
                <a:off x="4308448" y="695126"/>
                <a:ext cx="127931" cy="234881"/>
              </a:xfrm>
              <a:custGeom>
                <a:avLst/>
                <a:gdLst>
                  <a:gd name="connsiteX0" fmla="*/ 196850 w 393700"/>
                  <a:gd name="connsiteY0" fmla="*/ 704484 h 704484"/>
                  <a:gd name="connsiteX1" fmla="*/ 0 w 393700"/>
                  <a:gd name="connsiteY1" fmla="*/ 493609 h 704484"/>
                  <a:gd name="connsiteX2" fmla="*/ 3999 w 393700"/>
                  <a:gd name="connsiteY2" fmla="*/ 451110 h 704484"/>
                  <a:gd name="connsiteX3" fmla="*/ 12507 w 393700"/>
                  <a:gd name="connsiteY3" fmla="*/ 421752 h 704484"/>
                  <a:gd name="connsiteX4" fmla="*/ 11113 w 393700"/>
                  <a:gd name="connsiteY4" fmla="*/ 421752 h 704484"/>
                  <a:gd name="connsiteX5" fmla="*/ 15205 w 393700"/>
                  <a:gd name="connsiteY5" fmla="*/ 412442 h 704484"/>
                  <a:gd name="connsiteX6" fmla="*/ 15470 w 393700"/>
                  <a:gd name="connsiteY6" fmla="*/ 411527 h 704484"/>
                  <a:gd name="connsiteX7" fmla="*/ 15924 w 393700"/>
                  <a:gd name="connsiteY7" fmla="*/ 410806 h 704484"/>
                  <a:gd name="connsiteX8" fmla="*/ 196455 w 393700"/>
                  <a:gd name="connsiteY8" fmla="*/ 0 h 704484"/>
                  <a:gd name="connsiteX9" fmla="*/ 375159 w 393700"/>
                  <a:gd name="connsiteY9" fmla="*/ 406646 h 704484"/>
                  <a:gd name="connsiteX10" fmla="*/ 378231 w 393700"/>
                  <a:gd name="connsiteY10" fmla="*/ 411527 h 704484"/>
                  <a:gd name="connsiteX11" fmla="*/ 380025 w 393700"/>
                  <a:gd name="connsiteY11" fmla="*/ 417720 h 704484"/>
                  <a:gd name="connsiteX12" fmla="*/ 381797 w 393700"/>
                  <a:gd name="connsiteY12" fmla="*/ 421752 h 704484"/>
                  <a:gd name="connsiteX13" fmla="*/ 381194 w 393700"/>
                  <a:gd name="connsiteY13" fmla="*/ 421752 h 704484"/>
                  <a:gd name="connsiteX14" fmla="*/ 389701 w 393700"/>
                  <a:gd name="connsiteY14" fmla="*/ 451110 h 704484"/>
                  <a:gd name="connsiteX15" fmla="*/ 393700 w 393700"/>
                  <a:gd name="connsiteY15" fmla="*/ 493609 h 704484"/>
                  <a:gd name="connsiteX16" fmla="*/ 196850 w 393700"/>
                  <a:gd name="connsiteY16" fmla="*/ 704484 h 704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3700" h="704484">
                    <a:moveTo>
                      <a:pt x="196850" y="704484"/>
                    </a:moveTo>
                    <a:cubicBezTo>
                      <a:pt x="88133" y="704484"/>
                      <a:pt x="0" y="610072"/>
                      <a:pt x="0" y="493609"/>
                    </a:cubicBezTo>
                    <a:cubicBezTo>
                      <a:pt x="0" y="479051"/>
                      <a:pt x="1377" y="464838"/>
                      <a:pt x="3999" y="451110"/>
                    </a:cubicBezTo>
                    <a:lnTo>
                      <a:pt x="12507" y="421752"/>
                    </a:lnTo>
                    <a:lnTo>
                      <a:pt x="11113" y="421752"/>
                    </a:lnTo>
                    <a:lnTo>
                      <a:pt x="15205" y="412442"/>
                    </a:lnTo>
                    <a:lnTo>
                      <a:pt x="15470" y="411527"/>
                    </a:lnTo>
                    <a:lnTo>
                      <a:pt x="15924" y="410806"/>
                    </a:lnTo>
                    <a:lnTo>
                      <a:pt x="196455" y="0"/>
                    </a:lnTo>
                    <a:lnTo>
                      <a:pt x="375159" y="406646"/>
                    </a:lnTo>
                    <a:lnTo>
                      <a:pt x="378231" y="411527"/>
                    </a:lnTo>
                    <a:lnTo>
                      <a:pt x="380025" y="417720"/>
                    </a:lnTo>
                    <a:lnTo>
                      <a:pt x="381797" y="421752"/>
                    </a:lnTo>
                    <a:lnTo>
                      <a:pt x="381194" y="421752"/>
                    </a:lnTo>
                    <a:lnTo>
                      <a:pt x="389701" y="451110"/>
                    </a:lnTo>
                    <a:cubicBezTo>
                      <a:pt x="392323" y="464838"/>
                      <a:pt x="393700" y="479051"/>
                      <a:pt x="393700" y="493609"/>
                    </a:cubicBezTo>
                    <a:cubicBezTo>
                      <a:pt x="393700" y="610072"/>
                      <a:pt x="305567" y="704484"/>
                      <a:pt x="196850" y="704484"/>
                    </a:cubicBezTo>
                    <a:close/>
                  </a:path>
                </a:pathLst>
              </a:custGeom>
              <a:solidFill>
                <a:schemeClr val="accent4"/>
              </a:solidFill>
              <a:ln>
                <a:noFill/>
                <a:headEnd type="none" w="med" len="med"/>
                <a:tailEnd type="none" w="med" len="med"/>
              </a:ln>
              <a:effectLst>
                <a:outerShdw blurRad="50800" sx="85000" sy="85000" algn="ctr" rotWithShape="0">
                  <a:schemeClr val="tx1">
                    <a:alpha val="9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grpSp>
          <p:nvGrpSpPr>
            <p:cNvPr id="24" name="Group 23">
              <a:extLst>
                <a:ext uri="{FF2B5EF4-FFF2-40B4-BE49-F238E27FC236}">
                  <a16:creationId xmlns:a16="http://schemas.microsoft.com/office/drawing/2014/main" id="{F303DE22-C256-4949-8D19-9C3C8EC9065F}"/>
                </a:ext>
              </a:extLst>
            </p:cNvPr>
            <p:cNvGrpSpPr/>
            <p:nvPr/>
          </p:nvGrpSpPr>
          <p:grpSpPr>
            <a:xfrm>
              <a:off x="8936509" y="5061082"/>
              <a:ext cx="1704083" cy="276999"/>
              <a:chOff x="4308448" y="970598"/>
              <a:chExt cx="1704083" cy="276999"/>
            </a:xfrm>
          </p:grpSpPr>
          <p:sp>
            <p:nvSpPr>
              <p:cNvPr id="29" name="Freeform: Shape 28">
                <a:extLst>
                  <a:ext uri="{FF2B5EF4-FFF2-40B4-BE49-F238E27FC236}">
                    <a16:creationId xmlns:a16="http://schemas.microsoft.com/office/drawing/2014/main" id="{D4F7FDE1-7772-4324-9786-A7927ACF2E8C}"/>
                  </a:ext>
                </a:extLst>
              </p:cNvPr>
              <p:cNvSpPr/>
              <p:nvPr/>
            </p:nvSpPr>
            <p:spPr bwMode="auto">
              <a:xfrm rot="10800000">
                <a:off x="4308448" y="991657"/>
                <a:ext cx="127931" cy="234881"/>
              </a:xfrm>
              <a:custGeom>
                <a:avLst/>
                <a:gdLst>
                  <a:gd name="connsiteX0" fmla="*/ 196850 w 393700"/>
                  <a:gd name="connsiteY0" fmla="*/ 704484 h 704484"/>
                  <a:gd name="connsiteX1" fmla="*/ 0 w 393700"/>
                  <a:gd name="connsiteY1" fmla="*/ 493609 h 704484"/>
                  <a:gd name="connsiteX2" fmla="*/ 3999 w 393700"/>
                  <a:gd name="connsiteY2" fmla="*/ 451110 h 704484"/>
                  <a:gd name="connsiteX3" fmla="*/ 12507 w 393700"/>
                  <a:gd name="connsiteY3" fmla="*/ 421752 h 704484"/>
                  <a:gd name="connsiteX4" fmla="*/ 11113 w 393700"/>
                  <a:gd name="connsiteY4" fmla="*/ 421752 h 704484"/>
                  <a:gd name="connsiteX5" fmla="*/ 15205 w 393700"/>
                  <a:gd name="connsiteY5" fmla="*/ 412442 h 704484"/>
                  <a:gd name="connsiteX6" fmla="*/ 15470 w 393700"/>
                  <a:gd name="connsiteY6" fmla="*/ 411527 h 704484"/>
                  <a:gd name="connsiteX7" fmla="*/ 15924 w 393700"/>
                  <a:gd name="connsiteY7" fmla="*/ 410806 h 704484"/>
                  <a:gd name="connsiteX8" fmla="*/ 196455 w 393700"/>
                  <a:gd name="connsiteY8" fmla="*/ 0 h 704484"/>
                  <a:gd name="connsiteX9" fmla="*/ 375159 w 393700"/>
                  <a:gd name="connsiteY9" fmla="*/ 406646 h 704484"/>
                  <a:gd name="connsiteX10" fmla="*/ 378231 w 393700"/>
                  <a:gd name="connsiteY10" fmla="*/ 411527 h 704484"/>
                  <a:gd name="connsiteX11" fmla="*/ 380025 w 393700"/>
                  <a:gd name="connsiteY11" fmla="*/ 417720 h 704484"/>
                  <a:gd name="connsiteX12" fmla="*/ 381797 w 393700"/>
                  <a:gd name="connsiteY12" fmla="*/ 421752 h 704484"/>
                  <a:gd name="connsiteX13" fmla="*/ 381194 w 393700"/>
                  <a:gd name="connsiteY13" fmla="*/ 421752 h 704484"/>
                  <a:gd name="connsiteX14" fmla="*/ 389701 w 393700"/>
                  <a:gd name="connsiteY14" fmla="*/ 451110 h 704484"/>
                  <a:gd name="connsiteX15" fmla="*/ 393700 w 393700"/>
                  <a:gd name="connsiteY15" fmla="*/ 493609 h 704484"/>
                  <a:gd name="connsiteX16" fmla="*/ 196850 w 393700"/>
                  <a:gd name="connsiteY16" fmla="*/ 704484 h 704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3700" h="704484">
                    <a:moveTo>
                      <a:pt x="196850" y="704484"/>
                    </a:moveTo>
                    <a:cubicBezTo>
                      <a:pt x="88133" y="704484"/>
                      <a:pt x="0" y="610072"/>
                      <a:pt x="0" y="493609"/>
                    </a:cubicBezTo>
                    <a:cubicBezTo>
                      <a:pt x="0" y="479051"/>
                      <a:pt x="1377" y="464838"/>
                      <a:pt x="3999" y="451110"/>
                    </a:cubicBezTo>
                    <a:lnTo>
                      <a:pt x="12507" y="421752"/>
                    </a:lnTo>
                    <a:lnTo>
                      <a:pt x="11113" y="421752"/>
                    </a:lnTo>
                    <a:lnTo>
                      <a:pt x="15205" y="412442"/>
                    </a:lnTo>
                    <a:lnTo>
                      <a:pt x="15470" y="411527"/>
                    </a:lnTo>
                    <a:lnTo>
                      <a:pt x="15924" y="410806"/>
                    </a:lnTo>
                    <a:lnTo>
                      <a:pt x="196455" y="0"/>
                    </a:lnTo>
                    <a:lnTo>
                      <a:pt x="375159" y="406646"/>
                    </a:lnTo>
                    <a:lnTo>
                      <a:pt x="378231" y="411527"/>
                    </a:lnTo>
                    <a:lnTo>
                      <a:pt x="380025" y="417720"/>
                    </a:lnTo>
                    <a:lnTo>
                      <a:pt x="381797" y="421752"/>
                    </a:lnTo>
                    <a:lnTo>
                      <a:pt x="381194" y="421752"/>
                    </a:lnTo>
                    <a:lnTo>
                      <a:pt x="389701" y="451110"/>
                    </a:lnTo>
                    <a:cubicBezTo>
                      <a:pt x="392323" y="464838"/>
                      <a:pt x="393700" y="479051"/>
                      <a:pt x="393700" y="493609"/>
                    </a:cubicBezTo>
                    <a:cubicBezTo>
                      <a:pt x="393700" y="610072"/>
                      <a:pt x="305567" y="704484"/>
                      <a:pt x="196850" y="704484"/>
                    </a:cubicBezTo>
                    <a:close/>
                  </a:path>
                </a:pathLst>
              </a:custGeom>
              <a:solidFill>
                <a:schemeClr val="accent3"/>
              </a:solidFill>
              <a:ln>
                <a:noFill/>
                <a:headEnd type="none" w="med" len="med"/>
                <a:tailEnd type="none" w="med" len="med"/>
              </a:ln>
              <a:effectLst>
                <a:outerShdw blurRad="50800" sx="85000" sy="85000" algn="ctr" rotWithShape="0">
                  <a:schemeClr val="tx1">
                    <a:alpha val="9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30" name="TextBox 29">
                <a:extLst>
                  <a:ext uri="{FF2B5EF4-FFF2-40B4-BE49-F238E27FC236}">
                    <a16:creationId xmlns:a16="http://schemas.microsoft.com/office/drawing/2014/main" id="{7DBBCDAD-F0A8-4F50-B06A-120752690286}"/>
                  </a:ext>
                </a:extLst>
              </p:cNvPr>
              <p:cNvSpPr txBox="1"/>
              <p:nvPr/>
            </p:nvSpPr>
            <p:spPr>
              <a:xfrm>
                <a:off x="4444726" y="970598"/>
                <a:ext cx="1567805" cy="276999"/>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t>Multiple CDN POPs</a:t>
                </a:r>
              </a:p>
            </p:txBody>
          </p:sp>
        </p:grpSp>
        <p:grpSp>
          <p:nvGrpSpPr>
            <p:cNvPr id="26" name="Group 25">
              <a:extLst>
                <a:ext uri="{FF2B5EF4-FFF2-40B4-BE49-F238E27FC236}">
                  <a16:creationId xmlns:a16="http://schemas.microsoft.com/office/drawing/2014/main" id="{82C191B5-3D57-400A-B325-5B1511904C9F}"/>
                </a:ext>
              </a:extLst>
            </p:cNvPr>
            <p:cNvGrpSpPr/>
            <p:nvPr/>
          </p:nvGrpSpPr>
          <p:grpSpPr>
            <a:xfrm>
              <a:off x="10715589" y="5061082"/>
              <a:ext cx="1407302" cy="276999"/>
              <a:chOff x="4308448" y="1272721"/>
              <a:chExt cx="1407302" cy="276999"/>
            </a:xfrm>
          </p:grpSpPr>
          <p:sp>
            <p:nvSpPr>
              <p:cNvPr id="27" name="Freeform: Shape 26">
                <a:extLst>
                  <a:ext uri="{FF2B5EF4-FFF2-40B4-BE49-F238E27FC236}">
                    <a16:creationId xmlns:a16="http://schemas.microsoft.com/office/drawing/2014/main" id="{927EFC4B-0B8A-4CFE-846A-9C2C36334BE6}"/>
                  </a:ext>
                </a:extLst>
              </p:cNvPr>
              <p:cNvSpPr/>
              <p:nvPr/>
            </p:nvSpPr>
            <p:spPr bwMode="auto">
              <a:xfrm rot="10800000">
                <a:off x="4308448" y="1293780"/>
                <a:ext cx="127931" cy="234881"/>
              </a:xfrm>
              <a:custGeom>
                <a:avLst/>
                <a:gdLst>
                  <a:gd name="connsiteX0" fmla="*/ 196850 w 393700"/>
                  <a:gd name="connsiteY0" fmla="*/ 704484 h 704484"/>
                  <a:gd name="connsiteX1" fmla="*/ 0 w 393700"/>
                  <a:gd name="connsiteY1" fmla="*/ 493609 h 704484"/>
                  <a:gd name="connsiteX2" fmla="*/ 3999 w 393700"/>
                  <a:gd name="connsiteY2" fmla="*/ 451110 h 704484"/>
                  <a:gd name="connsiteX3" fmla="*/ 12507 w 393700"/>
                  <a:gd name="connsiteY3" fmla="*/ 421752 h 704484"/>
                  <a:gd name="connsiteX4" fmla="*/ 11113 w 393700"/>
                  <a:gd name="connsiteY4" fmla="*/ 421752 h 704484"/>
                  <a:gd name="connsiteX5" fmla="*/ 15205 w 393700"/>
                  <a:gd name="connsiteY5" fmla="*/ 412442 h 704484"/>
                  <a:gd name="connsiteX6" fmla="*/ 15470 w 393700"/>
                  <a:gd name="connsiteY6" fmla="*/ 411527 h 704484"/>
                  <a:gd name="connsiteX7" fmla="*/ 15924 w 393700"/>
                  <a:gd name="connsiteY7" fmla="*/ 410806 h 704484"/>
                  <a:gd name="connsiteX8" fmla="*/ 196455 w 393700"/>
                  <a:gd name="connsiteY8" fmla="*/ 0 h 704484"/>
                  <a:gd name="connsiteX9" fmla="*/ 375159 w 393700"/>
                  <a:gd name="connsiteY9" fmla="*/ 406646 h 704484"/>
                  <a:gd name="connsiteX10" fmla="*/ 378231 w 393700"/>
                  <a:gd name="connsiteY10" fmla="*/ 411527 h 704484"/>
                  <a:gd name="connsiteX11" fmla="*/ 380025 w 393700"/>
                  <a:gd name="connsiteY11" fmla="*/ 417720 h 704484"/>
                  <a:gd name="connsiteX12" fmla="*/ 381797 w 393700"/>
                  <a:gd name="connsiteY12" fmla="*/ 421752 h 704484"/>
                  <a:gd name="connsiteX13" fmla="*/ 381194 w 393700"/>
                  <a:gd name="connsiteY13" fmla="*/ 421752 h 704484"/>
                  <a:gd name="connsiteX14" fmla="*/ 389701 w 393700"/>
                  <a:gd name="connsiteY14" fmla="*/ 451110 h 704484"/>
                  <a:gd name="connsiteX15" fmla="*/ 393700 w 393700"/>
                  <a:gd name="connsiteY15" fmla="*/ 493609 h 704484"/>
                  <a:gd name="connsiteX16" fmla="*/ 196850 w 393700"/>
                  <a:gd name="connsiteY16" fmla="*/ 704484 h 704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3700" h="704484">
                    <a:moveTo>
                      <a:pt x="196850" y="704484"/>
                    </a:moveTo>
                    <a:cubicBezTo>
                      <a:pt x="88133" y="704484"/>
                      <a:pt x="0" y="610072"/>
                      <a:pt x="0" y="493609"/>
                    </a:cubicBezTo>
                    <a:cubicBezTo>
                      <a:pt x="0" y="479051"/>
                      <a:pt x="1377" y="464838"/>
                      <a:pt x="3999" y="451110"/>
                    </a:cubicBezTo>
                    <a:lnTo>
                      <a:pt x="12507" y="421752"/>
                    </a:lnTo>
                    <a:lnTo>
                      <a:pt x="11113" y="421752"/>
                    </a:lnTo>
                    <a:lnTo>
                      <a:pt x="15205" y="412442"/>
                    </a:lnTo>
                    <a:lnTo>
                      <a:pt x="15470" y="411527"/>
                    </a:lnTo>
                    <a:lnTo>
                      <a:pt x="15924" y="410806"/>
                    </a:lnTo>
                    <a:lnTo>
                      <a:pt x="196455" y="0"/>
                    </a:lnTo>
                    <a:lnTo>
                      <a:pt x="375159" y="406646"/>
                    </a:lnTo>
                    <a:lnTo>
                      <a:pt x="378231" y="411527"/>
                    </a:lnTo>
                    <a:lnTo>
                      <a:pt x="380025" y="417720"/>
                    </a:lnTo>
                    <a:lnTo>
                      <a:pt x="381797" y="421752"/>
                    </a:lnTo>
                    <a:lnTo>
                      <a:pt x="381194" y="421752"/>
                    </a:lnTo>
                    <a:lnTo>
                      <a:pt x="389701" y="451110"/>
                    </a:lnTo>
                    <a:cubicBezTo>
                      <a:pt x="392323" y="464838"/>
                      <a:pt x="393700" y="479051"/>
                      <a:pt x="393700" y="493609"/>
                    </a:cubicBezTo>
                    <a:cubicBezTo>
                      <a:pt x="393700" y="610072"/>
                      <a:pt x="305567" y="704484"/>
                      <a:pt x="196850" y="704484"/>
                    </a:cubicBezTo>
                    <a:close/>
                  </a:path>
                </a:pathLst>
              </a:custGeom>
              <a:noFill/>
              <a:ln w="19050">
                <a:solidFill>
                  <a:schemeClr val="bg1"/>
                </a:solidFill>
                <a:headEnd type="none" w="med" len="med"/>
                <a:tailEnd type="none" w="med" len="med"/>
              </a:ln>
              <a:effectLst>
                <a:outerShdw blurRad="50800" sx="85000" sy="85000" algn="ctr" rotWithShape="0">
                  <a:schemeClr val="tx1">
                    <a:alpha val="9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8" name="TextBox 27">
                <a:extLst>
                  <a:ext uri="{FF2B5EF4-FFF2-40B4-BE49-F238E27FC236}">
                    <a16:creationId xmlns:a16="http://schemas.microsoft.com/office/drawing/2014/main" id="{1DD641BC-4039-45DC-9C13-E1EA6B37788D}"/>
                  </a:ext>
                </a:extLst>
              </p:cNvPr>
              <p:cNvSpPr txBox="1"/>
              <p:nvPr/>
            </p:nvSpPr>
            <p:spPr>
              <a:xfrm>
                <a:off x="4444726" y="1272721"/>
                <a:ext cx="1271024" cy="276999"/>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t>Regional Cache</a:t>
                </a:r>
              </a:p>
            </p:txBody>
          </p:sp>
        </p:grpSp>
      </p:grpSp>
      <p:grpSp>
        <p:nvGrpSpPr>
          <p:cNvPr id="33" name="Group 32">
            <a:extLst>
              <a:ext uri="{FF2B5EF4-FFF2-40B4-BE49-F238E27FC236}">
                <a16:creationId xmlns:a16="http://schemas.microsoft.com/office/drawing/2014/main" id="{68565BDD-436B-488A-9BDC-B1FB53EA635C}"/>
              </a:ext>
            </a:extLst>
          </p:cNvPr>
          <p:cNvGrpSpPr/>
          <p:nvPr/>
        </p:nvGrpSpPr>
        <p:grpSpPr>
          <a:xfrm>
            <a:off x="6164892" y="5349967"/>
            <a:ext cx="1732218" cy="904863"/>
            <a:chOff x="462510" y="5503309"/>
            <a:chExt cx="2367613" cy="904863"/>
          </a:xfrm>
        </p:grpSpPr>
        <p:sp>
          <p:nvSpPr>
            <p:cNvPr id="34" name="TextBox 33">
              <a:extLst>
                <a:ext uri="{FF2B5EF4-FFF2-40B4-BE49-F238E27FC236}">
                  <a16:creationId xmlns:a16="http://schemas.microsoft.com/office/drawing/2014/main" id="{4BC91F3D-E050-429E-8A0B-795C49CC42C4}"/>
                </a:ext>
              </a:extLst>
            </p:cNvPr>
            <p:cNvSpPr txBox="1"/>
            <p:nvPr/>
          </p:nvSpPr>
          <p:spPr>
            <a:xfrm>
              <a:off x="462510" y="5503309"/>
              <a:ext cx="1311095" cy="904863"/>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4400" b="0" i="0" u="none" strike="noStrike" kern="1200" cap="none" spc="0" normalizeH="0" baseline="0" noProof="0">
                  <a:ln>
                    <a:noFill/>
                  </a:ln>
                  <a:solidFill>
                    <a:srgbClr val="1A1A1A">
                      <a:lumMod val="90000"/>
                      <a:lumOff val="10000"/>
                    </a:srgbClr>
                  </a:solidFill>
                  <a:effectLst/>
                  <a:uLnTx/>
                  <a:uFillTx/>
                  <a:latin typeface="Segoe UI Light"/>
                  <a:ea typeface="+mn-ea"/>
                  <a:cs typeface="+mn-cs"/>
                </a:rPr>
                <a:t>64</a:t>
              </a:r>
            </a:p>
          </p:txBody>
        </p:sp>
        <p:sp>
          <p:nvSpPr>
            <p:cNvPr id="35" name="TextBox 34">
              <a:extLst>
                <a:ext uri="{FF2B5EF4-FFF2-40B4-BE49-F238E27FC236}">
                  <a16:creationId xmlns:a16="http://schemas.microsoft.com/office/drawing/2014/main" id="{61639A7B-03C9-4672-A710-9D4F09364786}"/>
                </a:ext>
              </a:extLst>
            </p:cNvPr>
            <p:cNvSpPr txBox="1"/>
            <p:nvPr/>
          </p:nvSpPr>
          <p:spPr>
            <a:xfrm>
              <a:off x="1567230" y="5614268"/>
              <a:ext cx="1262893" cy="677108"/>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a:ln>
                    <a:noFill/>
                  </a:ln>
                  <a:solidFill>
                    <a:srgbClr val="1A1A1A">
                      <a:lumMod val="90000"/>
                      <a:lumOff val="10000"/>
                    </a:srgbClr>
                  </a:solidFill>
                  <a:effectLst/>
                  <a:uLnTx/>
                  <a:uFillTx/>
                  <a:latin typeface="Segoe UI Semibold" panose="020B0702040204020203" pitchFamily="34" charset="0"/>
                  <a:ea typeface="+mn-ea"/>
                  <a:cs typeface="Segoe UI Semibold" panose="020B0702040204020203" pitchFamily="34" charset="0"/>
                </a:rPr>
                <a:t>GLOBAL</a:t>
              </a:r>
            </a:p>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a:ln>
                    <a:noFill/>
                  </a:ln>
                  <a:solidFill>
                    <a:srgbClr val="1A1A1A">
                      <a:lumMod val="90000"/>
                      <a:lumOff val="10000"/>
                    </a:srgbClr>
                  </a:solidFill>
                  <a:effectLst/>
                  <a:uLnTx/>
                  <a:uFillTx/>
                  <a:latin typeface="Segoe UI Semibold" panose="020B0702040204020203" pitchFamily="34" charset="0"/>
                  <a:ea typeface="+mn-ea"/>
                  <a:cs typeface="Segoe UI Semibold" panose="020B0702040204020203" pitchFamily="34" charset="0"/>
                </a:rPr>
                <a:t>METROS</a:t>
              </a:r>
            </a:p>
          </p:txBody>
        </p:sp>
      </p:grpSp>
      <p:sp>
        <p:nvSpPr>
          <p:cNvPr id="39" name="Freeform: Shape 38">
            <a:extLst>
              <a:ext uri="{FF2B5EF4-FFF2-40B4-BE49-F238E27FC236}">
                <a16:creationId xmlns:a16="http://schemas.microsoft.com/office/drawing/2014/main" id="{3E91BD40-BECE-4871-82FA-E711F276699B}"/>
              </a:ext>
            </a:extLst>
          </p:cNvPr>
          <p:cNvSpPr/>
          <p:nvPr/>
        </p:nvSpPr>
        <p:spPr bwMode="auto">
          <a:xfrm flipH="1">
            <a:off x="7977562" y="5368367"/>
            <a:ext cx="45719" cy="914400"/>
          </a:xfrm>
          <a:custGeom>
            <a:avLst/>
            <a:gdLst>
              <a:gd name="connsiteX0" fmla="*/ 0 w 0"/>
              <a:gd name="connsiteY0" fmla="*/ 0 h 609600"/>
              <a:gd name="connsiteX1" fmla="*/ 0 w 0"/>
              <a:gd name="connsiteY1" fmla="*/ 609600 h 609600"/>
            </a:gdLst>
            <a:ahLst/>
            <a:cxnLst>
              <a:cxn ang="0">
                <a:pos x="connsiteX0" y="connsiteY0"/>
              </a:cxn>
              <a:cxn ang="0">
                <a:pos x="connsiteX1" y="connsiteY1"/>
              </a:cxn>
            </a:cxnLst>
            <a:rect l="l" t="t" r="r" b="b"/>
            <a:pathLst>
              <a:path h="609600">
                <a:moveTo>
                  <a:pt x="0" y="0"/>
                </a:moveTo>
                <a:lnTo>
                  <a:pt x="0" y="609600"/>
                </a:lnTo>
              </a:path>
            </a:pathLst>
          </a:custGeom>
          <a:ln>
            <a:solidFill>
              <a:schemeClr val="accent6">
                <a:lumMod val="25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1" name="TextBox 40">
            <a:extLst>
              <a:ext uri="{FF2B5EF4-FFF2-40B4-BE49-F238E27FC236}">
                <a16:creationId xmlns:a16="http://schemas.microsoft.com/office/drawing/2014/main" id="{A42B4C94-5293-442F-B107-78540109B790}"/>
              </a:ext>
            </a:extLst>
          </p:cNvPr>
          <p:cNvSpPr txBox="1"/>
          <p:nvPr/>
        </p:nvSpPr>
        <p:spPr>
          <a:xfrm>
            <a:off x="8052469" y="5379178"/>
            <a:ext cx="1679943" cy="849463"/>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4000" b="0" i="0" u="none" strike="noStrike" kern="1200" cap="none" spc="0" normalizeH="0" baseline="0" noProof="0">
                <a:ln>
                  <a:noFill/>
                </a:ln>
                <a:solidFill>
                  <a:srgbClr val="1A1A1A">
                    <a:lumMod val="90000"/>
                    <a:lumOff val="10000"/>
                  </a:srgbClr>
                </a:solidFill>
                <a:effectLst/>
                <a:uLnTx/>
                <a:uFillTx/>
                <a:latin typeface="Segoe UI Light"/>
                <a:ea typeface="+mn-ea"/>
                <a:cs typeface="+mn-cs"/>
              </a:rPr>
              <a:t>36</a:t>
            </a:r>
          </a:p>
        </p:txBody>
      </p:sp>
      <p:sp>
        <p:nvSpPr>
          <p:cNvPr id="42" name="TextBox 41">
            <a:extLst>
              <a:ext uri="{FF2B5EF4-FFF2-40B4-BE49-F238E27FC236}">
                <a16:creationId xmlns:a16="http://schemas.microsoft.com/office/drawing/2014/main" id="{B286047C-5A86-4FF7-B23F-D87F85DEDB89}"/>
              </a:ext>
            </a:extLst>
          </p:cNvPr>
          <p:cNvSpPr txBox="1"/>
          <p:nvPr/>
        </p:nvSpPr>
        <p:spPr>
          <a:xfrm>
            <a:off x="8768084" y="5543669"/>
            <a:ext cx="1228035" cy="461665"/>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1A1A1A">
                    <a:lumMod val="90000"/>
                    <a:lumOff val="10000"/>
                  </a:srgbClr>
                </a:solidFill>
                <a:effectLst/>
                <a:uLnTx/>
                <a:uFillTx/>
                <a:latin typeface="Segoe UI Semibold" panose="020B0702040204020203" pitchFamily="34" charset="0"/>
                <a:ea typeface="+mn-ea"/>
                <a:cs typeface="Segoe UI Semibold" panose="020B0702040204020203" pitchFamily="34" charset="0"/>
              </a:rPr>
              <a:t>COUNTRIES</a:t>
            </a:r>
          </a:p>
        </p:txBody>
      </p:sp>
      <p:sp>
        <p:nvSpPr>
          <p:cNvPr id="43" name="Freeform: Shape 42">
            <a:extLst>
              <a:ext uri="{FF2B5EF4-FFF2-40B4-BE49-F238E27FC236}">
                <a16:creationId xmlns:a16="http://schemas.microsoft.com/office/drawing/2014/main" id="{7512AFFF-546E-46D6-B73F-D6BFD37802BF}"/>
              </a:ext>
            </a:extLst>
          </p:cNvPr>
          <p:cNvSpPr/>
          <p:nvPr/>
        </p:nvSpPr>
        <p:spPr bwMode="auto">
          <a:xfrm flipH="1">
            <a:off x="9950400" y="5368367"/>
            <a:ext cx="45719" cy="914400"/>
          </a:xfrm>
          <a:custGeom>
            <a:avLst/>
            <a:gdLst>
              <a:gd name="connsiteX0" fmla="*/ 0 w 0"/>
              <a:gd name="connsiteY0" fmla="*/ 0 h 609600"/>
              <a:gd name="connsiteX1" fmla="*/ 0 w 0"/>
              <a:gd name="connsiteY1" fmla="*/ 609600 h 609600"/>
            </a:gdLst>
            <a:ahLst/>
            <a:cxnLst>
              <a:cxn ang="0">
                <a:pos x="connsiteX0" y="connsiteY0"/>
              </a:cxn>
              <a:cxn ang="0">
                <a:pos x="connsiteX1" y="connsiteY1"/>
              </a:cxn>
            </a:cxnLst>
            <a:rect l="l" t="t" r="r" b="b"/>
            <a:pathLst>
              <a:path h="609600">
                <a:moveTo>
                  <a:pt x="0" y="0"/>
                </a:moveTo>
                <a:lnTo>
                  <a:pt x="0" y="609600"/>
                </a:lnTo>
              </a:path>
            </a:pathLst>
          </a:custGeom>
          <a:ln>
            <a:solidFill>
              <a:schemeClr val="accent6">
                <a:lumMod val="25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FFFFFF"/>
              </a:solidFill>
              <a:effectLst/>
              <a:uLnTx/>
              <a:uFillTx/>
              <a:latin typeface="Segoe UI Semilight"/>
              <a:ea typeface="+mn-ea"/>
              <a:cs typeface="+mn-cs"/>
            </a:endParaRPr>
          </a:p>
        </p:txBody>
      </p:sp>
      <p:grpSp>
        <p:nvGrpSpPr>
          <p:cNvPr id="44" name="Group 43">
            <a:extLst>
              <a:ext uri="{FF2B5EF4-FFF2-40B4-BE49-F238E27FC236}">
                <a16:creationId xmlns:a16="http://schemas.microsoft.com/office/drawing/2014/main" id="{7793C4BD-2B10-4EAB-8938-F768268FD29E}"/>
              </a:ext>
            </a:extLst>
          </p:cNvPr>
          <p:cNvGrpSpPr/>
          <p:nvPr/>
        </p:nvGrpSpPr>
        <p:grpSpPr>
          <a:xfrm>
            <a:off x="10140204" y="5389934"/>
            <a:ext cx="1907548" cy="849463"/>
            <a:chOff x="9052519" y="5454418"/>
            <a:chExt cx="2607255" cy="849463"/>
          </a:xfrm>
        </p:grpSpPr>
        <p:sp>
          <p:nvSpPr>
            <p:cNvPr id="45" name="TextBox 44">
              <a:extLst>
                <a:ext uri="{FF2B5EF4-FFF2-40B4-BE49-F238E27FC236}">
                  <a16:creationId xmlns:a16="http://schemas.microsoft.com/office/drawing/2014/main" id="{CED96B72-1835-485D-B657-FB45E7EF1D2F}"/>
                </a:ext>
              </a:extLst>
            </p:cNvPr>
            <p:cNvSpPr txBox="1"/>
            <p:nvPr/>
          </p:nvSpPr>
          <p:spPr>
            <a:xfrm>
              <a:off x="9052519" y="5454418"/>
              <a:ext cx="1933339" cy="849463"/>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4000" b="0" i="0" u="none" strike="noStrike" kern="1200" cap="none" spc="0" normalizeH="0" baseline="0" noProof="0">
                  <a:ln>
                    <a:noFill/>
                  </a:ln>
                  <a:solidFill>
                    <a:srgbClr val="1A1A1A">
                      <a:lumMod val="90000"/>
                      <a:lumOff val="10000"/>
                    </a:srgbClr>
                  </a:solidFill>
                  <a:effectLst/>
                  <a:uLnTx/>
                  <a:uFillTx/>
                  <a:latin typeface="Segoe UI Light"/>
                  <a:ea typeface="+mn-ea"/>
                  <a:cs typeface="+mn-cs"/>
                </a:rPr>
                <a:t>130+</a:t>
              </a:r>
            </a:p>
          </p:txBody>
        </p:sp>
        <p:sp>
          <p:nvSpPr>
            <p:cNvPr id="46" name="TextBox 45">
              <a:extLst>
                <a:ext uri="{FF2B5EF4-FFF2-40B4-BE49-F238E27FC236}">
                  <a16:creationId xmlns:a16="http://schemas.microsoft.com/office/drawing/2014/main" id="{2F29B025-B6A4-4F1E-9A73-AFD4BE3D5BAA}"/>
                </a:ext>
              </a:extLst>
            </p:cNvPr>
            <p:cNvSpPr txBox="1"/>
            <p:nvPr/>
          </p:nvSpPr>
          <p:spPr>
            <a:xfrm>
              <a:off x="10705812" y="5575237"/>
              <a:ext cx="953962" cy="586314"/>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1A1A1A">
                      <a:lumMod val="90000"/>
                      <a:lumOff val="10000"/>
                    </a:srgbClr>
                  </a:solidFill>
                  <a:effectLst/>
                  <a:uLnTx/>
                  <a:uFillTx/>
                  <a:latin typeface="Segoe UI Semibold" panose="020B0702040204020203" pitchFamily="34" charset="0"/>
                  <a:ea typeface="+mn-ea"/>
                  <a:cs typeface="Segoe UI Semibold" panose="020B0702040204020203" pitchFamily="34" charset="0"/>
                </a:rPr>
                <a:t>EDGE</a:t>
              </a:r>
              <a:br>
                <a:rPr kumimoji="0" lang="en-US" sz="1050" b="0" i="0" u="none" strike="noStrike" kern="1200" cap="none" spc="0" normalizeH="0" baseline="0" noProof="0">
                  <a:ln>
                    <a:noFill/>
                  </a:ln>
                  <a:solidFill>
                    <a:srgbClr val="1A1A1A">
                      <a:lumMod val="90000"/>
                      <a:lumOff val="10000"/>
                    </a:srgbClr>
                  </a:solidFill>
                  <a:effectLst/>
                  <a:uLnTx/>
                  <a:uFillTx/>
                  <a:latin typeface="Segoe UI Semibold" panose="020B0702040204020203" pitchFamily="34" charset="0"/>
                  <a:ea typeface="+mn-ea"/>
                  <a:cs typeface="Segoe UI Semibold" panose="020B0702040204020203" pitchFamily="34" charset="0"/>
                </a:rPr>
              </a:br>
              <a:r>
                <a:rPr kumimoji="0" lang="en-US" sz="1050" b="0" i="0" u="none" strike="noStrike" kern="1200" cap="none" spc="0" normalizeH="0" baseline="0" noProof="0">
                  <a:ln>
                    <a:noFill/>
                  </a:ln>
                  <a:solidFill>
                    <a:srgbClr val="1A1A1A">
                      <a:lumMod val="90000"/>
                      <a:lumOff val="10000"/>
                    </a:srgbClr>
                  </a:solidFill>
                  <a:effectLst/>
                  <a:uLnTx/>
                  <a:uFillTx/>
                  <a:latin typeface="Segoe UI Semibold" panose="020B0702040204020203" pitchFamily="34" charset="0"/>
                  <a:ea typeface="+mn-ea"/>
                  <a:cs typeface="Segoe UI Semibold" panose="020B0702040204020203" pitchFamily="34" charset="0"/>
                </a:rPr>
                <a:t>SITES</a:t>
              </a:r>
            </a:p>
          </p:txBody>
        </p:sp>
      </p:grpSp>
      <p:sp>
        <p:nvSpPr>
          <p:cNvPr id="3" name="Rectangle 2">
            <a:extLst>
              <a:ext uri="{FF2B5EF4-FFF2-40B4-BE49-F238E27FC236}">
                <a16:creationId xmlns:a16="http://schemas.microsoft.com/office/drawing/2014/main" id="{02B9ABE5-2C81-4F19-84CE-78BDD8BB3BEE}"/>
              </a:ext>
            </a:extLst>
          </p:cNvPr>
          <p:cNvSpPr/>
          <p:nvPr/>
        </p:nvSpPr>
        <p:spPr>
          <a:xfrm>
            <a:off x="6575497" y="6005334"/>
            <a:ext cx="1083502" cy="276999"/>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a:ln>
                  <a:noFill/>
                </a:ln>
                <a:solidFill>
                  <a:srgbClr val="1A1A1A">
                    <a:lumMod val="90000"/>
                    <a:lumOff val="10000"/>
                  </a:srgbClr>
                </a:solidFill>
                <a:effectLst/>
                <a:uLnTx/>
                <a:uFillTx/>
                <a:latin typeface="Segoe UI"/>
                <a:ea typeface="+mn-ea"/>
                <a:cs typeface="+mn-cs"/>
              </a:rPr>
              <a:t>and growing!</a:t>
            </a:r>
          </a:p>
        </p:txBody>
      </p:sp>
      <p:sp>
        <p:nvSpPr>
          <p:cNvPr id="15" name="Title 14">
            <a:extLst>
              <a:ext uri="{FF2B5EF4-FFF2-40B4-BE49-F238E27FC236}">
                <a16:creationId xmlns:a16="http://schemas.microsoft.com/office/drawing/2014/main" id="{6DF06DC9-E0A9-4597-98E7-95BAFB1706B0}"/>
              </a:ext>
            </a:extLst>
          </p:cNvPr>
          <p:cNvSpPr>
            <a:spLocks noGrp="1"/>
          </p:cNvSpPr>
          <p:nvPr>
            <p:ph type="title"/>
          </p:nvPr>
        </p:nvSpPr>
        <p:spPr>
          <a:xfrm>
            <a:off x="1442331" y="271275"/>
            <a:ext cx="10059922" cy="553998"/>
          </a:xfrm>
        </p:spPr>
        <p:txBody>
          <a:bodyPr/>
          <a:lstStyle/>
          <a:p>
            <a:r>
              <a:rPr lang="en-US"/>
              <a:t>Azure CDN </a:t>
            </a:r>
          </a:p>
        </p:txBody>
      </p:sp>
      <p:grpSp>
        <p:nvGrpSpPr>
          <p:cNvPr id="5" name="Group 4">
            <a:extLst>
              <a:ext uri="{FF2B5EF4-FFF2-40B4-BE49-F238E27FC236}">
                <a16:creationId xmlns:a16="http://schemas.microsoft.com/office/drawing/2014/main" id="{03664AB0-7F3D-4A51-B94D-6BB9AFB1F34B}"/>
              </a:ext>
            </a:extLst>
          </p:cNvPr>
          <p:cNvGrpSpPr/>
          <p:nvPr/>
        </p:nvGrpSpPr>
        <p:grpSpPr>
          <a:xfrm>
            <a:off x="5031890" y="1084074"/>
            <a:ext cx="7055164" cy="3414828"/>
            <a:chOff x="4704719" y="688659"/>
            <a:chExt cx="7055164" cy="3414828"/>
          </a:xfrm>
        </p:grpSpPr>
        <p:pic>
          <p:nvPicPr>
            <p:cNvPr id="36" name="Graphic 35">
              <a:extLst>
                <a:ext uri="{FF2B5EF4-FFF2-40B4-BE49-F238E27FC236}">
                  <a16:creationId xmlns:a16="http://schemas.microsoft.com/office/drawing/2014/main" id="{2E0E827F-FAAE-4641-9248-80F0506B1BD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04719" y="688659"/>
              <a:ext cx="7055164" cy="3414828"/>
            </a:xfrm>
            <a:prstGeom prst="rect">
              <a:avLst/>
            </a:prstGeom>
            <a:effectLst/>
          </p:spPr>
        </p:pic>
        <p:sp>
          <p:nvSpPr>
            <p:cNvPr id="37" name="Freeform: Shape 36">
              <a:extLst>
                <a:ext uri="{FF2B5EF4-FFF2-40B4-BE49-F238E27FC236}">
                  <a16:creationId xmlns:a16="http://schemas.microsoft.com/office/drawing/2014/main" id="{94008FD5-2018-4A80-BA41-A728CCC6F8F7}"/>
                </a:ext>
              </a:extLst>
            </p:cNvPr>
            <p:cNvSpPr/>
            <p:nvPr/>
          </p:nvSpPr>
          <p:spPr bwMode="auto">
            <a:xfrm rot="10800000">
              <a:off x="6219469" y="2074817"/>
              <a:ext cx="79879" cy="146658"/>
            </a:xfrm>
            <a:custGeom>
              <a:avLst/>
              <a:gdLst>
                <a:gd name="connsiteX0" fmla="*/ 196850 w 393700"/>
                <a:gd name="connsiteY0" fmla="*/ 704484 h 704484"/>
                <a:gd name="connsiteX1" fmla="*/ 0 w 393700"/>
                <a:gd name="connsiteY1" fmla="*/ 493609 h 704484"/>
                <a:gd name="connsiteX2" fmla="*/ 3999 w 393700"/>
                <a:gd name="connsiteY2" fmla="*/ 451110 h 704484"/>
                <a:gd name="connsiteX3" fmla="*/ 12507 w 393700"/>
                <a:gd name="connsiteY3" fmla="*/ 421752 h 704484"/>
                <a:gd name="connsiteX4" fmla="*/ 11113 w 393700"/>
                <a:gd name="connsiteY4" fmla="*/ 421752 h 704484"/>
                <a:gd name="connsiteX5" fmla="*/ 15205 w 393700"/>
                <a:gd name="connsiteY5" fmla="*/ 412442 h 704484"/>
                <a:gd name="connsiteX6" fmla="*/ 15470 w 393700"/>
                <a:gd name="connsiteY6" fmla="*/ 411527 h 704484"/>
                <a:gd name="connsiteX7" fmla="*/ 15924 w 393700"/>
                <a:gd name="connsiteY7" fmla="*/ 410806 h 704484"/>
                <a:gd name="connsiteX8" fmla="*/ 196455 w 393700"/>
                <a:gd name="connsiteY8" fmla="*/ 0 h 704484"/>
                <a:gd name="connsiteX9" fmla="*/ 375159 w 393700"/>
                <a:gd name="connsiteY9" fmla="*/ 406646 h 704484"/>
                <a:gd name="connsiteX10" fmla="*/ 378231 w 393700"/>
                <a:gd name="connsiteY10" fmla="*/ 411527 h 704484"/>
                <a:gd name="connsiteX11" fmla="*/ 380025 w 393700"/>
                <a:gd name="connsiteY11" fmla="*/ 417720 h 704484"/>
                <a:gd name="connsiteX12" fmla="*/ 381797 w 393700"/>
                <a:gd name="connsiteY12" fmla="*/ 421752 h 704484"/>
                <a:gd name="connsiteX13" fmla="*/ 381194 w 393700"/>
                <a:gd name="connsiteY13" fmla="*/ 421752 h 704484"/>
                <a:gd name="connsiteX14" fmla="*/ 389701 w 393700"/>
                <a:gd name="connsiteY14" fmla="*/ 451110 h 704484"/>
                <a:gd name="connsiteX15" fmla="*/ 393700 w 393700"/>
                <a:gd name="connsiteY15" fmla="*/ 493609 h 704484"/>
                <a:gd name="connsiteX16" fmla="*/ 196850 w 393700"/>
                <a:gd name="connsiteY16" fmla="*/ 704484 h 704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3700" h="704484">
                  <a:moveTo>
                    <a:pt x="196850" y="704484"/>
                  </a:moveTo>
                  <a:cubicBezTo>
                    <a:pt x="88133" y="704484"/>
                    <a:pt x="0" y="610072"/>
                    <a:pt x="0" y="493609"/>
                  </a:cubicBezTo>
                  <a:cubicBezTo>
                    <a:pt x="0" y="479051"/>
                    <a:pt x="1377" y="464838"/>
                    <a:pt x="3999" y="451110"/>
                  </a:cubicBezTo>
                  <a:lnTo>
                    <a:pt x="12507" y="421752"/>
                  </a:lnTo>
                  <a:lnTo>
                    <a:pt x="11113" y="421752"/>
                  </a:lnTo>
                  <a:lnTo>
                    <a:pt x="15205" y="412442"/>
                  </a:lnTo>
                  <a:lnTo>
                    <a:pt x="15470" y="411527"/>
                  </a:lnTo>
                  <a:lnTo>
                    <a:pt x="15924" y="410806"/>
                  </a:lnTo>
                  <a:lnTo>
                    <a:pt x="196455" y="0"/>
                  </a:lnTo>
                  <a:lnTo>
                    <a:pt x="375159" y="406646"/>
                  </a:lnTo>
                  <a:lnTo>
                    <a:pt x="378231" y="411527"/>
                  </a:lnTo>
                  <a:lnTo>
                    <a:pt x="380025" y="417720"/>
                  </a:lnTo>
                  <a:lnTo>
                    <a:pt x="381797" y="421752"/>
                  </a:lnTo>
                  <a:lnTo>
                    <a:pt x="381194" y="421752"/>
                  </a:lnTo>
                  <a:lnTo>
                    <a:pt x="389701" y="451110"/>
                  </a:lnTo>
                  <a:cubicBezTo>
                    <a:pt x="392323" y="464838"/>
                    <a:pt x="393700" y="479051"/>
                    <a:pt x="393700" y="493609"/>
                  </a:cubicBezTo>
                  <a:cubicBezTo>
                    <a:pt x="393700" y="610072"/>
                    <a:pt x="305567" y="704484"/>
                    <a:pt x="196850" y="704484"/>
                  </a:cubicBezTo>
                  <a:close/>
                </a:path>
              </a:pathLst>
            </a:custGeom>
            <a:solidFill>
              <a:srgbClr val="ED7D31"/>
            </a:solidFill>
            <a:ln w="12700" cap="flat" cmpd="sng" algn="ctr">
              <a:noFill/>
              <a:prstDash val="solid"/>
              <a:miter lim="800000"/>
              <a:headEnd type="none" w="med" len="med"/>
              <a:tailEnd type="none" w="med" len="med"/>
            </a:ln>
            <a:effectLst>
              <a:outerShdw blurRad="50800" sx="85000" sy="85000" algn="ctr" rotWithShape="0">
                <a:sysClr val="windowText" lastClr="000000">
                  <a:alpha val="90000"/>
                </a:sysClr>
              </a:outerShdw>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Calibri" panose="020F0502020204030204"/>
                <a:ea typeface="+mn-ea"/>
                <a:cs typeface="+mn-cs"/>
              </a:endParaRPr>
            </a:p>
          </p:txBody>
        </p:sp>
        <p:sp>
          <p:nvSpPr>
            <p:cNvPr id="40" name="Freeform: Shape 39">
              <a:extLst>
                <a:ext uri="{FF2B5EF4-FFF2-40B4-BE49-F238E27FC236}">
                  <a16:creationId xmlns:a16="http://schemas.microsoft.com/office/drawing/2014/main" id="{73F6BF89-66BE-4EF8-A923-8A890BCCEAE2}"/>
                </a:ext>
              </a:extLst>
            </p:cNvPr>
            <p:cNvSpPr/>
            <p:nvPr/>
          </p:nvSpPr>
          <p:spPr bwMode="auto">
            <a:xfrm rot="10800000">
              <a:off x="6200790" y="1490305"/>
              <a:ext cx="79879" cy="146658"/>
            </a:xfrm>
            <a:custGeom>
              <a:avLst/>
              <a:gdLst>
                <a:gd name="connsiteX0" fmla="*/ 196850 w 393700"/>
                <a:gd name="connsiteY0" fmla="*/ 704484 h 704484"/>
                <a:gd name="connsiteX1" fmla="*/ 0 w 393700"/>
                <a:gd name="connsiteY1" fmla="*/ 493609 h 704484"/>
                <a:gd name="connsiteX2" fmla="*/ 3999 w 393700"/>
                <a:gd name="connsiteY2" fmla="*/ 451110 h 704484"/>
                <a:gd name="connsiteX3" fmla="*/ 12507 w 393700"/>
                <a:gd name="connsiteY3" fmla="*/ 421752 h 704484"/>
                <a:gd name="connsiteX4" fmla="*/ 11113 w 393700"/>
                <a:gd name="connsiteY4" fmla="*/ 421752 h 704484"/>
                <a:gd name="connsiteX5" fmla="*/ 15205 w 393700"/>
                <a:gd name="connsiteY5" fmla="*/ 412442 h 704484"/>
                <a:gd name="connsiteX6" fmla="*/ 15470 w 393700"/>
                <a:gd name="connsiteY6" fmla="*/ 411527 h 704484"/>
                <a:gd name="connsiteX7" fmla="*/ 15924 w 393700"/>
                <a:gd name="connsiteY7" fmla="*/ 410806 h 704484"/>
                <a:gd name="connsiteX8" fmla="*/ 196455 w 393700"/>
                <a:gd name="connsiteY8" fmla="*/ 0 h 704484"/>
                <a:gd name="connsiteX9" fmla="*/ 375159 w 393700"/>
                <a:gd name="connsiteY9" fmla="*/ 406646 h 704484"/>
                <a:gd name="connsiteX10" fmla="*/ 378231 w 393700"/>
                <a:gd name="connsiteY10" fmla="*/ 411527 h 704484"/>
                <a:gd name="connsiteX11" fmla="*/ 380025 w 393700"/>
                <a:gd name="connsiteY11" fmla="*/ 417720 h 704484"/>
                <a:gd name="connsiteX12" fmla="*/ 381797 w 393700"/>
                <a:gd name="connsiteY12" fmla="*/ 421752 h 704484"/>
                <a:gd name="connsiteX13" fmla="*/ 381194 w 393700"/>
                <a:gd name="connsiteY13" fmla="*/ 421752 h 704484"/>
                <a:gd name="connsiteX14" fmla="*/ 389701 w 393700"/>
                <a:gd name="connsiteY14" fmla="*/ 451110 h 704484"/>
                <a:gd name="connsiteX15" fmla="*/ 393700 w 393700"/>
                <a:gd name="connsiteY15" fmla="*/ 493609 h 704484"/>
                <a:gd name="connsiteX16" fmla="*/ 196850 w 393700"/>
                <a:gd name="connsiteY16" fmla="*/ 704484 h 704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3700" h="704484">
                  <a:moveTo>
                    <a:pt x="196850" y="704484"/>
                  </a:moveTo>
                  <a:cubicBezTo>
                    <a:pt x="88133" y="704484"/>
                    <a:pt x="0" y="610072"/>
                    <a:pt x="0" y="493609"/>
                  </a:cubicBezTo>
                  <a:cubicBezTo>
                    <a:pt x="0" y="479051"/>
                    <a:pt x="1377" y="464838"/>
                    <a:pt x="3999" y="451110"/>
                  </a:cubicBezTo>
                  <a:lnTo>
                    <a:pt x="12507" y="421752"/>
                  </a:lnTo>
                  <a:lnTo>
                    <a:pt x="11113" y="421752"/>
                  </a:lnTo>
                  <a:lnTo>
                    <a:pt x="15205" y="412442"/>
                  </a:lnTo>
                  <a:lnTo>
                    <a:pt x="15470" y="411527"/>
                  </a:lnTo>
                  <a:lnTo>
                    <a:pt x="15924" y="410806"/>
                  </a:lnTo>
                  <a:lnTo>
                    <a:pt x="196455" y="0"/>
                  </a:lnTo>
                  <a:lnTo>
                    <a:pt x="375159" y="406646"/>
                  </a:lnTo>
                  <a:lnTo>
                    <a:pt x="378231" y="411527"/>
                  </a:lnTo>
                  <a:lnTo>
                    <a:pt x="380025" y="417720"/>
                  </a:lnTo>
                  <a:lnTo>
                    <a:pt x="381797" y="421752"/>
                  </a:lnTo>
                  <a:lnTo>
                    <a:pt x="381194" y="421752"/>
                  </a:lnTo>
                  <a:lnTo>
                    <a:pt x="389701" y="451110"/>
                  </a:lnTo>
                  <a:cubicBezTo>
                    <a:pt x="392323" y="464838"/>
                    <a:pt x="393700" y="479051"/>
                    <a:pt x="393700" y="493609"/>
                  </a:cubicBezTo>
                  <a:cubicBezTo>
                    <a:pt x="393700" y="610072"/>
                    <a:pt x="305567" y="704484"/>
                    <a:pt x="196850" y="704484"/>
                  </a:cubicBezTo>
                  <a:close/>
                </a:path>
              </a:pathLst>
            </a:custGeom>
            <a:solidFill>
              <a:srgbClr val="ED7D31"/>
            </a:solidFill>
            <a:ln w="12700" cap="flat" cmpd="sng" algn="ctr">
              <a:noFill/>
              <a:prstDash val="solid"/>
              <a:miter lim="800000"/>
              <a:headEnd type="none" w="med" len="med"/>
              <a:tailEnd type="none" w="med" len="med"/>
            </a:ln>
            <a:effectLst>
              <a:outerShdw blurRad="50800" sx="85000" sy="85000" algn="ctr" rotWithShape="0">
                <a:sysClr val="windowText" lastClr="000000">
                  <a:alpha val="90000"/>
                </a:sysClr>
              </a:outerShdw>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Calibri" panose="020F0502020204030204"/>
                <a:ea typeface="+mn-ea"/>
                <a:cs typeface="+mn-cs"/>
              </a:endParaRPr>
            </a:p>
          </p:txBody>
        </p:sp>
        <p:sp>
          <p:nvSpPr>
            <p:cNvPr id="47" name="Freeform: Shape 46">
              <a:extLst>
                <a:ext uri="{FF2B5EF4-FFF2-40B4-BE49-F238E27FC236}">
                  <a16:creationId xmlns:a16="http://schemas.microsoft.com/office/drawing/2014/main" id="{C631319B-BEEA-48AE-A0F2-B52A9845AA17}"/>
                </a:ext>
              </a:extLst>
            </p:cNvPr>
            <p:cNvSpPr/>
            <p:nvPr/>
          </p:nvSpPr>
          <p:spPr bwMode="auto">
            <a:xfrm rot="10800000">
              <a:off x="5422154" y="1943022"/>
              <a:ext cx="79879" cy="146658"/>
            </a:xfrm>
            <a:custGeom>
              <a:avLst/>
              <a:gdLst>
                <a:gd name="connsiteX0" fmla="*/ 196850 w 393700"/>
                <a:gd name="connsiteY0" fmla="*/ 704484 h 704484"/>
                <a:gd name="connsiteX1" fmla="*/ 0 w 393700"/>
                <a:gd name="connsiteY1" fmla="*/ 493609 h 704484"/>
                <a:gd name="connsiteX2" fmla="*/ 3999 w 393700"/>
                <a:gd name="connsiteY2" fmla="*/ 451110 h 704484"/>
                <a:gd name="connsiteX3" fmla="*/ 12507 w 393700"/>
                <a:gd name="connsiteY3" fmla="*/ 421752 h 704484"/>
                <a:gd name="connsiteX4" fmla="*/ 11113 w 393700"/>
                <a:gd name="connsiteY4" fmla="*/ 421752 h 704484"/>
                <a:gd name="connsiteX5" fmla="*/ 15205 w 393700"/>
                <a:gd name="connsiteY5" fmla="*/ 412442 h 704484"/>
                <a:gd name="connsiteX6" fmla="*/ 15470 w 393700"/>
                <a:gd name="connsiteY6" fmla="*/ 411527 h 704484"/>
                <a:gd name="connsiteX7" fmla="*/ 15924 w 393700"/>
                <a:gd name="connsiteY7" fmla="*/ 410806 h 704484"/>
                <a:gd name="connsiteX8" fmla="*/ 196455 w 393700"/>
                <a:gd name="connsiteY8" fmla="*/ 0 h 704484"/>
                <a:gd name="connsiteX9" fmla="*/ 375159 w 393700"/>
                <a:gd name="connsiteY9" fmla="*/ 406646 h 704484"/>
                <a:gd name="connsiteX10" fmla="*/ 378231 w 393700"/>
                <a:gd name="connsiteY10" fmla="*/ 411527 h 704484"/>
                <a:gd name="connsiteX11" fmla="*/ 380025 w 393700"/>
                <a:gd name="connsiteY11" fmla="*/ 417720 h 704484"/>
                <a:gd name="connsiteX12" fmla="*/ 381797 w 393700"/>
                <a:gd name="connsiteY12" fmla="*/ 421752 h 704484"/>
                <a:gd name="connsiteX13" fmla="*/ 381194 w 393700"/>
                <a:gd name="connsiteY13" fmla="*/ 421752 h 704484"/>
                <a:gd name="connsiteX14" fmla="*/ 389701 w 393700"/>
                <a:gd name="connsiteY14" fmla="*/ 451110 h 704484"/>
                <a:gd name="connsiteX15" fmla="*/ 393700 w 393700"/>
                <a:gd name="connsiteY15" fmla="*/ 493609 h 704484"/>
                <a:gd name="connsiteX16" fmla="*/ 196850 w 393700"/>
                <a:gd name="connsiteY16" fmla="*/ 704484 h 704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3700" h="704484">
                  <a:moveTo>
                    <a:pt x="196850" y="704484"/>
                  </a:moveTo>
                  <a:cubicBezTo>
                    <a:pt x="88133" y="704484"/>
                    <a:pt x="0" y="610072"/>
                    <a:pt x="0" y="493609"/>
                  </a:cubicBezTo>
                  <a:cubicBezTo>
                    <a:pt x="0" y="479051"/>
                    <a:pt x="1377" y="464838"/>
                    <a:pt x="3999" y="451110"/>
                  </a:cubicBezTo>
                  <a:lnTo>
                    <a:pt x="12507" y="421752"/>
                  </a:lnTo>
                  <a:lnTo>
                    <a:pt x="11113" y="421752"/>
                  </a:lnTo>
                  <a:lnTo>
                    <a:pt x="15205" y="412442"/>
                  </a:lnTo>
                  <a:lnTo>
                    <a:pt x="15470" y="411527"/>
                  </a:lnTo>
                  <a:lnTo>
                    <a:pt x="15924" y="410806"/>
                  </a:lnTo>
                  <a:lnTo>
                    <a:pt x="196455" y="0"/>
                  </a:lnTo>
                  <a:lnTo>
                    <a:pt x="375159" y="406646"/>
                  </a:lnTo>
                  <a:lnTo>
                    <a:pt x="378231" y="411527"/>
                  </a:lnTo>
                  <a:lnTo>
                    <a:pt x="380025" y="417720"/>
                  </a:lnTo>
                  <a:lnTo>
                    <a:pt x="381797" y="421752"/>
                  </a:lnTo>
                  <a:lnTo>
                    <a:pt x="381194" y="421752"/>
                  </a:lnTo>
                  <a:lnTo>
                    <a:pt x="389701" y="451110"/>
                  </a:lnTo>
                  <a:cubicBezTo>
                    <a:pt x="392323" y="464838"/>
                    <a:pt x="393700" y="479051"/>
                    <a:pt x="393700" y="493609"/>
                  </a:cubicBezTo>
                  <a:cubicBezTo>
                    <a:pt x="393700" y="610072"/>
                    <a:pt x="305567" y="704484"/>
                    <a:pt x="196850" y="704484"/>
                  </a:cubicBezTo>
                  <a:close/>
                </a:path>
              </a:pathLst>
            </a:custGeom>
            <a:solidFill>
              <a:srgbClr val="ED7D31"/>
            </a:solidFill>
            <a:ln w="12700" cap="flat" cmpd="sng" algn="ctr">
              <a:noFill/>
              <a:prstDash val="solid"/>
              <a:miter lim="800000"/>
              <a:headEnd type="none" w="med" len="med"/>
              <a:tailEnd type="none" w="med" len="med"/>
            </a:ln>
            <a:effectLst>
              <a:outerShdw blurRad="50800" sx="85000" sy="85000" algn="ctr" rotWithShape="0">
                <a:sysClr val="windowText" lastClr="000000">
                  <a:alpha val="90000"/>
                </a:sysClr>
              </a:outerShdw>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Calibri" panose="020F0502020204030204"/>
                <a:ea typeface="+mn-ea"/>
                <a:cs typeface="+mn-cs"/>
              </a:endParaRPr>
            </a:p>
          </p:txBody>
        </p:sp>
        <p:sp>
          <p:nvSpPr>
            <p:cNvPr id="50" name="Freeform: Shape 49">
              <a:extLst>
                <a:ext uri="{FF2B5EF4-FFF2-40B4-BE49-F238E27FC236}">
                  <a16:creationId xmlns:a16="http://schemas.microsoft.com/office/drawing/2014/main" id="{EEA107C8-1192-4353-B67E-406329DAA9DD}"/>
                </a:ext>
              </a:extLst>
            </p:cNvPr>
            <p:cNvSpPr/>
            <p:nvPr/>
          </p:nvSpPr>
          <p:spPr bwMode="auto">
            <a:xfrm rot="10800000">
              <a:off x="6183971" y="3316252"/>
              <a:ext cx="79879" cy="146658"/>
            </a:xfrm>
            <a:custGeom>
              <a:avLst/>
              <a:gdLst>
                <a:gd name="connsiteX0" fmla="*/ 196850 w 393700"/>
                <a:gd name="connsiteY0" fmla="*/ 704484 h 704484"/>
                <a:gd name="connsiteX1" fmla="*/ 0 w 393700"/>
                <a:gd name="connsiteY1" fmla="*/ 493609 h 704484"/>
                <a:gd name="connsiteX2" fmla="*/ 3999 w 393700"/>
                <a:gd name="connsiteY2" fmla="*/ 451110 h 704484"/>
                <a:gd name="connsiteX3" fmla="*/ 12507 w 393700"/>
                <a:gd name="connsiteY3" fmla="*/ 421752 h 704484"/>
                <a:gd name="connsiteX4" fmla="*/ 11113 w 393700"/>
                <a:gd name="connsiteY4" fmla="*/ 421752 h 704484"/>
                <a:gd name="connsiteX5" fmla="*/ 15205 w 393700"/>
                <a:gd name="connsiteY5" fmla="*/ 412442 h 704484"/>
                <a:gd name="connsiteX6" fmla="*/ 15470 w 393700"/>
                <a:gd name="connsiteY6" fmla="*/ 411527 h 704484"/>
                <a:gd name="connsiteX7" fmla="*/ 15924 w 393700"/>
                <a:gd name="connsiteY7" fmla="*/ 410806 h 704484"/>
                <a:gd name="connsiteX8" fmla="*/ 196455 w 393700"/>
                <a:gd name="connsiteY8" fmla="*/ 0 h 704484"/>
                <a:gd name="connsiteX9" fmla="*/ 375159 w 393700"/>
                <a:gd name="connsiteY9" fmla="*/ 406646 h 704484"/>
                <a:gd name="connsiteX10" fmla="*/ 378231 w 393700"/>
                <a:gd name="connsiteY10" fmla="*/ 411527 h 704484"/>
                <a:gd name="connsiteX11" fmla="*/ 380025 w 393700"/>
                <a:gd name="connsiteY11" fmla="*/ 417720 h 704484"/>
                <a:gd name="connsiteX12" fmla="*/ 381797 w 393700"/>
                <a:gd name="connsiteY12" fmla="*/ 421752 h 704484"/>
                <a:gd name="connsiteX13" fmla="*/ 381194 w 393700"/>
                <a:gd name="connsiteY13" fmla="*/ 421752 h 704484"/>
                <a:gd name="connsiteX14" fmla="*/ 389701 w 393700"/>
                <a:gd name="connsiteY14" fmla="*/ 451110 h 704484"/>
                <a:gd name="connsiteX15" fmla="*/ 393700 w 393700"/>
                <a:gd name="connsiteY15" fmla="*/ 493609 h 704484"/>
                <a:gd name="connsiteX16" fmla="*/ 196850 w 393700"/>
                <a:gd name="connsiteY16" fmla="*/ 704484 h 704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3700" h="704484">
                  <a:moveTo>
                    <a:pt x="196850" y="704484"/>
                  </a:moveTo>
                  <a:cubicBezTo>
                    <a:pt x="88133" y="704484"/>
                    <a:pt x="0" y="610072"/>
                    <a:pt x="0" y="493609"/>
                  </a:cubicBezTo>
                  <a:cubicBezTo>
                    <a:pt x="0" y="479051"/>
                    <a:pt x="1377" y="464838"/>
                    <a:pt x="3999" y="451110"/>
                  </a:cubicBezTo>
                  <a:lnTo>
                    <a:pt x="12507" y="421752"/>
                  </a:lnTo>
                  <a:lnTo>
                    <a:pt x="11113" y="421752"/>
                  </a:lnTo>
                  <a:lnTo>
                    <a:pt x="15205" y="412442"/>
                  </a:lnTo>
                  <a:lnTo>
                    <a:pt x="15470" y="411527"/>
                  </a:lnTo>
                  <a:lnTo>
                    <a:pt x="15924" y="410806"/>
                  </a:lnTo>
                  <a:lnTo>
                    <a:pt x="196455" y="0"/>
                  </a:lnTo>
                  <a:lnTo>
                    <a:pt x="375159" y="406646"/>
                  </a:lnTo>
                  <a:lnTo>
                    <a:pt x="378231" y="411527"/>
                  </a:lnTo>
                  <a:lnTo>
                    <a:pt x="380025" y="417720"/>
                  </a:lnTo>
                  <a:lnTo>
                    <a:pt x="381797" y="421752"/>
                  </a:lnTo>
                  <a:lnTo>
                    <a:pt x="381194" y="421752"/>
                  </a:lnTo>
                  <a:lnTo>
                    <a:pt x="389701" y="451110"/>
                  </a:lnTo>
                  <a:cubicBezTo>
                    <a:pt x="392323" y="464838"/>
                    <a:pt x="393700" y="479051"/>
                    <a:pt x="393700" y="493609"/>
                  </a:cubicBezTo>
                  <a:cubicBezTo>
                    <a:pt x="393700" y="610072"/>
                    <a:pt x="305567" y="704484"/>
                    <a:pt x="196850" y="704484"/>
                  </a:cubicBezTo>
                  <a:close/>
                </a:path>
              </a:pathLst>
            </a:custGeom>
            <a:solidFill>
              <a:srgbClr val="ED7D31"/>
            </a:solidFill>
            <a:ln w="12700" cap="flat" cmpd="sng" algn="ctr">
              <a:noFill/>
              <a:prstDash val="solid"/>
              <a:miter lim="800000"/>
              <a:headEnd type="none" w="med" len="med"/>
              <a:tailEnd type="none" w="med" len="med"/>
            </a:ln>
            <a:effectLst>
              <a:outerShdw blurRad="50800" sx="85000" sy="85000" algn="ctr" rotWithShape="0">
                <a:sysClr val="windowText" lastClr="000000">
                  <a:alpha val="90000"/>
                </a:sysClr>
              </a:outerShdw>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Calibri" panose="020F0502020204030204"/>
                <a:ea typeface="+mn-ea"/>
                <a:cs typeface="+mn-cs"/>
              </a:endParaRPr>
            </a:p>
          </p:txBody>
        </p:sp>
        <p:sp>
          <p:nvSpPr>
            <p:cNvPr id="54" name="Freeform: Shape 53">
              <a:extLst>
                <a:ext uri="{FF2B5EF4-FFF2-40B4-BE49-F238E27FC236}">
                  <a16:creationId xmlns:a16="http://schemas.microsoft.com/office/drawing/2014/main" id="{F5BCEC6A-4A52-44BE-89FC-3A4C22A87E18}"/>
                </a:ext>
              </a:extLst>
            </p:cNvPr>
            <p:cNvSpPr/>
            <p:nvPr/>
          </p:nvSpPr>
          <p:spPr bwMode="auto">
            <a:xfrm rot="10800000">
              <a:off x="8233676" y="3389581"/>
              <a:ext cx="79879" cy="146658"/>
            </a:xfrm>
            <a:custGeom>
              <a:avLst/>
              <a:gdLst>
                <a:gd name="connsiteX0" fmla="*/ 196850 w 393700"/>
                <a:gd name="connsiteY0" fmla="*/ 704484 h 704484"/>
                <a:gd name="connsiteX1" fmla="*/ 0 w 393700"/>
                <a:gd name="connsiteY1" fmla="*/ 493609 h 704484"/>
                <a:gd name="connsiteX2" fmla="*/ 3999 w 393700"/>
                <a:gd name="connsiteY2" fmla="*/ 451110 h 704484"/>
                <a:gd name="connsiteX3" fmla="*/ 12507 w 393700"/>
                <a:gd name="connsiteY3" fmla="*/ 421752 h 704484"/>
                <a:gd name="connsiteX4" fmla="*/ 11113 w 393700"/>
                <a:gd name="connsiteY4" fmla="*/ 421752 h 704484"/>
                <a:gd name="connsiteX5" fmla="*/ 15205 w 393700"/>
                <a:gd name="connsiteY5" fmla="*/ 412442 h 704484"/>
                <a:gd name="connsiteX6" fmla="*/ 15470 w 393700"/>
                <a:gd name="connsiteY6" fmla="*/ 411527 h 704484"/>
                <a:gd name="connsiteX7" fmla="*/ 15924 w 393700"/>
                <a:gd name="connsiteY7" fmla="*/ 410806 h 704484"/>
                <a:gd name="connsiteX8" fmla="*/ 196455 w 393700"/>
                <a:gd name="connsiteY8" fmla="*/ 0 h 704484"/>
                <a:gd name="connsiteX9" fmla="*/ 375159 w 393700"/>
                <a:gd name="connsiteY9" fmla="*/ 406646 h 704484"/>
                <a:gd name="connsiteX10" fmla="*/ 378231 w 393700"/>
                <a:gd name="connsiteY10" fmla="*/ 411527 h 704484"/>
                <a:gd name="connsiteX11" fmla="*/ 380025 w 393700"/>
                <a:gd name="connsiteY11" fmla="*/ 417720 h 704484"/>
                <a:gd name="connsiteX12" fmla="*/ 381797 w 393700"/>
                <a:gd name="connsiteY12" fmla="*/ 421752 h 704484"/>
                <a:gd name="connsiteX13" fmla="*/ 381194 w 393700"/>
                <a:gd name="connsiteY13" fmla="*/ 421752 h 704484"/>
                <a:gd name="connsiteX14" fmla="*/ 389701 w 393700"/>
                <a:gd name="connsiteY14" fmla="*/ 451110 h 704484"/>
                <a:gd name="connsiteX15" fmla="*/ 393700 w 393700"/>
                <a:gd name="connsiteY15" fmla="*/ 493609 h 704484"/>
                <a:gd name="connsiteX16" fmla="*/ 196850 w 393700"/>
                <a:gd name="connsiteY16" fmla="*/ 704484 h 704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3700" h="704484">
                  <a:moveTo>
                    <a:pt x="196850" y="704484"/>
                  </a:moveTo>
                  <a:cubicBezTo>
                    <a:pt x="88133" y="704484"/>
                    <a:pt x="0" y="610072"/>
                    <a:pt x="0" y="493609"/>
                  </a:cubicBezTo>
                  <a:cubicBezTo>
                    <a:pt x="0" y="479051"/>
                    <a:pt x="1377" y="464838"/>
                    <a:pt x="3999" y="451110"/>
                  </a:cubicBezTo>
                  <a:lnTo>
                    <a:pt x="12507" y="421752"/>
                  </a:lnTo>
                  <a:lnTo>
                    <a:pt x="11113" y="421752"/>
                  </a:lnTo>
                  <a:lnTo>
                    <a:pt x="15205" y="412442"/>
                  </a:lnTo>
                  <a:lnTo>
                    <a:pt x="15470" y="411527"/>
                  </a:lnTo>
                  <a:lnTo>
                    <a:pt x="15924" y="410806"/>
                  </a:lnTo>
                  <a:lnTo>
                    <a:pt x="196455" y="0"/>
                  </a:lnTo>
                  <a:lnTo>
                    <a:pt x="375159" y="406646"/>
                  </a:lnTo>
                  <a:lnTo>
                    <a:pt x="378231" y="411527"/>
                  </a:lnTo>
                  <a:lnTo>
                    <a:pt x="380025" y="417720"/>
                  </a:lnTo>
                  <a:lnTo>
                    <a:pt x="381797" y="421752"/>
                  </a:lnTo>
                  <a:lnTo>
                    <a:pt x="381194" y="421752"/>
                  </a:lnTo>
                  <a:lnTo>
                    <a:pt x="389701" y="451110"/>
                  </a:lnTo>
                  <a:cubicBezTo>
                    <a:pt x="392323" y="464838"/>
                    <a:pt x="393700" y="479051"/>
                    <a:pt x="393700" y="493609"/>
                  </a:cubicBezTo>
                  <a:cubicBezTo>
                    <a:pt x="393700" y="610072"/>
                    <a:pt x="305567" y="704484"/>
                    <a:pt x="196850" y="704484"/>
                  </a:cubicBezTo>
                  <a:close/>
                </a:path>
              </a:pathLst>
            </a:custGeom>
            <a:solidFill>
              <a:srgbClr val="ED7D31"/>
            </a:solidFill>
            <a:ln w="12700" cap="flat" cmpd="sng" algn="ctr">
              <a:noFill/>
              <a:prstDash val="solid"/>
              <a:miter lim="800000"/>
              <a:headEnd type="none" w="med" len="med"/>
              <a:tailEnd type="none" w="med" len="med"/>
            </a:ln>
            <a:effectLst>
              <a:outerShdw blurRad="50800" sx="85000" sy="85000" algn="ctr" rotWithShape="0">
                <a:sysClr val="windowText" lastClr="000000">
                  <a:alpha val="90000"/>
                </a:sysClr>
              </a:outerShdw>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Calibri" panose="020F0502020204030204"/>
                <a:ea typeface="+mn-ea"/>
                <a:cs typeface="+mn-cs"/>
              </a:endParaRPr>
            </a:p>
          </p:txBody>
        </p:sp>
        <p:sp>
          <p:nvSpPr>
            <p:cNvPr id="55" name="Freeform: Shape 54">
              <a:extLst>
                <a:ext uri="{FF2B5EF4-FFF2-40B4-BE49-F238E27FC236}">
                  <a16:creationId xmlns:a16="http://schemas.microsoft.com/office/drawing/2014/main" id="{B459AE01-7B8D-4F51-BF2C-EEB8551822A9}"/>
                </a:ext>
              </a:extLst>
            </p:cNvPr>
            <p:cNvSpPr/>
            <p:nvPr/>
          </p:nvSpPr>
          <p:spPr bwMode="auto">
            <a:xfrm rot="10800000">
              <a:off x="8416184" y="3210536"/>
              <a:ext cx="79879" cy="146658"/>
            </a:xfrm>
            <a:custGeom>
              <a:avLst/>
              <a:gdLst>
                <a:gd name="connsiteX0" fmla="*/ 196850 w 393700"/>
                <a:gd name="connsiteY0" fmla="*/ 704484 h 704484"/>
                <a:gd name="connsiteX1" fmla="*/ 0 w 393700"/>
                <a:gd name="connsiteY1" fmla="*/ 493609 h 704484"/>
                <a:gd name="connsiteX2" fmla="*/ 3999 w 393700"/>
                <a:gd name="connsiteY2" fmla="*/ 451110 h 704484"/>
                <a:gd name="connsiteX3" fmla="*/ 12507 w 393700"/>
                <a:gd name="connsiteY3" fmla="*/ 421752 h 704484"/>
                <a:gd name="connsiteX4" fmla="*/ 11113 w 393700"/>
                <a:gd name="connsiteY4" fmla="*/ 421752 h 704484"/>
                <a:gd name="connsiteX5" fmla="*/ 15205 w 393700"/>
                <a:gd name="connsiteY5" fmla="*/ 412442 h 704484"/>
                <a:gd name="connsiteX6" fmla="*/ 15470 w 393700"/>
                <a:gd name="connsiteY6" fmla="*/ 411527 h 704484"/>
                <a:gd name="connsiteX7" fmla="*/ 15924 w 393700"/>
                <a:gd name="connsiteY7" fmla="*/ 410806 h 704484"/>
                <a:gd name="connsiteX8" fmla="*/ 196455 w 393700"/>
                <a:gd name="connsiteY8" fmla="*/ 0 h 704484"/>
                <a:gd name="connsiteX9" fmla="*/ 375159 w 393700"/>
                <a:gd name="connsiteY9" fmla="*/ 406646 h 704484"/>
                <a:gd name="connsiteX10" fmla="*/ 378231 w 393700"/>
                <a:gd name="connsiteY10" fmla="*/ 411527 h 704484"/>
                <a:gd name="connsiteX11" fmla="*/ 380025 w 393700"/>
                <a:gd name="connsiteY11" fmla="*/ 417720 h 704484"/>
                <a:gd name="connsiteX12" fmla="*/ 381797 w 393700"/>
                <a:gd name="connsiteY12" fmla="*/ 421752 h 704484"/>
                <a:gd name="connsiteX13" fmla="*/ 381194 w 393700"/>
                <a:gd name="connsiteY13" fmla="*/ 421752 h 704484"/>
                <a:gd name="connsiteX14" fmla="*/ 389701 w 393700"/>
                <a:gd name="connsiteY14" fmla="*/ 451110 h 704484"/>
                <a:gd name="connsiteX15" fmla="*/ 393700 w 393700"/>
                <a:gd name="connsiteY15" fmla="*/ 493609 h 704484"/>
                <a:gd name="connsiteX16" fmla="*/ 196850 w 393700"/>
                <a:gd name="connsiteY16" fmla="*/ 704484 h 704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3700" h="704484">
                  <a:moveTo>
                    <a:pt x="196850" y="704484"/>
                  </a:moveTo>
                  <a:cubicBezTo>
                    <a:pt x="88133" y="704484"/>
                    <a:pt x="0" y="610072"/>
                    <a:pt x="0" y="493609"/>
                  </a:cubicBezTo>
                  <a:cubicBezTo>
                    <a:pt x="0" y="479051"/>
                    <a:pt x="1377" y="464838"/>
                    <a:pt x="3999" y="451110"/>
                  </a:cubicBezTo>
                  <a:lnTo>
                    <a:pt x="12507" y="421752"/>
                  </a:lnTo>
                  <a:lnTo>
                    <a:pt x="11113" y="421752"/>
                  </a:lnTo>
                  <a:lnTo>
                    <a:pt x="15205" y="412442"/>
                  </a:lnTo>
                  <a:lnTo>
                    <a:pt x="15470" y="411527"/>
                  </a:lnTo>
                  <a:lnTo>
                    <a:pt x="15924" y="410806"/>
                  </a:lnTo>
                  <a:lnTo>
                    <a:pt x="196455" y="0"/>
                  </a:lnTo>
                  <a:lnTo>
                    <a:pt x="375159" y="406646"/>
                  </a:lnTo>
                  <a:lnTo>
                    <a:pt x="378231" y="411527"/>
                  </a:lnTo>
                  <a:lnTo>
                    <a:pt x="380025" y="417720"/>
                  </a:lnTo>
                  <a:lnTo>
                    <a:pt x="381797" y="421752"/>
                  </a:lnTo>
                  <a:lnTo>
                    <a:pt x="381194" y="421752"/>
                  </a:lnTo>
                  <a:lnTo>
                    <a:pt x="389701" y="451110"/>
                  </a:lnTo>
                  <a:cubicBezTo>
                    <a:pt x="392323" y="464838"/>
                    <a:pt x="393700" y="479051"/>
                    <a:pt x="393700" y="493609"/>
                  </a:cubicBezTo>
                  <a:cubicBezTo>
                    <a:pt x="393700" y="610072"/>
                    <a:pt x="305567" y="704484"/>
                    <a:pt x="196850" y="704484"/>
                  </a:cubicBezTo>
                  <a:close/>
                </a:path>
              </a:pathLst>
            </a:custGeom>
            <a:solidFill>
              <a:srgbClr val="ED7D31"/>
            </a:solidFill>
            <a:ln w="12700" cap="flat" cmpd="sng" algn="ctr">
              <a:noFill/>
              <a:prstDash val="solid"/>
              <a:miter lim="800000"/>
              <a:headEnd type="none" w="med" len="med"/>
              <a:tailEnd type="none" w="med" len="med"/>
            </a:ln>
            <a:effectLst>
              <a:outerShdw blurRad="50800" sx="85000" sy="85000" algn="ctr" rotWithShape="0">
                <a:sysClr val="windowText" lastClr="000000">
                  <a:alpha val="90000"/>
                </a:sysClr>
              </a:outerShdw>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Calibri" panose="020F0502020204030204"/>
                <a:ea typeface="+mn-ea"/>
                <a:cs typeface="+mn-cs"/>
              </a:endParaRPr>
            </a:p>
          </p:txBody>
        </p:sp>
        <p:sp>
          <p:nvSpPr>
            <p:cNvPr id="56" name="Freeform: Shape 55">
              <a:extLst>
                <a:ext uri="{FF2B5EF4-FFF2-40B4-BE49-F238E27FC236}">
                  <a16:creationId xmlns:a16="http://schemas.microsoft.com/office/drawing/2014/main" id="{2DF701D4-A59B-49DE-A483-AF36CCE6F57B}"/>
                </a:ext>
              </a:extLst>
            </p:cNvPr>
            <p:cNvSpPr/>
            <p:nvPr/>
          </p:nvSpPr>
          <p:spPr bwMode="auto">
            <a:xfrm rot="10800000">
              <a:off x="7675743" y="1196096"/>
              <a:ext cx="79879" cy="146658"/>
            </a:xfrm>
            <a:custGeom>
              <a:avLst/>
              <a:gdLst>
                <a:gd name="connsiteX0" fmla="*/ 196850 w 393700"/>
                <a:gd name="connsiteY0" fmla="*/ 704484 h 704484"/>
                <a:gd name="connsiteX1" fmla="*/ 0 w 393700"/>
                <a:gd name="connsiteY1" fmla="*/ 493609 h 704484"/>
                <a:gd name="connsiteX2" fmla="*/ 3999 w 393700"/>
                <a:gd name="connsiteY2" fmla="*/ 451110 h 704484"/>
                <a:gd name="connsiteX3" fmla="*/ 12507 w 393700"/>
                <a:gd name="connsiteY3" fmla="*/ 421752 h 704484"/>
                <a:gd name="connsiteX4" fmla="*/ 11113 w 393700"/>
                <a:gd name="connsiteY4" fmla="*/ 421752 h 704484"/>
                <a:gd name="connsiteX5" fmla="*/ 15205 w 393700"/>
                <a:gd name="connsiteY5" fmla="*/ 412442 h 704484"/>
                <a:gd name="connsiteX6" fmla="*/ 15470 w 393700"/>
                <a:gd name="connsiteY6" fmla="*/ 411527 h 704484"/>
                <a:gd name="connsiteX7" fmla="*/ 15924 w 393700"/>
                <a:gd name="connsiteY7" fmla="*/ 410806 h 704484"/>
                <a:gd name="connsiteX8" fmla="*/ 196455 w 393700"/>
                <a:gd name="connsiteY8" fmla="*/ 0 h 704484"/>
                <a:gd name="connsiteX9" fmla="*/ 375159 w 393700"/>
                <a:gd name="connsiteY9" fmla="*/ 406646 h 704484"/>
                <a:gd name="connsiteX10" fmla="*/ 378231 w 393700"/>
                <a:gd name="connsiteY10" fmla="*/ 411527 h 704484"/>
                <a:gd name="connsiteX11" fmla="*/ 380025 w 393700"/>
                <a:gd name="connsiteY11" fmla="*/ 417720 h 704484"/>
                <a:gd name="connsiteX12" fmla="*/ 381797 w 393700"/>
                <a:gd name="connsiteY12" fmla="*/ 421752 h 704484"/>
                <a:gd name="connsiteX13" fmla="*/ 381194 w 393700"/>
                <a:gd name="connsiteY13" fmla="*/ 421752 h 704484"/>
                <a:gd name="connsiteX14" fmla="*/ 389701 w 393700"/>
                <a:gd name="connsiteY14" fmla="*/ 451110 h 704484"/>
                <a:gd name="connsiteX15" fmla="*/ 393700 w 393700"/>
                <a:gd name="connsiteY15" fmla="*/ 493609 h 704484"/>
                <a:gd name="connsiteX16" fmla="*/ 196850 w 393700"/>
                <a:gd name="connsiteY16" fmla="*/ 704484 h 704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3700" h="704484">
                  <a:moveTo>
                    <a:pt x="196850" y="704484"/>
                  </a:moveTo>
                  <a:cubicBezTo>
                    <a:pt x="88133" y="704484"/>
                    <a:pt x="0" y="610072"/>
                    <a:pt x="0" y="493609"/>
                  </a:cubicBezTo>
                  <a:cubicBezTo>
                    <a:pt x="0" y="479051"/>
                    <a:pt x="1377" y="464838"/>
                    <a:pt x="3999" y="451110"/>
                  </a:cubicBezTo>
                  <a:lnTo>
                    <a:pt x="12507" y="421752"/>
                  </a:lnTo>
                  <a:lnTo>
                    <a:pt x="11113" y="421752"/>
                  </a:lnTo>
                  <a:lnTo>
                    <a:pt x="15205" y="412442"/>
                  </a:lnTo>
                  <a:lnTo>
                    <a:pt x="15470" y="411527"/>
                  </a:lnTo>
                  <a:lnTo>
                    <a:pt x="15924" y="410806"/>
                  </a:lnTo>
                  <a:lnTo>
                    <a:pt x="196455" y="0"/>
                  </a:lnTo>
                  <a:lnTo>
                    <a:pt x="375159" y="406646"/>
                  </a:lnTo>
                  <a:lnTo>
                    <a:pt x="378231" y="411527"/>
                  </a:lnTo>
                  <a:lnTo>
                    <a:pt x="380025" y="417720"/>
                  </a:lnTo>
                  <a:lnTo>
                    <a:pt x="381797" y="421752"/>
                  </a:lnTo>
                  <a:lnTo>
                    <a:pt x="381194" y="421752"/>
                  </a:lnTo>
                  <a:lnTo>
                    <a:pt x="389701" y="451110"/>
                  </a:lnTo>
                  <a:cubicBezTo>
                    <a:pt x="392323" y="464838"/>
                    <a:pt x="393700" y="479051"/>
                    <a:pt x="393700" y="493609"/>
                  </a:cubicBezTo>
                  <a:cubicBezTo>
                    <a:pt x="393700" y="610072"/>
                    <a:pt x="305567" y="704484"/>
                    <a:pt x="196850" y="704484"/>
                  </a:cubicBezTo>
                  <a:close/>
                </a:path>
              </a:pathLst>
            </a:custGeom>
            <a:solidFill>
              <a:srgbClr val="ED7D31"/>
            </a:solidFill>
            <a:ln w="12700" cap="flat" cmpd="sng" algn="ctr">
              <a:solidFill>
                <a:sysClr val="window" lastClr="FFFFFF"/>
              </a:solidFill>
              <a:prstDash val="solid"/>
              <a:miter lim="800000"/>
              <a:headEnd type="none" w="med" len="med"/>
              <a:tailEnd type="none" w="med" len="med"/>
            </a:ln>
            <a:effectLst>
              <a:outerShdw blurRad="50800" sx="85000" sy="85000" algn="ctr" rotWithShape="0">
                <a:sysClr val="windowText" lastClr="000000">
                  <a:alpha val="90000"/>
                </a:sysClr>
              </a:outerShdw>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Calibri" panose="020F0502020204030204"/>
                <a:ea typeface="+mn-ea"/>
                <a:cs typeface="+mn-cs"/>
              </a:endParaRPr>
            </a:p>
          </p:txBody>
        </p:sp>
        <p:sp>
          <p:nvSpPr>
            <p:cNvPr id="57" name="Freeform: Shape 56">
              <a:extLst>
                <a:ext uri="{FF2B5EF4-FFF2-40B4-BE49-F238E27FC236}">
                  <a16:creationId xmlns:a16="http://schemas.microsoft.com/office/drawing/2014/main" id="{71214C9A-17AB-4AA8-A50A-8CE3C7C0A38F}"/>
                </a:ext>
              </a:extLst>
            </p:cNvPr>
            <p:cNvSpPr/>
            <p:nvPr/>
          </p:nvSpPr>
          <p:spPr bwMode="auto">
            <a:xfrm rot="10800000">
              <a:off x="7784689" y="1199105"/>
              <a:ext cx="79879" cy="146658"/>
            </a:xfrm>
            <a:custGeom>
              <a:avLst/>
              <a:gdLst>
                <a:gd name="connsiteX0" fmla="*/ 196850 w 393700"/>
                <a:gd name="connsiteY0" fmla="*/ 704484 h 704484"/>
                <a:gd name="connsiteX1" fmla="*/ 0 w 393700"/>
                <a:gd name="connsiteY1" fmla="*/ 493609 h 704484"/>
                <a:gd name="connsiteX2" fmla="*/ 3999 w 393700"/>
                <a:gd name="connsiteY2" fmla="*/ 451110 h 704484"/>
                <a:gd name="connsiteX3" fmla="*/ 12507 w 393700"/>
                <a:gd name="connsiteY3" fmla="*/ 421752 h 704484"/>
                <a:gd name="connsiteX4" fmla="*/ 11113 w 393700"/>
                <a:gd name="connsiteY4" fmla="*/ 421752 h 704484"/>
                <a:gd name="connsiteX5" fmla="*/ 15205 w 393700"/>
                <a:gd name="connsiteY5" fmla="*/ 412442 h 704484"/>
                <a:gd name="connsiteX6" fmla="*/ 15470 w 393700"/>
                <a:gd name="connsiteY6" fmla="*/ 411527 h 704484"/>
                <a:gd name="connsiteX7" fmla="*/ 15924 w 393700"/>
                <a:gd name="connsiteY7" fmla="*/ 410806 h 704484"/>
                <a:gd name="connsiteX8" fmla="*/ 196455 w 393700"/>
                <a:gd name="connsiteY8" fmla="*/ 0 h 704484"/>
                <a:gd name="connsiteX9" fmla="*/ 375159 w 393700"/>
                <a:gd name="connsiteY9" fmla="*/ 406646 h 704484"/>
                <a:gd name="connsiteX10" fmla="*/ 378231 w 393700"/>
                <a:gd name="connsiteY10" fmla="*/ 411527 h 704484"/>
                <a:gd name="connsiteX11" fmla="*/ 380025 w 393700"/>
                <a:gd name="connsiteY11" fmla="*/ 417720 h 704484"/>
                <a:gd name="connsiteX12" fmla="*/ 381797 w 393700"/>
                <a:gd name="connsiteY12" fmla="*/ 421752 h 704484"/>
                <a:gd name="connsiteX13" fmla="*/ 381194 w 393700"/>
                <a:gd name="connsiteY13" fmla="*/ 421752 h 704484"/>
                <a:gd name="connsiteX14" fmla="*/ 389701 w 393700"/>
                <a:gd name="connsiteY14" fmla="*/ 451110 h 704484"/>
                <a:gd name="connsiteX15" fmla="*/ 393700 w 393700"/>
                <a:gd name="connsiteY15" fmla="*/ 493609 h 704484"/>
                <a:gd name="connsiteX16" fmla="*/ 196850 w 393700"/>
                <a:gd name="connsiteY16" fmla="*/ 704484 h 704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3700" h="704484">
                  <a:moveTo>
                    <a:pt x="196850" y="704484"/>
                  </a:moveTo>
                  <a:cubicBezTo>
                    <a:pt x="88133" y="704484"/>
                    <a:pt x="0" y="610072"/>
                    <a:pt x="0" y="493609"/>
                  </a:cubicBezTo>
                  <a:cubicBezTo>
                    <a:pt x="0" y="479051"/>
                    <a:pt x="1377" y="464838"/>
                    <a:pt x="3999" y="451110"/>
                  </a:cubicBezTo>
                  <a:lnTo>
                    <a:pt x="12507" y="421752"/>
                  </a:lnTo>
                  <a:lnTo>
                    <a:pt x="11113" y="421752"/>
                  </a:lnTo>
                  <a:lnTo>
                    <a:pt x="15205" y="412442"/>
                  </a:lnTo>
                  <a:lnTo>
                    <a:pt x="15470" y="411527"/>
                  </a:lnTo>
                  <a:lnTo>
                    <a:pt x="15924" y="410806"/>
                  </a:lnTo>
                  <a:lnTo>
                    <a:pt x="196455" y="0"/>
                  </a:lnTo>
                  <a:lnTo>
                    <a:pt x="375159" y="406646"/>
                  </a:lnTo>
                  <a:lnTo>
                    <a:pt x="378231" y="411527"/>
                  </a:lnTo>
                  <a:lnTo>
                    <a:pt x="380025" y="417720"/>
                  </a:lnTo>
                  <a:lnTo>
                    <a:pt x="381797" y="421752"/>
                  </a:lnTo>
                  <a:lnTo>
                    <a:pt x="381194" y="421752"/>
                  </a:lnTo>
                  <a:lnTo>
                    <a:pt x="389701" y="451110"/>
                  </a:lnTo>
                  <a:cubicBezTo>
                    <a:pt x="392323" y="464838"/>
                    <a:pt x="393700" y="479051"/>
                    <a:pt x="393700" y="493609"/>
                  </a:cubicBezTo>
                  <a:cubicBezTo>
                    <a:pt x="393700" y="610072"/>
                    <a:pt x="305567" y="704484"/>
                    <a:pt x="196850" y="704484"/>
                  </a:cubicBezTo>
                  <a:close/>
                </a:path>
              </a:pathLst>
            </a:custGeom>
            <a:solidFill>
              <a:schemeClr val="accent3"/>
            </a:solidFill>
            <a:ln w="12700" cap="flat" cmpd="sng" algn="ctr">
              <a:solidFill>
                <a:sysClr val="window" lastClr="FFFFFF"/>
              </a:solidFill>
              <a:prstDash val="solid"/>
              <a:miter lim="800000"/>
              <a:headEnd type="none" w="med" len="med"/>
              <a:tailEnd type="none" w="med" len="med"/>
            </a:ln>
            <a:effectLst>
              <a:outerShdw blurRad="50800" sx="85000" sy="85000" algn="ctr" rotWithShape="0">
                <a:sysClr val="windowText" lastClr="000000">
                  <a:alpha val="90000"/>
                </a:sysClr>
              </a:outerShdw>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Calibri" panose="020F0502020204030204"/>
                <a:ea typeface="+mn-ea"/>
                <a:cs typeface="+mn-cs"/>
              </a:endParaRPr>
            </a:p>
          </p:txBody>
        </p:sp>
        <p:sp>
          <p:nvSpPr>
            <p:cNvPr id="58" name="Freeform: Shape 57">
              <a:extLst>
                <a:ext uri="{FF2B5EF4-FFF2-40B4-BE49-F238E27FC236}">
                  <a16:creationId xmlns:a16="http://schemas.microsoft.com/office/drawing/2014/main" id="{675FBD78-B4F7-437F-B329-DDD8A872FC04}"/>
                </a:ext>
              </a:extLst>
            </p:cNvPr>
            <p:cNvSpPr/>
            <p:nvPr/>
          </p:nvSpPr>
          <p:spPr bwMode="auto">
            <a:xfrm rot="10800000">
              <a:off x="7891447" y="1248644"/>
              <a:ext cx="79879" cy="146658"/>
            </a:xfrm>
            <a:custGeom>
              <a:avLst/>
              <a:gdLst>
                <a:gd name="connsiteX0" fmla="*/ 196850 w 393700"/>
                <a:gd name="connsiteY0" fmla="*/ 704484 h 704484"/>
                <a:gd name="connsiteX1" fmla="*/ 0 w 393700"/>
                <a:gd name="connsiteY1" fmla="*/ 493609 h 704484"/>
                <a:gd name="connsiteX2" fmla="*/ 3999 w 393700"/>
                <a:gd name="connsiteY2" fmla="*/ 451110 h 704484"/>
                <a:gd name="connsiteX3" fmla="*/ 12507 w 393700"/>
                <a:gd name="connsiteY3" fmla="*/ 421752 h 704484"/>
                <a:gd name="connsiteX4" fmla="*/ 11113 w 393700"/>
                <a:gd name="connsiteY4" fmla="*/ 421752 h 704484"/>
                <a:gd name="connsiteX5" fmla="*/ 15205 w 393700"/>
                <a:gd name="connsiteY5" fmla="*/ 412442 h 704484"/>
                <a:gd name="connsiteX6" fmla="*/ 15470 w 393700"/>
                <a:gd name="connsiteY6" fmla="*/ 411527 h 704484"/>
                <a:gd name="connsiteX7" fmla="*/ 15924 w 393700"/>
                <a:gd name="connsiteY7" fmla="*/ 410806 h 704484"/>
                <a:gd name="connsiteX8" fmla="*/ 196455 w 393700"/>
                <a:gd name="connsiteY8" fmla="*/ 0 h 704484"/>
                <a:gd name="connsiteX9" fmla="*/ 375159 w 393700"/>
                <a:gd name="connsiteY9" fmla="*/ 406646 h 704484"/>
                <a:gd name="connsiteX10" fmla="*/ 378231 w 393700"/>
                <a:gd name="connsiteY10" fmla="*/ 411527 h 704484"/>
                <a:gd name="connsiteX11" fmla="*/ 380025 w 393700"/>
                <a:gd name="connsiteY11" fmla="*/ 417720 h 704484"/>
                <a:gd name="connsiteX12" fmla="*/ 381797 w 393700"/>
                <a:gd name="connsiteY12" fmla="*/ 421752 h 704484"/>
                <a:gd name="connsiteX13" fmla="*/ 381194 w 393700"/>
                <a:gd name="connsiteY13" fmla="*/ 421752 h 704484"/>
                <a:gd name="connsiteX14" fmla="*/ 389701 w 393700"/>
                <a:gd name="connsiteY14" fmla="*/ 451110 h 704484"/>
                <a:gd name="connsiteX15" fmla="*/ 393700 w 393700"/>
                <a:gd name="connsiteY15" fmla="*/ 493609 h 704484"/>
                <a:gd name="connsiteX16" fmla="*/ 196850 w 393700"/>
                <a:gd name="connsiteY16" fmla="*/ 704484 h 704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3700" h="704484">
                  <a:moveTo>
                    <a:pt x="196850" y="704484"/>
                  </a:moveTo>
                  <a:cubicBezTo>
                    <a:pt x="88133" y="704484"/>
                    <a:pt x="0" y="610072"/>
                    <a:pt x="0" y="493609"/>
                  </a:cubicBezTo>
                  <a:cubicBezTo>
                    <a:pt x="0" y="479051"/>
                    <a:pt x="1377" y="464838"/>
                    <a:pt x="3999" y="451110"/>
                  </a:cubicBezTo>
                  <a:lnTo>
                    <a:pt x="12507" y="421752"/>
                  </a:lnTo>
                  <a:lnTo>
                    <a:pt x="11113" y="421752"/>
                  </a:lnTo>
                  <a:lnTo>
                    <a:pt x="15205" y="412442"/>
                  </a:lnTo>
                  <a:lnTo>
                    <a:pt x="15470" y="411527"/>
                  </a:lnTo>
                  <a:lnTo>
                    <a:pt x="15924" y="410806"/>
                  </a:lnTo>
                  <a:lnTo>
                    <a:pt x="196455" y="0"/>
                  </a:lnTo>
                  <a:lnTo>
                    <a:pt x="375159" y="406646"/>
                  </a:lnTo>
                  <a:lnTo>
                    <a:pt x="378231" y="411527"/>
                  </a:lnTo>
                  <a:lnTo>
                    <a:pt x="380025" y="417720"/>
                  </a:lnTo>
                  <a:lnTo>
                    <a:pt x="381797" y="421752"/>
                  </a:lnTo>
                  <a:lnTo>
                    <a:pt x="381194" y="421752"/>
                  </a:lnTo>
                  <a:lnTo>
                    <a:pt x="389701" y="451110"/>
                  </a:lnTo>
                  <a:cubicBezTo>
                    <a:pt x="392323" y="464838"/>
                    <a:pt x="393700" y="479051"/>
                    <a:pt x="393700" y="493609"/>
                  </a:cubicBezTo>
                  <a:cubicBezTo>
                    <a:pt x="393700" y="610072"/>
                    <a:pt x="305567" y="704484"/>
                    <a:pt x="196850" y="704484"/>
                  </a:cubicBezTo>
                  <a:close/>
                </a:path>
              </a:pathLst>
            </a:custGeom>
            <a:solidFill>
              <a:schemeClr val="accent3"/>
            </a:solidFill>
            <a:ln w="12700" cap="flat" cmpd="sng" algn="ctr">
              <a:solidFill>
                <a:sysClr val="window" lastClr="FFFFFF"/>
              </a:solidFill>
              <a:prstDash val="solid"/>
              <a:miter lim="800000"/>
              <a:headEnd type="none" w="med" len="med"/>
              <a:tailEnd type="none" w="med" len="med"/>
            </a:ln>
            <a:effectLst>
              <a:outerShdw blurRad="50800" sx="85000" sy="85000" algn="ctr" rotWithShape="0">
                <a:sysClr val="windowText" lastClr="000000">
                  <a:alpha val="90000"/>
                </a:sysClr>
              </a:outerShdw>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Calibri" panose="020F0502020204030204"/>
                <a:ea typeface="+mn-ea"/>
                <a:cs typeface="+mn-cs"/>
              </a:endParaRPr>
            </a:p>
          </p:txBody>
        </p:sp>
        <p:sp>
          <p:nvSpPr>
            <p:cNvPr id="59" name="Freeform: Shape 58">
              <a:extLst>
                <a:ext uri="{FF2B5EF4-FFF2-40B4-BE49-F238E27FC236}">
                  <a16:creationId xmlns:a16="http://schemas.microsoft.com/office/drawing/2014/main" id="{342E0316-E925-4527-8755-C0068CE09FAF}"/>
                </a:ext>
              </a:extLst>
            </p:cNvPr>
            <p:cNvSpPr/>
            <p:nvPr/>
          </p:nvSpPr>
          <p:spPr bwMode="auto">
            <a:xfrm rot="10800000">
              <a:off x="7714760" y="1516104"/>
              <a:ext cx="79879" cy="146658"/>
            </a:xfrm>
            <a:custGeom>
              <a:avLst/>
              <a:gdLst>
                <a:gd name="connsiteX0" fmla="*/ 196850 w 393700"/>
                <a:gd name="connsiteY0" fmla="*/ 704484 h 704484"/>
                <a:gd name="connsiteX1" fmla="*/ 0 w 393700"/>
                <a:gd name="connsiteY1" fmla="*/ 493609 h 704484"/>
                <a:gd name="connsiteX2" fmla="*/ 3999 w 393700"/>
                <a:gd name="connsiteY2" fmla="*/ 451110 h 704484"/>
                <a:gd name="connsiteX3" fmla="*/ 12507 w 393700"/>
                <a:gd name="connsiteY3" fmla="*/ 421752 h 704484"/>
                <a:gd name="connsiteX4" fmla="*/ 11113 w 393700"/>
                <a:gd name="connsiteY4" fmla="*/ 421752 h 704484"/>
                <a:gd name="connsiteX5" fmla="*/ 15205 w 393700"/>
                <a:gd name="connsiteY5" fmla="*/ 412442 h 704484"/>
                <a:gd name="connsiteX6" fmla="*/ 15470 w 393700"/>
                <a:gd name="connsiteY6" fmla="*/ 411527 h 704484"/>
                <a:gd name="connsiteX7" fmla="*/ 15924 w 393700"/>
                <a:gd name="connsiteY7" fmla="*/ 410806 h 704484"/>
                <a:gd name="connsiteX8" fmla="*/ 196455 w 393700"/>
                <a:gd name="connsiteY8" fmla="*/ 0 h 704484"/>
                <a:gd name="connsiteX9" fmla="*/ 375159 w 393700"/>
                <a:gd name="connsiteY9" fmla="*/ 406646 h 704484"/>
                <a:gd name="connsiteX10" fmla="*/ 378231 w 393700"/>
                <a:gd name="connsiteY10" fmla="*/ 411527 h 704484"/>
                <a:gd name="connsiteX11" fmla="*/ 380025 w 393700"/>
                <a:gd name="connsiteY11" fmla="*/ 417720 h 704484"/>
                <a:gd name="connsiteX12" fmla="*/ 381797 w 393700"/>
                <a:gd name="connsiteY12" fmla="*/ 421752 h 704484"/>
                <a:gd name="connsiteX13" fmla="*/ 381194 w 393700"/>
                <a:gd name="connsiteY13" fmla="*/ 421752 h 704484"/>
                <a:gd name="connsiteX14" fmla="*/ 389701 w 393700"/>
                <a:gd name="connsiteY14" fmla="*/ 451110 h 704484"/>
                <a:gd name="connsiteX15" fmla="*/ 393700 w 393700"/>
                <a:gd name="connsiteY15" fmla="*/ 493609 h 704484"/>
                <a:gd name="connsiteX16" fmla="*/ 196850 w 393700"/>
                <a:gd name="connsiteY16" fmla="*/ 704484 h 704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3700" h="704484">
                  <a:moveTo>
                    <a:pt x="196850" y="704484"/>
                  </a:moveTo>
                  <a:cubicBezTo>
                    <a:pt x="88133" y="704484"/>
                    <a:pt x="0" y="610072"/>
                    <a:pt x="0" y="493609"/>
                  </a:cubicBezTo>
                  <a:cubicBezTo>
                    <a:pt x="0" y="479051"/>
                    <a:pt x="1377" y="464838"/>
                    <a:pt x="3999" y="451110"/>
                  </a:cubicBezTo>
                  <a:lnTo>
                    <a:pt x="12507" y="421752"/>
                  </a:lnTo>
                  <a:lnTo>
                    <a:pt x="11113" y="421752"/>
                  </a:lnTo>
                  <a:lnTo>
                    <a:pt x="15205" y="412442"/>
                  </a:lnTo>
                  <a:lnTo>
                    <a:pt x="15470" y="411527"/>
                  </a:lnTo>
                  <a:lnTo>
                    <a:pt x="15924" y="410806"/>
                  </a:lnTo>
                  <a:lnTo>
                    <a:pt x="196455" y="0"/>
                  </a:lnTo>
                  <a:lnTo>
                    <a:pt x="375159" y="406646"/>
                  </a:lnTo>
                  <a:lnTo>
                    <a:pt x="378231" y="411527"/>
                  </a:lnTo>
                  <a:lnTo>
                    <a:pt x="380025" y="417720"/>
                  </a:lnTo>
                  <a:lnTo>
                    <a:pt x="381797" y="421752"/>
                  </a:lnTo>
                  <a:lnTo>
                    <a:pt x="381194" y="421752"/>
                  </a:lnTo>
                  <a:lnTo>
                    <a:pt x="389701" y="451110"/>
                  </a:lnTo>
                  <a:cubicBezTo>
                    <a:pt x="392323" y="464838"/>
                    <a:pt x="393700" y="479051"/>
                    <a:pt x="393700" y="493609"/>
                  </a:cubicBezTo>
                  <a:cubicBezTo>
                    <a:pt x="393700" y="610072"/>
                    <a:pt x="305567" y="704484"/>
                    <a:pt x="196850" y="704484"/>
                  </a:cubicBezTo>
                  <a:close/>
                </a:path>
              </a:pathLst>
            </a:custGeom>
            <a:solidFill>
              <a:srgbClr val="ED7D31"/>
            </a:solidFill>
            <a:ln w="12700" cap="flat" cmpd="sng" algn="ctr">
              <a:noFill/>
              <a:prstDash val="solid"/>
              <a:miter lim="800000"/>
              <a:headEnd type="none" w="med" len="med"/>
              <a:tailEnd type="none" w="med" len="med"/>
            </a:ln>
            <a:effectLst>
              <a:outerShdw blurRad="50800" sx="85000" sy="85000" algn="ctr" rotWithShape="0">
                <a:sysClr val="windowText" lastClr="000000">
                  <a:alpha val="90000"/>
                </a:sysClr>
              </a:outerShdw>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Calibri" panose="020F0502020204030204"/>
                <a:ea typeface="+mn-ea"/>
                <a:cs typeface="+mn-cs"/>
              </a:endParaRPr>
            </a:p>
          </p:txBody>
        </p:sp>
        <p:sp>
          <p:nvSpPr>
            <p:cNvPr id="60" name="Freeform: Shape 59">
              <a:extLst>
                <a:ext uri="{FF2B5EF4-FFF2-40B4-BE49-F238E27FC236}">
                  <a16:creationId xmlns:a16="http://schemas.microsoft.com/office/drawing/2014/main" id="{F8F07E5C-FBF8-4624-8286-76D937CAEED3}"/>
                </a:ext>
              </a:extLst>
            </p:cNvPr>
            <p:cNvSpPr/>
            <p:nvPr/>
          </p:nvSpPr>
          <p:spPr bwMode="auto">
            <a:xfrm rot="10800000">
              <a:off x="7828770" y="1343469"/>
              <a:ext cx="79879" cy="146658"/>
            </a:xfrm>
            <a:custGeom>
              <a:avLst/>
              <a:gdLst>
                <a:gd name="connsiteX0" fmla="*/ 196850 w 393700"/>
                <a:gd name="connsiteY0" fmla="*/ 704484 h 704484"/>
                <a:gd name="connsiteX1" fmla="*/ 0 w 393700"/>
                <a:gd name="connsiteY1" fmla="*/ 493609 h 704484"/>
                <a:gd name="connsiteX2" fmla="*/ 3999 w 393700"/>
                <a:gd name="connsiteY2" fmla="*/ 451110 h 704484"/>
                <a:gd name="connsiteX3" fmla="*/ 12507 w 393700"/>
                <a:gd name="connsiteY3" fmla="*/ 421752 h 704484"/>
                <a:gd name="connsiteX4" fmla="*/ 11113 w 393700"/>
                <a:gd name="connsiteY4" fmla="*/ 421752 h 704484"/>
                <a:gd name="connsiteX5" fmla="*/ 15205 w 393700"/>
                <a:gd name="connsiteY5" fmla="*/ 412442 h 704484"/>
                <a:gd name="connsiteX6" fmla="*/ 15470 w 393700"/>
                <a:gd name="connsiteY6" fmla="*/ 411527 h 704484"/>
                <a:gd name="connsiteX7" fmla="*/ 15924 w 393700"/>
                <a:gd name="connsiteY7" fmla="*/ 410806 h 704484"/>
                <a:gd name="connsiteX8" fmla="*/ 196455 w 393700"/>
                <a:gd name="connsiteY8" fmla="*/ 0 h 704484"/>
                <a:gd name="connsiteX9" fmla="*/ 375159 w 393700"/>
                <a:gd name="connsiteY9" fmla="*/ 406646 h 704484"/>
                <a:gd name="connsiteX10" fmla="*/ 378231 w 393700"/>
                <a:gd name="connsiteY10" fmla="*/ 411527 h 704484"/>
                <a:gd name="connsiteX11" fmla="*/ 380025 w 393700"/>
                <a:gd name="connsiteY11" fmla="*/ 417720 h 704484"/>
                <a:gd name="connsiteX12" fmla="*/ 381797 w 393700"/>
                <a:gd name="connsiteY12" fmla="*/ 421752 h 704484"/>
                <a:gd name="connsiteX13" fmla="*/ 381194 w 393700"/>
                <a:gd name="connsiteY13" fmla="*/ 421752 h 704484"/>
                <a:gd name="connsiteX14" fmla="*/ 389701 w 393700"/>
                <a:gd name="connsiteY14" fmla="*/ 451110 h 704484"/>
                <a:gd name="connsiteX15" fmla="*/ 393700 w 393700"/>
                <a:gd name="connsiteY15" fmla="*/ 493609 h 704484"/>
                <a:gd name="connsiteX16" fmla="*/ 196850 w 393700"/>
                <a:gd name="connsiteY16" fmla="*/ 704484 h 704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3700" h="704484">
                  <a:moveTo>
                    <a:pt x="196850" y="704484"/>
                  </a:moveTo>
                  <a:cubicBezTo>
                    <a:pt x="88133" y="704484"/>
                    <a:pt x="0" y="610072"/>
                    <a:pt x="0" y="493609"/>
                  </a:cubicBezTo>
                  <a:cubicBezTo>
                    <a:pt x="0" y="479051"/>
                    <a:pt x="1377" y="464838"/>
                    <a:pt x="3999" y="451110"/>
                  </a:cubicBezTo>
                  <a:lnTo>
                    <a:pt x="12507" y="421752"/>
                  </a:lnTo>
                  <a:lnTo>
                    <a:pt x="11113" y="421752"/>
                  </a:lnTo>
                  <a:lnTo>
                    <a:pt x="15205" y="412442"/>
                  </a:lnTo>
                  <a:lnTo>
                    <a:pt x="15470" y="411527"/>
                  </a:lnTo>
                  <a:lnTo>
                    <a:pt x="15924" y="410806"/>
                  </a:lnTo>
                  <a:lnTo>
                    <a:pt x="196455" y="0"/>
                  </a:lnTo>
                  <a:lnTo>
                    <a:pt x="375159" y="406646"/>
                  </a:lnTo>
                  <a:lnTo>
                    <a:pt x="378231" y="411527"/>
                  </a:lnTo>
                  <a:lnTo>
                    <a:pt x="380025" y="417720"/>
                  </a:lnTo>
                  <a:lnTo>
                    <a:pt x="381797" y="421752"/>
                  </a:lnTo>
                  <a:lnTo>
                    <a:pt x="381194" y="421752"/>
                  </a:lnTo>
                  <a:lnTo>
                    <a:pt x="389701" y="451110"/>
                  </a:lnTo>
                  <a:cubicBezTo>
                    <a:pt x="392323" y="464838"/>
                    <a:pt x="393700" y="479051"/>
                    <a:pt x="393700" y="493609"/>
                  </a:cubicBezTo>
                  <a:cubicBezTo>
                    <a:pt x="393700" y="610072"/>
                    <a:pt x="305567" y="704484"/>
                    <a:pt x="196850" y="704484"/>
                  </a:cubicBezTo>
                  <a:close/>
                </a:path>
              </a:pathLst>
            </a:custGeom>
            <a:solidFill>
              <a:srgbClr val="ED7D31"/>
            </a:solidFill>
            <a:ln w="12700" cap="flat" cmpd="sng" algn="ctr">
              <a:noFill/>
              <a:prstDash val="solid"/>
              <a:miter lim="800000"/>
              <a:headEnd type="none" w="med" len="med"/>
              <a:tailEnd type="none" w="med" len="med"/>
            </a:ln>
            <a:effectLst>
              <a:outerShdw blurRad="50800" sx="85000" sy="85000" algn="ctr" rotWithShape="0">
                <a:sysClr val="windowText" lastClr="000000">
                  <a:alpha val="90000"/>
                </a:sysClr>
              </a:outerShdw>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Calibri" panose="020F0502020204030204"/>
                <a:ea typeface="+mn-ea"/>
                <a:cs typeface="+mn-cs"/>
              </a:endParaRPr>
            </a:p>
          </p:txBody>
        </p:sp>
        <p:sp>
          <p:nvSpPr>
            <p:cNvPr id="61" name="Freeform: Shape 60">
              <a:extLst>
                <a:ext uri="{FF2B5EF4-FFF2-40B4-BE49-F238E27FC236}">
                  <a16:creationId xmlns:a16="http://schemas.microsoft.com/office/drawing/2014/main" id="{5B36D34A-E159-43A1-83CD-086074663E1A}"/>
                </a:ext>
              </a:extLst>
            </p:cNvPr>
            <p:cNvSpPr/>
            <p:nvPr/>
          </p:nvSpPr>
          <p:spPr bwMode="auto">
            <a:xfrm rot="10800000">
              <a:off x="8037303" y="1304320"/>
              <a:ext cx="79879" cy="146658"/>
            </a:xfrm>
            <a:custGeom>
              <a:avLst/>
              <a:gdLst>
                <a:gd name="connsiteX0" fmla="*/ 196850 w 393700"/>
                <a:gd name="connsiteY0" fmla="*/ 704484 h 704484"/>
                <a:gd name="connsiteX1" fmla="*/ 0 w 393700"/>
                <a:gd name="connsiteY1" fmla="*/ 493609 h 704484"/>
                <a:gd name="connsiteX2" fmla="*/ 3999 w 393700"/>
                <a:gd name="connsiteY2" fmla="*/ 451110 h 704484"/>
                <a:gd name="connsiteX3" fmla="*/ 12507 w 393700"/>
                <a:gd name="connsiteY3" fmla="*/ 421752 h 704484"/>
                <a:gd name="connsiteX4" fmla="*/ 11113 w 393700"/>
                <a:gd name="connsiteY4" fmla="*/ 421752 h 704484"/>
                <a:gd name="connsiteX5" fmla="*/ 15205 w 393700"/>
                <a:gd name="connsiteY5" fmla="*/ 412442 h 704484"/>
                <a:gd name="connsiteX6" fmla="*/ 15470 w 393700"/>
                <a:gd name="connsiteY6" fmla="*/ 411527 h 704484"/>
                <a:gd name="connsiteX7" fmla="*/ 15924 w 393700"/>
                <a:gd name="connsiteY7" fmla="*/ 410806 h 704484"/>
                <a:gd name="connsiteX8" fmla="*/ 196455 w 393700"/>
                <a:gd name="connsiteY8" fmla="*/ 0 h 704484"/>
                <a:gd name="connsiteX9" fmla="*/ 375159 w 393700"/>
                <a:gd name="connsiteY9" fmla="*/ 406646 h 704484"/>
                <a:gd name="connsiteX10" fmla="*/ 378231 w 393700"/>
                <a:gd name="connsiteY10" fmla="*/ 411527 h 704484"/>
                <a:gd name="connsiteX11" fmla="*/ 380025 w 393700"/>
                <a:gd name="connsiteY11" fmla="*/ 417720 h 704484"/>
                <a:gd name="connsiteX12" fmla="*/ 381797 w 393700"/>
                <a:gd name="connsiteY12" fmla="*/ 421752 h 704484"/>
                <a:gd name="connsiteX13" fmla="*/ 381194 w 393700"/>
                <a:gd name="connsiteY13" fmla="*/ 421752 h 704484"/>
                <a:gd name="connsiteX14" fmla="*/ 389701 w 393700"/>
                <a:gd name="connsiteY14" fmla="*/ 451110 h 704484"/>
                <a:gd name="connsiteX15" fmla="*/ 393700 w 393700"/>
                <a:gd name="connsiteY15" fmla="*/ 493609 h 704484"/>
                <a:gd name="connsiteX16" fmla="*/ 196850 w 393700"/>
                <a:gd name="connsiteY16" fmla="*/ 704484 h 704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3700" h="704484">
                  <a:moveTo>
                    <a:pt x="196850" y="704484"/>
                  </a:moveTo>
                  <a:cubicBezTo>
                    <a:pt x="88133" y="704484"/>
                    <a:pt x="0" y="610072"/>
                    <a:pt x="0" y="493609"/>
                  </a:cubicBezTo>
                  <a:cubicBezTo>
                    <a:pt x="0" y="479051"/>
                    <a:pt x="1377" y="464838"/>
                    <a:pt x="3999" y="451110"/>
                  </a:cubicBezTo>
                  <a:lnTo>
                    <a:pt x="12507" y="421752"/>
                  </a:lnTo>
                  <a:lnTo>
                    <a:pt x="11113" y="421752"/>
                  </a:lnTo>
                  <a:lnTo>
                    <a:pt x="15205" y="412442"/>
                  </a:lnTo>
                  <a:lnTo>
                    <a:pt x="15470" y="411527"/>
                  </a:lnTo>
                  <a:lnTo>
                    <a:pt x="15924" y="410806"/>
                  </a:lnTo>
                  <a:lnTo>
                    <a:pt x="196455" y="0"/>
                  </a:lnTo>
                  <a:lnTo>
                    <a:pt x="375159" y="406646"/>
                  </a:lnTo>
                  <a:lnTo>
                    <a:pt x="378231" y="411527"/>
                  </a:lnTo>
                  <a:lnTo>
                    <a:pt x="380025" y="417720"/>
                  </a:lnTo>
                  <a:lnTo>
                    <a:pt x="381797" y="421752"/>
                  </a:lnTo>
                  <a:lnTo>
                    <a:pt x="381194" y="421752"/>
                  </a:lnTo>
                  <a:lnTo>
                    <a:pt x="389701" y="451110"/>
                  </a:lnTo>
                  <a:cubicBezTo>
                    <a:pt x="392323" y="464838"/>
                    <a:pt x="393700" y="479051"/>
                    <a:pt x="393700" y="493609"/>
                  </a:cubicBezTo>
                  <a:cubicBezTo>
                    <a:pt x="393700" y="610072"/>
                    <a:pt x="305567" y="704484"/>
                    <a:pt x="196850" y="704484"/>
                  </a:cubicBezTo>
                  <a:close/>
                </a:path>
              </a:pathLst>
            </a:custGeom>
            <a:solidFill>
              <a:schemeClr val="accent3"/>
            </a:solidFill>
            <a:ln w="12700" cap="flat" cmpd="sng" algn="ctr">
              <a:noFill/>
              <a:prstDash val="solid"/>
              <a:miter lim="800000"/>
              <a:headEnd type="none" w="med" len="med"/>
              <a:tailEnd type="none" w="med" len="med"/>
            </a:ln>
            <a:effectLst>
              <a:outerShdw blurRad="50800" sx="85000" sy="85000" algn="ctr" rotWithShape="0">
                <a:sysClr val="windowText" lastClr="000000">
                  <a:alpha val="90000"/>
                </a:sysClr>
              </a:outerShdw>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Calibri" panose="020F0502020204030204"/>
                <a:ea typeface="+mn-ea"/>
                <a:cs typeface="+mn-cs"/>
              </a:endParaRPr>
            </a:p>
          </p:txBody>
        </p:sp>
        <p:sp>
          <p:nvSpPr>
            <p:cNvPr id="62" name="Freeform: Shape 61">
              <a:extLst>
                <a:ext uri="{FF2B5EF4-FFF2-40B4-BE49-F238E27FC236}">
                  <a16:creationId xmlns:a16="http://schemas.microsoft.com/office/drawing/2014/main" id="{3EEF546A-3E7F-4768-A8C3-DC025D81132E}"/>
                </a:ext>
              </a:extLst>
            </p:cNvPr>
            <p:cNvSpPr/>
            <p:nvPr/>
          </p:nvSpPr>
          <p:spPr bwMode="auto">
            <a:xfrm rot="10800000">
              <a:off x="7931386" y="1309094"/>
              <a:ext cx="79879" cy="146658"/>
            </a:xfrm>
            <a:custGeom>
              <a:avLst/>
              <a:gdLst>
                <a:gd name="connsiteX0" fmla="*/ 196850 w 393700"/>
                <a:gd name="connsiteY0" fmla="*/ 704484 h 704484"/>
                <a:gd name="connsiteX1" fmla="*/ 0 w 393700"/>
                <a:gd name="connsiteY1" fmla="*/ 493609 h 704484"/>
                <a:gd name="connsiteX2" fmla="*/ 3999 w 393700"/>
                <a:gd name="connsiteY2" fmla="*/ 451110 h 704484"/>
                <a:gd name="connsiteX3" fmla="*/ 12507 w 393700"/>
                <a:gd name="connsiteY3" fmla="*/ 421752 h 704484"/>
                <a:gd name="connsiteX4" fmla="*/ 11113 w 393700"/>
                <a:gd name="connsiteY4" fmla="*/ 421752 h 704484"/>
                <a:gd name="connsiteX5" fmla="*/ 15205 w 393700"/>
                <a:gd name="connsiteY5" fmla="*/ 412442 h 704484"/>
                <a:gd name="connsiteX6" fmla="*/ 15470 w 393700"/>
                <a:gd name="connsiteY6" fmla="*/ 411527 h 704484"/>
                <a:gd name="connsiteX7" fmla="*/ 15924 w 393700"/>
                <a:gd name="connsiteY7" fmla="*/ 410806 h 704484"/>
                <a:gd name="connsiteX8" fmla="*/ 196455 w 393700"/>
                <a:gd name="connsiteY8" fmla="*/ 0 h 704484"/>
                <a:gd name="connsiteX9" fmla="*/ 375159 w 393700"/>
                <a:gd name="connsiteY9" fmla="*/ 406646 h 704484"/>
                <a:gd name="connsiteX10" fmla="*/ 378231 w 393700"/>
                <a:gd name="connsiteY10" fmla="*/ 411527 h 704484"/>
                <a:gd name="connsiteX11" fmla="*/ 380025 w 393700"/>
                <a:gd name="connsiteY11" fmla="*/ 417720 h 704484"/>
                <a:gd name="connsiteX12" fmla="*/ 381797 w 393700"/>
                <a:gd name="connsiteY12" fmla="*/ 421752 h 704484"/>
                <a:gd name="connsiteX13" fmla="*/ 381194 w 393700"/>
                <a:gd name="connsiteY13" fmla="*/ 421752 h 704484"/>
                <a:gd name="connsiteX14" fmla="*/ 389701 w 393700"/>
                <a:gd name="connsiteY14" fmla="*/ 451110 h 704484"/>
                <a:gd name="connsiteX15" fmla="*/ 393700 w 393700"/>
                <a:gd name="connsiteY15" fmla="*/ 493609 h 704484"/>
                <a:gd name="connsiteX16" fmla="*/ 196850 w 393700"/>
                <a:gd name="connsiteY16" fmla="*/ 704484 h 704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3700" h="704484">
                  <a:moveTo>
                    <a:pt x="196850" y="704484"/>
                  </a:moveTo>
                  <a:cubicBezTo>
                    <a:pt x="88133" y="704484"/>
                    <a:pt x="0" y="610072"/>
                    <a:pt x="0" y="493609"/>
                  </a:cubicBezTo>
                  <a:cubicBezTo>
                    <a:pt x="0" y="479051"/>
                    <a:pt x="1377" y="464838"/>
                    <a:pt x="3999" y="451110"/>
                  </a:cubicBezTo>
                  <a:lnTo>
                    <a:pt x="12507" y="421752"/>
                  </a:lnTo>
                  <a:lnTo>
                    <a:pt x="11113" y="421752"/>
                  </a:lnTo>
                  <a:lnTo>
                    <a:pt x="15205" y="412442"/>
                  </a:lnTo>
                  <a:lnTo>
                    <a:pt x="15470" y="411527"/>
                  </a:lnTo>
                  <a:lnTo>
                    <a:pt x="15924" y="410806"/>
                  </a:lnTo>
                  <a:lnTo>
                    <a:pt x="196455" y="0"/>
                  </a:lnTo>
                  <a:lnTo>
                    <a:pt x="375159" y="406646"/>
                  </a:lnTo>
                  <a:lnTo>
                    <a:pt x="378231" y="411527"/>
                  </a:lnTo>
                  <a:lnTo>
                    <a:pt x="380025" y="417720"/>
                  </a:lnTo>
                  <a:lnTo>
                    <a:pt x="381797" y="421752"/>
                  </a:lnTo>
                  <a:lnTo>
                    <a:pt x="381194" y="421752"/>
                  </a:lnTo>
                  <a:lnTo>
                    <a:pt x="389701" y="451110"/>
                  </a:lnTo>
                  <a:cubicBezTo>
                    <a:pt x="392323" y="464838"/>
                    <a:pt x="393700" y="479051"/>
                    <a:pt x="393700" y="493609"/>
                  </a:cubicBezTo>
                  <a:cubicBezTo>
                    <a:pt x="393700" y="610072"/>
                    <a:pt x="305567" y="704484"/>
                    <a:pt x="196850" y="704484"/>
                  </a:cubicBezTo>
                  <a:close/>
                </a:path>
              </a:pathLst>
            </a:custGeom>
            <a:solidFill>
              <a:srgbClr val="ED7D31"/>
            </a:solidFill>
            <a:ln w="12700" cap="flat" cmpd="sng" algn="ctr">
              <a:noFill/>
              <a:prstDash val="solid"/>
              <a:miter lim="800000"/>
              <a:headEnd type="none" w="med" len="med"/>
              <a:tailEnd type="none" w="med" len="med"/>
            </a:ln>
            <a:effectLst>
              <a:outerShdw blurRad="50800" sx="85000" sy="85000" algn="ctr" rotWithShape="0">
                <a:sysClr val="windowText" lastClr="000000">
                  <a:alpha val="90000"/>
                </a:sysClr>
              </a:outerShdw>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Calibri" panose="020F0502020204030204"/>
                <a:ea typeface="+mn-ea"/>
                <a:cs typeface="+mn-cs"/>
              </a:endParaRPr>
            </a:p>
          </p:txBody>
        </p:sp>
        <p:sp>
          <p:nvSpPr>
            <p:cNvPr id="63" name="Freeform: Shape 62">
              <a:extLst>
                <a:ext uri="{FF2B5EF4-FFF2-40B4-BE49-F238E27FC236}">
                  <a16:creationId xmlns:a16="http://schemas.microsoft.com/office/drawing/2014/main" id="{BEA72B0E-C601-4DD0-B4B0-5A5257782D3A}"/>
                </a:ext>
              </a:extLst>
            </p:cNvPr>
            <p:cNvSpPr/>
            <p:nvPr/>
          </p:nvSpPr>
          <p:spPr bwMode="auto">
            <a:xfrm rot="10800000">
              <a:off x="8043509" y="1135239"/>
              <a:ext cx="79879" cy="146658"/>
            </a:xfrm>
            <a:custGeom>
              <a:avLst/>
              <a:gdLst>
                <a:gd name="connsiteX0" fmla="*/ 196850 w 393700"/>
                <a:gd name="connsiteY0" fmla="*/ 704484 h 704484"/>
                <a:gd name="connsiteX1" fmla="*/ 0 w 393700"/>
                <a:gd name="connsiteY1" fmla="*/ 493609 h 704484"/>
                <a:gd name="connsiteX2" fmla="*/ 3999 w 393700"/>
                <a:gd name="connsiteY2" fmla="*/ 451110 h 704484"/>
                <a:gd name="connsiteX3" fmla="*/ 12507 w 393700"/>
                <a:gd name="connsiteY3" fmla="*/ 421752 h 704484"/>
                <a:gd name="connsiteX4" fmla="*/ 11113 w 393700"/>
                <a:gd name="connsiteY4" fmla="*/ 421752 h 704484"/>
                <a:gd name="connsiteX5" fmla="*/ 15205 w 393700"/>
                <a:gd name="connsiteY5" fmla="*/ 412442 h 704484"/>
                <a:gd name="connsiteX6" fmla="*/ 15470 w 393700"/>
                <a:gd name="connsiteY6" fmla="*/ 411527 h 704484"/>
                <a:gd name="connsiteX7" fmla="*/ 15924 w 393700"/>
                <a:gd name="connsiteY7" fmla="*/ 410806 h 704484"/>
                <a:gd name="connsiteX8" fmla="*/ 196455 w 393700"/>
                <a:gd name="connsiteY8" fmla="*/ 0 h 704484"/>
                <a:gd name="connsiteX9" fmla="*/ 375159 w 393700"/>
                <a:gd name="connsiteY9" fmla="*/ 406646 h 704484"/>
                <a:gd name="connsiteX10" fmla="*/ 378231 w 393700"/>
                <a:gd name="connsiteY10" fmla="*/ 411527 h 704484"/>
                <a:gd name="connsiteX11" fmla="*/ 380025 w 393700"/>
                <a:gd name="connsiteY11" fmla="*/ 417720 h 704484"/>
                <a:gd name="connsiteX12" fmla="*/ 381797 w 393700"/>
                <a:gd name="connsiteY12" fmla="*/ 421752 h 704484"/>
                <a:gd name="connsiteX13" fmla="*/ 381194 w 393700"/>
                <a:gd name="connsiteY13" fmla="*/ 421752 h 704484"/>
                <a:gd name="connsiteX14" fmla="*/ 389701 w 393700"/>
                <a:gd name="connsiteY14" fmla="*/ 451110 h 704484"/>
                <a:gd name="connsiteX15" fmla="*/ 393700 w 393700"/>
                <a:gd name="connsiteY15" fmla="*/ 493609 h 704484"/>
                <a:gd name="connsiteX16" fmla="*/ 196850 w 393700"/>
                <a:gd name="connsiteY16" fmla="*/ 704484 h 704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3700" h="704484">
                  <a:moveTo>
                    <a:pt x="196850" y="704484"/>
                  </a:moveTo>
                  <a:cubicBezTo>
                    <a:pt x="88133" y="704484"/>
                    <a:pt x="0" y="610072"/>
                    <a:pt x="0" y="493609"/>
                  </a:cubicBezTo>
                  <a:cubicBezTo>
                    <a:pt x="0" y="479051"/>
                    <a:pt x="1377" y="464838"/>
                    <a:pt x="3999" y="451110"/>
                  </a:cubicBezTo>
                  <a:lnTo>
                    <a:pt x="12507" y="421752"/>
                  </a:lnTo>
                  <a:lnTo>
                    <a:pt x="11113" y="421752"/>
                  </a:lnTo>
                  <a:lnTo>
                    <a:pt x="15205" y="412442"/>
                  </a:lnTo>
                  <a:lnTo>
                    <a:pt x="15470" y="411527"/>
                  </a:lnTo>
                  <a:lnTo>
                    <a:pt x="15924" y="410806"/>
                  </a:lnTo>
                  <a:lnTo>
                    <a:pt x="196455" y="0"/>
                  </a:lnTo>
                  <a:lnTo>
                    <a:pt x="375159" y="406646"/>
                  </a:lnTo>
                  <a:lnTo>
                    <a:pt x="378231" y="411527"/>
                  </a:lnTo>
                  <a:lnTo>
                    <a:pt x="380025" y="417720"/>
                  </a:lnTo>
                  <a:lnTo>
                    <a:pt x="381797" y="421752"/>
                  </a:lnTo>
                  <a:lnTo>
                    <a:pt x="381194" y="421752"/>
                  </a:lnTo>
                  <a:lnTo>
                    <a:pt x="389701" y="451110"/>
                  </a:lnTo>
                  <a:cubicBezTo>
                    <a:pt x="392323" y="464838"/>
                    <a:pt x="393700" y="479051"/>
                    <a:pt x="393700" y="493609"/>
                  </a:cubicBezTo>
                  <a:cubicBezTo>
                    <a:pt x="393700" y="610072"/>
                    <a:pt x="305567" y="704484"/>
                    <a:pt x="196850" y="704484"/>
                  </a:cubicBezTo>
                  <a:close/>
                </a:path>
              </a:pathLst>
            </a:custGeom>
            <a:solidFill>
              <a:srgbClr val="ED7D31"/>
            </a:solidFill>
            <a:ln w="12700" cap="flat" cmpd="sng" algn="ctr">
              <a:noFill/>
              <a:prstDash val="solid"/>
              <a:miter lim="800000"/>
              <a:headEnd type="none" w="med" len="med"/>
              <a:tailEnd type="none" w="med" len="med"/>
            </a:ln>
            <a:effectLst>
              <a:outerShdw blurRad="50800" sx="85000" sy="85000" algn="ctr" rotWithShape="0">
                <a:sysClr val="windowText" lastClr="000000">
                  <a:alpha val="90000"/>
                </a:sysClr>
              </a:outerShdw>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Calibri" panose="020F0502020204030204"/>
                <a:ea typeface="+mn-ea"/>
                <a:cs typeface="+mn-cs"/>
              </a:endParaRPr>
            </a:p>
          </p:txBody>
        </p:sp>
        <p:sp>
          <p:nvSpPr>
            <p:cNvPr id="64" name="Freeform: Shape 63">
              <a:extLst>
                <a:ext uri="{FF2B5EF4-FFF2-40B4-BE49-F238E27FC236}">
                  <a16:creationId xmlns:a16="http://schemas.microsoft.com/office/drawing/2014/main" id="{7B7830B0-5438-4A05-9531-542CDA16DBAB}"/>
                </a:ext>
              </a:extLst>
            </p:cNvPr>
            <p:cNvSpPr/>
            <p:nvPr/>
          </p:nvSpPr>
          <p:spPr bwMode="auto">
            <a:xfrm rot="10800000">
              <a:off x="8155346" y="1046136"/>
              <a:ext cx="79879" cy="146658"/>
            </a:xfrm>
            <a:custGeom>
              <a:avLst/>
              <a:gdLst>
                <a:gd name="connsiteX0" fmla="*/ 196850 w 393700"/>
                <a:gd name="connsiteY0" fmla="*/ 704484 h 704484"/>
                <a:gd name="connsiteX1" fmla="*/ 0 w 393700"/>
                <a:gd name="connsiteY1" fmla="*/ 493609 h 704484"/>
                <a:gd name="connsiteX2" fmla="*/ 3999 w 393700"/>
                <a:gd name="connsiteY2" fmla="*/ 451110 h 704484"/>
                <a:gd name="connsiteX3" fmla="*/ 12507 w 393700"/>
                <a:gd name="connsiteY3" fmla="*/ 421752 h 704484"/>
                <a:gd name="connsiteX4" fmla="*/ 11113 w 393700"/>
                <a:gd name="connsiteY4" fmla="*/ 421752 h 704484"/>
                <a:gd name="connsiteX5" fmla="*/ 15205 w 393700"/>
                <a:gd name="connsiteY5" fmla="*/ 412442 h 704484"/>
                <a:gd name="connsiteX6" fmla="*/ 15470 w 393700"/>
                <a:gd name="connsiteY6" fmla="*/ 411527 h 704484"/>
                <a:gd name="connsiteX7" fmla="*/ 15924 w 393700"/>
                <a:gd name="connsiteY7" fmla="*/ 410806 h 704484"/>
                <a:gd name="connsiteX8" fmla="*/ 196455 w 393700"/>
                <a:gd name="connsiteY8" fmla="*/ 0 h 704484"/>
                <a:gd name="connsiteX9" fmla="*/ 375159 w 393700"/>
                <a:gd name="connsiteY9" fmla="*/ 406646 h 704484"/>
                <a:gd name="connsiteX10" fmla="*/ 378231 w 393700"/>
                <a:gd name="connsiteY10" fmla="*/ 411527 h 704484"/>
                <a:gd name="connsiteX11" fmla="*/ 380025 w 393700"/>
                <a:gd name="connsiteY11" fmla="*/ 417720 h 704484"/>
                <a:gd name="connsiteX12" fmla="*/ 381797 w 393700"/>
                <a:gd name="connsiteY12" fmla="*/ 421752 h 704484"/>
                <a:gd name="connsiteX13" fmla="*/ 381194 w 393700"/>
                <a:gd name="connsiteY13" fmla="*/ 421752 h 704484"/>
                <a:gd name="connsiteX14" fmla="*/ 389701 w 393700"/>
                <a:gd name="connsiteY14" fmla="*/ 451110 h 704484"/>
                <a:gd name="connsiteX15" fmla="*/ 393700 w 393700"/>
                <a:gd name="connsiteY15" fmla="*/ 493609 h 704484"/>
                <a:gd name="connsiteX16" fmla="*/ 196850 w 393700"/>
                <a:gd name="connsiteY16" fmla="*/ 704484 h 704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3700" h="704484">
                  <a:moveTo>
                    <a:pt x="196850" y="704484"/>
                  </a:moveTo>
                  <a:cubicBezTo>
                    <a:pt x="88133" y="704484"/>
                    <a:pt x="0" y="610072"/>
                    <a:pt x="0" y="493609"/>
                  </a:cubicBezTo>
                  <a:cubicBezTo>
                    <a:pt x="0" y="479051"/>
                    <a:pt x="1377" y="464838"/>
                    <a:pt x="3999" y="451110"/>
                  </a:cubicBezTo>
                  <a:lnTo>
                    <a:pt x="12507" y="421752"/>
                  </a:lnTo>
                  <a:lnTo>
                    <a:pt x="11113" y="421752"/>
                  </a:lnTo>
                  <a:lnTo>
                    <a:pt x="15205" y="412442"/>
                  </a:lnTo>
                  <a:lnTo>
                    <a:pt x="15470" y="411527"/>
                  </a:lnTo>
                  <a:lnTo>
                    <a:pt x="15924" y="410806"/>
                  </a:lnTo>
                  <a:lnTo>
                    <a:pt x="196455" y="0"/>
                  </a:lnTo>
                  <a:lnTo>
                    <a:pt x="375159" y="406646"/>
                  </a:lnTo>
                  <a:lnTo>
                    <a:pt x="378231" y="411527"/>
                  </a:lnTo>
                  <a:lnTo>
                    <a:pt x="380025" y="417720"/>
                  </a:lnTo>
                  <a:lnTo>
                    <a:pt x="381797" y="421752"/>
                  </a:lnTo>
                  <a:lnTo>
                    <a:pt x="381194" y="421752"/>
                  </a:lnTo>
                  <a:lnTo>
                    <a:pt x="389701" y="451110"/>
                  </a:lnTo>
                  <a:cubicBezTo>
                    <a:pt x="392323" y="464838"/>
                    <a:pt x="393700" y="479051"/>
                    <a:pt x="393700" y="493609"/>
                  </a:cubicBezTo>
                  <a:cubicBezTo>
                    <a:pt x="393700" y="610072"/>
                    <a:pt x="305567" y="704484"/>
                    <a:pt x="196850" y="704484"/>
                  </a:cubicBezTo>
                  <a:close/>
                </a:path>
              </a:pathLst>
            </a:custGeom>
            <a:solidFill>
              <a:srgbClr val="ED7D31"/>
            </a:solidFill>
            <a:ln w="12700" cap="flat" cmpd="sng" algn="ctr">
              <a:noFill/>
              <a:prstDash val="solid"/>
              <a:miter lim="800000"/>
              <a:headEnd type="none" w="med" len="med"/>
              <a:tailEnd type="none" w="med" len="med"/>
            </a:ln>
            <a:effectLst>
              <a:outerShdw blurRad="50800" sx="85000" sy="85000" algn="ctr" rotWithShape="0">
                <a:sysClr val="windowText" lastClr="000000">
                  <a:alpha val="90000"/>
                </a:sysClr>
              </a:outerShdw>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Calibri" panose="020F0502020204030204"/>
                <a:ea typeface="+mn-ea"/>
                <a:cs typeface="+mn-cs"/>
              </a:endParaRPr>
            </a:p>
          </p:txBody>
        </p:sp>
        <p:sp>
          <p:nvSpPr>
            <p:cNvPr id="65" name="Freeform: Shape 64">
              <a:extLst>
                <a:ext uri="{FF2B5EF4-FFF2-40B4-BE49-F238E27FC236}">
                  <a16:creationId xmlns:a16="http://schemas.microsoft.com/office/drawing/2014/main" id="{1B090988-D666-4D4F-BD35-F96E3F2357A5}"/>
                </a:ext>
              </a:extLst>
            </p:cNvPr>
            <p:cNvSpPr/>
            <p:nvPr/>
          </p:nvSpPr>
          <p:spPr bwMode="auto">
            <a:xfrm rot="10800000">
              <a:off x="8273615" y="1008445"/>
              <a:ext cx="79879" cy="146658"/>
            </a:xfrm>
            <a:custGeom>
              <a:avLst/>
              <a:gdLst>
                <a:gd name="connsiteX0" fmla="*/ 196850 w 393700"/>
                <a:gd name="connsiteY0" fmla="*/ 704484 h 704484"/>
                <a:gd name="connsiteX1" fmla="*/ 0 w 393700"/>
                <a:gd name="connsiteY1" fmla="*/ 493609 h 704484"/>
                <a:gd name="connsiteX2" fmla="*/ 3999 w 393700"/>
                <a:gd name="connsiteY2" fmla="*/ 451110 h 704484"/>
                <a:gd name="connsiteX3" fmla="*/ 12507 w 393700"/>
                <a:gd name="connsiteY3" fmla="*/ 421752 h 704484"/>
                <a:gd name="connsiteX4" fmla="*/ 11113 w 393700"/>
                <a:gd name="connsiteY4" fmla="*/ 421752 h 704484"/>
                <a:gd name="connsiteX5" fmla="*/ 15205 w 393700"/>
                <a:gd name="connsiteY5" fmla="*/ 412442 h 704484"/>
                <a:gd name="connsiteX6" fmla="*/ 15470 w 393700"/>
                <a:gd name="connsiteY6" fmla="*/ 411527 h 704484"/>
                <a:gd name="connsiteX7" fmla="*/ 15924 w 393700"/>
                <a:gd name="connsiteY7" fmla="*/ 410806 h 704484"/>
                <a:gd name="connsiteX8" fmla="*/ 196455 w 393700"/>
                <a:gd name="connsiteY8" fmla="*/ 0 h 704484"/>
                <a:gd name="connsiteX9" fmla="*/ 375159 w 393700"/>
                <a:gd name="connsiteY9" fmla="*/ 406646 h 704484"/>
                <a:gd name="connsiteX10" fmla="*/ 378231 w 393700"/>
                <a:gd name="connsiteY10" fmla="*/ 411527 h 704484"/>
                <a:gd name="connsiteX11" fmla="*/ 380025 w 393700"/>
                <a:gd name="connsiteY11" fmla="*/ 417720 h 704484"/>
                <a:gd name="connsiteX12" fmla="*/ 381797 w 393700"/>
                <a:gd name="connsiteY12" fmla="*/ 421752 h 704484"/>
                <a:gd name="connsiteX13" fmla="*/ 381194 w 393700"/>
                <a:gd name="connsiteY13" fmla="*/ 421752 h 704484"/>
                <a:gd name="connsiteX14" fmla="*/ 389701 w 393700"/>
                <a:gd name="connsiteY14" fmla="*/ 451110 h 704484"/>
                <a:gd name="connsiteX15" fmla="*/ 393700 w 393700"/>
                <a:gd name="connsiteY15" fmla="*/ 493609 h 704484"/>
                <a:gd name="connsiteX16" fmla="*/ 196850 w 393700"/>
                <a:gd name="connsiteY16" fmla="*/ 704484 h 704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3700" h="704484">
                  <a:moveTo>
                    <a:pt x="196850" y="704484"/>
                  </a:moveTo>
                  <a:cubicBezTo>
                    <a:pt x="88133" y="704484"/>
                    <a:pt x="0" y="610072"/>
                    <a:pt x="0" y="493609"/>
                  </a:cubicBezTo>
                  <a:cubicBezTo>
                    <a:pt x="0" y="479051"/>
                    <a:pt x="1377" y="464838"/>
                    <a:pt x="3999" y="451110"/>
                  </a:cubicBezTo>
                  <a:lnTo>
                    <a:pt x="12507" y="421752"/>
                  </a:lnTo>
                  <a:lnTo>
                    <a:pt x="11113" y="421752"/>
                  </a:lnTo>
                  <a:lnTo>
                    <a:pt x="15205" y="412442"/>
                  </a:lnTo>
                  <a:lnTo>
                    <a:pt x="15470" y="411527"/>
                  </a:lnTo>
                  <a:lnTo>
                    <a:pt x="15924" y="410806"/>
                  </a:lnTo>
                  <a:lnTo>
                    <a:pt x="196455" y="0"/>
                  </a:lnTo>
                  <a:lnTo>
                    <a:pt x="375159" y="406646"/>
                  </a:lnTo>
                  <a:lnTo>
                    <a:pt x="378231" y="411527"/>
                  </a:lnTo>
                  <a:lnTo>
                    <a:pt x="380025" y="417720"/>
                  </a:lnTo>
                  <a:lnTo>
                    <a:pt x="381797" y="421752"/>
                  </a:lnTo>
                  <a:lnTo>
                    <a:pt x="381194" y="421752"/>
                  </a:lnTo>
                  <a:lnTo>
                    <a:pt x="389701" y="451110"/>
                  </a:lnTo>
                  <a:cubicBezTo>
                    <a:pt x="392323" y="464838"/>
                    <a:pt x="393700" y="479051"/>
                    <a:pt x="393700" y="493609"/>
                  </a:cubicBezTo>
                  <a:cubicBezTo>
                    <a:pt x="393700" y="610072"/>
                    <a:pt x="305567" y="704484"/>
                    <a:pt x="196850" y="704484"/>
                  </a:cubicBezTo>
                  <a:close/>
                </a:path>
              </a:pathLst>
            </a:custGeom>
            <a:solidFill>
              <a:srgbClr val="ED7D31"/>
            </a:solidFill>
            <a:ln w="12700" cap="flat" cmpd="sng" algn="ctr">
              <a:noFill/>
              <a:prstDash val="solid"/>
              <a:miter lim="800000"/>
              <a:headEnd type="none" w="med" len="med"/>
              <a:tailEnd type="none" w="med" len="med"/>
            </a:ln>
            <a:effectLst>
              <a:outerShdw blurRad="50800" sx="85000" sy="85000" algn="ctr" rotWithShape="0">
                <a:sysClr val="windowText" lastClr="000000">
                  <a:alpha val="90000"/>
                </a:sysClr>
              </a:outerShdw>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Calibri" panose="020F0502020204030204"/>
                <a:ea typeface="+mn-ea"/>
                <a:cs typeface="+mn-cs"/>
              </a:endParaRPr>
            </a:p>
          </p:txBody>
        </p:sp>
        <p:sp>
          <p:nvSpPr>
            <p:cNvPr id="66" name="Freeform: Shape 65">
              <a:extLst>
                <a:ext uri="{FF2B5EF4-FFF2-40B4-BE49-F238E27FC236}">
                  <a16:creationId xmlns:a16="http://schemas.microsoft.com/office/drawing/2014/main" id="{9C565412-6341-41DE-987F-1A270A7E8719}"/>
                </a:ext>
              </a:extLst>
            </p:cNvPr>
            <p:cNvSpPr/>
            <p:nvPr/>
          </p:nvSpPr>
          <p:spPr bwMode="auto">
            <a:xfrm rot="10800000">
              <a:off x="8295963" y="1575693"/>
              <a:ext cx="79879" cy="146658"/>
            </a:xfrm>
            <a:custGeom>
              <a:avLst/>
              <a:gdLst>
                <a:gd name="connsiteX0" fmla="*/ 196850 w 393700"/>
                <a:gd name="connsiteY0" fmla="*/ 704484 h 704484"/>
                <a:gd name="connsiteX1" fmla="*/ 0 w 393700"/>
                <a:gd name="connsiteY1" fmla="*/ 493609 h 704484"/>
                <a:gd name="connsiteX2" fmla="*/ 3999 w 393700"/>
                <a:gd name="connsiteY2" fmla="*/ 451110 h 704484"/>
                <a:gd name="connsiteX3" fmla="*/ 12507 w 393700"/>
                <a:gd name="connsiteY3" fmla="*/ 421752 h 704484"/>
                <a:gd name="connsiteX4" fmla="*/ 11113 w 393700"/>
                <a:gd name="connsiteY4" fmla="*/ 421752 h 704484"/>
                <a:gd name="connsiteX5" fmla="*/ 15205 w 393700"/>
                <a:gd name="connsiteY5" fmla="*/ 412442 h 704484"/>
                <a:gd name="connsiteX6" fmla="*/ 15470 w 393700"/>
                <a:gd name="connsiteY6" fmla="*/ 411527 h 704484"/>
                <a:gd name="connsiteX7" fmla="*/ 15924 w 393700"/>
                <a:gd name="connsiteY7" fmla="*/ 410806 h 704484"/>
                <a:gd name="connsiteX8" fmla="*/ 196455 w 393700"/>
                <a:gd name="connsiteY8" fmla="*/ 0 h 704484"/>
                <a:gd name="connsiteX9" fmla="*/ 375159 w 393700"/>
                <a:gd name="connsiteY9" fmla="*/ 406646 h 704484"/>
                <a:gd name="connsiteX10" fmla="*/ 378231 w 393700"/>
                <a:gd name="connsiteY10" fmla="*/ 411527 h 704484"/>
                <a:gd name="connsiteX11" fmla="*/ 380025 w 393700"/>
                <a:gd name="connsiteY11" fmla="*/ 417720 h 704484"/>
                <a:gd name="connsiteX12" fmla="*/ 381797 w 393700"/>
                <a:gd name="connsiteY12" fmla="*/ 421752 h 704484"/>
                <a:gd name="connsiteX13" fmla="*/ 381194 w 393700"/>
                <a:gd name="connsiteY13" fmla="*/ 421752 h 704484"/>
                <a:gd name="connsiteX14" fmla="*/ 389701 w 393700"/>
                <a:gd name="connsiteY14" fmla="*/ 451110 h 704484"/>
                <a:gd name="connsiteX15" fmla="*/ 393700 w 393700"/>
                <a:gd name="connsiteY15" fmla="*/ 493609 h 704484"/>
                <a:gd name="connsiteX16" fmla="*/ 196850 w 393700"/>
                <a:gd name="connsiteY16" fmla="*/ 704484 h 704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3700" h="704484">
                  <a:moveTo>
                    <a:pt x="196850" y="704484"/>
                  </a:moveTo>
                  <a:cubicBezTo>
                    <a:pt x="88133" y="704484"/>
                    <a:pt x="0" y="610072"/>
                    <a:pt x="0" y="493609"/>
                  </a:cubicBezTo>
                  <a:cubicBezTo>
                    <a:pt x="0" y="479051"/>
                    <a:pt x="1377" y="464838"/>
                    <a:pt x="3999" y="451110"/>
                  </a:cubicBezTo>
                  <a:lnTo>
                    <a:pt x="12507" y="421752"/>
                  </a:lnTo>
                  <a:lnTo>
                    <a:pt x="11113" y="421752"/>
                  </a:lnTo>
                  <a:lnTo>
                    <a:pt x="15205" y="412442"/>
                  </a:lnTo>
                  <a:lnTo>
                    <a:pt x="15470" y="411527"/>
                  </a:lnTo>
                  <a:lnTo>
                    <a:pt x="15924" y="410806"/>
                  </a:lnTo>
                  <a:lnTo>
                    <a:pt x="196455" y="0"/>
                  </a:lnTo>
                  <a:lnTo>
                    <a:pt x="375159" y="406646"/>
                  </a:lnTo>
                  <a:lnTo>
                    <a:pt x="378231" y="411527"/>
                  </a:lnTo>
                  <a:lnTo>
                    <a:pt x="380025" y="417720"/>
                  </a:lnTo>
                  <a:lnTo>
                    <a:pt x="381797" y="421752"/>
                  </a:lnTo>
                  <a:lnTo>
                    <a:pt x="381194" y="421752"/>
                  </a:lnTo>
                  <a:lnTo>
                    <a:pt x="389701" y="451110"/>
                  </a:lnTo>
                  <a:cubicBezTo>
                    <a:pt x="392323" y="464838"/>
                    <a:pt x="393700" y="479051"/>
                    <a:pt x="393700" y="493609"/>
                  </a:cubicBezTo>
                  <a:cubicBezTo>
                    <a:pt x="393700" y="610072"/>
                    <a:pt x="305567" y="704484"/>
                    <a:pt x="196850" y="704484"/>
                  </a:cubicBezTo>
                  <a:close/>
                </a:path>
              </a:pathLst>
            </a:custGeom>
            <a:solidFill>
              <a:srgbClr val="ED7D31"/>
            </a:solidFill>
            <a:ln w="12700" cap="flat" cmpd="sng" algn="ctr">
              <a:noFill/>
              <a:prstDash val="solid"/>
              <a:miter lim="800000"/>
              <a:headEnd type="none" w="med" len="med"/>
              <a:tailEnd type="none" w="med" len="med"/>
            </a:ln>
            <a:effectLst>
              <a:outerShdw blurRad="50800" sx="85000" sy="85000" algn="ctr" rotWithShape="0">
                <a:sysClr val="windowText" lastClr="000000">
                  <a:alpha val="90000"/>
                </a:sysClr>
              </a:outerShdw>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Calibri" panose="020F0502020204030204"/>
                <a:ea typeface="+mn-ea"/>
                <a:cs typeface="+mn-cs"/>
              </a:endParaRPr>
            </a:p>
          </p:txBody>
        </p:sp>
        <p:sp>
          <p:nvSpPr>
            <p:cNvPr id="67" name="Freeform: Shape 66">
              <a:extLst>
                <a:ext uri="{FF2B5EF4-FFF2-40B4-BE49-F238E27FC236}">
                  <a16:creationId xmlns:a16="http://schemas.microsoft.com/office/drawing/2014/main" id="{612F06A0-A220-41BF-AC73-894D9ECDFA1A}"/>
                </a:ext>
              </a:extLst>
            </p:cNvPr>
            <p:cNvSpPr/>
            <p:nvPr/>
          </p:nvSpPr>
          <p:spPr bwMode="auto">
            <a:xfrm rot="10800000">
              <a:off x="8137614" y="1271049"/>
              <a:ext cx="79879" cy="146658"/>
            </a:xfrm>
            <a:custGeom>
              <a:avLst/>
              <a:gdLst>
                <a:gd name="connsiteX0" fmla="*/ 196850 w 393700"/>
                <a:gd name="connsiteY0" fmla="*/ 704484 h 704484"/>
                <a:gd name="connsiteX1" fmla="*/ 0 w 393700"/>
                <a:gd name="connsiteY1" fmla="*/ 493609 h 704484"/>
                <a:gd name="connsiteX2" fmla="*/ 3999 w 393700"/>
                <a:gd name="connsiteY2" fmla="*/ 451110 h 704484"/>
                <a:gd name="connsiteX3" fmla="*/ 12507 w 393700"/>
                <a:gd name="connsiteY3" fmla="*/ 421752 h 704484"/>
                <a:gd name="connsiteX4" fmla="*/ 11113 w 393700"/>
                <a:gd name="connsiteY4" fmla="*/ 421752 h 704484"/>
                <a:gd name="connsiteX5" fmla="*/ 15205 w 393700"/>
                <a:gd name="connsiteY5" fmla="*/ 412442 h 704484"/>
                <a:gd name="connsiteX6" fmla="*/ 15470 w 393700"/>
                <a:gd name="connsiteY6" fmla="*/ 411527 h 704484"/>
                <a:gd name="connsiteX7" fmla="*/ 15924 w 393700"/>
                <a:gd name="connsiteY7" fmla="*/ 410806 h 704484"/>
                <a:gd name="connsiteX8" fmla="*/ 196455 w 393700"/>
                <a:gd name="connsiteY8" fmla="*/ 0 h 704484"/>
                <a:gd name="connsiteX9" fmla="*/ 375159 w 393700"/>
                <a:gd name="connsiteY9" fmla="*/ 406646 h 704484"/>
                <a:gd name="connsiteX10" fmla="*/ 378231 w 393700"/>
                <a:gd name="connsiteY10" fmla="*/ 411527 h 704484"/>
                <a:gd name="connsiteX11" fmla="*/ 380025 w 393700"/>
                <a:gd name="connsiteY11" fmla="*/ 417720 h 704484"/>
                <a:gd name="connsiteX12" fmla="*/ 381797 w 393700"/>
                <a:gd name="connsiteY12" fmla="*/ 421752 h 704484"/>
                <a:gd name="connsiteX13" fmla="*/ 381194 w 393700"/>
                <a:gd name="connsiteY13" fmla="*/ 421752 h 704484"/>
                <a:gd name="connsiteX14" fmla="*/ 389701 w 393700"/>
                <a:gd name="connsiteY14" fmla="*/ 451110 h 704484"/>
                <a:gd name="connsiteX15" fmla="*/ 393700 w 393700"/>
                <a:gd name="connsiteY15" fmla="*/ 493609 h 704484"/>
                <a:gd name="connsiteX16" fmla="*/ 196850 w 393700"/>
                <a:gd name="connsiteY16" fmla="*/ 704484 h 704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3700" h="704484">
                  <a:moveTo>
                    <a:pt x="196850" y="704484"/>
                  </a:moveTo>
                  <a:cubicBezTo>
                    <a:pt x="88133" y="704484"/>
                    <a:pt x="0" y="610072"/>
                    <a:pt x="0" y="493609"/>
                  </a:cubicBezTo>
                  <a:cubicBezTo>
                    <a:pt x="0" y="479051"/>
                    <a:pt x="1377" y="464838"/>
                    <a:pt x="3999" y="451110"/>
                  </a:cubicBezTo>
                  <a:lnTo>
                    <a:pt x="12507" y="421752"/>
                  </a:lnTo>
                  <a:lnTo>
                    <a:pt x="11113" y="421752"/>
                  </a:lnTo>
                  <a:lnTo>
                    <a:pt x="15205" y="412442"/>
                  </a:lnTo>
                  <a:lnTo>
                    <a:pt x="15470" y="411527"/>
                  </a:lnTo>
                  <a:lnTo>
                    <a:pt x="15924" y="410806"/>
                  </a:lnTo>
                  <a:lnTo>
                    <a:pt x="196455" y="0"/>
                  </a:lnTo>
                  <a:lnTo>
                    <a:pt x="375159" y="406646"/>
                  </a:lnTo>
                  <a:lnTo>
                    <a:pt x="378231" y="411527"/>
                  </a:lnTo>
                  <a:lnTo>
                    <a:pt x="380025" y="417720"/>
                  </a:lnTo>
                  <a:lnTo>
                    <a:pt x="381797" y="421752"/>
                  </a:lnTo>
                  <a:lnTo>
                    <a:pt x="381194" y="421752"/>
                  </a:lnTo>
                  <a:lnTo>
                    <a:pt x="389701" y="451110"/>
                  </a:lnTo>
                  <a:cubicBezTo>
                    <a:pt x="392323" y="464838"/>
                    <a:pt x="393700" y="479051"/>
                    <a:pt x="393700" y="493609"/>
                  </a:cubicBezTo>
                  <a:cubicBezTo>
                    <a:pt x="393700" y="610072"/>
                    <a:pt x="305567" y="704484"/>
                    <a:pt x="196850" y="704484"/>
                  </a:cubicBezTo>
                  <a:close/>
                </a:path>
              </a:pathLst>
            </a:custGeom>
            <a:solidFill>
              <a:srgbClr val="ED7D31"/>
            </a:solidFill>
            <a:ln w="12700" cap="flat" cmpd="sng" algn="ctr">
              <a:noFill/>
              <a:prstDash val="solid"/>
              <a:miter lim="800000"/>
              <a:headEnd type="none" w="med" len="med"/>
              <a:tailEnd type="none" w="med" len="med"/>
            </a:ln>
            <a:effectLst>
              <a:outerShdw blurRad="50800" sx="85000" sy="85000" algn="ctr" rotWithShape="0">
                <a:sysClr val="windowText" lastClr="000000">
                  <a:alpha val="90000"/>
                </a:sysClr>
              </a:outerShdw>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Calibri" panose="020F0502020204030204"/>
                <a:ea typeface="+mn-ea"/>
                <a:cs typeface="+mn-cs"/>
              </a:endParaRPr>
            </a:p>
          </p:txBody>
        </p:sp>
        <p:sp>
          <p:nvSpPr>
            <p:cNvPr id="68" name="Freeform: Shape 67">
              <a:extLst>
                <a:ext uri="{FF2B5EF4-FFF2-40B4-BE49-F238E27FC236}">
                  <a16:creationId xmlns:a16="http://schemas.microsoft.com/office/drawing/2014/main" id="{52D34ECD-D0FF-4EFA-9D2D-CE5BFEFCE2F2}"/>
                </a:ext>
              </a:extLst>
            </p:cNvPr>
            <p:cNvSpPr/>
            <p:nvPr/>
          </p:nvSpPr>
          <p:spPr bwMode="auto">
            <a:xfrm rot="10800000">
              <a:off x="7860223" y="1442778"/>
              <a:ext cx="79879" cy="146658"/>
            </a:xfrm>
            <a:custGeom>
              <a:avLst/>
              <a:gdLst>
                <a:gd name="connsiteX0" fmla="*/ 196850 w 393700"/>
                <a:gd name="connsiteY0" fmla="*/ 704484 h 704484"/>
                <a:gd name="connsiteX1" fmla="*/ 0 w 393700"/>
                <a:gd name="connsiteY1" fmla="*/ 493609 h 704484"/>
                <a:gd name="connsiteX2" fmla="*/ 3999 w 393700"/>
                <a:gd name="connsiteY2" fmla="*/ 451110 h 704484"/>
                <a:gd name="connsiteX3" fmla="*/ 12507 w 393700"/>
                <a:gd name="connsiteY3" fmla="*/ 421752 h 704484"/>
                <a:gd name="connsiteX4" fmla="*/ 11113 w 393700"/>
                <a:gd name="connsiteY4" fmla="*/ 421752 h 704484"/>
                <a:gd name="connsiteX5" fmla="*/ 15205 w 393700"/>
                <a:gd name="connsiteY5" fmla="*/ 412442 h 704484"/>
                <a:gd name="connsiteX6" fmla="*/ 15470 w 393700"/>
                <a:gd name="connsiteY6" fmla="*/ 411527 h 704484"/>
                <a:gd name="connsiteX7" fmla="*/ 15924 w 393700"/>
                <a:gd name="connsiteY7" fmla="*/ 410806 h 704484"/>
                <a:gd name="connsiteX8" fmla="*/ 196455 w 393700"/>
                <a:gd name="connsiteY8" fmla="*/ 0 h 704484"/>
                <a:gd name="connsiteX9" fmla="*/ 375159 w 393700"/>
                <a:gd name="connsiteY9" fmla="*/ 406646 h 704484"/>
                <a:gd name="connsiteX10" fmla="*/ 378231 w 393700"/>
                <a:gd name="connsiteY10" fmla="*/ 411527 h 704484"/>
                <a:gd name="connsiteX11" fmla="*/ 380025 w 393700"/>
                <a:gd name="connsiteY11" fmla="*/ 417720 h 704484"/>
                <a:gd name="connsiteX12" fmla="*/ 381797 w 393700"/>
                <a:gd name="connsiteY12" fmla="*/ 421752 h 704484"/>
                <a:gd name="connsiteX13" fmla="*/ 381194 w 393700"/>
                <a:gd name="connsiteY13" fmla="*/ 421752 h 704484"/>
                <a:gd name="connsiteX14" fmla="*/ 389701 w 393700"/>
                <a:gd name="connsiteY14" fmla="*/ 451110 h 704484"/>
                <a:gd name="connsiteX15" fmla="*/ 393700 w 393700"/>
                <a:gd name="connsiteY15" fmla="*/ 493609 h 704484"/>
                <a:gd name="connsiteX16" fmla="*/ 196850 w 393700"/>
                <a:gd name="connsiteY16" fmla="*/ 704484 h 704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3700" h="704484">
                  <a:moveTo>
                    <a:pt x="196850" y="704484"/>
                  </a:moveTo>
                  <a:cubicBezTo>
                    <a:pt x="88133" y="704484"/>
                    <a:pt x="0" y="610072"/>
                    <a:pt x="0" y="493609"/>
                  </a:cubicBezTo>
                  <a:cubicBezTo>
                    <a:pt x="0" y="479051"/>
                    <a:pt x="1377" y="464838"/>
                    <a:pt x="3999" y="451110"/>
                  </a:cubicBezTo>
                  <a:lnTo>
                    <a:pt x="12507" y="421752"/>
                  </a:lnTo>
                  <a:lnTo>
                    <a:pt x="11113" y="421752"/>
                  </a:lnTo>
                  <a:lnTo>
                    <a:pt x="15205" y="412442"/>
                  </a:lnTo>
                  <a:lnTo>
                    <a:pt x="15470" y="411527"/>
                  </a:lnTo>
                  <a:lnTo>
                    <a:pt x="15924" y="410806"/>
                  </a:lnTo>
                  <a:lnTo>
                    <a:pt x="196455" y="0"/>
                  </a:lnTo>
                  <a:lnTo>
                    <a:pt x="375159" y="406646"/>
                  </a:lnTo>
                  <a:lnTo>
                    <a:pt x="378231" y="411527"/>
                  </a:lnTo>
                  <a:lnTo>
                    <a:pt x="380025" y="417720"/>
                  </a:lnTo>
                  <a:lnTo>
                    <a:pt x="381797" y="421752"/>
                  </a:lnTo>
                  <a:lnTo>
                    <a:pt x="381194" y="421752"/>
                  </a:lnTo>
                  <a:lnTo>
                    <a:pt x="389701" y="451110"/>
                  </a:lnTo>
                  <a:cubicBezTo>
                    <a:pt x="392323" y="464838"/>
                    <a:pt x="393700" y="479051"/>
                    <a:pt x="393700" y="493609"/>
                  </a:cubicBezTo>
                  <a:cubicBezTo>
                    <a:pt x="393700" y="610072"/>
                    <a:pt x="305567" y="704484"/>
                    <a:pt x="196850" y="704484"/>
                  </a:cubicBezTo>
                  <a:close/>
                </a:path>
              </a:pathLst>
            </a:custGeom>
            <a:solidFill>
              <a:srgbClr val="ED7D31"/>
            </a:solidFill>
            <a:ln w="12700" cap="flat" cmpd="sng" algn="ctr">
              <a:noFill/>
              <a:prstDash val="solid"/>
              <a:miter lim="800000"/>
              <a:headEnd type="none" w="med" len="med"/>
              <a:tailEnd type="none" w="med" len="med"/>
            </a:ln>
            <a:effectLst>
              <a:outerShdw blurRad="50800" sx="85000" sy="85000" algn="ctr" rotWithShape="0">
                <a:sysClr val="windowText" lastClr="000000">
                  <a:alpha val="90000"/>
                </a:sysClr>
              </a:outerShdw>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Calibri" panose="020F0502020204030204"/>
                <a:ea typeface="+mn-ea"/>
                <a:cs typeface="+mn-cs"/>
              </a:endParaRPr>
            </a:p>
          </p:txBody>
        </p:sp>
        <p:sp>
          <p:nvSpPr>
            <p:cNvPr id="69" name="Freeform: Shape 68">
              <a:extLst>
                <a:ext uri="{FF2B5EF4-FFF2-40B4-BE49-F238E27FC236}">
                  <a16:creationId xmlns:a16="http://schemas.microsoft.com/office/drawing/2014/main" id="{6E0347FC-DB58-45E8-B79A-030D58C00721}"/>
                </a:ext>
              </a:extLst>
            </p:cNvPr>
            <p:cNvSpPr/>
            <p:nvPr/>
          </p:nvSpPr>
          <p:spPr bwMode="auto">
            <a:xfrm rot="10800000">
              <a:off x="9497344" y="2089680"/>
              <a:ext cx="79879" cy="146658"/>
            </a:xfrm>
            <a:custGeom>
              <a:avLst/>
              <a:gdLst>
                <a:gd name="connsiteX0" fmla="*/ 196850 w 393700"/>
                <a:gd name="connsiteY0" fmla="*/ 704484 h 704484"/>
                <a:gd name="connsiteX1" fmla="*/ 0 w 393700"/>
                <a:gd name="connsiteY1" fmla="*/ 493609 h 704484"/>
                <a:gd name="connsiteX2" fmla="*/ 3999 w 393700"/>
                <a:gd name="connsiteY2" fmla="*/ 451110 h 704484"/>
                <a:gd name="connsiteX3" fmla="*/ 12507 w 393700"/>
                <a:gd name="connsiteY3" fmla="*/ 421752 h 704484"/>
                <a:gd name="connsiteX4" fmla="*/ 11113 w 393700"/>
                <a:gd name="connsiteY4" fmla="*/ 421752 h 704484"/>
                <a:gd name="connsiteX5" fmla="*/ 15205 w 393700"/>
                <a:gd name="connsiteY5" fmla="*/ 412442 h 704484"/>
                <a:gd name="connsiteX6" fmla="*/ 15470 w 393700"/>
                <a:gd name="connsiteY6" fmla="*/ 411527 h 704484"/>
                <a:gd name="connsiteX7" fmla="*/ 15924 w 393700"/>
                <a:gd name="connsiteY7" fmla="*/ 410806 h 704484"/>
                <a:gd name="connsiteX8" fmla="*/ 196455 w 393700"/>
                <a:gd name="connsiteY8" fmla="*/ 0 h 704484"/>
                <a:gd name="connsiteX9" fmla="*/ 375159 w 393700"/>
                <a:gd name="connsiteY9" fmla="*/ 406646 h 704484"/>
                <a:gd name="connsiteX10" fmla="*/ 378231 w 393700"/>
                <a:gd name="connsiteY10" fmla="*/ 411527 h 704484"/>
                <a:gd name="connsiteX11" fmla="*/ 380025 w 393700"/>
                <a:gd name="connsiteY11" fmla="*/ 417720 h 704484"/>
                <a:gd name="connsiteX12" fmla="*/ 381797 w 393700"/>
                <a:gd name="connsiteY12" fmla="*/ 421752 h 704484"/>
                <a:gd name="connsiteX13" fmla="*/ 381194 w 393700"/>
                <a:gd name="connsiteY13" fmla="*/ 421752 h 704484"/>
                <a:gd name="connsiteX14" fmla="*/ 389701 w 393700"/>
                <a:gd name="connsiteY14" fmla="*/ 451110 h 704484"/>
                <a:gd name="connsiteX15" fmla="*/ 393700 w 393700"/>
                <a:gd name="connsiteY15" fmla="*/ 493609 h 704484"/>
                <a:gd name="connsiteX16" fmla="*/ 196850 w 393700"/>
                <a:gd name="connsiteY16" fmla="*/ 704484 h 704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3700" h="704484">
                  <a:moveTo>
                    <a:pt x="196850" y="704484"/>
                  </a:moveTo>
                  <a:cubicBezTo>
                    <a:pt x="88133" y="704484"/>
                    <a:pt x="0" y="610072"/>
                    <a:pt x="0" y="493609"/>
                  </a:cubicBezTo>
                  <a:cubicBezTo>
                    <a:pt x="0" y="479051"/>
                    <a:pt x="1377" y="464838"/>
                    <a:pt x="3999" y="451110"/>
                  </a:cubicBezTo>
                  <a:lnTo>
                    <a:pt x="12507" y="421752"/>
                  </a:lnTo>
                  <a:lnTo>
                    <a:pt x="11113" y="421752"/>
                  </a:lnTo>
                  <a:lnTo>
                    <a:pt x="15205" y="412442"/>
                  </a:lnTo>
                  <a:lnTo>
                    <a:pt x="15470" y="411527"/>
                  </a:lnTo>
                  <a:lnTo>
                    <a:pt x="15924" y="410806"/>
                  </a:lnTo>
                  <a:lnTo>
                    <a:pt x="196455" y="0"/>
                  </a:lnTo>
                  <a:lnTo>
                    <a:pt x="375159" y="406646"/>
                  </a:lnTo>
                  <a:lnTo>
                    <a:pt x="378231" y="411527"/>
                  </a:lnTo>
                  <a:lnTo>
                    <a:pt x="380025" y="417720"/>
                  </a:lnTo>
                  <a:lnTo>
                    <a:pt x="381797" y="421752"/>
                  </a:lnTo>
                  <a:lnTo>
                    <a:pt x="381194" y="421752"/>
                  </a:lnTo>
                  <a:lnTo>
                    <a:pt x="389701" y="451110"/>
                  </a:lnTo>
                  <a:cubicBezTo>
                    <a:pt x="392323" y="464838"/>
                    <a:pt x="393700" y="479051"/>
                    <a:pt x="393700" y="493609"/>
                  </a:cubicBezTo>
                  <a:cubicBezTo>
                    <a:pt x="393700" y="610072"/>
                    <a:pt x="305567" y="704484"/>
                    <a:pt x="196850" y="704484"/>
                  </a:cubicBezTo>
                  <a:close/>
                </a:path>
              </a:pathLst>
            </a:custGeom>
            <a:solidFill>
              <a:srgbClr val="ED7D31"/>
            </a:solidFill>
            <a:ln w="12700" cap="flat" cmpd="sng" algn="ctr">
              <a:solidFill>
                <a:sysClr val="window" lastClr="FFFFFF"/>
              </a:solidFill>
              <a:prstDash val="solid"/>
              <a:miter lim="800000"/>
              <a:headEnd type="none" w="med" len="med"/>
              <a:tailEnd type="none" w="med" len="med"/>
            </a:ln>
            <a:effectLst>
              <a:outerShdw blurRad="50800" sx="85000" sy="85000" algn="ctr" rotWithShape="0">
                <a:sysClr val="windowText" lastClr="000000">
                  <a:alpha val="90000"/>
                </a:sysClr>
              </a:outerShdw>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Calibri" panose="020F0502020204030204"/>
                <a:ea typeface="+mn-ea"/>
                <a:cs typeface="+mn-cs"/>
              </a:endParaRPr>
            </a:p>
          </p:txBody>
        </p:sp>
        <p:sp>
          <p:nvSpPr>
            <p:cNvPr id="70" name="Freeform: Shape 69">
              <a:extLst>
                <a:ext uri="{FF2B5EF4-FFF2-40B4-BE49-F238E27FC236}">
                  <a16:creationId xmlns:a16="http://schemas.microsoft.com/office/drawing/2014/main" id="{040A93EE-9CF2-424F-8316-1D5E77D06137}"/>
                </a:ext>
              </a:extLst>
            </p:cNvPr>
            <p:cNvSpPr/>
            <p:nvPr/>
          </p:nvSpPr>
          <p:spPr bwMode="auto">
            <a:xfrm rot="10800000">
              <a:off x="9645866" y="2226984"/>
              <a:ext cx="79879" cy="146658"/>
            </a:xfrm>
            <a:custGeom>
              <a:avLst/>
              <a:gdLst>
                <a:gd name="connsiteX0" fmla="*/ 196850 w 393700"/>
                <a:gd name="connsiteY0" fmla="*/ 704484 h 704484"/>
                <a:gd name="connsiteX1" fmla="*/ 0 w 393700"/>
                <a:gd name="connsiteY1" fmla="*/ 493609 h 704484"/>
                <a:gd name="connsiteX2" fmla="*/ 3999 w 393700"/>
                <a:gd name="connsiteY2" fmla="*/ 451110 h 704484"/>
                <a:gd name="connsiteX3" fmla="*/ 12507 w 393700"/>
                <a:gd name="connsiteY3" fmla="*/ 421752 h 704484"/>
                <a:gd name="connsiteX4" fmla="*/ 11113 w 393700"/>
                <a:gd name="connsiteY4" fmla="*/ 421752 h 704484"/>
                <a:gd name="connsiteX5" fmla="*/ 15205 w 393700"/>
                <a:gd name="connsiteY5" fmla="*/ 412442 h 704484"/>
                <a:gd name="connsiteX6" fmla="*/ 15470 w 393700"/>
                <a:gd name="connsiteY6" fmla="*/ 411527 h 704484"/>
                <a:gd name="connsiteX7" fmla="*/ 15924 w 393700"/>
                <a:gd name="connsiteY7" fmla="*/ 410806 h 704484"/>
                <a:gd name="connsiteX8" fmla="*/ 196455 w 393700"/>
                <a:gd name="connsiteY8" fmla="*/ 0 h 704484"/>
                <a:gd name="connsiteX9" fmla="*/ 375159 w 393700"/>
                <a:gd name="connsiteY9" fmla="*/ 406646 h 704484"/>
                <a:gd name="connsiteX10" fmla="*/ 378231 w 393700"/>
                <a:gd name="connsiteY10" fmla="*/ 411527 h 704484"/>
                <a:gd name="connsiteX11" fmla="*/ 380025 w 393700"/>
                <a:gd name="connsiteY11" fmla="*/ 417720 h 704484"/>
                <a:gd name="connsiteX12" fmla="*/ 381797 w 393700"/>
                <a:gd name="connsiteY12" fmla="*/ 421752 h 704484"/>
                <a:gd name="connsiteX13" fmla="*/ 381194 w 393700"/>
                <a:gd name="connsiteY13" fmla="*/ 421752 h 704484"/>
                <a:gd name="connsiteX14" fmla="*/ 389701 w 393700"/>
                <a:gd name="connsiteY14" fmla="*/ 451110 h 704484"/>
                <a:gd name="connsiteX15" fmla="*/ 393700 w 393700"/>
                <a:gd name="connsiteY15" fmla="*/ 493609 h 704484"/>
                <a:gd name="connsiteX16" fmla="*/ 196850 w 393700"/>
                <a:gd name="connsiteY16" fmla="*/ 704484 h 704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3700" h="704484">
                  <a:moveTo>
                    <a:pt x="196850" y="704484"/>
                  </a:moveTo>
                  <a:cubicBezTo>
                    <a:pt x="88133" y="704484"/>
                    <a:pt x="0" y="610072"/>
                    <a:pt x="0" y="493609"/>
                  </a:cubicBezTo>
                  <a:cubicBezTo>
                    <a:pt x="0" y="479051"/>
                    <a:pt x="1377" y="464838"/>
                    <a:pt x="3999" y="451110"/>
                  </a:cubicBezTo>
                  <a:lnTo>
                    <a:pt x="12507" y="421752"/>
                  </a:lnTo>
                  <a:lnTo>
                    <a:pt x="11113" y="421752"/>
                  </a:lnTo>
                  <a:lnTo>
                    <a:pt x="15205" y="412442"/>
                  </a:lnTo>
                  <a:lnTo>
                    <a:pt x="15470" y="411527"/>
                  </a:lnTo>
                  <a:lnTo>
                    <a:pt x="15924" y="410806"/>
                  </a:lnTo>
                  <a:lnTo>
                    <a:pt x="196455" y="0"/>
                  </a:lnTo>
                  <a:lnTo>
                    <a:pt x="375159" y="406646"/>
                  </a:lnTo>
                  <a:lnTo>
                    <a:pt x="378231" y="411527"/>
                  </a:lnTo>
                  <a:lnTo>
                    <a:pt x="380025" y="417720"/>
                  </a:lnTo>
                  <a:lnTo>
                    <a:pt x="381797" y="421752"/>
                  </a:lnTo>
                  <a:lnTo>
                    <a:pt x="381194" y="421752"/>
                  </a:lnTo>
                  <a:lnTo>
                    <a:pt x="389701" y="451110"/>
                  </a:lnTo>
                  <a:cubicBezTo>
                    <a:pt x="392323" y="464838"/>
                    <a:pt x="393700" y="479051"/>
                    <a:pt x="393700" y="493609"/>
                  </a:cubicBezTo>
                  <a:cubicBezTo>
                    <a:pt x="393700" y="610072"/>
                    <a:pt x="305567" y="704484"/>
                    <a:pt x="196850" y="704484"/>
                  </a:cubicBezTo>
                  <a:close/>
                </a:path>
              </a:pathLst>
            </a:custGeom>
            <a:solidFill>
              <a:srgbClr val="ED7D31"/>
            </a:solidFill>
            <a:ln w="12700" cap="flat" cmpd="sng" algn="ctr">
              <a:solidFill>
                <a:sysClr val="window" lastClr="FFFFFF"/>
              </a:solidFill>
              <a:prstDash val="solid"/>
              <a:miter lim="800000"/>
              <a:headEnd type="none" w="med" len="med"/>
              <a:tailEnd type="none" w="med" len="med"/>
            </a:ln>
            <a:effectLst>
              <a:outerShdw blurRad="50800" sx="85000" sy="85000" algn="ctr" rotWithShape="0">
                <a:sysClr val="windowText" lastClr="000000">
                  <a:alpha val="90000"/>
                </a:sysClr>
              </a:outerShdw>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Calibri" panose="020F0502020204030204"/>
                <a:ea typeface="+mn-ea"/>
                <a:cs typeface="+mn-cs"/>
              </a:endParaRPr>
            </a:p>
          </p:txBody>
        </p:sp>
        <p:sp>
          <p:nvSpPr>
            <p:cNvPr id="71" name="Freeform: Shape 70">
              <a:extLst>
                <a:ext uri="{FF2B5EF4-FFF2-40B4-BE49-F238E27FC236}">
                  <a16:creationId xmlns:a16="http://schemas.microsoft.com/office/drawing/2014/main" id="{57BB3216-2F45-48E8-9736-8BECB38D4C72}"/>
                </a:ext>
              </a:extLst>
            </p:cNvPr>
            <p:cNvSpPr/>
            <p:nvPr/>
          </p:nvSpPr>
          <p:spPr bwMode="auto">
            <a:xfrm rot="10800000">
              <a:off x="10165523" y="2208602"/>
              <a:ext cx="79879" cy="146658"/>
            </a:xfrm>
            <a:custGeom>
              <a:avLst/>
              <a:gdLst>
                <a:gd name="connsiteX0" fmla="*/ 196850 w 393700"/>
                <a:gd name="connsiteY0" fmla="*/ 704484 h 704484"/>
                <a:gd name="connsiteX1" fmla="*/ 0 w 393700"/>
                <a:gd name="connsiteY1" fmla="*/ 493609 h 704484"/>
                <a:gd name="connsiteX2" fmla="*/ 3999 w 393700"/>
                <a:gd name="connsiteY2" fmla="*/ 451110 h 704484"/>
                <a:gd name="connsiteX3" fmla="*/ 12507 w 393700"/>
                <a:gd name="connsiteY3" fmla="*/ 421752 h 704484"/>
                <a:gd name="connsiteX4" fmla="*/ 11113 w 393700"/>
                <a:gd name="connsiteY4" fmla="*/ 421752 h 704484"/>
                <a:gd name="connsiteX5" fmla="*/ 15205 w 393700"/>
                <a:gd name="connsiteY5" fmla="*/ 412442 h 704484"/>
                <a:gd name="connsiteX6" fmla="*/ 15470 w 393700"/>
                <a:gd name="connsiteY6" fmla="*/ 411527 h 704484"/>
                <a:gd name="connsiteX7" fmla="*/ 15924 w 393700"/>
                <a:gd name="connsiteY7" fmla="*/ 410806 h 704484"/>
                <a:gd name="connsiteX8" fmla="*/ 196455 w 393700"/>
                <a:gd name="connsiteY8" fmla="*/ 0 h 704484"/>
                <a:gd name="connsiteX9" fmla="*/ 375159 w 393700"/>
                <a:gd name="connsiteY9" fmla="*/ 406646 h 704484"/>
                <a:gd name="connsiteX10" fmla="*/ 378231 w 393700"/>
                <a:gd name="connsiteY10" fmla="*/ 411527 h 704484"/>
                <a:gd name="connsiteX11" fmla="*/ 380025 w 393700"/>
                <a:gd name="connsiteY11" fmla="*/ 417720 h 704484"/>
                <a:gd name="connsiteX12" fmla="*/ 381797 w 393700"/>
                <a:gd name="connsiteY12" fmla="*/ 421752 h 704484"/>
                <a:gd name="connsiteX13" fmla="*/ 381194 w 393700"/>
                <a:gd name="connsiteY13" fmla="*/ 421752 h 704484"/>
                <a:gd name="connsiteX14" fmla="*/ 389701 w 393700"/>
                <a:gd name="connsiteY14" fmla="*/ 451110 h 704484"/>
                <a:gd name="connsiteX15" fmla="*/ 393700 w 393700"/>
                <a:gd name="connsiteY15" fmla="*/ 493609 h 704484"/>
                <a:gd name="connsiteX16" fmla="*/ 196850 w 393700"/>
                <a:gd name="connsiteY16" fmla="*/ 704484 h 704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3700" h="704484">
                  <a:moveTo>
                    <a:pt x="196850" y="704484"/>
                  </a:moveTo>
                  <a:cubicBezTo>
                    <a:pt x="88133" y="704484"/>
                    <a:pt x="0" y="610072"/>
                    <a:pt x="0" y="493609"/>
                  </a:cubicBezTo>
                  <a:cubicBezTo>
                    <a:pt x="0" y="479051"/>
                    <a:pt x="1377" y="464838"/>
                    <a:pt x="3999" y="451110"/>
                  </a:cubicBezTo>
                  <a:lnTo>
                    <a:pt x="12507" y="421752"/>
                  </a:lnTo>
                  <a:lnTo>
                    <a:pt x="11113" y="421752"/>
                  </a:lnTo>
                  <a:lnTo>
                    <a:pt x="15205" y="412442"/>
                  </a:lnTo>
                  <a:lnTo>
                    <a:pt x="15470" y="411527"/>
                  </a:lnTo>
                  <a:lnTo>
                    <a:pt x="15924" y="410806"/>
                  </a:lnTo>
                  <a:lnTo>
                    <a:pt x="196455" y="0"/>
                  </a:lnTo>
                  <a:lnTo>
                    <a:pt x="375159" y="406646"/>
                  </a:lnTo>
                  <a:lnTo>
                    <a:pt x="378231" y="411527"/>
                  </a:lnTo>
                  <a:lnTo>
                    <a:pt x="380025" y="417720"/>
                  </a:lnTo>
                  <a:lnTo>
                    <a:pt x="381797" y="421752"/>
                  </a:lnTo>
                  <a:lnTo>
                    <a:pt x="381194" y="421752"/>
                  </a:lnTo>
                  <a:lnTo>
                    <a:pt x="389701" y="451110"/>
                  </a:lnTo>
                  <a:cubicBezTo>
                    <a:pt x="392323" y="464838"/>
                    <a:pt x="393700" y="479051"/>
                    <a:pt x="393700" y="493609"/>
                  </a:cubicBezTo>
                  <a:cubicBezTo>
                    <a:pt x="393700" y="610072"/>
                    <a:pt x="305567" y="704484"/>
                    <a:pt x="196850" y="704484"/>
                  </a:cubicBezTo>
                  <a:close/>
                </a:path>
              </a:pathLst>
            </a:custGeom>
            <a:solidFill>
              <a:srgbClr val="ED7D31"/>
            </a:solidFill>
            <a:ln w="12700" cap="flat" cmpd="sng" algn="ctr">
              <a:noFill/>
              <a:prstDash val="solid"/>
              <a:miter lim="800000"/>
              <a:headEnd type="none" w="med" len="med"/>
              <a:tailEnd type="none" w="med" len="med"/>
            </a:ln>
            <a:effectLst>
              <a:outerShdw blurRad="50800" sx="85000" sy="85000" algn="ctr" rotWithShape="0">
                <a:sysClr val="windowText" lastClr="000000">
                  <a:alpha val="90000"/>
                </a:sysClr>
              </a:outerShdw>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Calibri" panose="020F0502020204030204"/>
                <a:ea typeface="+mn-ea"/>
                <a:cs typeface="+mn-cs"/>
              </a:endParaRPr>
            </a:p>
          </p:txBody>
        </p:sp>
        <p:sp>
          <p:nvSpPr>
            <p:cNvPr id="72" name="Freeform: Shape 71">
              <a:extLst>
                <a:ext uri="{FF2B5EF4-FFF2-40B4-BE49-F238E27FC236}">
                  <a16:creationId xmlns:a16="http://schemas.microsoft.com/office/drawing/2014/main" id="{0E486AEA-9BCA-426C-8776-F52B52BD29A7}"/>
                </a:ext>
              </a:extLst>
            </p:cNvPr>
            <p:cNvSpPr/>
            <p:nvPr/>
          </p:nvSpPr>
          <p:spPr bwMode="auto">
            <a:xfrm rot="10800000">
              <a:off x="10348286" y="1992171"/>
              <a:ext cx="79879" cy="146658"/>
            </a:xfrm>
            <a:custGeom>
              <a:avLst/>
              <a:gdLst>
                <a:gd name="connsiteX0" fmla="*/ 196850 w 393700"/>
                <a:gd name="connsiteY0" fmla="*/ 704484 h 704484"/>
                <a:gd name="connsiteX1" fmla="*/ 0 w 393700"/>
                <a:gd name="connsiteY1" fmla="*/ 493609 h 704484"/>
                <a:gd name="connsiteX2" fmla="*/ 3999 w 393700"/>
                <a:gd name="connsiteY2" fmla="*/ 451110 h 704484"/>
                <a:gd name="connsiteX3" fmla="*/ 12507 w 393700"/>
                <a:gd name="connsiteY3" fmla="*/ 421752 h 704484"/>
                <a:gd name="connsiteX4" fmla="*/ 11113 w 393700"/>
                <a:gd name="connsiteY4" fmla="*/ 421752 h 704484"/>
                <a:gd name="connsiteX5" fmla="*/ 15205 w 393700"/>
                <a:gd name="connsiteY5" fmla="*/ 412442 h 704484"/>
                <a:gd name="connsiteX6" fmla="*/ 15470 w 393700"/>
                <a:gd name="connsiteY6" fmla="*/ 411527 h 704484"/>
                <a:gd name="connsiteX7" fmla="*/ 15924 w 393700"/>
                <a:gd name="connsiteY7" fmla="*/ 410806 h 704484"/>
                <a:gd name="connsiteX8" fmla="*/ 196455 w 393700"/>
                <a:gd name="connsiteY8" fmla="*/ 0 h 704484"/>
                <a:gd name="connsiteX9" fmla="*/ 375159 w 393700"/>
                <a:gd name="connsiteY9" fmla="*/ 406646 h 704484"/>
                <a:gd name="connsiteX10" fmla="*/ 378231 w 393700"/>
                <a:gd name="connsiteY10" fmla="*/ 411527 h 704484"/>
                <a:gd name="connsiteX11" fmla="*/ 380025 w 393700"/>
                <a:gd name="connsiteY11" fmla="*/ 417720 h 704484"/>
                <a:gd name="connsiteX12" fmla="*/ 381797 w 393700"/>
                <a:gd name="connsiteY12" fmla="*/ 421752 h 704484"/>
                <a:gd name="connsiteX13" fmla="*/ 381194 w 393700"/>
                <a:gd name="connsiteY13" fmla="*/ 421752 h 704484"/>
                <a:gd name="connsiteX14" fmla="*/ 389701 w 393700"/>
                <a:gd name="connsiteY14" fmla="*/ 451110 h 704484"/>
                <a:gd name="connsiteX15" fmla="*/ 393700 w 393700"/>
                <a:gd name="connsiteY15" fmla="*/ 493609 h 704484"/>
                <a:gd name="connsiteX16" fmla="*/ 196850 w 393700"/>
                <a:gd name="connsiteY16" fmla="*/ 704484 h 704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3700" h="704484">
                  <a:moveTo>
                    <a:pt x="196850" y="704484"/>
                  </a:moveTo>
                  <a:cubicBezTo>
                    <a:pt x="88133" y="704484"/>
                    <a:pt x="0" y="610072"/>
                    <a:pt x="0" y="493609"/>
                  </a:cubicBezTo>
                  <a:cubicBezTo>
                    <a:pt x="0" y="479051"/>
                    <a:pt x="1377" y="464838"/>
                    <a:pt x="3999" y="451110"/>
                  </a:cubicBezTo>
                  <a:lnTo>
                    <a:pt x="12507" y="421752"/>
                  </a:lnTo>
                  <a:lnTo>
                    <a:pt x="11113" y="421752"/>
                  </a:lnTo>
                  <a:lnTo>
                    <a:pt x="15205" y="412442"/>
                  </a:lnTo>
                  <a:lnTo>
                    <a:pt x="15470" y="411527"/>
                  </a:lnTo>
                  <a:lnTo>
                    <a:pt x="15924" y="410806"/>
                  </a:lnTo>
                  <a:lnTo>
                    <a:pt x="196455" y="0"/>
                  </a:lnTo>
                  <a:lnTo>
                    <a:pt x="375159" y="406646"/>
                  </a:lnTo>
                  <a:lnTo>
                    <a:pt x="378231" y="411527"/>
                  </a:lnTo>
                  <a:lnTo>
                    <a:pt x="380025" y="417720"/>
                  </a:lnTo>
                  <a:lnTo>
                    <a:pt x="381797" y="421752"/>
                  </a:lnTo>
                  <a:lnTo>
                    <a:pt x="381194" y="421752"/>
                  </a:lnTo>
                  <a:lnTo>
                    <a:pt x="389701" y="451110"/>
                  </a:lnTo>
                  <a:cubicBezTo>
                    <a:pt x="392323" y="464838"/>
                    <a:pt x="393700" y="479051"/>
                    <a:pt x="393700" y="493609"/>
                  </a:cubicBezTo>
                  <a:cubicBezTo>
                    <a:pt x="393700" y="610072"/>
                    <a:pt x="305567" y="704484"/>
                    <a:pt x="196850" y="704484"/>
                  </a:cubicBezTo>
                  <a:close/>
                </a:path>
              </a:pathLst>
            </a:custGeom>
            <a:solidFill>
              <a:srgbClr val="ED7D31"/>
            </a:solidFill>
            <a:ln w="12700" cap="flat" cmpd="sng" algn="ctr">
              <a:solidFill>
                <a:sysClr val="window" lastClr="FFFFFF"/>
              </a:solidFill>
              <a:prstDash val="solid"/>
              <a:miter lim="800000"/>
              <a:headEnd type="none" w="med" len="med"/>
              <a:tailEnd type="none" w="med" len="med"/>
            </a:ln>
            <a:effectLst>
              <a:outerShdw blurRad="50800" sx="85000" sy="85000" algn="ctr" rotWithShape="0">
                <a:sysClr val="windowText" lastClr="000000">
                  <a:alpha val="90000"/>
                </a:sysClr>
              </a:outerShdw>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Calibri" panose="020F0502020204030204"/>
                <a:ea typeface="+mn-ea"/>
                <a:cs typeface="+mn-cs"/>
              </a:endParaRPr>
            </a:p>
          </p:txBody>
        </p:sp>
        <p:sp>
          <p:nvSpPr>
            <p:cNvPr id="73" name="Freeform: Shape 72">
              <a:extLst>
                <a:ext uri="{FF2B5EF4-FFF2-40B4-BE49-F238E27FC236}">
                  <a16:creationId xmlns:a16="http://schemas.microsoft.com/office/drawing/2014/main" id="{7671010D-17F4-48AA-90D4-3F497D5D2825}"/>
                </a:ext>
              </a:extLst>
            </p:cNvPr>
            <p:cNvSpPr/>
            <p:nvPr/>
          </p:nvSpPr>
          <p:spPr bwMode="auto">
            <a:xfrm rot="10800000">
              <a:off x="10581524" y="1922986"/>
              <a:ext cx="79879" cy="146658"/>
            </a:xfrm>
            <a:custGeom>
              <a:avLst/>
              <a:gdLst>
                <a:gd name="connsiteX0" fmla="*/ 196850 w 393700"/>
                <a:gd name="connsiteY0" fmla="*/ 704484 h 704484"/>
                <a:gd name="connsiteX1" fmla="*/ 0 w 393700"/>
                <a:gd name="connsiteY1" fmla="*/ 493609 h 704484"/>
                <a:gd name="connsiteX2" fmla="*/ 3999 w 393700"/>
                <a:gd name="connsiteY2" fmla="*/ 451110 h 704484"/>
                <a:gd name="connsiteX3" fmla="*/ 12507 w 393700"/>
                <a:gd name="connsiteY3" fmla="*/ 421752 h 704484"/>
                <a:gd name="connsiteX4" fmla="*/ 11113 w 393700"/>
                <a:gd name="connsiteY4" fmla="*/ 421752 h 704484"/>
                <a:gd name="connsiteX5" fmla="*/ 15205 w 393700"/>
                <a:gd name="connsiteY5" fmla="*/ 412442 h 704484"/>
                <a:gd name="connsiteX6" fmla="*/ 15470 w 393700"/>
                <a:gd name="connsiteY6" fmla="*/ 411527 h 704484"/>
                <a:gd name="connsiteX7" fmla="*/ 15924 w 393700"/>
                <a:gd name="connsiteY7" fmla="*/ 410806 h 704484"/>
                <a:gd name="connsiteX8" fmla="*/ 196455 w 393700"/>
                <a:gd name="connsiteY8" fmla="*/ 0 h 704484"/>
                <a:gd name="connsiteX9" fmla="*/ 375159 w 393700"/>
                <a:gd name="connsiteY9" fmla="*/ 406646 h 704484"/>
                <a:gd name="connsiteX10" fmla="*/ 378231 w 393700"/>
                <a:gd name="connsiteY10" fmla="*/ 411527 h 704484"/>
                <a:gd name="connsiteX11" fmla="*/ 380025 w 393700"/>
                <a:gd name="connsiteY11" fmla="*/ 417720 h 704484"/>
                <a:gd name="connsiteX12" fmla="*/ 381797 w 393700"/>
                <a:gd name="connsiteY12" fmla="*/ 421752 h 704484"/>
                <a:gd name="connsiteX13" fmla="*/ 381194 w 393700"/>
                <a:gd name="connsiteY13" fmla="*/ 421752 h 704484"/>
                <a:gd name="connsiteX14" fmla="*/ 389701 w 393700"/>
                <a:gd name="connsiteY14" fmla="*/ 451110 h 704484"/>
                <a:gd name="connsiteX15" fmla="*/ 393700 w 393700"/>
                <a:gd name="connsiteY15" fmla="*/ 493609 h 704484"/>
                <a:gd name="connsiteX16" fmla="*/ 196850 w 393700"/>
                <a:gd name="connsiteY16" fmla="*/ 704484 h 704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3700" h="704484">
                  <a:moveTo>
                    <a:pt x="196850" y="704484"/>
                  </a:moveTo>
                  <a:cubicBezTo>
                    <a:pt x="88133" y="704484"/>
                    <a:pt x="0" y="610072"/>
                    <a:pt x="0" y="493609"/>
                  </a:cubicBezTo>
                  <a:cubicBezTo>
                    <a:pt x="0" y="479051"/>
                    <a:pt x="1377" y="464838"/>
                    <a:pt x="3999" y="451110"/>
                  </a:cubicBezTo>
                  <a:lnTo>
                    <a:pt x="12507" y="421752"/>
                  </a:lnTo>
                  <a:lnTo>
                    <a:pt x="11113" y="421752"/>
                  </a:lnTo>
                  <a:lnTo>
                    <a:pt x="15205" y="412442"/>
                  </a:lnTo>
                  <a:lnTo>
                    <a:pt x="15470" y="411527"/>
                  </a:lnTo>
                  <a:lnTo>
                    <a:pt x="15924" y="410806"/>
                  </a:lnTo>
                  <a:lnTo>
                    <a:pt x="196455" y="0"/>
                  </a:lnTo>
                  <a:lnTo>
                    <a:pt x="375159" y="406646"/>
                  </a:lnTo>
                  <a:lnTo>
                    <a:pt x="378231" y="411527"/>
                  </a:lnTo>
                  <a:lnTo>
                    <a:pt x="380025" y="417720"/>
                  </a:lnTo>
                  <a:lnTo>
                    <a:pt x="381797" y="421752"/>
                  </a:lnTo>
                  <a:lnTo>
                    <a:pt x="381194" y="421752"/>
                  </a:lnTo>
                  <a:lnTo>
                    <a:pt x="389701" y="451110"/>
                  </a:lnTo>
                  <a:cubicBezTo>
                    <a:pt x="392323" y="464838"/>
                    <a:pt x="393700" y="479051"/>
                    <a:pt x="393700" y="493609"/>
                  </a:cubicBezTo>
                  <a:cubicBezTo>
                    <a:pt x="393700" y="610072"/>
                    <a:pt x="305567" y="704484"/>
                    <a:pt x="196850" y="704484"/>
                  </a:cubicBezTo>
                  <a:close/>
                </a:path>
              </a:pathLst>
            </a:custGeom>
            <a:solidFill>
              <a:srgbClr val="ED7D31"/>
            </a:solidFill>
            <a:ln w="12700" cap="flat" cmpd="sng" algn="ctr">
              <a:noFill/>
              <a:prstDash val="solid"/>
              <a:miter lim="800000"/>
              <a:headEnd type="none" w="med" len="med"/>
              <a:tailEnd type="none" w="med" len="med"/>
            </a:ln>
            <a:effectLst>
              <a:outerShdw blurRad="50800" sx="85000" sy="85000" algn="ctr" rotWithShape="0">
                <a:sysClr val="windowText" lastClr="000000">
                  <a:alpha val="90000"/>
                </a:sysClr>
              </a:outerShdw>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Calibri" panose="020F0502020204030204"/>
                <a:ea typeface="+mn-ea"/>
                <a:cs typeface="+mn-cs"/>
              </a:endParaRPr>
            </a:p>
          </p:txBody>
        </p:sp>
        <p:sp>
          <p:nvSpPr>
            <p:cNvPr id="74" name="Freeform: Shape 73">
              <a:extLst>
                <a:ext uri="{FF2B5EF4-FFF2-40B4-BE49-F238E27FC236}">
                  <a16:creationId xmlns:a16="http://schemas.microsoft.com/office/drawing/2014/main" id="{37D3A0C0-810D-420B-B008-1036EA2C2580}"/>
                </a:ext>
              </a:extLst>
            </p:cNvPr>
            <p:cNvSpPr/>
            <p:nvPr/>
          </p:nvSpPr>
          <p:spPr bwMode="auto">
            <a:xfrm rot="10800000">
              <a:off x="10621464" y="2161183"/>
              <a:ext cx="79879" cy="146658"/>
            </a:xfrm>
            <a:custGeom>
              <a:avLst/>
              <a:gdLst>
                <a:gd name="connsiteX0" fmla="*/ 196850 w 393700"/>
                <a:gd name="connsiteY0" fmla="*/ 704484 h 704484"/>
                <a:gd name="connsiteX1" fmla="*/ 0 w 393700"/>
                <a:gd name="connsiteY1" fmla="*/ 493609 h 704484"/>
                <a:gd name="connsiteX2" fmla="*/ 3999 w 393700"/>
                <a:gd name="connsiteY2" fmla="*/ 451110 h 704484"/>
                <a:gd name="connsiteX3" fmla="*/ 12507 w 393700"/>
                <a:gd name="connsiteY3" fmla="*/ 421752 h 704484"/>
                <a:gd name="connsiteX4" fmla="*/ 11113 w 393700"/>
                <a:gd name="connsiteY4" fmla="*/ 421752 h 704484"/>
                <a:gd name="connsiteX5" fmla="*/ 15205 w 393700"/>
                <a:gd name="connsiteY5" fmla="*/ 412442 h 704484"/>
                <a:gd name="connsiteX6" fmla="*/ 15470 w 393700"/>
                <a:gd name="connsiteY6" fmla="*/ 411527 h 704484"/>
                <a:gd name="connsiteX7" fmla="*/ 15924 w 393700"/>
                <a:gd name="connsiteY7" fmla="*/ 410806 h 704484"/>
                <a:gd name="connsiteX8" fmla="*/ 196455 w 393700"/>
                <a:gd name="connsiteY8" fmla="*/ 0 h 704484"/>
                <a:gd name="connsiteX9" fmla="*/ 375159 w 393700"/>
                <a:gd name="connsiteY9" fmla="*/ 406646 h 704484"/>
                <a:gd name="connsiteX10" fmla="*/ 378231 w 393700"/>
                <a:gd name="connsiteY10" fmla="*/ 411527 h 704484"/>
                <a:gd name="connsiteX11" fmla="*/ 380025 w 393700"/>
                <a:gd name="connsiteY11" fmla="*/ 417720 h 704484"/>
                <a:gd name="connsiteX12" fmla="*/ 381797 w 393700"/>
                <a:gd name="connsiteY12" fmla="*/ 421752 h 704484"/>
                <a:gd name="connsiteX13" fmla="*/ 381194 w 393700"/>
                <a:gd name="connsiteY13" fmla="*/ 421752 h 704484"/>
                <a:gd name="connsiteX14" fmla="*/ 389701 w 393700"/>
                <a:gd name="connsiteY14" fmla="*/ 451110 h 704484"/>
                <a:gd name="connsiteX15" fmla="*/ 393700 w 393700"/>
                <a:gd name="connsiteY15" fmla="*/ 493609 h 704484"/>
                <a:gd name="connsiteX16" fmla="*/ 196850 w 393700"/>
                <a:gd name="connsiteY16" fmla="*/ 704484 h 704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3700" h="704484">
                  <a:moveTo>
                    <a:pt x="196850" y="704484"/>
                  </a:moveTo>
                  <a:cubicBezTo>
                    <a:pt x="88133" y="704484"/>
                    <a:pt x="0" y="610072"/>
                    <a:pt x="0" y="493609"/>
                  </a:cubicBezTo>
                  <a:cubicBezTo>
                    <a:pt x="0" y="479051"/>
                    <a:pt x="1377" y="464838"/>
                    <a:pt x="3999" y="451110"/>
                  </a:cubicBezTo>
                  <a:lnTo>
                    <a:pt x="12507" y="421752"/>
                  </a:lnTo>
                  <a:lnTo>
                    <a:pt x="11113" y="421752"/>
                  </a:lnTo>
                  <a:lnTo>
                    <a:pt x="15205" y="412442"/>
                  </a:lnTo>
                  <a:lnTo>
                    <a:pt x="15470" y="411527"/>
                  </a:lnTo>
                  <a:lnTo>
                    <a:pt x="15924" y="410806"/>
                  </a:lnTo>
                  <a:lnTo>
                    <a:pt x="196455" y="0"/>
                  </a:lnTo>
                  <a:lnTo>
                    <a:pt x="375159" y="406646"/>
                  </a:lnTo>
                  <a:lnTo>
                    <a:pt x="378231" y="411527"/>
                  </a:lnTo>
                  <a:lnTo>
                    <a:pt x="380025" y="417720"/>
                  </a:lnTo>
                  <a:lnTo>
                    <a:pt x="381797" y="421752"/>
                  </a:lnTo>
                  <a:lnTo>
                    <a:pt x="381194" y="421752"/>
                  </a:lnTo>
                  <a:lnTo>
                    <a:pt x="389701" y="451110"/>
                  </a:lnTo>
                  <a:cubicBezTo>
                    <a:pt x="392323" y="464838"/>
                    <a:pt x="393700" y="479051"/>
                    <a:pt x="393700" y="493609"/>
                  </a:cubicBezTo>
                  <a:cubicBezTo>
                    <a:pt x="393700" y="610072"/>
                    <a:pt x="305567" y="704484"/>
                    <a:pt x="196850" y="704484"/>
                  </a:cubicBezTo>
                  <a:close/>
                </a:path>
              </a:pathLst>
            </a:custGeom>
            <a:solidFill>
              <a:srgbClr val="ED7D31"/>
            </a:solidFill>
            <a:ln w="12700" cap="flat" cmpd="sng" algn="ctr">
              <a:noFill/>
              <a:prstDash val="solid"/>
              <a:miter lim="800000"/>
              <a:headEnd type="none" w="med" len="med"/>
              <a:tailEnd type="none" w="med" len="med"/>
            </a:ln>
            <a:effectLst>
              <a:outerShdw blurRad="50800" sx="85000" sy="85000" algn="ctr" rotWithShape="0">
                <a:sysClr val="windowText" lastClr="000000">
                  <a:alpha val="90000"/>
                </a:sysClr>
              </a:outerShdw>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Calibri" panose="020F0502020204030204"/>
                <a:ea typeface="+mn-ea"/>
                <a:cs typeface="+mn-cs"/>
              </a:endParaRPr>
            </a:p>
          </p:txBody>
        </p:sp>
        <p:sp>
          <p:nvSpPr>
            <p:cNvPr id="75" name="Freeform: Shape 74">
              <a:extLst>
                <a:ext uri="{FF2B5EF4-FFF2-40B4-BE49-F238E27FC236}">
                  <a16:creationId xmlns:a16="http://schemas.microsoft.com/office/drawing/2014/main" id="{A51C7D90-5487-457D-BA5A-018C0523EE97}"/>
                </a:ext>
              </a:extLst>
            </p:cNvPr>
            <p:cNvSpPr/>
            <p:nvPr/>
          </p:nvSpPr>
          <p:spPr bwMode="auto">
            <a:xfrm rot="10800000">
              <a:off x="10245402" y="2652743"/>
              <a:ext cx="79879" cy="146658"/>
            </a:xfrm>
            <a:custGeom>
              <a:avLst/>
              <a:gdLst>
                <a:gd name="connsiteX0" fmla="*/ 196850 w 393700"/>
                <a:gd name="connsiteY0" fmla="*/ 704484 h 704484"/>
                <a:gd name="connsiteX1" fmla="*/ 0 w 393700"/>
                <a:gd name="connsiteY1" fmla="*/ 493609 h 704484"/>
                <a:gd name="connsiteX2" fmla="*/ 3999 w 393700"/>
                <a:gd name="connsiteY2" fmla="*/ 451110 h 704484"/>
                <a:gd name="connsiteX3" fmla="*/ 12507 w 393700"/>
                <a:gd name="connsiteY3" fmla="*/ 421752 h 704484"/>
                <a:gd name="connsiteX4" fmla="*/ 11113 w 393700"/>
                <a:gd name="connsiteY4" fmla="*/ 421752 h 704484"/>
                <a:gd name="connsiteX5" fmla="*/ 15205 w 393700"/>
                <a:gd name="connsiteY5" fmla="*/ 412442 h 704484"/>
                <a:gd name="connsiteX6" fmla="*/ 15470 w 393700"/>
                <a:gd name="connsiteY6" fmla="*/ 411527 h 704484"/>
                <a:gd name="connsiteX7" fmla="*/ 15924 w 393700"/>
                <a:gd name="connsiteY7" fmla="*/ 410806 h 704484"/>
                <a:gd name="connsiteX8" fmla="*/ 196455 w 393700"/>
                <a:gd name="connsiteY8" fmla="*/ 0 h 704484"/>
                <a:gd name="connsiteX9" fmla="*/ 375159 w 393700"/>
                <a:gd name="connsiteY9" fmla="*/ 406646 h 704484"/>
                <a:gd name="connsiteX10" fmla="*/ 378231 w 393700"/>
                <a:gd name="connsiteY10" fmla="*/ 411527 h 704484"/>
                <a:gd name="connsiteX11" fmla="*/ 380025 w 393700"/>
                <a:gd name="connsiteY11" fmla="*/ 417720 h 704484"/>
                <a:gd name="connsiteX12" fmla="*/ 381797 w 393700"/>
                <a:gd name="connsiteY12" fmla="*/ 421752 h 704484"/>
                <a:gd name="connsiteX13" fmla="*/ 381194 w 393700"/>
                <a:gd name="connsiteY13" fmla="*/ 421752 h 704484"/>
                <a:gd name="connsiteX14" fmla="*/ 389701 w 393700"/>
                <a:gd name="connsiteY14" fmla="*/ 451110 h 704484"/>
                <a:gd name="connsiteX15" fmla="*/ 393700 w 393700"/>
                <a:gd name="connsiteY15" fmla="*/ 493609 h 704484"/>
                <a:gd name="connsiteX16" fmla="*/ 196850 w 393700"/>
                <a:gd name="connsiteY16" fmla="*/ 704484 h 704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3700" h="704484">
                  <a:moveTo>
                    <a:pt x="196850" y="704484"/>
                  </a:moveTo>
                  <a:cubicBezTo>
                    <a:pt x="88133" y="704484"/>
                    <a:pt x="0" y="610072"/>
                    <a:pt x="0" y="493609"/>
                  </a:cubicBezTo>
                  <a:cubicBezTo>
                    <a:pt x="0" y="479051"/>
                    <a:pt x="1377" y="464838"/>
                    <a:pt x="3999" y="451110"/>
                  </a:cubicBezTo>
                  <a:lnTo>
                    <a:pt x="12507" y="421752"/>
                  </a:lnTo>
                  <a:lnTo>
                    <a:pt x="11113" y="421752"/>
                  </a:lnTo>
                  <a:lnTo>
                    <a:pt x="15205" y="412442"/>
                  </a:lnTo>
                  <a:lnTo>
                    <a:pt x="15470" y="411527"/>
                  </a:lnTo>
                  <a:lnTo>
                    <a:pt x="15924" y="410806"/>
                  </a:lnTo>
                  <a:lnTo>
                    <a:pt x="196455" y="0"/>
                  </a:lnTo>
                  <a:lnTo>
                    <a:pt x="375159" y="406646"/>
                  </a:lnTo>
                  <a:lnTo>
                    <a:pt x="378231" y="411527"/>
                  </a:lnTo>
                  <a:lnTo>
                    <a:pt x="380025" y="417720"/>
                  </a:lnTo>
                  <a:lnTo>
                    <a:pt x="381797" y="421752"/>
                  </a:lnTo>
                  <a:lnTo>
                    <a:pt x="381194" y="421752"/>
                  </a:lnTo>
                  <a:lnTo>
                    <a:pt x="389701" y="451110"/>
                  </a:lnTo>
                  <a:cubicBezTo>
                    <a:pt x="392323" y="464838"/>
                    <a:pt x="393700" y="479051"/>
                    <a:pt x="393700" y="493609"/>
                  </a:cubicBezTo>
                  <a:cubicBezTo>
                    <a:pt x="393700" y="610072"/>
                    <a:pt x="305567" y="704484"/>
                    <a:pt x="196850" y="704484"/>
                  </a:cubicBezTo>
                  <a:close/>
                </a:path>
              </a:pathLst>
            </a:custGeom>
            <a:solidFill>
              <a:srgbClr val="ED7D31"/>
            </a:solidFill>
            <a:ln w="12700" cap="flat" cmpd="sng" algn="ctr">
              <a:solidFill>
                <a:sysClr val="window" lastClr="FFFFFF"/>
              </a:solidFill>
              <a:prstDash val="solid"/>
              <a:miter lim="800000"/>
              <a:headEnd type="none" w="med" len="med"/>
              <a:tailEnd type="none" w="med" len="med"/>
            </a:ln>
            <a:effectLst>
              <a:outerShdw blurRad="50800" sx="85000" sy="85000" algn="ctr" rotWithShape="0">
                <a:sysClr val="windowText" lastClr="000000">
                  <a:alpha val="90000"/>
                </a:sysClr>
              </a:outerShdw>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Calibri" panose="020F0502020204030204"/>
                <a:ea typeface="+mn-ea"/>
                <a:cs typeface="+mn-cs"/>
              </a:endParaRPr>
            </a:p>
          </p:txBody>
        </p:sp>
        <p:sp>
          <p:nvSpPr>
            <p:cNvPr id="76" name="Freeform: Shape 75">
              <a:extLst>
                <a:ext uri="{FF2B5EF4-FFF2-40B4-BE49-F238E27FC236}">
                  <a16:creationId xmlns:a16="http://schemas.microsoft.com/office/drawing/2014/main" id="{38596034-34FA-4188-87DC-3DF43DACB360}"/>
                </a:ext>
              </a:extLst>
            </p:cNvPr>
            <p:cNvSpPr/>
            <p:nvPr/>
          </p:nvSpPr>
          <p:spPr bwMode="auto">
            <a:xfrm rot="10800000">
              <a:off x="10631161" y="1612314"/>
              <a:ext cx="79879" cy="146658"/>
            </a:xfrm>
            <a:custGeom>
              <a:avLst/>
              <a:gdLst>
                <a:gd name="connsiteX0" fmla="*/ 196850 w 393700"/>
                <a:gd name="connsiteY0" fmla="*/ 704484 h 704484"/>
                <a:gd name="connsiteX1" fmla="*/ 0 w 393700"/>
                <a:gd name="connsiteY1" fmla="*/ 493609 h 704484"/>
                <a:gd name="connsiteX2" fmla="*/ 3999 w 393700"/>
                <a:gd name="connsiteY2" fmla="*/ 451110 h 704484"/>
                <a:gd name="connsiteX3" fmla="*/ 12507 w 393700"/>
                <a:gd name="connsiteY3" fmla="*/ 421752 h 704484"/>
                <a:gd name="connsiteX4" fmla="*/ 11113 w 393700"/>
                <a:gd name="connsiteY4" fmla="*/ 421752 h 704484"/>
                <a:gd name="connsiteX5" fmla="*/ 15205 w 393700"/>
                <a:gd name="connsiteY5" fmla="*/ 412442 h 704484"/>
                <a:gd name="connsiteX6" fmla="*/ 15470 w 393700"/>
                <a:gd name="connsiteY6" fmla="*/ 411527 h 704484"/>
                <a:gd name="connsiteX7" fmla="*/ 15924 w 393700"/>
                <a:gd name="connsiteY7" fmla="*/ 410806 h 704484"/>
                <a:gd name="connsiteX8" fmla="*/ 196455 w 393700"/>
                <a:gd name="connsiteY8" fmla="*/ 0 h 704484"/>
                <a:gd name="connsiteX9" fmla="*/ 375159 w 393700"/>
                <a:gd name="connsiteY9" fmla="*/ 406646 h 704484"/>
                <a:gd name="connsiteX10" fmla="*/ 378231 w 393700"/>
                <a:gd name="connsiteY10" fmla="*/ 411527 h 704484"/>
                <a:gd name="connsiteX11" fmla="*/ 380025 w 393700"/>
                <a:gd name="connsiteY11" fmla="*/ 417720 h 704484"/>
                <a:gd name="connsiteX12" fmla="*/ 381797 w 393700"/>
                <a:gd name="connsiteY12" fmla="*/ 421752 h 704484"/>
                <a:gd name="connsiteX13" fmla="*/ 381194 w 393700"/>
                <a:gd name="connsiteY13" fmla="*/ 421752 h 704484"/>
                <a:gd name="connsiteX14" fmla="*/ 389701 w 393700"/>
                <a:gd name="connsiteY14" fmla="*/ 451110 h 704484"/>
                <a:gd name="connsiteX15" fmla="*/ 393700 w 393700"/>
                <a:gd name="connsiteY15" fmla="*/ 493609 h 704484"/>
                <a:gd name="connsiteX16" fmla="*/ 196850 w 393700"/>
                <a:gd name="connsiteY16" fmla="*/ 704484 h 704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3700" h="704484">
                  <a:moveTo>
                    <a:pt x="196850" y="704484"/>
                  </a:moveTo>
                  <a:cubicBezTo>
                    <a:pt x="88133" y="704484"/>
                    <a:pt x="0" y="610072"/>
                    <a:pt x="0" y="493609"/>
                  </a:cubicBezTo>
                  <a:cubicBezTo>
                    <a:pt x="0" y="479051"/>
                    <a:pt x="1377" y="464838"/>
                    <a:pt x="3999" y="451110"/>
                  </a:cubicBezTo>
                  <a:lnTo>
                    <a:pt x="12507" y="421752"/>
                  </a:lnTo>
                  <a:lnTo>
                    <a:pt x="11113" y="421752"/>
                  </a:lnTo>
                  <a:lnTo>
                    <a:pt x="15205" y="412442"/>
                  </a:lnTo>
                  <a:lnTo>
                    <a:pt x="15470" y="411527"/>
                  </a:lnTo>
                  <a:lnTo>
                    <a:pt x="15924" y="410806"/>
                  </a:lnTo>
                  <a:lnTo>
                    <a:pt x="196455" y="0"/>
                  </a:lnTo>
                  <a:lnTo>
                    <a:pt x="375159" y="406646"/>
                  </a:lnTo>
                  <a:lnTo>
                    <a:pt x="378231" y="411527"/>
                  </a:lnTo>
                  <a:lnTo>
                    <a:pt x="380025" y="417720"/>
                  </a:lnTo>
                  <a:lnTo>
                    <a:pt x="381797" y="421752"/>
                  </a:lnTo>
                  <a:lnTo>
                    <a:pt x="381194" y="421752"/>
                  </a:lnTo>
                  <a:lnTo>
                    <a:pt x="389701" y="451110"/>
                  </a:lnTo>
                  <a:cubicBezTo>
                    <a:pt x="392323" y="464838"/>
                    <a:pt x="393700" y="479051"/>
                    <a:pt x="393700" y="493609"/>
                  </a:cubicBezTo>
                  <a:cubicBezTo>
                    <a:pt x="393700" y="610072"/>
                    <a:pt x="305567" y="704484"/>
                    <a:pt x="196850" y="704484"/>
                  </a:cubicBezTo>
                  <a:close/>
                </a:path>
              </a:pathLst>
            </a:custGeom>
            <a:solidFill>
              <a:srgbClr val="ED7D31"/>
            </a:solidFill>
            <a:ln w="12700" cap="flat" cmpd="sng" algn="ctr">
              <a:noFill/>
              <a:prstDash val="solid"/>
              <a:miter lim="800000"/>
              <a:headEnd type="none" w="med" len="med"/>
              <a:tailEnd type="none" w="med" len="med"/>
            </a:ln>
            <a:effectLst>
              <a:outerShdw blurRad="50800" sx="85000" sy="85000" algn="ctr" rotWithShape="0">
                <a:sysClr val="windowText" lastClr="000000">
                  <a:alpha val="90000"/>
                </a:sysClr>
              </a:outerShdw>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Calibri" panose="020F0502020204030204"/>
                <a:ea typeface="+mn-ea"/>
                <a:cs typeface="+mn-cs"/>
              </a:endParaRPr>
            </a:p>
          </p:txBody>
        </p:sp>
        <p:sp>
          <p:nvSpPr>
            <p:cNvPr id="77" name="Freeform: Shape 76">
              <a:extLst>
                <a:ext uri="{FF2B5EF4-FFF2-40B4-BE49-F238E27FC236}">
                  <a16:creationId xmlns:a16="http://schemas.microsoft.com/office/drawing/2014/main" id="{34FB69D3-A1B9-47ED-89C6-5B6D0E27A587}"/>
                </a:ext>
              </a:extLst>
            </p:cNvPr>
            <p:cNvSpPr/>
            <p:nvPr/>
          </p:nvSpPr>
          <p:spPr bwMode="auto">
            <a:xfrm rot="10800000">
              <a:off x="10817604" y="1649021"/>
              <a:ext cx="79879" cy="146658"/>
            </a:xfrm>
            <a:custGeom>
              <a:avLst/>
              <a:gdLst>
                <a:gd name="connsiteX0" fmla="*/ 196850 w 393700"/>
                <a:gd name="connsiteY0" fmla="*/ 704484 h 704484"/>
                <a:gd name="connsiteX1" fmla="*/ 0 w 393700"/>
                <a:gd name="connsiteY1" fmla="*/ 493609 h 704484"/>
                <a:gd name="connsiteX2" fmla="*/ 3999 w 393700"/>
                <a:gd name="connsiteY2" fmla="*/ 451110 h 704484"/>
                <a:gd name="connsiteX3" fmla="*/ 12507 w 393700"/>
                <a:gd name="connsiteY3" fmla="*/ 421752 h 704484"/>
                <a:gd name="connsiteX4" fmla="*/ 11113 w 393700"/>
                <a:gd name="connsiteY4" fmla="*/ 421752 h 704484"/>
                <a:gd name="connsiteX5" fmla="*/ 15205 w 393700"/>
                <a:gd name="connsiteY5" fmla="*/ 412442 h 704484"/>
                <a:gd name="connsiteX6" fmla="*/ 15470 w 393700"/>
                <a:gd name="connsiteY6" fmla="*/ 411527 h 704484"/>
                <a:gd name="connsiteX7" fmla="*/ 15924 w 393700"/>
                <a:gd name="connsiteY7" fmla="*/ 410806 h 704484"/>
                <a:gd name="connsiteX8" fmla="*/ 196455 w 393700"/>
                <a:gd name="connsiteY8" fmla="*/ 0 h 704484"/>
                <a:gd name="connsiteX9" fmla="*/ 375159 w 393700"/>
                <a:gd name="connsiteY9" fmla="*/ 406646 h 704484"/>
                <a:gd name="connsiteX10" fmla="*/ 378231 w 393700"/>
                <a:gd name="connsiteY10" fmla="*/ 411527 h 704484"/>
                <a:gd name="connsiteX11" fmla="*/ 380025 w 393700"/>
                <a:gd name="connsiteY11" fmla="*/ 417720 h 704484"/>
                <a:gd name="connsiteX12" fmla="*/ 381797 w 393700"/>
                <a:gd name="connsiteY12" fmla="*/ 421752 h 704484"/>
                <a:gd name="connsiteX13" fmla="*/ 381194 w 393700"/>
                <a:gd name="connsiteY13" fmla="*/ 421752 h 704484"/>
                <a:gd name="connsiteX14" fmla="*/ 389701 w 393700"/>
                <a:gd name="connsiteY14" fmla="*/ 451110 h 704484"/>
                <a:gd name="connsiteX15" fmla="*/ 393700 w 393700"/>
                <a:gd name="connsiteY15" fmla="*/ 493609 h 704484"/>
                <a:gd name="connsiteX16" fmla="*/ 196850 w 393700"/>
                <a:gd name="connsiteY16" fmla="*/ 704484 h 704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3700" h="704484">
                  <a:moveTo>
                    <a:pt x="196850" y="704484"/>
                  </a:moveTo>
                  <a:cubicBezTo>
                    <a:pt x="88133" y="704484"/>
                    <a:pt x="0" y="610072"/>
                    <a:pt x="0" y="493609"/>
                  </a:cubicBezTo>
                  <a:cubicBezTo>
                    <a:pt x="0" y="479051"/>
                    <a:pt x="1377" y="464838"/>
                    <a:pt x="3999" y="451110"/>
                  </a:cubicBezTo>
                  <a:lnTo>
                    <a:pt x="12507" y="421752"/>
                  </a:lnTo>
                  <a:lnTo>
                    <a:pt x="11113" y="421752"/>
                  </a:lnTo>
                  <a:lnTo>
                    <a:pt x="15205" y="412442"/>
                  </a:lnTo>
                  <a:lnTo>
                    <a:pt x="15470" y="411527"/>
                  </a:lnTo>
                  <a:lnTo>
                    <a:pt x="15924" y="410806"/>
                  </a:lnTo>
                  <a:lnTo>
                    <a:pt x="196455" y="0"/>
                  </a:lnTo>
                  <a:lnTo>
                    <a:pt x="375159" y="406646"/>
                  </a:lnTo>
                  <a:lnTo>
                    <a:pt x="378231" y="411527"/>
                  </a:lnTo>
                  <a:lnTo>
                    <a:pt x="380025" y="417720"/>
                  </a:lnTo>
                  <a:lnTo>
                    <a:pt x="381797" y="421752"/>
                  </a:lnTo>
                  <a:lnTo>
                    <a:pt x="381194" y="421752"/>
                  </a:lnTo>
                  <a:lnTo>
                    <a:pt x="389701" y="451110"/>
                  </a:lnTo>
                  <a:cubicBezTo>
                    <a:pt x="392323" y="464838"/>
                    <a:pt x="393700" y="479051"/>
                    <a:pt x="393700" y="493609"/>
                  </a:cubicBezTo>
                  <a:cubicBezTo>
                    <a:pt x="393700" y="610072"/>
                    <a:pt x="305567" y="704484"/>
                    <a:pt x="196850" y="704484"/>
                  </a:cubicBezTo>
                  <a:close/>
                </a:path>
              </a:pathLst>
            </a:custGeom>
            <a:solidFill>
              <a:srgbClr val="ED7D31"/>
            </a:solidFill>
            <a:ln w="12700" cap="flat" cmpd="sng" algn="ctr">
              <a:solidFill>
                <a:sysClr val="window" lastClr="FFFFFF"/>
              </a:solidFill>
              <a:prstDash val="solid"/>
              <a:miter lim="800000"/>
              <a:headEnd type="none" w="med" len="med"/>
              <a:tailEnd type="none" w="med" len="med"/>
            </a:ln>
            <a:effectLst>
              <a:outerShdw blurRad="50800" sx="85000" sy="85000" algn="ctr" rotWithShape="0">
                <a:sysClr val="windowText" lastClr="000000">
                  <a:alpha val="90000"/>
                </a:sysClr>
              </a:outerShdw>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Calibri" panose="020F0502020204030204"/>
                <a:ea typeface="+mn-ea"/>
                <a:cs typeface="+mn-cs"/>
              </a:endParaRPr>
            </a:p>
          </p:txBody>
        </p:sp>
        <p:sp>
          <p:nvSpPr>
            <p:cNvPr id="78" name="Freeform: Shape 77">
              <a:extLst>
                <a:ext uri="{FF2B5EF4-FFF2-40B4-BE49-F238E27FC236}">
                  <a16:creationId xmlns:a16="http://schemas.microsoft.com/office/drawing/2014/main" id="{7D5DE6B2-AE98-4104-9C6F-7CD8FBFB2D07}"/>
                </a:ext>
              </a:extLst>
            </p:cNvPr>
            <p:cNvSpPr/>
            <p:nvPr/>
          </p:nvSpPr>
          <p:spPr bwMode="auto">
            <a:xfrm rot="10800000">
              <a:off x="10888563" y="1532967"/>
              <a:ext cx="79879" cy="146658"/>
            </a:xfrm>
            <a:custGeom>
              <a:avLst/>
              <a:gdLst>
                <a:gd name="connsiteX0" fmla="*/ 196850 w 393700"/>
                <a:gd name="connsiteY0" fmla="*/ 704484 h 704484"/>
                <a:gd name="connsiteX1" fmla="*/ 0 w 393700"/>
                <a:gd name="connsiteY1" fmla="*/ 493609 h 704484"/>
                <a:gd name="connsiteX2" fmla="*/ 3999 w 393700"/>
                <a:gd name="connsiteY2" fmla="*/ 451110 h 704484"/>
                <a:gd name="connsiteX3" fmla="*/ 12507 w 393700"/>
                <a:gd name="connsiteY3" fmla="*/ 421752 h 704484"/>
                <a:gd name="connsiteX4" fmla="*/ 11113 w 393700"/>
                <a:gd name="connsiteY4" fmla="*/ 421752 h 704484"/>
                <a:gd name="connsiteX5" fmla="*/ 15205 w 393700"/>
                <a:gd name="connsiteY5" fmla="*/ 412442 h 704484"/>
                <a:gd name="connsiteX6" fmla="*/ 15470 w 393700"/>
                <a:gd name="connsiteY6" fmla="*/ 411527 h 704484"/>
                <a:gd name="connsiteX7" fmla="*/ 15924 w 393700"/>
                <a:gd name="connsiteY7" fmla="*/ 410806 h 704484"/>
                <a:gd name="connsiteX8" fmla="*/ 196455 w 393700"/>
                <a:gd name="connsiteY8" fmla="*/ 0 h 704484"/>
                <a:gd name="connsiteX9" fmla="*/ 375159 w 393700"/>
                <a:gd name="connsiteY9" fmla="*/ 406646 h 704484"/>
                <a:gd name="connsiteX10" fmla="*/ 378231 w 393700"/>
                <a:gd name="connsiteY10" fmla="*/ 411527 h 704484"/>
                <a:gd name="connsiteX11" fmla="*/ 380025 w 393700"/>
                <a:gd name="connsiteY11" fmla="*/ 417720 h 704484"/>
                <a:gd name="connsiteX12" fmla="*/ 381797 w 393700"/>
                <a:gd name="connsiteY12" fmla="*/ 421752 h 704484"/>
                <a:gd name="connsiteX13" fmla="*/ 381194 w 393700"/>
                <a:gd name="connsiteY13" fmla="*/ 421752 h 704484"/>
                <a:gd name="connsiteX14" fmla="*/ 389701 w 393700"/>
                <a:gd name="connsiteY14" fmla="*/ 451110 h 704484"/>
                <a:gd name="connsiteX15" fmla="*/ 393700 w 393700"/>
                <a:gd name="connsiteY15" fmla="*/ 493609 h 704484"/>
                <a:gd name="connsiteX16" fmla="*/ 196850 w 393700"/>
                <a:gd name="connsiteY16" fmla="*/ 704484 h 704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3700" h="704484">
                  <a:moveTo>
                    <a:pt x="196850" y="704484"/>
                  </a:moveTo>
                  <a:cubicBezTo>
                    <a:pt x="88133" y="704484"/>
                    <a:pt x="0" y="610072"/>
                    <a:pt x="0" y="493609"/>
                  </a:cubicBezTo>
                  <a:cubicBezTo>
                    <a:pt x="0" y="479051"/>
                    <a:pt x="1377" y="464838"/>
                    <a:pt x="3999" y="451110"/>
                  </a:cubicBezTo>
                  <a:lnTo>
                    <a:pt x="12507" y="421752"/>
                  </a:lnTo>
                  <a:lnTo>
                    <a:pt x="11113" y="421752"/>
                  </a:lnTo>
                  <a:lnTo>
                    <a:pt x="15205" y="412442"/>
                  </a:lnTo>
                  <a:lnTo>
                    <a:pt x="15470" y="411527"/>
                  </a:lnTo>
                  <a:lnTo>
                    <a:pt x="15924" y="410806"/>
                  </a:lnTo>
                  <a:lnTo>
                    <a:pt x="196455" y="0"/>
                  </a:lnTo>
                  <a:lnTo>
                    <a:pt x="375159" y="406646"/>
                  </a:lnTo>
                  <a:lnTo>
                    <a:pt x="378231" y="411527"/>
                  </a:lnTo>
                  <a:lnTo>
                    <a:pt x="380025" y="417720"/>
                  </a:lnTo>
                  <a:lnTo>
                    <a:pt x="381797" y="421752"/>
                  </a:lnTo>
                  <a:lnTo>
                    <a:pt x="381194" y="421752"/>
                  </a:lnTo>
                  <a:lnTo>
                    <a:pt x="389701" y="451110"/>
                  </a:lnTo>
                  <a:cubicBezTo>
                    <a:pt x="392323" y="464838"/>
                    <a:pt x="393700" y="479051"/>
                    <a:pt x="393700" y="493609"/>
                  </a:cubicBezTo>
                  <a:cubicBezTo>
                    <a:pt x="393700" y="610072"/>
                    <a:pt x="305567" y="704484"/>
                    <a:pt x="196850" y="704484"/>
                  </a:cubicBezTo>
                  <a:close/>
                </a:path>
              </a:pathLst>
            </a:custGeom>
            <a:solidFill>
              <a:srgbClr val="ED7D31"/>
            </a:solidFill>
            <a:ln w="12700" cap="flat" cmpd="sng" algn="ctr">
              <a:solidFill>
                <a:sysClr val="window" lastClr="FFFFFF"/>
              </a:solidFill>
              <a:prstDash val="solid"/>
              <a:miter lim="800000"/>
              <a:headEnd type="none" w="med" len="med"/>
              <a:tailEnd type="none" w="med" len="med"/>
            </a:ln>
            <a:effectLst>
              <a:outerShdw blurRad="50800" sx="85000" sy="85000" algn="ctr" rotWithShape="0">
                <a:sysClr val="windowText" lastClr="000000">
                  <a:alpha val="90000"/>
                </a:sysClr>
              </a:outerShdw>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Calibri" panose="020F0502020204030204"/>
                <a:ea typeface="+mn-ea"/>
                <a:cs typeface="+mn-cs"/>
              </a:endParaRPr>
            </a:p>
          </p:txBody>
        </p:sp>
        <p:sp>
          <p:nvSpPr>
            <p:cNvPr id="79" name="Freeform: Shape 78">
              <a:extLst>
                <a:ext uri="{FF2B5EF4-FFF2-40B4-BE49-F238E27FC236}">
                  <a16:creationId xmlns:a16="http://schemas.microsoft.com/office/drawing/2014/main" id="{39E8F36D-1C0C-4464-BC7D-D419CB756CD3}"/>
                </a:ext>
              </a:extLst>
            </p:cNvPr>
            <p:cNvSpPr/>
            <p:nvPr/>
          </p:nvSpPr>
          <p:spPr bwMode="auto">
            <a:xfrm rot="10800000">
              <a:off x="11011113" y="3534329"/>
              <a:ext cx="79879" cy="146658"/>
            </a:xfrm>
            <a:custGeom>
              <a:avLst/>
              <a:gdLst>
                <a:gd name="connsiteX0" fmla="*/ 196850 w 393700"/>
                <a:gd name="connsiteY0" fmla="*/ 704484 h 704484"/>
                <a:gd name="connsiteX1" fmla="*/ 0 w 393700"/>
                <a:gd name="connsiteY1" fmla="*/ 493609 h 704484"/>
                <a:gd name="connsiteX2" fmla="*/ 3999 w 393700"/>
                <a:gd name="connsiteY2" fmla="*/ 451110 h 704484"/>
                <a:gd name="connsiteX3" fmla="*/ 12507 w 393700"/>
                <a:gd name="connsiteY3" fmla="*/ 421752 h 704484"/>
                <a:gd name="connsiteX4" fmla="*/ 11113 w 393700"/>
                <a:gd name="connsiteY4" fmla="*/ 421752 h 704484"/>
                <a:gd name="connsiteX5" fmla="*/ 15205 w 393700"/>
                <a:gd name="connsiteY5" fmla="*/ 412442 h 704484"/>
                <a:gd name="connsiteX6" fmla="*/ 15470 w 393700"/>
                <a:gd name="connsiteY6" fmla="*/ 411527 h 704484"/>
                <a:gd name="connsiteX7" fmla="*/ 15924 w 393700"/>
                <a:gd name="connsiteY7" fmla="*/ 410806 h 704484"/>
                <a:gd name="connsiteX8" fmla="*/ 196455 w 393700"/>
                <a:gd name="connsiteY8" fmla="*/ 0 h 704484"/>
                <a:gd name="connsiteX9" fmla="*/ 375159 w 393700"/>
                <a:gd name="connsiteY9" fmla="*/ 406646 h 704484"/>
                <a:gd name="connsiteX10" fmla="*/ 378231 w 393700"/>
                <a:gd name="connsiteY10" fmla="*/ 411527 h 704484"/>
                <a:gd name="connsiteX11" fmla="*/ 380025 w 393700"/>
                <a:gd name="connsiteY11" fmla="*/ 417720 h 704484"/>
                <a:gd name="connsiteX12" fmla="*/ 381797 w 393700"/>
                <a:gd name="connsiteY12" fmla="*/ 421752 h 704484"/>
                <a:gd name="connsiteX13" fmla="*/ 381194 w 393700"/>
                <a:gd name="connsiteY13" fmla="*/ 421752 h 704484"/>
                <a:gd name="connsiteX14" fmla="*/ 389701 w 393700"/>
                <a:gd name="connsiteY14" fmla="*/ 451110 h 704484"/>
                <a:gd name="connsiteX15" fmla="*/ 393700 w 393700"/>
                <a:gd name="connsiteY15" fmla="*/ 493609 h 704484"/>
                <a:gd name="connsiteX16" fmla="*/ 196850 w 393700"/>
                <a:gd name="connsiteY16" fmla="*/ 704484 h 704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3700" h="704484">
                  <a:moveTo>
                    <a:pt x="196850" y="704484"/>
                  </a:moveTo>
                  <a:cubicBezTo>
                    <a:pt x="88133" y="704484"/>
                    <a:pt x="0" y="610072"/>
                    <a:pt x="0" y="493609"/>
                  </a:cubicBezTo>
                  <a:cubicBezTo>
                    <a:pt x="0" y="479051"/>
                    <a:pt x="1377" y="464838"/>
                    <a:pt x="3999" y="451110"/>
                  </a:cubicBezTo>
                  <a:lnTo>
                    <a:pt x="12507" y="421752"/>
                  </a:lnTo>
                  <a:lnTo>
                    <a:pt x="11113" y="421752"/>
                  </a:lnTo>
                  <a:lnTo>
                    <a:pt x="15205" y="412442"/>
                  </a:lnTo>
                  <a:lnTo>
                    <a:pt x="15470" y="411527"/>
                  </a:lnTo>
                  <a:lnTo>
                    <a:pt x="15924" y="410806"/>
                  </a:lnTo>
                  <a:lnTo>
                    <a:pt x="196455" y="0"/>
                  </a:lnTo>
                  <a:lnTo>
                    <a:pt x="375159" y="406646"/>
                  </a:lnTo>
                  <a:lnTo>
                    <a:pt x="378231" y="411527"/>
                  </a:lnTo>
                  <a:lnTo>
                    <a:pt x="380025" y="417720"/>
                  </a:lnTo>
                  <a:lnTo>
                    <a:pt x="381797" y="421752"/>
                  </a:lnTo>
                  <a:lnTo>
                    <a:pt x="381194" y="421752"/>
                  </a:lnTo>
                  <a:lnTo>
                    <a:pt x="389701" y="451110"/>
                  </a:lnTo>
                  <a:cubicBezTo>
                    <a:pt x="392323" y="464838"/>
                    <a:pt x="393700" y="479051"/>
                    <a:pt x="393700" y="493609"/>
                  </a:cubicBezTo>
                  <a:cubicBezTo>
                    <a:pt x="393700" y="610072"/>
                    <a:pt x="305567" y="704484"/>
                    <a:pt x="196850" y="704484"/>
                  </a:cubicBezTo>
                  <a:close/>
                </a:path>
              </a:pathLst>
            </a:custGeom>
            <a:solidFill>
              <a:srgbClr val="ED7D31"/>
            </a:solidFill>
            <a:ln w="12700" cap="flat" cmpd="sng" algn="ctr">
              <a:solidFill>
                <a:sysClr val="window" lastClr="FFFFFF"/>
              </a:solidFill>
              <a:prstDash val="solid"/>
              <a:miter lim="800000"/>
              <a:headEnd type="none" w="med" len="med"/>
              <a:tailEnd type="none" w="med" len="med"/>
            </a:ln>
            <a:effectLst>
              <a:outerShdw blurRad="50800" sx="85000" sy="85000" algn="ctr" rotWithShape="0">
                <a:sysClr val="windowText" lastClr="000000">
                  <a:alpha val="90000"/>
                </a:sysClr>
              </a:outerShdw>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Calibri" panose="020F0502020204030204"/>
                <a:ea typeface="+mn-ea"/>
                <a:cs typeface="+mn-cs"/>
              </a:endParaRPr>
            </a:p>
          </p:txBody>
        </p:sp>
        <p:sp>
          <p:nvSpPr>
            <p:cNvPr id="80" name="Freeform: Shape 79">
              <a:extLst>
                <a:ext uri="{FF2B5EF4-FFF2-40B4-BE49-F238E27FC236}">
                  <a16:creationId xmlns:a16="http://schemas.microsoft.com/office/drawing/2014/main" id="{8112C2B1-E081-4791-B494-68E41A59BF81}"/>
                </a:ext>
              </a:extLst>
            </p:cNvPr>
            <p:cNvSpPr/>
            <p:nvPr/>
          </p:nvSpPr>
          <p:spPr bwMode="auto">
            <a:xfrm rot="10800000">
              <a:off x="11175082" y="3410059"/>
              <a:ext cx="79879" cy="146658"/>
            </a:xfrm>
            <a:custGeom>
              <a:avLst/>
              <a:gdLst>
                <a:gd name="connsiteX0" fmla="*/ 196850 w 393700"/>
                <a:gd name="connsiteY0" fmla="*/ 704484 h 704484"/>
                <a:gd name="connsiteX1" fmla="*/ 0 w 393700"/>
                <a:gd name="connsiteY1" fmla="*/ 493609 h 704484"/>
                <a:gd name="connsiteX2" fmla="*/ 3999 w 393700"/>
                <a:gd name="connsiteY2" fmla="*/ 451110 h 704484"/>
                <a:gd name="connsiteX3" fmla="*/ 12507 w 393700"/>
                <a:gd name="connsiteY3" fmla="*/ 421752 h 704484"/>
                <a:gd name="connsiteX4" fmla="*/ 11113 w 393700"/>
                <a:gd name="connsiteY4" fmla="*/ 421752 h 704484"/>
                <a:gd name="connsiteX5" fmla="*/ 15205 w 393700"/>
                <a:gd name="connsiteY5" fmla="*/ 412442 h 704484"/>
                <a:gd name="connsiteX6" fmla="*/ 15470 w 393700"/>
                <a:gd name="connsiteY6" fmla="*/ 411527 h 704484"/>
                <a:gd name="connsiteX7" fmla="*/ 15924 w 393700"/>
                <a:gd name="connsiteY7" fmla="*/ 410806 h 704484"/>
                <a:gd name="connsiteX8" fmla="*/ 196455 w 393700"/>
                <a:gd name="connsiteY8" fmla="*/ 0 h 704484"/>
                <a:gd name="connsiteX9" fmla="*/ 375159 w 393700"/>
                <a:gd name="connsiteY9" fmla="*/ 406646 h 704484"/>
                <a:gd name="connsiteX10" fmla="*/ 378231 w 393700"/>
                <a:gd name="connsiteY10" fmla="*/ 411527 h 704484"/>
                <a:gd name="connsiteX11" fmla="*/ 380025 w 393700"/>
                <a:gd name="connsiteY11" fmla="*/ 417720 h 704484"/>
                <a:gd name="connsiteX12" fmla="*/ 381797 w 393700"/>
                <a:gd name="connsiteY12" fmla="*/ 421752 h 704484"/>
                <a:gd name="connsiteX13" fmla="*/ 381194 w 393700"/>
                <a:gd name="connsiteY13" fmla="*/ 421752 h 704484"/>
                <a:gd name="connsiteX14" fmla="*/ 389701 w 393700"/>
                <a:gd name="connsiteY14" fmla="*/ 451110 h 704484"/>
                <a:gd name="connsiteX15" fmla="*/ 393700 w 393700"/>
                <a:gd name="connsiteY15" fmla="*/ 493609 h 704484"/>
                <a:gd name="connsiteX16" fmla="*/ 196850 w 393700"/>
                <a:gd name="connsiteY16" fmla="*/ 704484 h 704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3700" h="704484">
                  <a:moveTo>
                    <a:pt x="196850" y="704484"/>
                  </a:moveTo>
                  <a:cubicBezTo>
                    <a:pt x="88133" y="704484"/>
                    <a:pt x="0" y="610072"/>
                    <a:pt x="0" y="493609"/>
                  </a:cubicBezTo>
                  <a:cubicBezTo>
                    <a:pt x="0" y="479051"/>
                    <a:pt x="1377" y="464838"/>
                    <a:pt x="3999" y="451110"/>
                  </a:cubicBezTo>
                  <a:lnTo>
                    <a:pt x="12507" y="421752"/>
                  </a:lnTo>
                  <a:lnTo>
                    <a:pt x="11113" y="421752"/>
                  </a:lnTo>
                  <a:lnTo>
                    <a:pt x="15205" y="412442"/>
                  </a:lnTo>
                  <a:lnTo>
                    <a:pt x="15470" y="411527"/>
                  </a:lnTo>
                  <a:lnTo>
                    <a:pt x="15924" y="410806"/>
                  </a:lnTo>
                  <a:lnTo>
                    <a:pt x="196455" y="0"/>
                  </a:lnTo>
                  <a:lnTo>
                    <a:pt x="375159" y="406646"/>
                  </a:lnTo>
                  <a:lnTo>
                    <a:pt x="378231" y="411527"/>
                  </a:lnTo>
                  <a:lnTo>
                    <a:pt x="380025" y="417720"/>
                  </a:lnTo>
                  <a:lnTo>
                    <a:pt x="381797" y="421752"/>
                  </a:lnTo>
                  <a:lnTo>
                    <a:pt x="381194" y="421752"/>
                  </a:lnTo>
                  <a:lnTo>
                    <a:pt x="389701" y="451110"/>
                  </a:lnTo>
                  <a:cubicBezTo>
                    <a:pt x="392323" y="464838"/>
                    <a:pt x="393700" y="479051"/>
                    <a:pt x="393700" y="493609"/>
                  </a:cubicBezTo>
                  <a:cubicBezTo>
                    <a:pt x="393700" y="610072"/>
                    <a:pt x="305567" y="704484"/>
                    <a:pt x="196850" y="704484"/>
                  </a:cubicBezTo>
                  <a:close/>
                </a:path>
              </a:pathLst>
            </a:custGeom>
            <a:solidFill>
              <a:srgbClr val="ED7D31"/>
            </a:solidFill>
            <a:ln w="12700" cap="flat" cmpd="sng" algn="ctr">
              <a:solidFill>
                <a:sysClr val="window" lastClr="FFFFFF"/>
              </a:solidFill>
              <a:prstDash val="solid"/>
              <a:miter lim="800000"/>
              <a:headEnd type="none" w="med" len="med"/>
              <a:tailEnd type="none" w="med" len="med"/>
            </a:ln>
            <a:effectLst>
              <a:outerShdw blurRad="50800" sx="85000" sy="85000" algn="ctr" rotWithShape="0">
                <a:sysClr val="windowText" lastClr="000000">
                  <a:alpha val="90000"/>
                </a:sysClr>
              </a:outerShdw>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Calibri" panose="020F0502020204030204"/>
                <a:ea typeface="+mn-ea"/>
                <a:cs typeface="+mn-cs"/>
              </a:endParaRPr>
            </a:p>
          </p:txBody>
        </p:sp>
        <p:sp>
          <p:nvSpPr>
            <p:cNvPr id="81" name="Freeform: Shape 80">
              <a:extLst>
                <a:ext uri="{FF2B5EF4-FFF2-40B4-BE49-F238E27FC236}">
                  <a16:creationId xmlns:a16="http://schemas.microsoft.com/office/drawing/2014/main" id="{49F86CA6-BF53-4B93-BE56-14081B274321}"/>
                </a:ext>
              </a:extLst>
            </p:cNvPr>
            <p:cNvSpPr/>
            <p:nvPr/>
          </p:nvSpPr>
          <p:spPr bwMode="auto">
            <a:xfrm rot="10800000">
              <a:off x="11669473" y="3546235"/>
              <a:ext cx="79879" cy="146658"/>
            </a:xfrm>
            <a:custGeom>
              <a:avLst/>
              <a:gdLst>
                <a:gd name="connsiteX0" fmla="*/ 196850 w 393700"/>
                <a:gd name="connsiteY0" fmla="*/ 704484 h 704484"/>
                <a:gd name="connsiteX1" fmla="*/ 0 w 393700"/>
                <a:gd name="connsiteY1" fmla="*/ 493609 h 704484"/>
                <a:gd name="connsiteX2" fmla="*/ 3999 w 393700"/>
                <a:gd name="connsiteY2" fmla="*/ 451110 h 704484"/>
                <a:gd name="connsiteX3" fmla="*/ 12507 w 393700"/>
                <a:gd name="connsiteY3" fmla="*/ 421752 h 704484"/>
                <a:gd name="connsiteX4" fmla="*/ 11113 w 393700"/>
                <a:gd name="connsiteY4" fmla="*/ 421752 h 704484"/>
                <a:gd name="connsiteX5" fmla="*/ 15205 w 393700"/>
                <a:gd name="connsiteY5" fmla="*/ 412442 h 704484"/>
                <a:gd name="connsiteX6" fmla="*/ 15470 w 393700"/>
                <a:gd name="connsiteY6" fmla="*/ 411527 h 704484"/>
                <a:gd name="connsiteX7" fmla="*/ 15924 w 393700"/>
                <a:gd name="connsiteY7" fmla="*/ 410806 h 704484"/>
                <a:gd name="connsiteX8" fmla="*/ 196455 w 393700"/>
                <a:gd name="connsiteY8" fmla="*/ 0 h 704484"/>
                <a:gd name="connsiteX9" fmla="*/ 375159 w 393700"/>
                <a:gd name="connsiteY9" fmla="*/ 406646 h 704484"/>
                <a:gd name="connsiteX10" fmla="*/ 378231 w 393700"/>
                <a:gd name="connsiteY10" fmla="*/ 411527 h 704484"/>
                <a:gd name="connsiteX11" fmla="*/ 380025 w 393700"/>
                <a:gd name="connsiteY11" fmla="*/ 417720 h 704484"/>
                <a:gd name="connsiteX12" fmla="*/ 381797 w 393700"/>
                <a:gd name="connsiteY12" fmla="*/ 421752 h 704484"/>
                <a:gd name="connsiteX13" fmla="*/ 381194 w 393700"/>
                <a:gd name="connsiteY13" fmla="*/ 421752 h 704484"/>
                <a:gd name="connsiteX14" fmla="*/ 389701 w 393700"/>
                <a:gd name="connsiteY14" fmla="*/ 451110 h 704484"/>
                <a:gd name="connsiteX15" fmla="*/ 393700 w 393700"/>
                <a:gd name="connsiteY15" fmla="*/ 493609 h 704484"/>
                <a:gd name="connsiteX16" fmla="*/ 196850 w 393700"/>
                <a:gd name="connsiteY16" fmla="*/ 704484 h 704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3700" h="704484">
                  <a:moveTo>
                    <a:pt x="196850" y="704484"/>
                  </a:moveTo>
                  <a:cubicBezTo>
                    <a:pt x="88133" y="704484"/>
                    <a:pt x="0" y="610072"/>
                    <a:pt x="0" y="493609"/>
                  </a:cubicBezTo>
                  <a:cubicBezTo>
                    <a:pt x="0" y="479051"/>
                    <a:pt x="1377" y="464838"/>
                    <a:pt x="3999" y="451110"/>
                  </a:cubicBezTo>
                  <a:lnTo>
                    <a:pt x="12507" y="421752"/>
                  </a:lnTo>
                  <a:lnTo>
                    <a:pt x="11113" y="421752"/>
                  </a:lnTo>
                  <a:lnTo>
                    <a:pt x="15205" y="412442"/>
                  </a:lnTo>
                  <a:lnTo>
                    <a:pt x="15470" y="411527"/>
                  </a:lnTo>
                  <a:lnTo>
                    <a:pt x="15924" y="410806"/>
                  </a:lnTo>
                  <a:lnTo>
                    <a:pt x="196455" y="0"/>
                  </a:lnTo>
                  <a:lnTo>
                    <a:pt x="375159" y="406646"/>
                  </a:lnTo>
                  <a:lnTo>
                    <a:pt x="378231" y="411527"/>
                  </a:lnTo>
                  <a:lnTo>
                    <a:pt x="380025" y="417720"/>
                  </a:lnTo>
                  <a:lnTo>
                    <a:pt x="381797" y="421752"/>
                  </a:lnTo>
                  <a:lnTo>
                    <a:pt x="381194" y="421752"/>
                  </a:lnTo>
                  <a:lnTo>
                    <a:pt x="389701" y="451110"/>
                  </a:lnTo>
                  <a:cubicBezTo>
                    <a:pt x="392323" y="464838"/>
                    <a:pt x="393700" y="479051"/>
                    <a:pt x="393700" y="493609"/>
                  </a:cubicBezTo>
                  <a:cubicBezTo>
                    <a:pt x="393700" y="610072"/>
                    <a:pt x="305567" y="704484"/>
                    <a:pt x="196850" y="704484"/>
                  </a:cubicBezTo>
                  <a:close/>
                </a:path>
              </a:pathLst>
            </a:custGeom>
            <a:solidFill>
              <a:srgbClr val="ED7D31"/>
            </a:solidFill>
            <a:ln w="12700" cap="flat" cmpd="sng" algn="ctr">
              <a:noFill/>
              <a:prstDash val="solid"/>
              <a:miter lim="800000"/>
              <a:headEnd type="none" w="med" len="med"/>
              <a:tailEnd type="none" w="med" len="med"/>
            </a:ln>
            <a:effectLst>
              <a:outerShdw blurRad="50800" sx="85000" sy="85000" algn="ctr" rotWithShape="0">
                <a:sysClr val="windowText" lastClr="000000">
                  <a:alpha val="90000"/>
                </a:sysClr>
              </a:outerShdw>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Calibri" panose="020F0502020204030204"/>
                <a:ea typeface="+mn-ea"/>
                <a:cs typeface="+mn-cs"/>
              </a:endParaRPr>
            </a:p>
          </p:txBody>
        </p:sp>
        <p:sp>
          <p:nvSpPr>
            <p:cNvPr id="82" name="Freeform: Shape 81">
              <a:extLst>
                <a:ext uri="{FF2B5EF4-FFF2-40B4-BE49-F238E27FC236}">
                  <a16:creationId xmlns:a16="http://schemas.microsoft.com/office/drawing/2014/main" id="{9A0C5641-BF63-44BE-9E3B-EE3A7DFF9A81}"/>
                </a:ext>
              </a:extLst>
            </p:cNvPr>
            <p:cNvSpPr/>
            <p:nvPr/>
          </p:nvSpPr>
          <p:spPr bwMode="auto">
            <a:xfrm rot="10800000">
              <a:off x="5254403" y="1359199"/>
              <a:ext cx="79879" cy="146658"/>
            </a:xfrm>
            <a:custGeom>
              <a:avLst/>
              <a:gdLst>
                <a:gd name="connsiteX0" fmla="*/ 196850 w 393700"/>
                <a:gd name="connsiteY0" fmla="*/ 704484 h 704484"/>
                <a:gd name="connsiteX1" fmla="*/ 0 w 393700"/>
                <a:gd name="connsiteY1" fmla="*/ 493609 h 704484"/>
                <a:gd name="connsiteX2" fmla="*/ 3999 w 393700"/>
                <a:gd name="connsiteY2" fmla="*/ 451110 h 704484"/>
                <a:gd name="connsiteX3" fmla="*/ 12507 w 393700"/>
                <a:gd name="connsiteY3" fmla="*/ 421752 h 704484"/>
                <a:gd name="connsiteX4" fmla="*/ 11113 w 393700"/>
                <a:gd name="connsiteY4" fmla="*/ 421752 h 704484"/>
                <a:gd name="connsiteX5" fmla="*/ 15205 w 393700"/>
                <a:gd name="connsiteY5" fmla="*/ 412442 h 704484"/>
                <a:gd name="connsiteX6" fmla="*/ 15470 w 393700"/>
                <a:gd name="connsiteY6" fmla="*/ 411527 h 704484"/>
                <a:gd name="connsiteX7" fmla="*/ 15924 w 393700"/>
                <a:gd name="connsiteY7" fmla="*/ 410806 h 704484"/>
                <a:gd name="connsiteX8" fmla="*/ 196455 w 393700"/>
                <a:gd name="connsiteY8" fmla="*/ 0 h 704484"/>
                <a:gd name="connsiteX9" fmla="*/ 375159 w 393700"/>
                <a:gd name="connsiteY9" fmla="*/ 406646 h 704484"/>
                <a:gd name="connsiteX10" fmla="*/ 378231 w 393700"/>
                <a:gd name="connsiteY10" fmla="*/ 411527 h 704484"/>
                <a:gd name="connsiteX11" fmla="*/ 380025 w 393700"/>
                <a:gd name="connsiteY11" fmla="*/ 417720 h 704484"/>
                <a:gd name="connsiteX12" fmla="*/ 381797 w 393700"/>
                <a:gd name="connsiteY12" fmla="*/ 421752 h 704484"/>
                <a:gd name="connsiteX13" fmla="*/ 381194 w 393700"/>
                <a:gd name="connsiteY13" fmla="*/ 421752 h 704484"/>
                <a:gd name="connsiteX14" fmla="*/ 389701 w 393700"/>
                <a:gd name="connsiteY14" fmla="*/ 451110 h 704484"/>
                <a:gd name="connsiteX15" fmla="*/ 393700 w 393700"/>
                <a:gd name="connsiteY15" fmla="*/ 493609 h 704484"/>
                <a:gd name="connsiteX16" fmla="*/ 196850 w 393700"/>
                <a:gd name="connsiteY16" fmla="*/ 704484 h 704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3700" h="704484">
                  <a:moveTo>
                    <a:pt x="196850" y="704484"/>
                  </a:moveTo>
                  <a:cubicBezTo>
                    <a:pt x="88133" y="704484"/>
                    <a:pt x="0" y="610072"/>
                    <a:pt x="0" y="493609"/>
                  </a:cubicBezTo>
                  <a:cubicBezTo>
                    <a:pt x="0" y="479051"/>
                    <a:pt x="1377" y="464838"/>
                    <a:pt x="3999" y="451110"/>
                  </a:cubicBezTo>
                  <a:lnTo>
                    <a:pt x="12507" y="421752"/>
                  </a:lnTo>
                  <a:lnTo>
                    <a:pt x="11113" y="421752"/>
                  </a:lnTo>
                  <a:lnTo>
                    <a:pt x="15205" y="412442"/>
                  </a:lnTo>
                  <a:lnTo>
                    <a:pt x="15470" y="411527"/>
                  </a:lnTo>
                  <a:lnTo>
                    <a:pt x="15924" y="410806"/>
                  </a:lnTo>
                  <a:lnTo>
                    <a:pt x="196455" y="0"/>
                  </a:lnTo>
                  <a:lnTo>
                    <a:pt x="375159" y="406646"/>
                  </a:lnTo>
                  <a:lnTo>
                    <a:pt x="378231" y="411527"/>
                  </a:lnTo>
                  <a:lnTo>
                    <a:pt x="380025" y="417720"/>
                  </a:lnTo>
                  <a:lnTo>
                    <a:pt x="381797" y="421752"/>
                  </a:lnTo>
                  <a:lnTo>
                    <a:pt x="381194" y="421752"/>
                  </a:lnTo>
                  <a:lnTo>
                    <a:pt x="389701" y="451110"/>
                  </a:lnTo>
                  <a:cubicBezTo>
                    <a:pt x="392323" y="464838"/>
                    <a:pt x="393700" y="479051"/>
                    <a:pt x="393700" y="493609"/>
                  </a:cubicBezTo>
                  <a:cubicBezTo>
                    <a:pt x="393700" y="610072"/>
                    <a:pt x="305567" y="704484"/>
                    <a:pt x="196850" y="704484"/>
                  </a:cubicBezTo>
                  <a:close/>
                </a:path>
              </a:pathLst>
            </a:custGeom>
            <a:solidFill>
              <a:srgbClr val="ED7D31"/>
            </a:solidFill>
            <a:ln w="12700" cap="flat" cmpd="sng" algn="ctr">
              <a:noFill/>
              <a:prstDash val="solid"/>
              <a:miter lim="800000"/>
              <a:headEnd type="none" w="med" len="med"/>
              <a:tailEnd type="none" w="med" len="med"/>
            </a:ln>
            <a:effectLst>
              <a:outerShdw blurRad="50800" sx="85000" sy="85000" algn="ctr" rotWithShape="0">
                <a:sysClr val="windowText" lastClr="000000">
                  <a:alpha val="90000"/>
                </a:sysClr>
              </a:outerShdw>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Calibri" panose="020F0502020204030204"/>
                <a:ea typeface="+mn-ea"/>
                <a:cs typeface="+mn-cs"/>
              </a:endParaRPr>
            </a:p>
          </p:txBody>
        </p:sp>
        <p:sp>
          <p:nvSpPr>
            <p:cNvPr id="83" name="Freeform: Shape 82">
              <a:extLst>
                <a:ext uri="{FF2B5EF4-FFF2-40B4-BE49-F238E27FC236}">
                  <a16:creationId xmlns:a16="http://schemas.microsoft.com/office/drawing/2014/main" id="{9139CC4D-D9C0-4CF6-92B2-6FA97326BF60}"/>
                </a:ext>
              </a:extLst>
            </p:cNvPr>
            <p:cNvSpPr/>
            <p:nvPr/>
          </p:nvSpPr>
          <p:spPr bwMode="auto">
            <a:xfrm rot="10800000">
              <a:off x="5122619" y="1515401"/>
              <a:ext cx="79879" cy="146658"/>
            </a:xfrm>
            <a:custGeom>
              <a:avLst/>
              <a:gdLst>
                <a:gd name="connsiteX0" fmla="*/ 196850 w 393700"/>
                <a:gd name="connsiteY0" fmla="*/ 704484 h 704484"/>
                <a:gd name="connsiteX1" fmla="*/ 0 w 393700"/>
                <a:gd name="connsiteY1" fmla="*/ 493609 h 704484"/>
                <a:gd name="connsiteX2" fmla="*/ 3999 w 393700"/>
                <a:gd name="connsiteY2" fmla="*/ 451110 h 704484"/>
                <a:gd name="connsiteX3" fmla="*/ 12507 w 393700"/>
                <a:gd name="connsiteY3" fmla="*/ 421752 h 704484"/>
                <a:gd name="connsiteX4" fmla="*/ 11113 w 393700"/>
                <a:gd name="connsiteY4" fmla="*/ 421752 h 704484"/>
                <a:gd name="connsiteX5" fmla="*/ 15205 w 393700"/>
                <a:gd name="connsiteY5" fmla="*/ 412442 h 704484"/>
                <a:gd name="connsiteX6" fmla="*/ 15470 w 393700"/>
                <a:gd name="connsiteY6" fmla="*/ 411527 h 704484"/>
                <a:gd name="connsiteX7" fmla="*/ 15924 w 393700"/>
                <a:gd name="connsiteY7" fmla="*/ 410806 h 704484"/>
                <a:gd name="connsiteX8" fmla="*/ 196455 w 393700"/>
                <a:gd name="connsiteY8" fmla="*/ 0 h 704484"/>
                <a:gd name="connsiteX9" fmla="*/ 375159 w 393700"/>
                <a:gd name="connsiteY9" fmla="*/ 406646 h 704484"/>
                <a:gd name="connsiteX10" fmla="*/ 378231 w 393700"/>
                <a:gd name="connsiteY10" fmla="*/ 411527 h 704484"/>
                <a:gd name="connsiteX11" fmla="*/ 380025 w 393700"/>
                <a:gd name="connsiteY11" fmla="*/ 417720 h 704484"/>
                <a:gd name="connsiteX12" fmla="*/ 381797 w 393700"/>
                <a:gd name="connsiteY12" fmla="*/ 421752 h 704484"/>
                <a:gd name="connsiteX13" fmla="*/ 381194 w 393700"/>
                <a:gd name="connsiteY13" fmla="*/ 421752 h 704484"/>
                <a:gd name="connsiteX14" fmla="*/ 389701 w 393700"/>
                <a:gd name="connsiteY14" fmla="*/ 451110 h 704484"/>
                <a:gd name="connsiteX15" fmla="*/ 393700 w 393700"/>
                <a:gd name="connsiteY15" fmla="*/ 493609 h 704484"/>
                <a:gd name="connsiteX16" fmla="*/ 196850 w 393700"/>
                <a:gd name="connsiteY16" fmla="*/ 704484 h 704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3700" h="704484">
                  <a:moveTo>
                    <a:pt x="196850" y="704484"/>
                  </a:moveTo>
                  <a:cubicBezTo>
                    <a:pt x="88133" y="704484"/>
                    <a:pt x="0" y="610072"/>
                    <a:pt x="0" y="493609"/>
                  </a:cubicBezTo>
                  <a:cubicBezTo>
                    <a:pt x="0" y="479051"/>
                    <a:pt x="1377" y="464838"/>
                    <a:pt x="3999" y="451110"/>
                  </a:cubicBezTo>
                  <a:lnTo>
                    <a:pt x="12507" y="421752"/>
                  </a:lnTo>
                  <a:lnTo>
                    <a:pt x="11113" y="421752"/>
                  </a:lnTo>
                  <a:lnTo>
                    <a:pt x="15205" y="412442"/>
                  </a:lnTo>
                  <a:lnTo>
                    <a:pt x="15470" y="411527"/>
                  </a:lnTo>
                  <a:lnTo>
                    <a:pt x="15924" y="410806"/>
                  </a:lnTo>
                  <a:lnTo>
                    <a:pt x="196455" y="0"/>
                  </a:lnTo>
                  <a:lnTo>
                    <a:pt x="375159" y="406646"/>
                  </a:lnTo>
                  <a:lnTo>
                    <a:pt x="378231" y="411527"/>
                  </a:lnTo>
                  <a:lnTo>
                    <a:pt x="380025" y="417720"/>
                  </a:lnTo>
                  <a:lnTo>
                    <a:pt x="381797" y="421752"/>
                  </a:lnTo>
                  <a:lnTo>
                    <a:pt x="381194" y="421752"/>
                  </a:lnTo>
                  <a:lnTo>
                    <a:pt x="389701" y="451110"/>
                  </a:lnTo>
                  <a:cubicBezTo>
                    <a:pt x="392323" y="464838"/>
                    <a:pt x="393700" y="479051"/>
                    <a:pt x="393700" y="493609"/>
                  </a:cubicBezTo>
                  <a:cubicBezTo>
                    <a:pt x="393700" y="610072"/>
                    <a:pt x="305567" y="704484"/>
                    <a:pt x="196850" y="704484"/>
                  </a:cubicBezTo>
                  <a:close/>
                </a:path>
              </a:pathLst>
            </a:custGeom>
            <a:solidFill>
              <a:srgbClr val="ED7D31"/>
            </a:solidFill>
            <a:ln w="12700" cap="flat" cmpd="sng" algn="ctr">
              <a:solidFill>
                <a:sysClr val="window" lastClr="FFFFFF"/>
              </a:solidFill>
              <a:prstDash val="solid"/>
              <a:miter lim="800000"/>
              <a:headEnd type="none" w="med" len="med"/>
              <a:tailEnd type="none" w="med" len="med"/>
            </a:ln>
            <a:effectLst>
              <a:outerShdw blurRad="50800" sx="85000" sy="85000" algn="ctr" rotWithShape="0">
                <a:sysClr val="windowText" lastClr="000000">
                  <a:alpha val="90000"/>
                </a:sysClr>
              </a:outerShdw>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Calibri" panose="020F0502020204030204"/>
                <a:ea typeface="+mn-ea"/>
                <a:cs typeface="+mn-cs"/>
              </a:endParaRPr>
            </a:p>
          </p:txBody>
        </p:sp>
        <p:sp>
          <p:nvSpPr>
            <p:cNvPr id="84" name="Freeform: Shape 83">
              <a:extLst>
                <a:ext uri="{FF2B5EF4-FFF2-40B4-BE49-F238E27FC236}">
                  <a16:creationId xmlns:a16="http://schemas.microsoft.com/office/drawing/2014/main" id="{67A96DDE-BA9D-4937-B322-EFD5D39280C4}"/>
                </a:ext>
              </a:extLst>
            </p:cNvPr>
            <p:cNvSpPr/>
            <p:nvPr/>
          </p:nvSpPr>
          <p:spPr bwMode="auto">
            <a:xfrm rot="10800000">
              <a:off x="5131094" y="1662059"/>
              <a:ext cx="79879" cy="146658"/>
            </a:xfrm>
            <a:custGeom>
              <a:avLst/>
              <a:gdLst>
                <a:gd name="connsiteX0" fmla="*/ 196850 w 393700"/>
                <a:gd name="connsiteY0" fmla="*/ 704484 h 704484"/>
                <a:gd name="connsiteX1" fmla="*/ 0 w 393700"/>
                <a:gd name="connsiteY1" fmla="*/ 493609 h 704484"/>
                <a:gd name="connsiteX2" fmla="*/ 3999 w 393700"/>
                <a:gd name="connsiteY2" fmla="*/ 451110 h 704484"/>
                <a:gd name="connsiteX3" fmla="*/ 12507 w 393700"/>
                <a:gd name="connsiteY3" fmla="*/ 421752 h 704484"/>
                <a:gd name="connsiteX4" fmla="*/ 11113 w 393700"/>
                <a:gd name="connsiteY4" fmla="*/ 421752 h 704484"/>
                <a:gd name="connsiteX5" fmla="*/ 15205 w 393700"/>
                <a:gd name="connsiteY5" fmla="*/ 412442 h 704484"/>
                <a:gd name="connsiteX6" fmla="*/ 15470 w 393700"/>
                <a:gd name="connsiteY6" fmla="*/ 411527 h 704484"/>
                <a:gd name="connsiteX7" fmla="*/ 15924 w 393700"/>
                <a:gd name="connsiteY7" fmla="*/ 410806 h 704484"/>
                <a:gd name="connsiteX8" fmla="*/ 196455 w 393700"/>
                <a:gd name="connsiteY8" fmla="*/ 0 h 704484"/>
                <a:gd name="connsiteX9" fmla="*/ 375159 w 393700"/>
                <a:gd name="connsiteY9" fmla="*/ 406646 h 704484"/>
                <a:gd name="connsiteX10" fmla="*/ 378231 w 393700"/>
                <a:gd name="connsiteY10" fmla="*/ 411527 h 704484"/>
                <a:gd name="connsiteX11" fmla="*/ 380025 w 393700"/>
                <a:gd name="connsiteY11" fmla="*/ 417720 h 704484"/>
                <a:gd name="connsiteX12" fmla="*/ 381797 w 393700"/>
                <a:gd name="connsiteY12" fmla="*/ 421752 h 704484"/>
                <a:gd name="connsiteX13" fmla="*/ 381194 w 393700"/>
                <a:gd name="connsiteY13" fmla="*/ 421752 h 704484"/>
                <a:gd name="connsiteX14" fmla="*/ 389701 w 393700"/>
                <a:gd name="connsiteY14" fmla="*/ 451110 h 704484"/>
                <a:gd name="connsiteX15" fmla="*/ 393700 w 393700"/>
                <a:gd name="connsiteY15" fmla="*/ 493609 h 704484"/>
                <a:gd name="connsiteX16" fmla="*/ 196850 w 393700"/>
                <a:gd name="connsiteY16" fmla="*/ 704484 h 704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3700" h="704484">
                  <a:moveTo>
                    <a:pt x="196850" y="704484"/>
                  </a:moveTo>
                  <a:cubicBezTo>
                    <a:pt x="88133" y="704484"/>
                    <a:pt x="0" y="610072"/>
                    <a:pt x="0" y="493609"/>
                  </a:cubicBezTo>
                  <a:cubicBezTo>
                    <a:pt x="0" y="479051"/>
                    <a:pt x="1377" y="464838"/>
                    <a:pt x="3999" y="451110"/>
                  </a:cubicBezTo>
                  <a:lnTo>
                    <a:pt x="12507" y="421752"/>
                  </a:lnTo>
                  <a:lnTo>
                    <a:pt x="11113" y="421752"/>
                  </a:lnTo>
                  <a:lnTo>
                    <a:pt x="15205" y="412442"/>
                  </a:lnTo>
                  <a:lnTo>
                    <a:pt x="15470" y="411527"/>
                  </a:lnTo>
                  <a:lnTo>
                    <a:pt x="15924" y="410806"/>
                  </a:lnTo>
                  <a:lnTo>
                    <a:pt x="196455" y="0"/>
                  </a:lnTo>
                  <a:lnTo>
                    <a:pt x="375159" y="406646"/>
                  </a:lnTo>
                  <a:lnTo>
                    <a:pt x="378231" y="411527"/>
                  </a:lnTo>
                  <a:lnTo>
                    <a:pt x="380025" y="417720"/>
                  </a:lnTo>
                  <a:lnTo>
                    <a:pt x="381797" y="421752"/>
                  </a:lnTo>
                  <a:lnTo>
                    <a:pt x="381194" y="421752"/>
                  </a:lnTo>
                  <a:lnTo>
                    <a:pt x="389701" y="451110"/>
                  </a:lnTo>
                  <a:cubicBezTo>
                    <a:pt x="392323" y="464838"/>
                    <a:pt x="393700" y="479051"/>
                    <a:pt x="393700" y="493609"/>
                  </a:cubicBezTo>
                  <a:cubicBezTo>
                    <a:pt x="393700" y="610072"/>
                    <a:pt x="305567" y="704484"/>
                    <a:pt x="196850" y="704484"/>
                  </a:cubicBezTo>
                  <a:close/>
                </a:path>
              </a:pathLst>
            </a:custGeom>
            <a:solidFill>
              <a:srgbClr val="ED7D31"/>
            </a:solidFill>
            <a:ln w="12700" cap="flat" cmpd="sng" algn="ctr">
              <a:noFill/>
              <a:prstDash val="solid"/>
              <a:miter lim="800000"/>
              <a:headEnd type="none" w="med" len="med"/>
              <a:tailEnd type="none" w="med" len="med"/>
            </a:ln>
            <a:effectLst>
              <a:outerShdw blurRad="50800" sx="85000" sy="85000" algn="ctr" rotWithShape="0">
                <a:sysClr val="windowText" lastClr="000000">
                  <a:alpha val="90000"/>
                </a:sysClr>
              </a:outerShdw>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Calibri" panose="020F0502020204030204"/>
                <a:ea typeface="+mn-ea"/>
                <a:cs typeface="+mn-cs"/>
              </a:endParaRPr>
            </a:p>
          </p:txBody>
        </p:sp>
        <p:sp>
          <p:nvSpPr>
            <p:cNvPr id="85" name="Freeform: Shape 84">
              <a:extLst>
                <a:ext uri="{FF2B5EF4-FFF2-40B4-BE49-F238E27FC236}">
                  <a16:creationId xmlns:a16="http://schemas.microsoft.com/office/drawing/2014/main" id="{ACFE9E78-19E6-4D0A-89D4-51E6BAC837B0}"/>
                </a:ext>
              </a:extLst>
            </p:cNvPr>
            <p:cNvSpPr/>
            <p:nvPr/>
          </p:nvSpPr>
          <p:spPr bwMode="auto">
            <a:xfrm rot="10800000">
              <a:off x="5234917" y="1561653"/>
              <a:ext cx="79879" cy="146658"/>
            </a:xfrm>
            <a:custGeom>
              <a:avLst/>
              <a:gdLst>
                <a:gd name="connsiteX0" fmla="*/ 196850 w 393700"/>
                <a:gd name="connsiteY0" fmla="*/ 704484 h 704484"/>
                <a:gd name="connsiteX1" fmla="*/ 0 w 393700"/>
                <a:gd name="connsiteY1" fmla="*/ 493609 h 704484"/>
                <a:gd name="connsiteX2" fmla="*/ 3999 w 393700"/>
                <a:gd name="connsiteY2" fmla="*/ 451110 h 704484"/>
                <a:gd name="connsiteX3" fmla="*/ 12507 w 393700"/>
                <a:gd name="connsiteY3" fmla="*/ 421752 h 704484"/>
                <a:gd name="connsiteX4" fmla="*/ 11113 w 393700"/>
                <a:gd name="connsiteY4" fmla="*/ 421752 h 704484"/>
                <a:gd name="connsiteX5" fmla="*/ 15205 w 393700"/>
                <a:gd name="connsiteY5" fmla="*/ 412442 h 704484"/>
                <a:gd name="connsiteX6" fmla="*/ 15470 w 393700"/>
                <a:gd name="connsiteY6" fmla="*/ 411527 h 704484"/>
                <a:gd name="connsiteX7" fmla="*/ 15924 w 393700"/>
                <a:gd name="connsiteY7" fmla="*/ 410806 h 704484"/>
                <a:gd name="connsiteX8" fmla="*/ 196455 w 393700"/>
                <a:gd name="connsiteY8" fmla="*/ 0 h 704484"/>
                <a:gd name="connsiteX9" fmla="*/ 375159 w 393700"/>
                <a:gd name="connsiteY9" fmla="*/ 406646 h 704484"/>
                <a:gd name="connsiteX10" fmla="*/ 378231 w 393700"/>
                <a:gd name="connsiteY10" fmla="*/ 411527 h 704484"/>
                <a:gd name="connsiteX11" fmla="*/ 380025 w 393700"/>
                <a:gd name="connsiteY11" fmla="*/ 417720 h 704484"/>
                <a:gd name="connsiteX12" fmla="*/ 381797 w 393700"/>
                <a:gd name="connsiteY12" fmla="*/ 421752 h 704484"/>
                <a:gd name="connsiteX13" fmla="*/ 381194 w 393700"/>
                <a:gd name="connsiteY13" fmla="*/ 421752 h 704484"/>
                <a:gd name="connsiteX14" fmla="*/ 389701 w 393700"/>
                <a:gd name="connsiteY14" fmla="*/ 451110 h 704484"/>
                <a:gd name="connsiteX15" fmla="*/ 393700 w 393700"/>
                <a:gd name="connsiteY15" fmla="*/ 493609 h 704484"/>
                <a:gd name="connsiteX16" fmla="*/ 196850 w 393700"/>
                <a:gd name="connsiteY16" fmla="*/ 704484 h 704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3700" h="704484">
                  <a:moveTo>
                    <a:pt x="196850" y="704484"/>
                  </a:moveTo>
                  <a:cubicBezTo>
                    <a:pt x="88133" y="704484"/>
                    <a:pt x="0" y="610072"/>
                    <a:pt x="0" y="493609"/>
                  </a:cubicBezTo>
                  <a:cubicBezTo>
                    <a:pt x="0" y="479051"/>
                    <a:pt x="1377" y="464838"/>
                    <a:pt x="3999" y="451110"/>
                  </a:cubicBezTo>
                  <a:lnTo>
                    <a:pt x="12507" y="421752"/>
                  </a:lnTo>
                  <a:lnTo>
                    <a:pt x="11113" y="421752"/>
                  </a:lnTo>
                  <a:lnTo>
                    <a:pt x="15205" y="412442"/>
                  </a:lnTo>
                  <a:lnTo>
                    <a:pt x="15470" y="411527"/>
                  </a:lnTo>
                  <a:lnTo>
                    <a:pt x="15924" y="410806"/>
                  </a:lnTo>
                  <a:lnTo>
                    <a:pt x="196455" y="0"/>
                  </a:lnTo>
                  <a:lnTo>
                    <a:pt x="375159" y="406646"/>
                  </a:lnTo>
                  <a:lnTo>
                    <a:pt x="378231" y="411527"/>
                  </a:lnTo>
                  <a:lnTo>
                    <a:pt x="380025" y="417720"/>
                  </a:lnTo>
                  <a:lnTo>
                    <a:pt x="381797" y="421752"/>
                  </a:lnTo>
                  <a:lnTo>
                    <a:pt x="381194" y="421752"/>
                  </a:lnTo>
                  <a:lnTo>
                    <a:pt x="389701" y="451110"/>
                  </a:lnTo>
                  <a:cubicBezTo>
                    <a:pt x="392323" y="464838"/>
                    <a:pt x="393700" y="479051"/>
                    <a:pt x="393700" y="493609"/>
                  </a:cubicBezTo>
                  <a:cubicBezTo>
                    <a:pt x="393700" y="610072"/>
                    <a:pt x="305567" y="704484"/>
                    <a:pt x="196850" y="704484"/>
                  </a:cubicBezTo>
                  <a:close/>
                </a:path>
              </a:pathLst>
            </a:custGeom>
            <a:solidFill>
              <a:srgbClr val="ED7D31"/>
            </a:solidFill>
            <a:ln w="12700" cap="flat" cmpd="sng" algn="ctr">
              <a:noFill/>
              <a:prstDash val="solid"/>
              <a:miter lim="800000"/>
              <a:headEnd type="none" w="med" len="med"/>
              <a:tailEnd type="none" w="med" len="med"/>
            </a:ln>
            <a:effectLst>
              <a:outerShdw blurRad="50800" sx="85000" sy="85000" algn="ctr" rotWithShape="0">
                <a:sysClr val="windowText" lastClr="000000">
                  <a:alpha val="90000"/>
                </a:sysClr>
              </a:outerShdw>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Calibri" panose="020F0502020204030204"/>
                <a:ea typeface="+mn-ea"/>
                <a:cs typeface="+mn-cs"/>
              </a:endParaRPr>
            </a:p>
          </p:txBody>
        </p:sp>
        <p:sp>
          <p:nvSpPr>
            <p:cNvPr id="86" name="Freeform: Shape 85">
              <a:extLst>
                <a:ext uri="{FF2B5EF4-FFF2-40B4-BE49-F238E27FC236}">
                  <a16:creationId xmlns:a16="http://schemas.microsoft.com/office/drawing/2014/main" id="{3495D609-5D26-4CB8-A24A-74F18605821A}"/>
                </a:ext>
              </a:extLst>
            </p:cNvPr>
            <p:cNvSpPr/>
            <p:nvPr/>
          </p:nvSpPr>
          <p:spPr bwMode="auto">
            <a:xfrm rot="10800000">
              <a:off x="5485038" y="1468632"/>
              <a:ext cx="79879" cy="146658"/>
            </a:xfrm>
            <a:custGeom>
              <a:avLst/>
              <a:gdLst>
                <a:gd name="connsiteX0" fmla="*/ 196850 w 393700"/>
                <a:gd name="connsiteY0" fmla="*/ 704484 h 704484"/>
                <a:gd name="connsiteX1" fmla="*/ 0 w 393700"/>
                <a:gd name="connsiteY1" fmla="*/ 493609 h 704484"/>
                <a:gd name="connsiteX2" fmla="*/ 3999 w 393700"/>
                <a:gd name="connsiteY2" fmla="*/ 451110 h 704484"/>
                <a:gd name="connsiteX3" fmla="*/ 12507 w 393700"/>
                <a:gd name="connsiteY3" fmla="*/ 421752 h 704484"/>
                <a:gd name="connsiteX4" fmla="*/ 11113 w 393700"/>
                <a:gd name="connsiteY4" fmla="*/ 421752 h 704484"/>
                <a:gd name="connsiteX5" fmla="*/ 15205 w 393700"/>
                <a:gd name="connsiteY5" fmla="*/ 412442 h 704484"/>
                <a:gd name="connsiteX6" fmla="*/ 15470 w 393700"/>
                <a:gd name="connsiteY6" fmla="*/ 411527 h 704484"/>
                <a:gd name="connsiteX7" fmla="*/ 15924 w 393700"/>
                <a:gd name="connsiteY7" fmla="*/ 410806 h 704484"/>
                <a:gd name="connsiteX8" fmla="*/ 196455 w 393700"/>
                <a:gd name="connsiteY8" fmla="*/ 0 h 704484"/>
                <a:gd name="connsiteX9" fmla="*/ 375159 w 393700"/>
                <a:gd name="connsiteY9" fmla="*/ 406646 h 704484"/>
                <a:gd name="connsiteX10" fmla="*/ 378231 w 393700"/>
                <a:gd name="connsiteY10" fmla="*/ 411527 h 704484"/>
                <a:gd name="connsiteX11" fmla="*/ 380025 w 393700"/>
                <a:gd name="connsiteY11" fmla="*/ 417720 h 704484"/>
                <a:gd name="connsiteX12" fmla="*/ 381797 w 393700"/>
                <a:gd name="connsiteY12" fmla="*/ 421752 h 704484"/>
                <a:gd name="connsiteX13" fmla="*/ 381194 w 393700"/>
                <a:gd name="connsiteY13" fmla="*/ 421752 h 704484"/>
                <a:gd name="connsiteX14" fmla="*/ 389701 w 393700"/>
                <a:gd name="connsiteY14" fmla="*/ 451110 h 704484"/>
                <a:gd name="connsiteX15" fmla="*/ 393700 w 393700"/>
                <a:gd name="connsiteY15" fmla="*/ 493609 h 704484"/>
                <a:gd name="connsiteX16" fmla="*/ 196850 w 393700"/>
                <a:gd name="connsiteY16" fmla="*/ 704484 h 704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3700" h="704484">
                  <a:moveTo>
                    <a:pt x="196850" y="704484"/>
                  </a:moveTo>
                  <a:cubicBezTo>
                    <a:pt x="88133" y="704484"/>
                    <a:pt x="0" y="610072"/>
                    <a:pt x="0" y="493609"/>
                  </a:cubicBezTo>
                  <a:cubicBezTo>
                    <a:pt x="0" y="479051"/>
                    <a:pt x="1377" y="464838"/>
                    <a:pt x="3999" y="451110"/>
                  </a:cubicBezTo>
                  <a:lnTo>
                    <a:pt x="12507" y="421752"/>
                  </a:lnTo>
                  <a:lnTo>
                    <a:pt x="11113" y="421752"/>
                  </a:lnTo>
                  <a:lnTo>
                    <a:pt x="15205" y="412442"/>
                  </a:lnTo>
                  <a:lnTo>
                    <a:pt x="15470" y="411527"/>
                  </a:lnTo>
                  <a:lnTo>
                    <a:pt x="15924" y="410806"/>
                  </a:lnTo>
                  <a:lnTo>
                    <a:pt x="196455" y="0"/>
                  </a:lnTo>
                  <a:lnTo>
                    <a:pt x="375159" y="406646"/>
                  </a:lnTo>
                  <a:lnTo>
                    <a:pt x="378231" y="411527"/>
                  </a:lnTo>
                  <a:lnTo>
                    <a:pt x="380025" y="417720"/>
                  </a:lnTo>
                  <a:lnTo>
                    <a:pt x="381797" y="421752"/>
                  </a:lnTo>
                  <a:lnTo>
                    <a:pt x="381194" y="421752"/>
                  </a:lnTo>
                  <a:lnTo>
                    <a:pt x="389701" y="451110"/>
                  </a:lnTo>
                  <a:cubicBezTo>
                    <a:pt x="392323" y="464838"/>
                    <a:pt x="393700" y="479051"/>
                    <a:pt x="393700" y="493609"/>
                  </a:cubicBezTo>
                  <a:cubicBezTo>
                    <a:pt x="393700" y="610072"/>
                    <a:pt x="305567" y="704484"/>
                    <a:pt x="196850" y="704484"/>
                  </a:cubicBezTo>
                  <a:close/>
                </a:path>
              </a:pathLst>
            </a:custGeom>
            <a:solidFill>
              <a:srgbClr val="ED7D31"/>
            </a:solidFill>
            <a:ln w="12700" cap="flat" cmpd="sng" algn="ctr">
              <a:noFill/>
              <a:prstDash val="solid"/>
              <a:miter lim="800000"/>
              <a:headEnd type="none" w="med" len="med"/>
              <a:tailEnd type="none" w="med" len="med"/>
            </a:ln>
            <a:effectLst>
              <a:outerShdw blurRad="50800" sx="85000" sy="85000" algn="ctr" rotWithShape="0">
                <a:sysClr val="windowText" lastClr="000000">
                  <a:alpha val="90000"/>
                </a:sysClr>
              </a:outerShdw>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Calibri" panose="020F0502020204030204"/>
                <a:ea typeface="+mn-ea"/>
                <a:cs typeface="+mn-cs"/>
              </a:endParaRPr>
            </a:p>
          </p:txBody>
        </p:sp>
        <p:sp>
          <p:nvSpPr>
            <p:cNvPr id="87" name="Freeform: Shape 86">
              <a:extLst>
                <a:ext uri="{FF2B5EF4-FFF2-40B4-BE49-F238E27FC236}">
                  <a16:creationId xmlns:a16="http://schemas.microsoft.com/office/drawing/2014/main" id="{7BA6A633-6B50-4DED-A629-EDBACE4B2082}"/>
                </a:ext>
              </a:extLst>
            </p:cNvPr>
            <p:cNvSpPr/>
            <p:nvPr/>
          </p:nvSpPr>
          <p:spPr bwMode="auto">
            <a:xfrm rot="10800000">
              <a:off x="5286298" y="1673632"/>
              <a:ext cx="79879" cy="146658"/>
            </a:xfrm>
            <a:custGeom>
              <a:avLst/>
              <a:gdLst>
                <a:gd name="connsiteX0" fmla="*/ 196850 w 393700"/>
                <a:gd name="connsiteY0" fmla="*/ 704484 h 704484"/>
                <a:gd name="connsiteX1" fmla="*/ 0 w 393700"/>
                <a:gd name="connsiteY1" fmla="*/ 493609 h 704484"/>
                <a:gd name="connsiteX2" fmla="*/ 3999 w 393700"/>
                <a:gd name="connsiteY2" fmla="*/ 451110 h 704484"/>
                <a:gd name="connsiteX3" fmla="*/ 12507 w 393700"/>
                <a:gd name="connsiteY3" fmla="*/ 421752 h 704484"/>
                <a:gd name="connsiteX4" fmla="*/ 11113 w 393700"/>
                <a:gd name="connsiteY4" fmla="*/ 421752 h 704484"/>
                <a:gd name="connsiteX5" fmla="*/ 15205 w 393700"/>
                <a:gd name="connsiteY5" fmla="*/ 412442 h 704484"/>
                <a:gd name="connsiteX6" fmla="*/ 15470 w 393700"/>
                <a:gd name="connsiteY6" fmla="*/ 411527 h 704484"/>
                <a:gd name="connsiteX7" fmla="*/ 15924 w 393700"/>
                <a:gd name="connsiteY7" fmla="*/ 410806 h 704484"/>
                <a:gd name="connsiteX8" fmla="*/ 196455 w 393700"/>
                <a:gd name="connsiteY8" fmla="*/ 0 h 704484"/>
                <a:gd name="connsiteX9" fmla="*/ 375159 w 393700"/>
                <a:gd name="connsiteY9" fmla="*/ 406646 h 704484"/>
                <a:gd name="connsiteX10" fmla="*/ 378231 w 393700"/>
                <a:gd name="connsiteY10" fmla="*/ 411527 h 704484"/>
                <a:gd name="connsiteX11" fmla="*/ 380025 w 393700"/>
                <a:gd name="connsiteY11" fmla="*/ 417720 h 704484"/>
                <a:gd name="connsiteX12" fmla="*/ 381797 w 393700"/>
                <a:gd name="connsiteY12" fmla="*/ 421752 h 704484"/>
                <a:gd name="connsiteX13" fmla="*/ 381194 w 393700"/>
                <a:gd name="connsiteY13" fmla="*/ 421752 h 704484"/>
                <a:gd name="connsiteX14" fmla="*/ 389701 w 393700"/>
                <a:gd name="connsiteY14" fmla="*/ 451110 h 704484"/>
                <a:gd name="connsiteX15" fmla="*/ 393700 w 393700"/>
                <a:gd name="connsiteY15" fmla="*/ 493609 h 704484"/>
                <a:gd name="connsiteX16" fmla="*/ 196850 w 393700"/>
                <a:gd name="connsiteY16" fmla="*/ 704484 h 704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3700" h="704484">
                  <a:moveTo>
                    <a:pt x="196850" y="704484"/>
                  </a:moveTo>
                  <a:cubicBezTo>
                    <a:pt x="88133" y="704484"/>
                    <a:pt x="0" y="610072"/>
                    <a:pt x="0" y="493609"/>
                  </a:cubicBezTo>
                  <a:cubicBezTo>
                    <a:pt x="0" y="479051"/>
                    <a:pt x="1377" y="464838"/>
                    <a:pt x="3999" y="451110"/>
                  </a:cubicBezTo>
                  <a:lnTo>
                    <a:pt x="12507" y="421752"/>
                  </a:lnTo>
                  <a:lnTo>
                    <a:pt x="11113" y="421752"/>
                  </a:lnTo>
                  <a:lnTo>
                    <a:pt x="15205" y="412442"/>
                  </a:lnTo>
                  <a:lnTo>
                    <a:pt x="15470" y="411527"/>
                  </a:lnTo>
                  <a:lnTo>
                    <a:pt x="15924" y="410806"/>
                  </a:lnTo>
                  <a:lnTo>
                    <a:pt x="196455" y="0"/>
                  </a:lnTo>
                  <a:lnTo>
                    <a:pt x="375159" y="406646"/>
                  </a:lnTo>
                  <a:lnTo>
                    <a:pt x="378231" y="411527"/>
                  </a:lnTo>
                  <a:lnTo>
                    <a:pt x="380025" y="417720"/>
                  </a:lnTo>
                  <a:lnTo>
                    <a:pt x="381797" y="421752"/>
                  </a:lnTo>
                  <a:lnTo>
                    <a:pt x="381194" y="421752"/>
                  </a:lnTo>
                  <a:lnTo>
                    <a:pt x="389701" y="451110"/>
                  </a:lnTo>
                  <a:cubicBezTo>
                    <a:pt x="392323" y="464838"/>
                    <a:pt x="393700" y="479051"/>
                    <a:pt x="393700" y="493609"/>
                  </a:cubicBezTo>
                  <a:cubicBezTo>
                    <a:pt x="393700" y="610072"/>
                    <a:pt x="305567" y="704484"/>
                    <a:pt x="196850" y="704484"/>
                  </a:cubicBezTo>
                  <a:close/>
                </a:path>
              </a:pathLst>
            </a:custGeom>
            <a:solidFill>
              <a:srgbClr val="ED7D31"/>
            </a:solidFill>
            <a:ln w="12700" cap="flat" cmpd="sng" algn="ctr">
              <a:noFill/>
              <a:prstDash val="solid"/>
              <a:miter lim="800000"/>
              <a:headEnd type="none" w="med" len="med"/>
              <a:tailEnd type="none" w="med" len="med"/>
            </a:ln>
            <a:effectLst>
              <a:outerShdw blurRad="50800" sx="85000" sy="85000" algn="ctr" rotWithShape="0">
                <a:sysClr val="windowText" lastClr="000000">
                  <a:alpha val="90000"/>
                </a:sysClr>
              </a:outerShdw>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Calibri" panose="020F0502020204030204"/>
                <a:ea typeface="+mn-ea"/>
                <a:cs typeface="+mn-cs"/>
              </a:endParaRPr>
            </a:p>
          </p:txBody>
        </p:sp>
        <p:sp>
          <p:nvSpPr>
            <p:cNvPr id="88" name="Freeform: Shape 87">
              <a:extLst>
                <a:ext uri="{FF2B5EF4-FFF2-40B4-BE49-F238E27FC236}">
                  <a16:creationId xmlns:a16="http://schemas.microsoft.com/office/drawing/2014/main" id="{F24EDFEB-299F-414D-B95D-F27978844A8B}"/>
                </a:ext>
              </a:extLst>
            </p:cNvPr>
            <p:cNvSpPr/>
            <p:nvPr/>
          </p:nvSpPr>
          <p:spPr bwMode="auto">
            <a:xfrm rot="10800000">
              <a:off x="5926372" y="1869692"/>
              <a:ext cx="79879" cy="146658"/>
            </a:xfrm>
            <a:custGeom>
              <a:avLst/>
              <a:gdLst>
                <a:gd name="connsiteX0" fmla="*/ 196850 w 393700"/>
                <a:gd name="connsiteY0" fmla="*/ 704484 h 704484"/>
                <a:gd name="connsiteX1" fmla="*/ 0 w 393700"/>
                <a:gd name="connsiteY1" fmla="*/ 493609 h 704484"/>
                <a:gd name="connsiteX2" fmla="*/ 3999 w 393700"/>
                <a:gd name="connsiteY2" fmla="*/ 451110 h 704484"/>
                <a:gd name="connsiteX3" fmla="*/ 12507 w 393700"/>
                <a:gd name="connsiteY3" fmla="*/ 421752 h 704484"/>
                <a:gd name="connsiteX4" fmla="*/ 11113 w 393700"/>
                <a:gd name="connsiteY4" fmla="*/ 421752 h 704484"/>
                <a:gd name="connsiteX5" fmla="*/ 15205 w 393700"/>
                <a:gd name="connsiteY5" fmla="*/ 412442 h 704484"/>
                <a:gd name="connsiteX6" fmla="*/ 15470 w 393700"/>
                <a:gd name="connsiteY6" fmla="*/ 411527 h 704484"/>
                <a:gd name="connsiteX7" fmla="*/ 15924 w 393700"/>
                <a:gd name="connsiteY7" fmla="*/ 410806 h 704484"/>
                <a:gd name="connsiteX8" fmla="*/ 196455 w 393700"/>
                <a:gd name="connsiteY8" fmla="*/ 0 h 704484"/>
                <a:gd name="connsiteX9" fmla="*/ 375159 w 393700"/>
                <a:gd name="connsiteY9" fmla="*/ 406646 h 704484"/>
                <a:gd name="connsiteX10" fmla="*/ 378231 w 393700"/>
                <a:gd name="connsiteY10" fmla="*/ 411527 h 704484"/>
                <a:gd name="connsiteX11" fmla="*/ 380025 w 393700"/>
                <a:gd name="connsiteY11" fmla="*/ 417720 h 704484"/>
                <a:gd name="connsiteX12" fmla="*/ 381797 w 393700"/>
                <a:gd name="connsiteY12" fmla="*/ 421752 h 704484"/>
                <a:gd name="connsiteX13" fmla="*/ 381194 w 393700"/>
                <a:gd name="connsiteY13" fmla="*/ 421752 h 704484"/>
                <a:gd name="connsiteX14" fmla="*/ 389701 w 393700"/>
                <a:gd name="connsiteY14" fmla="*/ 451110 h 704484"/>
                <a:gd name="connsiteX15" fmla="*/ 393700 w 393700"/>
                <a:gd name="connsiteY15" fmla="*/ 493609 h 704484"/>
                <a:gd name="connsiteX16" fmla="*/ 196850 w 393700"/>
                <a:gd name="connsiteY16" fmla="*/ 704484 h 704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3700" h="704484">
                  <a:moveTo>
                    <a:pt x="196850" y="704484"/>
                  </a:moveTo>
                  <a:cubicBezTo>
                    <a:pt x="88133" y="704484"/>
                    <a:pt x="0" y="610072"/>
                    <a:pt x="0" y="493609"/>
                  </a:cubicBezTo>
                  <a:cubicBezTo>
                    <a:pt x="0" y="479051"/>
                    <a:pt x="1377" y="464838"/>
                    <a:pt x="3999" y="451110"/>
                  </a:cubicBezTo>
                  <a:lnTo>
                    <a:pt x="12507" y="421752"/>
                  </a:lnTo>
                  <a:lnTo>
                    <a:pt x="11113" y="421752"/>
                  </a:lnTo>
                  <a:lnTo>
                    <a:pt x="15205" y="412442"/>
                  </a:lnTo>
                  <a:lnTo>
                    <a:pt x="15470" y="411527"/>
                  </a:lnTo>
                  <a:lnTo>
                    <a:pt x="15924" y="410806"/>
                  </a:lnTo>
                  <a:lnTo>
                    <a:pt x="196455" y="0"/>
                  </a:lnTo>
                  <a:lnTo>
                    <a:pt x="375159" y="406646"/>
                  </a:lnTo>
                  <a:lnTo>
                    <a:pt x="378231" y="411527"/>
                  </a:lnTo>
                  <a:lnTo>
                    <a:pt x="380025" y="417720"/>
                  </a:lnTo>
                  <a:lnTo>
                    <a:pt x="381797" y="421752"/>
                  </a:lnTo>
                  <a:lnTo>
                    <a:pt x="381194" y="421752"/>
                  </a:lnTo>
                  <a:lnTo>
                    <a:pt x="389701" y="451110"/>
                  </a:lnTo>
                  <a:cubicBezTo>
                    <a:pt x="392323" y="464838"/>
                    <a:pt x="393700" y="479051"/>
                    <a:pt x="393700" y="493609"/>
                  </a:cubicBezTo>
                  <a:cubicBezTo>
                    <a:pt x="393700" y="610072"/>
                    <a:pt x="305567" y="704484"/>
                    <a:pt x="196850" y="704484"/>
                  </a:cubicBezTo>
                  <a:close/>
                </a:path>
              </a:pathLst>
            </a:custGeom>
            <a:solidFill>
              <a:srgbClr val="ED7D31"/>
            </a:solidFill>
            <a:ln w="12700" cap="flat" cmpd="sng" algn="ctr">
              <a:noFill/>
              <a:prstDash val="solid"/>
              <a:miter lim="800000"/>
              <a:headEnd type="none" w="med" len="med"/>
              <a:tailEnd type="none" w="med" len="med"/>
            </a:ln>
            <a:effectLst>
              <a:outerShdw blurRad="50800" sx="85000" sy="85000" algn="ctr" rotWithShape="0">
                <a:sysClr val="windowText" lastClr="000000">
                  <a:alpha val="90000"/>
                </a:sysClr>
              </a:outerShdw>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Calibri" panose="020F0502020204030204"/>
                <a:ea typeface="+mn-ea"/>
                <a:cs typeface="+mn-cs"/>
              </a:endParaRPr>
            </a:p>
          </p:txBody>
        </p:sp>
        <p:sp>
          <p:nvSpPr>
            <p:cNvPr id="89" name="Freeform: Shape 88">
              <a:extLst>
                <a:ext uri="{FF2B5EF4-FFF2-40B4-BE49-F238E27FC236}">
                  <a16:creationId xmlns:a16="http://schemas.microsoft.com/office/drawing/2014/main" id="{CB03D997-08B7-40D7-98CB-8809457E98FF}"/>
                </a:ext>
              </a:extLst>
            </p:cNvPr>
            <p:cNvSpPr/>
            <p:nvPr/>
          </p:nvSpPr>
          <p:spPr bwMode="auto">
            <a:xfrm rot="10800000">
              <a:off x="5570118" y="1636963"/>
              <a:ext cx="79879" cy="146658"/>
            </a:xfrm>
            <a:custGeom>
              <a:avLst/>
              <a:gdLst>
                <a:gd name="connsiteX0" fmla="*/ 196850 w 393700"/>
                <a:gd name="connsiteY0" fmla="*/ 704484 h 704484"/>
                <a:gd name="connsiteX1" fmla="*/ 0 w 393700"/>
                <a:gd name="connsiteY1" fmla="*/ 493609 h 704484"/>
                <a:gd name="connsiteX2" fmla="*/ 3999 w 393700"/>
                <a:gd name="connsiteY2" fmla="*/ 451110 h 704484"/>
                <a:gd name="connsiteX3" fmla="*/ 12507 w 393700"/>
                <a:gd name="connsiteY3" fmla="*/ 421752 h 704484"/>
                <a:gd name="connsiteX4" fmla="*/ 11113 w 393700"/>
                <a:gd name="connsiteY4" fmla="*/ 421752 h 704484"/>
                <a:gd name="connsiteX5" fmla="*/ 15205 w 393700"/>
                <a:gd name="connsiteY5" fmla="*/ 412442 h 704484"/>
                <a:gd name="connsiteX6" fmla="*/ 15470 w 393700"/>
                <a:gd name="connsiteY6" fmla="*/ 411527 h 704484"/>
                <a:gd name="connsiteX7" fmla="*/ 15924 w 393700"/>
                <a:gd name="connsiteY7" fmla="*/ 410806 h 704484"/>
                <a:gd name="connsiteX8" fmla="*/ 196455 w 393700"/>
                <a:gd name="connsiteY8" fmla="*/ 0 h 704484"/>
                <a:gd name="connsiteX9" fmla="*/ 375159 w 393700"/>
                <a:gd name="connsiteY9" fmla="*/ 406646 h 704484"/>
                <a:gd name="connsiteX10" fmla="*/ 378231 w 393700"/>
                <a:gd name="connsiteY10" fmla="*/ 411527 h 704484"/>
                <a:gd name="connsiteX11" fmla="*/ 380025 w 393700"/>
                <a:gd name="connsiteY11" fmla="*/ 417720 h 704484"/>
                <a:gd name="connsiteX12" fmla="*/ 381797 w 393700"/>
                <a:gd name="connsiteY12" fmla="*/ 421752 h 704484"/>
                <a:gd name="connsiteX13" fmla="*/ 381194 w 393700"/>
                <a:gd name="connsiteY13" fmla="*/ 421752 h 704484"/>
                <a:gd name="connsiteX14" fmla="*/ 389701 w 393700"/>
                <a:gd name="connsiteY14" fmla="*/ 451110 h 704484"/>
                <a:gd name="connsiteX15" fmla="*/ 393700 w 393700"/>
                <a:gd name="connsiteY15" fmla="*/ 493609 h 704484"/>
                <a:gd name="connsiteX16" fmla="*/ 196850 w 393700"/>
                <a:gd name="connsiteY16" fmla="*/ 704484 h 704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3700" h="704484">
                  <a:moveTo>
                    <a:pt x="196850" y="704484"/>
                  </a:moveTo>
                  <a:cubicBezTo>
                    <a:pt x="88133" y="704484"/>
                    <a:pt x="0" y="610072"/>
                    <a:pt x="0" y="493609"/>
                  </a:cubicBezTo>
                  <a:cubicBezTo>
                    <a:pt x="0" y="479051"/>
                    <a:pt x="1377" y="464838"/>
                    <a:pt x="3999" y="451110"/>
                  </a:cubicBezTo>
                  <a:lnTo>
                    <a:pt x="12507" y="421752"/>
                  </a:lnTo>
                  <a:lnTo>
                    <a:pt x="11113" y="421752"/>
                  </a:lnTo>
                  <a:lnTo>
                    <a:pt x="15205" y="412442"/>
                  </a:lnTo>
                  <a:lnTo>
                    <a:pt x="15470" y="411527"/>
                  </a:lnTo>
                  <a:lnTo>
                    <a:pt x="15924" y="410806"/>
                  </a:lnTo>
                  <a:lnTo>
                    <a:pt x="196455" y="0"/>
                  </a:lnTo>
                  <a:lnTo>
                    <a:pt x="375159" y="406646"/>
                  </a:lnTo>
                  <a:lnTo>
                    <a:pt x="378231" y="411527"/>
                  </a:lnTo>
                  <a:lnTo>
                    <a:pt x="380025" y="417720"/>
                  </a:lnTo>
                  <a:lnTo>
                    <a:pt x="381797" y="421752"/>
                  </a:lnTo>
                  <a:lnTo>
                    <a:pt x="381194" y="421752"/>
                  </a:lnTo>
                  <a:lnTo>
                    <a:pt x="389701" y="451110"/>
                  </a:lnTo>
                  <a:cubicBezTo>
                    <a:pt x="392323" y="464838"/>
                    <a:pt x="393700" y="479051"/>
                    <a:pt x="393700" y="493609"/>
                  </a:cubicBezTo>
                  <a:cubicBezTo>
                    <a:pt x="393700" y="610072"/>
                    <a:pt x="305567" y="704484"/>
                    <a:pt x="196850" y="704484"/>
                  </a:cubicBezTo>
                  <a:close/>
                </a:path>
              </a:pathLst>
            </a:custGeom>
            <a:solidFill>
              <a:srgbClr val="ED7D31"/>
            </a:solidFill>
            <a:ln w="12700" cap="flat" cmpd="sng" algn="ctr">
              <a:noFill/>
              <a:prstDash val="solid"/>
              <a:miter lim="800000"/>
              <a:headEnd type="none" w="med" len="med"/>
              <a:tailEnd type="none" w="med" len="med"/>
            </a:ln>
            <a:effectLst>
              <a:outerShdw blurRad="50800" sx="85000" sy="85000" algn="ctr" rotWithShape="0">
                <a:sysClr val="windowText" lastClr="000000">
                  <a:alpha val="90000"/>
                </a:sysClr>
              </a:outerShdw>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Calibri" panose="020F0502020204030204"/>
                <a:ea typeface="+mn-ea"/>
                <a:cs typeface="+mn-cs"/>
              </a:endParaRPr>
            </a:p>
          </p:txBody>
        </p:sp>
        <p:sp>
          <p:nvSpPr>
            <p:cNvPr id="90" name="Freeform: Shape 89">
              <a:extLst>
                <a:ext uri="{FF2B5EF4-FFF2-40B4-BE49-F238E27FC236}">
                  <a16:creationId xmlns:a16="http://schemas.microsoft.com/office/drawing/2014/main" id="{38B8775A-3623-4276-8B7F-159EC6F9D290}"/>
                </a:ext>
              </a:extLst>
            </p:cNvPr>
            <p:cNvSpPr/>
            <p:nvPr/>
          </p:nvSpPr>
          <p:spPr bwMode="auto">
            <a:xfrm rot="10800000">
              <a:off x="6134132" y="1538985"/>
              <a:ext cx="79879" cy="146658"/>
            </a:xfrm>
            <a:custGeom>
              <a:avLst/>
              <a:gdLst>
                <a:gd name="connsiteX0" fmla="*/ 196850 w 393700"/>
                <a:gd name="connsiteY0" fmla="*/ 704484 h 704484"/>
                <a:gd name="connsiteX1" fmla="*/ 0 w 393700"/>
                <a:gd name="connsiteY1" fmla="*/ 493609 h 704484"/>
                <a:gd name="connsiteX2" fmla="*/ 3999 w 393700"/>
                <a:gd name="connsiteY2" fmla="*/ 451110 h 704484"/>
                <a:gd name="connsiteX3" fmla="*/ 12507 w 393700"/>
                <a:gd name="connsiteY3" fmla="*/ 421752 h 704484"/>
                <a:gd name="connsiteX4" fmla="*/ 11113 w 393700"/>
                <a:gd name="connsiteY4" fmla="*/ 421752 h 704484"/>
                <a:gd name="connsiteX5" fmla="*/ 15205 w 393700"/>
                <a:gd name="connsiteY5" fmla="*/ 412442 h 704484"/>
                <a:gd name="connsiteX6" fmla="*/ 15470 w 393700"/>
                <a:gd name="connsiteY6" fmla="*/ 411527 h 704484"/>
                <a:gd name="connsiteX7" fmla="*/ 15924 w 393700"/>
                <a:gd name="connsiteY7" fmla="*/ 410806 h 704484"/>
                <a:gd name="connsiteX8" fmla="*/ 196455 w 393700"/>
                <a:gd name="connsiteY8" fmla="*/ 0 h 704484"/>
                <a:gd name="connsiteX9" fmla="*/ 375159 w 393700"/>
                <a:gd name="connsiteY9" fmla="*/ 406646 h 704484"/>
                <a:gd name="connsiteX10" fmla="*/ 378231 w 393700"/>
                <a:gd name="connsiteY10" fmla="*/ 411527 h 704484"/>
                <a:gd name="connsiteX11" fmla="*/ 380025 w 393700"/>
                <a:gd name="connsiteY11" fmla="*/ 417720 h 704484"/>
                <a:gd name="connsiteX12" fmla="*/ 381797 w 393700"/>
                <a:gd name="connsiteY12" fmla="*/ 421752 h 704484"/>
                <a:gd name="connsiteX13" fmla="*/ 381194 w 393700"/>
                <a:gd name="connsiteY13" fmla="*/ 421752 h 704484"/>
                <a:gd name="connsiteX14" fmla="*/ 389701 w 393700"/>
                <a:gd name="connsiteY14" fmla="*/ 451110 h 704484"/>
                <a:gd name="connsiteX15" fmla="*/ 393700 w 393700"/>
                <a:gd name="connsiteY15" fmla="*/ 493609 h 704484"/>
                <a:gd name="connsiteX16" fmla="*/ 196850 w 393700"/>
                <a:gd name="connsiteY16" fmla="*/ 704484 h 704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3700" h="704484">
                  <a:moveTo>
                    <a:pt x="196850" y="704484"/>
                  </a:moveTo>
                  <a:cubicBezTo>
                    <a:pt x="88133" y="704484"/>
                    <a:pt x="0" y="610072"/>
                    <a:pt x="0" y="493609"/>
                  </a:cubicBezTo>
                  <a:cubicBezTo>
                    <a:pt x="0" y="479051"/>
                    <a:pt x="1377" y="464838"/>
                    <a:pt x="3999" y="451110"/>
                  </a:cubicBezTo>
                  <a:lnTo>
                    <a:pt x="12507" y="421752"/>
                  </a:lnTo>
                  <a:lnTo>
                    <a:pt x="11113" y="421752"/>
                  </a:lnTo>
                  <a:lnTo>
                    <a:pt x="15205" y="412442"/>
                  </a:lnTo>
                  <a:lnTo>
                    <a:pt x="15470" y="411527"/>
                  </a:lnTo>
                  <a:lnTo>
                    <a:pt x="15924" y="410806"/>
                  </a:lnTo>
                  <a:lnTo>
                    <a:pt x="196455" y="0"/>
                  </a:lnTo>
                  <a:lnTo>
                    <a:pt x="375159" y="406646"/>
                  </a:lnTo>
                  <a:lnTo>
                    <a:pt x="378231" y="411527"/>
                  </a:lnTo>
                  <a:lnTo>
                    <a:pt x="380025" y="417720"/>
                  </a:lnTo>
                  <a:lnTo>
                    <a:pt x="381797" y="421752"/>
                  </a:lnTo>
                  <a:lnTo>
                    <a:pt x="381194" y="421752"/>
                  </a:lnTo>
                  <a:lnTo>
                    <a:pt x="389701" y="451110"/>
                  </a:lnTo>
                  <a:cubicBezTo>
                    <a:pt x="392323" y="464838"/>
                    <a:pt x="393700" y="479051"/>
                    <a:pt x="393700" y="493609"/>
                  </a:cubicBezTo>
                  <a:cubicBezTo>
                    <a:pt x="393700" y="610072"/>
                    <a:pt x="305567" y="704484"/>
                    <a:pt x="196850" y="704484"/>
                  </a:cubicBezTo>
                  <a:close/>
                </a:path>
              </a:pathLst>
            </a:custGeom>
            <a:solidFill>
              <a:srgbClr val="ED7D31"/>
            </a:solidFill>
            <a:ln w="12700" cap="flat" cmpd="sng" algn="ctr">
              <a:noFill/>
              <a:prstDash val="solid"/>
              <a:miter lim="800000"/>
              <a:headEnd type="none" w="med" len="med"/>
              <a:tailEnd type="none" w="med" len="med"/>
            </a:ln>
            <a:effectLst>
              <a:outerShdw blurRad="50800" sx="85000" sy="85000" algn="ctr" rotWithShape="0">
                <a:sysClr val="windowText" lastClr="000000">
                  <a:alpha val="90000"/>
                </a:sysClr>
              </a:outerShdw>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Calibri" panose="020F0502020204030204"/>
                <a:ea typeface="+mn-ea"/>
                <a:cs typeface="+mn-cs"/>
              </a:endParaRPr>
            </a:p>
          </p:txBody>
        </p:sp>
        <p:sp>
          <p:nvSpPr>
            <p:cNvPr id="91" name="Freeform: Shape 90">
              <a:extLst>
                <a:ext uri="{FF2B5EF4-FFF2-40B4-BE49-F238E27FC236}">
                  <a16:creationId xmlns:a16="http://schemas.microsoft.com/office/drawing/2014/main" id="{0BF74BB2-8DEC-4558-A4B7-8E32532CB7A7}"/>
                </a:ext>
              </a:extLst>
            </p:cNvPr>
            <p:cNvSpPr/>
            <p:nvPr/>
          </p:nvSpPr>
          <p:spPr bwMode="auto">
            <a:xfrm rot="10800000">
              <a:off x="6044999" y="1575693"/>
              <a:ext cx="79879" cy="146658"/>
            </a:xfrm>
            <a:custGeom>
              <a:avLst/>
              <a:gdLst>
                <a:gd name="connsiteX0" fmla="*/ 196850 w 393700"/>
                <a:gd name="connsiteY0" fmla="*/ 704484 h 704484"/>
                <a:gd name="connsiteX1" fmla="*/ 0 w 393700"/>
                <a:gd name="connsiteY1" fmla="*/ 493609 h 704484"/>
                <a:gd name="connsiteX2" fmla="*/ 3999 w 393700"/>
                <a:gd name="connsiteY2" fmla="*/ 451110 h 704484"/>
                <a:gd name="connsiteX3" fmla="*/ 12507 w 393700"/>
                <a:gd name="connsiteY3" fmla="*/ 421752 h 704484"/>
                <a:gd name="connsiteX4" fmla="*/ 11113 w 393700"/>
                <a:gd name="connsiteY4" fmla="*/ 421752 h 704484"/>
                <a:gd name="connsiteX5" fmla="*/ 15205 w 393700"/>
                <a:gd name="connsiteY5" fmla="*/ 412442 h 704484"/>
                <a:gd name="connsiteX6" fmla="*/ 15470 w 393700"/>
                <a:gd name="connsiteY6" fmla="*/ 411527 h 704484"/>
                <a:gd name="connsiteX7" fmla="*/ 15924 w 393700"/>
                <a:gd name="connsiteY7" fmla="*/ 410806 h 704484"/>
                <a:gd name="connsiteX8" fmla="*/ 196455 w 393700"/>
                <a:gd name="connsiteY8" fmla="*/ 0 h 704484"/>
                <a:gd name="connsiteX9" fmla="*/ 375159 w 393700"/>
                <a:gd name="connsiteY9" fmla="*/ 406646 h 704484"/>
                <a:gd name="connsiteX10" fmla="*/ 378231 w 393700"/>
                <a:gd name="connsiteY10" fmla="*/ 411527 h 704484"/>
                <a:gd name="connsiteX11" fmla="*/ 380025 w 393700"/>
                <a:gd name="connsiteY11" fmla="*/ 417720 h 704484"/>
                <a:gd name="connsiteX12" fmla="*/ 381797 w 393700"/>
                <a:gd name="connsiteY12" fmla="*/ 421752 h 704484"/>
                <a:gd name="connsiteX13" fmla="*/ 381194 w 393700"/>
                <a:gd name="connsiteY13" fmla="*/ 421752 h 704484"/>
                <a:gd name="connsiteX14" fmla="*/ 389701 w 393700"/>
                <a:gd name="connsiteY14" fmla="*/ 451110 h 704484"/>
                <a:gd name="connsiteX15" fmla="*/ 393700 w 393700"/>
                <a:gd name="connsiteY15" fmla="*/ 493609 h 704484"/>
                <a:gd name="connsiteX16" fmla="*/ 196850 w 393700"/>
                <a:gd name="connsiteY16" fmla="*/ 704484 h 704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3700" h="704484">
                  <a:moveTo>
                    <a:pt x="196850" y="704484"/>
                  </a:moveTo>
                  <a:cubicBezTo>
                    <a:pt x="88133" y="704484"/>
                    <a:pt x="0" y="610072"/>
                    <a:pt x="0" y="493609"/>
                  </a:cubicBezTo>
                  <a:cubicBezTo>
                    <a:pt x="0" y="479051"/>
                    <a:pt x="1377" y="464838"/>
                    <a:pt x="3999" y="451110"/>
                  </a:cubicBezTo>
                  <a:lnTo>
                    <a:pt x="12507" y="421752"/>
                  </a:lnTo>
                  <a:lnTo>
                    <a:pt x="11113" y="421752"/>
                  </a:lnTo>
                  <a:lnTo>
                    <a:pt x="15205" y="412442"/>
                  </a:lnTo>
                  <a:lnTo>
                    <a:pt x="15470" y="411527"/>
                  </a:lnTo>
                  <a:lnTo>
                    <a:pt x="15924" y="410806"/>
                  </a:lnTo>
                  <a:lnTo>
                    <a:pt x="196455" y="0"/>
                  </a:lnTo>
                  <a:lnTo>
                    <a:pt x="375159" y="406646"/>
                  </a:lnTo>
                  <a:lnTo>
                    <a:pt x="378231" y="411527"/>
                  </a:lnTo>
                  <a:lnTo>
                    <a:pt x="380025" y="417720"/>
                  </a:lnTo>
                  <a:lnTo>
                    <a:pt x="381797" y="421752"/>
                  </a:lnTo>
                  <a:lnTo>
                    <a:pt x="381194" y="421752"/>
                  </a:lnTo>
                  <a:lnTo>
                    <a:pt x="389701" y="451110"/>
                  </a:lnTo>
                  <a:cubicBezTo>
                    <a:pt x="392323" y="464838"/>
                    <a:pt x="393700" y="479051"/>
                    <a:pt x="393700" y="493609"/>
                  </a:cubicBezTo>
                  <a:cubicBezTo>
                    <a:pt x="393700" y="610072"/>
                    <a:pt x="305567" y="704484"/>
                    <a:pt x="196850" y="704484"/>
                  </a:cubicBezTo>
                  <a:close/>
                </a:path>
              </a:pathLst>
            </a:custGeom>
            <a:solidFill>
              <a:srgbClr val="ED7D31"/>
            </a:solidFill>
            <a:ln w="12700" cap="flat" cmpd="sng" algn="ctr">
              <a:solidFill>
                <a:sysClr val="window" lastClr="FFFFFF"/>
              </a:solidFill>
              <a:prstDash val="solid"/>
              <a:miter lim="800000"/>
              <a:headEnd type="none" w="med" len="med"/>
              <a:tailEnd type="none" w="med" len="med"/>
            </a:ln>
            <a:effectLst>
              <a:outerShdw blurRad="50800" sx="85000" sy="85000" algn="ctr" rotWithShape="0">
                <a:sysClr val="windowText" lastClr="000000">
                  <a:alpha val="90000"/>
                </a:sysClr>
              </a:outerShdw>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Calibri" panose="020F0502020204030204"/>
                <a:ea typeface="+mn-ea"/>
                <a:cs typeface="+mn-cs"/>
              </a:endParaRPr>
            </a:p>
          </p:txBody>
        </p:sp>
        <p:sp>
          <p:nvSpPr>
            <p:cNvPr id="92" name="Freeform: Shape 91">
              <a:extLst>
                <a:ext uri="{FF2B5EF4-FFF2-40B4-BE49-F238E27FC236}">
                  <a16:creationId xmlns:a16="http://schemas.microsoft.com/office/drawing/2014/main" id="{78312EE2-ED4D-49A2-BF35-3E240841FBE7}"/>
                </a:ext>
              </a:extLst>
            </p:cNvPr>
            <p:cNvSpPr/>
            <p:nvPr/>
          </p:nvSpPr>
          <p:spPr bwMode="auto">
            <a:xfrm rot="10800000">
              <a:off x="6748941" y="3115908"/>
              <a:ext cx="79879" cy="146658"/>
            </a:xfrm>
            <a:custGeom>
              <a:avLst/>
              <a:gdLst>
                <a:gd name="connsiteX0" fmla="*/ 196850 w 393700"/>
                <a:gd name="connsiteY0" fmla="*/ 704484 h 704484"/>
                <a:gd name="connsiteX1" fmla="*/ 0 w 393700"/>
                <a:gd name="connsiteY1" fmla="*/ 493609 h 704484"/>
                <a:gd name="connsiteX2" fmla="*/ 3999 w 393700"/>
                <a:gd name="connsiteY2" fmla="*/ 451110 h 704484"/>
                <a:gd name="connsiteX3" fmla="*/ 12507 w 393700"/>
                <a:gd name="connsiteY3" fmla="*/ 421752 h 704484"/>
                <a:gd name="connsiteX4" fmla="*/ 11113 w 393700"/>
                <a:gd name="connsiteY4" fmla="*/ 421752 h 704484"/>
                <a:gd name="connsiteX5" fmla="*/ 15205 w 393700"/>
                <a:gd name="connsiteY5" fmla="*/ 412442 h 704484"/>
                <a:gd name="connsiteX6" fmla="*/ 15470 w 393700"/>
                <a:gd name="connsiteY6" fmla="*/ 411527 h 704484"/>
                <a:gd name="connsiteX7" fmla="*/ 15924 w 393700"/>
                <a:gd name="connsiteY7" fmla="*/ 410806 h 704484"/>
                <a:gd name="connsiteX8" fmla="*/ 196455 w 393700"/>
                <a:gd name="connsiteY8" fmla="*/ 0 h 704484"/>
                <a:gd name="connsiteX9" fmla="*/ 375159 w 393700"/>
                <a:gd name="connsiteY9" fmla="*/ 406646 h 704484"/>
                <a:gd name="connsiteX10" fmla="*/ 378231 w 393700"/>
                <a:gd name="connsiteY10" fmla="*/ 411527 h 704484"/>
                <a:gd name="connsiteX11" fmla="*/ 380025 w 393700"/>
                <a:gd name="connsiteY11" fmla="*/ 417720 h 704484"/>
                <a:gd name="connsiteX12" fmla="*/ 381797 w 393700"/>
                <a:gd name="connsiteY12" fmla="*/ 421752 h 704484"/>
                <a:gd name="connsiteX13" fmla="*/ 381194 w 393700"/>
                <a:gd name="connsiteY13" fmla="*/ 421752 h 704484"/>
                <a:gd name="connsiteX14" fmla="*/ 389701 w 393700"/>
                <a:gd name="connsiteY14" fmla="*/ 451110 h 704484"/>
                <a:gd name="connsiteX15" fmla="*/ 393700 w 393700"/>
                <a:gd name="connsiteY15" fmla="*/ 493609 h 704484"/>
                <a:gd name="connsiteX16" fmla="*/ 196850 w 393700"/>
                <a:gd name="connsiteY16" fmla="*/ 704484 h 704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3700" h="704484">
                  <a:moveTo>
                    <a:pt x="196850" y="704484"/>
                  </a:moveTo>
                  <a:cubicBezTo>
                    <a:pt x="88133" y="704484"/>
                    <a:pt x="0" y="610072"/>
                    <a:pt x="0" y="493609"/>
                  </a:cubicBezTo>
                  <a:cubicBezTo>
                    <a:pt x="0" y="479051"/>
                    <a:pt x="1377" y="464838"/>
                    <a:pt x="3999" y="451110"/>
                  </a:cubicBezTo>
                  <a:lnTo>
                    <a:pt x="12507" y="421752"/>
                  </a:lnTo>
                  <a:lnTo>
                    <a:pt x="11113" y="421752"/>
                  </a:lnTo>
                  <a:lnTo>
                    <a:pt x="15205" y="412442"/>
                  </a:lnTo>
                  <a:lnTo>
                    <a:pt x="15470" y="411527"/>
                  </a:lnTo>
                  <a:lnTo>
                    <a:pt x="15924" y="410806"/>
                  </a:lnTo>
                  <a:lnTo>
                    <a:pt x="196455" y="0"/>
                  </a:lnTo>
                  <a:lnTo>
                    <a:pt x="375159" y="406646"/>
                  </a:lnTo>
                  <a:lnTo>
                    <a:pt x="378231" y="411527"/>
                  </a:lnTo>
                  <a:lnTo>
                    <a:pt x="380025" y="417720"/>
                  </a:lnTo>
                  <a:lnTo>
                    <a:pt x="381797" y="421752"/>
                  </a:lnTo>
                  <a:lnTo>
                    <a:pt x="381194" y="421752"/>
                  </a:lnTo>
                  <a:lnTo>
                    <a:pt x="389701" y="451110"/>
                  </a:lnTo>
                  <a:cubicBezTo>
                    <a:pt x="392323" y="464838"/>
                    <a:pt x="393700" y="479051"/>
                    <a:pt x="393700" y="493609"/>
                  </a:cubicBezTo>
                  <a:cubicBezTo>
                    <a:pt x="393700" y="610072"/>
                    <a:pt x="305567" y="704484"/>
                    <a:pt x="196850" y="704484"/>
                  </a:cubicBezTo>
                  <a:close/>
                </a:path>
              </a:pathLst>
            </a:custGeom>
            <a:solidFill>
              <a:srgbClr val="ED7D31"/>
            </a:solidFill>
            <a:ln w="12700" cap="flat" cmpd="sng" algn="ctr">
              <a:noFill/>
              <a:prstDash val="solid"/>
              <a:miter lim="800000"/>
              <a:headEnd type="none" w="med" len="med"/>
              <a:tailEnd type="none" w="med" len="med"/>
            </a:ln>
            <a:effectLst>
              <a:outerShdw blurRad="50800" sx="85000" sy="85000" algn="ctr" rotWithShape="0">
                <a:sysClr val="windowText" lastClr="000000">
                  <a:alpha val="90000"/>
                </a:sysClr>
              </a:outerShdw>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Calibri" panose="020F0502020204030204"/>
                <a:ea typeface="+mn-ea"/>
                <a:cs typeface="+mn-cs"/>
              </a:endParaRPr>
            </a:p>
          </p:txBody>
        </p:sp>
        <p:sp>
          <p:nvSpPr>
            <p:cNvPr id="93" name="Freeform: Shape 92">
              <a:extLst>
                <a:ext uri="{FF2B5EF4-FFF2-40B4-BE49-F238E27FC236}">
                  <a16:creationId xmlns:a16="http://schemas.microsoft.com/office/drawing/2014/main" id="{17FF62B2-CEB3-407E-A209-F6AE060E0BA4}"/>
                </a:ext>
              </a:extLst>
            </p:cNvPr>
            <p:cNvSpPr/>
            <p:nvPr/>
          </p:nvSpPr>
          <p:spPr bwMode="auto">
            <a:xfrm rot="10800000">
              <a:off x="6623590" y="3175652"/>
              <a:ext cx="79879" cy="146658"/>
            </a:xfrm>
            <a:custGeom>
              <a:avLst/>
              <a:gdLst>
                <a:gd name="connsiteX0" fmla="*/ 196850 w 393700"/>
                <a:gd name="connsiteY0" fmla="*/ 704484 h 704484"/>
                <a:gd name="connsiteX1" fmla="*/ 0 w 393700"/>
                <a:gd name="connsiteY1" fmla="*/ 493609 h 704484"/>
                <a:gd name="connsiteX2" fmla="*/ 3999 w 393700"/>
                <a:gd name="connsiteY2" fmla="*/ 451110 h 704484"/>
                <a:gd name="connsiteX3" fmla="*/ 12507 w 393700"/>
                <a:gd name="connsiteY3" fmla="*/ 421752 h 704484"/>
                <a:gd name="connsiteX4" fmla="*/ 11113 w 393700"/>
                <a:gd name="connsiteY4" fmla="*/ 421752 h 704484"/>
                <a:gd name="connsiteX5" fmla="*/ 15205 w 393700"/>
                <a:gd name="connsiteY5" fmla="*/ 412442 h 704484"/>
                <a:gd name="connsiteX6" fmla="*/ 15470 w 393700"/>
                <a:gd name="connsiteY6" fmla="*/ 411527 h 704484"/>
                <a:gd name="connsiteX7" fmla="*/ 15924 w 393700"/>
                <a:gd name="connsiteY7" fmla="*/ 410806 h 704484"/>
                <a:gd name="connsiteX8" fmla="*/ 196455 w 393700"/>
                <a:gd name="connsiteY8" fmla="*/ 0 h 704484"/>
                <a:gd name="connsiteX9" fmla="*/ 375159 w 393700"/>
                <a:gd name="connsiteY9" fmla="*/ 406646 h 704484"/>
                <a:gd name="connsiteX10" fmla="*/ 378231 w 393700"/>
                <a:gd name="connsiteY10" fmla="*/ 411527 h 704484"/>
                <a:gd name="connsiteX11" fmla="*/ 380025 w 393700"/>
                <a:gd name="connsiteY11" fmla="*/ 417720 h 704484"/>
                <a:gd name="connsiteX12" fmla="*/ 381797 w 393700"/>
                <a:gd name="connsiteY12" fmla="*/ 421752 h 704484"/>
                <a:gd name="connsiteX13" fmla="*/ 381194 w 393700"/>
                <a:gd name="connsiteY13" fmla="*/ 421752 h 704484"/>
                <a:gd name="connsiteX14" fmla="*/ 389701 w 393700"/>
                <a:gd name="connsiteY14" fmla="*/ 451110 h 704484"/>
                <a:gd name="connsiteX15" fmla="*/ 393700 w 393700"/>
                <a:gd name="connsiteY15" fmla="*/ 493609 h 704484"/>
                <a:gd name="connsiteX16" fmla="*/ 196850 w 393700"/>
                <a:gd name="connsiteY16" fmla="*/ 704484 h 704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3700" h="704484">
                  <a:moveTo>
                    <a:pt x="196850" y="704484"/>
                  </a:moveTo>
                  <a:cubicBezTo>
                    <a:pt x="88133" y="704484"/>
                    <a:pt x="0" y="610072"/>
                    <a:pt x="0" y="493609"/>
                  </a:cubicBezTo>
                  <a:cubicBezTo>
                    <a:pt x="0" y="479051"/>
                    <a:pt x="1377" y="464838"/>
                    <a:pt x="3999" y="451110"/>
                  </a:cubicBezTo>
                  <a:lnTo>
                    <a:pt x="12507" y="421752"/>
                  </a:lnTo>
                  <a:lnTo>
                    <a:pt x="11113" y="421752"/>
                  </a:lnTo>
                  <a:lnTo>
                    <a:pt x="15205" y="412442"/>
                  </a:lnTo>
                  <a:lnTo>
                    <a:pt x="15470" y="411527"/>
                  </a:lnTo>
                  <a:lnTo>
                    <a:pt x="15924" y="410806"/>
                  </a:lnTo>
                  <a:lnTo>
                    <a:pt x="196455" y="0"/>
                  </a:lnTo>
                  <a:lnTo>
                    <a:pt x="375159" y="406646"/>
                  </a:lnTo>
                  <a:lnTo>
                    <a:pt x="378231" y="411527"/>
                  </a:lnTo>
                  <a:lnTo>
                    <a:pt x="380025" y="417720"/>
                  </a:lnTo>
                  <a:lnTo>
                    <a:pt x="381797" y="421752"/>
                  </a:lnTo>
                  <a:lnTo>
                    <a:pt x="381194" y="421752"/>
                  </a:lnTo>
                  <a:lnTo>
                    <a:pt x="389701" y="451110"/>
                  </a:lnTo>
                  <a:cubicBezTo>
                    <a:pt x="392323" y="464838"/>
                    <a:pt x="393700" y="479051"/>
                    <a:pt x="393700" y="493609"/>
                  </a:cubicBezTo>
                  <a:cubicBezTo>
                    <a:pt x="393700" y="610072"/>
                    <a:pt x="305567" y="704484"/>
                    <a:pt x="196850" y="704484"/>
                  </a:cubicBezTo>
                  <a:close/>
                </a:path>
              </a:pathLst>
            </a:custGeom>
            <a:solidFill>
              <a:srgbClr val="ED7D31"/>
            </a:solidFill>
            <a:ln w="12700" cap="flat" cmpd="sng" algn="ctr">
              <a:solidFill>
                <a:sysClr val="window" lastClr="FFFFFF"/>
              </a:solidFill>
              <a:prstDash val="solid"/>
              <a:miter lim="800000"/>
              <a:headEnd type="none" w="med" len="med"/>
              <a:tailEnd type="none" w="med" len="med"/>
            </a:ln>
            <a:effectLst>
              <a:outerShdw blurRad="50800" sx="85000" sy="85000" algn="ctr" rotWithShape="0">
                <a:sysClr val="windowText" lastClr="000000">
                  <a:alpha val="90000"/>
                </a:sysClr>
              </a:outerShdw>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Calibri" panose="020F0502020204030204"/>
                <a:ea typeface="+mn-ea"/>
                <a:cs typeface="+mn-cs"/>
              </a:endParaRPr>
            </a:p>
          </p:txBody>
        </p:sp>
        <p:sp>
          <p:nvSpPr>
            <p:cNvPr id="94" name="Freeform: Shape 93">
              <a:extLst>
                <a:ext uri="{FF2B5EF4-FFF2-40B4-BE49-F238E27FC236}">
                  <a16:creationId xmlns:a16="http://schemas.microsoft.com/office/drawing/2014/main" id="{93C87A3A-1805-4BCB-BD74-FF63BD49B21C}"/>
                </a:ext>
              </a:extLst>
            </p:cNvPr>
            <p:cNvSpPr/>
            <p:nvPr/>
          </p:nvSpPr>
          <p:spPr bwMode="auto">
            <a:xfrm rot="10800000">
              <a:off x="5459078" y="1693966"/>
              <a:ext cx="79879" cy="146658"/>
            </a:xfrm>
            <a:custGeom>
              <a:avLst/>
              <a:gdLst>
                <a:gd name="connsiteX0" fmla="*/ 196850 w 393700"/>
                <a:gd name="connsiteY0" fmla="*/ 704484 h 704484"/>
                <a:gd name="connsiteX1" fmla="*/ 0 w 393700"/>
                <a:gd name="connsiteY1" fmla="*/ 493609 h 704484"/>
                <a:gd name="connsiteX2" fmla="*/ 3999 w 393700"/>
                <a:gd name="connsiteY2" fmla="*/ 451110 h 704484"/>
                <a:gd name="connsiteX3" fmla="*/ 12507 w 393700"/>
                <a:gd name="connsiteY3" fmla="*/ 421752 h 704484"/>
                <a:gd name="connsiteX4" fmla="*/ 11113 w 393700"/>
                <a:gd name="connsiteY4" fmla="*/ 421752 h 704484"/>
                <a:gd name="connsiteX5" fmla="*/ 15205 w 393700"/>
                <a:gd name="connsiteY5" fmla="*/ 412442 h 704484"/>
                <a:gd name="connsiteX6" fmla="*/ 15470 w 393700"/>
                <a:gd name="connsiteY6" fmla="*/ 411527 h 704484"/>
                <a:gd name="connsiteX7" fmla="*/ 15924 w 393700"/>
                <a:gd name="connsiteY7" fmla="*/ 410806 h 704484"/>
                <a:gd name="connsiteX8" fmla="*/ 196455 w 393700"/>
                <a:gd name="connsiteY8" fmla="*/ 0 h 704484"/>
                <a:gd name="connsiteX9" fmla="*/ 375159 w 393700"/>
                <a:gd name="connsiteY9" fmla="*/ 406646 h 704484"/>
                <a:gd name="connsiteX10" fmla="*/ 378231 w 393700"/>
                <a:gd name="connsiteY10" fmla="*/ 411527 h 704484"/>
                <a:gd name="connsiteX11" fmla="*/ 380025 w 393700"/>
                <a:gd name="connsiteY11" fmla="*/ 417720 h 704484"/>
                <a:gd name="connsiteX12" fmla="*/ 381797 w 393700"/>
                <a:gd name="connsiteY12" fmla="*/ 421752 h 704484"/>
                <a:gd name="connsiteX13" fmla="*/ 381194 w 393700"/>
                <a:gd name="connsiteY13" fmla="*/ 421752 h 704484"/>
                <a:gd name="connsiteX14" fmla="*/ 389701 w 393700"/>
                <a:gd name="connsiteY14" fmla="*/ 451110 h 704484"/>
                <a:gd name="connsiteX15" fmla="*/ 393700 w 393700"/>
                <a:gd name="connsiteY15" fmla="*/ 493609 h 704484"/>
                <a:gd name="connsiteX16" fmla="*/ 196850 w 393700"/>
                <a:gd name="connsiteY16" fmla="*/ 704484 h 704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3700" h="704484">
                  <a:moveTo>
                    <a:pt x="196850" y="704484"/>
                  </a:moveTo>
                  <a:cubicBezTo>
                    <a:pt x="88133" y="704484"/>
                    <a:pt x="0" y="610072"/>
                    <a:pt x="0" y="493609"/>
                  </a:cubicBezTo>
                  <a:cubicBezTo>
                    <a:pt x="0" y="479051"/>
                    <a:pt x="1377" y="464838"/>
                    <a:pt x="3999" y="451110"/>
                  </a:cubicBezTo>
                  <a:lnTo>
                    <a:pt x="12507" y="421752"/>
                  </a:lnTo>
                  <a:lnTo>
                    <a:pt x="11113" y="421752"/>
                  </a:lnTo>
                  <a:lnTo>
                    <a:pt x="15205" y="412442"/>
                  </a:lnTo>
                  <a:lnTo>
                    <a:pt x="15470" y="411527"/>
                  </a:lnTo>
                  <a:lnTo>
                    <a:pt x="15924" y="410806"/>
                  </a:lnTo>
                  <a:lnTo>
                    <a:pt x="196455" y="0"/>
                  </a:lnTo>
                  <a:lnTo>
                    <a:pt x="375159" y="406646"/>
                  </a:lnTo>
                  <a:lnTo>
                    <a:pt x="378231" y="411527"/>
                  </a:lnTo>
                  <a:lnTo>
                    <a:pt x="380025" y="417720"/>
                  </a:lnTo>
                  <a:lnTo>
                    <a:pt x="381797" y="421752"/>
                  </a:lnTo>
                  <a:lnTo>
                    <a:pt x="381194" y="421752"/>
                  </a:lnTo>
                  <a:lnTo>
                    <a:pt x="389701" y="451110"/>
                  </a:lnTo>
                  <a:cubicBezTo>
                    <a:pt x="392323" y="464838"/>
                    <a:pt x="393700" y="479051"/>
                    <a:pt x="393700" y="493609"/>
                  </a:cubicBezTo>
                  <a:cubicBezTo>
                    <a:pt x="393700" y="610072"/>
                    <a:pt x="305567" y="704484"/>
                    <a:pt x="196850" y="704484"/>
                  </a:cubicBezTo>
                  <a:close/>
                </a:path>
              </a:pathLst>
            </a:custGeom>
            <a:solidFill>
              <a:srgbClr val="ED7D31"/>
            </a:solidFill>
            <a:ln w="12700" cap="flat" cmpd="sng" algn="ctr">
              <a:noFill/>
              <a:prstDash val="solid"/>
              <a:miter lim="800000"/>
              <a:headEnd type="none" w="med" len="med"/>
              <a:tailEnd type="none" w="med" len="med"/>
            </a:ln>
            <a:effectLst>
              <a:outerShdw blurRad="50800" sx="85000" sy="85000" algn="ctr" rotWithShape="0">
                <a:sysClr val="windowText" lastClr="000000">
                  <a:alpha val="90000"/>
                </a:sysClr>
              </a:outerShdw>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Calibri" panose="020F0502020204030204"/>
                <a:ea typeface="+mn-ea"/>
                <a:cs typeface="+mn-cs"/>
              </a:endParaRPr>
            </a:p>
          </p:txBody>
        </p:sp>
        <p:sp>
          <p:nvSpPr>
            <p:cNvPr id="95" name="Freeform: Shape 94">
              <a:extLst>
                <a:ext uri="{FF2B5EF4-FFF2-40B4-BE49-F238E27FC236}">
                  <a16:creationId xmlns:a16="http://schemas.microsoft.com/office/drawing/2014/main" id="{C0E5D1C8-A746-4445-9D9F-D1A3299430A0}"/>
                </a:ext>
              </a:extLst>
            </p:cNvPr>
            <p:cNvSpPr/>
            <p:nvPr/>
          </p:nvSpPr>
          <p:spPr bwMode="auto">
            <a:xfrm rot="10800000">
              <a:off x="5883966" y="1469795"/>
              <a:ext cx="79879" cy="146658"/>
            </a:xfrm>
            <a:custGeom>
              <a:avLst/>
              <a:gdLst>
                <a:gd name="connsiteX0" fmla="*/ 196850 w 393700"/>
                <a:gd name="connsiteY0" fmla="*/ 704484 h 704484"/>
                <a:gd name="connsiteX1" fmla="*/ 0 w 393700"/>
                <a:gd name="connsiteY1" fmla="*/ 493609 h 704484"/>
                <a:gd name="connsiteX2" fmla="*/ 3999 w 393700"/>
                <a:gd name="connsiteY2" fmla="*/ 451110 h 704484"/>
                <a:gd name="connsiteX3" fmla="*/ 12507 w 393700"/>
                <a:gd name="connsiteY3" fmla="*/ 421752 h 704484"/>
                <a:gd name="connsiteX4" fmla="*/ 11113 w 393700"/>
                <a:gd name="connsiteY4" fmla="*/ 421752 h 704484"/>
                <a:gd name="connsiteX5" fmla="*/ 15205 w 393700"/>
                <a:gd name="connsiteY5" fmla="*/ 412442 h 704484"/>
                <a:gd name="connsiteX6" fmla="*/ 15470 w 393700"/>
                <a:gd name="connsiteY6" fmla="*/ 411527 h 704484"/>
                <a:gd name="connsiteX7" fmla="*/ 15924 w 393700"/>
                <a:gd name="connsiteY7" fmla="*/ 410806 h 704484"/>
                <a:gd name="connsiteX8" fmla="*/ 196455 w 393700"/>
                <a:gd name="connsiteY8" fmla="*/ 0 h 704484"/>
                <a:gd name="connsiteX9" fmla="*/ 375159 w 393700"/>
                <a:gd name="connsiteY9" fmla="*/ 406646 h 704484"/>
                <a:gd name="connsiteX10" fmla="*/ 378231 w 393700"/>
                <a:gd name="connsiteY10" fmla="*/ 411527 h 704484"/>
                <a:gd name="connsiteX11" fmla="*/ 380025 w 393700"/>
                <a:gd name="connsiteY11" fmla="*/ 417720 h 704484"/>
                <a:gd name="connsiteX12" fmla="*/ 381797 w 393700"/>
                <a:gd name="connsiteY12" fmla="*/ 421752 h 704484"/>
                <a:gd name="connsiteX13" fmla="*/ 381194 w 393700"/>
                <a:gd name="connsiteY13" fmla="*/ 421752 h 704484"/>
                <a:gd name="connsiteX14" fmla="*/ 389701 w 393700"/>
                <a:gd name="connsiteY14" fmla="*/ 451110 h 704484"/>
                <a:gd name="connsiteX15" fmla="*/ 393700 w 393700"/>
                <a:gd name="connsiteY15" fmla="*/ 493609 h 704484"/>
                <a:gd name="connsiteX16" fmla="*/ 196850 w 393700"/>
                <a:gd name="connsiteY16" fmla="*/ 704484 h 704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3700" h="704484">
                  <a:moveTo>
                    <a:pt x="196850" y="704484"/>
                  </a:moveTo>
                  <a:cubicBezTo>
                    <a:pt x="88133" y="704484"/>
                    <a:pt x="0" y="610072"/>
                    <a:pt x="0" y="493609"/>
                  </a:cubicBezTo>
                  <a:cubicBezTo>
                    <a:pt x="0" y="479051"/>
                    <a:pt x="1377" y="464838"/>
                    <a:pt x="3999" y="451110"/>
                  </a:cubicBezTo>
                  <a:lnTo>
                    <a:pt x="12507" y="421752"/>
                  </a:lnTo>
                  <a:lnTo>
                    <a:pt x="11113" y="421752"/>
                  </a:lnTo>
                  <a:lnTo>
                    <a:pt x="15205" y="412442"/>
                  </a:lnTo>
                  <a:lnTo>
                    <a:pt x="15470" y="411527"/>
                  </a:lnTo>
                  <a:lnTo>
                    <a:pt x="15924" y="410806"/>
                  </a:lnTo>
                  <a:lnTo>
                    <a:pt x="196455" y="0"/>
                  </a:lnTo>
                  <a:lnTo>
                    <a:pt x="375159" y="406646"/>
                  </a:lnTo>
                  <a:lnTo>
                    <a:pt x="378231" y="411527"/>
                  </a:lnTo>
                  <a:lnTo>
                    <a:pt x="380025" y="417720"/>
                  </a:lnTo>
                  <a:lnTo>
                    <a:pt x="381797" y="421752"/>
                  </a:lnTo>
                  <a:lnTo>
                    <a:pt x="381194" y="421752"/>
                  </a:lnTo>
                  <a:lnTo>
                    <a:pt x="389701" y="451110"/>
                  </a:lnTo>
                  <a:cubicBezTo>
                    <a:pt x="392323" y="464838"/>
                    <a:pt x="393700" y="479051"/>
                    <a:pt x="393700" y="493609"/>
                  </a:cubicBezTo>
                  <a:cubicBezTo>
                    <a:pt x="393700" y="610072"/>
                    <a:pt x="305567" y="704484"/>
                    <a:pt x="196850" y="704484"/>
                  </a:cubicBezTo>
                  <a:close/>
                </a:path>
              </a:pathLst>
            </a:custGeom>
            <a:solidFill>
              <a:srgbClr val="ED7D31"/>
            </a:solidFill>
            <a:ln w="12700" cap="flat" cmpd="sng" algn="ctr">
              <a:solidFill>
                <a:sysClr val="window" lastClr="FFFFFF"/>
              </a:solidFill>
              <a:prstDash val="solid"/>
              <a:miter lim="800000"/>
              <a:headEnd type="none" w="med" len="med"/>
              <a:tailEnd type="none" w="med" len="med"/>
            </a:ln>
            <a:effectLst>
              <a:outerShdw blurRad="50800" sx="85000" sy="85000" algn="ctr" rotWithShape="0">
                <a:sysClr val="windowText" lastClr="000000">
                  <a:alpha val="90000"/>
                </a:sysClr>
              </a:outerShdw>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Calibri" panose="020F0502020204030204"/>
                <a:ea typeface="+mn-ea"/>
                <a:cs typeface="+mn-cs"/>
              </a:endParaRPr>
            </a:p>
          </p:txBody>
        </p:sp>
        <p:sp>
          <p:nvSpPr>
            <p:cNvPr id="96" name="Freeform: Shape 95">
              <a:extLst>
                <a:ext uri="{FF2B5EF4-FFF2-40B4-BE49-F238E27FC236}">
                  <a16:creationId xmlns:a16="http://schemas.microsoft.com/office/drawing/2014/main" id="{F396C532-8B51-479E-95DE-8858CDE9E8DC}"/>
                </a:ext>
              </a:extLst>
            </p:cNvPr>
            <p:cNvSpPr/>
            <p:nvPr/>
          </p:nvSpPr>
          <p:spPr bwMode="auto">
            <a:xfrm rot="10800000">
              <a:off x="5575371" y="1685643"/>
              <a:ext cx="79879" cy="146658"/>
            </a:xfrm>
            <a:custGeom>
              <a:avLst/>
              <a:gdLst>
                <a:gd name="connsiteX0" fmla="*/ 196850 w 393700"/>
                <a:gd name="connsiteY0" fmla="*/ 704484 h 704484"/>
                <a:gd name="connsiteX1" fmla="*/ 0 w 393700"/>
                <a:gd name="connsiteY1" fmla="*/ 493609 h 704484"/>
                <a:gd name="connsiteX2" fmla="*/ 3999 w 393700"/>
                <a:gd name="connsiteY2" fmla="*/ 451110 h 704484"/>
                <a:gd name="connsiteX3" fmla="*/ 12507 w 393700"/>
                <a:gd name="connsiteY3" fmla="*/ 421752 h 704484"/>
                <a:gd name="connsiteX4" fmla="*/ 11113 w 393700"/>
                <a:gd name="connsiteY4" fmla="*/ 421752 h 704484"/>
                <a:gd name="connsiteX5" fmla="*/ 15205 w 393700"/>
                <a:gd name="connsiteY5" fmla="*/ 412442 h 704484"/>
                <a:gd name="connsiteX6" fmla="*/ 15470 w 393700"/>
                <a:gd name="connsiteY6" fmla="*/ 411527 h 704484"/>
                <a:gd name="connsiteX7" fmla="*/ 15924 w 393700"/>
                <a:gd name="connsiteY7" fmla="*/ 410806 h 704484"/>
                <a:gd name="connsiteX8" fmla="*/ 196455 w 393700"/>
                <a:gd name="connsiteY8" fmla="*/ 0 h 704484"/>
                <a:gd name="connsiteX9" fmla="*/ 375159 w 393700"/>
                <a:gd name="connsiteY9" fmla="*/ 406646 h 704484"/>
                <a:gd name="connsiteX10" fmla="*/ 378231 w 393700"/>
                <a:gd name="connsiteY10" fmla="*/ 411527 h 704484"/>
                <a:gd name="connsiteX11" fmla="*/ 380025 w 393700"/>
                <a:gd name="connsiteY11" fmla="*/ 417720 h 704484"/>
                <a:gd name="connsiteX12" fmla="*/ 381797 w 393700"/>
                <a:gd name="connsiteY12" fmla="*/ 421752 h 704484"/>
                <a:gd name="connsiteX13" fmla="*/ 381194 w 393700"/>
                <a:gd name="connsiteY13" fmla="*/ 421752 h 704484"/>
                <a:gd name="connsiteX14" fmla="*/ 389701 w 393700"/>
                <a:gd name="connsiteY14" fmla="*/ 451110 h 704484"/>
                <a:gd name="connsiteX15" fmla="*/ 393700 w 393700"/>
                <a:gd name="connsiteY15" fmla="*/ 493609 h 704484"/>
                <a:gd name="connsiteX16" fmla="*/ 196850 w 393700"/>
                <a:gd name="connsiteY16" fmla="*/ 704484 h 704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3700" h="704484">
                  <a:moveTo>
                    <a:pt x="196850" y="704484"/>
                  </a:moveTo>
                  <a:cubicBezTo>
                    <a:pt x="88133" y="704484"/>
                    <a:pt x="0" y="610072"/>
                    <a:pt x="0" y="493609"/>
                  </a:cubicBezTo>
                  <a:cubicBezTo>
                    <a:pt x="0" y="479051"/>
                    <a:pt x="1377" y="464838"/>
                    <a:pt x="3999" y="451110"/>
                  </a:cubicBezTo>
                  <a:lnTo>
                    <a:pt x="12507" y="421752"/>
                  </a:lnTo>
                  <a:lnTo>
                    <a:pt x="11113" y="421752"/>
                  </a:lnTo>
                  <a:lnTo>
                    <a:pt x="15205" y="412442"/>
                  </a:lnTo>
                  <a:lnTo>
                    <a:pt x="15470" y="411527"/>
                  </a:lnTo>
                  <a:lnTo>
                    <a:pt x="15924" y="410806"/>
                  </a:lnTo>
                  <a:lnTo>
                    <a:pt x="196455" y="0"/>
                  </a:lnTo>
                  <a:lnTo>
                    <a:pt x="375159" y="406646"/>
                  </a:lnTo>
                  <a:lnTo>
                    <a:pt x="378231" y="411527"/>
                  </a:lnTo>
                  <a:lnTo>
                    <a:pt x="380025" y="417720"/>
                  </a:lnTo>
                  <a:lnTo>
                    <a:pt x="381797" y="421752"/>
                  </a:lnTo>
                  <a:lnTo>
                    <a:pt x="381194" y="421752"/>
                  </a:lnTo>
                  <a:lnTo>
                    <a:pt x="389701" y="451110"/>
                  </a:lnTo>
                  <a:cubicBezTo>
                    <a:pt x="392323" y="464838"/>
                    <a:pt x="393700" y="479051"/>
                    <a:pt x="393700" y="493609"/>
                  </a:cubicBezTo>
                  <a:cubicBezTo>
                    <a:pt x="393700" y="610072"/>
                    <a:pt x="305567" y="704484"/>
                    <a:pt x="196850" y="704484"/>
                  </a:cubicBezTo>
                  <a:close/>
                </a:path>
              </a:pathLst>
            </a:custGeom>
            <a:solidFill>
              <a:srgbClr val="ED7D31"/>
            </a:solidFill>
            <a:ln w="12700" cap="flat" cmpd="sng" algn="ctr">
              <a:noFill/>
              <a:prstDash val="solid"/>
              <a:miter lim="800000"/>
              <a:headEnd type="none" w="med" len="med"/>
              <a:tailEnd type="none" w="med" len="med"/>
            </a:ln>
            <a:effectLst>
              <a:outerShdw blurRad="50800" sx="85000" sy="85000" algn="ctr" rotWithShape="0">
                <a:sysClr val="windowText" lastClr="000000">
                  <a:alpha val="90000"/>
                </a:sysClr>
              </a:outerShdw>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Calibri" panose="020F0502020204030204"/>
                <a:ea typeface="+mn-ea"/>
                <a:cs typeface="+mn-cs"/>
              </a:endParaRPr>
            </a:p>
          </p:txBody>
        </p:sp>
        <p:sp>
          <p:nvSpPr>
            <p:cNvPr id="97" name="Freeform: Shape 96">
              <a:extLst>
                <a:ext uri="{FF2B5EF4-FFF2-40B4-BE49-F238E27FC236}">
                  <a16:creationId xmlns:a16="http://schemas.microsoft.com/office/drawing/2014/main" id="{7C190B68-1AC4-4D41-B6D1-46E4C95721F3}"/>
                </a:ext>
              </a:extLst>
            </p:cNvPr>
            <p:cNvSpPr/>
            <p:nvPr/>
          </p:nvSpPr>
          <p:spPr bwMode="auto">
            <a:xfrm rot="10800000">
              <a:off x="5459219" y="1522551"/>
              <a:ext cx="79879" cy="146658"/>
            </a:xfrm>
            <a:custGeom>
              <a:avLst/>
              <a:gdLst>
                <a:gd name="connsiteX0" fmla="*/ 196850 w 393700"/>
                <a:gd name="connsiteY0" fmla="*/ 704484 h 704484"/>
                <a:gd name="connsiteX1" fmla="*/ 0 w 393700"/>
                <a:gd name="connsiteY1" fmla="*/ 493609 h 704484"/>
                <a:gd name="connsiteX2" fmla="*/ 3999 w 393700"/>
                <a:gd name="connsiteY2" fmla="*/ 451110 h 704484"/>
                <a:gd name="connsiteX3" fmla="*/ 12507 w 393700"/>
                <a:gd name="connsiteY3" fmla="*/ 421752 h 704484"/>
                <a:gd name="connsiteX4" fmla="*/ 11113 w 393700"/>
                <a:gd name="connsiteY4" fmla="*/ 421752 h 704484"/>
                <a:gd name="connsiteX5" fmla="*/ 15205 w 393700"/>
                <a:gd name="connsiteY5" fmla="*/ 412442 h 704484"/>
                <a:gd name="connsiteX6" fmla="*/ 15470 w 393700"/>
                <a:gd name="connsiteY6" fmla="*/ 411527 h 704484"/>
                <a:gd name="connsiteX7" fmla="*/ 15924 w 393700"/>
                <a:gd name="connsiteY7" fmla="*/ 410806 h 704484"/>
                <a:gd name="connsiteX8" fmla="*/ 196455 w 393700"/>
                <a:gd name="connsiteY8" fmla="*/ 0 h 704484"/>
                <a:gd name="connsiteX9" fmla="*/ 375159 w 393700"/>
                <a:gd name="connsiteY9" fmla="*/ 406646 h 704484"/>
                <a:gd name="connsiteX10" fmla="*/ 378231 w 393700"/>
                <a:gd name="connsiteY10" fmla="*/ 411527 h 704484"/>
                <a:gd name="connsiteX11" fmla="*/ 380025 w 393700"/>
                <a:gd name="connsiteY11" fmla="*/ 417720 h 704484"/>
                <a:gd name="connsiteX12" fmla="*/ 381797 w 393700"/>
                <a:gd name="connsiteY12" fmla="*/ 421752 h 704484"/>
                <a:gd name="connsiteX13" fmla="*/ 381194 w 393700"/>
                <a:gd name="connsiteY13" fmla="*/ 421752 h 704484"/>
                <a:gd name="connsiteX14" fmla="*/ 389701 w 393700"/>
                <a:gd name="connsiteY14" fmla="*/ 451110 h 704484"/>
                <a:gd name="connsiteX15" fmla="*/ 393700 w 393700"/>
                <a:gd name="connsiteY15" fmla="*/ 493609 h 704484"/>
                <a:gd name="connsiteX16" fmla="*/ 196850 w 393700"/>
                <a:gd name="connsiteY16" fmla="*/ 704484 h 704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3700" h="704484">
                  <a:moveTo>
                    <a:pt x="196850" y="704484"/>
                  </a:moveTo>
                  <a:cubicBezTo>
                    <a:pt x="88133" y="704484"/>
                    <a:pt x="0" y="610072"/>
                    <a:pt x="0" y="493609"/>
                  </a:cubicBezTo>
                  <a:cubicBezTo>
                    <a:pt x="0" y="479051"/>
                    <a:pt x="1377" y="464838"/>
                    <a:pt x="3999" y="451110"/>
                  </a:cubicBezTo>
                  <a:lnTo>
                    <a:pt x="12507" y="421752"/>
                  </a:lnTo>
                  <a:lnTo>
                    <a:pt x="11113" y="421752"/>
                  </a:lnTo>
                  <a:lnTo>
                    <a:pt x="15205" y="412442"/>
                  </a:lnTo>
                  <a:lnTo>
                    <a:pt x="15470" y="411527"/>
                  </a:lnTo>
                  <a:lnTo>
                    <a:pt x="15924" y="410806"/>
                  </a:lnTo>
                  <a:lnTo>
                    <a:pt x="196455" y="0"/>
                  </a:lnTo>
                  <a:lnTo>
                    <a:pt x="375159" y="406646"/>
                  </a:lnTo>
                  <a:lnTo>
                    <a:pt x="378231" y="411527"/>
                  </a:lnTo>
                  <a:lnTo>
                    <a:pt x="380025" y="417720"/>
                  </a:lnTo>
                  <a:lnTo>
                    <a:pt x="381797" y="421752"/>
                  </a:lnTo>
                  <a:lnTo>
                    <a:pt x="381194" y="421752"/>
                  </a:lnTo>
                  <a:lnTo>
                    <a:pt x="389701" y="451110"/>
                  </a:lnTo>
                  <a:cubicBezTo>
                    <a:pt x="392323" y="464838"/>
                    <a:pt x="393700" y="479051"/>
                    <a:pt x="393700" y="493609"/>
                  </a:cubicBezTo>
                  <a:cubicBezTo>
                    <a:pt x="393700" y="610072"/>
                    <a:pt x="305567" y="704484"/>
                    <a:pt x="196850" y="704484"/>
                  </a:cubicBezTo>
                  <a:close/>
                </a:path>
              </a:pathLst>
            </a:custGeom>
            <a:solidFill>
              <a:srgbClr val="ED7D31"/>
            </a:solidFill>
            <a:ln w="12700" cap="flat" cmpd="sng" algn="ctr">
              <a:noFill/>
              <a:prstDash val="solid"/>
              <a:miter lim="800000"/>
              <a:headEnd type="none" w="med" len="med"/>
              <a:tailEnd type="none" w="med" len="med"/>
            </a:ln>
            <a:effectLst>
              <a:outerShdw blurRad="50800" sx="85000" sy="85000" algn="ctr" rotWithShape="0">
                <a:sysClr val="windowText" lastClr="000000">
                  <a:alpha val="90000"/>
                </a:sysClr>
              </a:outerShdw>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Calibri" panose="020F0502020204030204"/>
                <a:ea typeface="+mn-ea"/>
                <a:cs typeface="+mn-cs"/>
              </a:endParaRPr>
            </a:p>
          </p:txBody>
        </p:sp>
        <p:sp>
          <p:nvSpPr>
            <p:cNvPr id="98" name="Freeform: Shape 97">
              <a:extLst>
                <a:ext uri="{FF2B5EF4-FFF2-40B4-BE49-F238E27FC236}">
                  <a16:creationId xmlns:a16="http://schemas.microsoft.com/office/drawing/2014/main" id="{4EED473D-4A55-4628-B3B3-8E83D17FA20E}"/>
                </a:ext>
              </a:extLst>
            </p:cNvPr>
            <p:cNvSpPr/>
            <p:nvPr/>
          </p:nvSpPr>
          <p:spPr bwMode="auto">
            <a:xfrm rot="10800000">
              <a:off x="7979611" y="1390382"/>
              <a:ext cx="79879" cy="146658"/>
            </a:xfrm>
            <a:custGeom>
              <a:avLst/>
              <a:gdLst>
                <a:gd name="connsiteX0" fmla="*/ 196850 w 393700"/>
                <a:gd name="connsiteY0" fmla="*/ 704484 h 704484"/>
                <a:gd name="connsiteX1" fmla="*/ 0 w 393700"/>
                <a:gd name="connsiteY1" fmla="*/ 493609 h 704484"/>
                <a:gd name="connsiteX2" fmla="*/ 3999 w 393700"/>
                <a:gd name="connsiteY2" fmla="*/ 451110 h 704484"/>
                <a:gd name="connsiteX3" fmla="*/ 12507 w 393700"/>
                <a:gd name="connsiteY3" fmla="*/ 421752 h 704484"/>
                <a:gd name="connsiteX4" fmla="*/ 11113 w 393700"/>
                <a:gd name="connsiteY4" fmla="*/ 421752 h 704484"/>
                <a:gd name="connsiteX5" fmla="*/ 15205 w 393700"/>
                <a:gd name="connsiteY5" fmla="*/ 412442 h 704484"/>
                <a:gd name="connsiteX6" fmla="*/ 15470 w 393700"/>
                <a:gd name="connsiteY6" fmla="*/ 411527 h 704484"/>
                <a:gd name="connsiteX7" fmla="*/ 15924 w 393700"/>
                <a:gd name="connsiteY7" fmla="*/ 410806 h 704484"/>
                <a:gd name="connsiteX8" fmla="*/ 196455 w 393700"/>
                <a:gd name="connsiteY8" fmla="*/ 0 h 704484"/>
                <a:gd name="connsiteX9" fmla="*/ 375159 w 393700"/>
                <a:gd name="connsiteY9" fmla="*/ 406646 h 704484"/>
                <a:gd name="connsiteX10" fmla="*/ 378231 w 393700"/>
                <a:gd name="connsiteY10" fmla="*/ 411527 h 704484"/>
                <a:gd name="connsiteX11" fmla="*/ 380025 w 393700"/>
                <a:gd name="connsiteY11" fmla="*/ 417720 h 704484"/>
                <a:gd name="connsiteX12" fmla="*/ 381797 w 393700"/>
                <a:gd name="connsiteY12" fmla="*/ 421752 h 704484"/>
                <a:gd name="connsiteX13" fmla="*/ 381194 w 393700"/>
                <a:gd name="connsiteY13" fmla="*/ 421752 h 704484"/>
                <a:gd name="connsiteX14" fmla="*/ 389701 w 393700"/>
                <a:gd name="connsiteY14" fmla="*/ 451110 h 704484"/>
                <a:gd name="connsiteX15" fmla="*/ 393700 w 393700"/>
                <a:gd name="connsiteY15" fmla="*/ 493609 h 704484"/>
                <a:gd name="connsiteX16" fmla="*/ 196850 w 393700"/>
                <a:gd name="connsiteY16" fmla="*/ 704484 h 704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3700" h="704484">
                  <a:moveTo>
                    <a:pt x="196850" y="704484"/>
                  </a:moveTo>
                  <a:cubicBezTo>
                    <a:pt x="88133" y="704484"/>
                    <a:pt x="0" y="610072"/>
                    <a:pt x="0" y="493609"/>
                  </a:cubicBezTo>
                  <a:cubicBezTo>
                    <a:pt x="0" y="479051"/>
                    <a:pt x="1377" y="464838"/>
                    <a:pt x="3999" y="451110"/>
                  </a:cubicBezTo>
                  <a:lnTo>
                    <a:pt x="12507" y="421752"/>
                  </a:lnTo>
                  <a:lnTo>
                    <a:pt x="11113" y="421752"/>
                  </a:lnTo>
                  <a:lnTo>
                    <a:pt x="15205" y="412442"/>
                  </a:lnTo>
                  <a:lnTo>
                    <a:pt x="15470" y="411527"/>
                  </a:lnTo>
                  <a:lnTo>
                    <a:pt x="15924" y="410806"/>
                  </a:lnTo>
                  <a:lnTo>
                    <a:pt x="196455" y="0"/>
                  </a:lnTo>
                  <a:lnTo>
                    <a:pt x="375159" y="406646"/>
                  </a:lnTo>
                  <a:lnTo>
                    <a:pt x="378231" y="411527"/>
                  </a:lnTo>
                  <a:lnTo>
                    <a:pt x="380025" y="417720"/>
                  </a:lnTo>
                  <a:lnTo>
                    <a:pt x="381797" y="421752"/>
                  </a:lnTo>
                  <a:lnTo>
                    <a:pt x="381194" y="421752"/>
                  </a:lnTo>
                  <a:lnTo>
                    <a:pt x="389701" y="451110"/>
                  </a:lnTo>
                  <a:cubicBezTo>
                    <a:pt x="392323" y="464838"/>
                    <a:pt x="393700" y="479051"/>
                    <a:pt x="393700" y="493609"/>
                  </a:cubicBezTo>
                  <a:cubicBezTo>
                    <a:pt x="393700" y="610072"/>
                    <a:pt x="305567" y="704484"/>
                    <a:pt x="196850" y="704484"/>
                  </a:cubicBezTo>
                  <a:close/>
                </a:path>
              </a:pathLst>
            </a:custGeom>
            <a:solidFill>
              <a:srgbClr val="ED7D31"/>
            </a:solidFill>
            <a:ln w="12700" cap="flat" cmpd="sng" algn="ctr">
              <a:noFill/>
              <a:prstDash val="solid"/>
              <a:miter lim="800000"/>
              <a:headEnd type="none" w="med" len="med"/>
              <a:tailEnd type="none" w="med" len="med"/>
            </a:ln>
            <a:effectLst>
              <a:outerShdw blurRad="50800" sx="85000" sy="85000" algn="ctr" rotWithShape="0">
                <a:sysClr val="windowText" lastClr="000000">
                  <a:alpha val="90000"/>
                </a:sysClr>
              </a:outerShdw>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Calibri" panose="020F0502020204030204"/>
                <a:ea typeface="+mn-ea"/>
                <a:cs typeface="+mn-cs"/>
              </a:endParaRPr>
            </a:p>
          </p:txBody>
        </p:sp>
        <p:sp>
          <p:nvSpPr>
            <p:cNvPr id="99" name="Freeform: Shape 98">
              <a:extLst>
                <a:ext uri="{FF2B5EF4-FFF2-40B4-BE49-F238E27FC236}">
                  <a16:creationId xmlns:a16="http://schemas.microsoft.com/office/drawing/2014/main" id="{0F39B796-22EF-4BBA-888E-E4185CA04250}"/>
                </a:ext>
              </a:extLst>
            </p:cNvPr>
            <p:cNvSpPr/>
            <p:nvPr/>
          </p:nvSpPr>
          <p:spPr bwMode="auto">
            <a:xfrm rot="10800000">
              <a:off x="8112483" y="1349165"/>
              <a:ext cx="79879" cy="146658"/>
            </a:xfrm>
            <a:custGeom>
              <a:avLst/>
              <a:gdLst>
                <a:gd name="connsiteX0" fmla="*/ 196850 w 393700"/>
                <a:gd name="connsiteY0" fmla="*/ 704484 h 704484"/>
                <a:gd name="connsiteX1" fmla="*/ 0 w 393700"/>
                <a:gd name="connsiteY1" fmla="*/ 493609 h 704484"/>
                <a:gd name="connsiteX2" fmla="*/ 3999 w 393700"/>
                <a:gd name="connsiteY2" fmla="*/ 451110 h 704484"/>
                <a:gd name="connsiteX3" fmla="*/ 12507 w 393700"/>
                <a:gd name="connsiteY3" fmla="*/ 421752 h 704484"/>
                <a:gd name="connsiteX4" fmla="*/ 11113 w 393700"/>
                <a:gd name="connsiteY4" fmla="*/ 421752 h 704484"/>
                <a:gd name="connsiteX5" fmla="*/ 15205 w 393700"/>
                <a:gd name="connsiteY5" fmla="*/ 412442 h 704484"/>
                <a:gd name="connsiteX6" fmla="*/ 15470 w 393700"/>
                <a:gd name="connsiteY6" fmla="*/ 411527 h 704484"/>
                <a:gd name="connsiteX7" fmla="*/ 15924 w 393700"/>
                <a:gd name="connsiteY7" fmla="*/ 410806 h 704484"/>
                <a:gd name="connsiteX8" fmla="*/ 196455 w 393700"/>
                <a:gd name="connsiteY8" fmla="*/ 0 h 704484"/>
                <a:gd name="connsiteX9" fmla="*/ 375159 w 393700"/>
                <a:gd name="connsiteY9" fmla="*/ 406646 h 704484"/>
                <a:gd name="connsiteX10" fmla="*/ 378231 w 393700"/>
                <a:gd name="connsiteY10" fmla="*/ 411527 h 704484"/>
                <a:gd name="connsiteX11" fmla="*/ 380025 w 393700"/>
                <a:gd name="connsiteY11" fmla="*/ 417720 h 704484"/>
                <a:gd name="connsiteX12" fmla="*/ 381797 w 393700"/>
                <a:gd name="connsiteY12" fmla="*/ 421752 h 704484"/>
                <a:gd name="connsiteX13" fmla="*/ 381194 w 393700"/>
                <a:gd name="connsiteY13" fmla="*/ 421752 h 704484"/>
                <a:gd name="connsiteX14" fmla="*/ 389701 w 393700"/>
                <a:gd name="connsiteY14" fmla="*/ 451110 h 704484"/>
                <a:gd name="connsiteX15" fmla="*/ 393700 w 393700"/>
                <a:gd name="connsiteY15" fmla="*/ 493609 h 704484"/>
                <a:gd name="connsiteX16" fmla="*/ 196850 w 393700"/>
                <a:gd name="connsiteY16" fmla="*/ 704484 h 704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3700" h="704484">
                  <a:moveTo>
                    <a:pt x="196850" y="704484"/>
                  </a:moveTo>
                  <a:cubicBezTo>
                    <a:pt x="88133" y="704484"/>
                    <a:pt x="0" y="610072"/>
                    <a:pt x="0" y="493609"/>
                  </a:cubicBezTo>
                  <a:cubicBezTo>
                    <a:pt x="0" y="479051"/>
                    <a:pt x="1377" y="464838"/>
                    <a:pt x="3999" y="451110"/>
                  </a:cubicBezTo>
                  <a:lnTo>
                    <a:pt x="12507" y="421752"/>
                  </a:lnTo>
                  <a:lnTo>
                    <a:pt x="11113" y="421752"/>
                  </a:lnTo>
                  <a:lnTo>
                    <a:pt x="15205" y="412442"/>
                  </a:lnTo>
                  <a:lnTo>
                    <a:pt x="15470" y="411527"/>
                  </a:lnTo>
                  <a:lnTo>
                    <a:pt x="15924" y="410806"/>
                  </a:lnTo>
                  <a:lnTo>
                    <a:pt x="196455" y="0"/>
                  </a:lnTo>
                  <a:lnTo>
                    <a:pt x="375159" y="406646"/>
                  </a:lnTo>
                  <a:lnTo>
                    <a:pt x="378231" y="411527"/>
                  </a:lnTo>
                  <a:lnTo>
                    <a:pt x="380025" y="417720"/>
                  </a:lnTo>
                  <a:lnTo>
                    <a:pt x="381797" y="421752"/>
                  </a:lnTo>
                  <a:lnTo>
                    <a:pt x="381194" y="421752"/>
                  </a:lnTo>
                  <a:lnTo>
                    <a:pt x="389701" y="451110"/>
                  </a:lnTo>
                  <a:cubicBezTo>
                    <a:pt x="392323" y="464838"/>
                    <a:pt x="393700" y="479051"/>
                    <a:pt x="393700" y="493609"/>
                  </a:cubicBezTo>
                  <a:cubicBezTo>
                    <a:pt x="393700" y="610072"/>
                    <a:pt x="305567" y="704484"/>
                    <a:pt x="196850" y="704484"/>
                  </a:cubicBezTo>
                  <a:close/>
                </a:path>
              </a:pathLst>
            </a:custGeom>
            <a:solidFill>
              <a:schemeClr val="accent3"/>
            </a:solidFill>
            <a:ln w="12700" cap="flat" cmpd="sng" algn="ctr">
              <a:noFill/>
              <a:prstDash val="solid"/>
              <a:miter lim="800000"/>
              <a:headEnd type="none" w="med" len="med"/>
              <a:tailEnd type="none" w="med" len="med"/>
            </a:ln>
            <a:effectLst>
              <a:outerShdw blurRad="50800" sx="85000" sy="85000" algn="ctr" rotWithShape="0">
                <a:sysClr val="windowText" lastClr="000000">
                  <a:alpha val="90000"/>
                </a:sysClr>
              </a:outerShdw>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Calibri" panose="020F0502020204030204"/>
                <a:ea typeface="+mn-ea"/>
                <a:cs typeface="+mn-cs"/>
              </a:endParaRPr>
            </a:p>
          </p:txBody>
        </p:sp>
      </p:grpSp>
      <p:sp>
        <p:nvSpPr>
          <p:cNvPr id="100" name="TextBox 99">
            <a:extLst>
              <a:ext uri="{FF2B5EF4-FFF2-40B4-BE49-F238E27FC236}">
                <a16:creationId xmlns:a16="http://schemas.microsoft.com/office/drawing/2014/main" id="{7579556C-B5A4-554F-BB14-4607E52777AE}"/>
              </a:ext>
            </a:extLst>
          </p:cNvPr>
          <p:cNvSpPr txBox="1"/>
          <p:nvPr/>
        </p:nvSpPr>
        <p:spPr>
          <a:xfrm rot="2380381">
            <a:off x="11046001" y="167549"/>
            <a:ext cx="1594261" cy="369332"/>
          </a:xfrm>
          <a:prstGeom prst="rect">
            <a:avLst/>
          </a:prstGeom>
          <a:solidFill>
            <a:srgbClr val="006600"/>
          </a:solid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FFFFFF"/>
                </a:solidFill>
                <a:effectLst/>
                <a:uLnTx/>
                <a:uFillTx/>
                <a:latin typeface="Segoe UI"/>
                <a:ea typeface="+mn-ea"/>
                <a:cs typeface="+mn-cs"/>
              </a:rPr>
              <a:t>GA</a:t>
            </a:r>
          </a:p>
        </p:txBody>
      </p:sp>
      <p:sp>
        <p:nvSpPr>
          <p:cNvPr id="103" name="Rectangle 102">
            <a:extLst>
              <a:ext uri="{FF2B5EF4-FFF2-40B4-BE49-F238E27FC236}">
                <a16:creationId xmlns:a16="http://schemas.microsoft.com/office/drawing/2014/main" id="{34E6D09C-8B6C-4E09-B991-EE325D75315A}"/>
              </a:ext>
            </a:extLst>
          </p:cNvPr>
          <p:cNvSpPr/>
          <p:nvPr/>
        </p:nvSpPr>
        <p:spPr>
          <a:xfrm>
            <a:off x="344429" y="2865107"/>
            <a:ext cx="5179304" cy="2954655"/>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bold"/>
                <a:ea typeface="+mn-ea"/>
                <a:cs typeface="Segoe UI Semilight" panose="020B0402040204020203" pitchFamily="34" charset="0"/>
              </a:rPr>
              <a:t>Azure Key Vault for custom certificates</a:t>
            </a:r>
          </a:p>
          <a:p>
            <a:pPr marL="0" marR="0" lvl="0" indent="0" algn="l" defTabSz="914367" rtl="0" eaLnBrk="1" fontAlgn="auto" latinLnBrk="0" hangingPunct="1">
              <a:lnSpc>
                <a:spcPct val="100000"/>
              </a:lnSpc>
              <a:spcBef>
                <a:spcPts val="0"/>
              </a:spcBef>
              <a:spcAft>
                <a:spcPts val="600"/>
              </a:spcAft>
              <a:buClrTx/>
              <a:buSzTx/>
              <a:buFontTx/>
              <a:buNone/>
              <a:tabLst/>
              <a:defRPr/>
            </a:pPr>
            <a:endParaRPr kumimoji="0" lang="en-US" sz="16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endParaRPr>
          </a:p>
          <a:p>
            <a:pPr marL="0" marR="0" lvl="0" indent="0" algn="l" defTabSz="914367" rtl="0" eaLnBrk="1" fontAlgn="auto" latinLnBrk="0" hangingPunct="1">
              <a:lnSpc>
                <a:spcPct val="100000"/>
              </a:lnSpc>
              <a:spcBef>
                <a:spcPts val="0"/>
              </a:spcBef>
              <a:spcAft>
                <a:spcPts val="600"/>
              </a:spcAft>
              <a:buClrTx/>
              <a:buSzTx/>
              <a:buFontTx/>
              <a:buNone/>
              <a:tabLst/>
              <a:defRPr/>
            </a:pPr>
            <a:endParaRPr kumimoji="0" lang="en-US" sz="16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1A1A1A"/>
                </a:solidFill>
                <a:effectLst/>
                <a:uLnTx/>
                <a:uFillTx/>
                <a:latin typeface="Segoe UI Semibold"/>
                <a:ea typeface="+mn-ea"/>
                <a:cs typeface="+mn-cs"/>
              </a:rPr>
              <a:t>Adding to Azure CDN’s choice of top CDNs</a:t>
            </a:r>
          </a:p>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Mix and match CDN infrastructures</a:t>
            </a:r>
          </a:p>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Increase global reach</a:t>
            </a:r>
          </a:p>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Redundant CDNs for your service</a:t>
            </a:r>
          </a:p>
        </p:txBody>
      </p:sp>
      <p:pic>
        <p:nvPicPr>
          <p:cNvPr id="101" name="Picture 100">
            <a:extLst>
              <a:ext uri="{FF2B5EF4-FFF2-40B4-BE49-F238E27FC236}">
                <a16:creationId xmlns:a16="http://schemas.microsoft.com/office/drawing/2014/main" id="{F136D6A9-9885-D741-9F06-A3D9AEE4EFB3}"/>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40228" y="120665"/>
            <a:ext cx="850260" cy="850260"/>
          </a:xfrm>
          <a:prstGeom prst="rect">
            <a:avLst/>
          </a:prstGeom>
        </p:spPr>
      </p:pic>
      <p:sp>
        <p:nvSpPr>
          <p:cNvPr id="102" name="Rectangle 101">
            <a:extLst>
              <a:ext uri="{FF2B5EF4-FFF2-40B4-BE49-F238E27FC236}">
                <a16:creationId xmlns:a16="http://schemas.microsoft.com/office/drawing/2014/main" id="{3C9C52C3-6C48-44CE-83FB-4FED9BE9C36A}"/>
              </a:ext>
            </a:extLst>
          </p:cNvPr>
          <p:cNvSpPr/>
          <p:nvPr/>
        </p:nvSpPr>
        <p:spPr>
          <a:xfrm>
            <a:off x="242580" y="818105"/>
            <a:ext cx="4576737" cy="1384995"/>
          </a:xfrm>
          <a:prstGeom prst="rect">
            <a:avLst/>
          </a:prstGeom>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F37521"/>
                </a:solidFill>
                <a:effectLst/>
                <a:uLnTx/>
                <a:uFillTx/>
                <a:latin typeface="Segoe UI Semibold"/>
                <a:ea typeface="+mn-ea"/>
                <a:cs typeface="+mn-cs"/>
              </a:rPr>
              <a:t>Cloud native CDN offering giving access to Microsoft global WAN</a:t>
            </a:r>
          </a:p>
        </p:txBody>
      </p:sp>
    </p:spTree>
    <p:extLst>
      <p:ext uri="{BB962C8B-B14F-4D97-AF65-F5344CB8AC3E}">
        <p14:creationId xmlns:p14="http://schemas.microsoft.com/office/powerpoint/2010/main" val="338068723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2" name="Title 1">
            <a:extLst>
              <a:ext uri="{FF2B5EF4-FFF2-40B4-BE49-F238E27FC236}">
                <a16:creationId xmlns:a16="http://schemas.microsoft.com/office/drawing/2014/main" id="{D7DEA23F-92A9-4A17-BD3C-BC8C04E43110}"/>
              </a:ext>
            </a:extLst>
          </p:cNvPr>
          <p:cNvSpPr txBox="1">
            <a:spLocks/>
          </p:cNvSpPr>
          <p:nvPr/>
        </p:nvSpPr>
        <p:spPr>
          <a:xfrm>
            <a:off x="933185" y="287857"/>
            <a:ext cx="11605370" cy="710809"/>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5400" kern="1200">
                <a:solidFill>
                  <a:schemeClr val="bg1"/>
                </a:solidFill>
                <a:latin typeface="Segoe UI Light" panose="020B0502040204020203" pitchFamily="34" charset="0"/>
                <a:ea typeface="+mj-ea"/>
                <a:cs typeface="Segoe UI Light" panose="020B0502040204020203"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0" normalizeH="0" baseline="0" noProof="0">
                <a:ln>
                  <a:noFill/>
                </a:ln>
                <a:solidFill>
                  <a:srgbClr val="1A1A1A"/>
                </a:solidFill>
                <a:effectLst/>
                <a:uLnTx/>
                <a:uFillTx/>
                <a:latin typeface="Segoe UI Semibold"/>
                <a:ea typeface="+mj-ea"/>
                <a:cs typeface="Segoe UI Light" panose="020B0502040204020203" pitchFamily="34" charset="0"/>
              </a:rPr>
              <a:t>Azure DNS</a:t>
            </a:r>
            <a:endParaRPr kumimoji="0" lang="en-US" sz="3600" b="0" i="0" u="none" strike="noStrike" kern="1200" cap="none" spc="0" normalizeH="0" baseline="0" noProof="0">
              <a:ln>
                <a:noFill/>
              </a:ln>
              <a:solidFill>
                <a:srgbClr val="0068BB"/>
              </a:solidFill>
              <a:effectLst/>
              <a:uLnTx/>
              <a:uFillTx/>
              <a:latin typeface="Segoe UI Light" panose="020B0502040204020203" pitchFamily="34" charset="0"/>
              <a:ea typeface="+mj-ea"/>
              <a:cs typeface="Segoe UI Light" panose="020B0502040204020203" pitchFamily="34" charset="0"/>
            </a:endParaRPr>
          </a:p>
        </p:txBody>
      </p:sp>
      <p:grpSp>
        <p:nvGrpSpPr>
          <p:cNvPr id="4" name="Group 3">
            <a:extLst>
              <a:ext uri="{FF2B5EF4-FFF2-40B4-BE49-F238E27FC236}">
                <a16:creationId xmlns:a16="http://schemas.microsoft.com/office/drawing/2014/main" id="{B1362C3B-4000-4FEA-A601-E328C90A5F72}"/>
              </a:ext>
            </a:extLst>
          </p:cNvPr>
          <p:cNvGrpSpPr/>
          <p:nvPr/>
        </p:nvGrpSpPr>
        <p:grpSpPr>
          <a:xfrm>
            <a:off x="6118058" y="1648175"/>
            <a:ext cx="5970494" cy="1780825"/>
            <a:chOff x="6099586" y="2253907"/>
            <a:chExt cx="5970494" cy="2410457"/>
          </a:xfrm>
        </p:grpSpPr>
        <p:grpSp>
          <p:nvGrpSpPr>
            <p:cNvPr id="3" name="Group 2">
              <a:extLst>
                <a:ext uri="{FF2B5EF4-FFF2-40B4-BE49-F238E27FC236}">
                  <a16:creationId xmlns:a16="http://schemas.microsoft.com/office/drawing/2014/main" id="{C55927B3-EFCE-4C69-8F33-E84F653BFC4B}"/>
                </a:ext>
              </a:extLst>
            </p:cNvPr>
            <p:cNvGrpSpPr/>
            <p:nvPr/>
          </p:nvGrpSpPr>
          <p:grpSpPr>
            <a:xfrm>
              <a:off x="6099586" y="2253907"/>
              <a:ext cx="5970494" cy="2410457"/>
              <a:chOff x="6099586" y="2253907"/>
              <a:chExt cx="5970494" cy="2410457"/>
            </a:xfrm>
          </p:grpSpPr>
          <p:grpSp>
            <p:nvGrpSpPr>
              <p:cNvPr id="117" name="Group 116">
                <a:extLst>
                  <a:ext uri="{FF2B5EF4-FFF2-40B4-BE49-F238E27FC236}">
                    <a16:creationId xmlns:a16="http://schemas.microsoft.com/office/drawing/2014/main" id="{FDC49F7E-A2C5-401C-9BD5-97C1F6CA18C6}"/>
                  </a:ext>
                </a:extLst>
              </p:cNvPr>
              <p:cNvGrpSpPr/>
              <p:nvPr/>
            </p:nvGrpSpPr>
            <p:grpSpPr>
              <a:xfrm>
                <a:off x="6099586" y="2253907"/>
                <a:ext cx="5970494" cy="2410457"/>
                <a:chOff x="6099586" y="2253907"/>
                <a:chExt cx="5970494" cy="2410457"/>
              </a:xfrm>
            </p:grpSpPr>
            <p:sp>
              <p:nvSpPr>
                <p:cNvPr id="118" name="Rectangle 117">
                  <a:extLst>
                    <a:ext uri="{FF2B5EF4-FFF2-40B4-BE49-F238E27FC236}">
                      <a16:creationId xmlns:a16="http://schemas.microsoft.com/office/drawing/2014/main" id="{8AC8AF61-0A9B-49B3-92A6-DA46C8730EB4}"/>
                    </a:ext>
                  </a:extLst>
                </p:cNvPr>
                <p:cNvSpPr/>
                <p:nvPr/>
              </p:nvSpPr>
              <p:spPr>
                <a:xfrm>
                  <a:off x="6099586" y="2253907"/>
                  <a:ext cx="5970494" cy="2410457"/>
                </a:xfrm>
                <a:prstGeom prst="rect">
                  <a:avLst/>
                </a:prstGeom>
                <a:solidFill>
                  <a:schemeClr val="bg1">
                    <a:lumMod val="95000"/>
                  </a:schemeClr>
                </a:solidFill>
                <a:ln w="381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19" name="Group 118">
                  <a:extLst>
                    <a:ext uri="{FF2B5EF4-FFF2-40B4-BE49-F238E27FC236}">
                      <a16:creationId xmlns:a16="http://schemas.microsoft.com/office/drawing/2014/main" id="{3D12FB0A-82BC-408F-90F0-4CE91D8D4C94}"/>
                    </a:ext>
                  </a:extLst>
                </p:cNvPr>
                <p:cNvGrpSpPr/>
                <p:nvPr/>
              </p:nvGrpSpPr>
              <p:grpSpPr>
                <a:xfrm rot="5400000">
                  <a:off x="9034003" y="4390222"/>
                  <a:ext cx="100455" cy="248293"/>
                  <a:chOff x="7542229" y="3408998"/>
                  <a:chExt cx="100455" cy="248293"/>
                </a:xfrm>
              </p:grpSpPr>
              <p:sp>
                <p:nvSpPr>
                  <p:cNvPr id="121" name="Rectangle 120">
                    <a:extLst>
                      <a:ext uri="{FF2B5EF4-FFF2-40B4-BE49-F238E27FC236}">
                        <a16:creationId xmlns:a16="http://schemas.microsoft.com/office/drawing/2014/main" id="{4192937F-3B55-433F-9441-1349E4E1D13C}"/>
                      </a:ext>
                    </a:extLst>
                  </p:cNvPr>
                  <p:cNvSpPr/>
                  <p:nvPr/>
                </p:nvSpPr>
                <p:spPr>
                  <a:xfrm>
                    <a:off x="7542229" y="3408998"/>
                    <a:ext cx="100455" cy="136381"/>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2" name="Rectangle 121">
                    <a:extLst>
                      <a:ext uri="{FF2B5EF4-FFF2-40B4-BE49-F238E27FC236}">
                        <a16:creationId xmlns:a16="http://schemas.microsoft.com/office/drawing/2014/main" id="{41F60ABE-BAF9-4BA2-A85C-ED56B7317640}"/>
                      </a:ext>
                    </a:extLst>
                  </p:cNvPr>
                  <p:cNvSpPr/>
                  <p:nvPr/>
                </p:nvSpPr>
                <p:spPr>
                  <a:xfrm>
                    <a:off x="7542229" y="3520910"/>
                    <a:ext cx="100455" cy="136381"/>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sp>
            <p:nvSpPr>
              <p:cNvPr id="110" name="TextBox 109">
                <a:extLst>
                  <a:ext uri="{FF2B5EF4-FFF2-40B4-BE49-F238E27FC236}">
                    <a16:creationId xmlns:a16="http://schemas.microsoft.com/office/drawing/2014/main" id="{E2714CF5-042B-4F2C-B7A8-FE05A0767814}"/>
                  </a:ext>
                </a:extLst>
              </p:cNvPr>
              <p:cNvSpPr txBox="1"/>
              <p:nvPr/>
            </p:nvSpPr>
            <p:spPr>
              <a:xfrm>
                <a:off x="6717398" y="2657475"/>
                <a:ext cx="4781239"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0068BB"/>
                    </a:solidFill>
                    <a:effectLst/>
                    <a:uLnTx/>
                    <a:uFillTx/>
                    <a:latin typeface="Segoe UI" panose="020B0502040204020203" pitchFamily="34" charset="0"/>
                    <a:ea typeface="+mn-ea"/>
                    <a:cs typeface="Segoe UI" panose="020B0502040204020203" pitchFamily="34" charset="0"/>
                  </a:rPr>
                  <a:t>Reliability via Global anycast network</a:t>
                </a:r>
              </a:p>
            </p:txBody>
          </p:sp>
        </p:grpSp>
        <p:sp>
          <p:nvSpPr>
            <p:cNvPr id="111" name="Rectangle 110">
              <a:extLst>
                <a:ext uri="{FF2B5EF4-FFF2-40B4-BE49-F238E27FC236}">
                  <a16:creationId xmlns:a16="http://schemas.microsoft.com/office/drawing/2014/main" id="{AF0D5AB4-0C08-4526-BA68-9B4DC5C4BA81}"/>
                </a:ext>
              </a:extLst>
            </p:cNvPr>
            <p:cNvSpPr/>
            <p:nvPr/>
          </p:nvSpPr>
          <p:spPr>
            <a:xfrm>
              <a:off x="7177022" y="3194598"/>
              <a:ext cx="4781239" cy="83099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E7E6E6">
                      <a:lumMod val="25000"/>
                    </a:srgbClr>
                  </a:solidFill>
                  <a:effectLst/>
                  <a:uLnTx/>
                  <a:uFillTx/>
                  <a:latin typeface="Segoe UI"/>
                  <a:ea typeface="+mn-ea"/>
                  <a:cs typeface="+mn-cs"/>
                </a:rPr>
                <a:t>Multiple nodes around the world advertise a given IP address providing reliable responses even in event of a node failure.</a:t>
              </a:r>
              <a:endParaRPr kumimoji="0" lang="en-US" sz="1400" b="0" i="0" u="none" strike="noStrike" kern="1200" cap="none" spc="0" normalizeH="0" baseline="0" noProof="0">
                <a:ln>
                  <a:noFill/>
                </a:ln>
                <a:solidFill>
                  <a:srgbClr val="E7E6E6">
                    <a:lumMod val="25000"/>
                  </a:srgbClr>
                </a:solidFill>
                <a:effectLst/>
                <a:uLnTx/>
                <a:uFillTx/>
                <a:latin typeface="Segoe UI"/>
                <a:ea typeface="+mn-ea"/>
                <a:cs typeface="+mn-cs"/>
              </a:endParaRPr>
            </a:p>
          </p:txBody>
        </p:sp>
      </p:grpSp>
      <p:grpSp>
        <p:nvGrpSpPr>
          <p:cNvPr id="2" name="Group 1">
            <a:extLst>
              <a:ext uri="{FF2B5EF4-FFF2-40B4-BE49-F238E27FC236}">
                <a16:creationId xmlns:a16="http://schemas.microsoft.com/office/drawing/2014/main" id="{28C18217-5CBB-4FC1-8C54-355E3996F451}"/>
              </a:ext>
            </a:extLst>
          </p:cNvPr>
          <p:cNvGrpSpPr/>
          <p:nvPr/>
        </p:nvGrpSpPr>
        <p:grpSpPr>
          <a:xfrm>
            <a:off x="149544" y="1652799"/>
            <a:ext cx="5945505" cy="1776201"/>
            <a:chOff x="117963" y="2271976"/>
            <a:chExt cx="6305305" cy="2405833"/>
          </a:xfrm>
        </p:grpSpPr>
        <p:grpSp>
          <p:nvGrpSpPr>
            <p:cNvPr id="123" name="Group 122">
              <a:extLst>
                <a:ext uri="{FF2B5EF4-FFF2-40B4-BE49-F238E27FC236}">
                  <a16:creationId xmlns:a16="http://schemas.microsoft.com/office/drawing/2014/main" id="{C78EDFB3-E059-40E0-974C-91596B152061}"/>
                </a:ext>
              </a:extLst>
            </p:cNvPr>
            <p:cNvGrpSpPr/>
            <p:nvPr/>
          </p:nvGrpSpPr>
          <p:grpSpPr>
            <a:xfrm>
              <a:off x="117963" y="2271976"/>
              <a:ext cx="6305305" cy="2405833"/>
              <a:chOff x="117963" y="2271976"/>
              <a:chExt cx="6305305" cy="2405833"/>
            </a:xfrm>
          </p:grpSpPr>
          <p:sp>
            <p:nvSpPr>
              <p:cNvPr id="124" name="Rectangle 123">
                <a:extLst>
                  <a:ext uri="{FF2B5EF4-FFF2-40B4-BE49-F238E27FC236}">
                    <a16:creationId xmlns:a16="http://schemas.microsoft.com/office/drawing/2014/main" id="{2906F39E-AD14-4298-8F82-94013FDC9B44}"/>
                  </a:ext>
                </a:extLst>
              </p:cNvPr>
              <p:cNvSpPr/>
              <p:nvPr/>
            </p:nvSpPr>
            <p:spPr>
              <a:xfrm>
                <a:off x="117963" y="2271976"/>
                <a:ext cx="5970494" cy="2405833"/>
              </a:xfrm>
              <a:prstGeom prst="rect">
                <a:avLst/>
              </a:prstGeom>
              <a:solidFill>
                <a:schemeClr val="bg1">
                  <a:lumMod val="95000"/>
                </a:schemeClr>
              </a:solidFill>
              <a:ln w="381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5" name="Flowchart: Delay 124">
                <a:extLst>
                  <a:ext uri="{FF2B5EF4-FFF2-40B4-BE49-F238E27FC236}">
                    <a16:creationId xmlns:a16="http://schemas.microsoft.com/office/drawing/2014/main" id="{2BD3CF51-4290-42AA-A218-5DF8FA485196}"/>
                  </a:ext>
                </a:extLst>
              </p:cNvPr>
              <p:cNvSpPr/>
              <p:nvPr/>
            </p:nvSpPr>
            <p:spPr>
              <a:xfrm>
                <a:off x="6111780" y="3231659"/>
                <a:ext cx="311488" cy="288036"/>
              </a:xfrm>
              <a:prstGeom prst="flowChartDelay">
                <a:avLst/>
              </a:prstGeom>
              <a:solidFill>
                <a:srgbClr val="F2F2F2"/>
              </a:solidFill>
              <a:ln w="381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6" name="Rectangle 125">
                <a:extLst>
                  <a:ext uri="{FF2B5EF4-FFF2-40B4-BE49-F238E27FC236}">
                    <a16:creationId xmlns:a16="http://schemas.microsoft.com/office/drawing/2014/main" id="{1C5355F2-BE5D-4CA6-B9DD-B0272DB16D56}"/>
                  </a:ext>
                </a:extLst>
              </p:cNvPr>
              <p:cNvSpPr/>
              <p:nvPr/>
            </p:nvSpPr>
            <p:spPr>
              <a:xfrm>
                <a:off x="6048983" y="3252138"/>
                <a:ext cx="100455" cy="136381"/>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7" name="Rectangle 126">
                <a:extLst>
                  <a:ext uri="{FF2B5EF4-FFF2-40B4-BE49-F238E27FC236}">
                    <a16:creationId xmlns:a16="http://schemas.microsoft.com/office/drawing/2014/main" id="{6A242159-9268-4FB4-88EB-956643917445}"/>
                  </a:ext>
                </a:extLst>
              </p:cNvPr>
              <p:cNvSpPr/>
              <p:nvPr/>
            </p:nvSpPr>
            <p:spPr>
              <a:xfrm>
                <a:off x="6048983" y="3364050"/>
                <a:ext cx="100455" cy="136381"/>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68" name="TextBox 67">
              <a:extLst>
                <a:ext uri="{FF2B5EF4-FFF2-40B4-BE49-F238E27FC236}">
                  <a16:creationId xmlns:a16="http://schemas.microsoft.com/office/drawing/2014/main" id="{F7720290-563C-429F-A01A-8FF4C8DB0405}"/>
                </a:ext>
              </a:extLst>
            </p:cNvPr>
            <p:cNvSpPr txBox="1"/>
            <p:nvPr/>
          </p:nvSpPr>
          <p:spPr>
            <a:xfrm>
              <a:off x="1187178" y="2670920"/>
              <a:ext cx="4644192" cy="5002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68BB"/>
                  </a:solidFill>
                  <a:effectLst/>
                  <a:uLnTx/>
                  <a:uFillTx/>
                  <a:latin typeface="Segoe UI" panose="020B0502040204020203" pitchFamily="34" charset="0"/>
                  <a:ea typeface="+mn-ea"/>
                  <a:cs typeface="Segoe UI" panose="020B0502040204020203" pitchFamily="34" charset="0"/>
                </a:rPr>
                <a:t>100% Availability SLA</a:t>
              </a:r>
            </a:p>
          </p:txBody>
        </p:sp>
        <p:sp>
          <p:nvSpPr>
            <p:cNvPr id="77" name="Rectangle 76">
              <a:extLst>
                <a:ext uri="{FF2B5EF4-FFF2-40B4-BE49-F238E27FC236}">
                  <a16:creationId xmlns:a16="http://schemas.microsoft.com/office/drawing/2014/main" id="{EEC8BD69-0D72-4A87-B2B5-FF6B14BEBCEF}"/>
                </a:ext>
              </a:extLst>
            </p:cNvPr>
            <p:cNvSpPr/>
            <p:nvPr/>
          </p:nvSpPr>
          <p:spPr>
            <a:xfrm>
              <a:off x="1133054" y="3112740"/>
              <a:ext cx="4644191" cy="79206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E7E6E6">
                      <a:lumMod val="25000"/>
                    </a:srgbClr>
                  </a:solidFill>
                  <a:effectLst/>
                  <a:uLnTx/>
                  <a:uFillTx/>
                  <a:latin typeface="Segoe UI"/>
                  <a:ea typeface="+mn-ea"/>
                  <a:cs typeface="+mn-cs"/>
                </a:rPr>
                <a:t>Our redundant data plane gives </a:t>
              </a:r>
              <a:r>
                <a:rPr kumimoji="0" lang="en-US" sz="1600" b="1" i="0" u="none" strike="noStrike" kern="1200" cap="none" spc="0" normalizeH="0" baseline="0" noProof="0">
                  <a:ln>
                    <a:noFill/>
                  </a:ln>
                  <a:solidFill>
                    <a:srgbClr val="E7E6E6">
                      <a:lumMod val="25000"/>
                    </a:srgbClr>
                  </a:solidFill>
                  <a:effectLst/>
                  <a:uLnTx/>
                  <a:uFillTx/>
                  <a:latin typeface="Segoe UI"/>
                  <a:ea typeface="+mn-ea"/>
                  <a:cs typeface="+mn-cs"/>
                </a:rPr>
                <a:t>100% reliability </a:t>
              </a:r>
              <a:r>
                <a:rPr kumimoji="0" lang="en-US" sz="1600" b="0" i="0" u="none" strike="noStrike" kern="1200" cap="none" spc="0" normalizeH="0" baseline="0" noProof="0">
                  <a:ln>
                    <a:noFill/>
                  </a:ln>
                  <a:solidFill>
                    <a:srgbClr val="E7E6E6">
                      <a:lumMod val="25000"/>
                    </a:srgbClr>
                  </a:solidFill>
                  <a:effectLst/>
                  <a:uLnTx/>
                  <a:uFillTx/>
                  <a:latin typeface="Segoe UI"/>
                  <a:ea typeface="+mn-ea"/>
                  <a:cs typeface="+mn-cs"/>
                </a:rPr>
                <a:t>for your DNS zones.</a:t>
              </a:r>
            </a:p>
          </p:txBody>
        </p:sp>
      </p:grpSp>
      <p:pic>
        <p:nvPicPr>
          <p:cNvPr id="48" name="Graphic 47">
            <a:extLst>
              <a:ext uri="{FF2B5EF4-FFF2-40B4-BE49-F238E27FC236}">
                <a16:creationId xmlns:a16="http://schemas.microsoft.com/office/drawing/2014/main" id="{F4D558BA-00B8-4C3C-9277-CED2A6771ED5}"/>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285867" y="1857493"/>
            <a:ext cx="527035" cy="378646"/>
          </a:xfrm>
          <a:prstGeom prst="rect">
            <a:avLst/>
          </a:prstGeom>
        </p:spPr>
      </p:pic>
      <p:sp>
        <p:nvSpPr>
          <p:cNvPr id="49" name="Text Placeholder 2">
            <a:extLst>
              <a:ext uri="{FF2B5EF4-FFF2-40B4-BE49-F238E27FC236}">
                <a16:creationId xmlns:a16="http://schemas.microsoft.com/office/drawing/2014/main" id="{A7F2B073-08FA-428B-8BE6-81AB5B0EE1B7}"/>
              </a:ext>
            </a:extLst>
          </p:cNvPr>
          <p:cNvSpPr txBox="1">
            <a:spLocks/>
          </p:cNvSpPr>
          <p:nvPr/>
        </p:nvSpPr>
        <p:spPr>
          <a:xfrm>
            <a:off x="295769" y="3893708"/>
            <a:ext cx="6218446" cy="2536079"/>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400" b="1" i="0" u="none" strike="noStrike" kern="1200" cap="none" spc="0" normalizeH="0" baseline="0" noProof="0" dirty="0">
                <a:ln>
                  <a:noFill/>
                </a:ln>
                <a:solidFill>
                  <a:srgbClr val="F37521"/>
                </a:solidFill>
                <a:effectLst/>
                <a:uLnTx/>
                <a:uFillTx/>
                <a:latin typeface="Segoe UI Semilight" panose="020B0402040204020203" pitchFamily="34" charset="0"/>
                <a:ea typeface="+mn-ea"/>
                <a:cs typeface="Segoe UI Semilight" panose="020B0402040204020203" pitchFamily="34" charset="0"/>
              </a:rPr>
              <a:t>Announcing DNS Alias records</a:t>
            </a:r>
          </a:p>
          <a:p>
            <a:pPr marL="285750" marR="0" lvl="0" indent="-28575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1800" b="0" i="0" u="none" strike="noStrike" kern="1200" cap="none" spc="0" normalizeH="0" baseline="0" noProof="0" dirty="0">
                <a:ln>
                  <a:noFill/>
                </a:ln>
                <a:solidFill>
                  <a:srgbClr val="1A1A1A"/>
                </a:solidFill>
                <a:effectLst/>
                <a:uLnTx/>
                <a:uFillTx/>
                <a:latin typeface="Segoe UI Semilight" panose="020B0402040204020203" pitchFamily="34" charset="0"/>
                <a:ea typeface="+mn-ea"/>
                <a:cs typeface="Segoe UI Semilight" panose="020B0402040204020203" pitchFamily="34" charset="0"/>
              </a:rPr>
              <a:t>Keep your DNS records automatically updated when IPs change for your ARM resources.</a:t>
            </a:r>
          </a:p>
          <a:p>
            <a:pPr marL="285750" marR="0" lvl="0" indent="-28575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1800" b="0" i="0" u="none" strike="noStrike" kern="1200" cap="none" spc="0" normalizeH="0" baseline="0" noProof="0" dirty="0">
                <a:ln>
                  <a:noFill/>
                </a:ln>
                <a:solidFill>
                  <a:srgbClr val="1A1A1A"/>
                </a:solidFill>
                <a:effectLst/>
                <a:uLnTx/>
                <a:uFillTx/>
                <a:latin typeface="Segoe UI Semilight" panose="020B0402040204020203" pitchFamily="34" charset="0"/>
                <a:ea typeface="+mn-ea"/>
                <a:cs typeface="Segoe UI Semilight" panose="020B0402040204020203" pitchFamily="34" charset="0"/>
              </a:rPr>
              <a:t>Dynamic, instantaneous updates to your DNS zone ensures zero downtime for your applications.</a:t>
            </a:r>
          </a:p>
          <a:p>
            <a:pPr marL="285750" marR="0" lvl="0" indent="-28575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1800" b="0" i="0" u="none" strike="noStrike" kern="1200" cap="none" spc="0" normalizeH="0" baseline="0" noProof="0" dirty="0">
                <a:ln>
                  <a:noFill/>
                </a:ln>
                <a:solidFill>
                  <a:srgbClr val="1A1A1A"/>
                </a:solidFill>
                <a:effectLst/>
                <a:uLnTx/>
                <a:uFillTx/>
                <a:latin typeface="Segoe UI Semilight" panose="020B0402040204020203" pitchFamily="34" charset="0"/>
                <a:ea typeface="+mn-ea"/>
                <a:cs typeface="Segoe UI Semilight" panose="020B0402040204020203" pitchFamily="34" charset="0"/>
              </a:rPr>
              <a:t>Run a load balanced application directly at your Zone Apex by Alias to Traffic Manager, or any Public IP fronted service such as Application Gateway. </a:t>
            </a:r>
          </a:p>
        </p:txBody>
      </p:sp>
      <p:pic>
        <p:nvPicPr>
          <p:cNvPr id="27" name="Graphic 26">
            <a:extLst>
              <a:ext uri="{FF2B5EF4-FFF2-40B4-BE49-F238E27FC236}">
                <a16:creationId xmlns:a16="http://schemas.microsoft.com/office/drawing/2014/main" id="{FA86799F-0D2B-4FA5-87C1-1304A80130AA}"/>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83149" y="1887460"/>
            <a:ext cx="527035" cy="378646"/>
          </a:xfrm>
          <a:prstGeom prst="rect">
            <a:avLst/>
          </a:prstGeom>
        </p:spPr>
      </p:pic>
      <p:pic>
        <p:nvPicPr>
          <p:cNvPr id="5" name="Picture 4">
            <a:extLst>
              <a:ext uri="{FF2B5EF4-FFF2-40B4-BE49-F238E27FC236}">
                <a16:creationId xmlns:a16="http://schemas.microsoft.com/office/drawing/2014/main" id="{DDAEDF9C-C2A3-4FAB-8B33-B4F97A893521}"/>
              </a:ext>
            </a:extLst>
          </p:cNvPr>
          <p:cNvPicPr>
            <a:picLocks noChangeAspect="1"/>
          </p:cNvPicPr>
          <p:nvPr/>
        </p:nvPicPr>
        <p:blipFill>
          <a:blip r:embed="rId5"/>
          <a:stretch>
            <a:fillRect/>
          </a:stretch>
        </p:blipFill>
        <p:spPr>
          <a:xfrm>
            <a:off x="6715658" y="3811448"/>
            <a:ext cx="5115128" cy="2560323"/>
          </a:xfrm>
          <a:prstGeom prst="rect">
            <a:avLst/>
          </a:prstGeom>
        </p:spPr>
      </p:pic>
      <p:sp>
        <p:nvSpPr>
          <p:cNvPr id="6" name="TextBox 5">
            <a:extLst>
              <a:ext uri="{FF2B5EF4-FFF2-40B4-BE49-F238E27FC236}">
                <a16:creationId xmlns:a16="http://schemas.microsoft.com/office/drawing/2014/main" id="{0877C473-4B69-AB4B-A258-152968AD7D69}"/>
              </a:ext>
            </a:extLst>
          </p:cNvPr>
          <p:cNvSpPr txBox="1"/>
          <p:nvPr/>
        </p:nvSpPr>
        <p:spPr>
          <a:xfrm>
            <a:off x="175266" y="985145"/>
            <a:ext cx="7884213" cy="49244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a:ln>
                  <a:noFill/>
                </a:ln>
                <a:solidFill>
                  <a:srgbClr val="F37521"/>
                </a:solidFill>
                <a:effectLst/>
                <a:uLnTx/>
                <a:uFillTx/>
                <a:latin typeface="Segoe UI Light" panose="020B0502040204020203" pitchFamily="34" charset="0"/>
                <a:ea typeface="+mn-ea"/>
                <a:cs typeface="Segoe UI Light" panose="020B0502040204020203" pitchFamily="34" charset="0"/>
              </a:rPr>
              <a:t>Host DNS Zones with High Availability</a:t>
            </a:r>
            <a:endParaRPr kumimoji="0" lang="en-US" sz="3200" b="1" i="0" u="none" strike="noStrike" kern="1200" cap="none" spc="0" normalizeH="0" baseline="0" noProof="0">
              <a:ln>
                <a:noFill/>
              </a:ln>
              <a:solidFill>
                <a:srgbClr val="F37521"/>
              </a:solidFill>
              <a:effectLst/>
              <a:uLnTx/>
              <a:uFillTx/>
              <a:latin typeface="Segoe UI"/>
              <a:ea typeface="+mn-ea"/>
              <a:cs typeface="+mn-cs"/>
            </a:endParaRPr>
          </a:p>
        </p:txBody>
      </p:sp>
      <p:pic>
        <p:nvPicPr>
          <p:cNvPr id="7" name="Picture 6">
            <a:extLst>
              <a:ext uri="{FF2B5EF4-FFF2-40B4-BE49-F238E27FC236}">
                <a16:creationId xmlns:a16="http://schemas.microsoft.com/office/drawing/2014/main" id="{CFB142B1-A42F-CA44-91B1-5DB176AFBA2E}"/>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8658" y="0"/>
            <a:ext cx="1124140" cy="1124140"/>
          </a:xfrm>
          <a:prstGeom prst="rect">
            <a:avLst/>
          </a:prstGeom>
        </p:spPr>
      </p:pic>
      <p:pic>
        <p:nvPicPr>
          <p:cNvPr id="8" name="Picture 7">
            <a:extLst>
              <a:ext uri="{FF2B5EF4-FFF2-40B4-BE49-F238E27FC236}">
                <a16:creationId xmlns:a16="http://schemas.microsoft.com/office/drawing/2014/main" id="{AEA9A4DB-DF1A-422A-8D3D-7A972601B896}"/>
              </a:ext>
            </a:extLst>
          </p:cNvPr>
          <p:cNvPicPr>
            <a:picLocks noChangeAspect="1"/>
          </p:cNvPicPr>
          <p:nvPr/>
        </p:nvPicPr>
        <p:blipFill>
          <a:blip r:embed="rId7"/>
          <a:stretch>
            <a:fillRect/>
          </a:stretch>
        </p:blipFill>
        <p:spPr>
          <a:xfrm>
            <a:off x="5532071" y="2868119"/>
            <a:ext cx="1127858" cy="1121761"/>
          </a:xfrm>
          <a:prstGeom prst="rect">
            <a:avLst/>
          </a:prstGeom>
        </p:spPr>
      </p:pic>
    </p:spTree>
    <p:extLst>
      <p:ext uri="{BB962C8B-B14F-4D97-AF65-F5344CB8AC3E}">
        <p14:creationId xmlns:p14="http://schemas.microsoft.com/office/powerpoint/2010/main" val="42286903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What we did today!</a:t>
            </a:r>
          </a:p>
        </p:txBody>
      </p:sp>
      <p:sp>
        <p:nvSpPr>
          <p:cNvPr id="5" name="Text Placeholder 4"/>
          <p:cNvSpPr>
            <a:spLocks noGrp="1"/>
          </p:cNvSpPr>
          <p:nvPr>
            <p:ph type="body" sz="quarter" idx="10"/>
          </p:nvPr>
        </p:nvSpPr>
        <p:spPr>
          <a:xfrm>
            <a:off x="584200" y="1435497"/>
            <a:ext cx="11018520" cy="5210400"/>
          </a:xfrm>
        </p:spPr>
        <p:txBody>
          <a:bodyPr>
            <a:normAutofit/>
          </a:bodyPr>
          <a:lstStyle/>
          <a:p>
            <a:pPr marL="0" indent="0">
              <a:buNone/>
            </a:pPr>
            <a:r>
              <a:rPr lang="en-US" sz="2000" dirty="0">
                <a:latin typeface="+mn-lt"/>
              </a:rPr>
              <a:t>Business Problems Solved:</a:t>
            </a:r>
          </a:p>
          <a:p>
            <a:pPr>
              <a:buClr>
                <a:srgbClr val="00B050"/>
              </a:buClr>
              <a:buFont typeface="Wingdings" panose="05000000000000000000" pitchFamily="2" charset="2"/>
              <a:buChar char="ü"/>
            </a:pPr>
            <a:r>
              <a:rPr lang="en-US" sz="2000" dirty="0">
                <a:latin typeface="+mn-lt"/>
              </a:rPr>
              <a:t>Contoso’s branch office Ops Personnel are connected to their Azure deployments.</a:t>
            </a:r>
          </a:p>
          <a:p>
            <a:pPr>
              <a:buClr>
                <a:srgbClr val="00B050"/>
              </a:buClr>
              <a:buFont typeface="Wingdings" panose="05000000000000000000" pitchFamily="2" charset="2"/>
              <a:buChar char="ü"/>
            </a:pPr>
            <a:r>
              <a:rPr lang="en-US" sz="2000" dirty="0">
                <a:latin typeface="+mn-lt"/>
              </a:rPr>
              <a:t>Contoso has a web site in Azure that is secure in a modern architecture.</a:t>
            </a:r>
            <a:endParaRPr lang="en-US" sz="2000" dirty="0">
              <a:solidFill>
                <a:srgbClr val="00B050"/>
              </a:solidFill>
              <a:latin typeface="+mn-lt"/>
            </a:endParaRPr>
          </a:p>
          <a:p>
            <a:pPr marL="0" indent="0">
              <a:buNone/>
            </a:pPr>
            <a:endParaRPr lang="en-US" sz="2000" dirty="0">
              <a:latin typeface="+mn-lt"/>
            </a:endParaRPr>
          </a:p>
          <a:p>
            <a:pPr marL="0" indent="0">
              <a:buNone/>
            </a:pPr>
            <a:r>
              <a:rPr lang="en-US" sz="2000" dirty="0">
                <a:latin typeface="+mn-lt"/>
              </a:rPr>
              <a:t>You should now be better able to…</a:t>
            </a:r>
          </a:p>
          <a:p>
            <a:r>
              <a:rPr lang="en-US" sz="2000" dirty="0">
                <a:latin typeface="+mn-lt"/>
              </a:rPr>
              <a:t>discuss Azure Networking options in general</a:t>
            </a:r>
          </a:p>
          <a:p>
            <a:r>
              <a:rPr lang="en-US" sz="2000" dirty="0">
                <a:latin typeface="+mn-lt"/>
              </a:rPr>
              <a:t>describe how virtual networks can be used, including VNet Peering</a:t>
            </a:r>
          </a:p>
          <a:p>
            <a:r>
              <a:rPr lang="en-US" sz="2000" dirty="0">
                <a:latin typeface="+mn-lt"/>
              </a:rPr>
              <a:t>describe connectivity options from on-premises to Azure</a:t>
            </a:r>
          </a:p>
          <a:p>
            <a:r>
              <a:rPr lang="en-US" sz="2000" dirty="0">
                <a:latin typeface="+mn-lt"/>
              </a:rPr>
              <a:t>know how to implement and configure Azure Firewall</a:t>
            </a:r>
          </a:p>
          <a:p>
            <a:r>
              <a:rPr lang="en-US" sz="2000" dirty="0">
                <a:latin typeface="+mn-lt"/>
              </a:rPr>
              <a:t>understand and describe the three rule types associated with Azure Firewall</a:t>
            </a:r>
          </a:p>
          <a:p>
            <a:r>
              <a:rPr lang="en-US" sz="2000" dirty="0">
                <a:latin typeface="+mn-lt"/>
              </a:rPr>
              <a:t>understand how to monitor and track events on the Azure Firewall </a:t>
            </a:r>
          </a:p>
        </p:txBody>
      </p:sp>
    </p:spTree>
    <p:extLst>
      <p:ext uri="{BB962C8B-B14F-4D97-AF65-F5344CB8AC3E}">
        <p14:creationId xmlns:p14="http://schemas.microsoft.com/office/powerpoint/2010/main" val="1465962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D2D9C4-2A68-4504-8A44-5064AF76388C}"/>
              </a:ext>
            </a:extLst>
          </p:cNvPr>
          <p:cNvSpPr>
            <a:spLocks noGrp="1"/>
          </p:cNvSpPr>
          <p:nvPr>
            <p:ph type="title"/>
          </p:nvPr>
        </p:nvSpPr>
        <p:spPr/>
        <p:txBody>
          <a:bodyPr/>
          <a:lstStyle/>
          <a:p>
            <a:r>
              <a:rPr lang="en-US" dirty="0"/>
              <a:t>Thanks!!!</a:t>
            </a:r>
          </a:p>
        </p:txBody>
      </p:sp>
      <p:sp>
        <p:nvSpPr>
          <p:cNvPr id="3" name="TextBox 2">
            <a:extLst>
              <a:ext uri="{FF2B5EF4-FFF2-40B4-BE49-F238E27FC236}">
                <a16:creationId xmlns:a16="http://schemas.microsoft.com/office/drawing/2014/main" id="{AF53FFC3-ED1E-4D20-B6DF-0AD76EF0297B}"/>
              </a:ext>
            </a:extLst>
          </p:cNvPr>
          <p:cNvSpPr txBox="1"/>
          <p:nvPr/>
        </p:nvSpPr>
        <p:spPr>
          <a:xfrm>
            <a:off x="1191802" y="2044557"/>
            <a:ext cx="6750122" cy="615553"/>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Please fill out feedback/comments for this session, your feedback is how these workshops get better.</a:t>
            </a:r>
          </a:p>
        </p:txBody>
      </p:sp>
    </p:spTree>
    <p:extLst>
      <p:ext uri="{BB962C8B-B14F-4D97-AF65-F5344CB8AC3E}">
        <p14:creationId xmlns:p14="http://schemas.microsoft.com/office/powerpoint/2010/main" val="26737481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Idempotent PowerShell Operations</a:t>
            </a:r>
          </a:p>
        </p:txBody>
      </p:sp>
      <p:sp>
        <p:nvSpPr>
          <p:cNvPr id="6" name="Text Placeholder 5"/>
          <p:cNvSpPr>
            <a:spLocks noGrp="1"/>
          </p:cNvSpPr>
          <p:nvPr>
            <p:ph type="body" sz="quarter" idx="10"/>
          </p:nvPr>
        </p:nvSpPr>
        <p:spPr>
          <a:xfrm>
            <a:off x="584200" y="1435497"/>
            <a:ext cx="11018520" cy="3933384"/>
          </a:xfrm>
        </p:spPr>
        <p:txBody>
          <a:bodyPr/>
          <a:lstStyle/>
          <a:p>
            <a:pPr marL="0" indent="0">
              <a:buNone/>
            </a:pPr>
            <a:r>
              <a:rPr lang="en-US" sz="1800" dirty="0">
                <a:solidFill>
                  <a:srgbClr val="006400"/>
                </a:solidFill>
                <a:latin typeface="Consolas" panose="020B0609020204030204" pitchFamily="49" charset="0"/>
              </a:rPr>
              <a:t># 3.3 Create Public IPs</a:t>
            </a:r>
            <a:endParaRPr lang="en-US" sz="1800" dirty="0">
              <a:solidFill>
                <a:prstClr val="black"/>
              </a:solidFill>
              <a:latin typeface="Consolas" panose="020B0609020204030204" pitchFamily="49" charset="0"/>
            </a:endParaRPr>
          </a:p>
          <a:p>
            <a:pPr marL="0" indent="0">
              <a:buNone/>
            </a:pPr>
            <a:r>
              <a:rPr lang="en-US" sz="1800" dirty="0">
                <a:solidFill>
                  <a:srgbClr val="0000FF"/>
                </a:solidFill>
                <a:latin typeface="Consolas" panose="020B0609020204030204" pitchFamily="49" charset="0"/>
              </a:rPr>
              <a:t>Write-Host</a:t>
            </a:r>
            <a:r>
              <a:rPr lang="en-US" sz="1800" dirty="0">
                <a:solidFill>
                  <a:prstClr val="black"/>
                </a:solidFill>
                <a:latin typeface="Consolas" panose="020B0609020204030204" pitchFamily="49" charset="0"/>
              </a:rPr>
              <a:t> (</a:t>
            </a:r>
            <a:r>
              <a:rPr lang="en-US" sz="1800" dirty="0">
                <a:solidFill>
                  <a:srgbClr val="0000FF"/>
                </a:solidFill>
                <a:latin typeface="Consolas" panose="020B0609020204030204" pitchFamily="49" charset="0"/>
              </a:rPr>
              <a:t>Get-Date</a:t>
            </a:r>
            <a:r>
              <a:rPr lang="en-US" sz="1800" dirty="0">
                <a:solidFill>
                  <a:prstClr val="black"/>
                </a:solidFill>
                <a:latin typeface="Consolas" panose="020B0609020204030204" pitchFamily="49" charset="0"/>
              </a:rPr>
              <a:t>)</a:t>
            </a:r>
            <a:r>
              <a:rPr lang="en-US" sz="1800" dirty="0">
                <a:solidFill>
                  <a:srgbClr val="8B0000"/>
                </a:solidFill>
                <a:latin typeface="Consolas" panose="020B0609020204030204" pitchFamily="49" charset="0"/>
              </a:rPr>
              <a:t>' - '</a:t>
            </a:r>
            <a:r>
              <a:rPr lang="en-US" sz="1800" dirty="0">
                <a:solidFill>
                  <a:prstClr val="black"/>
                </a:solidFill>
                <a:latin typeface="Consolas" panose="020B0609020204030204" pitchFamily="49" charset="0"/>
              </a:rPr>
              <a:t> </a:t>
            </a:r>
            <a:r>
              <a:rPr lang="en-US" sz="1800" dirty="0">
                <a:solidFill>
                  <a:srgbClr val="000080"/>
                </a:solidFill>
                <a:latin typeface="Consolas" panose="020B0609020204030204" pitchFamily="49" charset="0"/>
              </a:rPr>
              <a:t>-</a:t>
            </a:r>
            <a:r>
              <a:rPr lang="en-US" sz="1800" dirty="0" err="1">
                <a:solidFill>
                  <a:srgbClr val="000080"/>
                </a:solidFill>
                <a:latin typeface="Consolas" panose="020B0609020204030204" pitchFamily="49" charset="0"/>
              </a:rPr>
              <a:t>NoNewline</a:t>
            </a:r>
            <a:endParaRPr lang="en-US" sz="1800" dirty="0">
              <a:solidFill>
                <a:prstClr val="black"/>
              </a:solidFill>
              <a:latin typeface="Consolas" panose="020B0609020204030204" pitchFamily="49" charset="0"/>
            </a:endParaRPr>
          </a:p>
          <a:p>
            <a:pPr marL="0" indent="0">
              <a:buNone/>
            </a:pPr>
            <a:r>
              <a:rPr lang="en-US" sz="1800" dirty="0">
                <a:solidFill>
                  <a:srgbClr val="0000FF"/>
                </a:solidFill>
                <a:latin typeface="Consolas" panose="020B0609020204030204" pitchFamily="49" charset="0"/>
              </a:rPr>
              <a:t>Write-Host</a:t>
            </a:r>
            <a:r>
              <a:rPr lang="en-US" sz="1800" dirty="0">
                <a:solidFill>
                  <a:prstClr val="black"/>
                </a:solidFill>
                <a:latin typeface="Consolas" panose="020B0609020204030204" pitchFamily="49" charset="0"/>
              </a:rPr>
              <a:t> </a:t>
            </a:r>
            <a:r>
              <a:rPr lang="en-US" sz="1800" dirty="0">
                <a:solidFill>
                  <a:srgbClr val="8B0000"/>
                </a:solidFill>
                <a:latin typeface="Consolas" panose="020B0609020204030204" pitchFamily="49" charset="0"/>
              </a:rPr>
              <a:t>“Creating Public IP address“ </a:t>
            </a:r>
            <a:r>
              <a:rPr lang="en-US" sz="1800" dirty="0">
                <a:solidFill>
                  <a:srgbClr val="000080"/>
                </a:solidFill>
                <a:latin typeface="Consolas" panose="020B0609020204030204" pitchFamily="49" charset="0"/>
              </a:rPr>
              <a:t>-</a:t>
            </a:r>
            <a:r>
              <a:rPr lang="en-US" sz="1800" dirty="0" err="1">
                <a:solidFill>
                  <a:srgbClr val="000080"/>
                </a:solidFill>
                <a:latin typeface="Consolas" panose="020B0609020204030204" pitchFamily="49" charset="0"/>
              </a:rPr>
              <a:t>ForegroundColor</a:t>
            </a:r>
            <a:r>
              <a:rPr lang="en-US" sz="1800" dirty="0">
                <a:solidFill>
                  <a:prstClr val="black"/>
                </a:solidFill>
                <a:latin typeface="Consolas" panose="020B0609020204030204" pitchFamily="49" charset="0"/>
              </a:rPr>
              <a:t> </a:t>
            </a:r>
            <a:r>
              <a:rPr lang="en-US" sz="1800" dirty="0">
                <a:solidFill>
                  <a:srgbClr val="8A2BE2"/>
                </a:solidFill>
                <a:latin typeface="Consolas" panose="020B0609020204030204" pitchFamily="49" charset="0"/>
              </a:rPr>
              <a:t>Cyan</a:t>
            </a:r>
            <a:endParaRPr lang="en-US" sz="1800" dirty="0">
              <a:solidFill>
                <a:prstClr val="black"/>
              </a:solidFill>
              <a:latin typeface="Consolas" panose="020B0609020204030204" pitchFamily="49" charset="0"/>
            </a:endParaRPr>
          </a:p>
          <a:p>
            <a:pPr marL="0" indent="0">
              <a:buNone/>
            </a:pPr>
            <a:r>
              <a:rPr lang="en-US" sz="1800" dirty="0">
                <a:solidFill>
                  <a:srgbClr val="00008B"/>
                </a:solidFill>
                <a:highlight>
                  <a:srgbClr val="FFFF00"/>
                </a:highlight>
                <a:latin typeface="Consolas" panose="020B0609020204030204" pitchFamily="49" charset="0"/>
              </a:rPr>
              <a:t>Try</a:t>
            </a:r>
            <a:r>
              <a:rPr lang="en-US" sz="1800" dirty="0">
                <a:solidFill>
                  <a:prstClr val="black"/>
                </a:solidFill>
                <a:latin typeface="Consolas" panose="020B0609020204030204" pitchFamily="49" charset="0"/>
              </a:rPr>
              <a:t> {</a:t>
            </a:r>
            <a:r>
              <a:rPr lang="en-US" sz="1800" dirty="0">
                <a:solidFill>
                  <a:srgbClr val="FF4500"/>
                </a:solidFill>
                <a:latin typeface="Consolas" panose="020B0609020204030204" pitchFamily="49" charset="0"/>
              </a:rPr>
              <a:t>$pip</a:t>
            </a:r>
            <a:r>
              <a:rPr lang="en-US" sz="1800" dirty="0">
                <a:solidFill>
                  <a:prstClr val="black"/>
                </a:solidFill>
                <a:latin typeface="Consolas" panose="020B0609020204030204" pitchFamily="49" charset="0"/>
              </a:rPr>
              <a:t> </a:t>
            </a:r>
            <a:r>
              <a:rPr lang="en-US" sz="1800" dirty="0">
                <a:solidFill>
                  <a:srgbClr val="A9A9A9"/>
                </a:solidFill>
                <a:latin typeface="Consolas" panose="020B0609020204030204" pitchFamily="49" charset="0"/>
              </a:rPr>
              <a:t>=</a:t>
            </a:r>
            <a:r>
              <a:rPr lang="en-US" sz="1800" dirty="0">
                <a:solidFill>
                  <a:prstClr val="black"/>
                </a:solidFill>
                <a:latin typeface="Consolas" panose="020B0609020204030204" pitchFamily="49" charset="0"/>
              </a:rPr>
              <a:t> </a:t>
            </a:r>
            <a:r>
              <a:rPr lang="en-US" sz="1800" dirty="0">
                <a:solidFill>
                  <a:srgbClr val="0000FF"/>
                </a:solidFill>
                <a:highlight>
                  <a:srgbClr val="00FF00"/>
                </a:highlight>
                <a:latin typeface="Consolas" panose="020B0609020204030204" pitchFamily="49" charset="0"/>
              </a:rPr>
              <a:t>Get</a:t>
            </a:r>
            <a:r>
              <a:rPr lang="en-US" sz="1800" dirty="0">
                <a:solidFill>
                  <a:srgbClr val="0000FF"/>
                </a:solidFill>
                <a:latin typeface="Consolas" panose="020B0609020204030204" pitchFamily="49" charset="0"/>
              </a:rPr>
              <a:t>-</a:t>
            </a:r>
            <a:r>
              <a:rPr lang="en-US" sz="1800" dirty="0" err="1">
                <a:solidFill>
                  <a:srgbClr val="0000FF"/>
                </a:solidFill>
                <a:latin typeface="Consolas" panose="020B0609020204030204" pitchFamily="49" charset="0"/>
              </a:rPr>
              <a:t>AzPublicIpAddress</a:t>
            </a:r>
            <a:r>
              <a:rPr lang="en-US" sz="1800" dirty="0">
                <a:solidFill>
                  <a:prstClr val="black"/>
                </a:solidFill>
                <a:latin typeface="Consolas" panose="020B0609020204030204" pitchFamily="49" charset="0"/>
              </a:rPr>
              <a:t> </a:t>
            </a:r>
            <a:r>
              <a:rPr lang="en-US" sz="1800" dirty="0">
                <a:solidFill>
                  <a:srgbClr val="000080"/>
                </a:solidFill>
                <a:latin typeface="Consolas" panose="020B0609020204030204" pitchFamily="49" charset="0"/>
              </a:rPr>
              <a:t>-</a:t>
            </a:r>
            <a:r>
              <a:rPr lang="en-US" sz="1800" dirty="0" err="1">
                <a:solidFill>
                  <a:srgbClr val="000080"/>
                </a:solidFill>
                <a:latin typeface="Consolas" panose="020B0609020204030204" pitchFamily="49" charset="0"/>
              </a:rPr>
              <a:t>ResourceGroupName</a:t>
            </a:r>
            <a:r>
              <a:rPr lang="en-US" sz="1800" dirty="0">
                <a:solidFill>
                  <a:prstClr val="black"/>
                </a:solidFill>
                <a:latin typeface="Consolas" panose="020B0609020204030204" pitchFamily="49" charset="0"/>
              </a:rPr>
              <a:t> </a:t>
            </a:r>
            <a:r>
              <a:rPr lang="en-US" sz="1800" dirty="0">
                <a:solidFill>
                  <a:srgbClr val="FF4500"/>
                </a:solidFill>
                <a:latin typeface="Consolas" panose="020B0609020204030204" pitchFamily="49" charset="0"/>
              </a:rPr>
              <a:t>$</a:t>
            </a:r>
            <a:r>
              <a:rPr lang="en-US" sz="1800" dirty="0" err="1">
                <a:solidFill>
                  <a:srgbClr val="FF4500"/>
                </a:solidFill>
                <a:latin typeface="Consolas" panose="020B0609020204030204" pitchFamily="49" charset="0"/>
              </a:rPr>
              <a:t>ResourceGroup</a:t>
            </a:r>
            <a:r>
              <a:rPr lang="en-US" sz="1800" dirty="0">
                <a:solidFill>
                  <a:prstClr val="black"/>
                </a:solidFill>
                <a:latin typeface="Consolas" panose="020B0609020204030204" pitchFamily="49" charset="0"/>
              </a:rPr>
              <a:t> `</a:t>
            </a:r>
          </a:p>
          <a:p>
            <a:pPr marL="0" indent="0">
              <a:buNone/>
            </a:pPr>
            <a:r>
              <a:rPr lang="en-US" sz="1800" dirty="0">
                <a:solidFill>
                  <a:prstClr val="black"/>
                </a:solidFill>
                <a:latin typeface="Consolas" panose="020B0609020204030204" pitchFamily="49" charset="0"/>
              </a:rPr>
              <a:t>                                  </a:t>
            </a:r>
            <a:r>
              <a:rPr lang="en-US" sz="1800" dirty="0">
                <a:solidFill>
                  <a:srgbClr val="000080"/>
                </a:solidFill>
                <a:latin typeface="Consolas" panose="020B0609020204030204" pitchFamily="49" charset="0"/>
              </a:rPr>
              <a:t>-Name</a:t>
            </a:r>
            <a:r>
              <a:rPr lang="en-US" sz="1800" dirty="0">
                <a:solidFill>
                  <a:prstClr val="black"/>
                </a:solidFill>
                <a:latin typeface="Consolas" panose="020B0609020204030204" pitchFamily="49" charset="0"/>
              </a:rPr>
              <a:t> </a:t>
            </a:r>
            <a:r>
              <a:rPr lang="en-US" sz="1800" dirty="0">
                <a:solidFill>
                  <a:srgbClr val="FF4500"/>
                </a:solidFill>
                <a:latin typeface="Consolas" panose="020B0609020204030204" pitchFamily="49" charset="0"/>
              </a:rPr>
              <a:t>$</a:t>
            </a:r>
            <a:r>
              <a:rPr lang="en-US" sz="1800" dirty="0" err="1">
                <a:solidFill>
                  <a:srgbClr val="FF4500"/>
                </a:solidFill>
                <a:latin typeface="Consolas" panose="020B0609020204030204" pitchFamily="49" charset="0"/>
              </a:rPr>
              <a:t>VMNameASH</a:t>
            </a:r>
            <a:r>
              <a:rPr lang="en-US" sz="1800" dirty="0">
                <a:solidFill>
                  <a:srgbClr val="8A2BE2"/>
                </a:solidFill>
                <a:latin typeface="Consolas" panose="020B0609020204030204" pitchFamily="49" charset="0"/>
              </a:rPr>
              <a:t>'-pip'</a:t>
            </a:r>
            <a:r>
              <a:rPr lang="en-US" sz="1800" dirty="0">
                <a:solidFill>
                  <a:prstClr val="black"/>
                </a:solidFill>
                <a:latin typeface="Consolas" panose="020B0609020204030204" pitchFamily="49" charset="0"/>
              </a:rPr>
              <a:t> </a:t>
            </a:r>
            <a:r>
              <a:rPr lang="en-US" sz="1800" dirty="0">
                <a:solidFill>
                  <a:srgbClr val="000080"/>
                </a:solidFill>
                <a:highlight>
                  <a:srgbClr val="FFFF00"/>
                </a:highlight>
                <a:latin typeface="Consolas" panose="020B0609020204030204" pitchFamily="49" charset="0"/>
              </a:rPr>
              <a:t>-</a:t>
            </a:r>
            <a:r>
              <a:rPr lang="en-US" sz="1800" dirty="0" err="1">
                <a:solidFill>
                  <a:srgbClr val="000080"/>
                </a:solidFill>
                <a:highlight>
                  <a:srgbClr val="FFFF00"/>
                </a:highlight>
                <a:latin typeface="Consolas" panose="020B0609020204030204" pitchFamily="49" charset="0"/>
              </a:rPr>
              <a:t>ErrorAction</a:t>
            </a:r>
            <a:r>
              <a:rPr lang="en-US" sz="1800" dirty="0">
                <a:solidFill>
                  <a:prstClr val="black"/>
                </a:solidFill>
                <a:highlight>
                  <a:srgbClr val="FFFF00"/>
                </a:highlight>
                <a:latin typeface="Consolas" panose="020B0609020204030204" pitchFamily="49" charset="0"/>
              </a:rPr>
              <a:t> </a:t>
            </a:r>
            <a:r>
              <a:rPr lang="en-US" sz="1800" dirty="0">
                <a:solidFill>
                  <a:srgbClr val="8A2BE2"/>
                </a:solidFill>
                <a:highlight>
                  <a:srgbClr val="FFFF00"/>
                </a:highlight>
                <a:latin typeface="Consolas" panose="020B0609020204030204" pitchFamily="49" charset="0"/>
              </a:rPr>
              <a:t>Stop</a:t>
            </a:r>
            <a:endParaRPr lang="en-US" sz="1800" dirty="0">
              <a:solidFill>
                <a:prstClr val="black"/>
              </a:solidFill>
              <a:highlight>
                <a:srgbClr val="FFFF00"/>
              </a:highlight>
              <a:latin typeface="Consolas" panose="020B0609020204030204" pitchFamily="49" charset="0"/>
            </a:endParaRPr>
          </a:p>
          <a:p>
            <a:pPr marL="0" indent="0">
              <a:buNone/>
            </a:pPr>
            <a:r>
              <a:rPr lang="en-US" sz="1800" dirty="0">
                <a:solidFill>
                  <a:prstClr val="black"/>
                </a:solidFill>
                <a:latin typeface="Consolas" panose="020B0609020204030204" pitchFamily="49" charset="0"/>
              </a:rPr>
              <a:t>     </a:t>
            </a:r>
            <a:r>
              <a:rPr lang="en-US" sz="1800" dirty="0">
                <a:solidFill>
                  <a:srgbClr val="0000FF"/>
                </a:solidFill>
                <a:latin typeface="Consolas" panose="020B0609020204030204" pitchFamily="49" charset="0"/>
              </a:rPr>
              <a:t>Write-Host</a:t>
            </a:r>
            <a:r>
              <a:rPr lang="en-US" sz="1800" dirty="0">
                <a:solidFill>
                  <a:prstClr val="black"/>
                </a:solidFill>
                <a:latin typeface="Consolas" panose="020B0609020204030204" pitchFamily="49" charset="0"/>
              </a:rPr>
              <a:t> </a:t>
            </a:r>
            <a:r>
              <a:rPr lang="en-US" sz="1800" dirty="0">
                <a:solidFill>
                  <a:srgbClr val="8B0000"/>
                </a:solidFill>
                <a:latin typeface="Consolas" panose="020B0609020204030204" pitchFamily="49" charset="0"/>
              </a:rPr>
              <a:t>"resource exists, skipping“</a:t>
            </a:r>
          </a:p>
          <a:p>
            <a:pPr marL="0" indent="0">
              <a:buNone/>
            </a:pPr>
            <a:r>
              <a:rPr lang="en-US" sz="1800" dirty="0">
                <a:solidFill>
                  <a:srgbClr val="8B0000"/>
                </a:solidFill>
                <a:latin typeface="Consolas" panose="020B0609020204030204" pitchFamily="49" charset="0"/>
              </a:rPr>
              <a:t>     </a:t>
            </a:r>
            <a:r>
              <a:rPr lang="en-US" sz="1800" dirty="0">
                <a:solidFill>
                  <a:prstClr val="black"/>
                </a:solidFill>
                <a:latin typeface="Consolas" panose="020B0609020204030204" pitchFamily="49" charset="0"/>
              </a:rPr>
              <a:t>}</a:t>
            </a:r>
          </a:p>
          <a:p>
            <a:pPr marL="0" indent="0">
              <a:buNone/>
            </a:pPr>
            <a:r>
              <a:rPr lang="en-US" sz="1800" dirty="0">
                <a:solidFill>
                  <a:srgbClr val="00008B"/>
                </a:solidFill>
                <a:highlight>
                  <a:srgbClr val="FFFF00"/>
                </a:highlight>
                <a:latin typeface="Consolas" panose="020B0609020204030204" pitchFamily="49" charset="0"/>
              </a:rPr>
              <a:t>Catch</a:t>
            </a:r>
            <a:r>
              <a:rPr lang="en-US" sz="1800" dirty="0">
                <a:solidFill>
                  <a:prstClr val="black"/>
                </a:solidFill>
                <a:latin typeface="Consolas" panose="020B0609020204030204" pitchFamily="49" charset="0"/>
              </a:rPr>
              <a:t> {</a:t>
            </a:r>
            <a:r>
              <a:rPr lang="en-US" sz="1800" dirty="0">
                <a:solidFill>
                  <a:srgbClr val="FF4500"/>
                </a:solidFill>
                <a:latin typeface="Consolas" panose="020B0609020204030204" pitchFamily="49" charset="0"/>
              </a:rPr>
              <a:t>$pip</a:t>
            </a:r>
            <a:r>
              <a:rPr lang="en-US" sz="1800" dirty="0">
                <a:solidFill>
                  <a:prstClr val="black"/>
                </a:solidFill>
                <a:latin typeface="Consolas" panose="020B0609020204030204" pitchFamily="49" charset="0"/>
              </a:rPr>
              <a:t> </a:t>
            </a:r>
            <a:r>
              <a:rPr lang="en-US" sz="1800" dirty="0">
                <a:solidFill>
                  <a:srgbClr val="A9A9A9"/>
                </a:solidFill>
                <a:latin typeface="Consolas" panose="020B0609020204030204" pitchFamily="49" charset="0"/>
              </a:rPr>
              <a:t>=</a:t>
            </a:r>
            <a:r>
              <a:rPr lang="en-US" sz="1800" dirty="0">
                <a:solidFill>
                  <a:prstClr val="black"/>
                </a:solidFill>
                <a:latin typeface="Consolas" panose="020B0609020204030204" pitchFamily="49" charset="0"/>
              </a:rPr>
              <a:t> </a:t>
            </a:r>
            <a:r>
              <a:rPr lang="en-US" sz="1800" dirty="0">
                <a:solidFill>
                  <a:srgbClr val="0000FF"/>
                </a:solidFill>
                <a:highlight>
                  <a:srgbClr val="00FF00"/>
                </a:highlight>
                <a:latin typeface="Consolas" panose="020B0609020204030204" pitchFamily="49" charset="0"/>
              </a:rPr>
              <a:t>New</a:t>
            </a:r>
            <a:r>
              <a:rPr lang="en-US" sz="1800" dirty="0">
                <a:solidFill>
                  <a:srgbClr val="0000FF"/>
                </a:solidFill>
                <a:latin typeface="Consolas" panose="020B0609020204030204" pitchFamily="49" charset="0"/>
              </a:rPr>
              <a:t>-</a:t>
            </a:r>
            <a:r>
              <a:rPr lang="en-US" sz="1800" dirty="0" err="1">
                <a:solidFill>
                  <a:srgbClr val="0000FF"/>
                </a:solidFill>
                <a:latin typeface="Consolas" panose="020B0609020204030204" pitchFamily="49" charset="0"/>
              </a:rPr>
              <a:t>AzPublicIpAddress</a:t>
            </a:r>
            <a:r>
              <a:rPr lang="en-US" sz="1800" dirty="0">
                <a:solidFill>
                  <a:prstClr val="black"/>
                </a:solidFill>
                <a:latin typeface="Consolas" panose="020B0609020204030204" pitchFamily="49" charset="0"/>
              </a:rPr>
              <a:t> </a:t>
            </a:r>
            <a:r>
              <a:rPr lang="en-US" sz="1800" dirty="0">
                <a:solidFill>
                  <a:srgbClr val="000080"/>
                </a:solidFill>
                <a:latin typeface="Consolas" panose="020B0609020204030204" pitchFamily="49" charset="0"/>
              </a:rPr>
              <a:t>-</a:t>
            </a:r>
            <a:r>
              <a:rPr lang="en-US" sz="1800" dirty="0" err="1">
                <a:solidFill>
                  <a:srgbClr val="000080"/>
                </a:solidFill>
                <a:latin typeface="Consolas" panose="020B0609020204030204" pitchFamily="49" charset="0"/>
              </a:rPr>
              <a:t>ResourceGroupName</a:t>
            </a:r>
            <a:r>
              <a:rPr lang="en-US" sz="1800" dirty="0">
                <a:solidFill>
                  <a:prstClr val="black"/>
                </a:solidFill>
                <a:latin typeface="Consolas" panose="020B0609020204030204" pitchFamily="49" charset="0"/>
              </a:rPr>
              <a:t> </a:t>
            </a:r>
            <a:r>
              <a:rPr lang="en-US" sz="1800" dirty="0">
                <a:solidFill>
                  <a:srgbClr val="FF4500"/>
                </a:solidFill>
                <a:latin typeface="Consolas" panose="020B0609020204030204" pitchFamily="49" charset="0"/>
              </a:rPr>
              <a:t>$</a:t>
            </a:r>
            <a:r>
              <a:rPr lang="en-US" sz="1800" dirty="0" err="1">
                <a:solidFill>
                  <a:srgbClr val="FF4500"/>
                </a:solidFill>
                <a:latin typeface="Consolas" panose="020B0609020204030204" pitchFamily="49" charset="0"/>
              </a:rPr>
              <a:t>ResourceGroup</a:t>
            </a:r>
            <a:r>
              <a:rPr lang="en-US" sz="1800" dirty="0">
                <a:solidFill>
                  <a:prstClr val="black"/>
                </a:solidFill>
                <a:latin typeface="Consolas" panose="020B0609020204030204" pitchFamily="49" charset="0"/>
              </a:rPr>
              <a:t> `</a:t>
            </a:r>
          </a:p>
          <a:p>
            <a:pPr marL="0" indent="0">
              <a:buNone/>
            </a:pPr>
            <a:r>
              <a:rPr lang="en-US" sz="1800" dirty="0">
                <a:solidFill>
                  <a:prstClr val="black"/>
                </a:solidFill>
                <a:latin typeface="Consolas" panose="020B0609020204030204" pitchFamily="49" charset="0"/>
              </a:rPr>
              <a:t>                                    </a:t>
            </a:r>
            <a:r>
              <a:rPr lang="en-US" sz="1800" dirty="0">
                <a:solidFill>
                  <a:srgbClr val="000080"/>
                </a:solidFill>
                <a:latin typeface="Consolas" panose="020B0609020204030204" pitchFamily="49" charset="0"/>
              </a:rPr>
              <a:t>-Location</a:t>
            </a:r>
            <a:r>
              <a:rPr lang="en-US" sz="1800" dirty="0">
                <a:solidFill>
                  <a:prstClr val="black"/>
                </a:solidFill>
                <a:latin typeface="Consolas" panose="020B0609020204030204" pitchFamily="49" charset="0"/>
              </a:rPr>
              <a:t> </a:t>
            </a:r>
            <a:r>
              <a:rPr lang="en-US" sz="1800" dirty="0">
                <a:solidFill>
                  <a:srgbClr val="FF4500"/>
                </a:solidFill>
                <a:latin typeface="Consolas" panose="020B0609020204030204" pitchFamily="49" charset="0"/>
              </a:rPr>
              <a:t>$</a:t>
            </a:r>
            <a:r>
              <a:rPr lang="en-US" sz="1800" dirty="0" err="1">
                <a:solidFill>
                  <a:srgbClr val="FF4500"/>
                </a:solidFill>
                <a:latin typeface="Consolas" panose="020B0609020204030204" pitchFamily="49" charset="0"/>
              </a:rPr>
              <a:t>EastRegion</a:t>
            </a:r>
            <a:r>
              <a:rPr lang="en-US" sz="1800" dirty="0">
                <a:solidFill>
                  <a:prstClr val="black"/>
                </a:solidFill>
                <a:latin typeface="Consolas" panose="020B0609020204030204" pitchFamily="49" charset="0"/>
              </a:rPr>
              <a:t> `</a:t>
            </a:r>
          </a:p>
          <a:p>
            <a:pPr marL="0" indent="0">
              <a:buNone/>
            </a:pPr>
            <a:r>
              <a:rPr lang="en-US" sz="1800" dirty="0">
                <a:solidFill>
                  <a:prstClr val="black"/>
                </a:solidFill>
                <a:latin typeface="Consolas" panose="020B0609020204030204" pitchFamily="49" charset="0"/>
              </a:rPr>
              <a:t>                                    </a:t>
            </a:r>
            <a:r>
              <a:rPr lang="en-US" sz="1800" dirty="0">
                <a:solidFill>
                  <a:srgbClr val="000080"/>
                </a:solidFill>
                <a:latin typeface="Consolas" panose="020B0609020204030204" pitchFamily="49" charset="0"/>
              </a:rPr>
              <a:t>-</a:t>
            </a:r>
            <a:r>
              <a:rPr lang="en-US" sz="1800" dirty="0" err="1">
                <a:solidFill>
                  <a:srgbClr val="000080"/>
                </a:solidFill>
                <a:latin typeface="Consolas" panose="020B0609020204030204" pitchFamily="49" charset="0"/>
              </a:rPr>
              <a:t>AllocationMethod</a:t>
            </a:r>
            <a:r>
              <a:rPr lang="en-US" sz="1800" dirty="0">
                <a:solidFill>
                  <a:prstClr val="black"/>
                </a:solidFill>
                <a:latin typeface="Consolas" panose="020B0609020204030204" pitchFamily="49" charset="0"/>
              </a:rPr>
              <a:t> </a:t>
            </a:r>
            <a:r>
              <a:rPr lang="en-US" sz="1800" dirty="0">
                <a:solidFill>
                  <a:srgbClr val="8A2BE2"/>
                </a:solidFill>
                <a:latin typeface="Consolas" panose="020B0609020204030204" pitchFamily="49" charset="0"/>
              </a:rPr>
              <a:t>Dynamic</a:t>
            </a:r>
            <a:r>
              <a:rPr lang="en-US" sz="1800" dirty="0">
                <a:solidFill>
                  <a:prstClr val="black"/>
                </a:solidFill>
                <a:latin typeface="Consolas" panose="020B0609020204030204" pitchFamily="49" charset="0"/>
              </a:rPr>
              <a:t> `</a:t>
            </a:r>
          </a:p>
          <a:p>
            <a:pPr marL="0" indent="0">
              <a:buNone/>
            </a:pPr>
            <a:r>
              <a:rPr lang="en-US" sz="1800" dirty="0">
                <a:solidFill>
                  <a:prstClr val="black"/>
                </a:solidFill>
                <a:latin typeface="Consolas" panose="020B0609020204030204" pitchFamily="49" charset="0"/>
              </a:rPr>
              <a:t>                                    </a:t>
            </a:r>
            <a:r>
              <a:rPr lang="en-US" sz="1800" dirty="0">
                <a:solidFill>
                  <a:srgbClr val="000080"/>
                </a:solidFill>
                <a:latin typeface="Consolas" panose="020B0609020204030204" pitchFamily="49" charset="0"/>
              </a:rPr>
              <a:t>-Name</a:t>
            </a:r>
            <a:r>
              <a:rPr lang="en-US" sz="1800" dirty="0">
                <a:solidFill>
                  <a:prstClr val="black"/>
                </a:solidFill>
                <a:latin typeface="Consolas" panose="020B0609020204030204" pitchFamily="49" charset="0"/>
              </a:rPr>
              <a:t> </a:t>
            </a:r>
            <a:r>
              <a:rPr lang="en-US" sz="1800" dirty="0">
                <a:solidFill>
                  <a:srgbClr val="FF4500"/>
                </a:solidFill>
                <a:latin typeface="Consolas" panose="020B0609020204030204" pitchFamily="49" charset="0"/>
              </a:rPr>
              <a:t>$</a:t>
            </a:r>
            <a:r>
              <a:rPr lang="en-US" sz="1800" dirty="0" err="1">
                <a:solidFill>
                  <a:srgbClr val="FF4500"/>
                </a:solidFill>
                <a:latin typeface="Consolas" panose="020B0609020204030204" pitchFamily="49" charset="0"/>
              </a:rPr>
              <a:t>VMNameASH</a:t>
            </a:r>
            <a:r>
              <a:rPr lang="en-US" sz="1800" dirty="0">
                <a:solidFill>
                  <a:srgbClr val="8A2BE2"/>
                </a:solidFill>
                <a:latin typeface="Consolas" panose="020B0609020204030204" pitchFamily="49" charset="0"/>
              </a:rPr>
              <a:t>'-pip’</a:t>
            </a:r>
          </a:p>
          <a:p>
            <a:pPr marL="0" indent="0">
              <a:buNone/>
            </a:pPr>
            <a:r>
              <a:rPr lang="en-US" sz="1800" dirty="0">
                <a:solidFill>
                  <a:srgbClr val="8A2BE2"/>
                </a:solidFill>
                <a:latin typeface="Consolas" panose="020B0609020204030204" pitchFamily="49" charset="0"/>
              </a:rPr>
              <a:t>       </a:t>
            </a:r>
            <a:r>
              <a:rPr lang="en-US" sz="1800" dirty="0">
                <a:solidFill>
                  <a:prstClr val="black"/>
                </a:solidFill>
                <a:latin typeface="Consolas" panose="020B0609020204030204" pitchFamily="49" charset="0"/>
              </a:rPr>
              <a:t>}</a:t>
            </a:r>
          </a:p>
        </p:txBody>
      </p:sp>
    </p:spTree>
    <p:extLst>
      <p:ext uri="{BB962C8B-B14F-4D97-AF65-F5344CB8AC3E}">
        <p14:creationId xmlns:p14="http://schemas.microsoft.com/office/powerpoint/2010/main" val="1793706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4200" y="3033713"/>
            <a:ext cx="9144000" cy="498598"/>
          </a:xfrm>
        </p:spPr>
        <p:txBody>
          <a:bodyPr/>
          <a:lstStyle/>
          <a:p>
            <a:r>
              <a:rPr lang="en-US" dirty="0"/>
              <a:t>Building the Environment</a:t>
            </a:r>
          </a:p>
        </p:txBody>
      </p:sp>
    </p:spTree>
    <p:extLst>
      <p:ext uri="{BB962C8B-B14F-4D97-AF65-F5344CB8AC3E}">
        <p14:creationId xmlns:p14="http://schemas.microsoft.com/office/powerpoint/2010/main" val="23185210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161AA8-FB50-43E3-8FBA-7F107F68B579}"/>
              </a:ext>
            </a:extLst>
          </p:cNvPr>
          <p:cNvSpPr>
            <a:spLocks noGrp="1"/>
          </p:cNvSpPr>
          <p:nvPr>
            <p:ph type="title"/>
          </p:nvPr>
        </p:nvSpPr>
        <p:spPr/>
        <p:txBody>
          <a:bodyPr/>
          <a:lstStyle/>
          <a:p>
            <a:r>
              <a:rPr lang="en-US" dirty="0"/>
              <a:t>Final Environment</a:t>
            </a:r>
          </a:p>
        </p:txBody>
      </p:sp>
      <p:sp>
        <p:nvSpPr>
          <p:cNvPr id="4" name="TextBox 3">
            <a:extLst>
              <a:ext uri="{FF2B5EF4-FFF2-40B4-BE49-F238E27FC236}">
                <a16:creationId xmlns:a16="http://schemas.microsoft.com/office/drawing/2014/main" id="{FF8F9CB0-9C36-481E-977F-03E13FD8330B}"/>
              </a:ext>
            </a:extLst>
          </p:cNvPr>
          <p:cNvSpPr txBox="1"/>
          <p:nvPr/>
        </p:nvSpPr>
        <p:spPr>
          <a:xfrm>
            <a:off x="366588" y="2354642"/>
            <a:ext cx="4138146" cy="2154436"/>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The resources in the </a:t>
            </a:r>
            <a:r>
              <a:rPr lang="en-US" sz="2000" dirty="0">
                <a:solidFill>
                  <a:srgbClr val="0070C0"/>
                </a:solidFill>
              </a:rPr>
              <a:t>blue Resource Group </a:t>
            </a:r>
            <a:r>
              <a:rPr lang="en-US" sz="2000" dirty="0">
                <a:gradFill>
                  <a:gsLst>
                    <a:gs pos="2917">
                      <a:schemeClr val="tx1"/>
                    </a:gs>
                    <a:gs pos="30000">
                      <a:schemeClr val="tx1"/>
                    </a:gs>
                  </a:gsLst>
                  <a:lin ang="5400000" scaled="0"/>
                </a:gradFill>
              </a:rPr>
              <a:t>will be built by you today in the workshop</a:t>
            </a:r>
          </a:p>
          <a:p>
            <a:pPr algn="l"/>
            <a:endParaRPr lang="en-US" sz="2000" dirty="0">
              <a:gradFill>
                <a:gsLst>
                  <a:gs pos="2917">
                    <a:schemeClr val="tx1"/>
                  </a:gs>
                  <a:gs pos="30000">
                    <a:schemeClr val="tx1"/>
                  </a:gs>
                </a:gsLst>
                <a:lin ang="5400000" scaled="0"/>
              </a:gradFill>
            </a:endParaRPr>
          </a:p>
          <a:p>
            <a:pPr algn="l"/>
            <a:r>
              <a:rPr lang="en-US" sz="2000" dirty="0">
                <a:gradFill>
                  <a:gsLst>
                    <a:gs pos="2917">
                      <a:schemeClr val="tx1"/>
                    </a:gs>
                    <a:gs pos="30000">
                      <a:schemeClr val="tx1"/>
                    </a:gs>
                  </a:gsLst>
                  <a:lin ang="5400000" scaled="0"/>
                </a:gradFill>
              </a:rPr>
              <a:t>The</a:t>
            </a:r>
            <a:r>
              <a:rPr lang="en-US" sz="2000" dirty="0">
                <a:solidFill>
                  <a:srgbClr val="00B050"/>
                </a:solidFill>
              </a:rPr>
              <a:t> green box resources </a:t>
            </a:r>
            <a:r>
              <a:rPr lang="en-US" sz="2000" dirty="0">
                <a:gradFill>
                  <a:gsLst>
                    <a:gs pos="2917">
                      <a:schemeClr val="tx1"/>
                    </a:gs>
                    <a:gs pos="30000">
                      <a:schemeClr val="tx1"/>
                    </a:gs>
                  </a:gsLst>
                  <a:lin ang="5400000" scaled="0"/>
                </a:gradFill>
              </a:rPr>
              <a:t>won’t be built but will be discussed in this deck</a:t>
            </a:r>
          </a:p>
        </p:txBody>
      </p:sp>
      <p:pic>
        <p:nvPicPr>
          <p:cNvPr id="5" name="Picture 4">
            <a:extLst>
              <a:ext uri="{FF2B5EF4-FFF2-40B4-BE49-F238E27FC236}">
                <a16:creationId xmlns:a16="http://schemas.microsoft.com/office/drawing/2014/main" id="{AD2761F0-846C-4376-B140-48C8BEBF54C7}"/>
              </a:ext>
            </a:extLst>
          </p:cNvPr>
          <p:cNvPicPr>
            <a:picLocks noChangeAspect="1"/>
          </p:cNvPicPr>
          <p:nvPr/>
        </p:nvPicPr>
        <p:blipFill>
          <a:blip r:embed="rId2"/>
          <a:stretch>
            <a:fillRect/>
          </a:stretch>
        </p:blipFill>
        <p:spPr>
          <a:xfrm>
            <a:off x="4645335" y="473785"/>
            <a:ext cx="7406640" cy="5935980"/>
          </a:xfrm>
          <a:prstGeom prst="rect">
            <a:avLst/>
          </a:prstGeom>
        </p:spPr>
      </p:pic>
    </p:spTree>
    <p:extLst>
      <p:ext uri="{BB962C8B-B14F-4D97-AF65-F5344CB8AC3E}">
        <p14:creationId xmlns:p14="http://schemas.microsoft.com/office/powerpoint/2010/main" val="15288047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161AA8-FB50-43E3-8FBA-7F107F68B579}"/>
              </a:ext>
            </a:extLst>
          </p:cNvPr>
          <p:cNvSpPr>
            <a:spLocks noGrp="1"/>
          </p:cNvSpPr>
          <p:nvPr>
            <p:ph type="title"/>
          </p:nvPr>
        </p:nvSpPr>
        <p:spPr/>
        <p:txBody>
          <a:bodyPr/>
          <a:lstStyle/>
          <a:p>
            <a:r>
              <a:rPr lang="en-US" dirty="0"/>
              <a:t>Step 0 – Initialize Cloud Shell</a:t>
            </a:r>
          </a:p>
        </p:txBody>
      </p:sp>
      <p:sp>
        <p:nvSpPr>
          <p:cNvPr id="6" name="TextBox 5">
            <a:extLst>
              <a:ext uri="{FF2B5EF4-FFF2-40B4-BE49-F238E27FC236}">
                <a16:creationId xmlns:a16="http://schemas.microsoft.com/office/drawing/2014/main" id="{81D34698-CCA8-4D3F-AC42-CF8DF5AD584F}"/>
              </a:ext>
            </a:extLst>
          </p:cNvPr>
          <p:cNvSpPr txBox="1"/>
          <p:nvPr/>
        </p:nvSpPr>
        <p:spPr>
          <a:xfrm>
            <a:off x="366588" y="1025741"/>
            <a:ext cx="9234612" cy="4862870"/>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Execution:</a:t>
            </a:r>
          </a:p>
          <a:p>
            <a:pPr marL="457200" indent="-457200" algn="l">
              <a:buFont typeface="+mj-lt"/>
              <a:buAutoNum type="arabicPeriod"/>
            </a:pPr>
            <a:r>
              <a:rPr lang="en-US" sz="2000" dirty="0">
                <a:gradFill>
                  <a:gsLst>
                    <a:gs pos="2917">
                      <a:schemeClr val="tx1"/>
                    </a:gs>
                    <a:gs pos="30000">
                      <a:schemeClr val="tx1"/>
                    </a:gs>
                  </a:gsLst>
                  <a:lin ang="5400000" scaled="0"/>
                </a:gradFill>
              </a:rPr>
              <a:t>Connect to the internet</a:t>
            </a:r>
          </a:p>
          <a:p>
            <a:pPr marL="457200" indent="-457200">
              <a:buFont typeface="+mj-lt"/>
              <a:buAutoNum type="arabicPeriod"/>
            </a:pPr>
            <a:r>
              <a:rPr lang="en-US" sz="2000" dirty="0">
                <a:gradFill>
                  <a:gsLst>
                    <a:gs pos="2917">
                      <a:schemeClr val="tx1"/>
                    </a:gs>
                    <a:gs pos="30000">
                      <a:schemeClr val="tx1"/>
                    </a:gs>
                  </a:gsLst>
                  <a:lin ang="5400000" scaled="0"/>
                </a:gradFill>
              </a:rPr>
              <a:t>Login to </a:t>
            </a:r>
            <a:r>
              <a:rPr lang="en-US" sz="2000" dirty="0">
                <a:gradFill>
                  <a:gsLst>
                    <a:gs pos="2917">
                      <a:schemeClr val="tx1"/>
                    </a:gs>
                    <a:gs pos="30000">
                      <a:schemeClr val="tx1"/>
                    </a:gs>
                  </a:gsLst>
                  <a:lin ang="5400000" scaled="0"/>
                </a:gradFill>
                <a:hlinkClick r:id="rId3"/>
              </a:rPr>
              <a:t>https://portal.azure.com</a:t>
            </a:r>
            <a:endParaRPr lang="en-US" sz="2000" dirty="0">
              <a:gradFill>
                <a:gsLst>
                  <a:gs pos="2917">
                    <a:schemeClr val="tx1"/>
                  </a:gs>
                  <a:gs pos="30000">
                    <a:schemeClr val="tx1"/>
                  </a:gs>
                </a:gsLst>
                <a:lin ang="5400000" scaled="0"/>
              </a:gradFill>
            </a:endParaRPr>
          </a:p>
          <a:p>
            <a:pPr marL="457200" indent="-457200" algn="l">
              <a:buFont typeface="+mj-lt"/>
              <a:buAutoNum type="arabicPeriod"/>
            </a:pPr>
            <a:r>
              <a:rPr lang="en-US" sz="2000" dirty="0">
                <a:gradFill>
                  <a:gsLst>
                    <a:gs pos="2917">
                      <a:schemeClr val="tx1"/>
                    </a:gs>
                    <a:gs pos="30000">
                      <a:schemeClr val="tx1"/>
                    </a:gs>
                  </a:gsLst>
                  <a:lin ang="5400000" scaled="0"/>
                </a:gradFill>
              </a:rPr>
              <a:t>Start Cloud Shell (select or create a storage account if prompted)</a:t>
            </a:r>
          </a:p>
          <a:p>
            <a:pPr marL="457200" indent="-457200" algn="l">
              <a:buFont typeface="+mj-lt"/>
              <a:buAutoNum type="arabicPeriod"/>
            </a:pPr>
            <a:endParaRPr lang="en-US" sz="2000" dirty="0">
              <a:gradFill>
                <a:gsLst>
                  <a:gs pos="2917">
                    <a:schemeClr val="tx1"/>
                  </a:gs>
                  <a:gs pos="30000">
                    <a:schemeClr val="tx1"/>
                  </a:gs>
                </a:gsLst>
                <a:lin ang="5400000" scaled="0"/>
              </a:gradFill>
            </a:endParaRPr>
          </a:p>
          <a:p>
            <a:pPr marL="457200" indent="-457200" algn="l">
              <a:buFont typeface="+mj-lt"/>
              <a:buAutoNum type="arabicPeriod"/>
            </a:pPr>
            <a:endParaRPr lang="en-US" sz="2000" dirty="0">
              <a:gradFill>
                <a:gsLst>
                  <a:gs pos="2917">
                    <a:schemeClr val="tx1"/>
                  </a:gs>
                  <a:gs pos="30000">
                    <a:schemeClr val="tx1"/>
                  </a:gs>
                </a:gsLst>
                <a:lin ang="5400000" scaled="0"/>
              </a:gradFill>
            </a:endParaRPr>
          </a:p>
          <a:p>
            <a:pPr marL="457200" indent="-457200" algn="l">
              <a:buFont typeface="+mj-lt"/>
              <a:buAutoNum type="arabicPeriod"/>
            </a:pPr>
            <a:r>
              <a:rPr lang="en-US" sz="2000" dirty="0">
                <a:gradFill>
                  <a:gsLst>
                    <a:gs pos="2917">
                      <a:schemeClr val="tx1"/>
                    </a:gs>
                    <a:gs pos="30000">
                      <a:schemeClr val="tx1"/>
                    </a:gs>
                  </a:gsLst>
                  <a:lin ang="5400000" scaled="0"/>
                </a:gradFill>
              </a:rPr>
              <a:t>Ensure Cloud Shell is set to PowerShell</a:t>
            </a:r>
          </a:p>
          <a:p>
            <a:pPr marL="457200" indent="-457200" algn="l">
              <a:buFont typeface="+mj-lt"/>
              <a:buAutoNum type="arabicPeriod"/>
            </a:pPr>
            <a:endParaRPr lang="en-US" sz="2000" dirty="0">
              <a:gradFill>
                <a:gsLst>
                  <a:gs pos="2917">
                    <a:schemeClr val="tx1"/>
                  </a:gs>
                  <a:gs pos="30000">
                    <a:schemeClr val="tx1"/>
                  </a:gs>
                </a:gsLst>
                <a:lin ang="5400000" scaled="0"/>
              </a:gradFill>
            </a:endParaRPr>
          </a:p>
          <a:p>
            <a:pPr marL="457200" indent="-457200" algn="l">
              <a:buFont typeface="+mj-lt"/>
              <a:buAutoNum type="arabicPeriod"/>
            </a:pPr>
            <a:endParaRPr lang="en-US" sz="2000" dirty="0">
              <a:gradFill>
                <a:gsLst>
                  <a:gs pos="2917">
                    <a:schemeClr val="tx1"/>
                  </a:gs>
                  <a:gs pos="30000">
                    <a:schemeClr val="tx1"/>
                  </a:gs>
                </a:gsLst>
                <a:lin ang="5400000" scaled="0"/>
              </a:gradFill>
            </a:endParaRPr>
          </a:p>
          <a:p>
            <a:pPr marL="457200" indent="-457200" algn="l">
              <a:buFont typeface="+mj-lt"/>
              <a:buAutoNum type="arabicPeriod"/>
            </a:pPr>
            <a:r>
              <a:rPr lang="en-US" sz="2000" dirty="0">
                <a:gradFill>
                  <a:gsLst>
                    <a:gs pos="2917">
                      <a:schemeClr val="tx1"/>
                    </a:gs>
                    <a:gs pos="30000">
                      <a:schemeClr val="tx1"/>
                    </a:gs>
                  </a:gsLst>
                  <a:lin ang="5400000" scaled="0"/>
                </a:gradFill>
              </a:rPr>
              <a:t>In the cloud shell run</a:t>
            </a:r>
            <a:br>
              <a:rPr lang="en-US" sz="2000" dirty="0">
                <a:gradFill>
                  <a:gsLst>
                    <a:gs pos="2917">
                      <a:schemeClr val="tx1"/>
                    </a:gs>
                    <a:gs pos="30000">
                      <a:schemeClr val="tx1"/>
                    </a:gs>
                  </a:gsLst>
                  <a:lin ang="5400000" scaled="0"/>
                </a:gradFill>
              </a:rPr>
            </a:br>
            <a:r>
              <a:rPr lang="en-US" sz="2000" dirty="0">
                <a:gradFill>
                  <a:gsLst>
                    <a:gs pos="2917">
                      <a:schemeClr val="tx1"/>
                    </a:gs>
                    <a:gs pos="30000">
                      <a:schemeClr val="tx1"/>
                    </a:gs>
                  </a:gsLst>
                  <a:lin ang="5400000" scaled="0"/>
                </a:gradFill>
              </a:rPr>
              <a:t>  </a:t>
            </a:r>
            <a:r>
              <a:rPr lang="en-US" dirty="0">
                <a:solidFill>
                  <a:srgbClr val="00B050"/>
                </a:solidFill>
                <a:latin typeface="Consolas" panose="020B0609020204030204" pitchFamily="49" charset="0"/>
              </a:rPr>
              <a:t>Connect-</a:t>
            </a:r>
            <a:r>
              <a:rPr lang="en-US" dirty="0" err="1">
                <a:solidFill>
                  <a:srgbClr val="00B050"/>
                </a:solidFill>
                <a:latin typeface="Consolas" panose="020B0609020204030204" pitchFamily="49" charset="0"/>
              </a:rPr>
              <a:t>AzAccount</a:t>
            </a:r>
            <a:r>
              <a:rPr lang="en-US" dirty="0">
                <a:solidFill>
                  <a:srgbClr val="00B050"/>
                </a:solidFill>
                <a:latin typeface="Consolas" panose="020B0609020204030204" pitchFamily="49" charset="0"/>
              </a:rPr>
              <a:t> -</a:t>
            </a:r>
            <a:r>
              <a:rPr lang="en-US" dirty="0" err="1">
                <a:solidFill>
                  <a:srgbClr val="00B050"/>
                </a:solidFill>
                <a:latin typeface="Consolas" panose="020B0609020204030204" pitchFamily="49" charset="0"/>
              </a:rPr>
              <a:t>UseDeviceAuthentication</a:t>
            </a:r>
            <a:br>
              <a:rPr lang="en-US" dirty="0">
                <a:solidFill>
                  <a:srgbClr val="00B050"/>
                </a:solidFill>
                <a:latin typeface="Consolas" panose="020B0609020204030204" pitchFamily="49" charset="0"/>
              </a:rPr>
            </a:br>
            <a:r>
              <a:rPr lang="en-US" sz="2000" dirty="0">
                <a:gradFill>
                  <a:gsLst>
                    <a:gs pos="2917">
                      <a:schemeClr val="tx1"/>
                    </a:gs>
                    <a:gs pos="30000">
                      <a:schemeClr val="tx1"/>
                    </a:gs>
                  </a:gsLst>
                  <a:lin ang="5400000" scaled="0"/>
                </a:gradFill>
              </a:rPr>
              <a:t>and follow the instructions. Login using your Azure Portal credentials</a:t>
            </a:r>
          </a:p>
          <a:p>
            <a:pPr marL="457200" indent="-457200" algn="l">
              <a:buFont typeface="+mj-lt"/>
              <a:buAutoNum type="arabicPeriod"/>
            </a:pPr>
            <a:r>
              <a:rPr lang="en-US" sz="2000" dirty="0">
                <a:gradFill>
                  <a:gsLst>
                    <a:gs pos="2917">
                      <a:schemeClr val="tx1"/>
                    </a:gs>
                    <a:gs pos="30000">
                      <a:schemeClr val="tx1"/>
                    </a:gs>
                  </a:gsLst>
                  <a:lin ang="5400000" scaled="0"/>
                </a:gradFill>
              </a:rPr>
              <a:t>In Cloud Shell run the following to download the workshop files</a:t>
            </a:r>
            <a:br>
              <a:rPr lang="en-US" sz="2000" dirty="0">
                <a:gradFill>
                  <a:gsLst>
                    <a:gs pos="2917">
                      <a:schemeClr val="tx1"/>
                    </a:gs>
                    <a:gs pos="30000">
                      <a:schemeClr val="tx1"/>
                    </a:gs>
                  </a:gsLst>
                  <a:lin ang="5400000" scaled="0"/>
                </a:gradFill>
              </a:rPr>
            </a:br>
            <a:r>
              <a:rPr lang="en-US" dirty="0">
                <a:solidFill>
                  <a:srgbClr val="00B050"/>
                </a:solidFill>
                <a:latin typeface="Consolas" panose="020B0609020204030204" pitchFamily="49" charset="0"/>
              </a:rPr>
              <a:t> (IWR aka.ms/1).Content | IEX</a:t>
            </a:r>
            <a:br>
              <a:rPr lang="en-US" dirty="0">
                <a:solidFill>
                  <a:srgbClr val="00B050"/>
                </a:solidFill>
                <a:latin typeface="Consolas" panose="020B0609020204030204" pitchFamily="49" charset="0"/>
              </a:rPr>
            </a:br>
            <a:r>
              <a:rPr lang="en-US" sz="2000" dirty="0">
                <a:gradFill>
                  <a:gsLst>
                    <a:gs pos="2917">
                      <a:schemeClr val="tx1"/>
                    </a:gs>
                    <a:gs pos="30000">
                      <a:schemeClr val="tx1"/>
                    </a:gs>
                  </a:gsLst>
                  <a:lin ang="5400000" scaled="0"/>
                </a:gradFill>
              </a:rPr>
              <a:t>A warning about the subscription ID will be shown, we’ll fix this next</a:t>
            </a:r>
          </a:p>
          <a:p>
            <a:pPr algn="l"/>
            <a:endParaRPr lang="en-US" sz="2000" dirty="0">
              <a:gradFill>
                <a:gsLst>
                  <a:gs pos="2917">
                    <a:schemeClr val="tx1"/>
                  </a:gs>
                  <a:gs pos="30000">
                    <a:schemeClr val="tx1"/>
                  </a:gs>
                </a:gsLst>
                <a:lin ang="5400000" scaled="0"/>
              </a:gradFill>
            </a:endParaRPr>
          </a:p>
        </p:txBody>
      </p:sp>
      <p:sp>
        <p:nvSpPr>
          <p:cNvPr id="7" name="TextBox 6">
            <a:extLst>
              <a:ext uri="{FF2B5EF4-FFF2-40B4-BE49-F238E27FC236}">
                <a16:creationId xmlns:a16="http://schemas.microsoft.com/office/drawing/2014/main" id="{88D000B3-A369-4517-A7C1-A52E634100CD}"/>
              </a:ext>
            </a:extLst>
          </p:cNvPr>
          <p:cNvSpPr txBox="1"/>
          <p:nvPr/>
        </p:nvSpPr>
        <p:spPr>
          <a:xfrm>
            <a:off x="830241" y="5876014"/>
            <a:ext cx="6628393" cy="615553"/>
          </a:xfrm>
          <a:prstGeom prst="rect">
            <a:avLst/>
          </a:prstGeom>
          <a:solidFill>
            <a:srgbClr val="FFFF00"/>
          </a:solidFill>
        </p:spPr>
        <p:txBody>
          <a:bodyPr wrap="square" lIns="0" tIns="0" rIns="0" bIns="0" rtlCol="0">
            <a:spAutoFit/>
          </a:bodyPr>
          <a:lstStyle/>
          <a:p>
            <a:r>
              <a:rPr lang="en-US" sz="2000" b="1" i="1" u="sng" dirty="0">
                <a:latin typeface="Consolas" panose="020B0609020204030204" pitchFamily="49" charset="0"/>
              </a:rPr>
              <a:t>NOTE</a:t>
            </a:r>
            <a:r>
              <a:rPr lang="en-US" sz="2000" dirty="0">
                <a:latin typeface="Consolas" panose="020B0609020204030204" pitchFamily="49" charset="0"/>
              </a:rPr>
              <a:t>:	The Cloud Shell is where all workshop</a:t>
            </a:r>
          </a:p>
          <a:p>
            <a:r>
              <a:rPr lang="en-US" sz="2000" dirty="0">
                <a:latin typeface="Consolas" panose="020B0609020204030204" pitchFamily="49" charset="0"/>
              </a:rPr>
              <a:t>	PowerShell scripts should be deployed.</a:t>
            </a:r>
          </a:p>
        </p:txBody>
      </p:sp>
      <p:pic>
        <p:nvPicPr>
          <p:cNvPr id="5" name="Picture 4">
            <a:extLst>
              <a:ext uri="{FF2B5EF4-FFF2-40B4-BE49-F238E27FC236}">
                <a16:creationId xmlns:a16="http://schemas.microsoft.com/office/drawing/2014/main" id="{3029690E-43B6-4524-B114-6FF7646D6A64}"/>
              </a:ext>
            </a:extLst>
          </p:cNvPr>
          <p:cNvPicPr>
            <a:picLocks noChangeAspect="1"/>
          </p:cNvPicPr>
          <p:nvPr/>
        </p:nvPicPr>
        <p:blipFill>
          <a:blip r:embed="rId4"/>
          <a:stretch>
            <a:fillRect/>
          </a:stretch>
        </p:blipFill>
        <p:spPr>
          <a:xfrm>
            <a:off x="8193066" y="34290"/>
            <a:ext cx="3192780" cy="6789420"/>
          </a:xfrm>
          <a:prstGeom prst="rect">
            <a:avLst/>
          </a:prstGeom>
        </p:spPr>
      </p:pic>
      <p:pic>
        <p:nvPicPr>
          <p:cNvPr id="9" name="Picture 8">
            <a:extLst>
              <a:ext uri="{FF2B5EF4-FFF2-40B4-BE49-F238E27FC236}">
                <a16:creationId xmlns:a16="http://schemas.microsoft.com/office/drawing/2014/main" id="{8352B67E-0F63-4551-859C-AC8D8D0A23A7}"/>
              </a:ext>
            </a:extLst>
          </p:cNvPr>
          <p:cNvPicPr>
            <a:picLocks noChangeAspect="1"/>
          </p:cNvPicPr>
          <p:nvPr/>
        </p:nvPicPr>
        <p:blipFill>
          <a:blip r:embed="rId5"/>
          <a:stretch>
            <a:fillRect/>
          </a:stretch>
        </p:blipFill>
        <p:spPr>
          <a:xfrm>
            <a:off x="1091007" y="2265232"/>
            <a:ext cx="2372056" cy="552527"/>
          </a:xfrm>
          <a:prstGeom prst="rect">
            <a:avLst/>
          </a:prstGeom>
        </p:spPr>
      </p:pic>
      <p:sp>
        <p:nvSpPr>
          <p:cNvPr id="10" name="Oval 9">
            <a:extLst>
              <a:ext uri="{FF2B5EF4-FFF2-40B4-BE49-F238E27FC236}">
                <a16:creationId xmlns:a16="http://schemas.microsoft.com/office/drawing/2014/main" id="{E99F168F-56A9-4207-A4C9-C24A34C9B101}"/>
              </a:ext>
            </a:extLst>
          </p:cNvPr>
          <p:cNvSpPr/>
          <p:nvPr/>
        </p:nvSpPr>
        <p:spPr bwMode="auto">
          <a:xfrm>
            <a:off x="1424930" y="2265232"/>
            <a:ext cx="547305" cy="552527"/>
          </a:xfrm>
          <a:prstGeom prst="ellipse">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4" name="Picture 13">
            <a:extLst>
              <a:ext uri="{FF2B5EF4-FFF2-40B4-BE49-F238E27FC236}">
                <a16:creationId xmlns:a16="http://schemas.microsoft.com/office/drawing/2014/main" id="{EB491C63-29A8-48E6-85E4-2E81BE0713F0}"/>
              </a:ext>
            </a:extLst>
          </p:cNvPr>
          <p:cNvPicPr>
            <a:picLocks noChangeAspect="1"/>
          </p:cNvPicPr>
          <p:nvPr/>
        </p:nvPicPr>
        <p:blipFill>
          <a:blip r:embed="rId6"/>
          <a:stretch>
            <a:fillRect/>
          </a:stretch>
        </p:blipFill>
        <p:spPr>
          <a:xfrm>
            <a:off x="1091007" y="3238180"/>
            <a:ext cx="2457793" cy="543001"/>
          </a:xfrm>
          <a:prstGeom prst="rect">
            <a:avLst/>
          </a:prstGeom>
        </p:spPr>
      </p:pic>
      <p:sp>
        <p:nvSpPr>
          <p:cNvPr id="15" name="Oval 14">
            <a:extLst>
              <a:ext uri="{FF2B5EF4-FFF2-40B4-BE49-F238E27FC236}">
                <a16:creationId xmlns:a16="http://schemas.microsoft.com/office/drawing/2014/main" id="{DA79A0AF-5E7B-4CAE-9752-59E280EA4EFD}"/>
              </a:ext>
            </a:extLst>
          </p:cNvPr>
          <p:cNvSpPr/>
          <p:nvPr/>
        </p:nvSpPr>
        <p:spPr bwMode="auto">
          <a:xfrm>
            <a:off x="1133347" y="3210724"/>
            <a:ext cx="1305052" cy="552527"/>
          </a:xfrm>
          <a:prstGeom prst="ellipse">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260361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161AA8-FB50-43E3-8FBA-7F107F68B579}"/>
              </a:ext>
            </a:extLst>
          </p:cNvPr>
          <p:cNvSpPr>
            <a:spLocks noGrp="1"/>
          </p:cNvSpPr>
          <p:nvPr>
            <p:ph type="title"/>
          </p:nvPr>
        </p:nvSpPr>
        <p:spPr/>
        <p:txBody>
          <a:bodyPr/>
          <a:lstStyle/>
          <a:p>
            <a:r>
              <a:rPr lang="en-US" dirty="0"/>
              <a:t>Step 0 (</a:t>
            </a:r>
            <a:r>
              <a:rPr lang="en-US" dirty="0" err="1"/>
              <a:t>cont</a:t>
            </a:r>
            <a:r>
              <a:rPr lang="en-US" dirty="0"/>
              <a:t>) – Update init.txt</a:t>
            </a:r>
          </a:p>
        </p:txBody>
      </p:sp>
      <p:sp>
        <p:nvSpPr>
          <p:cNvPr id="6" name="TextBox 5">
            <a:extLst>
              <a:ext uri="{FF2B5EF4-FFF2-40B4-BE49-F238E27FC236}">
                <a16:creationId xmlns:a16="http://schemas.microsoft.com/office/drawing/2014/main" id="{81D34698-CCA8-4D3F-AC42-CF8DF5AD584F}"/>
              </a:ext>
            </a:extLst>
          </p:cNvPr>
          <p:cNvSpPr txBox="1"/>
          <p:nvPr/>
        </p:nvSpPr>
        <p:spPr>
          <a:xfrm>
            <a:off x="366587" y="1025741"/>
            <a:ext cx="11529577" cy="4924425"/>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All scripts pull critical information from the init.txt file, so it’s important to update this file to reflect the resource group name and subscription you’ll be using for this deployment of the firewall workshop.</a:t>
            </a:r>
          </a:p>
          <a:p>
            <a:pPr algn="l"/>
            <a:endParaRPr lang="en-US" sz="2000" dirty="0">
              <a:gradFill>
                <a:gsLst>
                  <a:gs pos="2917">
                    <a:schemeClr val="tx1"/>
                  </a:gs>
                  <a:gs pos="30000">
                    <a:schemeClr val="tx1"/>
                  </a:gs>
                </a:gsLst>
                <a:lin ang="5400000" scaled="0"/>
              </a:gradFill>
            </a:endParaRPr>
          </a:p>
          <a:p>
            <a:pPr algn="l"/>
            <a:endParaRPr lang="en-US" sz="2000" dirty="0">
              <a:gradFill>
                <a:gsLst>
                  <a:gs pos="2917">
                    <a:schemeClr val="tx1"/>
                  </a:gs>
                  <a:gs pos="30000">
                    <a:schemeClr val="tx1"/>
                  </a:gs>
                </a:gsLst>
                <a:lin ang="5400000" scaled="0"/>
              </a:gradFill>
            </a:endParaRPr>
          </a:p>
          <a:p>
            <a:pPr algn="l"/>
            <a:endParaRPr lang="en-US" sz="2000" dirty="0">
              <a:gradFill>
                <a:gsLst>
                  <a:gs pos="2917">
                    <a:schemeClr val="tx1"/>
                  </a:gs>
                  <a:gs pos="30000">
                    <a:schemeClr val="tx1"/>
                  </a:gs>
                </a:gsLst>
                <a:lin ang="5400000" scaled="0"/>
              </a:gradFill>
            </a:endParaRPr>
          </a:p>
          <a:p>
            <a:pPr algn="l"/>
            <a:endParaRPr lang="en-US" sz="2000" dirty="0">
              <a:gradFill>
                <a:gsLst>
                  <a:gs pos="2917">
                    <a:schemeClr val="tx1"/>
                  </a:gs>
                  <a:gs pos="30000">
                    <a:schemeClr val="tx1"/>
                  </a:gs>
                </a:gsLst>
                <a:lin ang="5400000" scaled="0"/>
              </a:gradFill>
            </a:endParaRPr>
          </a:p>
          <a:p>
            <a:pPr algn="l"/>
            <a:endParaRPr lang="en-US" sz="2000" dirty="0">
              <a:gradFill>
                <a:gsLst>
                  <a:gs pos="2917">
                    <a:schemeClr val="tx1"/>
                  </a:gs>
                  <a:gs pos="30000">
                    <a:schemeClr val="tx1"/>
                  </a:gs>
                </a:gsLst>
                <a:lin ang="5400000" scaled="0"/>
              </a:gradFill>
            </a:endParaRPr>
          </a:p>
          <a:p>
            <a:pPr algn="l"/>
            <a:endParaRPr lang="en-US" sz="2000" dirty="0">
              <a:gradFill>
                <a:gsLst>
                  <a:gs pos="2917">
                    <a:schemeClr val="tx1"/>
                  </a:gs>
                  <a:gs pos="30000">
                    <a:schemeClr val="tx1"/>
                  </a:gs>
                </a:gsLst>
                <a:lin ang="5400000" scaled="0"/>
              </a:gradFill>
            </a:endParaRPr>
          </a:p>
          <a:p>
            <a:pPr algn="l"/>
            <a:r>
              <a:rPr lang="en-US" sz="2000" dirty="0">
                <a:gradFill>
                  <a:gsLst>
                    <a:gs pos="2917">
                      <a:schemeClr val="tx1"/>
                    </a:gs>
                    <a:gs pos="30000">
                      <a:schemeClr val="tx1"/>
                    </a:gs>
                  </a:gsLst>
                  <a:lin ang="5400000" scaled="0"/>
                </a:gradFill>
              </a:rPr>
              <a:t>Execution:</a:t>
            </a:r>
          </a:p>
          <a:p>
            <a:pPr marL="457200" indent="-457200" algn="l">
              <a:buFont typeface="+mj-lt"/>
              <a:buAutoNum type="arabicPeriod"/>
            </a:pPr>
            <a:r>
              <a:rPr lang="en-US" sz="2000" dirty="0">
                <a:gradFill>
                  <a:gsLst>
                    <a:gs pos="2917">
                      <a:schemeClr val="tx1"/>
                    </a:gs>
                    <a:gs pos="30000">
                      <a:schemeClr val="tx1"/>
                    </a:gs>
                  </a:gsLst>
                  <a:lin ang="5400000" scaled="0"/>
                </a:gradFill>
              </a:rPr>
              <a:t>Open the Cloud Shell editor (red circled icon)</a:t>
            </a:r>
          </a:p>
          <a:p>
            <a:pPr marL="457200" indent="-457200">
              <a:buFont typeface="+mj-lt"/>
              <a:buAutoNum type="arabicPeriod"/>
            </a:pPr>
            <a:r>
              <a:rPr lang="en-US" sz="2000" dirty="0">
                <a:gradFill>
                  <a:gsLst>
                    <a:gs pos="2917">
                      <a:schemeClr val="tx1"/>
                    </a:gs>
                    <a:gs pos="30000">
                      <a:schemeClr val="tx1"/>
                    </a:gs>
                  </a:gsLst>
                  <a:lin ang="5400000" scaled="0"/>
                </a:gradFill>
              </a:rPr>
              <a:t>Navigate to init.txt (red boxed item in file hierarchy)</a:t>
            </a:r>
          </a:p>
          <a:p>
            <a:pPr marL="457200" indent="-457200">
              <a:buFont typeface="+mj-lt"/>
              <a:buAutoNum type="arabicPeriod"/>
            </a:pPr>
            <a:r>
              <a:rPr lang="en-US" sz="2000" dirty="0">
                <a:gradFill>
                  <a:gsLst>
                    <a:gs pos="2917">
                      <a:schemeClr val="tx1"/>
                    </a:gs>
                    <a:gs pos="30000">
                      <a:schemeClr val="tx1"/>
                    </a:gs>
                  </a:gsLst>
                  <a:lin ang="5400000" scaled="0"/>
                </a:gradFill>
              </a:rPr>
              <a:t>In the right-hand pane, update the Subscription ID to your Subscription ID and optionally the </a:t>
            </a:r>
            <a:r>
              <a:rPr lang="en-US" sz="2000" dirty="0" err="1">
                <a:gradFill>
                  <a:gsLst>
                    <a:gs pos="2917">
                      <a:schemeClr val="tx1"/>
                    </a:gs>
                    <a:gs pos="30000">
                      <a:schemeClr val="tx1"/>
                    </a:gs>
                  </a:gsLst>
                  <a:lin ang="5400000" scaled="0"/>
                </a:gradFill>
              </a:rPr>
              <a:t>RGName</a:t>
            </a:r>
            <a:r>
              <a:rPr lang="en-US" sz="2000" dirty="0">
                <a:gradFill>
                  <a:gsLst>
                    <a:gs pos="2917">
                      <a:schemeClr val="tx1"/>
                    </a:gs>
                    <a:gs pos="30000">
                      <a:schemeClr val="tx1"/>
                    </a:gs>
                  </a:gsLst>
                  <a:lin ang="5400000" scaled="0"/>
                </a:gradFill>
              </a:rPr>
              <a:t> to use the resource group name you wish to use inside your subscription.</a:t>
            </a:r>
          </a:p>
          <a:p>
            <a:pPr marL="457200" indent="-457200">
              <a:buFont typeface="+mj-lt"/>
              <a:buAutoNum type="arabicPeriod"/>
            </a:pPr>
            <a:r>
              <a:rPr lang="en-US" sz="2000" dirty="0">
                <a:gradFill>
                  <a:gsLst>
                    <a:gs pos="2917">
                      <a:schemeClr val="tx1"/>
                    </a:gs>
                    <a:gs pos="30000">
                      <a:schemeClr val="tx1"/>
                    </a:gs>
                  </a:gsLst>
                  <a:lin ang="5400000" scaled="0"/>
                </a:gradFill>
              </a:rPr>
              <a:t>Once updated, press CTRL+S to save the init.txt file.</a:t>
            </a:r>
          </a:p>
          <a:p>
            <a:pPr marL="457200" indent="-457200">
              <a:buFont typeface="+mj-lt"/>
              <a:buAutoNum type="arabicPeriod"/>
            </a:pPr>
            <a:r>
              <a:rPr lang="en-US" sz="2000" dirty="0">
                <a:gradFill>
                  <a:gsLst>
                    <a:gs pos="2917">
                      <a:schemeClr val="tx1"/>
                    </a:gs>
                    <a:gs pos="30000">
                      <a:schemeClr val="tx1"/>
                    </a:gs>
                  </a:gsLst>
                  <a:lin ang="5400000" scaled="0"/>
                </a:gradFill>
              </a:rPr>
              <a:t>Rerun the validation script, ensuring no errors and that the File Variables are as intended.</a:t>
            </a:r>
            <a:br>
              <a:rPr lang="en-US" sz="2000" dirty="0">
                <a:gradFill>
                  <a:gsLst>
                    <a:gs pos="2917">
                      <a:schemeClr val="tx1"/>
                    </a:gs>
                    <a:gs pos="30000">
                      <a:schemeClr val="tx1"/>
                    </a:gs>
                  </a:gsLst>
                  <a:lin ang="5400000" scaled="0"/>
                </a:gradFill>
              </a:rPr>
            </a:br>
            <a:r>
              <a:rPr lang="en-US" sz="2000" dirty="0">
                <a:gradFill>
                  <a:gsLst>
                    <a:gs pos="2917">
                      <a:schemeClr val="tx1"/>
                    </a:gs>
                    <a:gs pos="30000">
                      <a:schemeClr val="tx1"/>
                    </a:gs>
                  </a:gsLst>
                  <a:lin ang="5400000" scaled="0"/>
                </a:gradFill>
              </a:rPr>
              <a:t> </a:t>
            </a:r>
            <a:r>
              <a:rPr lang="en-US" dirty="0">
                <a:solidFill>
                  <a:srgbClr val="00B050"/>
                </a:solidFill>
                <a:latin typeface="Consolas" panose="020B0609020204030204" pitchFamily="49" charset="0"/>
              </a:rPr>
              <a:t>./Scripts/Validate-Lab.ps1</a:t>
            </a:r>
          </a:p>
        </p:txBody>
      </p:sp>
      <p:pic>
        <p:nvPicPr>
          <p:cNvPr id="5" name="Picture 4">
            <a:extLst>
              <a:ext uri="{FF2B5EF4-FFF2-40B4-BE49-F238E27FC236}">
                <a16:creationId xmlns:a16="http://schemas.microsoft.com/office/drawing/2014/main" id="{3029690E-43B6-4524-B114-6FF7646D6A64}"/>
              </a:ext>
            </a:extLst>
          </p:cNvPr>
          <p:cNvPicPr>
            <a:picLocks noChangeAspect="1"/>
          </p:cNvPicPr>
          <p:nvPr/>
        </p:nvPicPr>
        <p:blipFill>
          <a:blip r:embed="rId3"/>
          <a:stretch>
            <a:fillRect/>
          </a:stretch>
        </p:blipFill>
        <p:spPr>
          <a:xfrm>
            <a:off x="8193066" y="34290"/>
            <a:ext cx="3192780" cy="6789420"/>
          </a:xfrm>
          <a:prstGeom prst="rect">
            <a:avLst/>
          </a:prstGeom>
        </p:spPr>
      </p:pic>
      <p:pic>
        <p:nvPicPr>
          <p:cNvPr id="17" name="Picture 16">
            <a:extLst>
              <a:ext uri="{FF2B5EF4-FFF2-40B4-BE49-F238E27FC236}">
                <a16:creationId xmlns:a16="http://schemas.microsoft.com/office/drawing/2014/main" id="{DC3EB6FF-708C-45B7-BDB6-E5FBE3DD2DC4}"/>
              </a:ext>
            </a:extLst>
          </p:cNvPr>
          <p:cNvPicPr>
            <a:picLocks noChangeAspect="1"/>
          </p:cNvPicPr>
          <p:nvPr/>
        </p:nvPicPr>
        <p:blipFill>
          <a:blip r:embed="rId4"/>
          <a:stretch>
            <a:fillRect/>
          </a:stretch>
        </p:blipFill>
        <p:spPr>
          <a:xfrm>
            <a:off x="1814533" y="1760120"/>
            <a:ext cx="7049484" cy="1857634"/>
          </a:xfrm>
          <a:prstGeom prst="rect">
            <a:avLst/>
          </a:prstGeom>
        </p:spPr>
      </p:pic>
      <p:sp>
        <p:nvSpPr>
          <p:cNvPr id="12" name="Oval 11">
            <a:extLst>
              <a:ext uri="{FF2B5EF4-FFF2-40B4-BE49-F238E27FC236}">
                <a16:creationId xmlns:a16="http://schemas.microsoft.com/office/drawing/2014/main" id="{8B049967-1C9C-40E2-9BFB-E75427764507}"/>
              </a:ext>
            </a:extLst>
          </p:cNvPr>
          <p:cNvSpPr/>
          <p:nvPr/>
        </p:nvSpPr>
        <p:spPr bwMode="auto">
          <a:xfrm>
            <a:off x="5172270" y="1736615"/>
            <a:ext cx="394813" cy="379055"/>
          </a:xfrm>
          <a:prstGeom prst="ellipse">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B32AB9D8-083F-4E0B-BBCB-0089920851CE}"/>
              </a:ext>
            </a:extLst>
          </p:cNvPr>
          <p:cNvSpPr/>
          <p:nvPr/>
        </p:nvSpPr>
        <p:spPr bwMode="auto">
          <a:xfrm>
            <a:off x="1993827" y="2949386"/>
            <a:ext cx="1138517" cy="493059"/>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TextBox 17">
            <a:extLst>
              <a:ext uri="{FF2B5EF4-FFF2-40B4-BE49-F238E27FC236}">
                <a16:creationId xmlns:a16="http://schemas.microsoft.com/office/drawing/2014/main" id="{1B90A316-519B-4AB4-AFA8-EDE0253064CA}"/>
              </a:ext>
            </a:extLst>
          </p:cNvPr>
          <p:cNvSpPr txBox="1"/>
          <p:nvPr/>
        </p:nvSpPr>
        <p:spPr>
          <a:xfrm>
            <a:off x="845182" y="6045487"/>
            <a:ext cx="5098417" cy="615553"/>
          </a:xfrm>
          <a:prstGeom prst="rect">
            <a:avLst/>
          </a:prstGeom>
          <a:solidFill>
            <a:srgbClr val="FFFF00"/>
          </a:solidFill>
        </p:spPr>
        <p:txBody>
          <a:bodyPr wrap="square" lIns="0" tIns="0" rIns="0" bIns="0" rtlCol="0">
            <a:spAutoFit/>
          </a:bodyPr>
          <a:lstStyle/>
          <a:p>
            <a:r>
              <a:rPr lang="en-US" sz="2000" b="1" i="1" u="sng" dirty="0">
                <a:latin typeface="Consolas" panose="020B0609020204030204" pitchFamily="49" charset="0"/>
              </a:rPr>
              <a:t>NOTE</a:t>
            </a:r>
            <a:r>
              <a:rPr lang="en-US" sz="2000" dirty="0">
                <a:latin typeface="Consolas" panose="020B0609020204030204" pitchFamily="49" charset="0"/>
              </a:rPr>
              <a:t>:	In the init.txt file there</a:t>
            </a:r>
          </a:p>
          <a:p>
            <a:r>
              <a:rPr lang="en-US" sz="2000" dirty="0">
                <a:latin typeface="Consolas" panose="020B0609020204030204" pitchFamily="49" charset="0"/>
              </a:rPr>
              <a:t>	must be no quotes or spaces</a:t>
            </a:r>
          </a:p>
        </p:txBody>
      </p:sp>
    </p:spTree>
    <p:extLst>
      <p:ext uri="{BB962C8B-B14F-4D97-AF65-F5344CB8AC3E}">
        <p14:creationId xmlns:p14="http://schemas.microsoft.com/office/powerpoint/2010/main" val="33467029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9-51027_Microsoft_Ready_Template">
  <a:themeElements>
    <a:clrScheme name="Microsoft Ready + Microsoft Inspire">
      <a:dk1>
        <a:srgbClr val="1A1A1A"/>
      </a:dk1>
      <a:lt1>
        <a:srgbClr val="FFFFFF"/>
      </a:lt1>
      <a:dk2>
        <a:srgbClr val="0D0D0D"/>
      </a:dk2>
      <a:lt2>
        <a:srgbClr val="E6E6E6"/>
      </a:lt2>
      <a:accent1>
        <a:srgbClr val="0078D4"/>
      </a:accent1>
      <a:accent2>
        <a:srgbClr val="002050"/>
      </a:accent2>
      <a:accent3>
        <a:srgbClr val="737373"/>
      </a:accent3>
      <a:accent4>
        <a:srgbClr val="5C2D91"/>
      </a:accent4>
      <a:accent5>
        <a:srgbClr val="BAD80A"/>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Template_v04.potx" id="{ADFE0B3B-3E8D-4D1C-A966-C43B5E8793C8}" vid="{758F5799-09F9-4110-97F9-4D6AD89F1CB9}"/>
    </a:ext>
  </a:extLst>
</a:theme>
</file>

<file path=ppt/theme/theme3.xml><?xml version="1.0" encoding="utf-8"?>
<a:theme xmlns:a="http://schemas.openxmlformats.org/drawingml/2006/main" name="1_9-51027_Microsoft_Ready_Template">
  <a:themeElements>
    <a:clrScheme name="Microsoft Ready + Microsoft Inspire">
      <a:dk1>
        <a:srgbClr val="1A1A1A"/>
      </a:dk1>
      <a:lt1>
        <a:srgbClr val="FFFFFF"/>
      </a:lt1>
      <a:dk2>
        <a:srgbClr val="0D0D0D"/>
      </a:dk2>
      <a:lt2>
        <a:srgbClr val="E6E6E6"/>
      </a:lt2>
      <a:accent1>
        <a:srgbClr val="0078D4"/>
      </a:accent1>
      <a:accent2>
        <a:srgbClr val="002050"/>
      </a:accent2>
      <a:accent3>
        <a:srgbClr val="737373"/>
      </a:accent3>
      <a:accent4>
        <a:srgbClr val="5C2D91"/>
      </a:accent4>
      <a:accent5>
        <a:srgbClr val="BAD80A"/>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Template_v04.potx" id="{ADFE0B3B-3E8D-4D1C-A966-C43B5E8793C8}" vid="{758F5799-09F9-4110-97F9-4D6AD89F1CB9}"/>
    </a:ext>
  </a:extLst>
</a:theme>
</file>

<file path=ppt/theme/theme4.xml><?xml version="1.0" encoding="utf-8"?>
<a:theme xmlns:a="http://schemas.openxmlformats.org/drawingml/2006/main" name="5-50203_Microsoft_Ignite_Template">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K2040_What's_New_In_Azure_Networking_Yousef.potx" id="{555B8201-BA52-4089-94CD-647029FDFF1E}" vid="{8B1EE29B-811B-49D4-83A9-A082ED63DD93}"/>
    </a:ext>
  </a:extLst>
</a:theme>
</file>

<file path=ppt/theme/theme5.xml><?xml version="1.0" encoding="utf-8"?>
<a:theme xmlns:a="http://schemas.openxmlformats.org/drawingml/2006/main" name="3_5-50203_Microsoft_Ignite_Template">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potx" id="{C7000453-3526-4386-9DA2-46B29A4A4A92}" vid="{534B2013-2CEB-4777-BD7E-60DC2D4FD2E8}"/>
    </a:ext>
  </a:extLst>
</a:theme>
</file>

<file path=ppt/theme/theme6.xml><?xml version="1.0" encoding="utf-8"?>
<a:theme xmlns:a="http://schemas.openxmlformats.org/drawingml/2006/main" name="2_5-50203_Microsoft_Ignite_Template">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AZFW.potx" id="{F89BCFF7-FBDB-4628-96E1-47B6D8B60CBD}" vid="{390EE8EF-D935-4CE2-8DDA-5AAA80C96F95}"/>
    </a:ext>
  </a:extLst>
</a:theme>
</file>

<file path=ppt/theme/theme7.xml><?xml version="1.0" encoding="utf-8"?>
<a:theme xmlns:a="http://schemas.openxmlformats.org/drawingml/2006/main" name="4_5-50203_Microsoft_Ignite_Template">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_v03" id="{F4E7AC97-C3BC-4DAC-B23A-C0D4DABB7CB5}" vid="{F1FB81AB-2433-4475-9273-C3E09225E34D}"/>
    </a:ext>
  </a:extLst>
</a:theme>
</file>

<file path=ppt/theme/theme8.xml><?xml version="1.0" encoding="utf-8"?>
<a:theme xmlns:a="http://schemas.openxmlformats.org/drawingml/2006/main" name="LIGHT GRAY TEMPLATE">
  <a:themeElements>
    <a:clrScheme name="BT - Dark Blue - Light gray background">
      <a:dk1>
        <a:srgbClr val="353535"/>
      </a:dk1>
      <a:lt1>
        <a:srgbClr val="FFFFFF"/>
      </a:lt1>
      <a:dk2>
        <a:srgbClr val="002050"/>
      </a:dk2>
      <a:lt2>
        <a:srgbClr val="E6E6E6"/>
      </a:lt2>
      <a:accent1>
        <a:srgbClr val="002050"/>
      </a:accent1>
      <a:accent2>
        <a:srgbClr val="0078D7"/>
      </a:accent2>
      <a:accent3>
        <a:srgbClr val="00BCF2"/>
      </a:accent3>
      <a:accent4>
        <a:srgbClr val="FF8C00"/>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DK_BLUE_2017_04.potx" id="{D99D1985-9EA9-4FBF-BFAD-2A394B204E0F}" vid="{E11FB873-B4D1-4C2A-A79E-CDDCA59B7AA3}"/>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themeOverride>
</file>

<file path=docProps/app.xml><?xml version="1.0" encoding="utf-8"?>
<Properties xmlns="http://schemas.openxmlformats.org/officeDocument/2006/extended-properties" xmlns:vt="http://schemas.openxmlformats.org/officeDocument/2006/docPropsVTypes">
  <TotalTime>3317</TotalTime>
  <Words>4725</Words>
  <Application>Microsoft Office PowerPoint</Application>
  <PresentationFormat>Widescreen</PresentationFormat>
  <Paragraphs>927</Paragraphs>
  <Slides>47</Slides>
  <Notes>32</Notes>
  <HiddenSlides>0</HiddenSlides>
  <MMClips>0</MMClips>
  <ScaleCrop>false</ScaleCrop>
  <HeadingPairs>
    <vt:vector size="6" baseType="variant">
      <vt:variant>
        <vt:lpstr>Fonts Used</vt:lpstr>
      </vt:variant>
      <vt:variant>
        <vt:i4>12</vt:i4>
      </vt:variant>
      <vt:variant>
        <vt:lpstr>Theme</vt:lpstr>
      </vt:variant>
      <vt:variant>
        <vt:i4>8</vt:i4>
      </vt:variant>
      <vt:variant>
        <vt:lpstr>Slide Titles</vt:lpstr>
      </vt:variant>
      <vt:variant>
        <vt:i4>47</vt:i4>
      </vt:variant>
    </vt:vector>
  </HeadingPairs>
  <TitlesOfParts>
    <vt:vector size="67" baseType="lpstr">
      <vt:lpstr>Arial</vt:lpstr>
      <vt:lpstr>Brush Script MT</vt:lpstr>
      <vt:lpstr>Calibri</vt:lpstr>
      <vt:lpstr>Calibri Light</vt:lpstr>
      <vt:lpstr>Chiller</vt:lpstr>
      <vt:lpstr>Consolas</vt:lpstr>
      <vt:lpstr>Segoe UI</vt:lpstr>
      <vt:lpstr>Segoe UI </vt:lpstr>
      <vt:lpstr>Segoe UI Light</vt:lpstr>
      <vt:lpstr>Segoe UI Semibold</vt:lpstr>
      <vt:lpstr>Segoe UI Semilight</vt:lpstr>
      <vt:lpstr>Wingdings</vt:lpstr>
      <vt:lpstr>Office Theme</vt:lpstr>
      <vt:lpstr>9-51027_Microsoft_Ready_Template</vt:lpstr>
      <vt:lpstr>1_9-51027_Microsoft_Ready_Template</vt:lpstr>
      <vt:lpstr>5-50203_Microsoft_Ignite_Template</vt:lpstr>
      <vt:lpstr>3_5-50203_Microsoft_Ignite_Template</vt:lpstr>
      <vt:lpstr>2_5-50203_Microsoft_Ignite_Template</vt:lpstr>
      <vt:lpstr>4_5-50203_Microsoft_Ignite_Template</vt:lpstr>
      <vt:lpstr>LIGHT GRAY TEMPLATE</vt:lpstr>
      <vt:lpstr>Mastering Azure networking concepts – ExpressRoute and Azure Firewall</vt:lpstr>
      <vt:lpstr>Session learning objectives</vt:lpstr>
      <vt:lpstr>Azure PowerShell SDK Update</vt:lpstr>
      <vt:lpstr>Azure PowerShell SDK - Az</vt:lpstr>
      <vt:lpstr>Idempotent PowerShell Operations</vt:lpstr>
      <vt:lpstr>Building the Environment</vt:lpstr>
      <vt:lpstr>Final Environment</vt:lpstr>
      <vt:lpstr>Step 0 – Initialize Cloud Shell</vt:lpstr>
      <vt:lpstr>Step 0 (cont) – Update init.txt</vt:lpstr>
      <vt:lpstr>Step 1</vt:lpstr>
      <vt:lpstr>Step 2</vt:lpstr>
      <vt:lpstr>Step 3</vt:lpstr>
      <vt:lpstr>Step 4</vt:lpstr>
      <vt:lpstr>Step 5</vt:lpstr>
      <vt:lpstr>Step 5 (cont)</vt:lpstr>
      <vt:lpstr>Final</vt:lpstr>
      <vt:lpstr>Virtual Networks</vt:lpstr>
      <vt:lpstr>Extending VNets to Containers </vt:lpstr>
      <vt:lpstr>Virtual Network</vt:lpstr>
      <vt:lpstr>Azure DDoS Protection</vt:lpstr>
      <vt:lpstr>Visualizing layers of security</vt:lpstr>
      <vt:lpstr>PowerPoint Presentation</vt:lpstr>
      <vt:lpstr>Microsoft Global Network</vt:lpstr>
      <vt:lpstr>Connectivity options and hybrid offerings </vt:lpstr>
      <vt:lpstr>Azure ExpressRoute</vt:lpstr>
      <vt:lpstr>PowerPoint Presentation</vt:lpstr>
      <vt:lpstr>Azure ExpressRoute Direct</vt:lpstr>
      <vt:lpstr>ExpressRoute Global Reach</vt:lpstr>
      <vt:lpstr>Azure Firewall</vt:lpstr>
      <vt:lpstr>UDR</vt:lpstr>
      <vt:lpstr>Azure Virtual WAN</vt:lpstr>
      <vt:lpstr>Azure Virtual WAN – Unified Cloud Connectivity</vt:lpstr>
      <vt:lpstr>Traditional WAN</vt:lpstr>
      <vt:lpstr>Azure Virtual WAN Partners</vt:lpstr>
      <vt:lpstr>Azure Front Door Service</vt:lpstr>
      <vt:lpstr>PowerPoint Presentation</vt:lpstr>
      <vt:lpstr>Load balancing in Azure</vt:lpstr>
      <vt:lpstr>Application Gateway </vt:lpstr>
      <vt:lpstr>Application Gateway continued what’s new </vt:lpstr>
      <vt:lpstr>Azure Load Balancer</vt:lpstr>
      <vt:lpstr>Azure load balancer What’s new</vt:lpstr>
      <vt:lpstr>Building for global scale</vt:lpstr>
      <vt:lpstr>Azure CDN</vt:lpstr>
      <vt:lpstr>Azure CDN </vt:lpstr>
      <vt:lpstr>PowerPoint Presentation</vt:lpstr>
      <vt:lpstr>What we did today!</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Jon Ormond</dc:creator>
  <cp:lastModifiedBy>Jon Ormond</cp:lastModifiedBy>
  <cp:revision>54</cp:revision>
  <dcterms:created xsi:type="dcterms:W3CDTF">2019-04-15T20:58:08Z</dcterms:created>
  <dcterms:modified xsi:type="dcterms:W3CDTF">2021-03-28T21:04:44Z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jonor@microsoft.com</vt:lpwstr>
  </property>
  <property fmtid="{D5CDD505-2E9C-101B-9397-08002B2CF9AE}" pid="5" name="MSIP_Label_f42aa342-8706-4288-bd11-ebb85995028c_SetDate">
    <vt:lpwstr>2019-04-15T20:59:35.5998049Z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af264074-617e-4153-b929-94fa0cae0c54</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